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86" r:id="rId3"/>
    <p:sldId id="280" r:id="rId4"/>
    <p:sldId id="284" r:id="rId5"/>
    <p:sldId id="289" r:id="rId6"/>
    <p:sldId id="274" r:id="rId7"/>
    <p:sldId id="273" r:id="rId8"/>
    <p:sldId id="272" r:id="rId9"/>
    <p:sldId id="276" r:id="rId10"/>
    <p:sldId id="277" r:id="rId11"/>
    <p:sldId id="29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64" autoAdjust="0"/>
    <p:restoredTop sz="70498" autoAdjust="0"/>
  </p:normalViewPr>
  <p:slideViewPr>
    <p:cSldViewPr snapToGrid="0">
      <p:cViewPr varScale="1">
        <p:scale>
          <a:sx n="117" d="100"/>
          <a:sy n="117" d="100"/>
        </p:scale>
        <p:origin x="64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ena Hang Sinclair" userId="7d4d6a5777667391" providerId="LiveId" clId="{EE91DC3F-4ADC-4089-8769-BD6A3BEBAAAA}"/>
    <pc:docChg chg="undo custSel modSld">
      <pc:chgData name="Serena Hang Sinclair" userId="7d4d6a5777667391" providerId="LiveId" clId="{EE91DC3F-4ADC-4089-8769-BD6A3BEBAAAA}" dt="2024-04-18T07:08:26.540" v="19" actId="20577"/>
      <pc:docMkLst>
        <pc:docMk/>
      </pc:docMkLst>
      <pc:sldChg chg="modNotesTx">
        <pc:chgData name="Serena Hang Sinclair" userId="7d4d6a5777667391" providerId="LiveId" clId="{EE91DC3F-4ADC-4089-8769-BD6A3BEBAAAA}" dt="2024-04-18T07:07:28.796" v="0" actId="20577"/>
        <pc:sldMkLst>
          <pc:docMk/>
          <pc:sldMk cId="2244985894" sldId="256"/>
        </pc:sldMkLst>
      </pc:sldChg>
      <pc:sldChg chg="modNotesTx">
        <pc:chgData name="Serena Hang Sinclair" userId="7d4d6a5777667391" providerId="LiveId" clId="{EE91DC3F-4ADC-4089-8769-BD6A3BEBAAAA}" dt="2024-04-18T07:08:16.798" v="18" actId="20577"/>
        <pc:sldMkLst>
          <pc:docMk/>
          <pc:sldMk cId="4143208861" sldId="272"/>
        </pc:sldMkLst>
      </pc:sldChg>
      <pc:sldChg chg="modNotesTx">
        <pc:chgData name="Serena Hang Sinclair" userId="7d4d6a5777667391" providerId="LiveId" clId="{EE91DC3F-4ADC-4089-8769-BD6A3BEBAAAA}" dt="2024-04-18T07:07:56.636" v="5" actId="20577"/>
        <pc:sldMkLst>
          <pc:docMk/>
          <pc:sldMk cId="3513387088" sldId="273"/>
        </pc:sldMkLst>
      </pc:sldChg>
      <pc:sldChg chg="modNotesTx">
        <pc:chgData name="Serena Hang Sinclair" userId="7d4d6a5777667391" providerId="LiveId" clId="{EE91DC3F-4ADC-4089-8769-BD6A3BEBAAAA}" dt="2024-04-18T07:07:51.554" v="4" actId="20577"/>
        <pc:sldMkLst>
          <pc:docMk/>
          <pc:sldMk cId="1986420303" sldId="274"/>
        </pc:sldMkLst>
      </pc:sldChg>
      <pc:sldChg chg="modNotesTx">
        <pc:chgData name="Serena Hang Sinclair" userId="7d4d6a5777667391" providerId="LiveId" clId="{EE91DC3F-4ADC-4089-8769-BD6A3BEBAAAA}" dt="2024-04-18T07:08:26.540" v="19" actId="20577"/>
        <pc:sldMkLst>
          <pc:docMk/>
          <pc:sldMk cId="1532019339" sldId="277"/>
        </pc:sldMkLst>
      </pc:sldChg>
      <pc:sldChg chg="modNotesTx">
        <pc:chgData name="Serena Hang Sinclair" userId="7d4d6a5777667391" providerId="LiveId" clId="{EE91DC3F-4ADC-4089-8769-BD6A3BEBAAAA}" dt="2024-04-18T07:07:35.243" v="1" actId="20577"/>
        <pc:sldMkLst>
          <pc:docMk/>
          <pc:sldMk cId="1506101800" sldId="280"/>
        </pc:sldMkLst>
      </pc:sldChg>
      <pc:sldChg chg="modNotesTx">
        <pc:chgData name="Serena Hang Sinclair" userId="7d4d6a5777667391" providerId="LiveId" clId="{EE91DC3F-4ADC-4089-8769-BD6A3BEBAAAA}" dt="2024-04-18T07:07:41.024" v="2" actId="20577"/>
        <pc:sldMkLst>
          <pc:docMk/>
          <pc:sldMk cId="3705995598" sldId="284"/>
        </pc:sldMkLst>
      </pc:sldChg>
      <pc:sldChg chg="modNotesTx">
        <pc:chgData name="Serena Hang Sinclair" userId="7d4d6a5777667391" providerId="LiveId" clId="{EE91DC3F-4ADC-4089-8769-BD6A3BEBAAAA}" dt="2024-04-18T07:07:47.603" v="3" actId="20577"/>
        <pc:sldMkLst>
          <pc:docMk/>
          <pc:sldMk cId="280099976" sldId="28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3F61C5-6D02-47C5-A131-A8F8D775AC66}" type="datetimeFigureOut">
              <a:rPr lang="en-US" smtClean="0"/>
              <a:t>4/18/2024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B429E6-C69C-46B1-8B63-B7EFCB2CC89F}" type="slidenum">
              <a:rPr lang="en-US" smtClean="0"/>
              <a:t>‹#›</a:t>
            </a:fld>
            <a:endParaRPr lang="en-US"/>
          </a:p>
        </p:txBody>
      </p:sp>
    </p:spTree>
    <p:extLst>
      <p:ext uri="{BB962C8B-B14F-4D97-AF65-F5344CB8AC3E}">
        <p14:creationId xmlns:p14="http://schemas.microsoft.com/office/powerpoint/2010/main" val="3597761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676E78-93AD-40EF-A5EF-91BCA8FE0D29}" type="slidenum">
              <a:rPr lang="en-US" smtClean="0"/>
              <a:t>1</a:t>
            </a:fld>
            <a:endParaRPr lang="en-US"/>
          </a:p>
        </p:txBody>
      </p:sp>
    </p:spTree>
    <p:extLst>
      <p:ext uri="{BB962C8B-B14F-4D97-AF65-F5344CB8AC3E}">
        <p14:creationId xmlns:p14="http://schemas.microsoft.com/office/powerpoint/2010/main" val="20712733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Crossover has a lot of information.</a:t>
            </a:r>
          </a:p>
          <a:p>
            <a:endParaRPr lang="en-US" dirty="0"/>
          </a:p>
          <a:p>
            <a:r>
              <a:rPr lang="en-US" dirty="0"/>
              <a:t>In Quantitative Platforms Wrap these basic Move Average algorithms to build the Machine Learning Model. Let the </a:t>
            </a:r>
            <a:r>
              <a:rPr lang="en-US"/>
              <a:t>model learn </a:t>
            </a:r>
            <a:r>
              <a:rPr lang="en-US" dirty="0"/>
              <a:t>from big size of data to give  the prediction</a:t>
            </a:r>
          </a:p>
          <a:p>
            <a:endParaRPr lang="en-US" dirty="0"/>
          </a:p>
          <a:p>
            <a:endParaRPr lang="en-US" dirty="0"/>
          </a:p>
        </p:txBody>
      </p:sp>
      <p:sp>
        <p:nvSpPr>
          <p:cNvPr id="4" name="Slide Number Placeholder 3"/>
          <p:cNvSpPr>
            <a:spLocks noGrp="1"/>
          </p:cNvSpPr>
          <p:nvPr>
            <p:ph type="sldNum" sz="quarter" idx="5"/>
          </p:nvPr>
        </p:nvSpPr>
        <p:spPr/>
        <p:txBody>
          <a:bodyPr/>
          <a:lstStyle/>
          <a:p>
            <a:fld id="{63B429E6-C69C-46B1-8B63-B7EFCB2CC89F}" type="slidenum">
              <a:rPr lang="en-US" smtClean="0"/>
              <a:t>10</a:t>
            </a:fld>
            <a:endParaRPr lang="en-US"/>
          </a:p>
        </p:txBody>
      </p:sp>
    </p:spTree>
    <p:extLst>
      <p:ext uri="{BB962C8B-B14F-4D97-AF65-F5344CB8AC3E}">
        <p14:creationId xmlns:p14="http://schemas.microsoft.com/office/powerpoint/2010/main" val="3895765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676E78-93AD-40EF-A5EF-91BCA8FE0D29}" type="slidenum">
              <a:rPr lang="en-US" smtClean="0"/>
              <a:t>2</a:t>
            </a:fld>
            <a:endParaRPr lang="en-US"/>
          </a:p>
        </p:txBody>
      </p:sp>
    </p:spTree>
    <p:extLst>
      <p:ext uri="{BB962C8B-B14F-4D97-AF65-F5344CB8AC3E}">
        <p14:creationId xmlns:p14="http://schemas.microsoft.com/office/powerpoint/2010/main" val="2071273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676E78-93AD-40EF-A5EF-91BCA8FE0D29}" type="slidenum">
              <a:rPr lang="en-US" smtClean="0"/>
              <a:t>3</a:t>
            </a:fld>
            <a:endParaRPr lang="en-US"/>
          </a:p>
        </p:txBody>
      </p:sp>
    </p:spTree>
    <p:extLst>
      <p:ext uri="{BB962C8B-B14F-4D97-AF65-F5344CB8AC3E}">
        <p14:creationId xmlns:p14="http://schemas.microsoft.com/office/powerpoint/2010/main" val="3047975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676E78-93AD-40EF-A5EF-91BCA8FE0D29}" type="slidenum">
              <a:rPr lang="en-US" smtClean="0"/>
              <a:t>4</a:t>
            </a:fld>
            <a:endParaRPr lang="en-US"/>
          </a:p>
        </p:txBody>
      </p:sp>
    </p:spTree>
    <p:extLst>
      <p:ext uri="{BB962C8B-B14F-4D97-AF65-F5344CB8AC3E}">
        <p14:creationId xmlns:p14="http://schemas.microsoft.com/office/powerpoint/2010/main" val="200977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676E78-93AD-40EF-A5EF-91BCA8FE0D29}" type="slidenum">
              <a:rPr lang="en-US" smtClean="0"/>
              <a:t>5</a:t>
            </a:fld>
            <a:endParaRPr lang="en-US"/>
          </a:p>
        </p:txBody>
      </p:sp>
    </p:spTree>
    <p:extLst>
      <p:ext uri="{BB962C8B-B14F-4D97-AF65-F5344CB8AC3E}">
        <p14:creationId xmlns:p14="http://schemas.microsoft.com/office/powerpoint/2010/main" val="900313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B429E6-C69C-46B1-8B63-B7EFCB2CC89F}" type="slidenum">
              <a:rPr lang="en-US" smtClean="0"/>
              <a:t>6</a:t>
            </a:fld>
            <a:endParaRPr lang="en-US"/>
          </a:p>
        </p:txBody>
      </p:sp>
    </p:spTree>
    <p:extLst>
      <p:ext uri="{BB962C8B-B14F-4D97-AF65-F5344CB8AC3E}">
        <p14:creationId xmlns:p14="http://schemas.microsoft.com/office/powerpoint/2010/main" val="2396183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B429E6-C69C-46B1-8B63-B7EFCB2CC89F}" type="slidenum">
              <a:rPr lang="en-US" smtClean="0"/>
              <a:t>7</a:t>
            </a:fld>
            <a:endParaRPr lang="en-US"/>
          </a:p>
        </p:txBody>
      </p:sp>
    </p:spTree>
    <p:extLst>
      <p:ext uri="{BB962C8B-B14F-4D97-AF65-F5344CB8AC3E}">
        <p14:creationId xmlns:p14="http://schemas.microsoft.com/office/powerpoint/2010/main" val="1987037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Three stacks.</a:t>
            </a:r>
          </a:p>
          <a:p>
            <a:r>
              <a:rPr lang="en-US" dirty="0"/>
              <a:t>Data from Yahoo.</a:t>
            </a:r>
          </a:p>
          <a:p>
            <a:r>
              <a:rPr lang="en-US" dirty="0"/>
              <a:t>The red line is the simple moving average.</a:t>
            </a:r>
          </a:p>
          <a:p>
            <a:r>
              <a:rPr lang="en-US" dirty="0"/>
              <a:t>Use the information to go the next slice.</a:t>
            </a:r>
          </a:p>
          <a:p>
            <a:endParaRPr lang="en-US" dirty="0"/>
          </a:p>
        </p:txBody>
      </p:sp>
      <p:sp>
        <p:nvSpPr>
          <p:cNvPr id="4" name="Slide Number Placeholder 3"/>
          <p:cNvSpPr>
            <a:spLocks noGrp="1"/>
          </p:cNvSpPr>
          <p:nvPr>
            <p:ph type="sldNum" sz="quarter" idx="5"/>
          </p:nvPr>
        </p:nvSpPr>
        <p:spPr/>
        <p:txBody>
          <a:bodyPr/>
          <a:lstStyle/>
          <a:p>
            <a:fld id="{63B429E6-C69C-46B1-8B63-B7EFCB2CC89F}" type="slidenum">
              <a:rPr lang="en-US" smtClean="0"/>
              <a:t>8</a:t>
            </a:fld>
            <a:endParaRPr lang="en-US"/>
          </a:p>
        </p:txBody>
      </p:sp>
    </p:spTree>
    <p:extLst>
      <p:ext uri="{BB962C8B-B14F-4D97-AF65-F5344CB8AC3E}">
        <p14:creationId xmlns:p14="http://schemas.microsoft.com/office/powerpoint/2010/main" val="1810398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Segment P</a:t>
            </a:r>
          </a:p>
          <a:p>
            <a:r>
              <a:rPr lang="en-US" dirty="0"/>
              <a:t>P before, p after</a:t>
            </a:r>
          </a:p>
          <a:p>
            <a:endParaRPr lang="en-US" dirty="0"/>
          </a:p>
          <a:p>
            <a:endParaRPr lang="en-US" dirty="0"/>
          </a:p>
        </p:txBody>
      </p:sp>
      <p:sp>
        <p:nvSpPr>
          <p:cNvPr id="4" name="Slide Number Placeholder 3"/>
          <p:cNvSpPr>
            <a:spLocks noGrp="1"/>
          </p:cNvSpPr>
          <p:nvPr>
            <p:ph type="sldNum" sz="quarter" idx="5"/>
          </p:nvPr>
        </p:nvSpPr>
        <p:spPr/>
        <p:txBody>
          <a:bodyPr/>
          <a:lstStyle/>
          <a:p>
            <a:fld id="{63B429E6-C69C-46B1-8B63-B7EFCB2CC89F}" type="slidenum">
              <a:rPr lang="en-US" smtClean="0"/>
              <a:t>9</a:t>
            </a:fld>
            <a:endParaRPr lang="en-US"/>
          </a:p>
        </p:txBody>
      </p:sp>
    </p:spTree>
    <p:extLst>
      <p:ext uri="{BB962C8B-B14F-4D97-AF65-F5344CB8AC3E}">
        <p14:creationId xmlns:p14="http://schemas.microsoft.com/office/powerpoint/2010/main" val="1217849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F07CD3FD-BE54-4400-942B-C6C15AA73DFD}" type="datetimeFigureOut">
              <a:rPr lang="en-US" smtClean="0"/>
              <a:t>4/18/2024</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476186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F07CD3FD-BE54-4400-942B-C6C15AA73DFD}" type="datetimeFigureOut">
              <a:rPr lang="en-US" smtClean="0"/>
              <a:t>4/18/2024</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50657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F07CD3FD-BE54-4400-942B-C6C15AA73DFD}" type="datetimeFigureOut">
              <a:rPr lang="en-US" smtClean="0"/>
              <a:t>4/18/2024</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508343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F07CD3FD-BE54-4400-942B-C6C15AA73DFD}" type="datetimeFigureOut">
              <a:rPr lang="en-US" smtClean="0"/>
              <a:t>4/18/2024</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4075718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07CD3FD-BE54-4400-942B-C6C15AA73DFD}" type="datetimeFigureOut">
              <a:rPr lang="en-US" smtClean="0"/>
              <a:t>4/18/2024</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864993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F07CD3FD-BE54-4400-942B-C6C15AA73DFD}" type="datetimeFigureOut">
              <a:rPr lang="en-US" smtClean="0"/>
              <a:t>4/18/2024</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154558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F07CD3FD-BE54-4400-942B-C6C15AA73DFD}" type="datetimeFigureOut">
              <a:rPr lang="en-US" smtClean="0"/>
              <a:t>4/18/2024</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779671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F07CD3FD-BE54-4400-942B-C6C15AA73DFD}" type="datetimeFigureOut">
              <a:rPr lang="en-US" smtClean="0"/>
              <a:t>4/18/2024</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151135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F07CD3FD-BE54-4400-942B-C6C15AA73DFD}" type="datetimeFigureOut">
              <a:rPr lang="en-US" smtClean="0"/>
              <a:t>4/18/2024</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986626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F07CD3FD-BE54-4400-942B-C6C15AA73DFD}" type="datetimeFigureOut">
              <a:rPr lang="en-US" smtClean="0"/>
              <a:t>4/18/2024</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829355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F07CD3FD-BE54-4400-942B-C6C15AA73DFD}" type="datetimeFigureOut">
              <a:rPr lang="en-US" smtClean="0"/>
              <a:t>4/18/2024</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74247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1"/>
            <a:ext cx="10363200" cy="118757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559171"/>
            <a:ext cx="10363200" cy="338265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F07CD3FD-BE54-4400-942B-C6C15AA73DFD}" type="datetimeFigureOut">
              <a:rPr lang="en-US" smtClean="0"/>
              <a:t>4/18/2024</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A4C0CD32-A6C8-4BA5-B3DF-D8325E32CAA4}" type="slidenum">
              <a:rPr lang="en-US" smtClean="0"/>
              <a:t>‹#›</a:t>
            </a:fld>
            <a:endParaRPr lang="en-US"/>
          </a:p>
        </p:txBody>
      </p:sp>
    </p:spTree>
    <p:extLst>
      <p:ext uri="{BB962C8B-B14F-4D97-AF65-F5344CB8AC3E}">
        <p14:creationId xmlns:p14="http://schemas.microsoft.com/office/powerpoint/2010/main" val="952058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hyperlink" Target="https://www.investopedia.com/articles/active-trading/111214/quants-what-they-do-and-how-theyve-evolved.asp#toc-what-are-the-steps-to-become-a-quant" TargetMode="External"/><Relationship Id="rId4" Type="http://schemas.openxmlformats.org/officeDocument/2006/relationships/hyperlink" Target="https://entreprenerdly.com/top-36-moving-average-methods-for-stock-prices-in-pytho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quantconnect.com/"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7.tmp"/><Relationship Id="rId3" Type="http://schemas.openxmlformats.org/officeDocument/2006/relationships/image" Target="../media/image2.png"/><Relationship Id="rId7" Type="http://schemas.openxmlformats.org/officeDocument/2006/relationships/image" Target="../media/image6.tmp"/><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tmp"/><Relationship Id="rId5" Type="http://schemas.openxmlformats.org/officeDocument/2006/relationships/image" Target="../media/image4.tmp"/><Relationship Id="rId10" Type="http://schemas.openxmlformats.org/officeDocument/2006/relationships/image" Target="../media/image9.tmp"/><Relationship Id="rId4" Type="http://schemas.openxmlformats.org/officeDocument/2006/relationships/image" Target="../media/image3.tmp"/><Relationship Id="rId9" Type="http://schemas.openxmlformats.org/officeDocument/2006/relationships/image" Target="../media/image8.tmp"/></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4" name="Picture 3" descr="Pictorial representation of a graph chart">
            <a:extLst>
              <a:ext uri="{FF2B5EF4-FFF2-40B4-BE49-F238E27FC236}">
                <a16:creationId xmlns:a16="http://schemas.microsoft.com/office/drawing/2014/main" id="{F15AF139-DA14-4F50-95AA-3DEC228D1CB1}"/>
              </a:ext>
            </a:extLst>
          </p:cNvPr>
          <p:cNvPicPr>
            <a:picLocks noChangeAspect="1"/>
          </p:cNvPicPr>
          <p:nvPr/>
        </p:nvPicPr>
        <p:blipFill rotWithShape="1">
          <a:blip r:embed="rId3"/>
          <a:srcRect t="15730"/>
          <a:stretch/>
        </p:blipFill>
        <p:spPr>
          <a:xfrm>
            <a:off x="21" y="-32646"/>
            <a:ext cx="12191979" cy="6857989"/>
          </a:xfrm>
          <a:prstGeom prst="rect">
            <a:avLst/>
          </a:prstGeom>
        </p:spPr>
      </p:pic>
      <p:sp>
        <p:nvSpPr>
          <p:cNvPr id="11" name="Rectangle 10">
            <a:extLst>
              <a:ext uri="{FF2B5EF4-FFF2-40B4-BE49-F238E27FC236}">
                <a16:creationId xmlns:a16="http://schemas.microsoft.com/office/drawing/2014/main" id="{72E284DE-AB43-1296-3166-892F44A3A2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3183" y="173181"/>
            <a:ext cx="6858002" cy="6511640"/>
          </a:xfrm>
          <a:prstGeom prst="rect">
            <a:avLst/>
          </a:prstGeom>
          <a:gradFill>
            <a:gsLst>
              <a:gs pos="0">
                <a:schemeClr val="bg1">
                  <a:alpha val="0"/>
                </a:schemeClr>
              </a:gs>
              <a:gs pos="46000">
                <a:schemeClr val="bg1">
                  <a:alpha val="45000"/>
                </a:schemeClr>
              </a:gs>
              <a:gs pos="26000">
                <a:schemeClr val="bg1">
                  <a:alpha val="32000"/>
                </a:schemeClr>
              </a:gs>
              <a:gs pos="100000">
                <a:schemeClr val="bg1">
                  <a:alpha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1479B7AD-C431-2EB2-AF21-BE8D97AF1615}"/>
              </a:ext>
            </a:extLst>
          </p:cNvPr>
          <p:cNvSpPr>
            <a:spLocks noGrp="1"/>
          </p:cNvSpPr>
          <p:nvPr>
            <p:ph type="ctrTitle"/>
          </p:nvPr>
        </p:nvSpPr>
        <p:spPr>
          <a:xfrm>
            <a:off x="457195" y="701964"/>
            <a:ext cx="9963514" cy="3640303"/>
          </a:xfrm>
        </p:spPr>
        <p:txBody>
          <a:bodyPr anchor="t">
            <a:normAutofit/>
          </a:bodyPr>
          <a:lstStyle/>
          <a:p>
            <a:r>
              <a:rPr lang="en-US" sz="5800" dirty="0">
                <a:solidFill>
                  <a:srgbClr val="FFFFFF"/>
                </a:solidFill>
              </a:rPr>
              <a:t>Quantitative Trading Platforms and the Algorithms Used in Finance Industry </a:t>
            </a:r>
          </a:p>
        </p:txBody>
      </p:sp>
      <p:sp>
        <p:nvSpPr>
          <p:cNvPr id="3" name="Subtitle 2">
            <a:extLst>
              <a:ext uri="{FF2B5EF4-FFF2-40B4-BE49-F238E27FC236}">
                <a16:creationId xmlns:a16="http://schemas.microsoft.com/office/drawing/2014/main" id="{C9290C6D-7CD3-FC15-506C-3F784796ED52}"/>
              </a:ext>
            </a:extLst>
          </p:cNvPr>
          <p:cNvSpPr>
            <a:spLocks noGrp="1"/>
          </p:cNvSpPr>
          <p:nvPr>
            <p:ph type="subTitle" idx="1"/>
          </p:nvPr>
        </p:nvSpPr>
        <p:spPr>
          <a:xfrm>
            <a:off x="468090" y="5253050"/>
            <a:ext cx="4319570" cy="969264"/>
          </a:xfrm>
        </p:spPr>
        <p:txBody>
          <a:bodyPr anchor="t">
            <a:normAutofit/>
          </a:bodyPr>
          <a:lstStyle/>
          <a:p>
            <a:pPr>
              <a:lnSpc>
                <a:spcPct val="120000"/>
              </a:lnSpc>
            </a:pPr>
            <a:r>
              <a:rPr lang="en-US" sz="1700" dirty="0">
                <a:solidFill>
                  <a:srgbClr val="FFFFFF"/>
                </a:solidFill>
              </a:rPr>
              <a:t>A powerful Platform for predicting stock trends</a:t>
            </a:r>
          </a:p>
        </p:txBody>
      </p:sp>
      <p:cxnSp>
        <p:nvCxnSpPr>
          <p:cNvPr id="13" name="Straight Connector 12">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329"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26CAB1F-74A2-BFB5-95AD-FC6A1C97A442}"/>
              </a:ext>
            </a:extLst>
          </p:cNvPr>
          <p:cNvSpPr txBox="1"/>
          <p:nvPr/>
        </p:nvSpPr>
        <p:spPr>
          <a:xfrm>
            <a:off x="779245" y="3955405"/>
            <a:ext cx="2337499" cy="646331"/>
          </a:xfrm>
          <a:prstGeom prst="rect">
            <a:avLst/>
          </a:prstGeom>
          <a:noFill/>
        </p:spPr>
        <p:txBody>
          <a:bodyPr wrap="none" rtlCol="0">
            <a:spAutoFit/>
          </a:bodyPr>
          <a:lstStyle/>
          <a:p>
            <a:r>
              <a:rPr lang="en-US" dirty="0" err="1"/>
              <a:t>XiaoNa</a:t>
            </a:r>
            <a:r>
              <a:rPr lang="en-US" dirty="0"/>
              <a:t> Hang</a:t>
            </a:r>
          </a:p>
          <a:p>
            <a:r>
              <a:rPr lang="en-US" dirty="0"/>
              <a:t>Student ID: 49019378</a:t>
            </a:r>
          </a:p>
        </p:txBody>
      </p:sp>
    </p:spTree>
    <p:extLst>
      <p:ext uri="{BB962C8B-B14F-4D97-AF65-F5344CB8AC3E}">
        <p14:creationId xmlns:p14="http://schemas.microsoft.com/office/powerpoint/2010/main" val="224498589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D42239B-8408-A874-C545-849F477EBB61}"/>
              </a:ext>
            </a:extLst>
          </p:cNvPr>
          <p:cNvSpPr txBox="1">
            <a:spLocks/>
          </p:cNvSpPr>
          <p:nvPr/>
        </p:nvSpPr>
        <p:spPr>
          <a:xfrm>
            <a:off x="-130628" y="0"/>
            <a:ext cx="5867328" cy="6902082"/>
          </a:xfrm>
          <a:prstGeom prst="rect">
            <a:avLst/>
          </a:prstGeom>
          <a:solidFill>
            <a:schemeClr val="tx1"/>
          </a:solidFill>
          <a:ln>
            <a:solidFill>
              <a:schemeClr val="tx1"/>
            </a:solidFill>
          </a:ln>
        </p:spPr>
        <p:txBody>
          <a:bodyPr vert="horz" lIns="91440" tIns="45720" rIns="91440" bIns="45720" rtlCol="0">
            <a:noAutofit/>
          </a:bodyPr>
          <a:lstStyle>
            <a:defPPr>
              <a:defRPr lang="en-US"/>
            </a:defPPr>
            <a:lvl1pPr indent="0">
              <a:lnSpc>
                <a:spcPct val="100000"/>
              </a:lnSpc>
              <a:spcBef>
                <a:spcPts val="0"/>
              </a:spcBef>
              <a:buSzPct val="87000"/>
              <a:buFont typeface="Arial" panose="020B0604020202020204" pitchFamily="34" charset="0"/>
              <a:buNone/>
              <a:defRPr sz="1400" b="1">
                <a:solidFill>
                  <a:schemeClr val="bg1"/>
                </a:solidFill>
                <a:latin typeface="source-code-pro"/>
              </a:defRPr>
            </a:lvl1pPr>
            <a:lvl2pPr marL="493776" indent="-228600">
              <a:lnSpc>
                <a:spcPct val="120000"/>
              </a:lnSpc>
              <a:spcBef>
                <a:spcPts val="500"/>
              </a:spcBef>
              <a:buSzPct val="87000"/>
              <a:buFont typeface="Arial" panose="020B0604020202020204" pitchFamily="34" charset="0"/>
              <a:buChar char="•"/>
            </a:lvl2pPr>
            <a:lvl3pPr marL="731520" indent="-228600">
              <a:lnSpc>
                <a:spcPct val="120000"/>
              </a:lnSpc>
              <a:spcBef>
                <a:spcPts val="500"/>
              </a:spcBef>
              <a:buSzPct val="87000"/>
              <a:buFont typeface="Arial" panose="020B0604020202020204" pitchFamily="34" charset="0"/>
              <a:buChar char="•"/>
              <a:defRPr sz="1600"/>
            </a:lvl3pPr>
            <a:lvl4pPr marL="1051560" indent="-285750">
              <a:lnSpc>
                <a:spcPct val="120000"/>
              </a:lnSpc>
              <a:spcBef>
                <a:spcPts val="500"/>
              </a:spcBef>
              <a:buSzPct val="87000"/>
              <a:buFont typeface="Arial" panose="020B0604020202020204" pitchFamily="34" charset="0"/>
              <a:buChar char="•"/>
              <a:defRPr sz="1400"/>
            </a:lvl4pPr>
            <a:lvl5pPr marL="1298448" indent="-228600">
              <a:lnSpc>
                <a:spcPct val="120000"/>
              </a:lnSpc>
              <a:spcBef>
                <a:spcPts val="500"/>
              </a:spcBef>
              <a:buSzPct val="87000"/>
              <a:buFont typeface="Arial" panose="020B0604020202020204" pitchFamily="34" charset="0"/>
              <a:buChar char="•"/>
              <a:defRPr sz="14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en-US" u="sng" dirty="0"/>
          </a:p>
          <a:p>
            <a:r>
              <a:rPr lang="en-US" altLang="en-US" u="sng" dirty="0"/>
              <a:t># </a:t>
            </a:r>
            <a:r>
              <a:rPr lang="en-US" u="sng" dirty="0"/>
              <a:t>create a Signal = English Output of Buy/Sell and  </a:t>
            </a:r>
            <a:r>
              <a:rPr lang="en-US" u="sng" dirty="0" err="1"/>
              <a:t>Binary_Signal</a:t>
            </a:r>
            <a:r>
              <a:rPr lang="en-US" u="sng" dirty="0"/>
              <a:t> =  1 = Buy and 0 = Sell</a:t>
            </a:r>
            <a:endParaRPr lang="en-US" altLang="en-US" u="sng" dirty="0"/>
          </a:p>
          <a:p>
            <a:r>
              <a:rPr lang="en-US" altLang="en-US" dirty="0"/>
              <a:t>crossovers = </a:t>
            </a:r>
            <a:r>
              <a:rPr lang="en-US" altLang="en-US" dirty="0" err="1"/>
              <a:t>crossovers.loc</a:t>
            </a:r>
            <a:r>
              <a:rPr lang="en-US" altLang="en-US" dirty="0"/>
              <a:t>[crossovers['Crossover'] == True]</a:t>
            </a:r>
            <a:br>
              <a:rPr lang="en-US" altLang="en-US" dirty="0"/>
            </a:br>
            <a:r>
              <a:rPr lang="en-US" altLang="en-US" dirty="0"/>
              <a:t>crossovers = </a:t>
            </a:r>
            <a:r>
              <a:rPr lang="en-US" altLang="en-US" dirty="0" err="1"/>
              <a:t>crossovers.reset_index</a:t>
            </a:r>
            <a:r>
              <a:rPr lang="en-US" altLang="en-US" dirty="0"/>
              <a:t>()</a:t>
            </a:r>
            <a:br>
              <a:rPr lang="en-US" altLang="en-US" dirty="0"/>
            </a:br>
            <a:r>
              <a:rPr lang="en-US" altLang="en-US" dirty="0"/>
              <a:t>crossovers = </a:t>
            </a:r>
            <a:r>
              <a:rPr lang="en-US" altLang="en-US" dirty="0" err="1"/>
              <a:t>crossovers.drop</a:t>
            </a:r>
            <a:r>
              <a:rPr lang="en-US" altLang="en-US" dirty="0"/>
              <a:t>(['position', 'pre-position', 'Crossover', 'index'], axis=1)</a:t>
            </a:r>
            <a:br>
              <a:rPr lang="en-US" altLang="en-US" dirty="0"/>
            </a:br>
            <a:r>
              <a:rPr lang="en-US" altLang="en-US" dirty="0"/>
              <a:t>crossovers['Signal'] = </a:t>
            </a:r>
            <a:r>
              <a:rPr lang="en-US" altLang="en-US" dirty="0" err="1"/>
              <a:t>np.nan</a:t>
            </a:r>
            <a:br>
              <a:rPr lang="en-US" altLang="en-US" dirty="0"/>
            </a:br>
            <a:r>
              <a:rPr lang="en-US" altLang="en-US" dirty="0"/>
              <a:t>crossovers['</a:t>
            </a:r>
            <a:r>
              <a:rPr lang="en-US" altLang="en-US" dirty="0" err="1"/>
              <a:t>Binary_Signal</a:t>
            </a:r>
            <a:r>
              <a:rPr lang="en-US" altLang="en-US" dirty="0"/>
              <a:t>'] = 0.0</a:t>
            </a:r>
          </a:p>
          <a:p>
            <a:r>
              <a:rPr lang="en-US" altLang="en-US" dirty="0"/>
              <a:t>for </a:t>
            </a:r>
            <a:r>
              <a:rPr lang="en-US" altLang="en-US" dirty="0" err="1"/>
              <a:t>i</a:t>
            </a:r>
            <a:r>
              <a:rPr lang="en-US" altLang="en-US" dirty="0"/>
              <a:t> in range(</a:t>
            </a:r>
            <a:r>
              <a:rPr lang="en-US" altLang="en-US" dirty="0" err="1"/>
              <a:t>len</a:t>
            </a:r>
            <a:r>
              <a:rPr lang="en-US" altLang="en-US" dirty="0"/>
              <a:t>(crossovers['SMA20'])):</a:t>
            </a:r>
            <a:br>
              <a:rPr lang="en-US" altLang="en-US" dirty="0"/>
            </a:br>
            <a:r>
              <a:rPr lang="en-US" altLang="en-US" dirty="0"/>
              <a:t>   if crossovers['SMA20'][</a:t>
            </a:r>
            <a:r>
              <a:rPr lang="en-US" altLang="en-US" dirty="0" err="1"/>
              <a:t>i</a:t>
            </a:r>
            <a:r>
              <a:rPr lang="en-US" altLang="en-US" dirty="0"/>
              <a:t>] &gt; crossovers['SMA50'][</a:t>
            </a:r>
            <a:r>
              <a:rPr lang="en-US" altLang="en-US" dirty="0" err="1"/>
              <a:t>i</a:t>
            </a:r>
            <a:r>
              <a:rPr lang="en-US" altLang="en-US" dirty="0"/>
              <a:t>]:</a:t>
            </a:r>
            <a:br>
              <a:rPr lang="en-US" altLang="en-US" dirty="0"/>
            </a:br>
            <a:r>
              <a:rPr lang="en-US" altLang="en-US" dirty="0"/>
              <a:t>        crossovers['</a:t>
            </a:r>
            <a:r>
              <a:rPr lang="en-US" altLang="en-US" dirty="0" err="1"/>
              <a:t>Binary_Signal</a:t>
            </a:r>
            <a:r>
              <a:rPr lang="en-US" altLang="en-US" dirty="0"/>
              <a:t>'][</a:t>
            </a:r>
            <a:r>
              <a:rPr lang="en-US" altLang="en-US" dirty="0" err="1"/>
              <a:t>i</a:t>
            </a:r>
            <a:r>
              <a:rPr lang="en-US" altLang="en-US" dirty="0"/>
              <a:t>] = 1.0</a:t>
            </a:r>
            <a:br>
              <a:rPr lang="en-US" altLang="en-US" dirty="0"/>
            </a:br>
            <a:r>
              <a:rPr lang="en-US" altLang="en-US" dirty="0"/>
              <a:t>        crossovers['Signal'][</a:t>
            </a:r>
            <a:r>
              <a:rPr lang="en-US" altLang="en-US" dirty="0" err="1"/>
              <a:t>i</a:t>
            </a:r>
            <a:r>
              <a:rPr lang="en-US" altLang="en-US" dirty="0"/>
              <a:t>] = 'Buy’</a:t>
            </a:r>
            <a:br>
              <a:rPr lang="en-US" altLang="en-US" dirty="0"/>
            </a:br>
            <a:r>
              <a:rPr lang="en-US" altLang="en-US" dirty="0"/>
              <a:t>   else:</a:t>
            </a:r>
            <a:br>
              <a:rPr lang="en-US" altLang="en-US" dirty="0"/>
            </a:br>
            <a:r>
              <a:rPr lang="en-US" altLang="en-US" dirty="0"/>
              <a:t>crossovers['Signal'][</a:t>
            </a:r>
            <a:r>
              <a:rPr lang="en-US" altLang="en-US" dirty="0" err="1"/>
              <a:t>i</a:t>
            </a:r>
            <a:r>
              <a:rPr lang="en-US" altLang="en-US" dirty="0"/>
              <a:t>] = 'Sell’</a:t>
            </a:r>
          </a:p>
          <a:p>
            <a:r>
              <a:rPr lang="en-US" altLang="en-US" dirty="0"/>
              <a:t>print(crossovers) </a:t>
            </a:r>
          </a:p>
          <a:p>
            <a:endParaRPr lang="en-US" dirty="0"/>
          </a:p>
        </p:txBody>
      </p:sp>
      <p:sp>
        <p:nvSpPr>
          <p:cNvPr id="8" name="Title 1">
            <a:extLst>
              <a:ext uri="{FF2B5EF4-FFF2-40B4-BE49-F238E27FC236}">
                <a16:creationId xmlns:a16="http://schemas.microsoft.com/office/drawing/2014/main" id="{3E758C79-92CD-0FEA-BD1E-D5043CFA28C3}"/>
              </a:ext>
            </a:extLst>
          </p:cNvPr>
          <p:cNvSpPr>
            <a:spLocks noGrp="1"/>
          </p:cNvSpPr>
          <p:nvPr>
            <p:ph type="title"/>
          </p:nvPr>
        </p:nvSpPr>
        <p:spPr>
          <a:xfrm>
            <a:off x="6380922" y="39760"/>
            <a:ext cx="5874026" cy="626806"/>
          </a:xfrm>
        </p:spPr>
        <p:txBody>
          <a:bodyPr vert="horz" lIns="91440" tIns="45720" rIns="91440" bIns="45720" rtlCol="0" anchor="t">
            <a:normAutofit fontScale="90000"/>
          </a:bodyPr>
          <a:lstStyle/>
          <a:p>
            <a:r>
              <a:rPr lang="en-US" kern="1200" dirty="0">
                <a:latin typeface="+mj-lt"/>
                <a:ea typeface="+mj-ea"/>
                <a:cs typeface="+mj-cs"/>
              </a:rPr>
              <a:t>Acting on Crossover Signals</a:t>
            </a:r>
          </a:p>
        </p:txBody>
      </p:sp>
      <p:pic>
        <p:nvPicPr>
          <p:cNvPr id="9" name="Picture 8">
            <a:extLst>
              <a:ext uri="{FF2B5EF4-FFF2-40B4-BE49-F238E27FC236}">
                <a16:creationId xmlns:a16="http://schemas.microsoft.com/office/drawing/2014/main" id="{C459DE17-1AE4-1586-28EA-6190632931DF}"/>
              </a:ext>
            </a:extLst>
          </p:cNvPr>
          <p:cNvPicPr>
            <a:picLocks noChangeAspect="1"/>
          </p:cNvPicPr>
          <p:nvPr/>
        </p:nvPicPr>
        <p:blipFill>
          <a:blip r:embed="rId3"/>
          <a:stretch>
            <a:fillRect/>
          </a:stretch>
        </p:blipFill>
        <p:spPr>
          <a:xfrm>
            <a:off x="6137412" y="1734507"/>
            <a:ext cx="5795367" cy="1694493"/>
          </a:xfrm>
          <a:prstGeom prst="rect">
            <a:avLst/>
          </a:prstGeom>
          <a:ln>
            <a:solidFill>
              <a:schemeClr val="tx1"/>
            </a:solidFill>
          </a:ln>
        </p:spPr>
      </p:pic>
      <p:sp>
        <p:nvSpPr>
          <p:cNvPr id="10" name="Rectangle 9">
            <a:extLst>
              <a:ext uri="{FF2B5EF4-FFF2-40B4-BE49-F238E27FC236}">
                <a16:creationId xmlns:a16="http://schemas.microsoft.com/office/drawing/2014/main" id="{BE109417-CD12-07E6-2720-8065CD92BFD9}"/>
              </a:ext>
            </a:extLst>
          </p:cNvPr>
          <p:cNvSpPr/>
          <p:nvPr/>
        </p:nvSpPr>
        <p:spPr>
          <a:xfrm>
            <a:off x="6281530" y="2479813"/>
            <a:ext cx="5754757" cy="19878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333F451-85A8-16D6-9DD5-F9A7B86280BA}"/>
              </a:ext>
            </a:extLst>
          </p:cNvPr>
          <p:cNvSpPr txBox="1"/>
          <p:nvPr/>
        </p:nvSpPr>
        <p:spPr>
          <a:xfrm>
            <a:off x="733244" y="5020574"/>
            <a:ext cx="9031857" cy="1200329"/>
          </a:xfrm>
          <a:prstGeom prst="rect">
            <a:avLst/>
          </a:prstGeom>
          <a:noFill/>
        </p:spPr>
        <p:txBody>
          <a:bodyPr wrap="square" rtlCol="0">
            <a:spAutoFit/>
          </a:bodyPr>
          <a:lstStyle/>
          <a:p>
            <a:r>
              <a:rPr lang="en-US" dirty="0">
                <a:hlinkClick r:id="rId4"/>
              </a:rPr>
              <a:t>References:</a:t>
            </a:r>
          </a:p>
          <a:p>
            <a:r>
              <a:rPr lang="en-US" sz="1800" u="sng" kern="100">
                <a:solidFill>
                  <a:srgbClr val="0000FF"/>
                </a:solidFill>
                <a:effectLst/>
                <a:latin typeface="Aptos" panose="020B0004020202020204" pitchFamily="34" charset="0"/>
                <a:ea typeface="DengXian" panose="02010600030101010101" pitchFamily="2" charset="-122"/>
                <a:cs typeface="Times New Roman" panose="02020603050405020304" pitchFamily="18" charset="0"/>
                <a:hlinkClick r:id="rId5"/>
              </a:rPr>
              <a:t>https://www.investopedia.com/articles/active-trading/111214/quants-what-they-do-and-how-theyve-evolved.asp#toc-what-are-the-steps-to-become-a-quant</a:t>
            </a:r>
            <a:endParaRPr lang="en-US" dirty="0">
              <a:hlinkClick r:id="rId4"/>
            </a:endParaRPr>
          </a:p>
          <a:p>
            <a:r>
              <a:rPr lang="en-US" dirty="0">
                <a:hlinkClick r:id="rId4"/>
              </a:rPr>
              <a:t>Top 36 Moving Average Methods For Stock Prices in Python - </a:t>
            </a:r>
            <a:r>
              <a:rPr lang="en-US" dirty="0" err="1">
                <a:hlinkClick r:id="rId4"/>
              </a:rPr>
              <a:t>Entreprenerdly</a:t>
            </a:r>
            <a:endParaRPr lang="en-US" dirty="0"/>
          </a:p>
        </p:txBody>
      </p:sp>
    </p:spTree>
    <p:extLst>
      <p:ext uri="{BB962C8B-B14F-4D97-AF65-F5344CB8AC3E}">
        <p14:creationId xmlns:p14="http://schemas.microsoft.com/office/powerpoint/2010/main" val="1532019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503D8-D58D-441E-7054-0A719A6DBE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80F373-F377-BBAF-8E8B-2AF4CAEB8165}"/>
              </a:ext>
            </a:extLst>
          </p:cNvPr>
          <p:cNvSpPr>
            <a:spLocks noGrp="1"/>
          </p:cNvSpPr>
          <p:nvPr>
            <p:ph sz="half" idx="1"/>
          </p:nvPr>
        </p:nvSpPr>
        <p:spPr/>
        <p:txBody>
          <a:bodyPr/>
          <a:lstStyle/>
          <a:p>
            <a:endParaRPr lang="en-US" dirty="0"/>
          </a:p>
        </p:txBody>
      </p:sp>
      <p:sp>
        <p:nvSpPr>
          <p:cNvPr id="4" name="Content Placeholder 3">
            <a:extLst>
              <a:ext uri="{FF2B5EF4-FFF2-40B4-BE49-F238E27FC236}">
                <a16:creationId xmlns:a16="http://schemas.microsoft.com/office/drawing/2014/main" id="{9E7CC9AD-25AA-1D56-BA8D-8B60D4DA0376}"/>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87521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ictorial representation of a graph chart">
            <a:extLst>
              <a:ext uri="{FF2B5EF4-FFF2-40B4-BE49-F238E27FC236}">
                <a16:creationId xmlns:a16="http://schemas.microsoft.com/office/drawing/2014/main" id="{F15AF139-DA14-4F50-95AA-3DEC228D1CB1}"/>
              </a:ext>
            </a:extLst>
          </p:cNvPr>
          <p:cNvPicPr>
            <a:picLocks noChangeAspect="1"/>
          </p:cNvPicPr>
          <p:nvPr/>
        </p:nvPicPr>
        <p:blipFill rotWithShape="1">
          <a:blip r:embed="rId3"/>
          <a:srcRect t="15730"/>
          <a:stretch/>
        </p:blipFill>
        <p:spPr>
          <a:xfrm>
            <a:off x="20" y="10"/>
            <a:ext cx="12191979" cy="6857989"/>
          </a:xfrm>
          <a:prstGeom prst="rect">
            <a:avLst/>
          </a:prstGeom>
        </p:spPr>
      </p:pic>
      <p:sp>
        <p:nvSpPr>
          <p:cNvPr id="2" name="Title 1">
            <a:extLst>
              <a:ext uri="{FF2B5EF4-FFF2-40B4-BE49-F238E27FC236}">
                <a16:creationId xmlns:a16="http://schemas.microsoft.com/office/drawing/2014/main" id="{1479B7AD-C431-2EB2-AF21-BE8D97AF1615}"/>
              </a:ext>
            </a:extLst>
          </p:cNvPr>
          <p:cNvSpPr>
            <a:spLocks noGrp="1"/>
          </p:cNvSpPr>
          <p:nvPr>
            <p:ph type="ctrTitle"/>
          </p:nvPr>
        </p:nvSpPr>
        <p:spPr>
          <a:xfrm>
            <a:off x="267419" y="0"/>
            <a:ext cx="10515600" cy="3859188"/>
          </a:xfrm>
        </p:spPr>
        <p:txBody>
          <a:bodyPr anchor="t">
            <a:normAutofit fontScale="90000"/>
          </a:bodyPr>
          <a:lstStyle/>
          <a:p>
            <a:r>
              <a:rPr lang="en-US" b="1" dirty="0">
                <a:solidFill>
                  <a:srgbClr val="FFFFFF"/>
                </a:solidFill>
              </a:rPr>
              <a:t>Quantitative Trading Platforms, </a:t>
            </a:r>
            <a:r>
              <a:rPr lang="en-US" sz="3600" b="1" dirty="0">
                <a:solidFill>
                  <a:srgbClr val="FFFFFF"/>
                </a:solidFill>
              </a:rPr>
              <a:t>often referred to as "quant“,  utilize mathematical and statistical models to comprehend and forecast market behavior. </a:t>
            </a:r>
            <a:br>
              <a:rPr lang="en-US" sz="3600" b="1" dirty="0">
                <a:solidFill>
                  <a:srgbClr val="FFFFFF"/>
                </a:solidFill>
              </a:rPr>
            </a:br>
            <a:br>
              <a:rPr lang="en-US" sz="3100" dirty="0">
                <a:solidFill>
                  <a:srgbClr val="FFFFFF"/>
                </a:solidFill>
              </a:rPr>
            </a:br>
            <a:r>
              <a:rPr lang="en-US" sz="3100" b="1" dirty="0">
                <a:solidFill>
                  <a:srgbClr val="FFFFFF"/>
                </a:solidFill>
              </a:rPr>
              <a:t>Organizations and Firms in the Finance Industry utilize it to help make decisions in trading stock.</a:t>
            </a:r>
            <a:br>
              <a:rPr lang="en-US" sz="3100" dirty="0">
                <a:solidFill>
                  <a:srgbClr val="FFFFFF"/>
                </a:solidFill>
              </a:rPr>
            </a:br>
            <a:br>
              <a:rPr lang="en-US" sz="3100" dirty="0">
                <a:solidFill>
                  <a:srgbClr val="FFFFFF"/>
                </a:solidFill>
              </a:rPr>
            </a:br>
            <a:r>
              <a:rPr lang="en-US" sz="3100" b="1" dirty="0">
                <a:solidFill>
                  <a:srgbClr val="FFFFFF"/>
                </a:solidFill>
              </a:rPr>
              <a:t>This discipline has two major areas: </a:t>
            </a:r>
            <a:br>
              <a:rPr lang="en-US" sz="3100" b="1" dirty="0">
                <a:solidFill>
                  <a:srgbClr val="FFFFFF"/>
                </a:solidFill>
              </a:rPr>
            </a:br>
            <a:r>
              <a:rPr lang="en-US" sz="3100" b="1" dirty="0">
                <a:solidFill>
                  <a:srgbClr val="FFFFFF"/>
                </a:solidFill>
              </a:rPr>
              <a:t>1.  Quant Platforms </a:t>
            </a:r>
            <a:br>
              <a:rPr lang="en-US" sz="3100" b="1" dirty="0">
                <a:solidFill>
                  <a:srgbClr val="FFFFFF"/>
                </a:solidFill>
              </a:rPr>
            </a:br>
            <a:r>
              <a:rPr lang="en-US" sz="3100" b="1" dirty="0">
                <a:solidFill>
                  <a:srgbClr val="FFFFFF"/>
                </a:solidFill>
              </a:rPr>
              <a:t>2.  Quant Research</a:t>
            </a:r>
          </a:p>
        </p:txBody>
      </p:sp>
    </p:spTree>
    <p:extLst>
      <p:ext uri="{BB962C8B-B14F-4D97-AF65-F5344CB8AC3E}">
        <p14:creationId xmlns:p14="http://schemas.microsoft.com/office/powerpoint/2010/main" val="507898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11" name="Rectangle 10">
            <a:extLst>
              <a:ext uri="{FF2B5EF4-FFF2-40B4-BE49-F238E27FC236}">
                <a16:creationId xmlns:a16="http://schemas.microsoft.com/office/drawing/2014/main" id="{72E284DE-AB43-1296-3166-892F44A3A2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3183" y="173181"/>
            <a:ext cx="6858002" cy="6511640"/>
          </a:xfrm>
          <a:prstGeom prst="rect">
            <a:avLst/>
          </a:prstGeom>
          <a:gradFill>
            <a:gsLst>
              <a:gs pos="0">
                <a:schemeClr val="bg1">
                  <a:alpha val="0"/>
                </a:schemeClr>
              </a:gs>
              <a:gs pos="46000">
                <a:schemeClr val="bg1">
                  <a:alpha val="45000"/>
                </a:schemeClr>
              </a:gs>
              <a:gs pos="26000">
                <a:schemeClr val="bg1">
                  <a:alpha val="32000"/>
                </a:schemeClr>
              </a:gs>
              <a:gs pos="100000">
                <a:schemeClr val="bg1">
                  <a:alpha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1479B7AD-C431-2EB2-AF21-BE8D97AF1615}"/>
              </a:ext>
            </a:extLst>
          </p:cNvPr>
          <p:cNvSpPr>
            <a:spLocks noGrp="1"/>
          </p:cNvSpPr>
          <p:nvPr>
            <p:ph type="ctrTitle"/>
          </p:nvPr>
        </p:nvSpPr>
        <p:spPr>
          <a:xfrm>
            <a:off x="362309" y="112144"/>
            <a:ext cx="11289362" cy="5883214"/>
          </a:xfrm>
        </p:spPr>
        <p:txBody>
          <a:bodyPr anchor="t">
            <a:normAutofit fontScale="90000"/>
          </a:bodyPr>
          <a:lstStyle/>
          <a:p>
            <a:r>
              <a:rPr lang="en-US" b="1" dirty="0"/>
              <a:t>Quant Platforms</a:t>
            </a:r>
            <a:br>
              <a:rPr lang="en-US" dirty="0"/>
            </a:br>
            <a:r>
              <a:rPr lang="en-US" dirty="0"/>
              <a:t>- </a:t>
            </a:r>
            <a:r>
              <a:rPr lang="en-US" sz="2800" b="1" dirty="0"/>
              <a:t>Design and trade algorithmic trading strategies directly in the web browse.</a:t>
            </a:r>
            <a:br>
              <a:rPr lang="en-US" dirty="0"/>
            </a:br>
            <a:r>
              <a:rPr lang="en-US" u="sng" dirty="0" err="1">
                <a:hlinkClick r:id="rId3"/>
              </a:rPr>
              <a:t>QuantConnect</a:t>
            </a:r>
            <a:br>
              <a:rPr lang="en-US" u="sng" dirty="0"/>
            </a:br>
            <a:r>
              <a:rPr lang="en-US" dirty="0"/>
              <a:t>- </a:t>
            </a:r>
            <a:r>
              <a:rPr lang="en-US" sz="3100" dirty="0"/>
              <a:t>Offers a cloud-based platform for strategy development, </a:t>
            </a:r>
            <a:r>
              <a:rPr lang="en-US" sz="3100" dirty="0" err="1"/>
              <a:t>backtesting</a:t>
            </a:r>
            <a:r>
              <a:rPr lang="en-US" sz="3100" dirty="0"/>
              <a:t>, and deployment across multiple asset classes.</a:t>
            </a:r>
            <a:br>
              <a:rPr lang="en-US" sz="3100" dirty="0"/>
            </a:br>
            <a:br>
              <a:rPr lang="en-US" sz="3100" dirty="0"/>
            </a:br>
            <a:r>
              <a:rPr lang="en-US" sz="3100" dirty="0"/>
              <a:t>- </a:t>
            </a:r>
            <a:r>
              <a:rPr lang="en-US" sz="3100" b="1" dirty="0"/>
              <a:t>Unified API</a:t>
            </a:r>
            <a:r>
              <a:rPr lang="en-US" sz="3100" dirty="0"/>
              <a:t>: Access a cutting-edge, unified API</a:t>
            </a:r>
            <a:br>
              <a:rPr lang="en-US" sz="3100" dirty="0"/>
            </a:br>
            <a:br>
              <a:rPr lang="en-US" sz="3100" dirty="0"/>
            </a:br>
            <a:r>
              <a:rPr lang="en-US" sz="3100" dirty="0"/>
              <a:t>- Explore </a:t>
            </a:r>
            <a:r>
              <a:rPr lang="en-US" sz="3100" b="1" dirty="0"/>
              <a:t>algorithms, and machine learning libraries </a:t>
            </a:r>
            <a:r>
              <a:rPr lang="en-US" sz="3100" dirty="0"/>
              <a:t>and quantify factor importance through terabytes of financial data. </a:t>
            </a:r>
            <a:br>
              <a:rPr lang="en-US" sz="3100" dirty="0"/>
            </a:br>
            <a:br>
              <a:rPr lang="en-US" sz="3100" dirty="0"/>
            </a:br>
            <a:r>
              <a:rPr lang="en-US" sz="3100" dirty="0"/>
              <a:t>- Offer the Live Trading function </a:t>
            </a:r>
            <a:br>
              <a:rPr lang="en-US" dirty="0"/>
            </a:br>
            <a:endParaRPr lang="en-US" sz="5800" dirty="0">
              <a:solidFill>
                <a:srgbClr val="FFFFFF"/>
              </a:solidFill>
            </a:endParaRPr>
          </a:p>
        </p:txBody>
      </p:sp>
      <p:cxnSp>
        <p:nvCxnSpPr>
          <p:cNvPr id="13" name="Straight Connector 12">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329"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610180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11" name="Rectangle 10">
            <a:extLst>
              <a:ext uri="{FF2B5EF4-FFF2-40B4-BE49-F238E27FC236}">
                <a16:creationId xmlns:a16="http://schemas.microsoft.com/office/drawing/2014/main" id="{72E284DE-AB43-1296-3166-892F44A3A2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3183" y="173181"/>
            <a:ext cx="6858002" cy="6511640"/>
          </a:xfrm>
          <a:prstGeom prst="rect">
            <a:avLst/>
          </a:prstGeom>
          <a:gradFill>
            <a:gsLst>
              <a:gs pos="0">
                <a:schemeClr val="bg1">
                  <a:alpha val="0"/>
                </a:schemeClr>
              </a:gs>
              <a:gs pos="46000">
                <a:schemeClr val="bg1">
                  <a:alpha val="45000"/>
                </a:schemeClr>
              </a:gs>
              <a:gs pos="26000">
                <a:schemeClr val="bg1">
                  <a:alpha val="32000"/>
                </a:schemeClr>
              </a:gs>
              <a:gs pos="100000">
                <a:schemeClr val="bg1">
                  <a:alpha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1479B7AD-C431-2EB2-AF21-BE8D97AF1615}"/>
              </a:ext>
            </a:extLst>
          </p:cNvPr>
          <p:cNvSpPr>
            <a:spLocks noGrp="1"/>
          </p:cNvSpPr>
          <p:nvPr>
            <p:ph type="ctrTitle"/>
          </p:nvPr>
        </p:nvSpPr>
        <p:spPr>
          <a:xfrm>
            <a:off x="362309" y="112144"/>
            <a:ext cx="11266099" cy="4230124"/>
          </a:xfrm>
        </p:spPr>
        <p:txBody>
          <a:bodyPr anchor="t">
            <a:normAutofit/>
          </a:bodyPr>
          <a:lstStyle/>
          <a:p>
            <a:r>
              <a:rPr lang="en-US" dirty="0"/>
              <a:t>Quantitative Researchers</a:t>
            </a:r>
            <a:br>
              <a:rPr lang="en-US" dirty="0"/>
            </a:br>
            <a:r>
              <a:rPr lang="en-US" sz="3100" dirty="0"/>
              <a:t>- In the last two decades, MBAs and Ph.D. holders not only in finance</a:t>
            </a:r>
            <a:r>
              <a:rPr lang="en-US" sz="3100" b="1" dirty="0"/>
              <a:t>, but also in  Computer Science, </a:t>
            </a:r>
            <a:r>
              <a:rPr lang="en-US" sz="3100" dirty="0"/>
              <a:t>and</a:t>
            </a:r>
            <a:r>
              <a:rPr lang="en-US" sz="3100" b="1" dirty="0"/>
              <a:t> </a:t>
            </a:r>
            <a:r>
              <a:rPr lang="en-US" sz="3100" dirty="0"/>
              <a:t>even</a:t>
            </a:r>
            <a:r>
              <a:rPr lang="en-US" sz="3100" b="1" dirty="0"/>
              <a:t> Neural Networks</a:t>
            </a:r>
            <a:r>
              <a:rPr lang="en-US" sz="3100" dirty="0"/>
              <a:t> have taken traders' jobs at reputable trading institutions.</a:t>
            </a:r>
            <a:br>
              <a:rPr lang="en-US" dirty="0"/>
            </a:br>
            <a:endParaRPr lang="en-US" sz="5800" dirty="0">
              <a:solidFill>
                <a:srgbClr val="FFFFFF"/>
              </a:solidFill>
            </a:endParaRPr>
          </a:p>
        </p:txBody>
      </p:sp>
      <p:pic>
        <p:nvPicPr>
          <p:cNvPr id="5" name="Picture 4">
            <a:extLst>
              <a:ext uri="{FF2B5EF4-FFF2-40B4-BE49-F238E27FC236}">
                <a16:creationId xmlns:a16="http://schemas.microsoft.com/office/drawing/2014/main" id="{344D5A46-BF9A-0EF3-CA7A-DC49E0800378}"/>
              </a:ext>
            </a:extLst>
          </p:cNvPr>
          <p:cNvPicPr>
            <a:picLocks noChangeAspect="1"/>
          </p:cNvPicPr>
          <p:nvPr/>
        </p:nvPicPr>
        <p:blipFill rotWithShape="1">
          <a:blip r:embed="rId3"/>
          <a:srcRect l="3510"/>
          <a:stretch/>
        </p:blipFill>
        <p:spPr>
          <a:xfrm>
            <a:off x="6451841" y="2599411"/>
            <a:ext cx="6938017" cy="3485716"/>
          </a:xfrm>
          <a:prstGeom prst="rect">
            <a:avLst/>
          </a:prstGeom>
        </p:spPr>
      </p:pic>
      <p:cxnSp>
        <p:nvCxnSpPr>
          <p:cNvPr id="13" name="Straight Connector 12">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329"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Picture 6" descr="A black text on a white background&#10;&#10;Description automatically generated">
            <a:extLst>
              <a:ext uri="{FF2B5EF4-FFF2-40B4-BE49-F238E27FC236}">
                <a16:creationId xmlns:a16="http://schemas.microsoft.com/office/drawing/2014/main" id="{282493E0-1FD1-2B6F-595F-DE433D7F2D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309" y="3271675"/>
            <a:ext cx="1838582" cy="523948"/>
          </a:xfrm>
          <a:prstGeom prst="rect">
            <a:avLst/>
          </a:prstGeom>
        </p:spPr>
      </p:pic>
      <p:pic>
        <p:nvPicPr>
          <p:cNvPr id="14" name="Picture 13" descr="A black background with white letters&#10;&#10;Description automatically generated">
            <a:extLst>
              <a:ext uri="{FF2B5EF4-FFF2-40B4-BE49-F238E27FC236}">
                <a16:creationId xmlns:a16="http://schemas.microsoft.com/office/drawing/2014/main" id="{C6780F11-3D8C-649B-BDB4-099293BCFCF4}"/>
              </a:ext>
            </a:extLst>
          </p:cNvPr>
          <p:cNvPicPr>
            <a:picLocks noChangeAspect="1"/>
          </p:cNvPicPr>
          <p:nvPr/>
        </p:nvPicPr>
        <p:blipFill rotWithShape="1">
          <a:blip r:embed="rId5">
            <a:extLst>
              <a:ext uri="{28A0092B-C50C-407E-A947-70E740481C1C}">
                <a14:useLocalDpi xmlns:a14="http://schemas.microsoft.com/office/drawing/2010/main" val="0"/>
              </a:ext>
            </a:extLst>
          </a:blip>
          <a:srcRect r="1877" b="7485"/>
          <a:stretch/>
        </p:blipFill>
        <p:spPr>
          <a:xfrm>
            <a:off x="2706966" y="3011953"/>
            <a:ext cx="3019246" cy="687438"/>
          </a:xfrm>
          <a:prstGeom prst="rect">
            <a:avLst/>
          </a:prstGeom>
        </p:spPr>
      </p:pic>
      <p:pic>
        <p:nvPicPr>
          <p:cNvPr id="16" name="Picture 15" descr="A blue and white logo&#10;&#10;Description automatically generated">
            <a:extLst>
              <a:ext uri="{FF2B5EF4-FFF2-40B4-BE49-F238E27FC236}">
                <a16:creationId xmlns:a16="http://schemas.microsoft.com/office/drawing/2014/main" id="{3692588C-FA77-143C-3DC8-F794EFC8321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6304" y="4115458"/>
            <a:ext cx="1467055" cy="1000265"/>
          </a:xfrm>
          <a:prstGeom prst="rect">
            <a:avLst/>
          </a:prstGeom>
        </p:spPr>
      </p:pic>
      <p:pic>
        <p:nvPicPr>
          <p:cNvPr id="18" name="Picture 17" descr="A logo with a blue circle&#10;&#10;Description automatically generated">
            <a:extLst>
              <a:ext uri="{FF2B5EF4-FFF2-40B4-BE49-F238E27FC236}">
                <a16:creationId xmlns:a16="http://schemas.microsoft.com/office/drawing/2014/main" id="{4E5F7B32-FE68-FEE3-96B4-0E30ABD6953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78258" y="3795623"/>
            <a:ext cx="1495634" cy="952633"/>
          </a:xfrm>
          <a:prstGeom prst="rect">
            <a:avLst/>
          </a:prstGeom>
        </p:spPr>
      </p:pic>
      <p:pic>
        <p:nvPicPr>
          <p:cNvPr id="20" name="Picture 19" descr="A black text on a white background&#10;&#10;Description automatically generated">
            <a:extLst>
              <a:ext uri="{FF2B5EF4-FFF2-40B4-BE49-F238E27FC236}">
                <a16:creationId xmlns:a16="http://schemas.microsoft.com/office/drawing/2014/main" id="{C08BD8AF-B4F6-1133-B5F4-5170040B8F2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7711" y="5816103"/>
            <a:ext cx="2657846" cy="866896"/>
          </a:xfrm>
          <a:prstGeom prst="rect">
            <a:avLst/>
          </a:prstGeom>
        </p:spPr>
      </p:pic>
      <p:pic>
        <p:nvPicPr>
          <p:cNvPr id="22" name="Picture 21" descr="A black text on a white background&#10;&#10;Description automatically generated">
            <a:extLst>
              <a:ext uri="{FF2B5EF4-FFF2-40B4-BE49-F238E27FC236}">
                <a16:creationId xmlns:a16="http://schemas.microsoft.com/office/drawing/2014/main" id="{14EFD596-92C0-EA8E-25F6-110890A7EC6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81555" y="5869472"/>
            <a:ext cx="3038899" cy="724001"/>
          </a:xfrm>
          <a:prstGeom prst="rect">
            <a:avLst/>
          </a:prstGeom>
        </p:spPr>
      </p:pic>
      <p:pic>
        <p:nvPicPr>
          <p:cNvPr id="24" name="Picture 23" descr="A close up of a sign&#10;&#10;Description automatically generated">
            <a:extLst>
              <a:ext uri="{FF2B5EF4-FFF2-40B4-BE49-F238E27FC236}">
                <a16:creationId xmlns:a16="http://schemas.microsoft.com/office/drawing/2014/main" id="{B6137295-1E3C-9017-2FCF-F52BA1D5194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92521" y="4943448"/>
            <a:ext cx="3162741" cy="762106"/>
          </a:xfrm>
          <a:prstGeom prst="rect">
            <a:avLst/>
          </a:prstGeom>
        </p:spPr>
      </p:pic>
    </p:spTree>
    <p:extLst>
      <p:ext uri="{BB962C8B-B14F-4D97-AF65-F5344CB8AC3E}">
        <p14:creationId xmlns:p14="http://schemas.microsoft.com/office/powerpoint/2010/main" val="370599559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ictorial representation of a graph chart">
            <a:extLst>
              <a:ext uri="{FF2B5EF4-FFF2-40B4-BE49-F238E27FC236}">
                <a16:creationId xmlns:a16="http://schemas.microsoft.com/office/drawing/2014/main" id="{F15AF139-DA14-4F50-95AA-3DEC228D1CB1}"/>
              </a:ext>
            </a:extLst>
          </p:cNvPr>
          <p:cNvPicPr>
            <a:picLocks noChangeAspect="1"/>
          </p:cNvPicPr>
          <p:nvPr/>
        </p:nvPicPr>
        <p:blipFill rotWithShape="1">
          <a:blip r:embed="rId3"/>
          <a:srcRect t="15730"/>
          <a:stretch/>
        </p:blipFill>
        <p:spPr>
          <a:xfrm>
            <a:off x="20" y="10"/>
            <a:ext cx="12191979" cy="6857989"/>
          </a:xfrm>
          <a:prstGeom prst="rect">
            <a:avLst/>
          </a:prstGeom>
        </p:spPr>
      </p:pic>
      <p:sp>
        <p:nvSpPr>
          <p:cNvPr id="2" name="Title 1">
            <a:extLst>
              <a:ext uri="{FF2B5EF4-FFF2-40B4-BE49-F238E27FC236}">
                <a16:creationId xmlns:a16="http://schemas.microsoft.com/office/drawing/2014/main" id="{1479B7AD-C431-2EB2-AF21-BE8D97AF1615}"/>
              </a:ext>
            </a:extLst>
          </p:cNvPr>
          <p:cNvSpPr>
            <a:spLocks noGrp="1"/>
          </p:cNvSpPr>
          <p:nvPr>
            <p:ph type="ctrTitle"/>
          </p:nvPr>
        </p:nvSpPr>
        <p:spPr>
          <a:xfrm>
            <a:off x="457195" y="701964"/>
            <a:ext cx="5306295" cy="3640303"/>
          </a:xfrm>
        </p:spPr>
        <p:txBody>
          <a:bodyPr anchor="t">
            <a:normAutofit/>
          </a:bodyPr>
          <a:lstStyle/>
          <a:p>
            <a:r>
              <a:rPr lang="en-US" sz="5800" dirty="0">
                <a:solidFill>
                  <a:srgbClr val="FFFFFF"/>
                </a:solidFill>
              </a:rPr>
              <a:t>The Simple Moving Average (SMA)</a:t>
            </a:r>
          </a:p>
        </p:txBody>
      </p:sp>
      <p:sp>
        <p:nvSpPr>
          <p:cNvPr id="3" name="Subtitle 2">
            <a:extLst>
              <a:ext uri="{FF2B5EF4-FFF2-40B4-BE49-F238E27FC236}">
                <a16:creationId xmlns:a16="http://schemas.microsoft.com/office/drawing/2014/main" id="{C9290C6D-7CD3-FC15-506C-3F784796ED52}"/>
              </a:ext>
            </a:extLst>
          </p:cNvPr>
          <p:cNvSpPr>
            <a:spLocks noGrp="1"/>
          </p:cNvSpPr>
          <p:nvPr>
            <p:ph type="subTitle" idx="1"/>
          </p:nvPr>
        </p:nvSpPr>
        <p:spPr>
          <a:xfrm>
            <a:off x="468090" y="5253050"/>
            <a:ext cx="3888419" cy="969264"/>
          </a:xfrm>
        </p:spPr>
        <p:txBody>
          <a:bodyPr anchor="t">
            <a:normAutofit/>
          </a:bodyPr>
          <a:lstStyle/>
          <a:p>
            <a:pPr>
              <a:lnSpc>
                <a:spcPct val="120000"/>
              </a:lnSpc>
            </a:pPr>
            <a:r>
              <a:rPr lang="en-US" sz="1700">
                <a:solidFill>
                  <a:srgbClr val="FFFFFF"/>
                </a:solidFill>
              </a:rPr>
              <a:t>A powerful tool for predicting stock trends</a:t>
            </a:r>
          </a:p>
        </p:txBody>
      </p:sp>
    </p:spTree>
    <p:extLst>
      <p:ext uri="{BB962C8B-B14F-4D97-AF65-F5344CB8AC3E}">
        <p14:creationId xmlns:p14="http://schemas.microsoft.com/office/powerpoint/2010/main" val="280099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gital business graph and charts">
            <a:extLst>
              <a:ext uri="{FF2B5EF4-FFF2-40B4-BE49-F238E27FC236}">
                <a16:creationId xmlns:a16="http://schemas.microsoft.com/office/drawing/2014/main" id="{3CAB1AFE-7115-03B7-5C54-63A1E13D277C}"/>
              </a:ext>
            </a:extLst>
          </p:cNvPr>
          <p:cNvPicPr>
            <a:picLocks noGrp="1" noChangeAspect="1"/>
          </p:cNvPicPr>
          <p:nvPr>
            <p:ph sz="half" idx="1"/>
          </p:nvPr>
        </p:nvPicPr>
        <p:blipFill>
          <a:blip r:embed="rId3"/>
          <a:stretch>
            <a:fillRect/>
          </a:stretch>
        </p:blipFill>
        <p:spPr>
          <a:xfrm>
            <a:off x="0" y="0"/>
            <a:ext cx="4806291" cy="6954520"/>
          </a:xfrm>
          <a:prstGeom prst="rect">
            <a:avLst/>
          </a:prstGeom>
        </p:spPr>
      </p:pic>
      <p:sp>
        <p:nvSpPr>
          <p:cNvPr id="6" name="Content Placeholder 3">
            <a:extLst>
              <a:ext uri="{FF2B5EF4-FFF2-40B4-BE49-F238E27FC236}">
                <a16:creationId xmlns:a16="http://schemas.microsoft.com/office/drawing/2014/main" id="{44304C2A-8136-CE43-6E66-FAE148865486}"/>
              </a:ext>
            </a:extLst>
          </p:cNvPr>
          <p:cNvSpPr txBox="1">
            <a:spLocks/>
          </p:cNvSpPr>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62335" y="628651"/>
            <a:ext cx="6897436" cy="5109020"/>
          </a:xfrm>
          <a:prstGeom prst="rect">
            <a:avLst/>
          </a:prstGeom>
        </p:spPr>
        <p:txBody>
          <a:bodyPr>
            <a:no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10000"/>
              </a:lnSpc>
              <a:buFont typeface="Arial" panose="020B0604020202020204" pitchFamily="34" charset="0"/>
              <a:buNone/>
            </a:pPr>
            <a:r>
              <a:rPr lang="en-US" b="1" dirty="0"/>
              <a:t>SMA or Simple Moving Average </a:t>
            </a:r>
            <a:r>
              <a:rPr lang="en-US" dirty="0"/>
              <a:t>is a widely used technical analysis tool used in finance to calculate the average price of an asset over a period of time. SMA is used in trading to identify trends and predict future price.</a:t>
            </a:r>
          </a:p>
          <a:p>
            <a:pPr marL="285750" lvl="1" indent="-285750">
              <a:lnSpc>
                <a:spcPct val="110000"/>
              </a:lnSpc>
            </a:pPr>
            <a:endParaRPr lang="en-US" dirty="0"/>
          </a:p>
          <a:p>
            <a:pPr marL="285750" lvl="1" indent="-285750">
              <a:lnSpc>
                <a:spcPct val="110000"/>
              </a:lnSpc>
            </a:pPr>
            <a:r>
              <a:rPr lang="en-US" dirty="0"/>
              <a:t>SMA is calculated </a:t>
            </a:r>
            <a:r>
              <a:rPr lang="en-US" b="1" dirty="0"/>
              <a:t>by </a:t>
            </a:r>
            <a:r>
              <a:rPr lang="en-US" b="1" u="sng" dirty="0"/>
              <a:t>adding up the closing prices </a:t>
            </a:r>
            <a:r>
              <a:rPr lang="en-US" dirty="0"/>
              <a:t>of a security over a specified period and then </a:t>
            </a:r>
            <a:r>
              <a:rPr lang="en-US" b="1" u="sng" dirty="0"/>
              <a:t>dividing that sum by the number of periods</a:t>
            </a:r>
            <a:r>
              <a:rPr lang="en-US" dirty="0"/>
              <a:t>. </a:t>
            </a:r>
          </a:p>
          <a:p>
            <a:pPr marL="285750" lvl="1" indent="-285750">
              <a:lnSpc>
                <a:spcPct val="110000"/>
              </a:lnSpc>
            </a:pPr>
            <a:endParaRPr lang="en-US" dirty="0"/>
          </a:p>
          <a:p>
            <a:pPr marL="285750" lvl="1" indent="-285750">
              <a:lnSpc>
                <a:spcPct val="110000"/>
              </a:lnSpc>
            </a:pPr>
            <a:endParaRPr lang="en-US" dirty="0"/>
          </a:p>
          <a:p>
            <a:pPr marL="0" lvl="1" indent="0">
              <a:lnSpc>
                <a:spcPct val="110000"/>
              </a:lnSpc>
              <a:buNone/>
            </a:pPr>
            <a:endParaRPr lang="en-US" dirty="0"/>
          </a:p>
          <a:p>
            <a:pPr marL="285750" lvl="1" indent="-285750">
              <a:lnSpc>
                <a:spcPct val="110000"/>
              </a:lnSpc>
            </a:pPr>
            <a:endParaRPr lang="en-US" dirty="0"/>
          </a:p>
          <a:p>
            <a:pPr marL="285750" lvl="1" indent="-285750">
              <a:lnSpc>
                <a:spcPct val="110000"/>
              </a:lnSpc>
            </a:pPr>
            <a:endParaRPr lang="en-US" dirty="0"/>
          </a:p>
          <a:p>
            <a:pPr marL="285750" lvl="1" indent="-285750">
              <a:lnSpc>
                <a:spcPct val="110000"/>
              </a:lnSpc>
            </a:pPr>
            <a:endParaRPr lang="en-US" dirty="0"/>
          </a:p>
          <a:p>
            <a:pPr marL="285750" lvl="1" indent="-285750">
              <a:lnSpc>
                <a:spcPct val="110000"/>
              </a:lnSpc>
            </a:pPr>
            <a:r>
              <a:rPr lang="en-US" dirty="0"/>
              <a:t>It is often used to indicate trend analysis and support/resistance levels in technical analysis movements of a financial asset. SMA is easy to calculate and understand, but it can be slow in detecting sudden changes in price trends.</a:t>
            </a:r>
          </a:p>
        </p:txBody>
      </p:sp>
      <p:sp>
        <p:nvSpPr>
          <p:cNvPr id="4" name="Title 1">
            <a:extLst>
              <a:ext uri="{FF2B5EF4-FFF2-40B4-BE49-F238E27FC236}">
                <a16:creationId xmlns:a16="http://schemas.microsoft.com/office/drawing/2014/main" id="{4B8C6846-279E-7E08-0387-B5CF3391AF8E}"/>
              </a:ext>
            </a:extLst>
          </p:cNvPr>
          <p:cNvSpPr>
            <a:spLocks noGrp="1"/>
          </p:cNvSpPr>
          <p:nvPr>
            <p:ph type="title"/>
          </p:nvPr>
        </p:nvSpPr>
        <p:spPr>
          <a:xfrm>
            <a:off x="340361" y="175361"/>
            <a:ext cx="4221480" cy="1569516"/>
          </a:xfrm>
        </p:spPr>
        <p:txBody>
          <a:bodyPr vert="horz" lIns="91440" tIns="45720" rIns="91440" bIns="45720" rtlCol="0" anchor="t">
            <a:normAutofit/>
          </a:bodyPr>
          <a:lstStyle/>
          <a:p>
            <a:r>
              <a:rPr lang="en-US" kern="1200" dirty="0">
                <a:solidFill>
                  <a:schemeClr val="bg1"/>
                </a:solidFill>
                <a:latin typeface="+mj-lt"/>
                <a:ea typeface="+mj-ea"/>
                <a:cs typeface="+mj-cs"/>
              </a:rPr>
              <a:t>Simple Moving Average (SMA)</a:t>
            </a:r>
          </a:p>
        </p:txBody>
      </p:sp>
      <p:pic>
        <p:nvPicPr>
          <p:cNvPr id="1026" name="Picture 2">
            <a:extLst>
              <a:ext uri="{FF2B5EF4-FFF2-40B4-BE49-F238E27FC236}">
                <a16:creationId xmlns:a16="http://schemas.microsoft.com/office/drawing/2014/main" id="{29DA7DCE-8A0D-8AC4-FA51-019966EDED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5547" y="4317373"/>
            <a:ext cx="3670257" cy="62561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8B4A8339-0B26-D940-9692-AFC2E61EBDC8}"/>
              </a:ext>
            </a:extLst>
          </p:cNvPr>
          <p:cNvSpPr>
            <a:spLocks noChangeArrowheads="1"/>
          </p:cNvSpPr>
          <p:nvPr/>
        </p:nvSpPr>
        <p:spPr bwMode="auto">
          <a:xfrm>
            <a:off x="5413247" y="3394986"/>
            <a:ext cx="4399571" cy="96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42424"/>
                </a:solidFill>
                <a:effectLst/>
                <a:latin typeface="source-serif-pro"/>
              </a:rPr>
              <a:t>𝑃𝑛 = The price of an asset at period 𝑛</a:t>
            </a:r>
            <a:endParaRPr kumimoji="0" lang="en-US" altLang="en-US" sz="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42424"/>
                </a:solidFill>
                <a:effectLst/>
                <a:latin typeface="source-serif-pro"/>
              </a:rPr>
              <a:t>𝑛 = The number of total periods</a:t>
            </a:r>
            <a:endParaRPr kumimoji="0" lang="en-US" altLang="en-US" sz="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700" b="0" i="0" u="none" strike="noStrike" cap="none" normalizeH="0" baseline="0" dirty="0">
                <a:ln>
                  <a:noFill/>
                </a:ln>
                <a:solidFill>
                  <a:schemeClr val="tx1"/>
                </a:solidFill>
                <a:effectLst/>
                <a:latin typeface="Arial" panose="020B0604020202020204" pitchFamily="34" charset="0"/>
              </a:rPr>
              <a:t>       </a:t>
            </a:r>
            <a:r>
              <a:rPr kumimoji="0" lang="en-US" altLang="en-US" sz="2700" b="0" i="0" u="none" strike="noStrike" cap="none" normalizeH="0" baseline="0" dirty="0">
                <a:ln>
                  <a:noFill/>
                </a:ln>
                <a:effectLst/>
                <a:latin typeface="Arial" panose="020B0604020202020204" pitchFamily="34" charset="0"/>
              </a:rPr>
              <a:t>                    </a:t>
            </a:r>
            <a:endParaRPr kumimoji="0" lang="en-US" altLang="en-US" sz="1800" b="0" i="0" u="none" strike="noStrike" cap="none" normalizeH="0" baseline="0" dirty="0">
              <a:ln>
                <a:noFill/>
              </a:ln>
              <a:effectLst/>
              <a:latin typeface="Arial" panose="020B0604020202020204" pitchFamily="34" charset="0"/>
            </a:endParaRPr>
          </a:p>
        </p:txBody>
      </p:sp>
      <p:pic>
        <p:nvPicPr>
          <p:cNvPr id="1028" name="Picture 4">
            <a:extLst>
              <a:ext uri="{FF2B5EF4-FFF2-40B4-BE49-F238E27FC236}">
                <a16:creationId xmlns:a16="http://schemas.microsoft.com/office/drawing/2014/main" id="{E1E96B56-1BF1-E403-8678-ACBE301DB2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651" y="244475"/>
            <a:ext cx="2514600" cy="42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42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19108BC7-8829-CBDE-8348-1994BAD4B40B}"/>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757814" y="108395"/>
            <a:ext cx="7205586" cy="5632906"/>
          </a:xfrm>
        </p:spPr>
        <p:txBody>
          <a:bodyPr>
            <a:noAutofit/>
          </a:bodyPr>
          <a:lstStyle/>
          <a:p>
            <a:pPr marL="0" lvl="1" indent="0">
              <a:buNone/>
            </a:pPr>
            <a:r>
              <a:rPr lang="en-US" sz="1600" dirty="0"/>
              <a:t>SMA trading strategies include:</a:t>
            </a:r>
            <a:endParaRPr lang="en-US" sz="1600" b="1" dirty="0"/>
          </a:p>
          <a:p>
            <a:pPr marL="342900" lvl="1" indent="-342900">
              <a:buFont typeface="+mj-lt"/>
              <a:buAutoNum type="arabicPeriod"/>
            </a:pPr>
            <a:r>
              <a:rPr lang="en-US" sz="1600" dirty="0"/>
              <a:t>The </a:t>
            </a:r>
            <a:r>
              <a:rPr lang="en-US" sz="1600" b="1" dirty="0"/>
              <a:t>crossover strategy </a:t>
            </a:r>
            <a:r>
              <a:rPr lang="en-US" sz="1600" dirty="0"/>
              <a:t>is used to identify changes in trend and potential entry and exit points by using two different period SMAs, short and long-term SMA to buy or sell.</a:t>
            </a:r>
          </a:p>
          <a:p>
            <a:pPr marL="342900" lvl="1" indent="-342900">
              <a:buFont typeface="+mj-lt"/>
              <a:buAutoNum type="arabicPeriod"/>
            </a:pPr>
            <a:r>
              <a:rPr lang="en-US" sz="1600" dirty="0"/>
              <a:t>The </a:t>
            </a:r>
            <a:r>
              <a:rPr lang="en-US" sz="1600" b="1" dirty="0"/>
              <a:t>price action strategy </a:t>
            </a:r>
            <a:r>
              <a:rPr lang="en-US" sz="1600" dirty="0"/>
              <a:t>is used as a support or resistance level for securities. Traders can enter or exit positions when the security price crosses above or below the SMA.</a:t>
            </a:r>
          </a:p>
          <a:p>
            <a:pPr marL="342900" lvl="1" indent="-342900">
              <a:buFont typeface="+mj-lt"/>
              <a:buAutoNum type="arabicPeriod"/>
            </a:pPr>
            <a:r>
              <a:rPr lang="en-US" sz="1600" dirty="0"/>
              <a:t>The </a:t>
            </a:r>
            <a:r>
              <a:rPr lang="en-US" sz="1600" b="1" dirty="0"/>
              <a:t>support &amp; resistance strategy </a:t>
            </a:r>
            <a:r>
              <a:rPr lang="en-US" sz="1600" dirty="0"/>
              <a:t>involves using breakouts to enter or exit positions. Traders can enter a long position when the price breaks through the SMA and closes above it, or a short position when the price breaks through the SMA and closes below it.</a:t>
            </a:r>
          </a:p>
          <a:p>
            <a:pPr marL="342900" lvl="1" indent="-342900">
              <a:buFont typeface="+mj-lt"/>
              <a:buAutoNum type="arabicPeriod"/>
            </a:pPr>
            <a:endParaRPr lang="en-US" sz="1600" dirty="0"/>
          </a:p>
          <a:p>
            <a:pPr marL="0" lvl="1" indent="0">
              <a:buNone/>
            </a:pPr>
            <a:r>
              <a:rPr lang="en-US" sz="1600" b="1" dirty="0"/>
              <a:t>Bull Market</a:t>
            </a:r>
          </a:p>
          <a:p>
            <a:pPr marL="0" lvl="1" indent="0">
              <a:buNone/>
            </a:pPr>
            <a:r>
              <a:rPr lang="en-US" sz="1600" dirty="0"/>
              <a:t>A market condition where stock prices are rising, and investor confidence is high. The 20-day SMA is used if price crosses above the SMA, it is a potential buy signal, and if price crosses below, it can be a potential sell signal.</a:t>
            </a:r>
          </a:p>
          <a:p>
            <a:pPr marL="0" indent="0">
              <a:spcBef>
                <a:spcPts val="2500"/>
              </a:spcBef>
              <a:buNone/>
            </a:pPr>
            <a:r>
              <a:rPr lang="en-US" sz="1600" b="1" dirty="0"/>
              <a:t>Bear Market</a:t>
            </a:r>
          </a:p>
          <a:p>
            <a:pPr marL="0" lvl="1" indent="0">
              <a:buNone/>
            </a:pPr>
            <a:r>
              <a:rPr lang="en-US" sz="1600" dirty="0"/>
              <a:t>A market condition where stock prices are falling, and investor confidence is low. The 50-day SMA identifies trends and potential entry and exit points during a bear market.</a:t>
            </a:r>
          </a:p>
          <a:p>
            <a:pPr marL="342900" lvl="1" indent="-342900">
              <a:buFont typeface="+mj-lt"/>
              <a:buAutoNum type="arabicPeriod"/>
            </a:pPr>
            <a:endParaRPr lang="en-US" sz="1600" dirty="0"/>
          </a:p>
          <a:p>
            <a:pPr marL="342900" lvl="1" indent="-342900">
              <a:buFont typeface="+mj-lt"/>
              <a:buAutoNum type="arabicPeriod"/>
            </a:pPr>
            <a:endParaRPr lang="en-US" sz="1600" dirty="0"/>
          </a:p>
          <a:p>
            <a:pPr marL="0" lvl="1" indent="0">
              <a:buNone/>
            </a:pPr>
            <a:endParaRPr lang="en-US" sz="1600" dirty="0"/>
          </a:p>
          <a:p>
            <a:pPr marL="0" lvl="1" indent="0">
              <a:buNone/>
            </a:pPr>
            <a:endParaRPr lang="en-US" sz="1600" dirty="0"/>
          </a:p>
          <a:p>
            <a:pPr marL="0" lvl="1" indent="0">
              <a:buNone/>
            </a:pPr>
            <a:endParaRPr lang="en-US" sz="1600" dirty="0"/>
          </a:p>
        </p:txBody>
      </p:sp>
      <p:pic>
        <p:nvPicPr>
          <p:cNvPr id="6" name="Content Placeholder 4" descr="display stock information on LED screen">
            <a:extLst>
              <a:ext uri="{FF2B5EF4-FFF2-40B4-BE49-F238E27FC236}">
                <a16:creationId xmlns:a16="http://schemas.microsoft.com/office/drawing/2014/main" id="{D20CFEC5-3C45-EC0F-6C7F-003C21D6DD41}"/>
              </a:ext>
            </a:extLst>
          </p:cNvPr>
          <p:cNvPicPr>
            <a:picLocks noChangeAspect="1"/>
          </p:cNvPicPr>
          <p:nvPr/>
        </p:nvPicPr>
        <p:blipFill>
          <a:blip r:embed="rId3"/>
          <a:stretch>
            <a:fillRect/>
          </a:stretch>
        </p:blipFill>
        <p:spPr>
          <a:xfrm>
            <a:off x="0" y="1"/>
            <a:ext cx="4682050" cy="6858000"/>
          </a:xfrm>
          <a:prstGeom prst="rect">
            <a:avLst/>
          </a:prstGeom>
        </p:spPr>
      </p:pic>
      <p:sp>
        <p:nvSpPr>
          <p:cNvPr id="4" name="Title 1">
            <a:extLst>
              <a:ext uri="{FF2B5EF4-FFF2-40B4-BE49-F238E27FC236}">
                <a16:creationId xmlns:a16="http://schemas.microsoft.com/office/drawing/2014/main" id="{8BE6FF2B-453E-BBA8-75A3-1F65FF2EB1E9}"/>
              </a:ext>
            </a:extLst>
          </p:cNvPr>
          <p:cNvSpPr>
            <a:spLocks noGrp="1"/>
          </p:cNvSpPr>
          <p:nvPr>
            <p:ph type="title"/>
          </p:nvPr>
        </p:nvSpPr>
        <p:spPr>
          <a:xfrm>
            <a:off x="75764" y="259119"/>
            <a:ext cx="4306824" cy="1984094"/>
          </a:xfrm>
        </p:spPr>
        <p:txBody>
          <a:bodyPr anchor="b">
            <a:normAutofit/>
          </a:bodyPr>
          <a:lstStyle/>
          <a:p>
            <a:r>
              <a:rPr lang="en-US" b="1" dirty="0">
                <a:solidFill>
                  <a:schemeClr val="bg1"/>
                </a:solidFill>
              </a:rPr>
              <a:t>SMA as a Trading Strategy</a:t>
            </a:r>
          </a:p>
        </p:txBody>
      </p:sp>
    </p:spTree>
    <p:extLst>
      <p:ext uri="{BB962C8B-B14F-4D97-AF65-F5344CB8AC3E}">
        <p14:creationId xmlns:p14="http://schemas.microsoft.com/office/powerpoint/2010/main" val="351338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anim calcmode="lin" valueType="num">
                                      <p:cBhvr>
                                        <p:cTn id="8" dur="250" fill="hold"/>
                                        <p:tgtEl>
                                          <p:spTgt spid="5"/>
                                        </p:tgtEl>
                                        <p:attrNameLst>
                                          <p:attrName>ppt_x</p:attrName>
                                        </p:attrNameLst>
                                      </p:cBhvr>
                                      <p:tavLst>
                                        <p:tav tm="0">
                                          <p:val>
                                            <p:strVal val="#ppt_x"/>
                                          </p:val>
                                        </p:tav>
                                        <p:tav tm="100000">
                                          <p:val>
                                            <p:strVal val="#ppt_x"/>
                                          </p:val>
                                        </p:tav>
                                      </p:tavLst>
                                    </p:anim>
                                    <p:anim calcmode="lin" valueType="num">
                                      <p:cBhvr>
                                        <p:cTn id="9" dur="2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A770FE9-3FE3-3E24-9A06-4DD964A66C81}"/>
              </a:ext>
            </a:extLst>
          </p:cNvPr>
          <p:cNvPicPr>
            <a:picLocks noChangeAspect="1"/>
          </p:cNvPicPr>
          <p:nvPr/>
        </p:nvPicPr>
        <p:blipFill rotWithShape="1">
          <a:blip r:embed="rId3"/>
          <a:srcRect l="17085" t="46815" r="35247" b="28148"/>
          <a:stretch/>
        </p:blipFill>
        <p:spPr>
          <a:xfrm>
            <a:off x="5568260" y="2539419"/>
            <a:ext cx="6578600" cy="3951958"/>
          </a:xfrm>
          <a:prstGeom prst="rect">
            <a:avLst/>
          </a:prstGeom>
          <a:ln>
            <a:solidFill>
              <a:schemeClr val="tx1"/>
            </a:solidFill>
          </a:ln>
        </p:spPr>
      </p:pic>
      <p:sp>
        <p:nvSpPr>
          <p:cNvPr id="6" name="TextBox 5">
            <a:extLst>
              <a:ext uri="{FF2B5EF4-FFF2-40B4-BE49-F238E27FC236}">
                <a16:creationId xmlns:a16="http://schemas.microsoft.com/office/drawing/2014/main" id="{EE4D7E33-DDA0-C3E9-BC97-B92615676669}"/>
              </a:ext>
            </a:extLst>
          </p:cNvPr>
          <p:cNvSpPr txBox="1"/>
          <p:nvPr/>
        </p:nvSpPr>
        <p:spPr>
          <a:xfrm>
            <a:off x="-1" y="-4362"/>
            <a:ext cx="5517751" cy="6986528"/>
          </a:xfrm>
          <a:prstGeom prst="rect">
            <a:avLst/>
          </a:prstGeom>
          <a:solidFill>
            <a:schemeClr val="tx1"/>
          </a:solidFill>
        </p:spPr>
        <p:txBody>
          <a:bodyPr wrap="square">
            <a:spAutoFit/>
          </a:bodyPr>
          <a:lstStyle/>
          <a:p>
            <a:endParaRPr lang="en-US" sz="1400" dirty="0">
              <a:solidFill>
                <a:schemeClr val="bg1"/>
              </a:solidFill>
              <a:highlight>
                <a:srgbClr val="000000"/>
              </a:highlight>
            </a:endParaRPr>
          </a:p>
          <a:p>
            <a:endParaRPr lang="en-US" sz="1400" dirty="0">
              <a:solidFill>
                <a:schemeClr val="bg1"/>
              </a:solidFill>
              <a:highlight>
                <a:srgbClr val="000000"/>
              </a:highlight>
            </a:endParaRPr>
          </a:p>
          <a:p>
            <a:r>
              <a:rPr lang="en-US" sz="1400" dirty="0">
                <a:solidFill>
                  <a:schemeClr val="bg1"/>
                </a:solidFill>
                <a:highlight>
                  <a:srgbClr val="000000"/>
                </a:highlight>
              </a:rPr>
              <a:t># </a:t>
            </a:r>
            <a:r>
              <a:rPr lang="en-US" sz="1400" b="1" u="sng" dirty="0">
                <a:solidFill>
                  <a:schemeClr val="bg1"/>
                </a:solidFill>
                <a:latin typeface="source-code-pro"/>
              </a:rPr>
              <a:t>Required Libraries</a:t>
            </a:r>
          </a:p>
          <a:p>
            <a:r>
              <a:rPr lang="en-US" sz="1400" dirty="0">
                <a:solidFill>
                  <a:schemeClr val="bg1"/>
                </a:solidFill>
                <a:highlight>
                  <a:srgbClr val="000000"/>
                </a:highlight>
              </a:rPr>
              <a:t>import yfinance as </a:t>
            </a:r>
            <a:r>
              <a:rPr lang="en-US" sz="1400" dirty="0" err="1">
                <a:solidFill>
                  <a:schemeClr val="bg1"/>
                </a:solidFill>
                <a:highlight>
                  <a:srgbClr val="000000"/>
                </a:highlight>
              </a:rPr>
              <a:t>yf</a:t>
            </a:r>
            <a:endParaRPr lang="en-US" sz="1400" dirty="0">
              <a:solidFill>
                <a:schemeClr val="bg1"/>
              </a:solidFill>
              <a:highlight>
                <a:srgbClr val="000000"/>
              </a:highlight>
            </a:endParaRPr>
          </a:p>
          <a:p>
            <a:r>
              <a:rPr lang="en-US" sz="1400" dirty="0">
                <a:solidFill>
                  <a:schemeClr val="bg1"/>
                </a:solidFill>
                <a:highlight>
                  <a:srgbClr val="000000"/>
                </a:highlight>
              </a:rPr>
              <a:t>import matplotlib.pyplot as </a:t>
            </a:r>
            <a:r>
              <a:rPr lang="en-US" sz="1400" dirty="0" err="1">
                <a:solidFill>
                  <a:schemeClr val="bg1"/>
                </a:solidFill>
                <a:highlight>
                  <a:srgbClr val="000000"/>
                </a:highlight>
              </a:rPr>
              <a:t>plt</a:t>
            </a:r>
            <a:endParaRPr lang="en-US" sz="1400" dirty="0">
              <a:solidFill>
                <a:schemeClr val="bg1"/>
              </a:solidFill>
              <a:highlight>
                <a:srgbClr val="000000"/>
              </a:highlight>
            </a:endParaRPr>
          </a:p>
          <a:p>
            <a:r>
              <a:rPr lang="en-US" sz="1400" dirty="0">
                <a:solidFill>
                  <a:schemeClr val="bg1"/>
                </a:solidFill>
                <a:highlight>
                  <a:srgbClr val="000000"/>
                </a:highlight>
              </a:rPr>
              <a:t>import pandas as pd</a:t>
            </a:r>
          </a:p>
          <a:p>
            <a:endParaRPr lang="en-US" sz="1400" dirty="0">
              <a:solidFill>
                <a:schemeClr val="bg1"/>
              </a:solidFill>
              <a:highlight>
                <a:srgbClr val="000000"/>
              </a:highlight>
            </a:endParaRPr>
          </a:p>
          <a:p>
            <a:r>
              <a:rPr lang="en-US" sz="1400" dirty="0">
                <a:solidFill>
                  <a:schemeClr val="bg1"/>
                </a:solidFill>
                <a:highlight>
                  <a:srgbClr val="000000"/>
                </a:highlight>
              </a:rPr>
              <a:t># </a:t>
            </a:r>
            <a:r>
              <a:rPr lang="en-US" sz="1400" b="1" u="sng" dirty="0">
                <a:solidFill>
                  <a:schemeClr val="bg1"/>
                </a:solidFill>
                <a:latin typeface="source-code-pro"/>
              </a:rPr>
              <a:t>Fetch data</a:t>
            </a:r>
          </a:p>
          <a:p>
            <a:r>
              <a:rPr lang="en-US" sz="1400" dirty="0">
                <a:solidFill>
                  <a:schemeClr val="bg1"/>
                </a:solidFill>
                <a:highlight>
                  <a:srgbClr val="000000"/>
                </a:highlight>
              </a:rPr>
              <a:t>ticker_symbol = "AAPL"</a:t>
            </a:r>
          </a:p>
          <a:p>
            <a:r>
              <a:rPr lang="en-US" sz="1400" dirty="0">
                <a:solidFill>
                  <a:schemeClr val="bg1"/>
                </a:solidFill>
                <a:highlight>
                  <a:srgbClr val="000000"/>
                </a:highlight>
              </a:rPr>
              <a:t>data = yf.download(ticker_symbol, start="2020-01-01", end="2024-01-01")</a:t>
            </a:r>
          </a:p>
          <a:p>
            <a:endParaRPr lang="en-US" sz="1400" dirty="0">
              <a:solidFill>
                <a:schemeClr val="bg1"/>
              </a:solidFill>
              <a:highlight>
                <a:srgbClr val="000000"/>
              </a:highlight>
            </a:endParaRPr>
          </a:p>
          <a:p>
            <a:r>
              <a:rPr lang="en-US" sz="1400" dirty="0">
                <a:solidFill>
                  <a:schemeClr val="bg1"/>
                </a:solidFill>
                <a:highlight>
                  <a:srgbClr val="000000"/>
                </a:highlight>
              </a:rPr>
              <a:t># </a:t>
            </a:r>
            <a:r>
              <a:rPr lang="en-US" sz="1400" b="1" u="sng" dirty="0">
                <a:solidFill>
                  <a:schemeClr val="bg1"/>
                </a:solidFill>
                <a:latin typeface="source-code-pro"/>
              </a:rPr>
              <a:t>Calculate SMA</a:t>
            </a:r>
          </a:p>
          <a:p>
            <a:r>
              <a:rPr lang="en-US" sz="1400" dirty="0">
                <a:solidFill>
                  <a:schemeClr val="bg1"/>
                </a:solidFill>
                <a:highlight>
                  <a:srgbClr val="000000"/>
                </a:highlight>
              </a:rPr>
              <a:t>sma_period = 50  # Example: 50 days SMA</a:t>
            </a:r>
          </a:p>
          <a:p>
            <a:r>
              <a:rPr lang="en-US" sz="1400" dirty="0">
                <a:solidFill>
                  <a:schemeClr val="bg1"/>
                </a:solidFill>
                <a:highlight>
                  <a:srgbClr val="000000"/>
                </a:highlight>
              </a:rPr>
              <a:t>data['SMA'] = data['Close'].rolling(window=sma_period).mean()</a:t>
            </a:r>
          </a:p>
          <a:p>
            <a:endParaRPr lang="en-US" sz="1400" dirty="0">
              <a:solidFill>
                <a:schemeClr val="bg1"/>
              </a:solidFill>
              <a:highlight>
                <a:srgbClr val="000000"/>
              </a:highlight>
            </a:endParaRPr>
          </a:p>
          <a:p>
            <a:r>
              <a:rPr lang="en-US" sz="1400" dirty="0">
                <a:solidFill>
                  <a:schemeClr val="bg1"/>
                </a:solidFill>
                <a:highlight>
                  <a:srgbClr val="000000"/>
                </a:highlight>
              </a:rPr>
              <a:t># </a:t>
            </a:r>
            <a:r>
              <a:rPr lang="en-US" sz="1400" b="1" u="sng" dirty="0">
                <a:solidFill>
                  <a:schemeClr val="bg1"/>
                </a:solidFill>
                <a:latin typeface="source-code-pro"/>
              </a:rPr>
              <a:t>Plot</a:t>
            </a:r>
          </a:p>
          <a:p>
            <a:r>
              <a:rPr lang="en-US" sz="1400" dirty="0">
                <a:solidFill>
                  <a:schemeClr val="bg1"/>
                </a:solidFill>
                <a:highlight>
                  <a:srgbClr val="000000"/>
                </a:highlight>
              </a:rPr>
              <a:t>plt.figure(figsize=(20,7))</a:t>
            </a:r>
          </a:p>
          <a:p>
            <a:r>
              <a:rPr lang="en-US" sz="1400" dirty="0">
                <a:solidFill>
                  <a:schemeClr val="bg1"/>
                </a:solidFill>
                <a:highlight>
                  <a:srgbClr val="000000"/>
                </a:highlight>
              </a:rPr>
              <a:t>plt.plot(data['Close'], label=f'{ticker_symbol} Stock Price', color='blue')</a:t>
            </a:r>
          </a:p>
          <a:p>
            <a:r>
              <a:rPr lang="en-US" sz="1400" dirty="0">
                <a:solidFill>
                  <a:schemeClr val="bg1"/>
                </a:solidFill>
                <a:highlight>
                  <a:srgbClr val="000000"/>
                </a:highlight>
              </a:rPr>
              <a:t>plt.plot(data['SMA'], label=f'{sma_period} Day SMA', color='red', linestyle='--')</a:t>
            </a:r>
          </a:p>
          <a:p>
            <a:r>
              <a:rPr lang="en-US" sz="1400" dirty="0">
                <a:solidFill>
                  <a:schemeClr val="bg1"/>
                </a:solidFill>
                <a:highlight>
                  <a:srgbClr val="000000"/>
                </a:highlight>
              </a:rPr>
              <a:t>plt.title(f'{ticker_symbol} Stock Price with 50 Day SMA (n={sma_period})')</a:t>
            </a:r>
          </a:p>
          <a:p>
            <a:r>
              <a:rPr lang="en-US" sz="1400" dirty="0">
                <a:solidFill>
                  <a:schemeClr val="bg1"/>
                </a:solidFill>
                <a:highlight>
                  <a:srgbClr val="000000"/>
                </a:highlight>
              </a:rPr>
              <a:t>plt.xlabel('Date')</a:t>
            </a:r>
          </a:p>
          <a:p>
            <a:r>
              <a:rPr lang="en-US" sz="1400" dirty="0">
                <a:solidFill>
                  <a:schemeClr val="bg1"/>
                </a:solidFill>
                <a:highlight>
                  <a:srgbClr val="000000"/>
                </a:highlight>
              </a:rPr>
              <a:t>plt.ylabel('Stock Price')</a:t>
            </a:r>
          </a:p>
          <a:p>
            <a:r>
              <a:rPr lang="en-US" sz="1400" dirty="0">
                <a:solidFill>
                  <a:schemeClr val="bg1"/>
                </a:solidFill>
                <a:highlight>
                  <a:srgbClr val="000000"/>
                </a:highlight>
              </a:rPr>
              <a:t>plt.legend()</a:t>
            </a:r>
          </a:p>
          <a:p>
            <a:r>
              <a:rPr lang="en-US" sz="1400" dirty="0">
                <a:solidFill>
                  <a:schemeClr val="bg1"/>
                </a:solidFill>
                <a:highlight>
                  <a:srgbClr val="000000"/>
                </a:highlight>
              </a:rPr>
              <a:t>plt.grid(True)</a:t>
            </a:r>
          </a:p>
          <a:p>
            <a:r>
              <a:rPr lang="en-US" sz="1400" dirty="0">
                <a:solidFill>
                  <a:schemeClr val="bg1"/>
                </a:solidFill>
                <a:highlight>
                  <a:srgbClr val="000000"/>
                </a:highlight>
              </a:rPr>
              <a:t>plt.tight_layout()</a:t>
            </a:r>
          </a:p>
          <a:p>
            <a:r>
              <a:rPr lang="en-US" sz="1400" dirty="0">
                <a:solidFill>
                  <a:schemeClr val="bg1"/>
                </a:solidFill>
                <a:highlight>
                  <a:srgbClr val="000000"/>
                </a:highlight>
              </a:rPr>
              <a:t>plt.show()</a:t>
            </a:r>
          </a:p>
          <a:p>
            <a:endParaRPr lang="en-US" sz="1400" dirty="0">
              <a:solidFill>
                <a:schemeClr val="bg1"/>
              </a:solidFill>
              <a:highlight>
                <a:srgbClr val="000000"/>
              </a:highlight>
            </a:endParaRPr>
          </a:p>
          <a:p>
            <a:endParaRPr lang="en-US" sz="1400" dirty="0">
              <a:solidFill>
                <a:schemeClr val="bg1"/>
              </a:solidFill>
              <a:highlight>
                <a:srgbClr val="000000"/>
              </a:highlight>
            </a:endParaRPr>
          </a:p>
        </p:txBody>
      </p:sp>
      <p:sp>
        <p:nvSpPr>
          <p:cNvPr id="12" name="Title 1">
            <a:extLst>
              <a:ext uri="{FF2B5EF4-FFF2-40B4-BE49-F238E27FC236}">
                <a16:creationId xmlns:a16="http://schemas.microsoft.com/office/drawing/2014/main" id="{C150651F-9023-EF33-DA6B-F527433AA3C5}"/>
              </a:ext>
            </a:extLst>
          </p:cNvPr>
          <p:cNvSpPr>
            <a:spLocks noGrp="1"/>
          </p:cNvSpPr>
          <p:nvPr>
            <p:ph type="title"/>
          </p:nvPr>
        </p:nvSpPr>
        <p:spPr>
          <a:xfrm>
            <a:off x="5709340" y="125131"/>
            <a:ext cx="6296439" cy="1569516"/>
          </a:xfrm>
        </p:spPr>
        <p:txBody>
          <a:bodyPr vert="horz" lIns="91440" tIns="45720" rIns="91440" bIns="45720" rtlCol="0" anchor="t">
            <a:normAutofit fontScale="90000"/>
          </a:bodyPr>
          <a:lstStyle/>
          <a:p>
            <a:r>
              <a:rPr lang="en-US" kern="1200" dirty="0">
                <a:latin typeface="+mj-lt"/>
                <a:ea typeface="+mj-ea"/>
                <a:cs typeface="+mj-cs"/>
              </a:rPr>
              <a:t>Python Code and Chart for Simple Moving Average (SMA)</a:t>
            </a:r>
          </a:p>
        </p:txBody>
      </p:sp>
    </p:spTree>
    <p:extLst>
      <p:ext uri="{BB962C8B-B14F-4D97-AF65-F5344CB8AC3E}">
        <p14:creationId xmlns:p14="http://schemas.microsoft.com/office/powerpoint/2010/main" val="4143208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7B36ECD-01C2-09AA-E2AB-72CEA2558E3C}"/>
              </a:ext>
            </a:extLst>
          </p:cNvPr>
          <p:cNvPicPr>
            <a:picLocks noChangeAspect="1"/>
          </p:cNvPicPr>
          <p:nvPr/>
        </p:nvPicPr>
        <p:blipFill>
          <a:blip r:embed="rId3"/>
          <a:stretch>
            <a:fillRect/>
          </a:stretch>
        </p:blipFill>
        <p:spPr>
          <a:xfrm>
            <a:off x="5991595" y="4213129"/>
            <a:ext cx="5944115" cy="2316681"/>
          </a:xfrm>
          <a:prstGeom prst="rect">
            <a:avLst/>
          </a:prstGeom>
        </p:spPr>
      </p:pic>
      <p:sp>
        <p:nvSpPr>
          <p:cNvPr id="3" name="Content Placeholder 2">
            <a:extLst>
              <a:ext uri="{FF2B5EF4-FFF2-40B4-BE49-F238E27FC236}">
                <a16:creationId xmlns:a16="http://schemas.microsoft.com/office/drawing/2014/main" id="{0943139E-A014-C6C4-6C8D-AFD12408B8D3}"/>
              </a:ext>
            </a:extLst>
          </p:cNvPr>
          <p:cNvSpPr>
            <a:spLocks noGrp="1"/>
          </p:cNvSpPr>
          <p:nvPr>
            <p:ph sz="half" idx="1"/>
          </p:nvPr>
        </p:nvSpPr>
        <p:spPr>
          <a:xfrm>
            <a:off x="5848421" y="844826"/>
            <a:ext cx="6230464" cy="3356708"/>
          </a:xfrm>
          <a:solidFill>
            <a:schemeClr val="tx1"/>
          </a:solidFill>
          <a:ln>
            <a:solidFill>
              <a:schemeClr val="tx1"/>
            </a:solidFill>
          </a:ln>
        </p:spPr>
        <p:txBody>
          <a:bodyPr vert="horz" lIns="91440" tIns="45720" rIns="91440" bIns="45720" rtlCol="0">
            <a:noAutofit/>
          </a:bodyPr>
          <a:lstStyle/>
          <a:p>
            <a:pPr marL="0" indent="0">
              <a:spcBef>
                <a:spcPts val="0"/>
              </a:spcBef>
              <a:buNone/>
            </a:pPr>
            <a:r>
              <a:rPr lang="en-US" sz="1400" b="1" u="sng" dirty="0">
                <a:solidFill>
                  <a:schemeClr val="bg1"/>
                </a:solidFill>
                <a:latin typeface="source-code-pro"/>
              </a:rPr>
              <a:t># crossovers data frame contains points where the shorter-term SMA line crosses above or below the longer-term SMA line</a:t>
            </a:r>
          </a:p>
          <a:p>
            <a:pPr marL="0" indent="0">
              <a:lnSpc>
                <a:spcPct val="100000"/>
              </a:lnSpc>
              <a:spcBef>
                <a:spcPts val="0"/>
              </a:spcBef>
              <a:buNone/>
            </a:pPr>
            <a:r>
              <a:rPr lang="en-US" altLang="en-US" sz="1400" dirty="0">
                <a:solidFill>
                  <a:schemeClr val="bg1"/>
                </a:solidFill>
                <a:highlight>
                  <a:srgbClr val="000000"/>
                </a:highlight>
              </a:rPr>
              <a:t>crossovers = </a:t>
            </a:r>
            <a:r>
              <a:rPr lang="en-US" altLang="en-US" sz="1400" dirty="0" err="1">
                <a:solidFill>
                  <a:schemeClr val="bg1"/>
                </a:solidFill>
                <a:highlight>
                  <a:srgbClr val="000000"/>
                </a:highlight>
              </a:rPr>
              <a:t>pd.DataFrame</a:t>
            </a:r>
            <a:r>
              <a:rPr lang="en-US" altLang="en-US" sz="1400" dirty="0">
                <a:solidFill>
                  <a:schemeClr val="bg1"/>
                </a:solidFill>
                <a:highlight>
                  <a:srgbClr val="000000"/>
                </a:highlight>
              </a:rPr>
              <a:t>()crossovers['Dates'] = SMA20['Date']</a:t>
            </a:r>
            <a:br>
              <a:rPr lang="en-US" altLang="en-US" sz="1400" dirty="0">
                <a:solidFill>
                  <a:schemeClr val="bg1"/>
                </a:solidFill>
                <a:highlight>
                  <a:srgbClr val="000000"/>
                </a:highlight>
              </a:rPr>
            </a:br>
            <a:r>
              <a:rPr lang="en-US" altLang="en-US" sz="1400" dirty="0">
                <a:solidFill>
                  <a:schemeClr val="bg1"/>
                </a:solidFill>
                <a:highlight>
                  <a:srgbClr val="000000"/>
                </a:highlight>
              </a:rPr>
              <a:t>crossovers['Price'] = [</a:t>
            </a:r>
            <a:r>
              <a:rPr lang="en-US" altLang="en-US" sz="1400" dirty="0" err="1">
                <a:solidFill>
                  <a:schemeClr val="bg1"/>
                </a:solidFill>
                <a:highlight>
                  <a:srgbClr val="000000"/>
                </a:highlight>
              </a:rPr>
              <a:t>i</a:t>
            </a:r>
            <a:r>
              <a:rPr lang="en-US" altLang="en-US" sz="1400" dirty="0">
                <a:solidFill>
                  <a:schemeClr val="bg1"/>
                </a:solidFill>
                <a:highlight>
                  <a:srgbClr val="000000"/>
                </a:highlight>
              </a:rPr>
              <a:t> for </a:t>
            </a:r>
            <a:r>
              <a:rPr lang="en-US" altLang="en-US" sz="1400" dirty="0" err="1">
                <a:solidFill>
                  <a:schemeClr val="bg1"/>
                </a:solidFill>
                <a:highlight>
                  <a:srgbClr val="000000"/>
                </a:highlight>
              </a:rPr>
              <a:t>i</a:t>
            </a:r>
            <a:r>
              <a:rPr lang="en-US" altLang="en-US" sz="1400" dirty="0">
                <a:solidFill>
                  <a:schemeClr val="bg1"/>
                </a:solidFill>
                <a:highlight>
                  <a:srgbClr val="000000"/>
                </a:highlight>
              </a:rPr>
              <a:t> in ticker_symbol['Close']]</a:t>
            </a:r>
            <a:br>
              <a:rPr lang="en-US" altLang="en-US" sz="1400" dirty="0">
                <a:solidFill>
                  <a:schemeClr val="bg1"/>
                </a:solidFill>
                <a:highlight>
                  <a:srgbClr val="000000"/>
                </a:highlight>
              </a:rPr>
            </a:br>
            <a:r>
              <a:rPr lang="en-US" altLang="en-US" sz="1400" dirty="0">
                <a:solidFill>
                  <a:schemeClr val="bg1"/>
                </a:solidFill>
                <a:highlight>
                  <a:srgbClr val="000000"/>
                </a:highlight>
              </a:rPr>
              <a:t>crossovers['SMA20'] = SMA20['Close']</a:t>
            </a:r>
            <a:br>
              <a:rPr lang="en-US" altLang="en-US" sz="1400" dirty="0">
                <a:solidFill>
                  <a:schemeClr val="bg1"/>
                </a:solidFill>
                <a:highlight>
                  <a:srgbClr val="000000"/>
                </a:highlight>
              </a:rPr>
            </a:br>
            <a:r>
              <a:rPr lang="en-US" altLang="en-US" sz="1400" dirty="0">
                <a:solidFill>
                  <a:schemeClr val="bg1"/>
                </a:solidFill>
                <a:highlight>
                  <a:srgbClr val="000000"/>
                </a:highlight>
              </a:rPr>
              <a:t>crossovers['SMA50'] = SMA50['Close']crossovers['position'] = crossovers['SMA20'] &gt;= crossovers['SMA50']</a:t>
            </a:r>
            <a:br>
              <a:rPr lang="en-US" altLang="en-US" sz="1400" dirty="0">
                <a:solidFill>
                  <a:schemeClr val="bg1"/>
                </a:solidFill>
                <a:highlight>
                  <a:srgbClr val="000000"/>
                </a:highlight>
              </a:rPr>
            </a:br>
            <a:r>
              <a:rPr lang="en-US" altLang="en-US" sz="1400" dirty="0">
                <a:solidFill>
                  <a:schemeClr val="bg1"/>
                </a:solidFill>
                <a:highlight>
                  <a:srgbClr val="000000"/>
                </a:highlight>
              </a:rPr>
              <a:t>crossovers['pre-position'] = crossovers['position'].shift(1)</a:t>
            </a:r>
            <a:br>
              <a:rPr lang="en-US" altLang="en-US" sz="1400" dirty="0">
                <a:solidFill>
                  <a:schemeClr val="bg1"/>
                </a:solidFill>
                <a:highlight>
                  <a:srgbClr val="000000"/>
                </a:highlight>
              </a:rPr>
            </a:br>
            <a:r>
              <a:rPr lang="en-US" altLang="en-US" sz="1400" dirty="0">
                <a:solidFill>
                  <a:schemeClr val="bg1"/>
                </a:solidFill>
                <a:highlight>
                  <a:srgbClr val="000000"/>
                </a:highlight>
              </a:rPr>
              <a:t>crossovers['Crossover'] = </a:t>
            </a:r>
            <a:r>
              <a:rPr lang="en-US" altLang="en-US" sz="1400" dirty="0" err="1">
                <a:solidFill>
                  <a:schemeClr val="bg1"/>
                </a:solidFill>
                <a:highlight>
                  <a:srgbClr val="000000"/>
                </a:highlight>
              </a:rPr>
              <a:t>np.where</a:t>
            </a:r>
            <a:r>
              <a:rPr lang="en-US" altLang="en-US" sz="1400" dirty="0">
                <a:solidFill>
                  <a:schemeClr val="bg1"/>
                </a:solidFill>
                <a:highlight>
                  <a:srgbClr val="000000"/>
                </a:highlight>
              </a:rPr>
              <a:t>(crossovers['position'] == crossovers['pre-position'], False, True)</a:t>
            </a:r>
            <a:br>
              <a:rPr lang="en-US" altLang="en-US" sz="1400" dirty="0">
                <a:solidFill>
                  <a:schemeClr val="bg1"/>
                </a:solidFill>
                <a:highlight>
                  <a:srgbClr val="000000"/>
                </a:highlight>
              </a:rPr>
            </a:br>
            <a:r>
              <a:rPr lang="en-US" altLang="en-US" sz="1400" dirty="0">
                <a:solidFill>
                  <a:schemeClr val="bg1"/>
                </a:solidFill>
                <a:highlight>
                  <a:srgbClr val="000000"/>
                </a:highlight>
              </a:rPr>
              <a:t>crossovers['Crossover'][0] = False</a:t>
            </a:r>
            <a:br>
              <a:rPr lang="en-US" altLang="en-US" sz="1400" dirty="0">
                <a:solidFill>
                  <a:schemeClr val="bg1"/>
                </a:solidFill>
                <a:highlight>
                  <a:srgbClr val="000000"/>
                </a:highlight>
              </a:rPr>
            </a:br>
            <a:r>
              <a:rPr lang="en-US" altLang="en-US" sz="1400" dirty="0">
                <a:solidFill>
                  <a:schemeClr val="bg1"/>
                </a:solidFill>
                <a:highlight>
                  <a:srgbClr val="000000"/>
                </a:highlight>
              </a:rPr>
              <a:t>print(crossovers)</a:t>
            </a:r>
          </a:p>
        </p:txBody>
      </p:sp>
      <p:sp>
        <p:nvSpPr>
          <p:cNvPr id="5" name="Title 1">
            <a:extLst>
              <a:ext uri="{FF2B5EF4-FFF2-40B4-BE49-F238E27FC236}">
                <a16:creationId xmlns:a16="http://schemas.microsoft.com/office/drawing/2014/main" id="{DC244F86-63DA-6045-53A0-FE327F005C3C}"/>
              </a:ext>
            </a:extLst>
          </p:cNvPr>
          <p:cNvSpPr>
            <a:spLocks noGrp="1"/>
          </p:cNvSpPr>
          <p:nvPr>
            <p:ph type="title"/>
          </p:nvPr>
        </p:nvSpPr>
        <p:spPr>
          <a:xfrm>
            <a:off x="6839755" y="-42474"/>
            <a:ext cx="4314341" cy="626806"/>
          </a:xfrm>
        </p:spPr>
        <p:txBody>
          <a:bodyPr vert="horz" lIns="91440" tIns="45720" rIns="91440" bIns="45720" rtlCol="0" anchor="t">
            <a:normAutofit fontScale="90000"/>
          </a:bodyPr>
          <a:lstStyle/>
          <a:p>
            <a:r>
              <a:rPr lang="en-US" kern="1200" dirty="0">
                <a:latin typeface="+mj-lt"/>
                <a:ea typeface="+mj-ea"/>
                <a:cs typeface="+mj-cs"/>
              </a:rPr>
              <a:t>Defining Crossovers</a:t>
            </a:r>
          </a:p>
        </p:txBody>
      </p:sp>
      <p:sp>
        <p:nvSpPr>
          <p:cNvPr id="14" name="Content Placeholder 2">
            <a:extLst>
              <a:ext uri="{FF2B5EF4-FFF2-40B4-BE49-F238E27FC236}">
                <a16:creationId xmlns:a16="http://schemas.microsoft.com/office/drawing/2014/main" id="{2506272B-A895-F7E8-FF7F-A58FD776AFCC}"/>
              </a:ext>
            </a:extLst>
          </p:cNvPr>
          <p:cNvSpPr txBox="1">
            <a:spLocks/>
          </p:cNvSpPr>
          <p:nvPr/>
        </p:nvSpPr>
        <p:spPr>
          <a:xfrm>
            <a:off x="-27421" y="0"/>
            <a:ext cx="5705694" cy="6907696"/>
          </a:xfrm>
          <a:prstGeom prst="rect">
            <a:avLst/>
          </a:prstGeom>
          <a:solidFill>
            <a:schemeClr val="tx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1400" b="1" dirty="0">
                <a:solidFill>
                  <a:schemeClr val="bg1"/>
                </a:solidFill>
                <a:latin typeface="source-code-pro"/>
              </a:rPr>
              <a:t>#</a:t>
            </a:r>
            <a:r>
              <a:rPr lang="en-US" sz="1400" b="1" u="sng" dirty="0">
                <a:solidFill>
                  <a:schemeClr val="bg1"/>
                </a:solidFill>
                <a:latin typeface="source-code-pro"/>
              </a:rPr>
              <a:t> calculate windows of sizes 20 &amp; 50 </a:t>
            </a:r>
          </a:p>
          <a:p>
            <a:pPr marL="0" indent="0">
              <a:spcBef>
                <a:spcPts val="0"/>
              </a:spcBef>
              <a:buNone/>
            </a:pPr>
            <a:r>
              <a:rPr lang="en-US" sz="1400" dirty="0">
                <a:solidFill>
                  <a:schemeClr val="bg1"/>
                </a:solidFill>
                <a:highlight>
                  <a:srgbClr val="000000"/>
                </a:highlight>
              </a:rPr>
              <a:t>SMA20 = ticker_symbol ['Close'].rolling(window = 20).mean()</a:t>
            </a:r>
            <a:br>
              <a:rPr lang="en-US" sz="1400" dirty="0">
                <a:solidFill>
                  <a:schemeClr val="bg1"/>
                </a:solidFill>
                <a:highlight>
                  <a:srgbClr val="000000"/>
                </a:highlight>
              </a:rPr>
            </a:br>
            <a:r>
              <a:rPr lang="en-US" sz="1400" dirty="0">
                <a:solidFill>
                  <a:schemeClr val="bg1"/>
                </a:solidFill>
                <a:highlight>
                  <a:srgbClr val="000000"/>
                </a:highlight>
              </a:rPr>
              <a:t>SMA50 = ticker_symbol ['Close'].rolling(window = 50).mean()</a:t>
            </a:r>
          </a:p>
          <a:p>
            <a:pPr marL="0" indent="0">
              <a:lnSpc>
                <a:spcPct val="100000"/>
              </a:lnSpc>
              <a:spcBef>
                <a:spcPts val="0"/>
              </a:spcBef>
              <a:buFont typeface="Arial" panose="020B0604020202020204" pitchFamily="34" charset="0"/>
              <a:buNone/>
            </a:pPr>
            <a:endParaRPr lang="en-US" sz="1400" dirty="0">
              <a:solidFill>
                <a:schemeClr val="bg1"/>
              </a:solidFill>
              <a:latin typeface="source-code-pro"/>
            </a:endParaRPr>
          </a:p>
          <a:p>
            <a:pPr marL="0" indent="0">
              <a:spcBef>
                <a:spcPts val="0"/>
              </a:spcBef>
              <a:buFont typeface="Arial" panose="020B0604020202020204" pitchFamily="34" charset="0"/>
              <a:buNone/>
            </a:pPr>
            <a:r>
              <a:rPr lang="en-US" altLang="en-US" sz="1400" b="1" dirty="0">
                <a:solidFill>
                  <a:schemeClr val="bg1"/>
                </a:solidFill>
                <a:latin typeface="source-code-pro"/>
              </a:rPr>
              <a:t># </a:t>
            </a:r>
            <a:r>
              <a:rPr lang="en-US" sz="1400" b="1" u="sng" dirty="0">
                <a:solidFill>
                  <a:schemeClr val="bg1"/>
                </a:solidFill>
                <a:latin typeface="source-code-pro"/>
              </a:rPr>
              <a:t>find data points where shorter-term line is above the longer-term line</a:t>
            </a:r>
            <a:endParaRPr lang="en-US" altLang="en-US" sz="1400" b="1" u="sng" dirty="0">
              <a:solidFill>
                <a:schemeClr val="bg1"/>
              </a:solidFill>
              <a:latin typeface="source-code-pro"/>
            </a:endParaRPr>
          </a:p>
          <a:p>
            <a:pPr marL="0" indent="0">
              <a:spcBef>
                <a:spcPts val="0"/>
              </a:spcBef>
              <a:buFont typeface="Arial" panose="020B0604020202020204" pitchFamily="34" charset="0"/>
              <a:buNone/>
            </a:pPr>
            <a:r>
              <a:rPr lang="en-US" altLang="en-US" sz="1400" dirty="0">
                <a:solidFill>
                  <a:schemeClr val="bg1"/>
                </a:solidFill>
                <a:highlight>
                  <a:srgbClr val="000000"/>
                </a:highlight>
              </a:rPr>
              <a:t>def </a:t>
            </a:r>
            <a:r>
              <a:rPr lang="en-US" altLang="en-US" sz="1400" dirty="0" err="1">
                <a:solidFill>
                  <a:schemeClr val="bg1"/>
                </a:solidFill>
                <a:highlight>
                  <a:srgbClr val="000000"/>
                </a:highlight>
              </a:rPr>
              <a:t>get_points_above</a:t>
            </a:r>
            <a:r>
              <a:rPr lang="en-US" altLang="en-US" sz="1400" dirty="0">
                <a:solidFill>
                  <a:schemeClr val="bg1"/>
                </a:solidFill>
                <a:highlight>
                  <a:srgbClr val="000000"/>
                </a:highlight>
              </a:rPr>
              <a:t>(</a:t>
            </a:r>
            <a:r>
              <a:rPr lang="en-US" altLang="en-US" sz="1400" dirty="0" err="1">
                <a:solidFill>
                  <a:schemeClr val="bg1"/>
                </a:solidFill>
                <a:highlight>
                  <a:srgbClr val="000000"/>
                </a:highlight>
              </a:rPr>
              <a:t>sma_low</a:t>
            </a:r>
            <a:r>
              <a:rPr lang="en-US" altLang="en-US" sz="1400" dirty="0">
                <a:solidFill>
                  <a:schemeClr val="bg1"/>
                </a:solidFill>
                <a:highlight>
                  <a:srgbClr val="000000"/>
                </a:highlight>
              </a:rPr>
              <a:t>, </a:t>
            </a:r>
            <a:r>
              <a:rPr lang="en-US" altLang="en-US" sz="1400" dirty="0" err="1">
                <a:solidFill>
                  <a:schemeClr val="bg1"/>
                </a:solidFill>
                <a:highlight>
                  <a:srgbClr val="000000"/>
                </a:highlight>
              </a:rPr>
              <a:t>sma_high</a:t>
            </a:r>
            <a:r>
              <a:rPr lang="en-US" altLang="en-US" sz="1400" dirty="0">
                <a:solidFill>
                  <a:schemeClr val="bg1"/>
                </a:solidFill>
                <a:highlight>
                  <a:srgbClr val="000000"/>
                </a:highlight>
              </a:rPr>
              <a:t>):</a:t>
            </a:r>
            <a:br>
              <a:rPr lang="en-US" altLang="en-US" sz="1400" dirty="0">
                <a:solidFill>
                  <a:schemeClr val="bg1"/>
                </a:solidFill>
                <a:highlight>
                  <a:srgbClr val="000000"/>
                </a:highlight>
              </a:rPr>
            </a:br>
            <a:r>
              <a:rPr lang="en-US" altLang="en-US" sz="1400" dirty="0" err="1">
                <a:solidFill>
                  <a:schemeClr val="bg1"/>
                </a:solidFill>
                <a:highlight>
                  <a:srgbClr val="000000"/>
                </a:highlight>
              </a:rPr>
              <a:t>points_above</a:t>
            </a:r>
            <a:r>
              <a:rPr lang="en-US" altLang="en-US" sz="1400" dirty="0">
                <a:solidFill>
                  <a:schemeClr val="bg1"/>
                </a:solidFill>
                <a:highlight>
                  <a:srgbClr val="000000"/>
                </a:highlight>
              </a:rPr>
              <a:t> = {}</a:t>
            </a:r>
            <a:br>
              <a:rPr lang="en-US" altLang="en-US" sz="1400" dirty="0">
                <a:solidFill>
                  <a:schemeClr val="bg1"/>
                </a:solidFill>
                <a:highlight>
                  <a:srgbClr val="000000"/>
                </a:highlight>
              </a:rPr>
            </a:br>
            <a:r>
              <a:rPr lang="en-US" altLang="en-US" sz="1400" dirty="0">
                <a:solidFill>
                  <a:schemeClr val="bg1"/>
                </a:solidFill>
                <a:highlight>
                  <a:srgbClr val="000000"/>
                </a:highlight>
              </a:rPr>
              <a:t>for pair in zip(</a:t>
            </a:r>
            <a:r>
              <a:rPr lang="en-US" altLang="en-US" sz="1400" dirty="0" err="1">
                <a:solidFill>
                  <a:schemeClr val="bg1"/>
                </a:solidFill>
                <a:highlight>
                  <a:srgbClr val="000000"/>
                </a:highlight>
              </a:rPr>
              <a:t>sma_low</a:t>
            </a:r>
            <a:r>
              <a:rPr lang="en-US" altLang="en-US" sz="1400" dirty="0">
                <a:solidFill>
                  <a:schemeClr val="bg1"/>
                </a:solidFill>
                <a:highlight>
                  <a:srgbClr val="000000"/>
                </a:highlight>
              </a:rPr>
              <a:t>, </a:t>
            </a:r>
            <a:r>
              <a:rPr lang="en-US" altLang="en-US" sz="1400" dirty="0" err="1">
                <a:solidFill>
                  <a:schemeClr val="bg1"/>
                </a:solidFill>
                <a:highlight>
                  <a:srgbClr val="000000"/>
                </a:highlight>
              </a:rPr>
              <a:t>sma_high</a:t>
            </a:r>
            <a:r>
              <a:rPr lang="en-US" altLang="en-US" sz="1400" dirty="0">
                <a:solidFill>
                  <a:schemeClr val="bg1"/>
                </a:solidFill>
                <a:highlight>
                  <a:srgbClr val="000000"/>
                </a:highlight>
              </a:rPr>
              <a:t>):</a:t>
            </a:r>
            <a:br>
              <a:rPr lang="en-US" altLang="en-US" sz="1400" dirty="0">
                <a:solidFill>
                  <a:schemeClr val="bg1"/>
                </a:solidFill>
                <a:highlight>
                  <a:srgbClr val="000000"/>
                </a:highlight>
              </a:rPr>
            </a:br>
            <a:r>
              <a:rPr lang="en-US" altLang="en-US" sz="1400" dirty="0">
                <a:solidFill>
                  <a:schemeClr val="bg1"/>
                </a:solidFill>
                <a:highlight>
                  <a:srgbClr val="000000"/>
                </a:highlight>
              </a:rPr>
              <a:t>if pair[0] &gt;= pair[1]:</a:t>
            </a:r>
            <a:br>
              <a:rPr lang="en-US" altLang="en-US" sz="1400" dirty="0">
                <a:solidFill>
                  <a:schemeClr val="bg1"/>
                </a:solidFill>
                <a:highlight>
                  <a:srgbClr val="000000"/>
                </a:highlight>
              </a:rPr>
            </a:br>
            <a:r>
              <a:rPr lang="en-US" altLang="en-US" sz="1400" dirty="0">
                <a:solidFill>
                  <a:schemeClr val="bg1"/>
                </a:solidFill>
                <a:highlight>
                  <a:srgbClr val="000000"/>
                </a:highlight>
              </a:rPr>
              <a:t>date = </a:t>
            </a:r>
            <a:r>
              <a:rPr lang="en-US" altLang="en-US" sz="1400" dirty="0" err="1">
                <a:solidFill>
                  <a:schemeClr val="bg1"/>
                </a:solidFill>
                <a:highlight>
                  <a:srgbClr val="000000"/>
                </a:highlight>
              </a:rPr>
              <a:t>sma_low</a:t>
            </a:r>
            <a:r>
              <a:rPr lang="en-US" altLang="en-US" sz="1400" dirty="0">
                <a:solidFill>
                  <a:schemeClr val="bg1"/>
                </a:solidFill>
                <a:highlight>
                  <a:srgbClr val="000000"/>
                </a:highlight>
              </a:rPr>
              <a:t>[</a:t>
            </a:r>
            <a:r>
              <a:rPr lang="en-US" altLang="en-US" sz="1400" dirty="0" err="1">
                <a:solidFill>
                  <a:schemeClr val="bg1"/>
                </a:solidFill>
                <a:highlight>
                  <a:srgbClr val="000000"/>
                </a:highlight>
              </a:rPr>
              <a:t>sma_low</a:t>
            </a:r>
            <a:r>
              <a:rPr lang="en-US" altLang="en-US" sz="1400" dirty="0">
                <a:solidFill>
                  <a:schemeClr val="bg1"/>
                </a:solidFill>
                <a:highlight>
                  <a:srgbClr val="000000"/>
                </a:highlight>
              </a:rPr>
              <a:t> == pair[0]].index[0]</a:t>
            </a:r>
            <a:br>
              <a:rPr lang="en-US" altLang="en-US" sz="1400" dirty="0">
                <a:solidFill>
                  <a:schemeClr val="bg1"/>
                </a:solidFill>
                <a:highlight>
                  <a:srgbClr val="000000"/>
                </a:highlight>
              </a:rPr>
            </a:br>
            <a:r>
              <a:rPr lang="en-US" altLang="en-US" sz="1400" dirty="0" err="1">
                <a:solidFill>
                  <a:schemeClr val="bg1"/>
                </a:solidFill>
                <a:highlight>
                  <a:srgbClr val="000000"/>
                </a:highlight>
              </a:rPr>
              <a:t>points_above</a:t>
            </a:r>
            <a:r>
              <a:rPr lang="en-US" altLang="en-US" sz="1400" dirty="0">
                <a:solidFill>
                  <a:schemeClr val="bg1"/>
                </a:solidFill>
                <a:highlight>
                  <a:srgbClr val="000000"/>
                </a:highlight>
              </a:rPr>
              <a:t>[date] = pair[0]</a:t>
            </a:r>
            <a:br>
              <a:rPr lang="en-US" altLang="en-US" sz="1400" dirty="0">
                <a:solidFill>
                  <a:schemeClr val="bg1"/>
                </a:solidFill>
                <a:highlight>
                  <a:srgbClr val="000000"/>
                </a:highlight>
              </a:rPr>
            </a:br>
            <a:r>
              <a:rPr lang="en-US" altLang="en-US" sz="1400" dirty="0" err="1">
                <a:solidFill>
                  <a:schemeClr val="bg1"/>
                </a:solidFill>
                <a:highlight>
                  <a:srgbClr val="000000"/>
                </a:highlight>
              </a:rPr>
              <a:t>points_above</a:t>
            </a:r>
            <a:r>
              <a:rPr lang="en-US" altLang="en-US" sz="1400" dirty="0">
                <a:solidFill>
                  <a:schemeClr val="bg1"/>
                </a:solidFill>
                <a:highlight>
                  <a:srgbClr val="000000"/>
                </a:highlight>
              </a:rPr>
              <a:t> = </a:t>
            </a:r>
            <a:r>
              <a:rPr lang="en-US" altLang="en-US" sz="1400" dirty="0" err="1">
                <a:solidFill>
                  <a:schemeClr val="bg1"/>
                </a:solidFill>
                <a:highlight>
                  <a:srgbClr val="000000"/>
                </a:highlight>
              </a:rPr>
              <a:t>pd.Series</a:t>
            </a:r>
            <a:r>
              <a:rPr lang="en-US" altLang="en-US" sz="1400" dirty="0">
                <a:solidFill>
                  <a:schemeClr val="bg1"/>
                </a:solidFill>
                <a:highlight>
                  <a:srgbClr val="000000"/>
                </a:highlight>
              </a:rPr>
              <a:t>(</a:t>
            </a:r>
            <a:r>
              <a:rPr lang="en-US" altLang="en-US" sz="1400" dirty="0" err="1">
                <a:solidFill>
                  <a:schemeClr val="bg1"/>
                </a:solidFill>
                <a:highlight>
                  <a:srgbClr val="000000"/>
                </a:highlight>
              </a:rPr>
              <a:t>points_above</a:t>
            </a:r>
            <a:r>
              <a:rPr lang="en-US" altLang="en-US" sz="1400" dirty="0">
                <a:solidFill>
                  <a:schemeClr val="bg1"/>
                </a:solidFill>
                <a:highlight>
                  <a:srgbClr val="000000"/>
                </a:highlight>
              </a:rPr>
              <a:t>, name='</a:t>
            </a:r>
            <a:r>
              <a:rPr lang="en-US" altLang="en-US" sz="1400" dirty="0" err="1">
                <a:solidFill>
                  <a:schemeClr val="bg1"/>
                </a:solidFill>
                <a:highlight>
                  <a:srgbClr val="000000"/>
                </a:highlight>
              </a:rPr>
              <a:t>Price_Points</a:t>
            </a:r>
            <a:r>
              <a:rPr lang="en-US" altLang="en-US" sz="1400" dirty="0">
                <a:solidFill>
                  <a:schemeClr val="bg1"/>
                </a:solidFill>
                <a:highlight>
                  <a:srgbClr val="000000"/>
                </a:highlight>
              </a:rPr>
              <a:t>')</a:t>
            </a:r>
            <a:br>
              <a:rPr lang="en-US" altLang="en-US" sz="1400" dirty="0">
                <a:solidFill>
                  <a:schemeClr val="bg1"/>
                </a:solidFill>
                <a:highlight>
                  <a:srgbClr val="000000"/>
                </a:highlight>
              </a:rPr>
            </a:br>
            <a:r>
              <a:rPr lang="en-US" altLang="en-US" sz="1400" dirty="0">
                <a:solidFill>
                  <a:schemeClr val="bg1"/>
                </a:solidFill>
                <a:highlight>
                  <a:srgbClr val="000000"/>
                </a:highlight>
              </a:rPr>
              <a:t>points_above.index.name = 'Date'</a:t>
            </a:r>
            <a:br>
              <a:rPr lang="en-US" altLang="en-US" sz="1400" dirty="0">
                <a:solidFill>
                  <a:schemeClr val="bg1"/>
                </a:solidFill>
                <a:highlight>
                  <a:srgbClr val="000000"/>
                </a:highlight>
              </a:rPr>
            </a:br>
            <a:r>
              <a:rPr lang="en-US" altLang="en-US" sz="1400" dirty="0">
                <a:solidFill>
                  <a:schemeClr val="bg1"/>
                </a:solidFill>
                <a:highlight>
                  <a:srgbClr val="000000"/>
                </a:highlight>
              </a:rPr>
              <a:t>return points_abovepoints_above_SMA50 = </a:t>
            </a:r>
            <a:r>
              <a:rPr lang="en-US" altLang="en-US" sz="1400" dirty="0" err="1">
                <a:solidFill>
                  <a:schemeClr val="bg1"/>
                </a:solidFill>
                <a:highlight>
                  <a:srgbClr val="000000"/>
                </a:highlight>
              </a:rPr>
              <a:t>get_points_above</a:t>
            </a:r>
            <a:r>
              <a:rPr lang="en-US" altLang="en-US" sz="1400" dirty="0">
                <a:solidFill>
                  <a:schemeClr val="bg1"/>
                </a:solidFill>
                <a:highlight>
                  <a:srgbClr val="000000"/>
                </a:highlight>
              </a:rPr>
              <a:t>(SMA20, SMA50) </a:t>
            </a:r>
          </a:p>
          <a:p>
            <a:pPr marL="0" indent="0">
              <a:spcBef>
                <a:spcPts val="0"/>
              </a:spcBef>
              <a:buFont typeface="Arial" panose="020B0604020202020204" pitchFamily="34" charset="0"/>
              <a:buNone/>
            </a:pPr>
            <a:endParaRPr lang="en-US" altLang="en-US" sz="1400" dirty="0">
              <a:solidFill>
                <a:schemeClr val="bg1"/>
              </a:solidFill>
              <a:latin typeface="Arial" panose="020B0604020202020204" pitchFamily="34" charset="0"/>
            </a:endParaRPr>
          </a:p>
          <a:p>
            <a:pPr marL="0" indent="0">
              <a:lnSpc>
                <a:spcPct val="100000"/>
              </a:lnSpc>
              <a:spcBef>
                <a:spcPts val="0"/>
              </a:spcBef>
              <a:buNone/>
            </a:pPr>
            <a:r>
              <a:rPr lang="en-US" sz="1400" b="1" dirty="0">
                <a:solidFill>
                  <a:schemeClr val="bg1"/>
                </a:solidFill>
                <a:latin typeface="source-code-pro"/>
              </a:rPr>
              <a:t># </a:t>
            </a:r>
            <a:r>
              <a:rPr lang="en-US" sz="1400" b="1" u="sng" dirty="0">
                <a:solidFill>
                  <a:schemeClr val="bg1"/>
                </a:solidFill>
                <a:latin typeface="source-code-pro"/>
              </a:rPr>
              <a:t>reset the index for frames - dates become a new column</a:t>
            </a:r>
          </a:p>
          <a:p>
            <a:pPr marL="0" indent="0">
              <a:spcBef>
                <a:spcPts val="0"/>
              </a:spcBef>
              <a:buNone/>
            </a:pPr>
            <a:r>
              <a:rPr lang="sv-SE" sz="1400" dirty="0">
                <a:solidFill>
                  <a:schemeClr val="bg1"/>
                </a:solidFill>
                <a:highlight>
                  <a:srgbClr val="000000"/>
                </a:highlight>
              </a:rPr>
              <a:t>SMA20 = SMA20.reset_index()</a:t>
            </a:r>
            <a:br>
              <a:rPr lang="sv-SE" sz="1400" dirty="0">
                <a:solidFill>
                  <a:schemeClr val="bg1"/>
                </a:solidFill>
                <a:highlight>
                  <a:srgbClr val="000000"/>
                </a:highlight>
              </a:rPr>
            </a:br>
            <a:r>
              <a:rPr lang="sv-SE" sz="1400" dirty="0">
                <a:solidFill>
                  <a:schemeClr val="bg1"/>
                </a:solidFill>
                <a:highlight>
                  <a:srgbClr val="000000"/>
                </a:highlight>
              </a:rPr>
              <a:t>SMA50 = SMA50.reset_index()</a:t>
            </a:r>
            <a:endParaRPr lang="en-US" altLang="en-US" sz="1400" dirty="0">
              <a:solidFill>
                <a:schemeClr val="bg1"/>
              </a:solidFill>
              <a:highlight>
                <a:srgbClr val="000000"/>
              </a:highlight>
            </a:endParaRPr>
          </a:p>
        </p:txBody>
      </p:sp>
      <p:sp>
        <p:nvSpPr>
          <p:cNvPr id="21" name="Rectangle 20">
            <a:extLst>
              <a:ext uri="{FF2B5EF4-FFF2-40B4-BE49-F238E27FC236}">
                <a16:creationId xmlns:a16="http://schemas.microsoft.com/office/drawing/2014/main" id="{A838AA1D-27A2-DC8B-7FEA-1552526CE8C6}"/>
              </a:ext>
            </a:extLst>
          </p:cNvPr>
          <p:cNvSpPr/>
          <p:nvPr/>
        </p:nvSpPr>
        <p:spPr>
          <a:xfrm>
            <a:off x="6143306" y="5911298"/>
            <a:ext cx="6105726" cy="20375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3492064"/>
      </p:ext>
    </p:extLst>
  </p:cSld>
  <p:clrMapOvr>
    <a:masterClrMapping/>
  </p:clrMapOvr>
</p:sld>
</file>

<file path=ppt/theme/theme1.xml><?xml version="1.0" encoding="utf-8"?>
<a:theme xmlns:a="http://schemas.openxmlformats.org/drawingml/2006/main" name="DashVTI">
  <a:themeElements>
    <a:clrScheme name="">
      <a:dk1>
        <a:srgbClr val="000000"/>
      </a:dk1>
      <a:lt1>
        <a:srgbClr val="FFFFFF"/>
      </a:lt1>
      <a:dk2>
        <a:srgbClr val="343A40"/>
      </a:dk2>
      <a:lt2>
        <a:srgbClr val="F8F9FA"/>
      </a:lt2>
      <a:accent1>
        <a:srgbClr val="007BFF"/>
      </a:accent1>
      <a:accent2>
        <a:srgbClr val="6C757D"/>
      </a:accent2>
      <a:accent3>
        <a:srgbClr val="28A745"/>
      </a:accent3>
      <a:accent4>
        <a:srgbClr val="DC3545"/>
      </a:accent4>
      <a:accent5>
        <a:srgbClr val="17A2B8"/>
      </a:accent5>
      <a:accent6>
        <a:srgbClr val="FFC107"/>
      </a:accent6>
      <a:hlink>
        <a:srgbClr val="007BFF"/>
      </a:hlink>
      <a:folHlink>
        <a:srgbClr val="0056B3"/>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396</TotalTime>
  <Words>1375</Words>
  <Application>Microsoft Office PowerPoint</Application>
  <PresentationFormat>Widescreen</PresentationFormat>
  <Paragraphs>102</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source-code-pro</vt:lpstr>
      <vt:lpstr>source-serif-pro</vt:lpstr>
      <vt:lpstr>Aptos</vt:lpstr>
      <vt:lpstr>Arial</vt:lpstr>
      <vt:lpstr>Grandview Display</vt:lpstr>
      <vt:lpstr>Neue Haas Grotesk Text Pro</vt:lpstr>
      <vt:lpstr>DashVTI</vt:lpstr>
      <vt:lpstr>Quantitative Trading Platforms and the Algorithms Used in Finance Industry </vt:lpstr>
      <vt:lpstr>Quantitative Trading Platforms, often referred to as "quant“,  utilize mathematical and statistical models to comprehend and forecast market behavior.   Organizations and Firms in the Finance Industry utilize it to help make decisions in trading stock.  This discipline has two major areas:  1.  Quant Platforms  2.  Quant Research</vt:lpstr>
      <vt:lpstr>Quant Platforms - Design and trade algorithmic trading strategies directly in the web browse. QuantConnect - Offers a cloud-based platform for strategy development, backtesting, and deployment across multiple asset classes.  - Unified API: Access a cutting-edge, unified API  - Explore algorithms, and machine learning libraries and quantify factor importance through terabytes of financial data.   - Offer the Live Trading function  </vt:lpstr>
      <vt:lpstr>Quantitative Researchers - In the last two decades, MBAs and Ph.D. holders not only in finance, but also in  Computer Science, and even Neural Networks have taken traders' jobs at reputable trading institutions. </vt:lpstr>
      <vt:lpstr>The Simple Moving Average (SMA)</vt:lpstr>
      <vt:lpstr>Simple Moving Average (SMA)</vt:lpstr>
      <vt:lpstr>SMA as a Trading Strategy</vt:lpstr>
      <vt:lpstr>Python Code and Chart for Simple Moving Average (SMA)</vt:lpstr>
      <vt:lpstr>Defining Crossovers</vt:lpstr>
      <vt:lpstr>Acting on Crossover Signals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Sinclair</dc:creator>
  <cp:lastModifiedBy>Serena Hang Sinclair</cp:lastModifiedBy>
  <cp:revision>3</cp:revision>
  <dcterms:created xsi:type="dcterms:W3CDTF">2024-04-17T14:26:16Z</dcterms:created>
  <dcterms:modified xsi:type="dcterms:W3CDTF">2024-04-18T07:08:28Z</dcterms:modified>
</cp:coreProperties>
</file>