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8" r:id="rId1"/>
  </p:sldMasterIdLst>
  <p:notesMasterIdLst>
    <p:notesMasterId r:id="rId10"/>
  </p:notesMasterIdLst>
  <p:sldIdLst>
    <p:sldId id="256" r:id="rId2"/>
    <p:sldId id="272" r:id="rId3"/>
    <p:sldId id="273" r:id="rId4"/>
    <p:sldId id="274" r:id="rId5"/>
    <p:sldId id="279" r:id="rId6"/>
    <p:sldId id="280" r:id="rId7"/>
    <p:sldId id="276" r:id="rId8"/>
    <p:sldId id="283"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Nunito" pitchFamily="2" charset="0"/>
      <p:regular r:id="rId15"/>
      <p:bold r:id="rId16"/>
      <p:italic r:id="rId17"/>
      <p:boldItalic r:id="rId18"/>
    </p:embeddedFont>
    <p:embeddedFont>
      <p:font typeface="Nunito ExtraBold" pitchFamily="2" charset="0"/>
      <p:bold r:id="rId19"/>
      <p:boldItalic r:id="rId20"/>
    </p:embeddedFont>
    <p:embeddedFont>
      <p:font typeface="Nunito SemiBold" pitchFamily="2"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BCAF"/>
    <a:srgbClr val="004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00AEC0-F622-470A-8106-549ACA3E5F09}">
  <a:tblStyle styleId="{3F00AEC0-F622-470A-8106-549ACA3E5F09}"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3" d="100"/>
          <a:sy n="203" d="100"/>
        </p:scale>
        <p:origin x="3132"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303df03e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303df03e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a:spcBef>
                <a:spcPts val="0"/>
              </a:spcBef>
              <a:spcAft>
                <a:spcPts val="0"/>
              </a:spcAft>
              <a:buSzPts val="4800"/>
              <a:buFont typeface="Nunito"/>
              <a:buNone/>
              <a:defRPr sz="4800">
                <a:latin typeface="Nunito"/>
                <a:ea typeface="Nunito"/>
                <a:cs typeface="Nunito"/>
                <a:sym typeface="Nunito"/>
              </a:defRPr>
            </a:lvl1pPr>
            <a:lvl2pPr lvl="1">
              <a:spcBef>
                <a:spcPts val="0"/>
              </a:spcBef>
              <a:spcAft>
                <a:spcPts val="0"/>
              </a:spcAft>
              <a:buSzPts val="4800"/>
              <a:buFont typeface="Nunito"/>
              <a:buNone/>
              <a:defRPr sz="4800">
                <a:latin typeface="Nunito"/>
                <a:ea typeface="Nunito"/>
                <a:cs typeface="Nunito"/>
                <a:sym typeface="Nunito"/>
              </a:defRPr>
            </a:lvl2pPr>
            <a:lvl3pPr lvl="2">
              <a:spcBef>
                <a:spcPts val="0"/>
              </a:spcBef>
              <a:spcAft>
                <a:spcPts val="0"/>
              </a:spcAft>
              <a:buSzPts val="4800"/>
              <a:buFont typeface="Nunito"/>
              <a:buNone/>
              <a:defRPr sz="4800">
                <a:latin typeface="Nunito"/>
                <a:ea typeface="Nunito"/>
                <a:cs typeface="Nunito"/>
                <a:sym typeface="Nunito"/>
              </a:defRPr>
            </a:lvl3pPr>
            <a:lvl4pPr lvl="3">
              <a:spcBef>
                <a:spcPts val="0"/>
              </a:spcBef>
              <a:spcAft>
                <a:spcPts val="0"/>
              </a:spcAft>
              <a:buSzPts val="4800"/>
              <a:buFont typeface="Nunito"/>
              <a:buNone/>
              <a:defRPr sz="4800">
                <a:latin typeface="Nunito"/>
                <a:ea typeface="Nunito"/>
                <a:cs typeface="Nunito"/>
                <a:sym typeface="Nunito"/>
              </a:defRPr>
            </a:lvl4pPr>
            <a:lvl5pPr lvl="4">
              <a:spcBef>
                <a:spcPts val="0"/>
              </a:spcBef>
              <a:spcAft>
                <a:spcPts val="0"/>
              </a:spcAft>
              <a:buSzPts val="4800"/>
              <a:buFont typeface="Nunito"/>
              <a:buNone/>
              <a:defRPr sz="4800">
                <a:latin typeface="Nunito"/>
                <a:ea typeface="Nunito"/>
                <a:cs typeface="Nunito"/>
                <a:sym typeface="Nunito"/>
              </a:defRPr>
            </a:lvl5pPr>
            <a:lvl6pPr lvl="5">
              <a:spcBef>
                <a:spcPts val="0"/>
              </a:spcBef>
              <a:spcAft>
                <a:spcPts val="0"/>
              </a:spcAft>
              <a:buSzPts val="4800"/>
              <a:buFont typeface="Nunito"/>
              <a:buNone/>
              <a:defRPr sz="4800">
                <a:latin typeface="Nunito"/>
                <a:ea typeface="Nunito"/>
                <a:cs typeface="Nunito"/>
                <a:sym typeface="Nunito"/>
              </a:defRPr>
            </a:lvl6pPr>
            <a:lvl7pPr lvl="6">
              <a:spcBef>
                <a:spcPts val="0"/>
              </a:spcBef>
              <a:spcAft>
                <a:spcPts val="0"/>
              </a:spcAft>
              <a:buSzPts val="4800"/>
              <a:buFont typeface="Nunito"/>
              <a:buNone/>
              <a:defRPr sz="4800">
                <a:latin typeface="Nunito"/>
                <a:ea typeface="Nunito"/>
                <a:cs typeface="Nunito"/>
                <a:sym typeface="Nunito"/>
              </a:defRPr>
            </a:lvl7pPr>
            <a:lvl8pPr lvl="7">
              <a:spcBef>
                <a:spcPts val="0"/>
              </a:spcBef>
              <a:spcAft>
                <a:spcPts val="0"/>
              </a:spcAft>
              <a:buSzPts val="4800"/>
              <a:buFont typeface="Nunito"/>
              <a:buNone/>
              <a:defRPr sz="4800">
                <a:latin typeface="Nunito"/>
                <a:ea typeface="Nunito"/>
                <a:cs typeface="Nunito"/>
                <a:sym typeface="Nunito"/>
              </a:defRPr>
            </a:lvl8pPr>
            <a:lvl9pPr lvl="8">
              <a:spcBef>
                <a:spcPts val="0"/>
              </a:spcBef>
              <a:spcAft>
                <a:spcPts val="0"/>
              </a:spcAft>
              <a:buSzPts val="4800"/>
              <a:buFont typeface="Nunito"/>
              <a:buNone/>
              <a:defRPr sz="4800">
                <a:latin typeface="Nunito"/>
                <a:ea typeface="Nunito"/>
                <a:cs typeface="Nunito"/>
                <a:sym typeface="Nunito"/>
              </a:defRPr>
            </a:lvl9pPr>
          </a:lstStyle>
          <a:p>
            <a:endParaRPr/>
          </a:p>
        </p:txBody>
      </p:sp>
      <p:sp>
        <p:nvSpPr>
          <p:cNvPr id="16" name="Google Shape;16;p2"/>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2" name="Google Shape;22;p4"/>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Font typeface="Nunito"/>
              <a:buChar char="●"/>
              <a:defRPr>
                <a:latin typeface="Nunito"/>
                <a:ea typeface="Nunito"/>
                <a:cs typeface="Nunito"/>
                <a:sym typeface="Nunito"/>
              </a:defRPr>
            </a:lvl1pPr>
            <a:lvl2pPr marL="914400" lvl="1" indent="-311150">
              <a:spcBef>
                <a:spcPts val="1600"/>
              </a:spcBef>
              <a:spcAft>
                <a:spcPts val="0"/>
              </a:spcAft>
              <a:buSzPts val="1300"/>
              <a:buFont typeface="Nunito"/>
              <a:buChar char="○"/>
              <a:defRPr>
                <a:latin typeface="Nunito"/>
                <a:ea typeface="Nunito"/>
                <a:cs typeface="Nunito"/>
                <a:sym typeface="Nunito"/>
              </a:defRPr>
            </a:lvl2pPr>
            <a:lvl3pPr marL="1371600" lvl="2" indent="-304800">
              <a:spcBef>
                <a:spcPts val="1600"/>
              </a:spcBef>
              <a:spcAft>
                <a:spcPts val="0"/>
              </a:spcAft>
              <a:buSzPts val="1200"/>
              <a:buFont typeface="Nunito"/>
              <a:buChar char="■"/>
              <a:defRPr>
                <a:latin typeface="Nunito"/>
                <a:ea typeface="Nunito"/>
                <a:cs typeface="Nunito"/>
                <a:sym typeface="Nunito"/>
              </a:defRPr>
            </a:lvl3pPr>
            <a:lvl4pPr marL="1828800" lvl="3" indent="-298450">
              <a:spcBef>
                <a:spcPts val="1600"/>
              </a:spcBef>
              <a:spcAft>
                <a:spcPts val="0"/>
              </a:spcAft>
              <a:buSzPts val="1100"/>
              <a:buFont typeface="Nunito"/>
              <a:buChar char="●"/>
              <a:defRPr>
                <a:latin typeface="Nunito"/>
                <a:ea typeface="Nunito"/>
                <a:cs typeface="Nunito"/>
                <a:sym typeface="Nunito"/>
              </a:defRPr>
            </a:lvl4pPr>
            <a:lvl5pPr marL="2286000" lvl="4" indent="-292100">
              <a:spcBef>
                <a:spcPts val="1600"/>
              </a:spcBef>
              <a:spcAft>
                <a:spcPts val="0"/>
              </a:spcAft>
              <a:buSzPts val="1000"/>
              <a:buFont typeface="Nunito"/>
              <a:buChar char="○"/>
              <a:defRPr>
                <a:latin typeface="Nunito"/>
                <a:ea typeface="Nunito"/>
                <a:cs typeface="Nunito"/>
                <a:sym typeface="Nunito"/>
              </a:defRPr>
            </a:lvl5pPr>
            <a:lvl6pPr marL="2743200" lvl="5" indent="-285750">
              <a:spcBef>
                <a:spcPts val="1600"/>
              </a:spcBef>
              <a:spcAft>
                <a:spcPts val="0"/>
              </a:spcAft>
              <a:buSzPts val="900"/>
              <a:buFont typeface="Nunito"/>
              <a:buChar char="■"/>
              <a:defRPr>
                <a:latin typeface="Nunito"/>
                <a:ea typeface="Nunito"/>
                <a:cs typeface="Nunito"/>
                <a:sym typeface="Nunito"/>
              </a:defRPr>
            </a:lvl6pPr>
            <a:lvl7pPr marL="3200400" lvl="6" indent="-279400">
              <a:spcBef>
                <a:spcPts val="1600"/>
              </a:spcBef>
              <a:spcAft>
                <a:spcPts val="0"/>
              </a:spcAft>
              <a:buSzPts val="800"/>
              <a:buFont typeface="Nunito"/>
              <a:buChar char="●"/>
              <a:defRPr>
                <a:latin typeface="Nunito"/>
                <a:ea typeface="Nunito"/>
                <a:cs typeface="Nunito"/>
                <a:sym typeface="Nunito"/>
              </a:defRPr>
            </a:lvl7pPr>
            <a:lvl8pPr marL="3657600" lvl="7" indent="-273050">
              <a:spcBef>
                <a:spcPts val="1600"/>
              </a:spcBef>
              <a:spcAft>
                <a:spcPts val="0"/>
              </a:spcAft>
              <a:buSzPts val="700"/>
              <a:buFont typeface="Nunito"/>
              <a:buChar char="○"/>
              <a:defRPr>
                <a:latin typeface="Nunito"/>
                <a:ea typeface="Nunito"/>
                <a:cs typeface="Nunito"/>
                <a:sym typeface="Nunito"/>
              </a:defRPr>
            </a:lvl8pPr>
            <a:lvl9pPr marL="4114800" lvl="8" indent="-26670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3" name="Google Shape;23;p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graphicFrame>
        <p:nvGraphicFramePr>
          <p:cNvPr id="26" name="Google Shape;26;p5"/>
          <p:cNvGraphicFramePr/>
          <p:nvPr/>
        </p:nvGraphicFramePr>
        <p:xfrm>
          <a:off x="201942" y="833662"/>
          <a:ext cx="3000000" cy="3000000"/>
        </p:xfrm>
        <a:graphic>
          <a:graphicData uri="http://schemas.openxmlformats.org/drawingml/2006/table">
            <a:tbl>
              <a:tblPr firstRow="1" bandRow="1">
                <a:noFill/>
                <a:tableStyleId>{3F00AEC0-F622-470A-8106-549ACA3E5F09}</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p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35" name="Google Shape;35;p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a:spcBef>
                <a:spcPts val="0"/>
              </a:spcBef>
              <a:spcAft>
                <a:spcPts val="0"/>
              </a:spcAft>
              <a:buSzPts val="1500"/>
              <a:buChar char="●"/>
              <a:defRPr/>
            </a:lvl1pPr>
            <a:lvl2pPr marL="914400" lvl="1" indent="-311150">
              <a:spcBef>
                <a:spcPts val="1600"/>
              </a:spcBef>
              <a:spcAft>
                <a:spcPts val="0"/>
              </a:spcAft>
              <a:buSzPts val="1300"/>
              <a:buChar char="○"/>
              <a:defRPr/>
            </a:lvl2pPr>
            <a:lvl3pPr marL="1371600" lvl="2" indent="-304800">
              <a:spcBef>
                <a:spcPts val="1600"/>
              </a:spcBef>
              <a:spcAft>
                <a:spcPts val="0"/>
              </a:spcAft>
              <a:buSzPts val="1200"/>
              <a:buChar char="■"/>
              <a:defRPr/>
            </a:lvl3pPr>
            <a:lvl4pPr marL="1828800" lvl="3" indent="-298450">
              <a:spcBef>
                <a:spcPts val="1600"/>
              </a:spcBef>
              <a:spcAft>
                <a:spcPts val="0"/>
              </a:spcAft>
              <a:buSzPts val="1100"/>
              <a:buChar char="●"/>
              <a:defRPr/>
            </a:lvl4pPr>
            <a:lvl5pPr marL="2286000" lvl="4" indent="-292100">
              <a:spcBef>
                <a:spcPts val="1600"/>
              </a:spcBef>
              <a:spcAft>
                <a:spcPts val="0"/>
              </a:spcAft>
              <a:buSzPts val="1000"/>
              <a:buChar char="○"/>
              <a:defRPr/>
            </a:lvl5pPr>
            <a:lvl6pPr marL="2743200" lvl="5" indent="-285750">
              <a:spcBef>
                <a:spcPts val="1600"/>
              </a:spcBef>
              <a:spcAft>
                <a:spcPts val="0"/>
              </a:spcAft>
              <a:buSzPts val="900"/>
              <a:buChar char="■"/>
              <a:defRPr/>
            </a:lvl6pPr>
            <a:lvl7pPr marL="3200400" lvl="6" indent="-279400">
              <a:spcBef>
                <a:spcPts val="1600"/>
              </a:spcBef>
              <a:spcAft>
                <a:spcPts val="0"/>
              </a:spcAft>
              <a:buSzPts val="800"/>
              <a:buChar char="●"/>
              <a:defRPr/>
            </a:lvl7pPr>
            <a:lvl8pPr marL="3657600" lvl="7" indent="-273050">
              <a:spcBef>
                <a:spcPts val="1600"/>
              </a:spcBef>
              <a:spcAft>
                <a:spcPts val="0"/>
              </a:spcAft>
              <a:buSzPts val="700"/>
              <a:buChar char="○"/>
              <a:defRPr/>
            </a:lvl8pPr>
            <a:lvl9pPr marL="4114800" lvl="8" indent="-266700">
              <a:spcBef>
                <a:spcPts val="1600"/>
              </a:spcBef>
              <a:spcAft>
                <a:spcPts val="1600"/>
              </a:spcAft>
              <a:buSzPts val="600"/>
              <a:buChar char="■"/>
              <a:defRPr/>
            </a:lvl9pPr>
          </a:lstStyle>
          <a:p>
            <a:endParaRPr/>
          </a:p>
        </p:txBody>
      </p:sp>
      <p:sp>
        <p:nvSpPr>
          <p:cNvPr id="44" name="Google Shape;44;p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49" name="Google Shape;49;p11" descr="A close up of a logo&#10;&#10;Description automatically generated"/>
          <p:cNvPicPr preferRelativeResize="0"/>
          <p:nvPr/>
        </p:nvPicPr>
        <p:blipFill rotWithShape="1">
          <a:blip r:embed="rId3">
            <a:alphaModFix/>
          </a:blip>
          <a:srcRect l="42816" t="18359" r="37297" b="19152"/>
          <a:stretch/>
        </p:blipFill>
        <p:spPr>
          <a:xfrm>
            <a:off x="6052536" y="514443"/>
            <a:ext cx="2095112" cy="3703320"/>
          </a:xfrm>
          <a:prstGeom prst="rect">
            <a:avLst/>
          </a:prstGeom>
          <a:noFill/>
          <a:ln>
            <a:noFill/>
          </a:ln>
        </p:spPr>
      </p:pic>
      <p:sp>
        <p:nvSpPr>
          <p:cNvPr id="50" name="Google Shape;50;p11"/>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p11"/>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a:blip r:embed="rId4">
            <a:alphaModFix/>
          </a:blip>
          <a:stretch>
            <a:fillRect/>
          </a:stretch>
        </p:blipFill>
        <p:spPr>
          <a:xfrm>
            <a:off x="295874" y="683275"/>
            <a:ext cx="3757725" cy="8258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0E39A9"/>
              </a:buClr>
              <a:buSzPts val="2200"/>
              <a:buFont typeface="Nunito"/>
              <a:buNone/>
              <a:defRPr sz="2200" b="1">
                <a:solidFill>
                  <a:srgbClr val="0E39A9"/>
                </a:solidFill>
                <a:latin typeface="Nunito"/>
                <a:ea typeface="Nunito"/>
                <a:cs typeface="Nunito"/>
                <a:sym typeface="Nunito"/>
              </a:defRPr>
            </a:lvl1pPr>
            <a:lvl2pPr lvl="1"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2pPr>
            <a:lvl3pPr lvl="2"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3pPr>
            <a:lvl4pPr lvl="3"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4pPr>
            <a:lvl5pPr lvl="4"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5pPr>
            <a:lvl6pPr lvl="5"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6pPr>
            <a:lvl7pPr lvl="6"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7pPr>
            <a:lvl8pPr lvl="7"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8pPr>
            <a:lvl9pPr lvl="8"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9pPr>
          </a:lstStyle>
          <a:p>
            <a:endParaRPr/>
          </a:p>
        </p:txBody>
      </p:sp>
      <p:sp>
        <p:nvSpPr>
          <p:cNvPr id="7" name="Google Shape;7;p1"/>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8" name="Google Shape;8;p1"/>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9" name="Google Shape;9;p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0">
            <a:alphaModFix/>
          </a:blip>
          <a:stretch>
            <a:fillRect/>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23"/>
          <p:cNvSpPr txBox="1">
            <a:spLocks noGrp="1"/>
          </p:cNvSpPr>
          <p:nvPr>
            <p:ph type="ctrTitle"/>
          </p:nvPr>
        </p:nvSpPr>
        <p:spPr>
          <a:xfrm>
            <a:off x="294290" y="1286540"/>
            <a:ext cx="8549585" cy="173656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Capstone</a:t>
            </a:r>
            <a:br>
              <a:rPr lang="en" dirty="0"/>
            </a:br>
            <a:r>
              <a:rPr lang="en" dirty="0"/>
              <a:t>- </a:t>
            </a:r>
            <a:r>
              <a:rPr lang="en-US" sz="2400" dirty="0"/>
              <a:t>Serena Xiaona Hang</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A10B-5C2E-4584-8AB3-B1E35D7F33E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52F82087-6CC8-451A-8D4C-25331E8E31B1}"/>
              </a:ext>
            </a:extLst>
          </p:cNvPr>
          <p:cNvSpPr>
            <a:spLocks noGrp="1"/>
          </p:cNvSpPr>
          <p:nvPr>
            <p:ph type="body" idx="1"/>
          </p:nvPr>
        </p:nvSpPr>
        <p:spPr>
          <a:xfrm>
            <a:off x="0" y="861979"/>
            <a:ext cx="9033164" cy="3284920"/>
          </a:xfrm>
        </p:spPr>
        <p:txBody>
          <a:bodyPr/>
          <a:lstStyle/>
          <a:p>
            <a:pPr marL="742950" indent="-285750">
              <a:lnSpc>
                <a:spcPct val="107000"/>
              </a:lnSpc>
            </a:pPr>
            <a:r>
              <a:rPr lang="en-US" sz="2400" dirty="0">
                <a:solidFill>
                  <a:srgbClr val="000000"/>
                </a:solidFill>
                <a:latin typeface="Roboto" panose="02000000000000000000" pitchFamily="2" charset="0"/>
                <a:cs typeface="Calibri" panose="020F0502020204030204" pitchFamily="34" charset="0"/>
              </a:rPr>
              <a:t>Overview</a:t>
            </a:r>
          </a:p>
          <a:p>
            <a:pPr marL="1200150" lvl="1" indent="-285750">
              <a:lnSpc>
                <a:spcPct val="107000"/>
              </a:lnSpc>
              <a:spcBef>
                <a:spcPts val="0"/>
              </a:spcBef>
              <a:buSzPts val="1500"/>
            </a:pPr>
            <a:r>
              <a:rPr lang="en-US" sz="2400" dirty="0">
                <a:solidFill>
                  <a:srgbClr val="000000"/>
                </a:solidFill>
                <a:latin typeface="Roboto" panose="02000000000000000000" pitchFamily="2" charset="0"/>
                <a:cs typeface="Calibri" panose="020F0502020204030204" pitchFamily="34" charset="0"/>
              </a:rPr>
              <a:t>Problem Statement</a:t>
            </a:r>
          </a:p>
          <a:p>
            <a:pPr marL="1200150" lvl="1" indent="-285750">
              <a:lnSpc>
                <a:spcPct val="107000"/>
              </a:lnSpc>
              <a:spcBef>
                <a:spcPts val="0"/>
              </a:spcBef>
              <a:buSzPts val="1500"/>
            </a:pPr>
            <a:r>
              <a:rPr lang="en-US" sz="2400" dirty="0">
                <a:solidFill>
                  <a:srgbClr val="000000"/>
                </a:solidFill>
                <a:latin typeface="Roboto" panose="02000000000000000000" pitchFamily="2" charset="0"/>
                <a:cs typeface="Calibri" panose="020F0502020204030204" pitchFamily="34" charset="0"/>
              </a:rPr>
              <a:t>Benefits</a:t>
            </a:r>
          </a:p>
          <a:p>
            <a:pPr marL="742950" indent="-285750">
              <a:lnSpc>
                <a:spcPct val="107000"/>
              </a:lnSpc>
            </a:pPr>
            <a:r>
              <a:rPr lang="en-US" sz="2400" dirty="0">
                <a:solidFill>
                  <a:srgbClr val="000000"/>
                </a:solidFill>
                <a:latin typeface="Roboto" panose="02000000000000000000" pitchFamily="2" charset="0"/>
                <a:cs typeface="Calibri" panose="020F0502020204030204" pitchFamily="34" charset="0"/>
              </a:rPr>
              <a:t>Approach for the solution</a:t>
            </a:r>
          </a:p>
          <a:p>
            <a:pPr marL="742950" indent="-285750">
              <a:lnSpc>
                <a:spcPct val="107000"/>
              </a:lnSpc>
            </a:pPr>
            <a:r>
              <a:rPr lang="en-US" sz="2400" dirty="0">
                <a:solidFill>
                  <a:srgbClr val="000000"/>
                </a:solidFill>
                <a:latin typeface="Roboto" panose="02000000000000000000" pitchFamily="2" charset="0"/>
                <a:cs typeface="Calibri" panose="020F0502020204030204" pitchFamily="34" charset="0"/>
              </a:rPr>
              <a:t>Key Findings and Insights</a:t>
            </a:r>
          </a:p>
          <a:p>
            <a:pPr marL="742950" indent="-285750">
              <a:lnSpc>
                <a:spcPct val="107000"/>
              </a:lnSpc>
            </a:pPr>
            <a:r>
              <a:rPr lang="en-US" sz="2400" dirty="0">
                <a:solidFill>
                  <a:srgbClr val="000000"/>
                </a:solidFill>
                <a:latin typeface="Roboto" panose="02000000000000000000" pitchFamily="2" charset="0"/>
                <a:cs typeface="Calibri" panose="020F0502020204030204" pitchFamily="34" charset="0"/>
              </a:rPr>
              <a:t>Key Questions to be answered</a:t>
            </a:r>
          </a:p>
          <a:p>
            <a:pPr marL="1371600" lvl="1" indent="-457200">
              <a:lnSpc>
                <a:spcPct val="100000"/>
              </a:lnSpc>
              <a:spcBef>
                <a:spcPts val="600"/>
              </a:spcBef>
              <a:buFont typeface="+mj-lt"/>
              <a:buAutoNum type="arabicPeriod"/>
            </a:pPr>
            <a:r>
              <a:rPr lang="en-US" sz="1400" dirty="0">
                <a:solidFill>
                  <a:srgbClr val="000000"/>
                </a:solidFill>
                <a:latin typeface="Roboto" panose="02000000000000000000" pitchFamily="2" charset="0"/>
                <a:cs typeface="Calibri" panose="020F0502020204030204" pitchFamily="34" charset="0"/>
              </a:rPr>
              <a:t>What are variables influence C02 emissions?</a:t>
            </a:r>
          </a:p>
          <a:p>
            <a:pPr marL="1371600" lvl="1" indent="-457200">
              <a:lnSpc>
                <a:spcPct val="100000"/>
              </a:lnSpc>
              <a:spcBef>
                <a:spcPts val="600"/>
              </a:spcBef>
              <a:buFont typeface="+mj-lt"/>
              <a:buAutoNum type="arabicPeriod"/>
            </a:pPr>
            <a:r>
              <a:rPr lang="en-US" sz="1400" dirty="0">
                <a:solidFill>
                  <a:srgbClr val="000000"/>
                </a:solidFill>
                <a:latin typeface="Roboto" panose="02000000000000000000" pitchFamily="2" charset="0"/>
                <a:cs typeface="Calibri" panose="020F0502020204030204" pitchFamily="34" charset="0"/>
              </a:rPr>
              <a:t>Which factor affects the C02 emission the most? What could be plausible reasons for that?</a:t>
            </a:r>
          </a:p>
          <a:p>
            <a:pPr marL="1371600" lvl="1" indent="-457200">
              <a:lnSpc>
                <a:spcPct val="100000"/>
              </a:lnSpc>
              <a:spcBef>
                <a:spcPts val="600"/>
              </a:spcBef>
              <a:buFont typeface="+mj-lt"/>
              <a:buAutoNum type="arabicPeriod"/>
            </a:pPr>
            <a:r>
              <a:rPr lang="en-US" sz="1400" dirty="0">
                <a:solidFill>
                  <a:srgbClr val="000000"/>
                </a:solidFill>
                <a:latin typeface="Roboto" panose="02000000000000000000" pitchFamily="2" charset="0"/>
                <a:cs typeface="Calibri" panose="020F0502020204030204" pitchFamily="34" charset="0"/>
              </a:rPr>
              <a:t>Recommendations to key decision-maker on balancing the reduction of carbon emission and affordable electricity production</a:t>
            </a:r>
          </a:p>
          <a:p>
            <a:pPr marL="742950" indent="-285750">
              <a:lnSpc>
                <a:spcPct val="107000"/>
              </a:lnSpc>
            </a:pPr>
            <a:r>
              <a:rPr lang="en-US" sz="2400" dirty="0">
                <a:solidFill>
                  <a:srgbClr val="000000"/>
                </a:solidFill>
                <a:latin typeface="Roboto" panose="02000000000000000000" pitchFamily="2" charset="0"/>
                <a:cs typeface="Calibri" panose="020F0502020204030204" pitchFamily="34" charset="0"/>
              </a:rPr>
              <a:t>Recommendations and Next Steps</a:t>
            </a:r>
          </a:p>
        </p:txBody>
      </p:sp>
      <p:sp>
        <p:nvSpPr>
          <p:cNvPr id="4" name="Slide Number Placeholder 3">
            <a:extLst>
              <a:ext uri="{FF2B5EF4-FFF2-40B4-BE49-F238E27FC236}">
                <a16:creationId xmlns:a16="http://schemas.microsoft.com/office/drawing/2014/main" id="{4279FD70-F4D6-4992-A929-707D73536E8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75590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5B6E-A845-4F64-8BD5-B4313B31DD31}"/>
              </a:ext>
            </a:extLst>
          </p:cNvPr>
          <p:cNvSpPr>
            <a:spLocks noGrp="1"/>
          </p:cNvSpPr>
          <p:nvPr>
            <p:ph type="title"/>
          </p:nvPr>
        </p:nvSpPr>
        <p:spPr/>
        <p:txBody>
          <a:bodyPr/>
          <a:lstStyle/>
          <a:p>
            <a:r>
              <a:rPr lang="en-US" dirty="0"/>
              <a:t>Background/Problem Statement and Objective</a:t>
            </a:r>
          </a:p>
        </p:txBody>
      </p:sp>
      <p:sp>
        <p:nvSpPr>
          <p:cNvPr id="4" name="Slide Number Placeholder 3">
            <a:extLst>
              <a:ext uri="{FF2B5EF4-FFF2-40B4-BE49-F238E27FC236}">
                <a16:creationId xmlns:a16="http://schemas.microsoft.com/office/drawing/2014/main" id="{2DDFA5A7-70B0-41E6-BB97-4553BC2846B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
        <p:nvSpPr>
          <p:cNvPr id="5" name="Text Placeholder 2">
            <a:extLst>
              <a:ext uri="{FF2B5EF4-FFF2-40B4-BE49-F238E27FC236}">
                <a16:creationId xmlns:a16="http://schemas.microsoft.com/office/drawing/2014/main" id="{0D9DDF73-3A97-4B16-B0D5-EDBC4D8159B8}"/>
              </a:ext>
            </a:extLst>
          </p:cNvPr>
          <p:cNvSpPr>
            <a:spLocks noGrp="1"/>
          </p:cNvSpPr>
          <p:nvPr>
            <p:ph type="body" idx="1"/>
          </p:nvPr>
        </p:nvSpPr>
        <p:spPr>
          <a:xfrm>
            <a:off x="202550" y="929290"/>
            <a:ext cx="8738250" cy="3284920"/>
          </a:xfrm>
        </p:spPr>
        <p:txBody>
          <a:bodyPr/>
          <a:lstStyle/>
          <a:p>
            <a:pPr marL="133350" indent="0" algn="l">
              <a:buNone/>
            </a:pPr>
            <a:r>
              <a:rPr lang="en-US" sz="1400" b="1" i="0" dirty="0">
                <a:solidFill>
                  <a:srgbClr val="212121"/>
                </a:solidFill>
                <a:effectLst/>
                <a:latin typeface="Roboto" panose="02000000000000000000" pitchFamily="2" charset="0"/>
              </a:rPr>
              <a:t>Background/Problem: </a:t>
            </a:r>
          </a:p>
          <a:p>
            <a:pPr algn="l">
              <a:buFont typeface="Arial" panose="020B0604020202020204" pitchFamily="34" charset="0"/>
              <a:buChar char="•"/>
            </a:pPr>
            <a:r>
              <a:rPr lang="en-US" sz="1400" b="1" i="0" dirty="0">
                <a:solidFill>
                  <a:srgbClr val="212121"/>
                </a:solidFill>
                <a:effectLst/>
                <a:latin typeface="Roboto" panose="02000000000000000000" pitchFamily="2" charset="0"/>
              </a:rPr>
              <a:t>Global warming is one of the foremost problems </a:t>
            </a:r>
            <a:r>
              <a:rPr lang="en-US" sz="1400" b="0" i="0" dirty="0">
                <a:solidFill>
                  <a:srgbClr val="212121"/>
                </a:solidFill>
                <a:effectLst/>
                <a:latin typeface="Roboto" panose="02000000000000000000" pitchFamily="2" charset="0"/>
              </a:rPr>
              <a:t>that humanity needs to solve to ensure our survival for the future. The accumulation of greenhouse gases is one of the primary contributors and CO2 is one of the biggest contributors to this greenhouse effect. </a:t>
            </a:r>
            <a:r>
              <a:rPr lang="en-US" sz="1400" b="1" i="0" dirty="0">
                <a:solidFill>
                  <a:srgbClr val="212121"/>
                </a:solidFill>
                <a:effectLst/>
                <a:latin typeface="Roboto" panose="02000000000000000000" pitchFamily="2" charset="0"/>
              </a:rPr>
              <a:t>Burning of the various sources of energy </a:t>
            </a:r>
            <a:r>
              <a:rPr lang="en-US" sz="1400" b="0" i="0" dirty="0">
                <a:solidFill>
                  <a:srgbClr val="212121"/>
                </a:solidFill>
                <a:effectLst/>
                <a:latin typeface="Roboto" panose="02000000000000000000" pitchFamily="2" charset="0"/>
              </a:rPr>
              <a:t>that can generate the electricity is the </a:t>
            </a:r>
            <a:r>
              <a:rPr lang="en-US" sz="1400" b="1" i="0" dirty="0">
                <a:solidFill>
                  <a:srgbClr val="212121"/>
                </a:solidFill>
                <a:effectLst/>
                <a:latin typeface="Roboto" panose="02000000000000000000" pitchFamily="2" charset="0"/>
              </a:rPr>
              <a:t>primary source of CO2 emissions</a:t>
            </a:r>
            <a:r>
              <a:rPr lang="en-US" sz="1400" b="0" i="0" dirty="0">
                <a:solidFill>
                  <a:srgbClr val="212121"/>
                </a:solidFill>
                <a:effectLst/>
                <a:latin typeface="Roboto" panose="02000000000000000000" pitchFamily="2" charset="0"/>
              </a:rPr>
              <a:t>. Balancing the reduction of carbon emission and affordable electricity production is crucial for controlling the catastrophic </a:t>
            </a:r>
            <a:r>
              <a:rPr lang="en-US" sz="1400" dirty="0">
                <a:solidFill>
                  <a:srgbClr val="212121"/>
                </a:solidFill>
                <a:latin typeface="Roboto" panose="02000000000000000000" pitchFamily="2" charset="0"/>
              </a:rPr>
              <a:t> </a:t>
            </a:r>
            <a:r>
              <a:rPr lang="en-US" sz="1400" b="0" i="0" dirty="0">
                <a:solidFill>
                  <a:srgbClr val="212121"/>
                </a:solidFill>
                <a:effectLst/>
                <a:latin typeface="Roboto" panose="02000000000000000000" pitchFamily="2" charset="0"/>
              </a:rPr>
              <a:t>effects of global warming. </a:t>
            </a:r>
            <a:r>
              <a:rPr lang="en-US" sz="1400" b="1" i="0" dirty="0">
                <a:solidFill>
                  <a:srgbClr val="212121"/>
                </a:solidFill>
                <a:effectLst/>
                <a:latin typeface="Roboto" panose="02000000000000000000" pitchFamily="2" charset="0"/>
              </a:rPr>
              <a:t>Forecasting CO2 emissions can make an impact </a:t>
            </a:r>
            <a:r>
              <a:rPr lang="en-US" sz="1400" b="0" i="0" dirty="0">
                <a:solidFill>
                  <a:srgbClr val="212121"/>
                </a:solidFill>
                <a:effectLst/>
                <a:latin typeface="Roboto" panose="02000000000000000000" pitchFamily="2" charset="0"/>
              </a:rPr>
              <a:t>on this crucial decision-making.</a:t>
            </a:r>
          </a:p>
          <a:p>
            <a:pPr algn="l">
              <a:buFont typeface="Arial" panose="020B0604020202020204" pitchFamily="34" charset="0"/>
              <a:buChar char="•"/>
            </a:pPr>
            <a:endParaRPr lang="en-US" sz="1400" b="0" i="0" dirty="0">
              <a:solidFill>
                <a:srgbClr val="212121"/>
              </a:solidFill>
              <a:effectLst/>
              <a:latin typeface="Roboto" panose="02000000000000000000" pitchFamily="2" charset="0"/>
            </a:endParaRPr>
          </a:p>
          <a:p>
            <a:pPr marL="133350" indent="0">
              <a:buNone/>
            </a:pPr>
            <a:r>
              <a:rPr lang="en-US" sz="1400" b="1" dirty="0">
                <a:solidFill>
                  <a:srgbClr val="212121"/>
                </a:solidFill>
                <a:latin typeface="Roboto" panose="02000000000000000000" pitchFamily="2" charset="0"/>
              </a:rPr>
              <a:t>Objective</a:t>
            </a:r>
          </a:p>
          <a:p>
            <a:pPr algn="l">
              <a:buFont typeface="Arial" panose="020B0604020202020204" pitchFamily="34" charset="0"/>
              <a:buChar char="•"/>
            </a:pPr>
            <a:r>
              <a:rPr lang="en-US" sz="1400" b="0" i="0" dirty="0">
                <a:solidFill>
                  <a:srgbClr val="212121"/>
                </a:solidFill>
                <a:effectLst/>
                <a:latin typeface="Roboto" panose="02000000000000000000" pitchFamily="2" charset="0"/>
              </a:rPr>
              <a:t>In the real world, </a:t>
            </a:r>
            <a:r>
              <a:rPr lang="en-US" sz="1400" b="1" i="0" dirty="0">
                <a:solidFill>
                  <a:srgbClr val="212121"/>
                </a:solidFill>
                <a:effectLst/>
                <a:latin typeface="Roboto" panose="02000000000000000000" pitchFamily="2" charset="0"/>
              </a:rPr>
              <a:t>using data science to find patterns</a:t>
            </a:r>
            <a:r>
              <a:rPr lang="en-US" sz="1400" b="0" i="0" dirty="0">
                <a:solidFill>
                  <a:srgbClr val="212121"/>
                </a:solidFill>
                <a:effectLst/>
                <a:latin typeface="Roboto" panose="02000000000000000000" pitchFamily="2" charset="0"/>
              </a:rPr>
              <a:t> connected to large amounts of data that are connected to business insights can make an </a:t>
            </a:r>
            <a:r>
              <a:rPr lang="en-US" sz="1400" b="1" i="0" dirty="0">
                <a:solidFill>
                  <a:srgbClr val="212121"/>
                </a:solidFill>
                <a:effectLst/>
                <a:latin typeface="Roboto" panose="02000000000000000000" pitchFamily="2" charset="0"/>
              </a:rPr>
              <a:t>impact on data driven decision-making</a:t>
            </a:r>
            <a:r>
              <a:rPr lang="en-US" sz="1400" b="0" i="0" dirty="0">
                <a:solidFill>
                  <a:srgbClr val="212121"/>
                </a:solidFill>
                <a:effectLst/>
                <a:latin typeface="Roboto" panose="02000000000000000000" pitchFamily="2" charset="0"/>
              </a:rPr>
              <a:t>.</a:t>
            </a:r>
          </a:p>
          <a:p>
            <a:pPr algn="l">
              <a:buFont typeface="Arial" panose="020B0604020202020204" pitchFamily="34" charset="0"/>
              <a:buChar char="•"/>
            </a:pPr>
            <a:r>
              <a:rPr lang="en-US" sz="1400" b="0" i="0" dirty="0">
                <a:solidFill>
                  <a:srgbClr val="212121"/>
                </a:solidFill>
                <a:effectLst/>
                <a:latin typeface="Roboto" panose="02000000000000000000" pitchFamily="2" charset="0"/>
              </a:rPr>
              <a:t>The </a:t>
            </a:r>
            <a:r>
              <a:rPr lang="en-US" sz="1400" dirty="0">
                <a:solidFill>
                  <a:srgbClr val="212121"/>
                </a:solidFill>
                <a:latin typeface="Roboto" panose="02000000000000000000" pitchFamily="2" charset="0"/>
              </a:rPr>
              <a:t>intended goal is to </a:t>
            </a:r>
            <a:r>
              <a:rPr lang="en-US" sz="1400" b="1" dirty="0">
                <a:solidFill>
                  <a:srgbClr val="212121"/>
                </a:solidFill>
                <a:latin typeface="Roboto" panose="02000000000000000000" pitchFamily="2" charset="0"/>
              </a:rPr>
              <a:t>use the carbon emissions dataset to build a time series model </a:t>
            </a:r>
            <a:r>
              <a:rPr lang="en-US" sz="1400" dirty="0">
                <a:solidFill>
                  <a:srgbClr val="212121"/>
                </a:solidFill>
                <a:latin typeface="Roboto" panose="02000000000000000000" pitchFamily="2" charset="0"/>
              </a:rPr>
              <a:t>using the </a:t>
            </a:r>
            <a:r>
              <a:rPr lang="it-IT" sz="1400" dirty="0">
                <a:solidFill>
                  <a:srgbClr val="212121"/>
                </a:solidFill>
                <a:latin typeface="Roboto" panose="02000000000000000000" pitchFamily="2" charset="0"/>
              </a:rPr>
              <a:t>the AR, MA, ARMA, ARIMA and SARIMA models that can </a:t>
            </a:r>
            <a:r>
              <a:rPr lang="it-IT" sz="1400" b="1" dirty="0">
                <a:solidFill>
                  <a:srgbClr val="212121"/>
                </a:solidFill>
                <a:latin typeface="Roboto" panose="02000000000000000000" pitchFamily="2" charset="0"/>
              </a:rPr>
              <a:t>best</a:t>
            </a:r>
            <a:r>
              <a:rPr lang="en-US" sz="1400" b="1" dirty="0">
                <a:solidFill>
                  <a:srgbClr val="212121"/>
                </a:solidFill>
                <a:latin typeface="Roboto" panose="02000000000000000000" pitchFamily="2" charset="0"/>
              </a:rPr>
              <a:t> forecast </a:t>
            </a:r>
            <a:r>
              <a:rPr lang="en-US" sz="1400" b="1" i="0" dirty="0">
                <a:solidFill>
                  <a:srgbClr val="212121"/>
                </a:solidFill>
                <a:effectLst/>
                <a:latin typeface="Roboto" panose="02000000000000000000" pitchFamily="2" charset="0"/>
              </a:rPr>
              <a:t>the CO2 emissions </a:t>
            </a:r>
            <a:r>
              <a:rPr lang="en-US" sz="1400" b="0" i="0" dirty="0">
                <a:solidFill>
                  <a:srgbClr val="212121"/>
                </a:solidFill>
                <a:effectLst/>
                <a:latin typeface="Roboto" panose="02000000000000000000" pitchFamily="2" charset="0"/>
              </a:rPr>
              <a:t>value for natural gas (NNEIEUS) fuel type for the next 12 months, and that can be adopted as policies to reduce these emissions.</a:t>
            </a:r>
            <a:endParaRPr lang="en-US" sz="1400" dirty="0"/>
          </a:p>
          <a:p>
            <a:pPr algn="l">
              <a:buFont typeface="Arial" panose="020B0604020202020204" pitchFamily="34" charset="0"/>
              <a:buChar char="•"/>
            </a:pPr>
            <a:endParaRPr lang="en-US" sz="1400" dirty="0">
              <a:solidFill>
                <a:srgbClr val="212121"/>
              </a:solidFill>
              <a:latin typeface="Roboto" panose="02000000000000000000" pitchFamily="2" charset="0"/>
            </a:endParaRPr>
          </a:p>
          <a:p>
            <a:pPr marL="742950" indent="-285750">
              <a:lnSpc>
                <a:spcPct val="107000"/>
              </a:lnSpc>
            </a:pPr>
            <a:endParaRPr lang="en-US" sz="2400" dirty="0">
              <a:solidFill>
                <a:srgbClr val="000000"/>
              </a:solidFill>
              <a:latin typeface="Roboto" panose="02000000000000000000" pitchFamily="2" charset="0"/>
              <a:cs typeface="Calibri" panose="020F0502020204030204" pitchFamily="34" charset="0"/>
            </a:endParaRPr>
          </a:p>
        </p:txBody>
      </p:sp>
    </p:spTree>
    <p:extLst>
      <p:ext uri="{BB962C8B-B14F-4D97-AF65-F5344CB8AC3E}">
        <p14:creationId xmlns:p14="http://schemas.microsoft.com/office/powerpoint/2010/main" val="358479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94B0-40B6-44DC-9BB6-A88F060EF0B6}"/>
              </a:ext>
            </a:extLst>
          </p:cNvPr>
          <p:cNvSpPr>
            <a:spLocks noGrp="1"/>
          </p:cNvSpPr>
          <p:nvPr>
            <p:ph type="title"/>
          </p:nvPr>
        </p:nvSpPr>
        <p:spPr>
          <a:xfrm>
            <a:off x="165605" y="0"/>
            <a:ext cx="8520600" cy="572700"/>
          </a:xfrm>
        </p:spPr>
        <p:txBody>
          <a:bodyPr/>
          <a:lstStyle/>
          <a:p>
            <a:r>
              <a:rPr lang="en-US" dirty="0"/>
              <a:t>Approach to the Solution</a:t>
            </a:r>
          </a:p>
        </p:txBody>
      </p:sp>
      <p:sp>
        <p:nvSpPr>
          <p:cNvPr id="4" name="Slide Number Placeholder 3">
            <a:extLst>
              <a:ext uri="{FF2B5EF4-FFF2-40B4-BE49-F238E27FC236}">
                <a16:creationId xmlns:a16="http://schemas.microsoft.com/office/drawing/2014/main" id="{0377CC60-BF17-4F4B-8E13-ED55A8F7774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8" name="Text Placeholder 2">
            <a:extLst>
              <a:ext uri="{FF2B5EF4-FFF2-40B4-BE49-F238E27FC236}">
                <a16:creationId xmlns:a16="http://schemas.microsoft.com/office/drawing/2014/main" id="{1CC5488C-25E4-46FE-8A53-A745BC52D95C}"/>
              </a:ext>
            </a:extLst>
          </p:cNvPr>
          <p:cNvSpPr>
            <a:spLocks noGrp="1"/>
          </p:cNvSpPr>
          <p:nvPr>
            <p:ph type="body" idx="1"/>
          </p:nvPr>
        </p:nvSpPr>
        <p:spPr>
          <a:xfrm>
            <a:off x="322622" y="572700"/>
            <a:ext cx="8821377" cy="4974336"/>
          </a:xfrm>
        </p:spPr>
        <p:txBody>
          <a:bodyPr/>
          <a:lstStyle/>
          <a:p>
            <a:pPr marL="0" marR="0" lvl="0" indent="0">
              <a:lnSpc>
                <a:spcPct val="107000"/>
              </a:lnSpc>
              <a:spcBef>
                <a:spcPts val="0"/>
              </a:spcBef>
              <a:spcAft>
                <a:spcPts val="0"/>
              </a:spcAft>
              <a:buNone/>
              <a:tabLst>
                <a:tab pos="457200" algn="l"/>
              </a:tabLst>
            </a:pPr>
            <a:r>
              <a:rPr lang="en-US" sz="1600" b="1" u="sng"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Summary:  </a:t>
            </a:r>
            <a:r>
              <a:rPr lang="en-US" sz="1400" b="1"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Profile</a:t>
            </a:r>
            <a:r>
              <a:rPr lang="en-US" sz="14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 the data to understand the different sources that </a:t>
            </a:r>
            <a:r>
              <a:rPr lang="en-US" sz="1400" dirty="0">
                <a:solidFill>
                  <a:srgbClr val="000000"/>
                </a:solidFill>
                <a:latin typeface="Roboto" panose="02000000000000000000" pitchFamily="2" charset="0"/>
                <a:ea typeface="Times New Roman" panose="02020603050405020304" pitchFamily="18" charset="0"/>
                <a:cs typeface="Calibri" panose="020F0502020204030204" pitchFamily="34" charset="0"/>
              </a:rPr>
              <a:t>contribute to CO2 emissions and identify primary factors of influence over time. </a:t>
            </a:r>
            <a:r>
              <a:rPr lang="en-US" sz="1400" b="1" dirty="0">
                <a:solidFill>
                  <a:srgbClr val="000000"/>
                </a:solidFill>
                <a:latin typeface="Roboto" panose="02000000000000000000" pitchFamily="2" charset="0"/>
                <a:ea typeface="Times New Roman" panose="02020603050405020304" pitchFamily="18" charset="0"/>
                <a:cs typeface="Calibri" panose="020F0502020204030204" pitchFamily="34" charset="0"/>
              </a:rPr>
              <a:t>Analyze</a:t>
            </a:r>
            <a:r>
              <a:rPr lang="en-US" sz="1400" dirty="0">
                <a:solidFill>
                  <a:srgbClr val="000000"/>
                </a:solidFill>
                <a:latin typeface="Roboto" panose="02000000000000000000" pitchFamily="2" charset="0"/>
                <a:ea typeface="Times New Roman" panose="02020603050405020304" pitchFamily="18" charset="0"/>
                <a:cs typeface="Calibri" panose="020F0502020204030204" pitchFamily="34" charset="0"/>
              </a:rPr>
              <a:t> the primary factors, then </a:t>
            </a:r>
            <a:r>
              <a:rPr lang="en-US" sz="1400" b="1" dirty="0">
                <a:solidFill>
                  <a:srgbClr val="000000"/>
                </a:solidFill>
                <a:latin typeface="Roboto" panose="02000000000000000000" pitchFamily="2" charset="0"/>
                <a:ea typeface="Times New Roman" panose="02020603050405020304" pitchFamily="18" charset="0"/>
                <a:cs typeface="Calibri" panose="020F0502020204030204" pitchFamily="34" charset="0"/>
              </a:rPr>
              <a:t>find</a:t>
            </a:r>
            <a:r>
              <a:rPr lang="en-US" sz="1400" b="1"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 the best model</a:t>
            </a:r>
            <a:r>
              <a:rPr lang="en-US" sz="14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 Then deploy the best model to </a:t>
            </a:r>
            <a:r>
              <a:rPr lang="en-US" sz="1400" b="1"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predict the next 12 months CO2 emissions</a:t>
            </a:r>
            <a:r>
              <a:rPr lang="en-US" sz="14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a:t>
            </a:r>
          </a:p>
          <a:p>
            <a:pPr marL="0" marR="0" lvl="0" indent="0">
              <a:lnSpc>
                <a:spcPct val="107000"/>
              </a:lnSpc>
              <a:spcBef>
                <a:spcPts val="0"/>
              </a:spcBef>
              <a:spcAft>
                <a:spcPts val="0"/>
              </a:spcAft>
              <a:buNone/>
              <a:tabLst>
                <a:tab pos="457200" algn="l"/>
              </a:tabLst>
            </a:pPr>
            <a:endParaRPr lang="en-US" sz="1600" dirty="0">
              <a:solidFill>
                <a:srgbClr val="000000"/>
              </a:solidFill>
              <a:latin typeface="Roboto" panose="02000000000000000000" pitchFamily="2" charset="0"/>
              <a:ea typeface="Times New Roman" panose="02020603050405020304" pitchFamily="18" charset="0"/>
              <a:cs typeface="Calibri" panose="020F0502020204030204" pitchFamily="34" charset="0"/>
            </a:endParaRPr>
          </a:p>
          <a:p>
            <a:pPr marL="0" marR="0" lvl="0" indent="0">
              <a:lnSpc>
                <a:spcPct val="107000"/>
              </a:lnSpc>
              <a:spcBef>
                <a:spcPts val="0"/>
              </a:spcBef>
              <a:spcAft>
                <a:spcPts val="0"/>
              </a:spcAft>
              <a:buNone/>
              <a:tabLst>
                <a:tab pos="457200" algn="l"/>
              </a:tabLst>
            </a:pPr>
            <a:r>
              <a:rPr lang="en-US" sz="1600" b="1" u="sng"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Details on Approach:</a:t>
            </a:r>
          </a:p>
          <a:p>
            <a:pPr marL="0" marR="0" lvl="0" indent="0">
              <a:lnSpc>
                <a:spcPct val="107000"/>
              </a:lnSpc>
              <a:spcBef>
                <a:spcPts val="0"/>
              </a:spcBef>
              <a:spcAft>
                <a:spcPts val="0"/>
              </a:spcAft>
              <a:buNone/>
              <a:tabLst>
                <a:tab pos="457200" algn="l"/>
              </a:tabLst>
            </a:pPr>
            <a:r>
              <a:rPr lang="en-US" sz="14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1. </a:t>
            </a:r>
            <a:r>
              <a:rPr lang="en-US" sz="1400" b="1"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Data preparation </a:t>
            </a:r>
            <a:r>
              <a:rPr lang="en-US" sz="14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and dataset visualization.</a:t>
            </a:r>
            <a:endParaRPr lang="en-US" sz="1400" dirty="0">
              <a:latin typeface="Roboto" panose="02000000000000000000" pitchFamily="2"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sz="14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2. Splitting the dataset to </a:t>
            </a:r>
            <a:r>
              <a:rPr lang="en-US" sz="1400" b="1"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train data </a:t>
            </a:r>
            <a:r>
              <a:rPr lang="en-US" sz="14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and test data.</a:t>
            </a:r>
            <a:endParaRPr lang="en-US" sz="1400" dirty="0">
              <a:effectLst/>
              <a:latin typeface="Roboto" panose="02000000000000000000" pitchFamily="2"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sz="14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3. </a:t>
            </a:r>
            <a:r>
              <a:rPr lang="en-US" sz="1400" dirty="0">
                <a:solidFill>
                  <a:schemeClr val="tx1"/>
                </a:solidFill>
                <a:effectLst/>
                <a:latin typeface="Roboto" panose="02000000000000000000" pitchFamily="2" charset="0"/>
                <a:ea typeface="Times New Roman" panose="02020603050405020304" pitchFamily="18" charset="0"/>
                <a:cs typeface="Calibri" panose="020F0502020204030204" pitchFamily="34" charset="0"/>
              </a:rPr>
              <a:t>After data preparation, the first task is to </a:t>
            </a:r>
            <a:r>
              <a:rPr lang="en-US" sz="1400" b="1" dirty="0">
                <a:solidFill>
                  <a:schemeClr val="tx1"/>
                </a:solidFill>
                <a:effectLst/>
                <a:latin typeface="Roboto" panose="02000000000000000000" pitchFamily="2" charset="0"/>
                <a:ea typeface="Times New Roman" panose="02020603050405020304" pitchFamily="18" charset="0"/>
                <a:cs typeface="Calibri" panose="020F0502020204030204" pitchFamily="34" charset="0"/>
              </a:rPr>
              <a:t>make the time-series stationary.</a:t>
            </a:r>
          </a:p>
          <a:p>
            <a:pPr marL="800100" lvl="1" indent="-342900">
              <a:lnSpc>
                <a:spcPct val="107000"/>
              </a:lnSpc>
              <a:spcBef>
                <a:spcPts val="0"/>
              </a:spcBef>
              <a:buFont typeface="+mj-lt"/>
              <a:buAutoNum type="alphaLcParenR"/>
              <a:tabLst>
                <a:tab pos="457200" algn="l"/>
              </a:tabLst>
            </a:pPr>
            <a:r>
              <a:rPr lang="en-US" sz="1200" dirty="0">
                <a:solidFill>
                  <a:schemeClr val="tx1"/>
                </a:solidFill>
                <a:latin typeface="Roboto" panose="02000000000000000000" pitchFamily="2" charset="0"/>
                <a:cs typeface="Calibri" panose="020F0502020204030204" pitchFamily="34" charset="0"/>
              </a:rPr>
              <a:t>Verify if the series is stationary or not, follow the below methods:</a:t>
            </a:r>
          </a:p>
          <a:p>
            <a:pPr marL="1257300" lvl="2" indent="-342900">
              <a:lnSpc>
                <a:spcPct val="107000"/>
              </a:lnSpc>
              <a:spcBef>
                <a:spcPts val="0"/>
              </a:spcBef>
              <a:buFont typeface="+mj-lt"/>
              <a:buAutoNum type="arabicParenR"/>
              <a:tabLst>
                <a:tab pos="457200" algn="l"/>
              </a:tabLst>
            </a:pPr>
            <a:r>
              <a:rPr lang="en-US" dirty="0">
                <a:solidFill>
                  <a:schemeClr val="tx1"/>
                </a:solidFill>
                <a:latin typeface="Roboto" panose="02000000000000000000" pitchFamily="2" charset="0"/>
                <a:cs typeface="Calibri" panose="020F0502020204030204" pitchFamily="34" charset="0"/>
              </a:rPr>
              <a:t>Calculating the rolling mean and standard deviation</a:t>
            </a:r>
          </a:p>
          <a:p>
            <a:pPr marL="1257300" lvl="2" indent="-342900">
              <a:lnSpc>
                <a:spcPct val="107000"/>
              </a:lnSpc>
              <a:spcBef>
                <a:spcPts val="0"/>
              </a:spcBef>
              <a:buFont typeface="+mj-lt"/>
              <a:buAutoNum type="arabicParenR"/>
              <a:tabLst>
                <a:tab pos="457200" algn="l"/>
              </a:tabLst>
            </a:pPr>
            <a:r>
              <a:rPr lang="en-US" dirty="0">
                <a:solidFill>
                  <a:schemeClr val="tx1"/>
                </a:solidFill>
                <a:latin typeface="Roboto" panose="02000000000000000000" pitchFamily="2" charset="0"/>
                <a:cs typeface="Calibri" panose="020F0502020204030204" pitchFamily="34" charset="0"/>
              </a:rPr>
              <a:t>Augmented Dickey-Fuller (ADF) Test </a:t>
            </a:r>
          </a:p>
          <a:p>
            <a:pPr marL="800100" lvl="1" indent="-342900">
              <a:lnSpc>
                <a:spcPct val="107000"/>
              </a:lnSpc>
              <a:spcBef>
                <a:spcPts val="0"/>
              </a:spcBef>
              <a:buFont typeface="+mj-lt"/>
              <a:buAutoNum type="alphaLcParenR"/>
              <a:tabLst>
                <a:tab pos="457200" algn="l"/>
              </a:tabLst>
            </a:pPr>
            <a:r>
              <a:rPr lang="en-US" sz="1200" dirty="0">
                <a:solidFill>
                  <a:schemeClr val="tx1"/>
                </a:solidFill>
                <a:latin typeface="Roboto" panose="02000000000000000000" pitchFamily="2" charset="0"/>
                <a:cs typeface="Calibri" panose="020F0502020204030204" pitchFamily="34" charset="0"/>
              </a:rPr>
              <a:t>The following methods to convert a non-stationary series into a stationary one</a:t>
            </a:r>
          </a:p>
          <a:p>
            <a:pPr marL="1257300" lvl="2" indent="-342900">
              <a:lnSpc>
                <a:spcPct val="107000"/>
              </a:lnSpc>
              <a:spcBef>
                <a:spcPts val="0"/>
              </a:spcBef>
              <a:buFont typeface="+mj-lt"/>
              <a:buAutoNum type="alphaLcParenR"/>
              <a:tabLst>
                <a:tab pos="457200" algn="l"/>
              </a:tabLst>
            </a:pPr>
            <a:r>
              <a:rPr lang="en-US" dirty="0">
                <a:solidFill>
                  <a:schemeClr val="tx1"/>
                </a:solidFill>
                <a:latin typeface="Roboto" panose="02000000000000000000" pitchFamily="2" charset="0"/>
                <a:cs typeface="Calibri" panose="020F0502020204030204" pitchFamily="34" charset="0"/>
              </a:rPr>
              <a:t>Log Transformation</a:t>
            </a:r>
          </a:p>
          <a:p>
            <a:pPr marL="1257300" lvl="2" indent="-342900">
              <a:lnSpc>
                <a:spcPct val="107000"/>
              </a:lnSpc>
              <a:spcBef>
                <a:spcPts val="0"/>
              </a:spcBef>
              <a:buFont typeface="+mj-lt"/>
              <a:buAutoNum type="alphaLcParenR"/>
              <a:tabLst>
                <a:tab pos="457200" algn="l"/>
              </a:tabLst>
            </a:pPr>
            <a:r>
              <a:rPr lang="en-US" dirty="0">
                <a:solidFill>
                  <a:schemeClr val="tx1"/>
                </a:solidFill>
                <a:latin typeface="Roboto" panose="02000000000000000000" pitchFamily="2" charset="0"/>
                <a:cs typeface="Calibri" panose="020F0502020204030204" pitchFamily="34" charset="0"/>
              </a:rPr>
              <a:t>By differencing the series (lagged series)</a:t>
            </a:r>
          </a:p>
          <a:p>
            <a:pPr marL="0" indent="0">
              <a:lnSpc>
                <a:spcPct val="107000"/>
              </a:lnSpc>
              <a:buNone/>
              <a:tabLst>
                <a:tab pos="457200" algn="l"/>
              </a:tabLst>
            </a:pPr>
            <a:r>
              <a:rPr lang="en-US" sz="1400" dirty="0">
                <a:solidFill>
                  <a:srgbClr val="000000"/>
                </a:solidFill>
                <a:latin typeface="Roboto" panose="02000000000000000000" pitchFamily="2" charset="0"/>
                <a:cs typeface="Calibri" panose="020F0502020204030204" pitchFamily="34" charset="0"/>
              </a:rPr>
              <a:t>4. Decompose the time series components into </a:t>
            </a:r>
            <a:r>
              <a:rPr lang="en-US" sz="1400" b="1" dirty="0">
                <a:solidFill>
                  <a:srgbClr val="000000"/>
                </a:solidFill>
                <a:latin typeface="Roboto" panose="02000000000000000000" pitchFamily="2" charset="0"/>
                <a:cs typeface="Calibri" panose="020F0502020204030204" pitchFamily="34" charset="0"/>
              </a:rPr>
              <a:t>Trends, Seasonality and Residuals</a:t>
            </a:r>
            <a:r>
              <a:rPr lang="en-US" sz="1400" dirty="0">
                <a:solidFill>
                  <a:srgbClr val="000000"/>
                </a:solidFill>
                <a:latin typeface="Roboto" panose="02000000000000000000" pitchFamily="2" charset="0"/>
                <a:cs typeface="Calibri" panose="020F0502020204030204" pitchFamily="34" charset="0"/>
              </a:rPr>
              <a:t>.</a:t>
            </a:r>
          </a:p>
          <a:p>
            <a:pPr marL="0" indent="0">
              <a:lnSpc>
                <a:spcPct val="107000"/>
              </a:lnSpc>
              <a:buNone/>
              <a:tabLst>
                <a:tab pos="457200" algn="l"/>
              </a:tabLst>
            </a:pPr>
            <a:r>
              <a:rPr lang="en-US" sz="1400" dirty="0">
                <a:solidFill>
                  <a:srgbClr val="000000"/>
                </a:solidFill>
                <a:latin typeface="Roboto" panose="02000000000000000000" pitchFamily="2" charset="0"/>
                <a:cs typeface="Calibri" panose="020F0502020204030204" pitchFamily="34" charset="0"/>
              </a:rPr>
              <a:t>5. Plot the ACP and PAC function to get p and q values for </a:t>
            </a:r>
            <a:r>
              <a:rPr lang="en-US" sz="1400" b="1" dirty="0">
                <a:solidFill>
                  <a:srgbClr val="000000"/>
                </a:solidFill>
                <a:latin typeface="Roboto" panose="02000000000000000000" pitchFamily="2" charset="0"/>
                <a:cs typeface="Calibri" panose="020F0502020204030204" pitchFamily="34" charset="0"/>
              </a:rPr>
              <a:t>AR, MA, ARMA, ARIMA and SARIMA models</a:t>
            </a:r>
            <a:r>
              <a:rPr lang="en-US" sz="1400" dirty="0">
                <a:solidFill>
                  <a:srgbClr val="000000"/>
                </a:solidFill>
                <a:latin typeface="Roboto" panose="02000000000000000000" pitchFamily="2" charset="0"/>
                <a:cs typeface="Calibri" panose="020F0502020204030204" pitchFamily="34" charset="0"/>
              </a:rPr>
              <a:t>.</a:t>
            </a:r>
          </a:p>
          <a:p>
            <a:pPr marL="0" indent="0">
              <a:lnSpc>
                <a:spcPct val="107000"/>
              </a:lnSpc>
              <a:buNone/>
              <a:tabLst>
                <a:tab pos="457200" algn="l"/>
              </a:tabLst>
            </a:pPr>
            <a:r>
              <a:rPr lang="en-US" sz="1400" dirty="0">
                <a:solidFill>
                  <a:srgbClr val="000000"/>
                </a:solidFill>
                <a:latin typeface="Roboto" panose="02000000000000000000" pitchFamily="2" charset="0"/>
                <a:cs typeface="Calibri" panose="020F0502020204030204" pitchFamily="34" charset="0"/>
              </a:rPr>
              <a:t>7. </a:t>
            </a:r>
            <a:r>
              <a:rPr lang="en-US" sz="1400" b="1" dirty="0">
                <a:solidFill>
                  <a:srgbClr val="000000"/>
                </a:solidFill>
                <a:latin typeface="Roboto" panose="02000000000000000000" pitchFamily="2" charset="0"/>
                <a:cs typeface="Calibri" panose="020F0502020204030204" pitchFamily="34" charset="0"/>
              </a:rPr>
              <a:t>Select the best model </a:t>
            </a:r>
            <a:r>
              <a:rPr lang="en-US" sz="1400" dirty="0">
                <a:solidFill>
                  <a:srgbClr val="000000"/>
                </a:solidFill>
                <a:latin typeface="Roboto" panose="02000000000000000000" pitchFamily="2" charset="0"/>
                <a:cs typeface="Calibri" panose="020F0502020204030204" pitchFamily="34" charset="0"/>
              </a:rPr>
              <a:t>with the least RMSE or lowest AIC.</a:t>
            </a:r>
          </a:p>
          <a:p>
            <a:pPr marL="0" indent="0">
              <a:lnSpc>
                <a:spcPct val="107000"/>
              </a:lnSpc>
              <a:buNone/>
              <a:tabLst>
                <a:tab pos="457200" algn="l"/>
              </a:tabLst>
            </a:pPr>
            <a:r>
              <a:rPr lang="en-US" sz="1400" dirty="0">
                <a:solidFill>
                  <a:srgbClr val="000000"/>
                </a:solidFill>
                <a:latin typeface="Roboto" panose="02000000000000000000" pitchFamily="2" charset="0"/>
                <a:cs typeface="Calibri" panose="020F0502020204030204" pitchFamily="34" charset="0"/>
              </a:rPr>
              <a:t>8. Use the inverse transformation to get back the original values.</a:t>
            </a:r>
          </a:p>
          <a:p>
            <a:pPr marL="0" indent="0">
              <a:lnSpc>
                <a:spcPct val="107000"/>
              </a:lnSpc>
              <a:buNone/>
              <a:tabLst>
                <a:tab pos="457200" algn="l"/>
              </a:tabLst>
            </a:pPr>
            <a:r>
              <a:rPr lang="en-US" sz="1400" dirty="0">
                <a:solidFill>
                  <a:srgbClr val="000000"/>
                </a:solidFill>
                <a:latin typeface="Roboto" panose="02000000000000000000" pitchFamily="2" charset="0"/>
                <a:cs typeface="Calibri" panose="020F0502020204030204" pitchFamily="34" charset="0"/>
              </a:rPr>
              <a:t>9. </a:t>
            </a:r>
            <a:r>
              <a:rPr lang="en-US" sz="1400" b="1" dirty="0">
                <a:solidFill>
                  <a:srgbClr val="000000"/>
                </a:solidFill>
                <a:latin typeface="Roboto" panose="02000000000000000000" pitchFamily="2" charset="0"/>
                <a:cs typeface="Calibri" panose="020F0502020204030204" pitchFamily="34" charset="0"/>
              </a:rPr>
              <a:t>Forecast </a:t>
            </a:r>
            <a:r>
              <a:rPr lang="en-US" sz="1400" dirty="0">
                <a:solidFill>
                  <a:srgbClr val="000000"/>
                </a:solidFill>
                <a:latin typeface="Roboto" panose="02000000000000000000" pitchFamily="2" charset="0"/>
                <a:cs typeface="Calibri" panose="020F0502020204030204" pitchFamily="34" charset="0"/>
              </a:rPr>
              <a:t>the values for the next 12 months and comparing it with the test data.</a:t>
            </a:r>
          </a:p>
          <a:p>
            <a:pPr marL="133350" indent="0">
              <a:buNone/>
            </a:pPr>
            <a:endParaRPr lang="en-US" dirty="0"/>
          </a:p>
        </p:txBody>
      </p:sp>
      <p:sp>
        <p:nvSpPr>
          <p:cNvPr id="9" name="Rectangle 8">
            <a:extLst>
              <a:ext uri="{FF2B5EF4-FFF2-40B4-BE49-F238E27FC236}">
                <a16:creationId xmlns:a16="http://schemas.microsoft.com/office/drawing/2014/main" id="{B6D192D2-9E7D-4F67-9D50-8D04F36A198E}"/>
              </a:ext>
            </a:extLst>
          </p:cNvPr>
          <p:cNvSpPr/>
          <p:nvPr/>
        </p:nvSpPr>
        <p:spPr>
          <a:xfrm>
            <a:off x="246434" y="1445855"/>
            <a:ext cx="8520600" cy="4571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5938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08CA-3AFC-4F37-87BA-0C8D3666618E}"/>
              </a:ext>
            </a:extLst>
          </p:cNvPr>
          <p:cNvSpPr>
            <a:spLocks noGrp="1"/>
          </p:cNvSpPr>
          <p:nvPr>
            <p:ph type="title"/>
          </p:nvPr>
        </p:nvSpPr>
        <p:spPr>
          <a:xfrm>
            <a:off x="202550" y="79892"/>
            <a:ext cx="8520600" cy="572700"/>
          </a:xfrm>
        </p:spPr>
        <p:txBody>
          <a:bodyPr/>
          <a:lstStyle/>
          <a:p>
            <a:r>
              <a:rPr lang="en-US" dirty="0"/>
              <a:t>Key Findings and Insights Summary - 1</a:t>
            </a:r>
          </a:p>
        </p:txBody>
      </p:sp>
      <p:sp>
        <p:nvSpPr>
          <p:cNvPr id="4" name="Slide Number Placeholder 3">
            <a:extLst>
              <a:ext uri="{FF2B5EF4-FFF2-40B4-BE49-F238E27FC236}">
                <a16:creationId xmlns:a16="http://schemas.microsoft.com/office/drawing/2014/main" id="{C72D67DD-D54C-42F5-A4B5-2B3F6B75C0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pic>
        <p:nvPicPr>
          <p:cNvPr id="5" name="Picture 4">
            <a:extLst>
              <a:ext uri="{FF2B5EF4-FFF2-40B4-BE49-F238E27FC236}">
                <a16:creationId xmlns:a16="http://schemas.microsoft.com/office/drawing/2014/main" id="{B33E78F2-1882-4E30-9C17-2734AA565771}"/>
              </a:ext>
            </a:extLst>
          </p:cNvPr>
          <p:cNvPicPr>
            <a:picLocks noChangeAspect="1"/>
          </p:cNvPicPr>
          <p:nvPr/>
        </p:nvPicPr>
        <p:blipFill>
          <a:blip r:embed="rId2"/>
          <a:stretch>
            <a:fillRect/>
          </a:stretch>
        </p:blipFill>
        <p:spPr>
          <a:xfrm>
            <a:off x="13079" y="2299181"/>
            <a:ext cx="4449771" cy="2405975"/>
          </a:xfrm>
          <a:prstGeom prst="rect">
            <a:avLst/>
          </a:prstGeom>
        </p:spPr>
      </p:pic>
      <p:sp>
        <p:nvSpPr>
          <p:cNvPr id="7" name="TextBox 6">
            <a:extLst>
              <a:ext uri="{FF2B5EF4-FFF2-40B4-BE49-F238E27FC236}">
                <a16:creationId xmlns:a16="http://schemas.microsoft.com/office/drawing/2014/main" id="{F7AA54B0-508B-4969-9022-599A19064CC7}"/>
              </a:ext>
            </a:extLst>
          </p:cNvPr>
          <p:cNvSpPr txBox="1"/>
          <p:nvPr/>
        </p:nvSpPr>
        <p:spPr>
          <a:xfrm>
            <a:off x="202550" y="791117"/>
            <a:ext cx="8793668" cy="1135375"/>
          </a:xfrm>
          <a:prstGeom prst="rect">
            <a:avLst/>
          </a:prstGeom>
          <a:noFill/>
        </p:spPr>
        <p:txBody>
          <a:bodyPr wrap="square">
            <a:spAutoFit/>
          </a:bodyPr>
          <a:lstStyle/>
          <a:p>
            <a:pPr marL="0" marR="0" lvl="0" indent="0">
              <a:lnSpc>
                <a:spcPct val="107000"/>
              </a:lnSpc>
              <a:spcBef>
                <a:spcPts val="0"/>
              </a:spcBef>
              <a:spcAft>
                <a:spcPts val="0"/>
              </a:spcAft>
              <a:buNone/>
              <a:tabLst>
                <a:tab pos="457200" algn="l"/>
              </a:tabLst>
            </a:pPr>
            <a:r>
              <a:rPr lang="en-US" sz="1600" b="1"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Summary:</a:t>
            </a:r>
            <a:r>
              <a:rPr lang="en-US" sz="16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 </a:t>
            </a:r>
          </a:p>
          <a:p>
            <a:pPr marL="285750" marR="0" lvl="0" indent="-285750">
              <a:lnSpc>
                <a:spcPct val="107000"/>
              </a:lnSpc>
              <a:spcBef>
                <a:spcPts val="0"/>
              </a:spcBef>
              <a:spcAft>
                <a:spcPts val="0"/>
              </a:spcAft>
              <a:buFont typeface="Arial" panose="020B0604020202020204" pitchFamily="34" charset="0"/>
              <a:buChar char="•"/>
              <a:tabLst>
                <a:tab pos="457200" algn="l"/>
              </a:tabLst>
            </a:pPr>
            <a:r>
              <a:rPr lang="en-US" sz="12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In graph    , </a:t>
            </a:r>
            <a:r>
              <a:rPr lang="en-US" sz="1200" b="1"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Coal Electric Power </a:t>
            </a:r>
            <a:r>
              <a:rPr lang="en-US" sz="12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a:t>
            </a:r>
            <a:r>
              <a:rPr lang="en-US" sz="1200" dirty="0">
                <a:solidFill>
                  <a:srgbClr val="004A82"/>
                </a:solidFill>
                <a:effectLst/>
                <a:latin typeface="Roboto" panose="02000000000000000000" pitchFamily="2" charset="0"/>
                <a:ea typeface="Times New Roman" panose="02020603050405020304" pitchFamily="18" charset="0"/>
                <a:cs typeface="Calibri" panose="020F0502020204030204" pitchFamily="34" charset="0"/>
              </a:rPr>
              <a:t>blue line</a:t>
            </a:r>
            <a:r>
              <a:rPr lang="en-US" sz="12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 is the </a:t>
            </a:r>
            <a:r>
              <a:rPr lang="en-US" sz="1200" b="1"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dominant source contributing </a:t>
            </a:r>
            <a:r>
              <a:rPr lang="en-US" sz="12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to overall CO2 emissions (</a:t>
            </a:r>
            <a:r>
              <a:rPr lang="en-US" sz="1200" dirty="0">
                <a:solidFill>
                  <a:schemeClr val="accent6">
                    <a:lumMod val="50000"/>
                  </a:schemeClr>
                </a:solidFill>
                <a:effectLst/>
                <a:latin typeface="Roboto" panose="02000000000000000000" pitchFamily="2" charset="0"/>
                <a:ea typeface="Times New Roman" panose="02020603050405020304" pitchFamily="18" charset="0"/>
                <a:cs typeface="Calibri" panose="020F0502020204030204" pitchFamily="34" charset="0"/>
              </a:rPr>
              <a:t>gold line</a:t>
            </a:r>
            <a:r>
              <a:rPr lang="en-US" sz="12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 , and </a:t>
            </a:r>
            <a:r>
              <a:rPr lang="en-US" sz="1200" b="1" dirty="0">
                <a:latin typeface="Roboto" panose="02000000000000000000" pitchFamily="2" charset="0"/>
                <a:ea typeface="Times New Roman" panose="02020603050405020304" pitchFamily="18" charset="0"/>
                <a:cs typeface="Calibri" panose="020F0502020204030204" pitchFamily="34" charset="0"/>
              </a:rPr>
              <a:t>Petroleum Coke </a:t>
            </a:r>
            <a:r>
              <a:rPr lang="en-US" sz="1200" dirty="0">
                <a:latin typeface="Roboto" panose="02000000000000000000" pitchFamily="2" charset="0"/>
                <a:ea typeface="Times New Roman" panose="02020603050405020304" pitchFamily="18" charset="0"/>
                <a:cs typeface="Calibri" panose="020F0502020204030204" pitchFamily="34" charset="0"/>
              </a:rPr>
              <a:t>(</a:t>
            </a:r>
            <a:r>
              <a:rPr lang="en-US" sz="1200" dirty="0">
                <a:solidFill>
                  <a:srgbClr val="C00000"/>
                </a:solidFill>
                <a:latin typeface="Roboto" panose="02000000000000000000" pitchFamily="2" charset="0"/>
                <a:ea typeface="Times New Roman" panose="02020603050405020304" pitchFamily="18" charset="0"/>
                <a:cs typeface="Calibri" panose="020F0502020204030204" pitchFamily="34" charset="0"/>
              </a:rPr>
              <a:t>red line</a:t>
            </a:r>
            <a:r>
              <a:rPr lang="en-US" sz="1200" dirty="0">
                <a:latin typeface="Roboto" panose="02000000000000000000" pitchFamily="2" charset="0"/>
                <a:ea typeface="Times New Roman" panose="02020603050405020304" pitchFamily="18" charset="0"/>
                <a:cs typeface="Calibri" panose="020F0502020204030204" pitchFamily="34" charset="0"/>
              </a:rPr>
              <a:t>) is the secondary source</a:t>
            </a:r>
            <a:r>
              <a:rPr lang="en-US" sz="12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 contributing to overall CO2 emissions (</a:t>
            </a:r>
            <a:r>
              <a:rPr lang="en-US" sz="1200" dirty="0">
                <a:solidFill>
                  <a:schemeClr val="accent6">
                    <a:lumMod val="50000"/>
                  </a:schemeClr>
                </a:solidFill>
                <a:effectLst/>
                <a:latin typeface="Roboto" panose="02000000000000000000" pitchFamily="2" charset="0"/>
                <a:ea typeface="Times New Roman" panose="02020603050405020304" pitchFamily="18" charset="0"/>
                <a:cs typeface="Calibri" panose="020F0502020204030204" pitchFamily="34" charset="0"/>
              </a:rPr>
              <a:t>gold line</a:t>
            </a:r>
            <a:r>
              <a:rPr lang="en-US" sz="12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 </a:t>
            </a:r>
          </a:p>
          <a:p>
            <a:pPr marL="285750" marR="0" lvl="0" indent="-285750">
              <a:lnSpc>
                <a:spcPct val="107000"/>
              </a:lnSpc>
              <a:spcBef>
                <a:spcPts val="0"/>
              </a:spcBef>
              <a:spcAft>
                <a:spcPts val="0"/>
              </a:spcAft>
              <a:buFont typeface="Arial" panose="020B0604020202020204" pitchFamily="34" charset="0"/>
              <a:buChar char="•"/>
              <a:tabLst>
                <a:tab pos="457200" algn="l"/>
              </a:tabLst>
            </a:pPr>
            <a:r>
              <a:rPr lang="en-US" sz="1200" dirty="0">
                <a:latin typeface="Roboto" panose="02000000000000000000" pitchFamily="2" charset="0"/>
                <a:ea typeface="Times New Roman" panose="02020603050405020304" pitchFamily="18" charset="0"/>
                <a:cs typeface="Calibri" panose="020F0502020204030204" pitchFamily="34" charset="0"/>
              </a:rPr>
              <a:t>In graph     ,Natural Gas (</a:t>
            </a:r>
            <a:r>
              <a:rPr lang="en-US" sz="1200" dirty="0">
                <a:solidFill>
                  <a:srgbClr val="34BCAF"/>
                </a:solidFill>
                <a:latin typeface="Roboto" panose="02000000000000000000" pitchFamily="2" charset="0"/>
                <a:ea typeface="Times New Roman" panose="02020603050405020304" pitchFamily="18" charset="0"/>
                <a:cs typeface="Calibri" panose="020F0502020204030204" pitchFamily="34" charset="0"/>
              </a:rPr>
              <a:t>green line</a:t>
            </a:r>
            <a:r>
              <a:rPr lang="en-US" sz="1200" dirty="0">
                <a:latin typeface="Roboto" panose="02000000000000000000" pitchFamily="2" charset="0"/>
                <a:ea typeface="Times New Roman" panose="02020603050405020304" pitchFamily="18" charset="0"/>
                <a:cs typeface="Calibri" panose="020F0502020204030204" pitchFamily="34" charset="0"/>
              </a:rPr>
              <a:t>) although not the dominant contributor of CO2 emissions as compared to Coal or Petroleum Coke, has approximately </a:t>
            </a:r>
            <a:r>
              <a:rPr lang="en-US" sz="1200" b="1" dirty="0">
                <a:latin typeface="Roboto" panose="02000000000000000000" pitchFamily="2" charset="0"/>
                <a:ea typeface="Times New Roman" panose="02020603050405020304" pitchFamily="18" charset="0"/>
                <a:cs typeface="Calibri" panose="020F0502020204030204" pitchFamily="34" charset="0"/>
              </a:rPr>
              <a:t>tripled in Carbon Emissions</a:t>
            </a:r>
            <a:r>
              <a:rPr lang="en-US" sz="1200" dirty="0">
                <a:latin typeface="Roboto" panose="02000000000000000000" pitchFamily="2" charset="0"/>
                <a:ea typeface="Times New Roman" panose="02020603050405020304" pitchFamily="18" charset="0"/>
                <a:cs typeface="Calibri" panose="020F0502020204030204" pitchFamily="34" charset="0"/>
              </a:rPr>
              <a:t> since 1975, and is widely used as an energy fuel.</a:t>
            </a:r>
            <a:endParaRPr lang="en-US" sz="11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endParaRPr>
          </a:p>
        </p:txBody>
      </p:sp>
      <p:pic>
        <p:nvPicPr>
          <p:cNvPr id="9" name="Picture 8">
            <a:extLst>
              <a:ext uri="{FF2B5EF4-FFF2-40B4-BE49-F238E27FC236}">
                <a16:creationId xmlns:a16="http://schemas.microsoft.com/office/drawing/2014/main" id="{1A4A6886-1BAB-498B-936D-CFB6D9C860FD}"/>
              </a:ext>
            </a:extLst>
          </p:cNvPr>
          <p:cNvPicPr>
            <a:picLocks noChangeAspect="1"/>
          </p:cNvPicPr>
          <p:nvPr/>
        </p:nvPicPr>
        <p:blipFill rotWithShape="1">
          <a:blip r:embed="rId3"/>
          <a:srcRect l="12520" t="27138" r="3195" b="20063"/>
          <a:stretch/>
        </p:blipFill>
        <p:spPr>
          <a:xfrm>
            <a:off x="4516968" y="2321621"/>
            <a:ext cx="4546405" cy="2370519"/>
          </a:xfrm>
          <a:prstGeom prst="rect">
            <a:avLst/>
          </a:prstGeom>
        </p:spPr>
      </p:pic>
      <p:sp>
        <p:nvSpPr>
          <p:cNvPr id="10" name="Oval 9">
            <a:extLst>
              <a:ext uri="{FF2B5EF4-FFF2-40B4-BE49-F238E27FC236}">
                <a16:creationId xmlns:a16="http://schemas.microsoft.com/office/drawing/2014/main" id="{F7B16F40-3213-4523-B9F4-BFAE7214DDDE}"/>
              </a:ext>
            </a:extLst>
          </p:cNvPr>
          <p:cNvSpPr/>
          <p:nvPr/>
        </p:nvSpPr>
        <p:spPr>
          <a:xfrm>
            <a:off x="202550" y="2198662"/>
            <a:ext cx="199527" cy="20103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a:t>
            </a:r>
          </a:p>
        </p:txBody>
      </p:sp>
      <p:sp>
        <p:nvSpPr>
          <p:cNvPr id="11" name="Oval 10">
            <a:extLst>
              <a:ext uri="{FF2B5EF4-FFF2-40B4-BE49-F238E27FC236}">
                <a16:creationId xmlns:a16="http://schemas.microsoft.com/office/drawing/2014/main" id="{D6296FD0-C5B3-46A8-BDC2-9D63E1AEF5EC}"/>
              </a:ext>
            </a:extLst>
          </p:cNvPr>
          <p:cNvSpPr/>
          <p:nvPr/>
        </p:nvSpPr>
        <p:spPr>
          <a:xfrm>
            <a:off x="4750353" y="2138703"/>
            <a:ext cx="199527" cy="20103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2</a:t>
            </a:r>
          </a:p>
        </p:txBody>
      </p:sp>
      <p:pic>
        <p:nvPicPr>
          <p:cNvPr id="13" name="Picture 12">
            <a:extLst>
              <a:ext uri="{FF2B5EF4-FFF2-40B4-BE49-F238E27FC236}">
                <a16:creationId xmlns:a16="http://schemas.microsoft.com/office/drawing/2014/main" id="{7C20A3B9-1F3F-4167-BAE8-08DF1233B957}"/>
              </a:ext>
            </a:extLst>
          </p:cNvPr>
          <p:cNvPicPr>
            <a:picLocks noChangeAspect="1"/>
          </p:cNvPicPr>
          <p:nvPr/>
        </p:nvPicPr>
        <p:blipFill>
          <a:blip r:embed="rId4"/>
          <a:stretch>
            <a:fillRect/>
          </a:stretch>
        </p:blipFill>
        <p:spPr>
          <a:xfrm>
            <a:off x="1138840" y="1102467"/>
            <a:ext cx="150714" cy="167007"/>
          </a:xfrm>
          <a:prstGeom prst="rect">
            <a:avLst/>
          </a:prstGeom>
        </p:spPr>
      </p:pic>
      <p:pic>
        <p:nvPicPr>
          <p:cNvPr id="14" name="Picture 13">
            <a:extLst>
              <a:ext uri="{FF2B5EF4-FFF2-40B4-BE49-F238E27FC236}">
                <a16:creationId xmlns:a16="http://schemas.microsoft.com/office/drawing/2014/main" id="{D30B8EDD-358C-43DA-AC9B-40741BE1A811}"/>
              </a:ext>
            </a:extLst>
          </p:cNvPr>
          <p:cNvPicPr>
            <a:picLocks noChangeAspect="1"/>
          </p:cNvPicPr>
          <p:nvPr/>
        </p:nvPicPr>
        <p:blipFill>
          <a:blip r:embed="rId5"/>
          <a:stretch>
            <a:fillRect/>
          </a:stretch>
        </p:blipFill>
        <p:spPr>
          <a:xfrm>
            <a:off x="1138840" y="1494425"/>
            <a:ext cx="155940" cy="172798"/>
          </a:xfrm>
          <a:prstGeom prst="rect">
            <a:avLst/>
          </a:prstGeom>
        </p:spPr>
      </p:pic>
    </p:spTree>
    <p:extLst>
      <p:ext uri="{BB962C8B-B14F-4D97-AF65-F5344CB8AC3E}">
        <p14:creationId xmlns:p14="http://schemas.microsoft.com/office/powerpoint/2010/main" val="48520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08CA-3AFC-4F37-87BA-0C8D3666618E}"/>
              </a:ext>
            </a:extLst>
          </p:cNvPr>
          <p:cNvSpPr>
            <a:spLocks noGrp="1"/>
          </p:cNvSpPr>
          <p:nvPr>
            <p:ph type="title"/>
          </p:nvPr>
        </p:nvSpPr>
        <p:spPr>
          <a:xfrm>
            <a:off x="202550" y="79892"/>
            <a:ext cx="8520600" cy="572700"/>
          </a:xfrm>
        </p:spPr>
        <p:txBody>
          <a:bodyPr/>
          <a:lstStyle/>
          <a:p>
            <a:r>
              <a:rPr lang="en-US" dirty="0"/>
              <a:t>Key Findings and Insights Summary - Continued</a:t>
            </a:r>
          </a:p>
        </p:txBody>
      </p:sp>
      <p:sp>
        <p:nvSpPr>
          <p:cNvPr id="4" name="Slide Number Placeholder 3">
            <a:extLst>
              <a:ext uri="{FF2B5EF4-FFF2-40B4-BE49-F238E27FC236}">
                <a16:creationId xmlns:a16="http://schemas.microsoft.com/office/drawing/2014/main" id="{C72D67DD-D54C-42F5-A4B5-2B3F6B75C0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7" name="TextBox 6">
            <a:extLst>
              <a:ext uri="{FF2B5EF4-FFF2-40B4-BE49-F238E27FC236}">
                <a16:creationId xmlns:a16="http://schemas.microsoft.com/office/drawing/2014/main" id="{F7AA54B0-508B-4969-9022-599A19064CC7}"/>
              </a:ext>
            </a:extLst>
          </p:cNvPr>
          <p:cNvSpPr txBox="1"/>
          <p:nvPr/>
        </p:nvSpPr>
        <p:spPr>
          <a:xfrm>
            <a:off x="202550" y="486170"/>
            <a:ext cx="8793668" cy="2580899"/>
          </a:xfrm>
          <a:prstGeom prst="rect">
            <a:avLst/>
          </a:prstGeom>
          <a:noFill/>
        </p:spPr>
        <p:txBody>
          <a:bodyPr wrap="square">
            <a:spAutoFit/>
          </a:bodyPr>
          <a:lstStyle/>
          <a:p>
            <a:pPr>
              <a:lnSpc>
                <a:spcPct val="107000"/>
              </a:lnSpc>
              <a:tabLst>
                <a:tab pos="457200" algn="l"/>
              </a:tabLst>
            </a:pPr>
            <a:r>
              <a:rPr lang="en-US" sz="1600" b="1"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Summary:</a:t>
            </a:r>
            <a:r>
              <a:rPr lang="en-US" sz="16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 </a:t>
            </a:r>
            <a:r>
              <a:rPr lang="en-US" sz="1200" b="1" u="sng"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Yearly Seasonality is big factor </a:t>
            </a:r>
            <a:r>
              <a:rPr lang="en-US" sz="1200" u="sng"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that influences Nature Gas CO2 emissions. 1</a:t>
            </a:r>
            <a:r>
              <a:rPr lang="en-US" sz="1200" u="sng" baseline="300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st</a:t>
            </a:r>
            <a:r>
              <a:rPr lang="en-US" sz="1200" u="sng"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 and 2</a:t>
            </a:r>
            <a:r>
              <a:rPr lang="en-US" sz="1200" u="sng" baseline="300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nd</a:t>
            </a:r>
            <a:r>
              <a:rPr lang="en-US" sz="1200" u="sng"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 Seasonality Cohort's drive emissions </a:t>
            </a:r>
          </a:p>
          <a:p>
            <a:pPr>
              <a:lnSpc>
                <a:spcPct val="107000"/>
              </a:lnSpc>
              <a:tabLst>
                <a:tab pos="457200" algn="l"/>
              </a:tabLst>
            </a:pPr>
            <a:endParaRPr lang="en-US" sz="1200" u="sng"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endParaRPr>
          </a:p>
          <a:p>
            <a:pPr marL="285750" indent="-285750">
              <a:lnSpc>
                <a:spcPct val="107000"/>
              </a:lnSpc>
              <a:buFont typeface="Arial" panose="020B0604020202020204" pitchFamily="34" charset="0"/>
              <a:buChar char="•"/>
              <a:tabLst>
                <a:tab pos="457200" algn="l"/>
              </a:tabLst>
            </a:pPr>
            <a:r>
              <a:rPr lang="en-US" sz="1200" b="0" i="0" dirty="0">
                <a:solidFill>
                  <a:srgbClr val="212121"/>
                </a:solidFill>
                <a:effectLst/>
                <a:latin typeface="Roboto" panose="02000000000000000000" pitchFamily="2" charset="0"/>
              </a:rPr>
              <a:t>The plot for seasonality shows that the Emissions Value spikes in </a:t>
            </a:r>
            <a:r>
              <a:rPr lang="en-US" sz="1200" b="1" i="0" dirty="0">
                <a:solidFill>
                  <a:srgbClr val="212121"/>
                </a:solidFill>
                <a:effectLst/>
                <a:latin typeface="Roboto" panose="02000000000000000000" pitchFamily="2" charset="0"/>
              </a:rPr>
              <a:t>July and August (1</a:t>
            </a:r>
            <a:r>
              <a:rPr lang="en-US" sz="1200" b="1" i="0" baseline="30000" dirty="0">
                <a:solidFill>
                  <a:srgbClr val="212121"/>
                </a:solidFill>
                <a:effectLst/>
                <a:latin typeface="Roboto" panose="02000000000000000000" pitchFamily="2" charset="0"/>
              </a:rPr>
              <a:t>st</a:t>
            </a:r>
            <a:r>
              <a:rPr lang="en-US" sz="1200" b="1" i="0" dirty="0">
                <a:solidFill>
                  <a:srgbClr val="212121"/>
                </a:solidFill>
                <a:effectLst/>
                <a:latin typeface="Roboto" panose="02000000000000000000" pitchFamily="2" charset="0"/>
              </a:rPr>
              <a:t> Tier Cohort)</a:t>
            </a:r>
            <a:r>
              <a:rPr lang="en-US" sz="1200" b="0" i="0" dirty="0">
                <a:solidFill>
                  <a:srgbClr val="212121"/>
                </a:solidFill>
                <a:effectLst/>
                <a:latin typeface="Roboto" panose="02000000000000000000" pitchFamily="2" charset="0"/>
              </a:rPr>
              <a:t> and then has a second-tier cohort of emissions in </a:t>
            </a:r>
            <a:r>
              <a:rPr lang="en-US" sz="1200" b="1" i="0" dirty="0">
                <a:solidFill>
                  <a:srgbClr val="212121"/>
                </a:solidFill>
                <a:effectLst/>
                <a:latin typeface="Roboto" panose="02000000000000000000" pitchFamily="2" charset="0"/>
              </a:rPr>
              <a:t>June and September</a:t>
            </a:r>
            <a:r>
              <a:rPr lang="en-US" sz="1200" b="0" i="0" dirty="0">
                <a:solidFill>
                  <a:srgbClr val="212121"/>
                </a:solidFill>
                <a:effectLst/>
                <a:latin typeface="Roboto" panose="02000000000000000000" pitchFamily="2" charset="0"/>
              </a:rPr>
              <a:t>, and a third-tier coh</a:t>
            </a:r>
            <a:r>
              <a:rPr lang="en-US" sz="1200" dirty="0">
                <a:solidFill>
                  <a:srgbClr val="212121"/>
                </a:solidFill>
                <a:latin typeface="Roboto" panose="02000000000000000000" pitchFamily="2" charset="0"/>
              </a:rPr>
              <a:t>ort</a:t>
            </a:r>
            <a:r>
              <a:rPr lang="en-US" sz="1200" b="0" i="0" dirty="0">
                <a:solidFill>
                  <a:srgbClr val="212121"/>
                </a:solidFill>
                <a:effectLst/>
                <a:latin typeface="Roboto" panose="02000000000000000000" pitchFamily="2" charset="0"/>
              </a:rPr>
              <a:t> of emissions for </a:t>
            </a:r>
            <a:r>
              <a:rPr lang="en-US" sz="1200" b="1" i="0" dirty="0">
                <a:solidFill>
                  <a:srgbClr val="212121"/>
                </a:solidFill>
                <a:effectLst/>
                <a:latin typeface="Roboto" panose="02000000000000000000" pitchFamily="2" charset="0"/>
              </a:rPr>
              <a:t>May and October</a:t>
            </a:r>
            <a:r>
              <a:rPr lang="en-US" sz="1200" b="0" i="0" dirty="0">
                <a:solidFill>
                  <a:srgbClr val="212121"/>
                </a:solidFill>
                <a:effectLst/>
                <a:latin typeface="Roboto" panose="02000000000000000000" pitchFamily="2" charset="0"/>
              </a:rPr>
              <a:t>, and a fourth-tier cohort of emissions for the other months in the year. </a:t>
            </a:r>
          </a:p>
          <a:p>
            <a:pPr marL="285750" indent="-285750">
              <a:lnSpc>
                <a:spcPct val="107000"/>
              </a:lnSpc>
              <a:buFont typeface="Arial" panose="020B0604020202020204" pitchFamily="34" charset="0"/>
              <a:buChar char="•"/>
              <a:tabLst>
                <a:tab pos="457200" algn="l"/>
              </a:tabLst>
            </a:pPr>
            <a:r>
              <a:rPr lang="en-US" sz="1200" b="0" i="0" dirty="0">
                <a:solidFill>
                  <a:srgbClr val="212121"/>
                </a:solidFill>
                <a:effectLst/>
                <a:latin typeface="Roboto" panose="02000000000000000000" pitchFamily="2" charset="0"/>
              </a:rPr>
              <a:t>One would guess that July/August 1</a:t>
            </a:r>
            <a:r>
              <a:rPr lang="en-US" sz="1200" b="0" i="0" baseline="30000" dirty="0">
                <a:solidFill>
                  <a:srgbClr val="212121"/>
                </a:solidFill>
                <a:effectLst/>
                <a:latin typeface="Roboto" panose="02000000000000000000" pitchFamily="2" charset="0"/>
              </a:rPr>
              <a:t>st</a:t>
            </a:r>
            <a:r>
              <a:rPr lang="en-US" sz="1200" b="0" i="0" dirty="0">
                <a:solidFill>
                  <a:srgbClr val="212121"/>
                </a:solidFill>
                <a:effectLst/>
                <a:latin typeface="Roboto" panose="02000000000000000000" pitchFamily="2" charset="0"/>
              </a:rPr>
              <a:t> Tier Cohort spike is driven by very </a:t>
            </a:r>
            <a:r>
              <a:rPr lang="en-US" sz="1200" b="1" i="0" dirty="0">
                <a:solidFill>
                  <a:srgbClr val="212121"/>
                </a:solidFill>
                <a:effectLst/>
                <a:latin typeface="Roboto" panose="02000000000000000000" pitchFamily="2" charset="0"/>
              </a:rPr>
              <a:t>hot weather and air conditioning needs </a:t>
            </a:r>
            <a:r>
              <a:rPr lang="en-US" sz="1200" b="0" i="0" dirty="0">
                <a:solidFill>
                  <a:srgbClr val="212121"/>
                </a:solidFill>
                <a:effectLst/>
                <a:latin typeface="Roboto" panose="02000000000000000000" pitchFamily="2" charset="0"/>
              </a:rPr>
              <a:t>for both consumers and enterprise companies. </a:t>
            </a:r>
          </a:p>
          <a:p>
            <a:pPr marL="285750" indent="-285750">
              <a:lnSpc>
                <a:spcPct val="107000"/>
              </a:lnSpc>
              <a:buFont typeface="Arial" panose="020B0604020202020204" pitchFamily="34" charset="0"/>
              <a:buChar char="•"/>
              <a:tabLst>
                <a:tab pos="457200" algn="l"/>
              </a:tabLst>
            </a:pPr>
            <a:r>
              <a:rPr lang="en-US" sz="1200" dirty="0">
                <a:solidFill>
                  <a:srgbClr val="212121"/>
                </a:solidFill>
                <a:latin typeface="Roboto" panose="02000000000000000000" pitchFamily="2" charset="0"/>
              </a:rPr>
              <a:t>2</a:t>
            </a:r>
            <a:r>
              <a:rPr lang="en-US" sz="1200" baseline="30000" dirty="0">
                <a:solidFill>
                  <a:srgbClr val="212121"/>
                </a:solidFill>
                <a:latin typeface="Roboto" panose="02000000000000000000" pitchFamily="2" charset="0"/>
              </a:rPr>
              <a:t>nd</a:t>
            </a:r>
            <a:r>
              <a:rPr lang="en-US" sz="1200" dirty="0">
                <a:solidFill>
                  <a:srgbClr val="212121"/>
                </a:solidFill>
                <a:latin typeface="Roboto" panose="02000000000000000000" pitchFamily="2" charset="0"/>
              </a:rPr>
              <a:t> tier cohort emissions are about 1/3 the volume of the 1</a:t>
            </a:r>
            <a:r>
              <a:rPr lang="en-US" sz="1200" baseline="30000" dirty="0">
                <a:solidFill>
                  <a:srgbClr val="212121"/>
                </a:solidFill>
                <a:latin typeface="Roboto" panose="02000000000000000000" pitchFamily="2" charset="0"/>
              </a:rPr>
              <a:t>st</a:t>
            </a:r>
            <a:r>
              <a:rPr lang="en-US" sz="1200" dirty="0">
                <a:solidFill>
                  <a:srgbClr val="212121"/>
                </a:solidFill>
                <a:latin typeface="Roboto" panose="02000000000000000000" pitchFamily="2" charset="0"/>
              </a:rPr>
              <a:t> tier cohort emissions, and 3</a:t>
            </a:r>
            <a:r>
              <a:rPr lang="en-US" sz="1200" baseline="30000" dirty="0">
                <a:solidFill>
                  <a:srgbClr val="212121"/>
                </a:solidFill>
                <a:latin typeface="Roboto" panose="02000000000000000000" pitchFamily="2" charset="0"/>
              </a:rPr>
              <a:t>rd</a:t>
            </a:r>
            <a:r>
              <a:rPr lang="en-US" sz="1200" dirty="0">
                <a:solidFill>
                  <a:srgbClr val="212121"/>
                </a:solidFill>
                <a:latin typeface="Roboto" panose="02000000000000000000" pitchFamily="2" charset="0"/>
              </a:rPr>
              <a:t> tier cohort emissions again are about 1/3 the volume of the 2</a:t>
            </a:r>
            <a:r>
              <a:rPr lang="en-US" sz="1200" baseline="30000" dirty="0">
                <a:solidFill>
                  <a:srgbClr val="212121"/>
                </a:solidFill>
                <a:latin typeface="Roboto" panose="02000000000000000000" pitchFamily="2" charset="0"/>
              </a:rPr>
              <a:t>nd</a:t>
            </a:r>
            <a:r>
              <a:rPr lang="en-US" sz="1200" dirty="0">
                <a:solidFill>
                  <a:srgbClr val="212121"/>
                </a:solidFill>
                <a:latin typeface="Roboto" panose="02000000000000000000" pitchFamily="2" charset="0"/>
              </a:rPr>
              <a:t> tier cohort emissions.</a:t>
            </a:r>
          </a:p>
          <a:p>
            <a:pPr marL="285750" indent="-285750">
              <a:lnSpc>
                <a:spcPct val="107000"/>
              </a:lnSpc>
              <a:buFont typeface="Arial" panose="020B0604020202020204" pitchFamily="34" charset="0"/>
              <a:buChar char="•"/>
              <a:tabLst>
                <a:tab pos="457200" algn="l"/>
              </a:tabLst>
            </a:pPr>
            <a:r>
              <a:rPr lang="en-US" sz="1200" b="1" i="0" dirty="0">
                <a:solidFill>
                  <a:srgbClr val="212121"/>
                </a:solidFill>
                <a:effectLst/>
                <a:latin typeface="Roboto" panose="02000000000000000000" pitchFamily="2" charset="0"/>
              </a:rPr>
              <a:t>3</a:t>
            </a:r>
            <a:r>
              <a:rPr lang="en-US" sz="1200" b="1" i="0" baseline="30000" dirty="0">
                <a:solidFill>
                  <a:srgbClr val="212121"/>
                </a:solidFill>
                <a:effectLst/>
                <a:latin typeface="Roboto" panose="02000000000000000000" pitchFamily="2" charset="0"/>
              </a:rPr>
              <a:t>rd</a:t>
            </a:r>
            <a:r>
              <a:rPr lang="en-US" sz="1200" b="1" i="0" dirty="0">
                <a:solidFill>
                  <a:srgbClr val="212121"/>
                </a:solidFill>
                <a:effectLst/>
                <a:latin typeface="Roboto" panose="02000000000000000000" pitchFamily="2" charset="0"/>
              </a:rPr>
              <a:t> and 4</a:t>
            </a:r>
            <a:r>
              <a:rPr lang="en-US" sz="1200" b="1" i="0" baseline="30000" dirty="0">
                <a:solidFill>
                  <a:srgbClr val="212121"/>
                </a:solidFill>
                <a:effectLst/>
                <a:latin typeface="Roboto" panose="02000000000000000000" pitchFamily="2" charset="0"/>
              </a:rPr>
              <a:t>th</a:t>
            </a:r>
            <a:r>
              <a:rPr lang="en-US" sz="1200" b="1" i="0" dirty="0">
                <a:solidFill>
                  <a:srgbClr val="212121"/>
                </a:solidFill>
                <a:effectLst/>
                <a:latin typeface="Roboto" panose="02000000000000000000" pitchFamily="2" charset="0"/>
              </a:rPr>
              <a:t> tier cohorts </a:t>
            </a:r>
            <a:r>
              <a:rPr lang="en-US" sz="1200" b="1" dirty="0">
                <a:solidFill>
                  <a:srgbClr val="212121"/>
                </a:solidFill>
                <a:latin typeface="Roboto" panose="02000000000000000000" pitchFamily="2" charset="0"/>
              </a:rPr>
              <a:t>are zero or less CO2 emissions and represent 8 months</a:t>
            </a:r>
            <a:r>
              <a:rPr lang="en-US" sz="1200" dirty="0">
                <a:solidFill>
                  <a:srgbClr val="212121"/>
                </a:solidFill>
                <a:latin typeface="Roboto" panose="02000000000000000000" pitchFamily="2" charset="0"/>
              </a:rPr>
              <a:t> of the year or 75% of the year.</a:t>
            </a:r>
            <a:endParaRPr lang="en-US" sz="1200" b="0" i="0" dirty="0">
              <a:solidFill>
                <a:srgbClr val="212121"/>
              </a:solidFill>
              <a:effectLst/>
              <a:latin typeface="Roboto" panose="02000000000000000000" pitchFamily="2" charset="0"/>
            </a:endParaRPr>
          </a:p>
          <a:p>
            <a:pPr marL="0" marR="0" lvl="0" indent="0">
              <a:lnSpc>
                <a:spcPct val="107000"/>
              </a:lnSpc>
              <a:spcBef>
                <a:spcPts val="0"/>
              </a:spcBef>
              <a:spcAft>
                <a:spcPts val="0"/>
              </a:spcAft>
              <a:buNone/>
              <a:tabLst>
                <a:tab pos="457200" algn="l"/>
              </a:tabLst>
            </a:pPr>
            <a:r>
              <a:rPr lang="en-US" sz="16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rPr>
              <a:t> </a:t>
            </a:r>
            <a:endParaRPr lang="en-US" sz="1400" dirty="0">
              <a:solidFill>
                <a:srgbClr val="000000"/>
              </a:solidFill>
              <a:effectLst/>
              <a:latin typeface="Roboto" panose="02000000000000000000" pitchFamily="2" charset="0"/>
              <a:ea typeface="Times New Roman" panose="02020603050405020304" pitchFamily="18" charset="0"/>
              <a:cs typeface="Calibri" panose="020F0502020204030204" pitchFamily="34" charset="0"/>
            </a:endParaRPr>
          </a:p>
        </p:txBody>
      </p:sp>
      <p:pic>
        <p:nvPicPr>
          <p:cNvPr id="10" name="Picture 9">
            <a:extLst>
              <a:ext uri="{FF2B5EF4-FFF2-40B4-BE49-F238E27FC236}">
                <a16:creationId xmlns:a16="http://schemas.microsoft.com/office/drawing/2014/main" id="{9FDE1A4A-7A82-43F8-A16C-0DDBEAEBF851}"/>
              </a:ext>
            </a:extLst>
          </p:cNvPr>
          <p:cNvPicPr>
            <a:picLocks noChangeAspect="1"/>
          </p:cNvPicPr>
          <p:nvPr/>
        </p:nvPicPr>
        <p:blipFill rotWithShape="1">
          <a:blip r:embed="rId2"/>
          <a:srcRect t="50006" b="26015"/>
          <a:stretch/>
        </p:blipFill>
        <p:spPr>
          <a:xfrm>
            <a:off x="72801" y="2947449"/>
            <a:ext cx="8680927" cy="1831893"/>
          </a:xfrm>
          <a:prstGeom prst="rect">
            <a:avLst/>
          </a:prstGeom>
        </p:spPr>
      </p:pic>
      <p:sp>
        <p:nvSpPr>
          <p:cNvPr id="13" name="Oval 12">
            <a:extLst>
              <a:ext uri="{FF2B5EF4-FFF2-40B4-BE49-F238E27FC236}">
                <a16:creationId xmlns:a16="http://schemas.microsoft.com/office/drawing/2014/main" id="{DB8A3DDB-A396-4343-9CDB-95E9BA95B1DE}"/>
              </a:ext>
            </a:extLst>
          </p:cNvPr>
          <p:cNvSpPr/>
          <p:nvPr/>
        </p:nvSpPr>
        <p:spPr>
          <a:xfrm>
            <a:off x="1984443" y="2885872"/>
            <a:ext cx="252919" cy="3307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5AAF45A-1167-4382-AF9A-630FB717CFD4}"/>
              </a:ext>
            </a:extLst>
          </p:cNvPr>
          <p:cNvSpPr/>
          <p:nvPr/>
        </p:nvSpPr>
        <p:spPr>
          <a:xfrm>
            <a:off x="3212664" y="3548223"/>
            <a:ext cx="252919" cy="3307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996A9C7-EDC7-42CA-8C58-C38CE3095834}"/>
              </a:ext>
            </a:extLst>
          </p:cNvPr>
          <p:cNvSpPr txBox="1"/>
          <p:nvPr/>
        </p:nvSpPr>
        <p:spPr>
          <a:xfrm>
            <a:off x="2268812" y="2741515"/>
            <a:ext cx="1007007" cy="261610"/>
          </a:xfrm>
          <a:prstGeom prst="rect">
            <a:avLst/>
          </a:prstGeom>
          <a:noFill/>
        </p:spPr>
        <p:txBody>
          <a:bodyPr wrap="none" rtlCol="0">
            <a:spAutoFit/>
          </a:bodyPr>
          <a:lstStyle/>
          <a:p>
            <a:r>
              <a:rPr lang="en-US" sz="1100" dirty="0"/>
              <a:t>Tier 1 Cohort</a:t>
            </a:r>
          </a:p>
        </p:txBody>
      </p:sp>
      <p:sp>
        <p:nvSpPr>
          <p:cNvPr id="16" name="TextBox 15">
            <a:extLst>
              <a:ext uri="{FF2B5EF4-FFF2-40B4-BE49-F238E27FC236}">
                <a16:creationId xmlns:a16="http://schemas.microsoft.com/office/drawing/2014/main" id="{253E8ADD-782A-45F4-AE8D-74EF55CBE46E}"/>
              </a:ext>
            </a:extLst>
          </p:cNvPr>
          <p:cNvSpPr txBox="1"/>
          <p:nvPr/>
        </p:nvSpPr>
        <p:spPr>
          <a:xfrm>
            <a:off x="3524253" y="2781357"/>
            <a:ext cx="1007007" cy="261610"/>
          </a:xfrm>
          <a:prstGeom prst="rect">
            <a:avLst/>
          </a:prstGeom>
          <a:noFill/>
        </p:spPr>
        <p:txBody>
          <a:bodyPr wrap="none" rtlCol="0">
            <a:spAutoFit/>
          </a:bodyPr>
          <a:lstStyle/>
          <a:p>
            <a:r>
              <a:rPr lang="en-US" sz="1100" dirty="0"/>
              <a:t>Tier 2 Cohort</a:t>
            </a:r>
          </a:p>
        </p:txBody>
      </p:sp>
      <p:sp>
        <p:nvSpPr>
          <p:cNvPr id="17" name="TextBox 16">
            <a:extLst>
              <a:ext uri="{FF2B5EF4-FFF2-40B4-BE49-F238E27FC236}">
                <a16:creationId xmlns:a16="http://schemas.microsoft.com/office/drawing/2014/main" id="{0E327500-A657-4FB5-B89E-976DBB26700F}"/>
              </a:ext>
            </a:extLst>
          </p:cNvPr>
          <p:cNvSpPr txBox="1"/>
          <p:nvPr/>
        </p:nvSpPr>
        <p:spPr>
          <a:xfrm>
            <a:off x="4794748" y="2789632"/>
            <a:ext cx="1007007" cy="261610"/>
          </a:xfrm>
          <a:prstGeom prst="rect">
            <a:avLst/>
          </a:prstGeom>
          <a:noFill/>
        </p:spPr>
        <p:txBody>
          <a:bodyPr wrap="none" rtlCol="0">
            <a:spAutoFit/>
          </a:bodyPr>
          <a:lstStyle/>
          <a:p>
            <a:r>
              <a:rPr lang="en-US" sz="1100" dirty="0"/>
              <a:t>Tier 3 Cohort</a:t>
            </a:r>
          </a:p>
        </p:txBody>
      </p:sp>
      <p:cxnSp>
        <p:nvCxnSpPr>
          <p:cNvPr id="19" name="Straight Connector 18">
            <a:extLst>
              <a:ext uri="{FF2B5EF4-FFF2-40B4-BE49-F238E27FC236}">
                <a16:creationId xmlns:a16="http://schemas.microsoft.com/office/drawing/2014/main" id="{1A78A0D4-A935-4A95-A046-B2C9D2243266}"/>
              </a:ext>
            </a:extLst>
          </p:cNvPr>
          <p:cNvCxnSpPr>
            <a:cxnSpLocks/>
            <a:stCxn id="13" idx="7"/>
          </p:cNvCxnSpPr>
          <p:nvPr/>
        </p:nvCxnSpPr>
        <p:spPr>
          <a:xfrm flipV="1">
            <a:off x="2200323" y="2827333"/>
            <a:ext cx="158663" cy="1069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536C164-1D15-442A-B285-03E541C73686}"/>
              </a:ext>
            </a:extLst>
          </p:cNvPr>
          <p:cNvCxnSpPr>
            <a:cxnSpLocks/>
          </p:cNvCxnSpPr>
          <p:nvPr/>
        </p:nvCxnSpPr>
        <p:spPr>
          <a:xfrm flipV="1">
            <a:off x="3386251" y="2932234"/>
            <a:ext cx="207849" cy="631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7063767-A4E1-4791-BFCB-431E0B045C1E}"/>
              </a:ext>
            </a:extLst>
          </p:cNvPr>
          <p:cNvSpPr/>
          <p:nvPr/>
        </p:nvSpPr>
        <p:spPr>
          <a:xfrm>
            <a:off x="4319081" y="3878964"/>
            <a:ext cx="252919" cy="3307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2ECD1F1-62E9-441E-8414-CDC490A86BE1}"/>
              </a:ext>
            </a:extLst>
          </p:cNvPr>
          <p:cNvCxnSpPr>
            <a:cxnSpLocks/>
          </p:cNvCxnSpPr>
          <p:nvPr/>
        </p:nvCxnSpPr>
        <p:spPr>
          <a:xfrm flipV="1">
            <a:off x="4492668" y="2908300"/>
            <a:ext cx="358732" cy="9860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FBABD47-1D6A-4E32-92A1-D1A69F174218}"/>
              </a:ext>
            </a:extLst>
          </p:cNvPr>
          <p:cNvSpPr/>
          <p:nvPr/>
        </p:nvSpPr>
        <p:spPr>
          <a:xfrm>
            <a:off x="5470568" y="4155963"/>
            <a:ext cx="252919" cy="3307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4032ED98-1E0C-4C4A-8842-4FF38102DED8}"/>
              </a:ext>
            </a:extLst>
          </p:cNvPr>
          <p:cNvCxnSpPr>
            <a:cxnSpLocks/>
          </p:cNvCxnSpPr>
          <p:nvPr/>
        </p:nvCxnSpPr>
        <p:spPr>
          <a:xfrm flipV="1">
            <a:off x="5644155" y="2932234"/>
            <a:ext cx="528045" cy="12391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F115797-FE65-4272-A683-16DE1A96E0D2}"/>
              </a:ext>
            </a:extLst>
          </p:cNvPr>
          <p:cNvSpPr txBox="1"/>
          <p:nvPr/>
        </p:nvSpPr>
        <p:spPr>
          <a:xfrm>
            <a:off x="6106386" y="2772997"/>
            <a:ext cx="1717137" cy="261610"/>
          </a:xfrm>
          <a:prstGeom prst="rect">
            <a:avLst/>
          </a:prstGeom>
          <a:noFill/>
        </p:spPr>
        <p:txBody>
          <a:bodyPr wrap="none" rtlCol="0">
            <a:spAutoFit/>
          </a:bodyPr>
          <a:lstStyle/>
          <a:p>
            <a:r>
              <a:rPr lang="en-US" sz="1100" dirty="0"/>
              <a:t>Tier 4 Cohort (6 months)</a:t>
            </a:r>
          </a:p>
        </p:txBody>
      </p:sp>
    </p:spTree>
    <p:extLst>
      <p:ext uri="{BB962C8B-B14F-4D97-AF65-F5344CB8AC3E}">
        <p14:creationId xmlns:p14="http://schemas.microsoft.com/office/powerpoint/2010/main" val="209500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9760-56D5-4461-8996-FABB5EAFF985}"/>
              </a:ext>
            </a:extLst>
          </p:cNvPr>
          <p:cNvSpPr>
            <a:spLocks noGrp="1"/>
          </p:cNvSpPr>
          <p:nvPr>
            <p:ph type="title"/>
          </p:nvPr>
        </p:nvSpPr>
        <p:spPr/>
        <p:txBody>
          <a:bodyPr/>
          <a:lstStyle/>
          <a:p>
            <a:r>
              <a:rPr lang="en-US" dirty="0"/>
              <a:t>Recommendation(benefit and/</a:t>
            </a:r>
            <a:r>
              <a:rPr lang="en-US"/>
              <a:t>or costs) and </a:t>
            </a:r>
            <a:r>
              <a:rPr lang="en-US" dirty="0"/>
              <a:t>Next Steps</a:t>
            </a:r>
            <a:br>
              <a:rPr lang="en-US" dirty="0"/>
            </a:br>
            <a:endParaRPr lang="en-US" dirty="0"/>
          </a:p>
        </p:txBody>
      </p:sp>
      <p:sp>
        <p:nvSpPr>
          <p:cNvPr id="4" name="Slide Number Placeholder 3">
            <a:extLst>
              <a:ext uri="{FF2B5EF4-FFF2-40B4-BE49-F238E27FC236}">
                <a16:creationId xmlns:a16="http://schemas.microsoft.com/office/drawing/2014/main" id="{BBB15282-AECE-4D0E-8DBB-3D4101D2259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9" name="Text Placeholder 2">
            <a:extLst>
              <a:ext uri="{FF2B5EF4-FFF2-40B4-BE49-F238E27FC236}">
                <a16:creationId xmlns:a16="http://schemas.microsoft.com/office/drawing/2014/main" id="{ABE707C6-8C2E-4BA2-B217-CF100F6DCBAF}"/>
              </a:ext>
            </a:extLst>
          </p:cNvPr>
          <p:cNvSpPr txBox="1">
            <a:spLocks/>
          </p:cNvSpPr>
          <p:nvPr/>
        </p:nvSpPr>
        <p:spPr>
          <a:xfrm>
            <a:off x="283074" y="1147421"/>
            <a:ext cx="7676068" cy="370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133350" indent="0">
              <a:buNone/>
            </a:pPr>
            <a:r>
              <a:rPr lang="en-US" sz="1400" b="1" i="0" dirty="0">
                <a:solidFill>
                  <a:srgbClr val="212121"/>
                </a:solidFill>
                <a:effectLst/>
                <a:latin typeface="Roboto" panose="02000000000000000000" pitchFamily="2" charset="0"/>
              </a:rPr>
              <a:t>Data Science Recommendation: </a:t>
            </a:r>
          </a:p>
          <a:p>
            <a:pPr marL="457200" lvl="1" indent="-323850">
              <a:spcBef>
                <a:spcPts val="0"/>
              </a:spcBef>
              <a:buSzPts val="1500"/>
              <a:buFont typeface="Arial" panose="020B0604020202020204" pitchFamily="34" charset="0"/>
              <a:buChar char="•"/>
            </a:pPr>
            <a:r>
              <a:rPr lang="en-US" sz="1200" dirty="0">
                <a:solidFill>
                  <a:srgbClr val="212121"/>
                </a:solidFill>
                <a:latin typeface="Roboto" panose="02000000000000000000" pitchFamily="2" charset="0"/>
              </a:rPr>
              <a:t>The SARIMA model is performing better than other models thus we suggest adopting the SARIMA model to forecast the CO2 emissions value for natural gas (NNEIEUS) fuel type for the next 12 months.</a:t>
            </a:r>
          </a:p>
          <a:p>
            <a:pPr marL="457200" lvl="1" indent="-323850">
              <a:spcBef>
                <a:spcPts val="0"/>
              </a:spcBef>
              <a:buSzPts val="1500"/>
              <a:buFont typeface="Arial" panose="020B0604020202020204" pitchFamily="34" charset="0"/>
              <a:buChar char="•"/>
            </a:pPr>
            <a:endParaRPr lang="en-US" sz="1200" dirty="0">
              <a:solidFill>
                <a:srgbClr val="212121"/>
              </a:solidFill>
              <a:latin typeface="Roboto" panose="02000000000000000000" pitchFamily="2" charset="0"/>
            </a:endParaRPr>
          </a:p>
          <a:p>
            <a:pPr marL="133350" indent="0">
              <a:buNone/>
            </a:pPr>
            <a:r>
              <a:rPr lang="en-US" sz="1400" b="1" dirty="0">
                <a:solidFill>
                  <a:srgbClr val="212121"/>
                </a:solidFill>
                <a:latin typeface="Roboto" panose="02000000000000000000" pitchFamily="2" charset="0"/>
              </a:rPr>
              <a:t>Executive Recommendation:</a:t>
            </a:r>
          </a:p>
          <a:p>
            <a:pPr>
              <a:buFont typeface="Arial" panose="020B0604020202020204" pitchFamily="34" charset="0"/>
              <a:buChar char="•"/>
            </a:pPr>
            <a:r>
              <a:rPr lang="en-US" sz="1200" dirty="0">
                <a:solidFill>
                  <a:srgbClr val="212121"/>
                </a:solidFill>
                <a:latin typeface="Roboto" panose="02000000000000000000" pitchFamily="2" charset="0"/>
              </a:rPr>
              <a:t>To balance the reduction of carbon emission and affordable electricity production we suggest </a:t>
            </a:r>
            <a:r>
              <a:rPr lang="en-US" sz="1200" b="1" dirty="0">
                <a:solidFill>
                  <a:srgbClr val="212121"/>
                </a:solidFill>
                <a:latin typeface="Roboto" panose="02000000000000000000" pitchFamily="2" charset="0"/>
              </a:rPr>
              <a:t>using less CO2 emitting fuel sources such as wind, solar, etc. in Tier 1 and Tier 2 seasonality cohort months.</a:t>
            </a:r>
            <a:r>
              <a:rPr lang="en-US" sz="1200" dirty="0">
                <a:solidFill>
                  <a:srgbClr val="212121"/>
                </a:solidFill>
                <a:latin typeface="Roboto" panose="02000000000000000000" pitchFamily="2" charset="0"/>
              </a:rPr>
              <a:t> </a:t>
            </a:r>
          </a:p>
          <a:p>
            <a:pPr>
              <a:buFont typeface="Arial" panose="020B0604020202020204" pitchFamily="34" charset="0"/>
              <a:buChar char="•"/>
            </a:pPr>
            <a:r>
              <a:rPr lang="en-US" sz="1200" dirty="0">
                <a:solidFill>
                  <a:srgbClr val="212121"/>
                </a:solidFill>
                <a:latin typeface="Roboto" panose="02000000000000000000" pitchFamily="2" charset="0"/>
              </a:rPr>
              <a:t>For Sure </a:t>
            </a:r>
            <a:r>
              <a:rPr lang="en-US" sz="1200" b="1" dirty="0">
                <a:solidFill>
                  <a:srgbClr val="212121"/>
                </a:solidFill>
                <a:latin typeface="Roboto" panose="02000000000000000000" pitchFamily="2" charset="0"/>
              </a:rPr>
              <a:t>DO NOT use Coal and Petroleum Coke fuel source in the Tier 1 and Tier 2 cohort seasonality </a:t>
            </a:r>
            <a:r>
              <a:rPr lang="en-US" sz="1200" dirty="0">
                <a:solidFill>
                  <a:srgbClr val="212121"/>
                </a:solidFill>
                <a:latin typeface="Roboto" panose="02000000000000000000" pitchFamily="2" charset="0"/>
              </a:rPr>
              <a:t>months to augment the energy needs that are needed to meet the extra energy demands.</a:t>
            </a:r>
          </a:p>
          <a:p>
            <a:pPr>
              <a:buFont typeface="Arial" panose="020B0604020202020204" pitchFamily="34" charset="0"/>
              <a:buChar char="•"/>
            </a:pPr>
            <a:r>
              <a:rPr lang="en-US" sz="1200" dirty="0">
                <a:solidFill>
                  <a:srgbClr val="212121"/>
                </a:solidFill>
                <a:latin typeface="Roboto" panose="02000000000000000000" pitchFamily="2" charset="0"/>
                <a:cs typeface="Arial"/>
                <a:sym typeface="Arial"/>
              </a:rPr>
              <a:t>The expected benefit is to use the energy source with less CO2 emitting in the peak of the year. The unknowns are the </a:t>
            </a:r>
            <a:r>
              <a:rPr lang="en-US" sz="1200" b="1" dirty="0">
                <a:solidFill>
                  <a:srgbClr val="212121"/>
                </a:solidFill>
                <a:latin typeface="Roboto" panose="02000000000000000000" pitchFamily="2" charset="0"/>
                <a:cs typeface="Arial"/>
                <a:sym typeface="Arial"/>
              </a:rPr>
              <a:t>cost and availability of the different fuel sources </a:t>
            </a:r>
            <a:r>
              <a:rPr lang="en-US" sz="1200" dirty="0">
                <a:solidFill>
                  <a:srgbClr val="212121"/>
                </a:solidFill>
                <a:latin typeface="Roboto" panose="02000000000000000000" pitchFamily="2" charset="0"/>
                <a:cs typeface="Arial"/>
                <a:sym typeface="Arial"/>
              </a:rPr>
              <a:t>as this is not in the current data set. </a:t>
            </a:r>
          </a:p>
          <a:p>
            <a:pPr>
              <a:buFont typeface="Arial" panose="020B0604020202020204" pitchFamily="34" charset="0"/>
              <a:buChar char="•"/>
            </a:pPr>
            <a:r>
              <a:rPr lang="en-US" sz="1200" b="1" dirty="0">
                <a:solidFill>
                  <a:srgbClr val="212121"/>
                </a:solidFill>
                <a:latin typeface="Roboto" panose="02000000000000000000" pitchFamily="2" charset="0"/>
              </a:rPr>
              <a:t>Next Steps, we need to add data analysis regarding fuel source costs, fuel source availability and profit margins into this fuel and seasonality </a:t>
            </a:r>
            <a:r>
              <a:rPr lang="en-US" sz="1200" dirty="0">
                <a:solidFill>
                  <a:srgbClr val="212121"/>
                </a:solidFill>
                <a:latin typeface="Roboto" panose="02000000000000000000" pitchFamily="2" charset="0"/>
              </a:rPr>
              <a:t>model such that we can recommend not only the lowest CO2 emissions, but also the most profitable sources.</a:t>
            </a:r>
            <a:endParaRPr lang="en-US" sz="1200" dirty="0"/>
          </a:p>
        </p:txBody>
      </p:sp>
    </p:spTree>
    <p:extLst>
      <p:ext uri="{BB962C8B-B14F-4D97-AF65-F5344CB8AC3E}">
        <p14:creationId xmlns:p14="http://schemas.microsoft.com/office/powerpoint/2010/main" val="2764849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C2C8-CA5D-4923-B972-3CD586BB194F}"/>
              </a:ext>
            </a:extLst>
          </p:cNvPr>
          <p:cNvSpPr>
            <a:spLocks noGrp="1"/>
          </p:cNvSpPr>
          <p:nvPr>
            <p:ph type="ctrTitle"/>
          </p:nvPr>
        </p:nvSpPr>
        <p:spPr/>
        <p:txBody>
          <a:bodyPr/>
          <a:lstStyle/>
          <a:p>
            <a:r>
              <a:rPr lang="en-US" dirty="0"/>
              <a:t>Question ?</a:t>
            </a:r>
          </a:p>
        </p:txBody>
      </p:sp>
    </p:spTree>
    <p:extLst>
      <p:ext uri="{BB962C8B-B14F-4D97-AF65-F5344CB8AC3E}">
        <p14:creationId xmlns:p14="http://schemas.microsoft.com/office/powerpoint/2010/main" val="3113128799"/>
      </p:ext>
    </p:extLst>
  </p:cSld>
  <p:clrMapOvr>
    <a:masterClrMapping/>
  </p:clrMapOvr>
</p:sld>
</file>

<file path=ppt/theme/theme1.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2712</TotalTime>
  <Words>1008</Words>
  <Application>Microsoft Office PowerPoint</Application>
  <PresentationFormat>On-screen Show (16:9)</PresentationFormat>
  <Paragraphs>71</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Roboto</vt:lpstr>
      <vt:lpstr>Arial</vt:lpstr>
      <vt:lpstr>Nunito SemiBold</vt:lpstr>
      <vt:lpstr>Calibri</vt:lpstr>
      <vt:lpstr>Nunito</vt:lpstr>
      <vt:lpstr>Nunito ExtraBold</vt:lpstr>
      <vt:lpstr>Just Logo</vt:lpstr>
      <vt:lpstr>Capstone - Serena Xiaona Hang</vt:lpstr>
      <vt:lpstr>Agenda</vt:lpstr>
      <vt:lpstr>Background/Problem Statement and Objective</vt:lpstr>
      <vt:lpstr>Approach to the Solution</vt:lpstr>
      <vt:lpstr>Key Findings and Insights Summary - 1</vt:lpstr>
      <vt:lpstr>Key Findings and Insights Summary - Continued</vt:lpstr>
      <vt:lpstr>Recommendation(benefit and/or costs) and Next Steps </vt:lpstr>
      <vt:lpstr>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dc:title>
  <dc:creator>Serena Hang</dc:creator>
  <cp:lastModifiedBy>Hang, Xiaona</cp:lastModifiedBy>
  <cp:revision>18</cp:revision>
  <dcterms:modified xsi:type="dcterms:W3CDTF">2021-11-07T19:11:44Z</dcterms:modified>
</cp:coreProperties>
</file>