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8"/>
  </p:notesMasterIdLst>
  <p:sldIdLst>
    <p:sldId id="256" r:id="rId3"/>
    <p:sldId id="257" r:id="rId4"/>
    <p:sldId id="267" r:id="rId5"/>
    <p:sldId id="268" r:id="rId6"/>
    <p:sldId id="266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Nunito" pitchFamily="2" charset="0"/>
      <p:regular r:id="rId15"/>
      <p:bold r:id="rId16"/>
      <p:italic r:id="rId17"/>
      <p:boldItalic r:id="rId18"/>
    </p:embeddedFont>
    <p:embeddedFont>
      <p:font typeface="Nunito ExtraBold" pitchFamily="2" charset="0"/>
      <p:bold r:id="rId19"/>
      <p:boldItalic r:id="rId20"/>
    </p:embeddedFont>
    <p:embeddedFont>
      <p:font typeface="Nunito SemiBold" pitchFamily="2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00AEC0-F622-470A-8106-549ACA3E5F09}">
  <a:tblStyle styleId="{3F00AEC0-F622-470A-8106-549ACA3E5F0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5B9BD5">
              <a:alpha val="20000"/>
            </a:srgb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5B9BD5">
              <a:alpha val="20000"/>
            </a:srgb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96" y="12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1.xml"/><Relationship Id="rId21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303df03e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303df03e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fb926b982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fb926b982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0e5653da8_0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ge0e5653da8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e0e5653da8_0_1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e0e5653da8_0_11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| Proprietary content. ©Great Learning. All Rights Reserved. Unauthorized use or distribution prohibited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p11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42816" t="18359" r="37297" b="19152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3300" i="0" u="none" strike="noStrike" cap="non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</a:t>
            </a:r>
            <a:r>
              <a:rPr lang="en" sz="3300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!</a:t>
            </a:r>
            <a:endParaRPr sz="3300" i="0" u="none" strike="noStrike" cap="non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52" name="Google Shape;5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874" y="683275"/>
            <a:ext cx="3757725" cy="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260908" y="717750"/>
            <a:ext cx="6622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260902" y="2770350"/>
            <a:ext cx="662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rtl="0"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rtl="0"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rtl="0"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CUSTOM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{3F00AEC0-F622-470A-8106-549ACA3E5F09}</a:tableStyleId>
              </a:tblPr>
              <a:tblGrid>
                <a:gridCol w="8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 baseline="30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79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3050" rtl="0"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marL="4114800" lvl="8" indent="-266700" rtl="0"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2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42816" t="18359" r="37297" b="19152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2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2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3300" i="0" u="none" strike="noStrike" cap="non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</a:t>
            </a:r>
            <a:r>
              <a:rPr lang="en" sz="3300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!</a:t>
            </a:r>
            <a:endParaRPr sz="3300" i="0" u="none" strike="noStrike" cap="non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875" y="769949"/>
            <a:ext cx="3071452" cy="12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CUSTOM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aphicFrame>
        <p:nvGraphicFramePr>
          <p:cNvPr id="26" name="Google Shape;26;p5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{3F00AEC0-F622-470A-8106-549ACA3E5F09}</a:tableStyleId>
              </a:tblPr>
              <a:tblGrid>
                <a:gridCol w="8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 baseline="30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85750"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79400"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3050"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marL="4114800" lvl="8" indent="-266700"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200"/>
              <a:buFont typeface="Nunito"/>
              <a:buNone/>
              <a:defRPr sz="2200" b="1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500"/>
              <a:buFont typeface="Nunito SemiBold"/>
              <a:buNone/>
              <a:defRPr sz="2500">
                <a:solidFill>
                  <a:srgbClr val="0E39A9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sz="700"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12" name="Google Shape;12;p1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sz="22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sz="700"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12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60" name="Google Shape;60;p12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ctrTitle"/>
          </p:nvPr>
        </p:nvSpPr>
        <p:spPr>
          <a:xfrm>
            <a:off x="294290" y="1286540"/>
            <a:ext cx="8549585" cy="17365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Series</a:t>
            </a:r>
            <a:br>
              <a:rPr lang="en" dirty="0"/>
            </a:br>
            <a:r>
              <a:rPr lang="en" dirty="0"/>
              <a:t>- </a:t>
            </a:r>
            <a:r>
              <a:rPr lang="en" sz="2400" dirty="0"/>
              <a:t>Forecast the CO</a:t>
            </a:r>
            <a:r>
              <a:rPr lang="en" sz="2400" baseline="-25000" dirty="0"/>
              <a:t>2 </a:t>
            </a:r>
            <a:r>
              <a:rPr lang="en-US" sz="2400" dirty="0"/>
              <a:t>emissions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Objective</a:t>
            </a: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11" name="Google Shape;111;p24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1062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intended goal is to use the carbon emissions dataset to build a time series model that can forecast the CO2 emissions value for natural gas (NNEIEUS) fuel type for the next 12 months </a:t>
            </a:r>
            <a:r>
              <a:rPr lang="en-US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and that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can be adopted as policies to reduce these emissions.</a:t>
            </a:r>
            <a:endParaRPr dirty="0"/>
          </a:p>
        </p:txBody>
      </p:sp>
      <p:sp>
        <p:nvSpPr>
          <p:cNvPr id="112" name="Google Shape;112;p24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651A47-8AB8-4E5A-BAE8-4890CC1B8B8A}"/>
              </a:ext>
            </a:extLst>
          </p:cNvPr>
          <p:cNvSpPr txBox="1"/>
          <p:nvPr/>
        </p:nvSpPr>
        <p:spPr>
          <a:xfrm>
            <a:off x="308610" y="2263973"/>
            <a:ext cx="8308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Key</a:t>
            </a:r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questions</a:t>
            </a:r>
            <a:endParaRPr lang="en-US" sz="22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DA0FE-0643-49DF-93CD-456FF7CCEE4D}"/>
              </a:ext>
            </a:extLst>
          </p:cNvPr>
          <p:cNvSpPr txBox="1"/>
          <p:nvPr/>
        </p:nvSpPr>
        <p:spPr>
          <a:xfrm>
            <a:off x="417760" y="2866212"/>
            <a:ext cx="830848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1. What are the different variables that influence C02 emissions?</a:t>
            </a:r>
          </a:p>
          <a:p>
            <a:pPr algn="l"/>
            <a:r>
              <a:rPr lang="en-US" sz="1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2. Which factor affects the C02 emission the most? What could be plausible reasons for that?</a:t>
            </a:r>
          </a:p>
          <a:p>
            <a:pPr algn="l"/>
            <a:r>
              <a:rPr lang="en-US" sz="1500" dirty="0">
                <a:solidFill>
                  <a:srgbClr val="212121"/>
                </a:solidFill>
                <a:latin typeface="Roboto" panose="02000000000000000000" pitchFamily="2" charset="0"/>
              </a:rPr>
              <a:t>3. </a:t>
            </a:r>
            <a:r>
              <a:rPr lang="en-US" sz="1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What are your recommendations to key decision-maker on balancing the reduction of carbon emission and affordable electricity production?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8C74-14ED-4A94-AA04-30B03362B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66" y="97860"/>
            <a:ext cx="8520600" cy="572700"/>
          </a:xfrm>
        </p:spPr>
        <p:txBody>
          <a:bodyPr/>
          <a:lstStyle/>
          <a:p>
            <a:r>
              <a:rPr lang="en-US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Proposed approach for the overall solution design as reference</a:t>
            </a:r>
            <a:r>
              <a:rPr lang="en-US" sz="2000" dirty="0">
                <a:solidFill>
                  <a:srgbClr val="212121"/>
                </a:solidFill>
                <a:latin typeface="Roboto" panose="02000000000000000000" pitchFamily="2" charset="0"/>
              </a:rPr>
              <a:t>:</a:t>
            </a:r>
            <a:b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BCF3B-DD99-40A2-A460-5E4B904C0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550" y="670561"/>
            <a:ext cx="9343786" cy="4974336"/>
          </a:xfrm>
        </p:spPr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1. Data preparation and dataset visualization.</a:t>
            </a:r>
            <a:endParaRPr lang="en-US" sz="1600" dirty="0"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2. Splitting the dataset to train data and test data.</a:t>
            </a:r>
            <a:endParaRPr lang="en-US" sz="1600" dirty="0">
              <a:effectLst/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3. After data preparation, the first task is to make the time-series stationary.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a. To verify if the series is stationary or not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follow the below methods:</a:t>
            </a:r>
          </a:p>
          <a:p>
            <a:pPr marL="59055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1). Calculating the rolling mean and standard deviation</a:t>
            </a:r>
          </a:p>
          <a:p>
            <a:pPr marL="59055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2). Augmented Dickey-Fuller (ADF) Test </a:t>
            </a:r>
          </a:p>
          <a:p>
            <a:pPr marL="59055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b. The following methods to convert a non-stationary series into a stationary one:</a:t>
            </a: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3335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1). Log Transformation</a:t>
            </a:r>
          </a:p>
          <a:p>
            <a:pPr marL="13335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2). By differencing the series (lagged series)</a:t>
            </a:r>
            <a:endParaRPr lang="en-US" sz="1600" dirty="0">
              <a:effectLst/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  <a:tabLst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latin typeface="Roboto" panose="02000000000000000000" pitchFamily="2" charset="0"/>
                <a:cs typeface="Calibri" panose="020F0502020204030204" pitchFamily="34" charset="0"/>
              </a:rPr>
              <a:t>4.  Decompose the time series components into Trend, Seasonality and Residual.</a:t>
            </a:r>
          </a:p>
          <a:p>
            <a:pPr marL="0" indent="0">
              <a:lnSpc>
                <a:spcPct val="107000"/>
              </a:lnSpc>
              <a:buNone/>
              <a:tabLst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latin typeface="Roboto" panose="02000000000000000000" pitchFamily="2" charset="0"/>
                <a:cs typeface="Calibri" panose="020F0502020204030204" pitchFamily="34" charset="0"/>
              </a:rPr>
              <a:t>5. Plot the auto-correlation function and partial auto-correlation function.</a:t>
            </a:r>
          </a:p>
          <a:p>
            <a:pPr marL="0" indent="0">
              <a:lnSpc>
                <a:spcPct val="107000"/>
              </a:lnSpc>
              <a:buNone/>
              <a:tabLst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latin typeface="Roboto" panose="02000000000000000000" pitchFamily="2" charset="0"/>
                <a:cs typeface="Calibri" panose="020F0502020204030204" pitchFamily="34" charset="0"/>
              </a:rPr>
              <a:t>6. Get p and q values for AR, MA, ARMA, and ARIMA models.</a:t>
            </a:r>
          </a:p>
          <a:p>
            <a:pPr marL="0" indent="0">
              <a:lnSpc>
                <a:spcPct val="107000"/>
              </a:lnSpc>
              <a:buNone/>
              <a:tabLst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latin typeface="Roboto" panose="02000000000000000000" pitchFamily="2" charset="0"/>
                <a:cs typeface="Calibri" panose="020F0502020204030204" pitchFamily="34" charset="0"/>
              </a:rPr>
              <a:t>7. Select the best model with the least RMSE or lowest AIC.</a:t>
            </a:r>
          </a:p>
          <a:p>
            <a:pPr marL="0" indent="0">
              <a:lnSpc>
                <a:spcPct val="107000"/>
              </a:lnSpc>
              <a:buNone/>
              <a:tabLst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latin typeface="Roboto" panose="02000000000000000000" pitchFamily="2" charset="0"/>
                <a:cs typeface="Calibri" panose="020F0502020204030204" pitchFamily="34" charset="0"/>
              </a:rPr>
              <a:t>8. Use the inverse transformation to get back the original values.</a:t>
            </a:r>
          </a:p>
          <a:p>
            <a:pPr marL="0" indent="0">
              <a:lnSpc>
                <a:spcPct val="107000"/>
              </a:lnSpc>
              <a:buNone/>
              <a:tabLst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latin typeface="Roboto" panose="02000000000000000000" pitchFamily="2" charset="0"/>
                <a:cs typeface="Calibri" panose="020F0502020204030204" pitchFamily="34" charset="0"/>
              </a:rPr>
              <a:t>9. Forecast the values for the next 12 months and comparing it with the test data.</a:t>
            </a:r>
          </a:p>
          <a:p>
            <a:pPr marL="13335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3F1F1-110C-469C-ADD6-A0E11CFCF1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6496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2E708-01EA-4256-A202-6320DC6B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50" y="1060703"/>
            <a:ext cx="7788118" cy="3886203"/>
          </a:xfrm>
        </p:spPr>
        <p:txBody>
          <a:bodyPr/>
          <a:lstStyle/>
          <a:p>
            <a:r>
              <a:rPr lang="en-US" sz="3600" b="0" dirty="0">
                <a:solidFill>
                  <a:srgbClr val="212121"/>
                </a:solidFill>
                <a:latin typeface="Roboto" panose="02000000000000000000" pitchFamily="2" charset="0"/>
                <a:ea typeface="DengXian" panose="02010600030101010101" pitchFamily="2" charset="-122"/>
                <a:cs typeface="Times New Roman" panose="02020603050405020304" pitchFamily="18" charset="0"/>
                <a:sym typeface="Arial"/>
              </a:rPr>
              <a:t>. </a:t>
            </a:r>
            <a:r>
              <a:rPr lang="en-US" sz="1800" b="0" dirty="0">
                <a:solidFill>
                  <a:srgbClr val="212121"/>
                </a:solidFill>
                <a:latin typeface="Roboto" panose="02000000000000000000" pitchFamily="2" charset="0"/>
                <a:ea typeface="DengXian" panose="02010600030101010101" pitchFamily="2" charset="-122"/>
                <a:cs typeface="Times New Roman" panose="02020603050405020304" pitchFamily="18" charset="0"/>
                <a:sym typeface="Arial"/>
              </a:rPr>
              <a:t>Basing on the visualization of the trend of co2 emission from each energy type,  it is clear that the time series has a deterministic trend in sources of Coal Electric Power, Natural Gas Electric, Petroleum Coke Electric, Residual Fuel Oil, Petroleum Electric Power, Non-Biomass Waste Electric Power and Total Emissions.</a:t>
            </a:r>
            <a:br>
              <a:rPr lang="en-US" sz="1800" b="0" dirty="0">
                <a:solidFill>
                  <a:srgbClr val="212121"/>
                </a:solidFill>
                <a:latin typeface="Roboto" panose="02000000000000000000" pitchFamily="2" charset="0"/>
                <a:ea typeface="DengXian" panose="02010600030101010101" pitchFamily="2" charset="-122"/>
                <a:cs typeface="Times New Roman" panose="02020603050405020304" pitchFamily="18" charset="0"/>
                <a:sym typeface="Arial"/>
              </a:rPr>
            </a:br>
            <a:br>
              <a:rPr lang="en-US" sz="1800" b="0" dirty="0">
                <a:solidFill>
                  <a:srgbClr val="212121"/>
                </a:solidFill>
                <a:latin typeface="Roboto" panose="02000000000000000000" pitchFamily="2" charset="0"/>
                <a:ea typeface="DengXian" panose="02010600030101010101" pitchFamily="2" charset="-122"/>
                <a:cs typeface="Times New Roman" panose="02020603050405020304" pitchFamily="18" charset="0"/>
                <a:sym typeface="Arial"/>
              </a:rPr>
            </a:br>
            <a:r>
              <a:rPr lang="en-US" sz="3600" b="0" dirty="0">
                <a:solidFill>
                  <a:srgbClr val="212121"/>
                </a:solidFill>
                <a:latin typeface="Roboto" panose="02000000000000000000" pitchFamily="2" charset="0"/>
                <a:ea typeface="DengXian" panose="02010600030101010101" pitchFamily="2" charset="-122"/>
                <a:cs typeface="Times New Roman" panose="02020603050405020304" pitchFamily="18" charset="0"/>
                <a:sym typeface="Arial"/>
              </a:rPr>
              <a:t>. </a:t>
            </a:r>
            <a:r>
              <a:rPr lang="en-US" sz="1800" b="0" dirty="0">
                <a:solidFill>
                  <a:srgbClr val="212121"/>
                </a:solidFill>
                <a:latin typeface="Roboto" panose="02000000000000000000" pitchFamily="2" charset="0"/>
                <a:ea typeface="DengXian" panose="02010600030101010101" pitchFamily="2" charset="-122"/>
                <a:cs typeface="Times New Roman" panose="02020603050405020304" pitchFamily="18" charset="0"/>
                <a:sym typeface="Arial"/>
              </a:rPr>
              <a:t>Among these factors, the 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Coal Electric Power and Petroleum Coke are the two primary source of carbon emissions. </a:t>
            </a:r>
            <a:b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b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US" sz="3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 the next step of analysis approach,  we should underline </a:t>
            </a:r>
            <a:r>
              <a:rPr lang="en-US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and </a:t>
            </a:r>
            <a:r>
              <a:rPr lang="en-US" sz="1800" b="0">
                <a:solidFill>
                  <a:srgbClr val="212121"/>
                </a:solidFill>
                <a:latin typeface="Roboto" panose="02000000000000000000" pitchFamily="2" charset="0"/>
              </a:rPr>
              <a:t>focus</a:t>
            </a:r>
            <a:r>
              <a:rPr lang="en-US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on these two </a:t>
            </a:r>
            <a:r>
              <a:rPr lang="en-US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energy sources.</a:t>
            </a:r>
            <a:endParaRPr lang="en-US" sz="1800" b="0" dirty="0">
              <a:solidFill>
                <a:srgbClr val="212121"/>
              </a:solidFill>
              <a:latin typeface="Roboto" panose="02000000000000000000" pitchFamily="2" charset="0"/>
              <a:ea typeface="DengXian" panose="02010600030101010101" pitchFamily="2" charset="-122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0480FB-99A4-4D08-82CA-217101DC3E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7B166-07FF-41E1-BDB4-96FFD24AE089}"/>
              </a:ext>
            </a:extLst>
          </p:cNvPr>
          <p:cNvSpPr txBox="1"/>
          <p:nvPr/>
        </p:nvSpPr>
        <p:spPr>
          <a:xfrm>
            <a:off x="377952" y="280416"/>
            <a:ext cx="6986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Observations and Insights by the stage of milestone 1</a:t>
            </a:r>
            <a:endParaRPr lang="en-US" sz="22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44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3"/>
          <p:cNvSpPr txBox="1">
            <a:spLocks noGrp="1"/>
          </p:cNvSpPr>
          <p:nvPr>
            <p:ph type="sldNum" idx="4294967295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A38EC8-896F-4C30-97D2-1BC23CEF9CD3}"/>
              </a:ext>
            </a:extLst>
          </p:cNvPr>
          <p:cNvSpPr txBox="1"/>
          <p:nvPr/>
        </p:nvSpPr>
        <p:spPr>
          <a:xfrm>
            <a:off x="4169664" y="597408"/>
            <a:ext cx="3218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Thank 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450</Words>
  <Application>Microsoft Office PowerPoint</Application>
  <PresentationFormat>On-screen Show (16:9)</PresentationFormat>
  <Paragraphs>32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Roboto</vt:lpstr>
      <vt:lpstr>Nunito</vt:lpstr>
      <vt:lpstr>Calibri</vt:lpstr>
      <vt:lpstr>Arial</vt:lpstr>
      <vt:lpstr>Calibri Light</vt:lpstr>
      <vt:lpstr>Nunito ExtraBold</vt:lpstr>
      <vt:lpstr>Nunito SemiBold</vt:lpstr>
      <vt:lpstr>Just Logo</vt:lpstr>
      <vt:lpstr>Just Logo</vt:lpstr>
      <vt:lpstr>Time Series - Forecast the CO2 emissions</vt:lpstr>
      <vt:lpstr>Objective</vt:lpstr>
      <vt:lpstr>Proposed approach for the overall solution design as reference: </vt:lpstr>
      <vt:lpstr>. Basing on the visualization of the trend of co2 emission from each energy type,  it is clear that the time series has a deterministic trend in sources of Coal Electric Power, Natural Gas Electric, Petroleum Coke Electric, Residual Fuel Oil, Petroleum Electric Power, Non-Biomass Waste Electric Power and Total Emissions.  . Among these factors, the  Coal Electric Power and Petroleum Coke are the two primary source of carbon emissions.   . In the next step of analysis approach,  we should underline and focus on these two energy sources.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</dc:title>
  <dc:creator>Serena Hang</dc:creator>
  <cp:lastModifiedBy>Hang, Xiaona</cp:lastModifiedBy>
  <cp:revision>6</cp:revision>
  <dcterms:modified xsi:type="dcterms:W3CDTF">2021-10-22T04:30:55Z</dcterms:modified>
</cp:coreProperties>
</file>