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 id="2147483669" r:id="rId2"/>
  </p:sldMasterIdLst>
  <p:notesMasterIdLst>
    <p:notesMasterId r:id="rId10"/>
  </p:notesMasterIdLst>
  <p:sldIdLst>
    <p:sldId id="256" r:id="rId3"/>
    <p:sldId id="257" r:id="rId4"/>
    <p:sldId id="267" r:id="rId5"/>
    <p:sldId id="268" r:id="rId6"/>
    <p:sldId id="270" r:id="rId7"/>
    <p:sldId id="271" r:id="rId8"/>
    <p:sldId id="266"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Nunito" pitchFamily="2" charset="0"/>
      <p:regular r:id="rId17"/>
      <p:bold r:id="rId18"/>
      <p:italic r:id="rId19"/>
      <p:boldItalic r:id="rId20"/>
    </p:embeddedFont>
    <p:embeddedFont>
      <p:font typeface="Nunito ExtraBold" pitchFamily="2" charset="0"/>
      <p:bold r:id="rId21"/>
      <p:boldItalic r:id="rId22"/>
    </p:embeddedFont>
    <p:embeddedFont>
      <p:font typeface="Nunito SemiBold"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00AEC0-F622-470A-8106-549ACA3E5F09}">
  <a:tblStyle styleId="{3F00AEC0-F622-470A-8106-549ACA3E5F09}"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96" y="5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303df0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303df0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fb926b98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fb926b98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0e5653da8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ge0e5653da8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e0e5653da8_0_1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
        <p:nvSpPr>
          <p:cNvPr id="183" name="Google Shape;183;ge0e5653da8_0_114: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Nunito"/>
              <a:buNone/>
              <a:defRPr sz="4800">
                <a:latin typeface="Nunito"/>
                <a:ea typeface="Nunito"/>
                <a:cs typeface="Nunito"/>
                <a:sym typeface="Nunito"/>
              </a:defRPr>
            </a:lvl1pPr>
            <a:lvl2pPr lvl="1">
              <a:spcBef>
                <a:spcPts val="0"/>
              </a:spcBef>
              <a:spcAft>
                <a:spcPts val="0"/>
              </a:spcAft>
              <a:buSzPts val="4800"/>
              <a:buFont typeface="Nunito"/>
              <a:buNone/>
              <a:defRPr sz="4800">
                <a:latin typeface="Nunito"/>
                <a:ea typeface="Nunito"/>
                <a:cs typeface="Nunito"/>
                <a:sym typeface="Nunito"/>
              </a:defRPr>
            </a:lvl2pPr>
            <a:lvl3pPr lvl="2">
              <a:spcBef>
                <a:spcPts val="0"/>
              </a:spcBef>
              <a:spcAft>
                <a:spcPts val="0"/>
              </a:spcAft>
              <a:buSzPts val="4800"/>
              <a:buFont typeface="Nunito"/>
              <a:buNone/>
              <a:defRPr sz="4800">
                <a:latin typeface="Nunito"/>
                <a:ea typeface="Nunito"/>
                <a:cs typeface="Nunito"/>
                <a:sym typeface="Nunito"/>
              </a:defRPr>
            </a:lvl3pPr>
            <a:lvl4pPr lvl="3">
              <a:spcBef>
                <a:spcPts val="0"/>
              </a:spcBef>
              <a:spcAft>
                <a:spcPts val="0"/>
              </a:spcAft>
              <a:buSzPts val="4800"/>
              <a:buFont typeface="Nunito"/>
              <a:buNone/>
              <a:defRPr sz="4800">
                <a:latin typeface="Nunito"/>
                <a:ea typeface="Nunito"/>
                <a:cs typeface="Nunito"/>
                <a:sym typeface="Nunito"/>
              </a:defRPr>
            </a:lvl4pPr>
            <a:lvl5pPr lvl="4">
              <a:spcBef>
                <a:spcPts val="0"/>
              </a:spcBef>
              <a:spcAft>
                <a:spcPts val="0"/>
              </a:spcAft>
              <a:buSzPts val="4800"/>
              <a:buFont typeface="Nunito"/>
              <a:buNone/>
              <a:defRPr sz="4800">
                <a:latin typeface="Nunito"/>
                <a:ea typeface="Nunito"/>
                <a:cs typeface="Nunito"/>
                <a:sym typeface="Nunito"/>
              </a:defRPr>
            </a:lvl5pPr>
            <a:lvl6pPr lvl="5">
              <a:spcBef>
                <a:spcPts val="0"/>
              </a:spcBef>
              <a:spcAft>
                <a:spcPts val="0"/>
              </a:spcAft>
              <a:buSzPts val="4800"/>
              <a:buFont typeface="Nunito"/>
              <a:buNone/>
              <a:defRPr sz="4800">
                <a:latin typeface="Nunito"/>
                <a:ea typeface="Nunito"/>
                <a:cs typeface="Nunito"/>
                <a:sym typeface="Nunito"/>
              </a:defRPr>
            </a:lvl6pPr>
            <a:lvl7pPr lvl="6">
              <a:spcBef>
                <a:spcPts val="0"/>
              </a:spcBef>
              <a:spcAft>
                <a:spcPts val="0"/>
              </a:spcAft>
              <a:buSzPts val="4800"/>
              <a:buFont typeface="Nunito"/>
              <a:buNone/>
              <a:defRPr sz="4800">
                <a:latin typeface="Nunito"/>
                <a:ea typeface="Nunito"/>
                <a:cs typeface="Nunito"/>
                <a:sym typeface="Nunito"/>
              </a:defRPr>
            </a:lvl7pPr>
            <a:lvl8pPr lvl="7">
              <a:spcBef>
                <a:spcPts val="0"/>
              </a:spcBef>
              <a:spcAft>
                <a:spcPts val="0"/>
              </a:spcAft>
              <a:buSzPts val="4800"/>
              <a:buFont typeface="Nunito"/>
              <a:buNone/>
              <a:defRPr sz="4800">
                <a:latin typeface="Nunito"/>
                <a:ea typeface="Nunito"/>
                <a:cs typeface="Nunito"/>
                <a:sym typeface="Nunito"/>
              </a:defRPr>
            </a:lvl8pPr>
            <a:lvl9pPr lvl="8">
              <a:spcBef>
                <a:spcPts val="0"/>
              </a:spcBef>
              <a:spcAft>
                <a:spcPts val="0"/>
              </a:spcAft>
              <a:buSzPts val="4800"/>
              <a:buFont typeface="Nunito"/>
              <a:buNone/>
              <a:defRPr sz="4800">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3">
            <a:alphaModFix/>
          </a:blip>
          <a:srcRect l="42816" t="18359" r="37297" b="19152"/>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a:blip r:embed="rId4">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260908" y="717750"/>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4" name="Google Shape;64;p13"/>
          <p:cNvSpPr txBox="1">
            <a:spLocks noGrp="1"/>
          </p:cNvSpPr>
          <p:nvPr>
            <p:ph type="subTitle" idx="1"/>
          </p:nvPr>
        </p:nvSpPr>
        <p:spPr>
          <a:xfrm>
            <a:off x="1260902" y="2770350"/>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7" name="Google Shape;67;p1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0" name="Google Shape;70;p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1" name="Google Shape;71;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4" name="Google Shape;74;p16"/>
          <p:cNvGraphicFramePr/>
          <p:nvPr/>
        </p:nvGraphicFramePr>
        <p:xfrm>
          <a:off x="201942" y="833662"/>
          <a:ext cx="3000000" cy="3000000"/>
        </p:xfrm>
        <a:graphic>
          <a:graphicData uri="http://schemas.openxmlformats.org/drawingml/2006/table">
            <a:tbl>
              <a:tblPr firstRow="1" bandRow="1">
                <a:noFill/>
                <a:tableStyleId>{3F00AEC0-F622-470A-8106-549ACA3E5F09}</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5" name="Google Shape;75;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3" name="Google Shape;83;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0" name="Google Shape;90;p2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2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92" name="Google Shape;92;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spcBef>
                <a:spcPts val="0"/>
              </a:spcBef>
              <a:spcAft>
                <a:spcPts val="0"/>
              </a:spcAft>
              <a:buClr>
                <a:srgbClr val="3D85C6"/>
              </a:buClr>
              <a:buSzPts val="3600"/>
              <a:buNone/>
              <a:defRPr sz="3600">
                <a:solidFill>
                  <a:srgbClr val="3D85C6"/>
                </a:solidFill>
              </a:defRPr>
            </a:lvl1pPr>
            <a:lvl2pPr lvl="1">
              <a:spcBef>
                <a:spcPts val="0"/>
              </a:spcBef>
              <a:spcAft>
                <a:spcPts val="0"/>
              </a:spcAft>
              <a:buClr>
                <a:srgbClr val="3D85C6"/>
              </a:buClr>
              <a:buSzPts val="3600"/>
              <a:buNone/>
              <a:defRPr sz="3600">
                <a:solidFill>
                  <a:srgbClr val="3D85C6"/>
                </a:solidFill>
              </a:defRPr>
            </a:lvl2pPr>
            <a:lvl3pPr lvl="2">
              <a:spcBef>
                <a:spcPts val="0"/>
              </a:spcBef>
              <a:spcAft>
                <a:spcPts val="0"/>
              </a:spcAft>
              <a:buClr>
                <a:srgbClr val="3D85C6"/>
              </a:buClr>
              <a:buSzPts val="3600"/>
              <a:buNone/>
              <a:defRPr sz="3600">
                <a:solidFill>
                  <a:srgbClr val="3D85C6"/>
                </a:solidFill>
              </a:defRPr>
            </a:lvl3pPr>
            <a:lvl4pPr lvl="3">
              <a:spcBef>
                <a:spcPts val="0"/>
              </a:spcBef>
              <a:spcAft>
                <a:spcPts val="0"/>
              </a:spcAft>
              <a:buClr>
                <a:srgbClr val="3D85C6"/>
              </a:buClr>
              <a:buSzPts val="3600"/>
              <a:buNone/>
              <a:defRPr sz="3600">
                <a:solidFill>
                  <a:srgbClr val="3D85C6"/>
                </a:solidFill>
              </a:defRPr>
            </a:lvl4pPr>
            <a:lvl5pPr lvl="4">
              <a:spcBef>
                <a:spcPts val="0"/>
              </a:spcBef>
              <a:spcAft>
                <a:spcPts val="0"/>
              </a:spcAft>
              <a:buClr>
                <a:srgbClr val="3D85C6"/>
              </a:buClr>
              <a:buSzPts val="3600"/>
              <a:buNone/>
              <a:defRPr sz="3600">
                <a:solidFill>
                  <a:srgbClr val="3D85C6"/>
                </a:solidFill>
              </a:defRPr>
            </a:lvl5pPr>
            <a:lvl6pPr lvl="5">
              <a:spcBef>
                <a:spcPts val="0"/>
              </a:spcBef>
              <a:spcAft>
                <a:spcPts val="0"/>
              </a:spcAft>
              <a:buClr>
                <a:srgbClr val="3D85C6"/>
              </a:buClr>
              <a:buSzPts val="3600"/>
              <a:buNone/>
              <a:defRPr sz="3600">
                <a:solidFill>
                  <a:srgbClr val="3D85C6"/>
                </a:solidFill>
              </a:defRPr>
            </a:lvl6pPr>
            <a:lvl7pPr lvl="6">
              <a:spcBef>
                <a:spcPts val="0"/>
              </a:spcBef>
              <a:spcAft>
                <a:spcPts val="0"/>
              </a:spcAft>
              <a:buClr>
                <a:srgbClr val="3D85C6"/>
              </a:buClr>
              <a:buSzPts val="3600"/>
              <a:buNone/>
              <a:defRPr sz="3600">
                <a:solidFill>
                  <a:srgbClr val="3D85C6"/>
                </a:solidFill>
              </a:defRPr>
            </a:lvl7pPr>
            <a:lvl8pPr lvl="7">
              <a:spcBef>
                <a:spcPts val="0"/>
              </a:spcBef>
              <a:spcAft>
                <a:spcPts val="0"/>
              </a:spcAft>
              <a:buClr>
                <a:srgbClr val="3D85C6"/>
              </a:buClr>
              <a:buSzPts val="3600"/>
              <a:buNone/>
              <a:defRPr sz="3600">
                <a:solidFill>
                  <a:srgbClr val="3D85C6"/>
                </a:solidFill>
              </a:defRPr>
            </a:lvl8pPr>
            <a:lvl9pPr lvl="8">
              <a:spcBef>
                <a:spcPts val="0"/>
              </a:spcBef>
              <a:spcAft>
                <a:spcPts val="0"/>
              </a:spcAft>
              <a:buClr>
                <a:srgbClr val="3D85C6"/>
              </a:buClr>
              <a:buSzPts val="3600"/>
              <a:buNone/>
              <a:defRPr sz="3600">
                <a:solidFill>
                  <a:srgbClr val="3D85C6"/>
                </a:solidFill>
              </a:defRPr>
            </a:lvl9pPr>
          </a:lstStyle>
          <a:p>
            <a:endParaRPr/>
          </a:p>
        </p:txBody>
      </p:sp>
      <p:sp>
        <p:nvSpPr>
          <p:cNvPr id="19" name="Google Shape;19;p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a:buNone/>
              <a:defRPr sz="800" b="1">
                <a:solidFill>
                  <a:srgbClr val="434343"/>
                </a:solidFill>
                <a:latin typeface="Nunito"/>
                <a:ea typeface="Nunito"/>
                <a:cs typeface="Nunito"/>
                <a:sym typeface="Nunito"/>
              </a:defRPr>
            </a:lvl1pPr>
            <a:lvl2pPr lvl="1">
              <a:buNone/>
              <a:defRPr sz="800" b="1">
                <a:solidFill>
                  <a:srgbClr val="434343"/>
                </a:solidFill>
                <a:latin typeface="Nunito"/>
                <a:ea typeface="Nunito"/>
                <a:cs typeface="Nunito"/>
                <a:sym typeface="Nunito"/>
              </a:defRPr>
            </a:lvl2pPr>
            <a:lvl3pPr lvl="2">
              <a:buNone/>
              <a:defRPr sz="800" b="1">
                <a:solidFill>
                  <a:srgbClr val="434343"/>
                </a:solidFill>
                <a:latin typeface="Nunito"/>
                <a:ea typeface="Nunito"/>
                <a:cs typeface="Nunito"/>
                <a:sym typeface="Nunito"/>
              </a:defRPr>
            </a:lvl3pPr>
            <a:lvl4pPr lvl="3">
              <a:buNone/>
              <a:defRPr sz="800" b="1">
                <a:solidFill>
                  <a:srgbClr val="434343"/>
                </a:solidFill>
                <a:latin typeface="Nunito"/>
                <a:ea typeface="Nunito"/>
                <a:cs typeface="Nunito"/>
                <a:sym typeface="Nunito"/>
              </a:defRPr>
            </a:lvl4pPr>
            <a:lvl5pPr lvl="4">
              <a:buNone/>
              <a:defRPr sz="800" b="1">
                <a:solidFill>
                  <a:srgbClr val="434343"/>
                </a:solidFill>
                <a:latin typeface="Nunito"/>
                <a:ea typeface="Nunito"/>
                <a:cs typeface="Nunito"/>
                <a:sym typeface="Nunito"/>
              </a:defRPr>
            </a:lvl5pPr>
            <a:lvl6pPr lvl="5">
              <a:buNone/>
              <a:defRPr sz="800" b="1">
                <a:solidFill>
                  <a:srgbClr val="434343"/>
                </a:solidFill>
                <a:latin typeface="Nunito"/>
                <a:ea typeface="Nunito"/>
                <a:cs typeface="Nunito"/>
                <a:sym typeface="Nunito"/>
              </a:defRPr>
            </a:lvl6pPr>
            <a:lvl7pPr lvl="6">
              <a:buNone/>
              <a:defRPr sz="800" b="1">
                <a:solidFill>
                  <a:srgbClr val="434343"/>
                </a:solidFill>
                <a:latin typeface="Nunito"/>
                <a:ea typeface="Nunito"/>
                <a:cs typeface="Nunito"/>
                <a:sym typeface="Nunito"/>
              </a:defRPr>
            </a:lvl7pPr>
            <a:lvl8pPr lvl="7">
              <a:buNone/>
              <a:defRPr sz="800" b="1">
                <a:solidFill>
                  <a:srgbClr val="434343"/>
                </a:solidFill>
                <a:latin typeface="Nunito"/>
                <a:ea typeface="Nunito"/>
                <a:cs typeface="Nunito"/>
                <a:sym typeface="Nunito"/>
              </a:defRPr>
            </a:lvl8pPr>
            <a:lvl9pPr lvl="8">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5"/>
        <p:cNvGrpSpPr/>
        <p:nvPr/>
      </p:nvGrpSpPr>
      <p:grpSpPr>
        <a:xfrm>
          <a:off x="0" y="0"/>
          <a:ext cx="0" cy="0"/>
          <a:chOff x="0" y="0"/>
          <a:chExt cx="0" cy="0"/>
        </a:xfrm>
      </p:grpSpPr>
      <p:sp>
        <p:nvSpPr>
          <p:cNvPr id="96" name="Google Shape;96;p2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97" name="Google Shape;97;p2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8" name="Google Shape;98;p2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9" name="Google Shape;99;p2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100" name="Google Shape;100;p22"/>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4"/>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Font typeface="Nunito"/>
              <a:buChar char="●"/>
              <a:defRPr>
                <a:latin typeface="Nunito"/>
                <a:ea typeface="Nunito"/>
                <a:cs typeface="Nunito"/>
                <a:sym typeface="Nunito"/>
              </a:defRPr>
            </a:lvl1pPr>
            <a:lvl2pPr marL="914400" lvl="1" indent="-311150">
              <a:spcBef>
                <a:spcPts val="1600"/>
              </a:spcBef>
              <a:spcAft>
                <a:spcPts val="0"/>
              </a:spcAft>
              <a:buSzPts val="1300"/>
              <a:buFont typeface="Nunito"/>
              <a:buChar char="○"/>
              <a:defRPr>
                <a:latin typeface="Nunito"/>
                <a:ea typeface="Nunito"/>
                <a:cs typeface="Nunito"/>
                <a:sym typeface="Nunito"/>
              </a:defRPr>
            </a:lvl2pPr>
            <a:lvl3pPr marL="1371600" lvl="2" indent="-304800">
              <a:spcBef>
                <a:spcPts val="1600"/>
              </a:spcBef>
              <a:spcAft>
                <a:spcPts val="0"/>
              </a:spcAft>
              <a:buSzPts val="1200"/>
              <a:buFont typeface="Nunito"/>
              <a:buChar char="■"/>
              <a:defRPr>
                <a:latin typeface="Nunito"/>
                <a:ea typeface="Nunito"/>
                <a:cs typeface="Nunito"/>
                <a:sym typeface="Nunito"/>
              </a:defRPr>
            </a:lvl3pPr>
            <a:lvl4pPr marL="1828800" lvl="3" indent="-298450">
              <a:spcBef>
                <a:spcPts val="1600"/>
              </a:spcBef>
              <a:spcAft>
                <a:spcPts val="0"/>
              </a:spcAft>
              <a:buSzPts val="1100"/>
              <a:buFont typeface="Nunito"/>
              <a:buChar char="●"/>
              <a:defRPr>
                <a:latin typeface="Nunito"/>
                <a:ea typeface="Nunito"/>
                <a:cs typeface="Nunito"/>
                <a:sym typeface="Nunito"/>
              </a:defRPr>
            </a:lvl4pPr>
            <a:lvl5pPr marL="2286000" lvl="4" indent="-292100">
              <a:spcBef>
                <a:spcPts val="1600"/>
              </a:spcBef>
              <a:spcAft>
                <a:spcPts val="0"/>
              </a:spcAft>
              <a:buSzPts val="1000"/>
              <a:buFont typeface="Nunito"/>
              <a:buChar char="○"/>
              <a:defRPr>
                <a:latin typeface="Nunito"/>
                <a:ea typeface="Nunito"/>
                <a:cs typeface="Nunito"/>
                <a:sym typeface="Nunito"/>
              </a:defRPr>
            </a:lvl5pPr>
            <a:lvl6pPr marL="2743200" lvl="5" indent="-285750">
              <a:spcBef>
                <a:spcPts val="1600"/>
              </a:spcBef>
              <a:spcAft>
                <a:spcPts val="0"/>
              </a:spcAft>
              <a:buSzPts val="900"/>
              <a:buFont typeface="Nunito"/>
              <a:buChar char="■"/>
              <a:defRPr>
                <a:latin typeface="Nunito"/>
                <a:ea typeface="Nunito"/>
                <a:cs typeface="Nunito"/>
                <a:sym typeface="Nunito"/>
              </a:defRPr>
            </a:lvl6pPr>
            <a:lvl7pPr marL="3200400" lvl="6" indent="-279400">
              <a:spcBef>
                <a:spcPts val="1600"/>
              </a:spcBef>
              <a:spcAft>
                <a:spcPts val="0"/>
              </a:spcAft>
              <a:buSzPts val="800"/>
              <a:buFont typeface="Nunito"/>
              <a:buChar char="●"/>
              <a:defRPr>
                <a:latin typeface="Nunito"/>
                <a:ea typeface="Nunito"/>
                <a:cs typeface="Nunito"/>
                <a:sym typeface="Nunito"/>
              </a:defRPr>
            </a:lvl7pPr>
            <a:lvl8pPr marL="3657600" lvl="7" indent="-273050">
              <a:spcBef>
                <a:spcPts val="1600"/>
              </a:spcBef>
              <a:spcAft>
                <a:spcPts val="0"/>
              </a:spcAft>
              <a:buSzPts val="700"/>
              <a:buFont typeface="Nunito"/>
              <a:buChar char="○"/>
              <a:defRPr>
                <a:latin typeface="Nunito"/>
                <a:ea typeface="Nunito"/>
                <a:cs typeface="Nunito"/>
                <a:sym typeface="Nunito"/>
              </a:defRPr>
            </a:lvl8pPr>
            <a:lvl9pPr marL="4114800" lvl="8" indent="-26670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{3F00AEC0-F622-470A-8106-549ACA3E5F09}</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SzPts val="1500"/>
              <a:buChar char="●"/>
              <a:defRPr/>
            </a:lvl1pPr>
            <a:lvl2pPr marL="914400" lvl="1" indent="-311150">
              <a:spcBef>
                <a:spcPts val="1600"/>
              </a:spcBef>
              <a:spcAft>
                <a:spcPts val="0"/>
              </a:spcAft>
              <a:buSzPts val="1300"/>
              <a:buChar char="○"/>
              <a:defRPr/>
            </a:lvl2pPr>
            <a:lvl3pPr marL="1371600" lvl="2" indent="-304800">
              <a:spcBef>
                <a:spcPts val="1600"/>
              </a:spcBef>
              <a:spcAft>
                <a:spcPts val="0"/>
              </a:spcAft>
              <a:buSzPts val="1200"/>
              <a:buChar char="■"/>
              <a:defRPr/>
            </a:lvl3pPr>
            <a:lvl4pPr marL="1828800" lvl="3" indent="-298450">
              <a:spcBef>
                <a:spcPts val="1600"/>
              </a:spcBef>
              <a:spcAft>
                <a:spcPts val="0"/>
              </a:spcAft>
              <a:buSzPts val="1100"/>
              <a:buChar char="●"/>
              <a:defRPr/>
            </a:lvl4pPr>
            <a:lvl5pPr marL="2286000" lvl="4" indent="-292100">
              <a:spcBef>
                <a:spcPts val="1600"/>
              </a:spcBef>
              <a:spcAft>
                <a:spcPts val="0"/>
              </a:spcAft>
              <a:buSzPts val="1000"/>
              <a:buChar char="○"/>
              <a:defRPr/>
            </a:lvl5pPr>
            <a:lvl6pPr marL="2743200" lvl="5" indent="-285750">
              <a:spcBef>
                <a:spcPts val="1600"/>
              </a:spcBef>
              <a:spcAft>
                <a:spcPts val="0"/>
              </a:spcAft>
              <a:buSzPts val="900"/>
              <a:buChar char="■"/>
              <a:defRPr/>
            </a:lvl6pPr>
            <a:lvl7pPr marL="3200400" lvl="6" indent="-279400">
              <a:spcBef>
                <a:spcPts val="1600"/>
              </a:spcBef>
              <a:spcAft>
                <a:spcPts val="0"/>
              </a:spcAft>
              <a:buSzPts val="800"/>
              <a:buChar char="●"/>
              <a:defRPr/>
            </a:lvl7pPr>
            <a:lvl8pPr marL="3657600" lvl="7" indent="-273050">
              <a:spcBef>
                <a:spcPts val="1600"/>
              </a:spcBef>
              <a:spcAft>
                <a:spcPts val="0"/>
              </a:spcAft>
              <a:buSzPts val="700"/>
              <a:buChar char="○"/>
              <a:defRPr/>
            </a:lvl8pPr>
            <a:lvl9pPr marL="4114800" lvl="8" indent="-266700">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E39A9"/>
              </a:buClr>
              <a:buSzPts val="2200"/>
              <a:buFont typeface="Nunito"/>
              <a:buNone/>
              <a:defRPr sz="2200" b="1">
                <a:solidFill>
                  <a:srgbClr val="0E39A9"/>
                </a:solidFill>
                <a:latin typeface="Nunito"/>
                <a:ea typeface="Nunito"/>
                <a:cs typeface="Nunito"/>
                <a:sym typeface="Nunito"/>
              </a:defRPr>
            </a:lvl1pPr>
            <a:lvl2pPr lvl="1"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2pPr>
            <a:lvl3pPr lvl="2"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3pPr>
            <a:lvl4pPr lvl="3"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4pPr>
            <a:lvl5pPr lvl="4"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5pPr>
            <a:lvl6pPr lvl="5"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6pPr>
            <a:lvl7pPr lvl="6"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7pPr>
            <a:lvl8pPr lvl="7"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8pPr>
            <a:lvl9pPr lvl="8"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294290" y="1286540"/>
            <a:ext cx="8549585" cy="17365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Time Series</a:t>
            </a:r>
            <a:br>
              <a:rPr lang="en" dirty="0"/>
            </a:br>
            <a:r>
              <a:rPr lang="en" dirty="0"/>
              <a:t>- </a:t>
            </a:r>
            <a:r>
              <a:rPr lang="en" sz="2400" dirty="0"/>
              <a:t>Forecast the CO</a:t>
            </a:r>
            <a:r>
              <a:rPr lang="en" sz="2400" baseline="-25000" dirty="0"/>
              <a:t>2 </a:t>
            </a:r>
            <a:r>
              <a:rPr lang="en-US" sz="2400" dirty="0"/>
              <a:t>emissions</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algn="l"/>
            <a:r>
              <a:rPr lang="en-US" b="1" i="0" dirty="0">
                <a:solidFill>
                  <a:srgbClr val="212121"/>
                </a:solidFill>
                <a:effectLst/>
                <a:latin typeface="Roboto" panose="02000000000000000000" pitchFamily="2" charset="0"/>
              </a:rPr>
              <a:t>Objective</a:t>
            </a:r>
            <a:endParaRPr lang="en-US" b="0" i="0" dirty="0">
              <a:solidFill>
                <a:srgbClr val="212121"/>
              </a:solidFill>
              <a:effectLst/>
              <a:latin typeface="Roboto" panose="02000000000000000000" pitchFamily="2" charset="0"/>
            </a:endParaRPr>
          </a:p>
        </p:txBody>
      </p:sp>
      <p:sp>
        <p:nvSpPr>
          <p:cNvPr id="111" name="Google Shape;111;p24"/>
          <p:cNvSpPr txBox="1">
            <a:spLocks noGrp="1"/>
          </p:cNvSpPr>
          <p:nvPr>
            <p:ph type="body" idx="1"/>
          </p:nvPr>
        </p:nvSpPr>
        <p:spPr>
          <a:xfrm>
            <a:off x="202550" y="861975"/>
            <a:ext cx="8629800" cy="1062518"/>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US" b="0" i="0" dirty="0">
                <a:solidFill>
                  <a:srgbClr val="212121"/>
                </a:solidFill>
                <a:effectLst/>
                <a:latin typeface="Roboto" panose="02000000000000000000" pitchFamily="2" charset="0"/>
              </a:rPr>
              <a:t>The intended goal is to use the carbon emissions dataset to build a time series model that can forecast the CO2 emissions value for natural gas (NNEIEUS) fuel type for the next 12 months </a:t>
            </a:r>
            <a:r>
              <a:rPr lang="en-US" b="0" i="0">
                <a:solidFill>
                  <a:srgbClr val="212121"/>
                </a:solidFill>
                <a:effectLst/>
                <a:latin typeface="Roboto" panose="02000000000000000000" pitchFamily="2" charset="0"/>
              </a:rPr>
              <a:t>and that </a:t>
            </a:r>
            <a:r>
              <a:rPr lang="en-US" b="0" i="0" dirty="0">
                <a:solidFill>
                  <a:srgbClr val="212121"/>
                </a:solidFill>
                <a:effectLst/>
                <a:latin typeface="Roboto" panose="02000000000000000000" pitchFamily="2" charset="0"/>
              </a:rPr>
              <a:t>can be adopted as policies to reduce these emissions.</a:t>
            </a:r>
            <a:endParaRPr dirty="0"/>
          </a:p>
        </p:txBody>
      </p:sp>
      <p:sp>
        <p:nvSpPr>
          <p:cNvPr id="112" name="Google Shape;112;p2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71651A47-8AB8-4E5A-BAE8-4890CC1B8B8A}"/>
              </a:ext>
            </a:extLst>
          </p:cNvPr>
          <p:cNvSpPr txBox="1"/>
          <p:nvPr/>
        </p:nvSpPr>
        <p:spPr>
          <a:xfrm>
            <a:off x="308610" y="2263973"/>
            <a:ext cx="8308480" cy="430887"/>
          </a:xfrm>
          <a:prstGeom prst="rect">
            <a:avLst/>
          </a:prstGeom>
          <a:noFill/>
        </p:spPr>
        <p:txBody>
          <a:bodyPr wrap="square" rtlCol="0">
            <a:spAutoFit/>
          </a:bodyPr>
          <a:lstStyle/>
          <a:p>
            <a:r>
              <a:rPr lang="en-US" sz="2200" b="1" i="0" dirty="0">
                <a:solidFill>
                  <a:srgbClr val="212121"/>
                </a:solidFill>
                <a:effectLst/>
                <a:latin typeface="Roboto" panose="02000000000000000000" pitchFamily="2" charset="0"/>
              </a:rPr>
              <a:t>Key</a:t>
            </a:r>
            <a:r>
              <a:rPr lang="en-US" b="1" i="0" dirty="0">
                <a:solidFill>
                  <a:srgbClr val="212121"/>
                </a:solidFill>
                <a:effectLst/>
                <a:latin typeface="Roboto" panose="02000000000000000000" pitchFamily="2" charset="0"/>
              </a:rPr>
              <a:t> </a:t>
            </a:r>
            <a:r>
              <a:rPr lang="en-US" sz="2200" b="1" i="0" dirty="0">
                <a:solidFill>
                  <a:srgbClr val="212121"/>
                </a:solidFill>
                <a:effectLst/>
                <a:latin typeface="Roboto" panose="02000000000000000000" pitchFamily="2" charset="0"/>
              </a:rPr>
              <a:t>questions</a:t>
            </a:r>
            <a:endParaRPr lang="en-US" sz="2200" b="0" i="0" dirty="0">
              <a:solidFill>
                <a:srgbClr val="212121"/>
              </a:solidFill>
              <a:effectLst/>
              <a:latin typeface="Roboto" panose="02000000000000000000" pitchFamily="2" charset="0"/>
            </a:endParaRPr>
          </a:p>
        </p:txBody>
      </p:sp>
      <p:sp>
        <p:nvSpPr>
          <p:cNvPr id="3" name="TextBox 2">
            <a:extLst>
              <a:ext uri="{FF2B5EF4-FFF2-40B4-BE49-F238E27FC236}">
                <a16:creationId xmlns:a16="http://schemas.microsoft.com/office/drawing/2014/main" id="{FA8DA0FE-0643-49DF-93CD-456FF7CCEE4D}"/>
              </a:ext>
            </a:extLst>
          </p:cNvPr>
          <p:cNvSpPr txBox="1"/>
          <p:nvPr/>
        </p:nvSpPr>
        <p:spPr>
          <a:xfrm>
            <a:off x="417760" y="2866212"/>
            <a:ext cx="8308480" cy="1231106"/>
          </a:xfrm>
          <a:prstGeom prst="rect">
            <a:avLst/>
          </a:prstGeom>
          <a:noFill/>
        </p:spPr>
        <p:txBody>
          <a:bodyPr wrap="square" rtlCol="0">
            <a:spAutoFit/>
          </a:bodyPr>
          <a:lstStyle/>
          <a:p>
            <a:pPr algn="l"/>
            <a:r>
              <a:rPr lang="en-US" sz="1500" b="0" i="0" dirty="0">
                <a:solidFill>
                  <a:srgbClr val="212121"/>
                </a:solidFill>
                <a:effectLst/>
                <a:latin typeface="Roboto" panose="02000000000000000000" pitchFamily="2" charset="0"/>
              </a:rPr>
              <a:t>1. What are the different variables that influence C02 emissions?</a:t>
            </a:r>
          </a:p>
          <a:p>
            <a:pPr algn="l"/>
            <a:r>
              <a:rPr lang="en-US" sz="1500" b="0" i="0" dirty="0">
                <a:solidFill>
                  <a:srgbClr val="212121"/>
                </a:solidFill>
                <a:effectLst/>
                <a:latin typeface="Roboto" panose="02000000000000000000" pitchFamily="2" charset="0"/>
              </a:rPr>
              <a:t>2. Which factor affects the C02 emission the most? What could be plausible reasons for that?</a:t>
            </a:r>
          </a:p>
          <a:p>
            <a:pPr algn="l"/>
            <a:r>
              <a:rPr lang="en-US" sz="1500" dirty="0">
                <a:solidFill>
                  <a:srgbClr val="212121"/>
                </a:solidFill>
                <a:latin typeface="Roboto" panose="02000000000000000000" pitchFamily="2" charset="0"/>
              </a:rPr>
              <a:t>3. </a:t>
            </a:r>
            <a:r>
              <a:rPr lang="en-US" sz="1500" b="0" i="0" dirty="0">
                <a:solidFill>
                  <a:srgbClr val="212121"/>
                </a:solidFill>
                <a:effectLst/>
                <a:latin typeface="Roboto" panose="02000000000000000000" pitchFamily="2" charset="0"/>
              </a:rPr>
              <a:t>What are your recommendations to key decision-maker on balancing the reduction of carbon emission and affordable electricity production?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8C74-14ED-4A94-AA04-30B03362B26E}"/>
              </a:ext>
            </a:extLst>
          </p:cNvPr>
          <p:cNvSpPr>
            <a:spLocks noGrp="1"/>
          </p:cNvSpPr>
          <p:nvPr>
            <p:ph type="title"/>
          </p:nvPr>
        </p:nvSpPr>
        <p:spPr>
          <a:xfrm>
            <a:off x="178166" y="97860"/>
            <a:ext cx="8520600" cy="572700"/>
          </a:xfrm>
        </p:spPr>
        <p:txBody>
          <a:bodyPr/>
          <a:lstStyle/>
          <a:p>
            <a:r>
              <a:rPr lang="en-US" sz="2000" b="1" i="0" dirty="0">
                <a:solidFill>
                  <a:srgbClr val="212121"/>
                </a:solidFill>
                <a:effectLst/>
                <a:latin typeface="Roboto" panose="02000000000000000000" pitchFamily="2" charset="0"/>
              </a:rPr>
              <a:t>Proposed approach for the overall solution design as reference</a:t>
            </a:r>
            <a:r>
              <a:rPr lang="en-US" sz="2000" dirty="0">
                <a:solidFill>
                  <a:srgbClr val="212121"/>
                </a:solidFill>
                <a:latin typeface="Roboto" panose="02000000000000000000" pitchFamily="2" charset="0"/>
              </a:rPr>
              <a:t>:</a:t>
            </a:r>
            <a:br>
              <a:rPr lang="en-US" sz="2000" b="0" i="0" dirty="0">
                <a:solidFill>
                  <a:srgbClr val="212121"/>
                </a:solidFill>
                <a:effectLst/>
                <a:latin typeface="Roboto" panose="02000000000000000000" pitchFamily="2" charset="0"/>
              </a:rPr>
            </a:br>
            <a:endParaRPr lang="en-US" sz="2000" dirty="0"/>
          </a:p>
        </p:txBody>
      </p:sp>
      <p:sp>
        <p:nvSpPr>
          <p:cNvPr id="3" name="Text Placeholder 2">
            <a:extLst>
              <a:ext uri="{FF2B5EF4-FFF2-40B4-BE49-F238E27FC236}">
                <a16:creationId xmlns:a16="http://schemas.microsoft.com/office/drawing/2014/main" id="{5CDBCF3B-DD99-40A2-A460-5E4B904C067C}"/>
              </a:ext>
            </a:extLst>
          </p:cNvPr>
          <p:cNvSpPr>
            <a:spLocks noGrp="1"/>
          </p:cNvSpPr>
          <p:nvPr>
            <p:ph type="body" idx="1"/>
          </p:nvPr>
        </p:nvSpPr>
        <p:spPr>
          <a:xfrm>
            <a:off x="202550" y="670561"/>
            <a:ext cx="9343786" cy="4974336"/>
          </a:xfrm>
        </p:spPr>
        <p:txBody>
          <a:bodyPr/>
          <a:lstStyle/>
          <a:p>
            <a:pPr marL="0" marR="0" lvl="0" indent="0">
              <a:lnSpc>
                <a:spcPct val="107000"/>
              </a:lnSpc>
              <a:spcBef>
                <a:spcPts val="0"/>
              </a:spcBef>
              <a:spcAft>
                <a:spcPts val="0"/>
              </a:spcAft>
              <a:buNone/>
              <a:tabLst>
                <a:tab pos="457200" algn="l"/>
              </a:tabLst>
            </a:pPr>
            <a:r>
              <a:rPr lang="en-US" sz="16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1. Data preparation and dataset visualization.</a:t>
            </a:r>
            <a:endParaRPr lang="en-US" sz="1600" dirty="0">
              <a:latin typeface="Roboto" panose="02000000000000000000" pitchFamily="2"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6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2. Splitting the dataset to train data and test data.</a:t>
            </a:r>
            <a:endParaRPr lang="en-US" sz="1600" dirty="0">
              <a:effectLst/>
              <a:latin typeface="Roboto" panose="02000000000000000000" pitchFamily="2"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6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3. After data preparation, the first task is to make the time-series stationary.</a:t>
            </a:r>
          </a:p>
          <a:p>
            <a:pPr marL="0" marR="0" lvl="0" indent="0">
              <a:lnSpc>
                <a:spcPct val="107000"/>
              </a:lnSpc>
              <a:spcBef>
                <a:spcPts val="0"/>
              </a:spcBef>
              <a:spcAft>
                <a:spcPts val="0"/>
              </a:spcAft>
              <a:buNone/>
            </a:pPr>
            <a:r>
              <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 To verify if the series is stationary or not</a:t>
            </a:r>
            <a:r>
              <a:rPr lang="en-US" sz="1600" dirty="0">
                <a:effectLst/>
                <a:latin typeface="Calibri" panose="020F0502020204030204" pitchFamily="34" charset="0"/>
                <a:ea typeface="DengXian" panose="02010600030101010101" pitchFamily="2" charset="-122"/>
                <a:cs typeface="Times New Roman" panose="02020603050405020304" pitchFamily="18" charset="0"/>
              </a:rPr>
              <a:t>, follow the below methods:</a:t>
            </a:r>
          </a:p>
          <a:p>
            <a:pPr marL="590550" marR="0" indent="0">
              <a:lnSpc>
                <a:spcPct val="107000"/>
              </a:lnSpc>
              <a:spcBef>
                <a:spcPts val="0"/>
              </a:spcBef>
              <a:spcAft>
                <a:spcPts val="0"/>
              </a:spcAft>
              <a:buNone/>
            </a:pPr>
            <a:r>
              <a:rPr lang="en-US" sz="1600" dirty="0">
                <a:effectLst/>
                <a:latin typeface="Calibri" panose="020F0502020204030204" pitchFamily="34" charset="0"/>
                <a:ea typeface="DengXian" panose="02010600030101010101" pitchFamily="2" charset="-122"/>
                <a:cs typeface="Times New Roman" panose="02020603050405020304" pitchFamily="18" charset="0"/>
              </a:rPr>
              <a:t>     1). Calculating the rolling mean and standard deviation</a:t>
            </a:r>
          </a:p>
          <a:p>
            <a:pPr marL="590550" marR="0" indent="0">
              <a:lnSpc>
                <a:spcPct val="107000"/>
              </a:lnSpc>
              <a:spcBef>
                <a:spcPts val="0"/>
              </a:spcBef>
              <a:spcAft>
                <a:spcPts val="0"/>
              </a:spcAft>
              <a:buNone/>
            </a:pPr>
            <a:r>
              <a:rPr lang="en-US" sz="1600" dirty="0">
                <a:effectLst/>
                <a:latin typeface="Calibri" panose="020F0502020204030204" pitchFamily="34" charset="0"/>
                <a:ea typeface="DengXian" panose="02010600030101010101" pitchFamily="2" charset="-122"/>
                <a:cs typeface="Times New Roman" panose="02020603050405020304" pitchFamily="18" charset="0"/>
              </a:rPr>
              <a:t>     2). Augmented Dickey-Fuller (ADF) Test </a:t>
            </a:r>
          </a:p>
          <a:p>
            <a:pPr marL="590550" marR="0" indent="0">
              <a:lnSpc>
                <a:spcPct val="107000"/>
              </a:lnSpc>
              <a:spcBef>
                <a:spcPts val="0"/>
              </a:spcBef>
              <a:spcAft>
                <a:spcPts val="0"/>
              </a:spcAft>
              <a:buNone/>
            </a:pPr>
            <a:r>
              <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b. The following methods to convert a non-stationary series into a stationary one: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133350" marR="0" indent="0">
              <a:lnSpc>
                <a:spcPct val="107000"/>
              </a:lnSpc>
              <a:spcBef>
                <a:spcPts val="0"/>
              </a:spcBef>
              <a:spcAft>
                <a:spcPts val="0"/>
              </a:spcAft>
              <a:buNone/>
            </a:pPr>
            <a:r>
              <a:rPr lang="en-US" sz="1600" dirty="0">
                <a:effectLst/>
                <a:latin typeface="Calibri" panose="020F0502020204030204" pitchFamily="34" charset="0"/>
                <a:ea typeface="DengXian" panose="02010600030101010101" pitchFamily="2" charset="-122"/>
                <a:cs typeface="Times New Roman" panose="02020603050405020304" pitchFamily="18" charset="0"/>
              </a:rPr>
              <a:t>              1). Log Transformation</a:t>
            </a:r>
          </a:p>
          <a:p>
            <a:pPr marL="133350" marR="0" indent="0">
              <a:lnSpc>
                <a:spcPct val="107000"/>
              </a:lnSpc>
              <a:spcBef>
                <a:spcPts val="0"/>
              </a:spcBef>
              <a:spcAft>
                <a:spcPts val="800"/>
              </a:spcAft>
              <a:buNone/>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 By differencing the series (lagged series)</a:t>
            </a:r>
            <a:endParaRPr lang="en-US" sz="1600" dirty="0">
              <a:effectLst/>
              <a:latin typeface="Roboto" panose="02000000000000000000" pitchFamily="2" charset="0"/>
              <a:ea typeface="Times New Roman" panose="02020603050405020304" pitchFamily="18" charset="0"/>
              <a:cs typeface="Times New Roman" panose="02020603050405020304" pitchFamily="18" charset="0"/>
            </a:endParaRPr>
          </a:p>
          <a:p>
            <a:pPr marL="0" indent="0">
              <a:lnSpc>
                <a:spcPct val="107000"/>
              </a:lnSpc>
              <a:buNone/>
              <a:tabLst>
                <a:tab pos="457200" algn="l"/>
              </a:tabLst>
            </a:pPr>
            <a:r>
              <a:rPr lang="en-US" sz="1600" dirty="0">
                <a:solidFill>
                  <a:srgbClr val="000000"/>
                </a:solidFill>
                <a:latin typeface="Roboto" panose="02000000000000000000" pitchFamily="2" charset="0"/>
                <a:cs typeface="Calibri" panose="020F0502020204030204" pitchFamily="34" charset="0"/>
              </a:rPr>
              <a:t>4.  Decompose the time series components into Trend, Seasonality and Residual.</a:t>
            </a:r>
          </a:p>
          <a:p>
            <a:pPr marL="0" indent="0">
              <a:lnSpc>
                <a:spcPct val="107000"/>
              </a:lnSpc>
              <a:buNone/>
              <a:tabLst>
                <a:tab pos="457200" algn="l"/>
              </a:tabLst>
            </a:pPr>
            <a:r>
              <a:rPr lang="en-US" sz="1600" dirty="0">
                <a:solidFill>
                  <a:srgbClr val="000000"/>
                </a:solidFill>
                <a:latin typeface="Roboto" panose="02000000000000000000" pitchFamily="2" charset="0"/>
                <a:cs typeface="Calibri" panose="020F0502020204030204" pitchFamily="34" charset="0"/>
              </a:rPr>
              <a:t>5. Plot the auto-correlation function and partial auto-correlation function.</a:t>
            </a:r>
          </a:p>
          <a:p>
            <a:pPr marL="0" indent="0">
              <a:lnSpc>
                <a:spcPct val="107000"/>
              </a:lnSpc>
              <a:buNone/>
              <a:tabLst>
                <a:tab pos="457200" algn="l"/>
              </a:tabLst>
            </a:pPr>
            <a:r>
              <a:rPr lang="en-US" sz="1600" dirty="0">
                <a:solidFill>
                  <a:srgbClr val="000000"/>
                </a:solidFill>
                <a:latin typeface="Roboto" panose="02000000000000000000" pitchFamily="2" charset="0"/>
                <a:cs typeface="Calibri" panose="020F0502020204030204" pitchFamily="34" charset="0"/>
              </a:rPr>
              <a:t>6. Get p and q values for AR, MA, ARMA, and ARIMA models.</a:t>
            </a:r>
          </a:p>
          <a:p>
            <a:pPr marL="0" indent="0">
              <a:lnSpc>
                <a:spcPct val="107000"/>
              </a:lnSpc>
              <a:buNone/>
              <a:tabLst>
                <a:tab pos="457200" algn="l"/>
              </a:tabLst>
            </a:pPr>
            <a:r>
              <a:rPr lang="en-US" sz="1600" dirty="0">
                <a:solidFill>
                  <a:srgbClr val="000000"/>
                </a:solidFill>
                <a:latin typeface="Roboto" panose="02000000000000000000" pitchFamily="2" charset="0"/>
                <a:cs typeface="Calibri" panose="020F0502020204030204" pitchFamily="34" charset="0"/>
              </a:rPr>
              <a:t>7. Select the best model with the least RMSE or lowest AIC.</a:t>
            </a:r>
          </a:p>
          <a:p>
            <a:pPr marL="0" indent="0">
              <a:lnSpc>
                <a:spcPct val="107000"/>
              </a:lnSpc>
              <a:buNone/>
              <a:tabLst>
                <a:tab pos="457200" algn="l"/>
              </a:tabLst>
            </a:pPr>
            <a:r>
              <a:rPr lang="en-US" sz="1600" dirty="0">
                <a:solidFill>
                  <a:srgbClr val="000000"/>
                </a:solidFill>
                <a:latin typeface="Roboto" panose="02000000000000000000" pitchFamily="2" charset="0"/>
                <a:cs typeface="Calibri" panose="020F0502020204030204" pitchFamily="34" charset="0"/>
              </a:rPr>
              <a:t>8. Use the inverse transformation to get back the original values.</a:t>
            </a:r>
          </a:p>
          <a:p>
            <a:pPr marL="0" indent="0">
              <a:lnSpc>
                <a:spcPct val="107000"/>
              </a:lnSpc>
              <a:buNone/>
              <a:tabLst>
                <a:tab pos="457200" algn="l"/>
              </a:tabLst>
            </a:pPr>
            <a:r>
              <a:rPr lang="en-US" sz="1600" dirty="0">
                <a:solidFill>
                  <a:srgbClr val="000000"/>
                </a:solidFill>
                <a:latin typeface="Roboto" panose="02000000000000000000" pitchFamily="2" charset="0"/>
                <a:cs typeface="Calibri" panose="020F0502020204030204" pitchFamily="34" charset="0"/>
              </a:rPr>
              <a:t>9. Forecast the values for the next 12 months and comparing it with the test data.</a:t>
            </a:r>
          </a:p>
          <a:p>
            <a:pPr marL="133350" indent="0">
              <a:buNone/>
            </a:pPr>
            <a:endParaRPr lang="en-US" dirty="0"/>
          </a:p>
        </p:txBody>
      </p:sp>
      <p:sp>
        <p:nvSpPr>
          <p:cNvPr id="4" name="Slide Number Placeholder 3">
            <a:extLst>
              <a:ext uri="{FF2B5EF4-FFF2-40B4-BE49-F238E27FC236}">
                <a16:creationId xmlns:a16="http://schemas.microsoft.com/office/drawing/2014/main" id="{8F43F1F1-110C-469C-ADD6-A0E11CFCF1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286496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E708-01EA-4256-A202-6320DC6B5494}"/>
              </a:ext>
            </a:extLst>
          </p:cNvPr>
          <p:cNvSpPr>
            <a:spLocks noGrp="1"/>
          </p:cNvSpPr>
          <p:nvPr>
            <p:ph type="title"/>
          </p:nvPr>
        </p:nvSpPr>
        <p:spPr>
          <a:xfrm>
            <a:off x="490250" y="1060703"/>
            <a:ext cx="7788118" cy="3886203"/>
          </a:xfrm>
        </p:spPr>
        <p:txBody>
          <a:bodyPr/>
          <a:lstStyle/>
          <a:p>
            <a:r>
              <a:rPr lang="en-US" sz="3600" b="0" dirty="0">
                <a:solidFill>
                  <a:srgbClr val="212121"/>
                </a:solidFill>
                <a:latin typeface="Roboto" panose="02000000000000000000" pitchFamily="2" charset="0"/>
                <a:ea typeface="DengXian" panose="02010600030101010101" pitchFamily="2" charset="-122"/>
                <a:cs typeface="Times New Roman" panose="02020603050405020304" pitchFamily="18" charset="0"/>
                <a:sym typeface="Arial"/>
              </a:rPr>
              <a:t>. </a:t>
            </a:r>
            <a:r>
              <a:rPr lang="en-US" sz="1800" b="0" dirty="0">
                <a:solidFill>
                  <a:srgbClr val="212121"/>
                </a:solidFill>
                <a:latin typeface="Roboto" panose="02000000000000000000" pitchFamily="2" charset="0"/>
                <a:ea typeface="DengXian" panose="02010600030101010101" pitchFamily="2" charset="-122"/>
                <a:cs typeface="Times New Roman" panose="02020603050405020304" pitchFamily="18" charset="0"/>
                <a:sym typeface="Arial"/>
              </a:rPr>
              <a:t>Basing on the visualization of the trend of co2 emission from each energy type,  it is clearly that the time series has a deterministic trend in sources of Coal Electric Power, Natural Gas Electric, Petroleum Coke Electric, Residual Fuel Oil, Petroleum Electric Power, Non-Biomass Waste Electric Power and Total Emissions.</a:t>
            </a:r>
            <a:br>
              <a:rPr lang="en-US" sz="1800" b="0" dirty="0">
                <a:solidFill>
                  <a:srgbClr val="212121"/>
                </a:solidFill>
                <a:latin typeface="Roboto" panose="02000000000000000000" pitchFamily="2" charset="0"/>
                <a:ea typeface="DengXian" panose="02010600030101010101" pitchFamily="2" charset="-122"/>
                <a:cs typeface="Times New Roman" panose="02020603050405020304" pitchFamily="18" charset="0"/>
                <a:sym typeface="Arial"/>
              </a:rPr>
            </a:br>
            <a:br>
              <a:rPr lang="en-US" sz="1800" b="0" dirty="0">
                <a:solidFill>
                  <a:srgbClr val="212121"/>
                </a:solidFill>
                <a:latin typeface="Roboto" panose="02000000000000000000" pitchFamily="2" charset="0"/>
                <a:ea typeface="DengXian" panose="02010600030101010101" pitchFamily="2" charset="-122"/>
                <a:cs typeface="Times New Roman" panose="02020603050405020304" pitchFamily="18" charset="0"/>
                <a:sym typeface="Arial"/>
              </a:rPr>
            </a:br>
            <a:r>
              <a:rPr lang="en-US" sz="3600" b="0" dirty="0">
                <a:solidFill>
                  <a:srgbClr val="212121"/>
                </a:solidFill>
                <a:latin typeface="Roboto" panose="02000000000000000000" pitchFamily="2" charset="0"/>
                <a:ea typeface="DengXian" panose="02010600030101010101" pitchFamily="2" charset="-122"/>
                <a:cs typeface="Times New Roman" panose="02020603050405020304" pitchFamily="18" charset="0"/>
                <a:sym typeface="Arial"/>
              </a:rPr>
              <a:t>. </a:t>
            </a:r>
            <a:r>
              <a:rPr lang="en-US" sz="1800" b="0" dirty="0">
                <a:solidFill>
                  <a:srgbClr val="212121"/>
                </a:solidFill>
                <a:latin typeface="Roboto" panose="02000000000000000000" pitchFamily="2" charset="0"/>
                <a:ea typeface="DengXian" panose="02010600030101010101" pitchFamily="2" charset="-122"/>
                <a:cs typeface="Times New Roman" panose="02020603050405020304" pitchFamily="18" charset="0"/>
                <a:sym typeface="Arial"/>
              </a:rPr>
              <a:t>Among these factors, the </a:t>
            </a:r>
            <a:r>
              <a:rPr lang="en-US" sz="1800" b="0" i="0" dirty="0">
                <a:solidFill>
                  <a:srgbClr val="212121"/>
                </a:solidFill>
                <a:effectLst/>
                <a:latin typeface="Roboto" panose="02000000000000000000" pitchFamily="2" charset="0"/>
              </a:rPr>
              <a:t> Coal Electric Power and Petroleum Coke are the two primary source of carbon emissions. </a:t>
            </a:r>
            <a:br>
              <a:rPr lang="en-US" sz="1800" b="0" i="0" dirty="0">
                <a:solidFill>
                  <a:srgbClr val="212121"/>
                </a:solidFill>
                <a:effectLst/>
                <a:latin typeface="Roboto" panose="02000000000000000000" pitchFamily="2" charset="0"/>
              </a:rPr>
            </a:br>
            <a:br>
              <a:rPr lang="en-US" sz="1800" b="0" i="0" dirty="0">
                <a:solidFill>
                  <a:srgbClr val="212121"/>
                </a:solidFill>
                <a:effectLst/>
                <a:latin typeface="Roboto" panose="02000000000000000000" pitchFamily="2" charset="0"/>
              </a:rPr>
            </a:br>
            <a:r>
              <a:rPr lang="en-US" sz="3600" b="0" i="0" dirty="0">
                <a:solidFill>
                  <a:srgbClr val="212121"/>
                </a:solidFill>
                <a:effectLst/>
                <a:latin typeface="Roboto" panose="02000000000000000000" pitchFamily="2" charset="0"/>
              </a:rPr>
              <a:t>. </a:t>
            </a:r>
            <a:r>
              <a:rPr lang="en-US" sz="1800" b="0" i="0" dirty="0">
                <a:solidFill>
                  <a:srgbClr val="212121"/>
                </a:solidFill>
                <a:effectLst/>
                <a:latin typeface="Roboto" panose="02000000000000000000" pitchFamily="2" charset="0"/>
              </a:rPr>
              <a:t>In the next step of analysis approach,  we should underline and put eye on these two energy sources </a:t>
            </a:r>
            <a:endParaRPr lang="en-US" sz="1800" b="0" dirty="0">
              <a:solidFill>
                <a:srgbClr val="212121"/>
              </a:solidFill>
              <a:latin typeface="Roboto" panose="02000000000000000000" pitchFamily="2" charset="0"/>
              <a:ea typeface="DengXian" panose="02010600030101010101" pitchFamily="2" charset="-122"/>
              <a:cs typeface="Times New Roman" panose="02020603050405020304" pitchFamily="18" charset="0"/>
              <a:sym typeface="Arial"/>
            </a:endParaRPr>
          </a:p>
        </p:txBody>
      </p:sp>
      <p:sp>
        <p:nvSpPr>
          <p:cNvPr id="3" name="Slide Number Placeholder 2">
            <a:extLst>
              <a:ext uri="{FF2B5EF4-FFF2-40B4-BE49-F238E27FC236}">
                <a16:creationId xmlns:a16="http://schemas.microsoft.com/office/drawing/2014/main" id="{060480FB-99A4-4D08-82CA-217101DC3E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4" name="TextBox 3">
            <a:extLst>
              <a:ext uri="{FF2B5EF4-FFF2-40B4-BE49-F238E27FC236}">
                <a16:creationId xmlns:a16="http://schemas.microsoft.com/office/drawing/2014/main" id="{7687B166-07FF-41E1-BDB4-96FFD24AE089}"/>
              </a:ext>
            </a:extLst>
          </p:cNvPr>
          <p:cNvSpPr txBox="1"/>
          <p:nvPr/>
        </p:nvSpPr>
        <p:spPr>
          <a:xfrm>
            <a:off x="377952" y="280416"/>
            <a:ext cx="6986016" cy="430887"/>
          </a:xfrm>
          <a:prstGeom prst="rect">
            <a:avLst/>
          </a:prstGeom>
          <a:noFill/>
        </p:spPr>
        <p:txBody>
          <a:bodyPr wrap="square" rtlCol="0">
            <a:spAutoFit/>
          </a:bodyPr>
          <a:lstStyle/>
          <a:p>
            <a:r>
              <a:rPr lang="en-US" sz="2200" b="1" dirty="0">
                <a:solidFill>
                  <a:srgbClr val="212121"/>
                </a:solidFill>
                <a:effectLst/>
                <a:latin typeface="Roboto" panose="02000000000000000000" pitchFamily="2" charset="0"/>
                <a:ea typeface="DengXian" panose="02010600030101010101" pitchFamily="2" charset="-122"/>
                <a:cs typeface="Times New Roman" panose="02020603050405020304" pitchFamily="18" charset="0"/>
              </a:rPr>
              <a:t>Observations and Insights by the stage of milestone 1</a:t>
            </a:r>
            <a:endParaRPr lang="en-US" sz="22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5744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589DB8-25F3-4D0C-9268-A2485743A938}"/>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Since the SARIMA model is performing better, we will adopt the SARIMA model to forecast the CO2 emissions value for natural gas (NNEIEUS) fuel type for the next 12 months</a:t>
            </a:r>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The amount of usage of Coal and Petroleum Coke are the biggest factors influencing CO2 emissions and seasonality is one of the drivers of this increased CO2 emission. As an example in January it is typically very cold and this drives consumers and enterprises increase heating usage, thus resulting in higher CO2 emissions. The same pattern exists again in July as hotter weather drives more air-conditioning usage for both consumers and enterprises.</a:t>
            </a:r>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Coal and Petroleum Coke are the worst offenders of driving CO2 emissions.</a:t>
            </a:r>
          </a:p>
          <a:p>
            <a:endParaRPr lang="en-US" dirty="0"/>
          </a:p>
        </p:txBody>
      </p:sp>
      <p:sp>
        <p:nvSpPr>
          <p:cNvPr id="4" name="Slide Number Placeholder 3">
            <a:extLst>
              <a:ext uri="{FF2B5EF4-FFF2-40B4-BE49-F238E27FC236}">
                <a16:creationId xmlns:a16="http://schemas.microsoft.com/office/drawing/2014/main" id="{9454BA8A-7361-4081-8627-2AE4C23679D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5" name="Title 4">
            <a:extLst>
              <a:ext uri="{FF2B5EF4-FFF2-40B4-BE49-F238E27FC236}">
                <a16:creationId xmlns:a16="http://schemas.microsoft.com/office/drawing/2014/main" id="{1A9CBA5F-EEF5-4F9E-9ED2-EDFEB3B21E9A}"/>
              </a:ext>
            </a:extLst>
          </p:cNvPr>
          <p:cNvSpPr txBox="1">
            <a:spLocks noGrp="1"/>
          </p:cNvSpPr>
          <p:nvPr>
            <p:ph type="title"/>
          </p:nvPr>
        </p:nvSpPr>
        <p:spPr>
          <a:xfrm>
            <a:off x="203200" y="288925"/>
            <a:ext cx="8520113" cy="523190"/>
          </a:xfrm>
          <a:prstGeom prst="rect">
            <a:avLst/>
          </a:prstGeom>
          <a:noFill/>
        </p:spPr>
        <p:txBody>
          <a:bodyPr wrap="square" rtlCol="0">
            <a:spAutoFit/>
          </a:bodyPr>
          <a:lstStyle/>
          <a:p>
            <a:r>
              <a:rPr lang="en-US" sz="2200" b="1" dirty="0">
                <a:solidFill>
                  <a:srgbClr val="212121"/>
                </a:solidFill>
                <a:effectLst/>
                <a:latin typeface="Roboto" panose="02000000000000000000" pitchFamily="2" charset="0"/>
                <a:ea typeface="DengXian" panose="02010600030101010101" pitchFamily="2" charset="-122"/>
                <a:cs typeface="Times New Roman" panose="02020603050405020304" pitchFamily="18" charset="0"/>
              </a:rPr>
              <a:t>Observations and Insights by the stage of milestone 2</a:t>
            </a:r>
            <a:endParaRPr lang="en-US" sz="22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7300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BE2941-2791-4D21-B3A4-36288DFD0FE9}"/>
              </a:ext>
            </a:extLst>
          </p:cNvPr>
          <p:cNvSpPr>
            <a:spLocks noGrp="1"/>
          </p:cNvSpPr>
          <p:nvPr>
            <p:ph type="body" idx="1"/>
          </p:nvPr>
        </p:nvSpPr>
        <p:spPr/>
        <p:txBody>
          <a:bodyPr/>
          <a:lstStyle/>
          <a:p>
            <a:pPr>
              <a:lnSpc>
                <a:spcPct val="100000"/>
              </a:lnSpc>
              <a:buClr>
                <a:srgbClr val="000000"/>
              </a:buClr>
              <a:buFont typeface="Arial"/>
            </a:pPr>
            <a:r>
              <a:rPr lang="en-US" dirty="0">
                <a:solidFill>
                  <a:srgbClr val="212121"/>
                </a:solidFill>
                <a:latin typeface="Roboto" panose="02000000000000000000" pitchFamily="2" charset="0"/>
                <a:cs typeface="Arial"/>
                <a:sym typeface="Arial"/>
              </a:rPr>
              <a:t>To balance the reduction of carbon emission and affordable electricity production I would suggest that using a rolling mean of usage across the 12 months and use energy sources that are less carbon producing to meet the rolling mean value for each month, and use Coal and Petroleum Coke to augment the energy needs that are need to meet the energy demand that is needed that is above the rolling mean.  </a:t>
            </a:r>
          </a:p>
          <a:p>
            <a:pPr marL="133350" indent="0">
              <a:lnSpc>
                <a:spcPct val="100000"/>
              </a:lnSpc>
              <a:buClr>
                <a:srgbClr val="000000"/>
              </a:buClr>
              <a:buNone/>
            </a:pPr>
            <a:endParaRPr lang="en-US" dirty="0">
              <a:solidFill>
                <a:srgbClr val="212121"/>
              </a:solidFill>
              <a:latin typeface="Roboto" panose="02000000000000000000" pitchFamily="2" charset="0"/>
              <a:cs typeface="Arial"/>
              <a:sym typeface="Arial"/>
            </a:endParaRPr>
          </a:p>
          <a:p>
            <a:pPr>
              <a:lnSpc>
                <a:spcPct val="100000"/>
              </a:lnSpc>
              <a:buClr>
                <a:srgbClr val="000000"/>
              </a:buClr>
              <a:buFont typeface="Arial"/>
            </a:pPr>
            <a:r>
              <a:rPr lang="en-US" dirty="0">
                <a:solidFill>
                  <a:srgbClr val="212121"/>
                </a:solidFill>
                <a:latin typeface="Roboto" panose="02000000000000000000" pitchFamily="2" charset="0"/>
                <a:cs typeface="Arial"/>
                <a:sym typeface="Arial"/>
              </a:rPr>
              <a:t>Thus, the lesser CO2 emitting energy sources could be used as a steady state of energy source to meet the monthly mean, and the higher emitting mean CO2 energy sources should be used to less frequently to meet the increased demand, that is mostly driven by seasonality.</a:t>
            </a:r>
          </a:p>
        </p:txBody>
      </p:sp>
      <p:sp>
        <p:nvSpPr>
          <p:cNvPr id="4" name="Slide Number Placeholder 3">
            <a:extLst>
              <a:ext uri="{FF2B5EF4-FFF2-40B4-BE49-F238E27FC236}">
                <a16:creationId xmlns:a16="http://schemas.microsoft.com/office/drawing/2014/main" id="{8DCA1F30-8486-483F-B61E-3C1AE5005A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5" name="Title 4">
            <a:extLst>
              <a:ext uri="{FF2B5EF4-FFF2-40B4-BE49-F238E27FC236}">
                <a16:creationId xmlns:a16="http://schemas.microsoft.com/office/drawing/2014/main" id="{735F0301-7594-464F-BBEB-EDCAC18CFAC2}"/>
              </a:ext>
            </a:extLst>
          </p:cNvPr>
          <p:cNvSpPr txBox="1">
            <a:spLocks noGrp="1"/>
          </p:cNvSpPr>
          <p:nvPr>
            <p:ph type="title"/>
          </p:nvPr>
        </p:nvSpPr>
        <p:spPr>
          <a:xfrm>
            <a:off x="203200" y="288925"/>
            <a:ext cx="8520113" cy="523190"/>
          </a:xfrm>
          <a:prstGeom prst="rect">
            <a:avLst/>
          </a:prstGeom>
          <a:noFill/>
        </p:spPr>
        <p:txBody>
          <a:bodyPr wrap="square" rtlCol="0">
            <a:spAutoFit/>
          </a:bodyPr>
          <a:lstStyle/>
          <a:p>
            <a:r>
              <a:rPr lang="en-US" sz="2200" b="1" dirty="0">
                <a:solidFill>
                  <a:srgbClr val="212121"/>
                </a:solidFill>
                <a:effectLst/>
                <a:latin typeface="Roboto" panose="02000000000000000000" pitchFamily="2" charset="0"/>
                <a:ea typeface="DengXian" panose="02010600030101010101" pitchFamily="2" charset="-122"/>
                <a:cs typeface="Times New Roman" panose="02020603050405020304" pitchFamily="18" charset="0"/>
              </a:rPr>
              <a:t>Recommendations</a:t>
            </a:r>
            <a:endParaRPr lang="en-US" sz="2200" b="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618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a:p>
        </p:txBody>
      </p:sp>
      <p:sp>
        <p:nvSpPr>
          <p:cNvPr id="186" name="Google Shape;186;p33"/>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9AA38EC8-896F-4C30-97D2-1BC23CEF9CD3}"/>
              </a:ext>
            </a:extLst>
          </p:cNvPr>
          <p:cNvSpPr txBox="1"/>
          <p:nvPr/>
        </p:nvSpPr>
        <p:spPr>
          <a:xfrm>
            <a:off x="4169664" y="597408"/>
            <a:ext cx="3218688" cy="830997"/>
          </a:xfrm>
          <a:prstGeom prst="rect">
            <a:avLst/>
          </a:prstGeom>
          <a:noFill/>
        </p:spPr>
        <p:txBody>
          <a:bodyPr wrap="square" rtlCol="0">
            <a:spAutoFit/>
          </a:bodyPr>
          <a:lstStyle/>
          <a:p>
            <a:r>
              <a:rPr lang="en-US" sz="4800" dirty="0">
                <a:solidFill>
                  <a:schemeClr val="bg1"/>
                </a:solidFill>
              </a:rPr>
              <a:t>Thank  you</a:t>
            </a:r>
          </a:p>
        </p:txBody>
      </p:sp>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708</Words>
  <Application>Microsoft Office PowerPoint</Application>
  <PresentationFormat>On-screen Show (16:9)</PresentationFormat>
  <Paragraphs>44</Paragraphs>
  <Slides>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Nunito</vt:lpstr>
      <vt:lpstr>Roboto</vt:lpstr>
      <vt:lpstr>Calibri Light</vt:lpstr>
      <vt:lpstr>Arial</vt:lpstr>
      <vt:lpstr>Nunito SemiBold</vt:lpstr>
      <vt:lpstr>Calibri</vt:lpstr>
      <vt:lpstr>Nunito ExtraBold</vt:lpstr>
      <vt:lpstr>Just Logo</vt:lpstr>
      <vt:lpstr>Just Logo</vt:lpstr>
      <vt:lpstr>Time Series - Forecast the CO2 emissions</vt:lpstr>
      <vt:lpstr>Objective</vt:lpstr>
      <vt:lpstr>Proposed approach for the overall solution design as reference: </vt:lpstr>
      <vt:lpstr>. Basing on the visualization of the trend of co2 emission from each energy type,  it is clearly that the time series has a deterministic trend in sources of Coal Electric Power, Natural Gas Electric, Petroleum Coke Electric, Residual Fuel Oil, Petroleum Electric Power, Non-Biomass Waste Electric Power and Total Emissions.  . Among these factors, the  Coal Electric Power and Petroleum Coke are the two primary source of carbon emissions.   . In the next step of analysis approach,  we should underline and put eye on these two energy sources </vt:lpstr>
      <vt:lpstr>Observations and Insights by the stage of milestone 2</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Serena Hang</dc:creator>
  <cp:lastModifiedBy>Hang, Xiaona</cp:lastModifiedBy>
  <cp:revision>6</cp:revision>
  <dcterms:modified xsi:type="dcterms:W3CDTF">2021-10-27T16:00:37Z</dcterms:modified>
</cp:coreProperties>
</file>