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89" r:id="rId3"/>
  </p:sldMasterIdLst>
  <p:notesMasterIdLst>
    <p:notesMasterId r:id="rId19"/>
  </p:notesMasterIdLst>
  <p:handoutMasterIdLst>
    <p:handoutMasterId r:id="rId20"/>
  </p:handoutMasterIdLst>
  <p:sldIdLst>
    <p:sldId id="354" r:id="rId4"/>
    <p:sldId id="381" r:id="rId5"/>
    <p:sldId id="382" r:id="rId6"/>
    <p:sldId id="359" r:id="rId7"/>
    <p:sldId id="376" r:id="rId8"/>
    <p:sldId id="383" r:id="rId9"/>
    <p:sldId id="360" r:id="rId10"/>
    <p:sldId id="377" r:id="rId11"/>
    <p:sldId id="384" r:id="rId12"/>
    <p:sldId id="363" r:id="rId13"/>
    <p:sldId id="378" r:id="rId14"/>
    <p:sldId id="385" r:id="rId15"/>
    <p:sldId id="365" r:id="rId16"/>
    <p:sldId id="379" r:id="rId17"/>
    <p:sldId id="380" r:id="rId18"/>
  </p:sldIdLst>
  <p:sldSz cx="121824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F6A787-E8F9-8E70-C2D9-531E784BD3B4}" name="SERENA LANGIANO" initials="SL" userId="S::E353692@edp.pt::73e50be0-4236-486f-8e98-ed8ebf64e81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a Waite" initials="EW" lastIdx="2" clrIdx="0">
    <p:extLst>
      <p:ext uri="{19B8F6BF-5375-455C-9EA6-DF929625EA0E}">
        <p15:presenceInfo xmlns:p15="http://schemas.microsoft.com/office/powerpoint/2012/main" userId="c568693182780e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45B"/>
    <a:srgbClr val="596970"/>
    <a:srgbClr val="FFFFFF"/>
    <a:srgbClr val="A4C693"/>
    <a:srgbClr val="C3D9B7"/>
    <a:srgbClr val="BEE4D6"/>
    <a:srgbClr val="ACBEC4"/>
    <a:srgbClr val="D6DEE2"/>
    <a:srgbClr val="EEEEEE"/>
    <a:srgbClr val="B5D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792" autoAdjust="0"/>
  </p:normalViewPr>
  <p:slideViewPr>
    <p:cSldViewPr snapToGrid="0" snapToObjects="1">
      <p:cViewPr varScale="1">
        <p:scale>
          <a:sx n="59" d="100"/>
          <a:sy n="59" d="100"/>
        </p:scale>
        <p:origin x="872" y="60"/>
      </p:cViewPr>
      <p:guideLst>
        <p:guide orient="horz" pos="216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8/10/relationships/authors" Target="authors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6964A9-107B-4847-D22B-C5B3A7DF7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5CD42-FCEB-AE62-E164-B664C3E74C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C7C44-F9A6-4489-9B02-D168F504611C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6A5C4-7E70-6DD8-7A57-80C93BFC7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BC809-BD37-D11C-5378-25DE06071B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9B214-E432-40D1-BAB7-FD20FA7E4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525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FEDE-F1BF-6A4A-80D9-CCB6DC4EFE3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11C10-233D-DA48-A5CB-9365BBABB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7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91d46f3cf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91d46f3cf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1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8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122363"/>
            <a:ext cx="91368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3602038"/>
            <a:ext cx="91368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9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8" indent="0" algn="ctr">
              <a:buNone/>
              <a:defRPr sz="1600"/>
            </a:lvl7pPr>
            <a:lvl8pPr marL="3200398" indent="0" algn="ctr">
              <a:buNone/>
              <a:defRPr sz="1600"/>
            </a:lvl8pPr>
            <a:lvl9pPr marL="365759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4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8083" y="365125"/>
            <a:ext cx="26268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544" y="365125"/>
            <a:ext cx="772825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06520" y="2146300"/>
            <a:ext cx="5965736" cy="1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28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28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28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28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28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28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28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28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28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06520" y="4109033"/>
            <a:ext cx="5965736" cy="5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728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276" y="2867800"/>
            <a:ext cx="11351924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6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6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6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6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6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6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6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4901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11788" y="545167"/>
            <a:ext cx="10676053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950224" y="1536633"/>
            <a:ext cx="10281961" cy="4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128" lvl="0" indent="-45684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8255" lvl="1" indent="-423005" rtl="0">
              <a:spcBef>
                <a:spcPts val="2132"/>
              </a:spcBef>
              <a:spcAft>
                <a:spcPts val="0"/>
              </a:spcAft>
              <a:buSzPts val="1400"/>
              <a:buChar char="○"/>
              <a:defRPr/>
            </a:lvl2pPr>
            <a:lvl3pPr marL="1827383" lvl="2" indent="-423005" rtl="0">
              <a:spcBef>
                <a:spcPts val="2132"/>
              </a:spcBef>
              <a:spcAft>
                <a:spcPts val="0"/>
              </a:spcAft>
              <a:buSzPts val="1400"/>
              <a:buChar char="■"/>
              <a:defRPr/>
            </a:lvl3pPr>
            <a:lvl4pPr marL="2436510" lvl="3" indent="-423005" rtl="0">
              <a:spcBef>
                <a:spcPts val="2132"/>
              </a:spcBef>
              <a:spcAft>
                <a:spcPts val="0"/>
              </a:spcAft>
              <a:buSzPts val="1400"/>
              <a:buChar char="●"/>
              <a:defRPr/>
            </a:lvl4pPr>
            <a:lvl5pPr marL="3045638" lvl="4" indent="-423005" rtl="0">
              <a:spcBef>
                <a:spcPts val="2132"/>
              </a:spcBef>
              <a:spcAft>
                <a:spcPts val="0"/>
              </a:spcAft>
              <a:buSzPts val="1400"/>
              <a:buChar char="○"/>
              <a:defRPr/>
            </a:lvl5pPr>
            <a:lvl6pPr marL="3654765" lvl="5" indent="-423005" rtl="0">
              <a:spcBef>
                <a:spcPts val="2132"/>
              </a:spcBef>
              <a:spcAft>
                <a:spcPts val="0"/>
              </a:spcAft>
              <a:buSzPts val="1400"/>
              <a:buChar char="■"/>
              <a:defRPr/>
            </a:lvl6pPr>
            <a:lvl7pPr marL="4263893" lvl="6" indent="-423005" rtl="0">
              <a:spcBef>
                <a:spcPts val="2132"/>
              </a:spcBef>
              <a:spcAft>
                <a:spcPts val="0"/>
              </a:spcAft>
              <a:buSzPts val="1400"/>
              <a:buChar char="●"/>
              <a:defRPr/>
            </a:lvl7pPr>
            <a:lvl8pPr marL="4873020" lvl="7" indent="-423005" rtl="0">
              <a:spcBef>
                <a:spcPts val="2132"/>
              </a:spcBef>
              <a:spcAft>
                <a:spcPts val="0"/>
              </a:spcAft>
              <a:buSzPts val="1400"/>
              <a:buChar char="○"/>
              <a:defRPr/>
            </a:lvl8pPr>
            <a:lvl9pPr marL="5482148" lvl="8" indent="-423005" rtl="0">
              <a:spcBef>
                <a:spcPts val="2132"/>
              </a:spcBef>
              <a:spcAft>
                <a:spcPts val="2132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291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11788" y="545167"/>
            <a:ext cx="10676053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276" y="1536633"/>
            <a:ext cx="5329033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128" lvl="0" indent="-42300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8255" lvl="1" indent="-406085">
              <a:spcBef>
                <a:spcPts val="2132"/>
              </a:spcBef>
              <a:spcAft>
                <a:spcPts val="0"/>
              </a:spcAft>
              <a:buSzPts val="1200"/>
              <a:buChar char="○"/>
              <a:defRPr sz="1599"/>
            </a:lvl2pPr>
            <a:lvl3pPr marL="1827383" lvl="2" indent="-406085">
              <a:spcBef>
                <a:spcPts val="2132"/>
              </a:spcBef>
              <a:spcAft>
                <a:spcPts val="0"/>
              </a:spcAft>
              <a:buSzPts val="1200"/>
              <a:buChar char="■"/>
              <a:defRPr sz="1599"/>
            </a:lvl3pPr>
            <a:lvl4pPr marL="2436510" lvl="3" indent="-406085">
              <a:spcBef>
                <a:spcPts val="2132"/>
              </a:spcBef>
              <a:spcAft>
                <a:spcPts val="0"/>
              </a:spcAft>
              <a:buSzPts val="1200"/>
              <a:buChar char="●"/>
              <a:defRPr sz="1599"/>
            </a:lvl4pPr>
            <a:lvl5pPr marL="3045638" lvl="4" indent="-406085">
              <a:spcBef>
                <a:spcPts val="2132"/>
              </a:spcBef>
              <a:spcAft>
                <a:spcPts val="0"/>
              </a:spcAft>
              <a:buSzPts val="1200"/>
              <a:buChar char="○"/>
              <a:defRPr sz="1599"/>
            </a:lvl5pPr>
            <a:lvl6pPr marL="3654765" lvl="5" indent="-406085">
              <a:spcBef>
                <a:spcPts val="2132"/>
              </a:spcBef>
              <a:spcAft>
                <a:spcPts val="0"/>
              </a:spcAft>
              <a:buSzPts val="1200"/>
              <a:buChar char="■"/>
              <a:defRPr sz="1599"/>
            </a:lvl6pPr>
            <a:lvl7pPr marL="4263893" lvl="6" indent="-406085">
              <a:spcBef>
                <a:spcPts val="2132"/>
              </a:spcBef>
              <a:spcAft>
                <a:spcPts val="0"/>
              </a:spcAft>
              <a:buSzPts val="1200"/>
              <a:buChar char="●"/>
              <a:defRPr sz="1599"/>
            </a:lvl7pPr>
            <a:lvl8pPr marL="4873020" lvl="7" indent="-406085">
              <a:spcBef>
                <a:spcPts val="2132"/>
              </a:spcBef>
              <a:spcAft>
                <a:spcPts val="0"/>
              </a:spcAft>
              <a:buSzPts val="1200"/>
              <a:buChar char="○"/>
              <a:defRPr sz="1599"/>
            </a:lvl8pPr>
            <a:lvl9pPr marL="5482148" lvl="8" indent="-406085">
              <a:spcBef>
                <a:spcPts val="2132"/>
              </a:spcBef>
              <a:spcAft>
                <a:spcPts val="2132"/>
              </a:spcAft>
              <a:buSzPts val="1200"/>
              <a:buChar char="■"/>
              <a:defRPr sz="1599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38166" y="1536633"/>
            <a:ext cx="5329033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128" lvl="0" indent="-42300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8255" lvl="1" indent="-406085">
              <a:spcBef>
                <a:spcPts val="2132"/>
              </a:spcBef>
              <a:spcAft>
                <a:spcPts val="0"/>
              </a:spcAft>
              <a:buSzPts val="1200"/>
              <a:buChar char="○"/>
              <a:defRPr sz="1599"/>
            </a:lvl2pPr>
            <a:lvl3pPr marL="1827383" lvl="2" indent="-406085">
              <a:spcBef>
                <a:spcPts val="2132"/>
              </a:spcBef>
              <a:spcAft>
                <a:spcPts val="0"/>
              </a:spcAft>
              <a:buSzPts val="1200"/>
              <a:buChar char="■"/>
              <a:defRPr sz="1599"/>
            </a:lvl3pPr>
            <a:lvl4pPr marL="2436510" lvl="3" indent="-406085">
              <a:spcBef>
                <a:spcPts val="2132"/>
              </a:spcBef>
              <a:spcAft>
                <a:spcPts val="0"/>
              </a:spcAft>
              <a:buSzPts val="1200"/>
              <a:buChar char="●"/>
              <a:defRPr sz="1599"/>
            </a:lvl4pPr>
            <a:lvl5pPr marL="3045638" lvl="4" indent="-406085">
              <a:spcBef>
                <a:spcPts val="2132"/>
              </a:spcBef>
              <a:spcAft>
                <a:spcPts val="0"/>
              </a:spcAft>
              <a:buSzPts val="1200"/>
              <a:buChar char="○"/>
              <a:defRPr sz="1599"/>
            </a:lvl5pPr>
            <a:lvl6pPr marL="3654765" lvl="5" indent="-406085">
              <a:spcBef>
                <a:spcPts val="2132"/>
              </a:spcBef>
              <a:spcAft>
                <a:spcPts val="0"/>
              </a:spcAft>
              <a:buSzPts val="1200"/>
              <a:buChar char="■"/>
              <a:defRPr sz="1599"/>
            </a:lvl6pPr>
            <a:lvl7pPr marL="4263893" lvl="6" indent="-406085">
              <a:spcBef>
                <a:spcPts val="2132"/>
              </a:spcBef>
              <a:spcAft>
                <a:spcPts val="0"/>
              </a:spcAft>
              <a:buSzPts val="1200"/>
              <a:buChar char="●"/>
              <a:defRPr sz="1599"/>
            </a:lvl7pPr>
            <a:lvl8pPr marL="4873020" lvl="7" indent="-406085">
              <a:spcBef>
                <a:spcPts val="2132"/>
              </a:spcBef>
              <a:spcAft>
                <a:spcPts val="0"/>
              </a:spcAft>
              <a:buSzPts val="1200"/>
              <a:buChar char="○"/>
              <a:defRPr sz="1599"/>
            </a:lvl8pPr>
            <a:lvl9pPr marL="5482148" lvl="8" indent="-406085">
              <a:spcBef>
                <a:spcPts val="2132"/>
              </a:spcBef>
              <a:spcAft>
                <a:spcPts val="2132"/>
              </a:spcAft>
              <a:buSzPts val="1200"/>
              <a:buChar char="■"/>
              <a:defRPr sz="1599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258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11287785" y="6217623"/>
            <a:ext cx="731028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11788" y="545167"/>
            <a:ext cx="10676053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"/>
              <a:buNone/>
              <a:defRPr sz="373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22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609124" y="2030033"/>
            <a:ext cx="4654761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198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198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198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198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198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198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198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198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198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609124" y="3142033"/>
            <a:ext cx="4734298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128" lvl="0" indent="-40608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99"/>
            </a:lvl1pPr>
            <a:lvl2pPr marL="1218255" lvl="1" indent="-40608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99"/>
            </a:lvl2pPr>
            <a:lvl3pPr marL="1827383" lvl="2" indent="-406085">
              <a:spcBef>
                <a:spcPts val="2132"/>
              </a:spcBef>
              <a:spcAft>
                <a:spcPts val="0"/>
              </a:spcAft>
              <a:buSzPts val="1200"/>
              <a:buChar char="■"/>
              <a:defRPr sz="1599"/>
            </a:lvl3pPr>
            <a:lvl4pPr marL="2436510" lvl="3" indent="-406085">
              <a:spcBef>
                <a:spcPts val="2132"/>
              </a:spcBef>
              <a:spcAft>
                <a:spcPts val="0"/>
              </a:spcAft>
              <a:buSzPts val="1200"/>
              <a:buChar char="●"/>
              <a:defRPr sz="1599"/>
            </a:lvl4pPr>
            <a:lvl5pPr marL="3045638" lvl="4" indent="-406085">
              <a:spcBef>
                <a:spcPts val="2132"/>
              </a:spcBef>
              <a:spcAft>
                <a:spcPts val="0"/>
              </a:spcAft>
              <a:buSzPts val="1200"/>
              <a:buChar char="○"/>
              <a:defRPr sz="1599"/>
            </a:lvl5pPr>
            <a:lvl6pPr marL="3654765" lvl="5" indent="-406085">
              <a:spcBef>
                <a:spcPts val="2132"/>
              </a:spcBef>
              <a:spcAft>
                <a:spcPts val="0"/>
              </a:spcAft>
              <a:buSzPts val="1200"/>
              <a:buChar char="■"/>
              <a:defRPr sz="1599"/>
            </a:lvl6pPr>
            <a:lvl7pPr marL="4263893" lvl="6" indent="-406085">
              <a:spcBef>
                <a:spcPts val="2132"/>
              </a:spcBef>
              <a:spcAft>
                <a:spcPts val="0"/>
              </a:spcAft>
              <a:buSzPts val="1200"/>
              <a:buChar char="●"/>
              <a:defRPr sz="1599"/>
            </a:lvl7pPr>
            <a:lvl8pPr marL="4873020" lvl="7" indent="-406085">
              <a:spcBef>
                <a:spcPts val="2132"/>
              </a:spcBef>
              <a:spcAft>
                <a:spcPts val="0"/>
              </a:spcAft>
              <a:buSzPts val="1200"/>
              <a:buChar char="○"/>
              <a:defRPr sz="1599"/>
            </a:lvl8pPr>
            <a:lvl9pPr marL="5482148" lvl="8" indent="-406085">
              <a:spcBef>
                <a:spcPts val="2132"/>
              </a:spcBef>
              <a:spcAft>
                <a:spcPts val="2132"/>
              </a:spcAft>
              <a:buSzPts val="1200"/>
              <a:buChar char="■"/>
              <a:defRPr sz="1599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1287785" y="6217623"/>
            <a:ext cx="731028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0139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156" y="600200"/>
            <a:ext cx="8483767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395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395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395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395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395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395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395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395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39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745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6091237" y="-167"/>
            <a:ext cx="6091238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05" tIns="121805" rIns="121805" bIns="12180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8"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53724" y="1644233"/>
            <a:ext cx="5389386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6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6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6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6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6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6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6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6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6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353724" y="3737433"/>
            <a:ext cx="5389386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8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6580855" y="965433"/>
            <a:ext cx="5112003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128" lvl="0" indent="-45684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8255" lvl="1" indent="-423005">
              <a:spcBef>
                <a:spcPts val="2132"/>
              </a:spcBef>
              <a:spcAft>
                <a:spcPts val="0"/>
              </a:spcAft>
              <a:buSzPts val="1400"/>
              <a:buChar char="○"/>
              <a:defRPr/>
            </a:lvl2pPr>
            <a:lvl3pPr marL="1827383" lvl="2" indent="-423005">
              <a:spcBef>
                <a:spcPts val="2132"/>
              </a:spcBef>
              <a:spcAft>
                <a:spcPts val="0"/>
              </a:spcAft>
              <a:buSzPts val="1400"/>
              <a:buChar char="■"/>
              <a:defRPr/>
            </a:lvl3pPr>
            <a:lvl4pPr marL="2436510" lvl="3" indent="-423005">
              <a:spcBef>
                <a:spcPts val="2132"/>
              </a:spcBef>
              <a:spcAft>
                <a:spcPts val="0"/>
              </a:spcAft>
              <a:buSzPts val="1400"/>
              <a:buChar char="●"/>
              <a:defRPr/>
            </a:lvl4pPr>
            <a:lvl5pPr marL="3045638" lvl="4" indent="-423005">
              <a:spcBef>
                <a:spcPts val="2132"/>
              </a:spcBef>
              <a:spcAft>
                <a:spcPts val="0"/>
              </a:spcAft>
              <a:buSzPts val="1400"/>
              <a:buChar char="○"/>
              <a:defRPr/>
            </a:lvl5pPr>
            <a:lvl6pPr marL="3654765" lvl="5" indent="-423005">
              <a:spcBef>
                <a:spcPts val="2132"/>
              </a:spcBef>
              <a:spcAft>
                <a:spcPts val="0"/>
              </a:spcAft>
              <a:buSzPts val="1400"/>
              <a:buChar char="■"/>
              <a:defRPr/>
            </a:lvl6pPr>
            <a:lvl7pPr marL="4263893" lvl="6" indent="-423005">
              <a:spcBef>
                <a:spcPts val="2132"/>
              </a:spcBef>
              <a:spcAft>
                <a:spcPts val="0"/>
              </a:spcAft>
              <a:buSzPts val="1400"/>
              <a:buChar char="●"/>
              <a:defRPr/>
            </a:lvl7pPr>
            <a:lvl8pPr marL="4873020" lvl="7" indent="-423005">
              <a:spcBef>
                <a:spcPts val="2132"/>
              </a:spcBef>
              <a:spcAft>
                <a:spcPts val="0"/>
              </a:spcAft>
              <a:buSzPts val="1400"/>
              <a:buChar char="○"/>
              <a:defRPr/>
            </a:lvl8pPr>
            <a:lvl9pPr marL="5482148" lvl="8" indent="-423005">
              <a:spcBef>
                <a:spcPts val="2132"/>
              </a:spcBef>
              <a:spcAft>
                <a:spcPts val="2132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30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15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15275" y="5640767"/>
            <a:ext cx="7992151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128" lvl="0" indent="-30456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1287785" y="6217623"/>
            <a:ext cx="731028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926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415276" y="1474833"/>
            <a:ext cx="11351924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88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88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88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88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88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88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88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88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988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415276" y="4202967"/>
            <a:ext cx="11351924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128" lvl="0" indent="-456846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8255" lvl="1" indent="-423005" algn="ctr">
              <a:spcBef>
                <a:spcPts val="2132"/>
              </a:spcBef>
              <a:spcAft>
                <a:spcPts val="0"/>
              </a:spcAft>
              <a:buSzPts val="1400"/>
              <a:buChar char="○"/>
              <a:defRPr/>
            </a:lvl2pPr>
            <a:lvl3pPr marL="1827383" lvl="2" indent="-423005" algn="ctr">
              <a:spcBef>
                <a:spcPts val="2132"/>
              </a:spcBef>
              <a:spcAft>
                <a:spcPts val="0"/>
              </a:spcAft>
              <a:buSzPts val="1400"/>
              <a:buChar char="■"/>
              <a:defRPr/>
            </a:lvl3pPr>
            <a:lvl4pPr marL="2436510" lvl="3" indent="-423005" algn="ctr">
              <a:spcBef>
                <a:spcPts val="2132"/>
              </a:spcBef>
              <a:spcAft>
                <a:spcPts val="0"/>
              </a:spcAft>
              <a:buSzPts val="1400"/>
              <a:buChar char="●"/>
              <a:defRPr/>
            </a:lvl4pPr>
            <a:lvl5pPr marL="3045638" lvl="4" indent="-423005" algn="ctr">
              <a:spcBef>
                <a:spcPts val="2132"/>
              </a:spcBef>
              <a:spcAft>
                <a:spcPts val="0"/>
              </a:spcAft>
              <a:buSzPts val="1400"/>
              <a:buChar char="○"/>
              <a:defRPr/>
            </a:lvl5pPr>
            <a:lvl6pPr marL="3654765" lvl="5" indent="-423005" algn="ctr">
              <a:spcBef>
                <a:spcPts val="2132"/>
              </a:spcBef>
              <a:spcAft>
                <a:spcPts val="0"/>
              </a:spcAft>
              <a:buSzPts val="1400"/>
              <a:buChar char="■"/>
              <a:defRPr/>
            </a:lvl6pPr>
            <a:lvl7pPr marL="4263893" lvl="6" indent="-423005" algn="ctr">
              <a:spcBef>
                <a:spcPts val="2132"/>
              </a:spcBef>
              <a:spcAft>
                <a:spcPts val="0"/>
              </a:spcAft>
              <a:buSzPts val="1400"/>
              <a:buChar char="●"/>
              <a:defRPr/>
            </a:lvl7pPr>
            <a:lvl8pPr marL="4873020" lvl="7" indent="-423005" algn="ctr">
              <a:spcBef>
                <a:spcPts val="2132"/>
              </a:spcBef>
              <a:spcAft>
                <a:spcPts val="0"/>
              </a:spcAft>
              <a:buSzPts val="1400"/>
              <a:buChar char="○"/>
              <a:defRPr/>
            </a:lvl8pPr>
            <a:lvl9pPr marL="5482148" lvl="8" indent="-423005" algn="ctr">
              <a:spcBef>
                <a:spcPts val="2132"/>
              </a:spcBef>
              <a:spcAft>
                <a:spcPts val="2132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11287785" y="6217623"/>
            <a:ext cx="731028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7681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094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247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5890" y="2404534"/>
            <a:ext cx="7760868" cy="1646302"/>
          </a:xfrm>
        </p:spPr>
        <p:txBody>
          <a:bodyPr anchor="b">
            <a:noAutofit/>
          </a:bodyPr>
          <a:lstStyle>
            <a:lvl1pPr algn="r">
              <a:defRPr sz="5396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5890" y="4050834"/>
            <a:ext cx="7760868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7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7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806" y="2700868"/>
            <a:ext cx="8589952" cy="1826581"/>
          </a:xfrm>
        </p:spPr>
        <p:txBody>
          <a:bodyPr anchor="b"/>
          <a:lstStyle>
            <a:lvl1pPr algn="l">
              <a:defRPr sz="399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806" y="4527448"/>
            <a:ext cx="8589952" cy="860400"/>
          </a:xfrm>
        </p:spPr>
        <p:txBody>
          <a:bodyPr anchor="t"/>
          <a:lstStyle>
            <a:lvl1pPr marL="0" indent="0" algn="l">
              <a:buNone/>
              <a:defRPr sz="199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83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66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50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3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0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4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7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316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805" y="2160589"/>
            <a:ext cx="4180766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5994" y="2160590"/>
            <a:ext cx="4180765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022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218" y="2160983"/>
            <a:ext cx="4182353" cy="576262"/>
          </a:xfrm>
        </p:spPr>
        <p:txBody>
          <a:bodyPr anchor="b">
            <a:noAutofit/>
          </a:bodyPr>
          <a:lstStyle>
            <a:lvl1pPr marL="0" indent="0">
              <a:buNone/>
              <a:defRPr sz="2398" b="0"/>
            </a:lvl1pPr>
            <a:lvl2pPr marL="456834" indent="0">
              <a:buNone/>
              <a:defRPr sz="1998" b="1"/>
            </a:lvl2pPr>
            <a:lvl3pPr marL="913668" indent="0">
              <a:buNone/>
              <a:defRPr sz="1799" b="1"/>
            </a:lvl3pPr>
            <a:lvl4pPr marL="1370503" indent="0">
              <a:buNone/>
              <a:defRPr sz="1599" b="1"/>
            </a:lvl4pPr>
            <a:lvl5pPr marL="1827337" indent="0">
              <a:buNone/>
              <a:defRPr sz="1599" b="1"/>
            </a:lvl5pPr>
            <a:lvl6pPr marL="2284171" indent="0">
              <a:buNone/>
              <a:defRPr sz="1599" b="1"/>
            </a:lvl6pPr>
            <a:lvl7pPr marL="2741005" indent="0">
              <a:buNone/>
              <a:defRPr sz="1599" b="1"/>
            </a:lvl7pPr>
            <a:lvl8pPr marL="3197840" indent="0">
              <a:buNone/>
              <a:defRPr sz="1599" b="1"/>
            </a:lvl8pPr>
            <a:lvl9pPr marL="3654674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218" y="2737246"/>
            <a:ext cx="418235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4408" y="2160983"/>
            <a:ext cx="4182348" cy="576262"/>
          </a:xfrm>
        </p:spPr>
        <p:txBody>
          <a:bodyPr anchor="b">
            <a:noAutofit/>
          </a:bodyPr>
          <a:lstStyle>
            <a:lvl1pPr marL="0" indent="0">
              <a:buNone/>
              <a:defRPr sz="2398" b="0"/>
            </a:lvl1pPr>
            <a:lvl2pPr marL="456834" indent="0">
              <a:buNone/>
              <a:defRPr sz="1998" b="1"/>
            </a:lvl2pPr>
            <a:lvl3pPr marL="913668" indent="0">
              <a:buNone/>
              <a:defRPr sz="1799" b="1"/>
            </a:lvl3pPr>
            <a:lvl4pPr marL="1370503" indent="0">
              <a:buNone/>
              <a:defRPr sz="1599" b="1"/>
            </a:lvl4pPr>
            <a:lvl5pPr marL="1827337" indent="0">
              <a:buNone/>
              <a:defRPr sz="1599" b="1"/>
            </a:lvl5pPr>
            <a:lvl6pPr marL="2284171" indent="0">
              <a:buNone/>
              <a:defRPr sz="1599" b="1"/>
            </a:lvl6pPr>
            <a:lvl7pPr marL="2741005" indent="0">
              <a:buNone/>
              <a:defRPr sz="1599" b="1"/>
            </a:lvl7pPr>
            <a:lvl8pPr marL="3197840" indent="0">
              <a:buNone/>
              <a:defRPr sz="1599" b="1"/>
            </a:lvl8pPr>
            <a:lvl9pPr marL="3654674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4409" y="2737246"/>
            <a:ext cx="418234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434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805" y="609600"/>
            <a:ext cx="8589952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506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0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03" y="1709741"/>
            <a:ext cx="105073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203" y="4589467"/>
            <a:ext cx="1050738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732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805" y="1498604"/>
            <a:ext cx="3851517" cy="1278466"/>
          </a:xfrm>
        </p:spPr>
        <p:txBody>
          <a:bodyPr anchor="b">
            <a:normAutofit/>
          </a:bodyPr>
          <a:lstStyle>
            <a:lvl1pPr>
              <a:defRPr sz="1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742" y="514925"/>
            <a:ext cx="4510015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805" y="2777069"/>
            <a:ext cx="3851517" cy="2584449"/>
          </a:xfrm>
        </p:spPr>
        <p:txBody>
          <a:bodyPr>
            <a:normAutofit/>
          </a:bodyPr>
          <a:lstStyle>
            <a:lvl1pPr marL="0" indent="0">
              <a:buNone/>
              <a:defRPr sz="1399"/>
            </a:lvl1pPr>
            <a:lvl2pPr marL="456697" indent="0">
              <a:buNone/>
              <a:defRPr sz="1399"/>
            </a:lvl2pPr>
            <a:lvl3pPr marL="913395" indent="0">
              <a:buNone/>
              <a:defRPr sz="1199"/>
            </a:lvl3pPr>
            <a:lvl4pPr marL="1370092" indent="0">
              <a:buNone/>
              <a:defRPr sz="999"/>
            </a:lvl4pPr>
            <a:lvl5pPr marL="1826788" indent="0">
              <a:buNone/>
              <a:defRPr sz="999"/>
            </a:lvl5pPr>
            <a:lvl6pPr marL="2283486" indent="0">
              <a:buNone/>
              <a:defRPr sz="999"/>
            </a:lvl6pPr>
            <a:lvl7pPr marL="2740183" indent="0">
              <a:buNone/>
              <a:defRPr sz="999"/>
            </a:lvl7pPr>
            <a:lvl8pPr marL="3196880" indent="0">
              <a:buNone/>
              <a:defRPr sz="999"/>
            </a:lvl8pPr>
            <a:lvl9pPr marL="3653578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548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805" y="4800600"/>
            <a:ext cx="8589951" cy="566738"/>
          </a:xfrm>
        </p:spPr>
        <p:txBody>
          <a:bodyPr anchor="b">
            <a:normAutofit/>
          </a:bodyPr>
          <a:lstStyle>
            <a:lvl1pPr algn="l">
              <a:defRPr sz="23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6805" y="609600"/>
            <a:ext cx="8589952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599"/>
            </a:lvl1pPr>
            <a:lvl2pPr marL="456834" indent="0">
              <a:buNone/>
              <a:defRPr sz="1599"/>
            </a:lvl2pPr>
            <a:lvl3pPr marL="913668" indent="0">
              <a:buNone/>
              <a:defRPr sz="1599"/>
            </a:lvl3pPr>
            <a:lvl4pPr marL="1370503" indent="0">
              <a:buNone/>
              <a:defRPr sz="1599"/>
            </a:lvl4pPr>
            <a:lvl5pPr marL="1827337" indent="0">
              <a:buNone/>
              <a:defRPr sz="1599"/>
            </a:lvl5pPr>
            <a:lvl6pPr marL="2284171" indent="0">
              <a:buNone/>
              <a:defRPr sz="1599"/>
            </a:lvl6pPr>
            <a:lvl7pPr marL="2741005" indent="0">
              <a:buNone/>
              <a:defRPr sz="1599"/>
            </a:lvl7pPr>
            <a:lvl8pPr marL="3197840" indent="0">
              <a:buNone/>
              <a:defRPr sz="1599"/>
            </a:lvl8pPr>
            <a:lvl9pPr marL="3654674" indent="0">
              <a:buNone/>
              <a:defRPr sz="15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805" y="5367338"/>
            <a:ext cx="8589951" cy="674024"/>
          </a:xfrm>
        </p:spPr>
        <p:txBody>
          <a:bodyPr>
            <a:normAutofit/>
          </a:bodyPr>
          <a:lstStyle>
            <a:lvl1pPr marL="0" indent="0">
              <a:buNone/>
              <a:defRPr sz="1199"/>
            </a:lvl1pPr>
            <a:lvl2pPr marL="456834" indent="0">
              <a:buNone/>
              <a:defRPr sz="1199"/>
            </a:lvl2pPr>
            <a:lvl3pPr marL="913668" indent="0">
              <a:buNone/>
              <a:defRPr sz="999"/>
            </a:lvl3pPr>
            <a:lvl4pPr marL="1370503" indent="0">
              <a:buNone/>
              <a:defRPr sz="899"/>
            </a:lvl4pPr>
            <a:lvl5pPr marL="1827337" indent="0">
              <a:buNone/>
              <a:defRPr sz="899"/>
            </a:lvl5pPr>
            <a:lvl6pPr marL="2284171" indent="0">
              <a:buNone/>
              <a:defRPr sz="899"/>
            </a:lvl6pPr>
            <a:lvl7pPr marL="2741005" indent="0">
              <a:buNone/>
              <a:defRPr sz="899"/>
            </a:lvl7pPr>
            <a:lvl8pPr marL="3197840" indent="0">
              <a:buNone/>
              <a:defRPr sz="899"/>
            </a:lvl8pPr>
            <a:lvl9pPr marL="365467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2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806" y="609600"/>
            <a:ext cx="8589952" cy="3403600"/>
          </a:xfrm>
        </p:spPr>
        <p:txBody>
          <a:bodyPr anchor="ctr">
            <a:normAutofit/>
          </a:bodyPr>
          <a:lstStyle>
            <a:lvl1pPr algn="l">
              <a:defRPr sz="439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806" y="4470400"/>
            <a:ext cx="8589952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83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66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50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3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0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4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7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963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07" y="609600"/>
            <a:ext cx="8087810" cy="3022600"/>
          </a:xfrm>
        </p:spPr>
        <p:txBody>
          <a:bodyPr anchor="ctr">
            <a:normAutofit/>
          </a:bodyPr>
          <a:lstStyle>
            <a:lvl1pPr algn="l">
              <a:defRPr sz="439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072" y="3632200"/>
            <a:ext cx="7218880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834" indent="0">
              <a:buFontTx/>
              <a:buNone/>
              <a:defRPr/>
            </a:lvl2pPr>
            <a:lvl3pPr marL="913668" indent="0">
              <a:buFontTx/>
              <a:buNone/>
              <a:defRPr/>
            </a:lvl3pPr>
            <a:lvl4pPr marL="1370503" indent="0">
              <a:buFontTx/>
              <a:buNone/>
              <a:defRPr/>
            </a:lvl4pPr>
            <a:lvl5pPr marL="1827337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806" y="4470400"/>
            <a:ext cx="8589952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83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66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50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3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0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4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7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447" y="790378"/>
            <a:ext cx="609124" cy="584776"/>
          </a:xfrm>
          <a:prstGeom prst="rect">
            <a:avLst/>
          </a:prstGeom>
        </p:spPr>
        <p:txBody>
          <a:bodyPr vert="horz" lIns="91369" tIns="45684" rIns="91369" bIns="45684" rtlCol="0" anchor="ctr">
            <a:noAutofit/>
          </a:bodyPr>
          <a:lstStyle/>
          <a:p>
            <a:pPr lvl="0"/>
            <a:r>
              <a:rPr lang="en-US" sz="799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86063" y="2886556"/>
            <a:ext cx="609124" cy="584776"/>
          </a:xfrm>
          <a:prstGeom prst="rect">
            <a:avLst/>
          </a:prstGeom>
        </p:spPr>
        <p:txBody>
          <a:bodyPr vert="horz" lIns="91369" tIns="45684" rIns="91369" bIns="45684" rtlCol="0" anchor="ctr">
            <a:noAutofit/>
          </a:bodyPr>
          <a:lstStyle/>
          <a:p>
            <a:pPr lvl="0"/>
            <a:r>
              <a:rPr lang="en-US" sz="799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622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806" y="1931988"/>
            <a:ext cx="8589952" cy="2595460"/>
          </a:xfrm>
        </p:spPr>
        <p:txBody>
          <a:bodyPr anchor="b">
            <a:normAutofit/>
          </a:bodyPr>
          <a:lstStyle>
            <a:lvl1pPr algn="l">
              <a:defRPr sz="439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806" y="4527448"/>
            <a:ext cx="8589952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83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66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50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3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0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4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7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61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07" y="609600"/>
            <a:ext cx="8087810" cy="3022600"/>
          </a:xfrm>
        </p:spPr>
        <p:txBody>
          <a:bodyPr anchor="ctr">
            <a:normAutofit/>
          </a:bodyPr>
          <a:lstStyle>
            <a:lvl1pPr algn="l">
              <a:defRPr sz="439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6803" y="4013200"/>
            <a:ext cx="858995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834" indent="0">
              <a:buFontTx/>
              <a:buNone/>
              <a:defRPr/>
            </a:lvl2pPr>
            <a:lvl3pPr marL="913668" indent="0">
              <a:buFontTx/>
              <a:buNone/>
              <a:defRPr/>
            </a:lvl3pPr>
            <a:lvl4pPr marL="1370503" indent="0">
              <a:buFontTx/>
              <a:buNone/>
              <a:defRPr/>
            </a:lvl4pPr>
            <a:lvl5pPr marL="1827337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806" y="4527448"/>
            <a:ext cx="8589952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83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66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50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3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0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4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7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447" y="790378"/>
            <a:ext cx="609124" cy="584776"/>
          </a:xfrm>
          <a:prstGeom prst="rect">
            <a:avLst/>
          </a:prstGeom>
        </p:spPr>
        <p:txBody>
          <a:bodyPr vert="horz" lIns="91369" tIns="45684" rIns="91369" bIns="45684" rtlCol="0" anchor="ctr">
            <a:noAutofit/>
          </a:bodyPr>
          <a:lstStyle/>
          <a:p>
            <a:pPr lvl="0"/>
            <a:r>
              <a:rPr lang="en-US" sz="799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86063" y="2886556"/>
            <a:ext cx="609124" cy="584776"/>
          </a:xfrm>
          <a:prstGeom prst="rect">
            <a:avLst/>
          </a:prstGeom>
        </p:spPr>
        <p:txBody>
          <a:bodyPr vert="horz" lIns="91369" tIns="45684" rIns="91369" bIns="45684" rtlCol="0" anchor="ctr">
            <a:noAutofit/>
          </a:bodyPr>
          <a:lstStyle/>
          <a:p>
            <a:pPr lvl="0"/>
            <a:r>
              <a:rPr lang="en-US" sz="799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6591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64" y="609600"/>
            <a:ext cx="8581493" cy="3022600"/>
          </a:xfrm>
        </p:spPr>
        <p:txBody>
          <a:bodyPr anchor="ctr">
            <a:normAutofit/>
          </a:bodyPr>
          <a:lstStyle>
            <a:lvl1pPr algn="l">
              <a:defRPr sz="439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6803" y="4013200"/>
            <a:ext cx="858995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8">
                <a:solidFill>
                  <a:schemeClr val="accent1"/>
                </a:solidFill>
              </a:defRPr>
            </a:lvl1pPr>
            <a:lvl2pPr marL="456834" indent="0">
              <a:buFontTx/>
              <a:buNone/>
              <a:defRPr/>
            </a:lvl2pPr>
            <a:lvl3pPr marL="913668" indent="0">
              <a:buFontTx/>
              <a:buNone/>
              <a:defRPr/>
            </a:lvl3pPr>
            <a:lvl4pPr marL="1370503" indent="0">
              <a:buFontTx/>
              <a:buNone/>
              <a:defRPr/>
            </a:lvl4pPr>
            <a:lvl5pPr marL="1827337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806" y="4527448"/>
            <a:ext cx="8589952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83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66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50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3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0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4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7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678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849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1449" y="609600"/>
            <a:ext cx="1303724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6806" y="609600"/>
            <a:ext cx="7054634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546" y="1825625"/>
            <a:ext cx="517755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379" y="1825625"/>
            <a:ext cx="517755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7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34" y="365128"/>
            <a:ext cx="105073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135" y="1681163"/>
            <a:ext cx="5153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9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8" indent="0">
              <a:buNone/>
              <a:defRPr sz="1600" b="1"/>
            </a:lvl7pPr>
            <a:lvl8pPr marL="3200398" indent="0">
              <a:buNone/>
              <a:defRPr sz="1600" b="1"/>
            </a:lvl8pPr>
            <a:lvl9pPr marL="365759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135" y="2505076"/>
            <a:ext cx="51537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381" y="1681163"/>
            <a:ext cx="517913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9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8" indent="0">
              <a:buNone/>
              <a:defRPr sz="1600" b="1"/>
            </a:lvl7pPr>
            <a:lvl8pPr marL="3200398" indent="0">
              <a:buNone/>
              <a:defRPr sz="1600" b="1"/>
            </a:lvl8pPr>
            <a:lvl9pPr marL="365759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7381" y="2505076"/>
            <a:ext cx="517913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0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0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34" y="457200"/>
            <a:ext cx="39291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140" y="987428"/>
            <a:ext cx="61673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34" y="2057400"/>
            <a:ext cx="39291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9" indent="0">
              <a:buNone/>
              <a:defRPr sz="1000"/>
            </a:lvl5pPr>
            <a:lvl6pPr marL="2285998" indent="0">
              <a:buNone/>
              <a:defRPr sz="1000"/>
            </a:lvl6pPr>
            <a:lvl7pPr marL="2743198" indent="0">
              <a:buNone/>
              <a:defRPr sz="1000"/>
            </a:lvl7pPr>
            <a:lvl8pPr marL="3200398" indent="0">
              <a:buNone/>
              <a:defRPr sz="1000"/>
            </a:lvl8pPr>
            <a:lvl9pPr marL="36575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34" y="457200"/>
            <a:ext cx="39291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9140" y="987428"/>
            <a:ext cx="616737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9" indent="0">
              <a:buNone/>
              <a:defRPr sz="2000"/>
            </a:lvl5pPr>
            <a:lvl6pPr marL="2285998" indent="0">
              <a:buNone/>
              <a:defRPr sz="2000"/>
            </a:lvl6pPr>
            <a:lvl7pPr marL="2743198" indent="0">
              <a:buNone/>
              <a:defRPr sz="2000"/>
            </a:lvl7pPr>
            <a:lvl8pPr marL="3200398" indent="0">
              <a:buNone/>
              <a:defRPr sz="2000"/>
            </a:lvl8pPr>
            <a:lvl9pPr marL="365759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34" y="2057400"/>
            <a:ext cx="39291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9" indent="0">
              <a:buNone/>
              <a:defRPr sz="1000"/>
            </a:lvl5pPr>
            <a:lvl6pPr marL="2285998" indent="0">
              <a:buNone/>
              <a:defRPr sz="1000"/>
            </a:lvl6pPr>
            <a:lvl7pPr marL="2743198" indent="0">
              <a:buNone/>
              <a:defRPr sz="1000"/>
            </a:lvl7pPr>
            <a:lvl8pPr marL="3200398" indent="0">
              <a:buNone/>
              <a:defRPr sz="1000"/>
            </a:lvl8pPr>
            <a:lvl9pPr marL="36575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548" y="365128"/>
            <a:ext cx="105073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548" y="1825625"/>
            <a:ext cx="105073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546" y="6356354"/>
            <a:ext cx="2741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5448" y="6356354"/>
            <a:ext cx="4111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3875" y="6356354"/>
            <a:ext cx="2741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39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9" indent="-228600" algn="l" defTabSz="91439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9" indent="-228600" algn="l" defTabSz="91439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8" indent="-228600" algn="l" defTabSz="91439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9" indent="-228600" algn="l" defTabSz="91439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8" indent="-228600" algn="l" defTabSz="91439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7" indent="-228600" algn="l" defTabSz="91439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1788" y="545167"/>
            <a:ext cx="10676053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Extra Condensed"/>
              <a:buNone/>
              <a:defRPr sz="2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224" y="1536633"/>
            <a:ext cx="10281961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57790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247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6805" y="609600"/>
            <a:ext cx="858995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805" y="2160590"/>
            <a:ext cx="858995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9504" y="6041363"/>
            <a:ext cx="911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E756-E947-FD4A-8A23-D2C983A1A8B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805" y="6041363"/>
            <a:ext cx="6292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3952" y="6041363"/>
            <a:ext cx="682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9">
                <a:solidFill>
                  <a:schemeClr val="accent1"/>
                </a:solidFill>
              </a:defRPr>
            </a:lvl1pPr>
          </a:lstStyle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1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6834" rtl="0" eaLnBrk="1" latinLnBrk="0" hangingPunct="1">
        <a:spcBef>
          <a:spcPct val="0"/>
        </a:spcBef>
        <a:buNone/>
        <a:defRPr sz="3597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626" indent="-342626" algn="l" defTabSz="456834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356" indent="-285521" algn="l" defTabSz="456834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086" indent="-228417" algn="l" defTabSz="456834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8920" indent="-228417" algn="l" defTabSz="456834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5754" indent="-228417" algn="l" defTabSz="456834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2588" indent="-228417" algn="l" defTabSz="456834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69423" indent="-228417" algn="l" defTabSz="456834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6257" indent="-228417" algn="l" defTabSz="456834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3091" indent="-228417" algn="l" defTabSz="456834" rtl="0" eaLnBrk="1" latinLnBrk="0" hangingPunct="1">
        <a:spcBef>
          <a:spcPts val="99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834" algn="l" defTabSz="4568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668" algn="l" defTabSz="4568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3" algn="l" defTabSz="4568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7" algn="l" defTabSz="4568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1" algn="l" defTabSz="4568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5" algn="l" defTabSz="4568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0" algn="l" defTabSz="4568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4568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6.pn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8.png"/><Relationship Id="rId5" Type="http://schemas.openxmlformats.org/officeDocument/2006/relationships/image" Target="../media/image12.sv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1.png"/><Relationship Id="rId7" Type="http://schemas.openxmlformats.org/officeDocument/2006/relationships/image" Target="../media/image13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33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32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2.sv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23.png"/><Relationship Id="rId10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43A449B-AAB7-994A-92CE-8F48E2CA7DF6}"/>
              </a:ext>
            </a:extLst>
          </p:cNvPr>
          <p:cNvSpPr txBox="1"/>
          <p:nvPr/>
        </p:nvSpPr>
        <p:spPr>
          <a:xfrm>
            <a:off x="99191" y="2828835"/>
            <a:ext cx="10939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Campaign Performance Analysis: Unlocking Revenue Potential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E8058-5C20-6351-C35A-E8C0F635910D}"/>
              </a:ext>
            </a:extLst>
          </p:cNvPr>
          <p:cNvSpPr txBox="1"/>
          <p:nvPr/>
        </p:nvSpPr>
        <p:spPr>
          <a:xfrm>
            <a:off x="295686" y="5871630"/>
            <a:ext cx="3775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Serena Langiano </a:t>
            </a:r>
          </a:p>
        </p:txBody>
      </p:sp>
    </p:spTree>
    <p:extLst>
      <p:ext uri="{BB962C8B-B14F-4D97-AF65-F5344CB8AC3E}">
        <p14:creationId xmlns:p14="http://schemas.microsoft.com/office/powerpoint/2010/main" val="424489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6962064-DA70-9CE1-76DE-B4143E40F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8" r="1187"/>
          <a:stretch/>
        </p:blipFill>
        <p:spPr>
          <a:xfrm>
            <a:off x="169487" y="4467667"/>
            <a:ext cx="4406400" cy="2282768"/>
          </a:xfrm>
          <a:prstGeom prst="rect">
            <a:avLst/>
          </a:prstGeom>
        </p:spPr>
      </p:pic>
      <p:pic>
        <p:nvPicPr>
          <p:cNvPr id="23" name="Picture 22" descr="A graph with multiple colored lines&#10;&#10;Description automatically generated with medium confidence">
            <a:extLst>
              <a:ext uri="{FF2B5EF4-FFF2-40B4-BE49-F238E27FC236}">
                <a16:creationId xmlns:a16="http://schemas.microsoft.com/office/drawing/2014/main" id="{965E7157-EE7C-F297-497D-52ABD3AAE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20"/>
          <a:stretch/>
        </p:blipFill>
        <p:spPr>
          <a:xfrm>
            <a:off x="4750108" y="4448427"/>
            <a:ext cx="4399200" cy="23163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35385F-8BEA-F543-9D1E-051C484FE64A}"/>
              </a:ext>
            </a:extLst>
          </p:cNvPr>
          <p:cNvSpPr/>
          <p:nvPr/>
        </p:nvSpPr>
        <p:spPr>
          <a:xfrm>
            <a:off x="-2220" y="-3527"/>
            <a:ext cx="3045600" cy="1207514"/>
          </a:xfrm>
          <a:prstGeom prst="rect">
            <a:avLst/>
          </a:prstGeom>
          <a:solidFill>
            <a:srgbClr val="4E08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69FD20F-8395-7F38-55BA-76BE58F2D0A9}"/>
              </a:ext>
            </a:extLst>
          </p:cNvPr>
          <p:cNvGrpSpPr/>
          <p:nvPr/>
        </p:nvGrpSpPr>
        <p:grpSpPr>
          <a:xfrm>
            <a:off x="1734826" y="542098"/>
            <a:ext cx="1071040" cy="691178"/>
            <a:chOff x="5754909" y="3436142"/>
            <a:chExt cx="691718" cy="373858"/>
          </a:xfrm>
          <a:solidFill>
            <a:schemeClr val="bg1">
              <a:alpha val="50000"/>
            </a:schemeClr>
          </a:solidFill>
        </p:grpSpPr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0842DF07-CBA4-309B-EA6F-8C7E16B71280}"/>
                </a:ext>
              </a:extLst>
            </p:cNvPr>
            <p:cNvSpPr/>
            <p:nvPr/>
          </p:nvSpPr>
          <p:spPr>
            <a:xfrm>
              <a:off x="6224301" y="3436143"/>
              <a:ext cx="148209" cy="148209"/>
            </a:xfrm>
            <a:custGeom>
              <a:avLst/>
              <a:gdLst>
                <a:gd name="connsiteX0" fmla="*/ 148209 w 148209"/>
                <a:gd name="connsiteY0" fmla="*/ 74104 h 148209"/>
                <a:gd name="connsiteX1" fmla="*/ 74105 w 148209"/>
                <a:gd name="connsiteY1" fmla="*/ 148209 h 148209"/>
                <a:gd name="connsiteX2" fmla="*/ 0 w 148209"/>
                <a:gd name="connsiteY2" fmla="*/ 74104 h 148209"/>
                <a:gd name="connsiteX3" fmla="*/ 74105 w 148209"/>
                <a:gd name="connsiteY3" fmla="*/ 0 h 148209"/>
                <a:gd name="connsiteX4" fmla="*/ 148209 w 148209"/>
                <a:gd name="connsiteY4" fmla="*/ 74104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6578EACC-1666-233E-94E2-677253D4297D}"/>
                </a:ext>
              </a:extLst>
            </p:cNvPr>
            <p:cNvSpPr/>
            <p:nvPr/>
          </p:nvSpPr>
          <p:spPr>
            <a:xfrm>
              <a:off x="5829109" y="3436142"/>
              <a:ext cx="148209" cy="148209"/>
            </a:xfrm>
            <a:custGeom>
              <a:avLst/>
              <a:gdLst>
                <a:gd name="connsiteX0" fmla="*/ 148209 w 148209"/>
                <a:gd name="connsiteY0" fmla="*/ 74104 h 148209"/>
                <a:gd name="connsiteX1" fmla="*/ 74105 w 148209"/>
                <a:gd name="connsiteY1" fmla="*/ 148209 h 148209"/>
                <a:gd name="connsiteX2" fmla="*/ 0 w 148209"/>
                <a:gd name="connsiteY2" fmla="*/ 74104 h 148209"/>
                <a:gd name="connsiteX3" fmla="*/ 74105 w 148209"/>
                <a:gd name="connsiteY3" fmla="*/ 0 h 148209"/>
                <a:gd name="connsiteX4" fmla="*/ 148209 w 148209"/>
                <a:gd name="connsiteY4" fmla="*/ 74104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988CF349-BC1B-C6B3-CBC0-83A9B750C4AB}"/>
                </a:ext>
              </a:extLst>
            </p:cNvPr>
            <p:cNvSpPr/>
            <p:nvPr/>
          </p:nvSpPr>
          <p:spPr>
            <a:xfrm>
              <a:off x="6178295" y="3604449"/>
              <a:ext cx="268332" cy="148400"/>
            </a:xfrm>
            <a:custGeom>
              <a:avLst/>
              <a:gdLst>
                <a:gd name="connsiteX0" fmla="*/ 253556 w 268332"/>
                <a:gd name="connsiteY0" fmla="*/ 44101 h 148400"/>
                <a:gd name="connsiteX1" fmla="*/ 181070 w 268332"/>
                <a:gd name="connsiteY1" fmla="*/ 9526 h 148400"/>
                <a:gd name="connsiteX2" fmla="*/ 120110 w 268332"/>
                <a:gd name="connsiteY2" fmla="*/ 1 h 148400"/>
                <a:gd name="connsiteX3" fmla="*/ 59246 w 268332"/>
                <a:gd name="connsiteY3" fmla="*/ 9526 h 148400"/>
                <a:gd name="connsiteX4" fmla="*/ 3429 w 268332"/>
                <a:gd name="connsiteY4" fmla="*/ 33529 h 148400"/>
                <a:gd name="connsiteX5" fmla="*/ 0 w 268332"/>
                <a:gd name="connsiteY5" fmla="*/ 37434 h 148400"/>
                <a:gd name="connsiteX6" fmla="*/ 76200 w 268332"/>
                <a:gd name="connsiteY6" fmla="*/ 75534 h 148400"/>
                <a:gd name="connsiteX7" fmla="*/ 104013 w 268332"/>
                <a:gd name="connsiteY7" fmla="*/ 131446 h 148400"/>
                <a:gd name="connsiteX8" fmla="*/ 104013 w 268332"/>
                <a:gd name="connsiteY8" fmla="*/ 148400 h 148400"/>
                <a:gd name="connsiteX9" fmla="*/ 268319 w 268332"/>
                <a:gd name="connsiteY9" fmla="*/ 148400 h 148400"/>
                <a:gd name="connsiteX10" fmla="*/ 268319 w 268332"/>
                <a:gd name="connsiteY10" fmla="*/ 73819 h 148400"/>
                <a:gd name="connsiteX11" fmla="*/ 253556 w 268332"/>
                <a:gd name="connsiteY11" fmla="*/ 44101 h 14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332" h="148400">
                  <a:moveTo>
                    <a:pt x="253556" y="44101"/>
                  </a:moveTo>
                  <a:cubicBezTo>
                    <a:pt x="232176" y="27474"/>
                    <a:pt x="207446" y="15679"/>
                    <a:pt x="181070" y="9526"/>
                  </a:cubicBezTo>
                  <a:cubicBezTo>
                    <a:pt x="161246" y="3734"/>
                    <a:pt x="140756" y="532"/>
                    <a:pt x="120110" y="1"/>
                  </a:cubicBezTo>
                  <a:cubicBezTo>
                    <a:pt x="99448" y="-46"/>
                    <a:pt x="78906" y="3169"/>
                    <a:pt x="59246" y="9526"/>
                  </a:cubicBezTo>
                  <a:cubicBezTo>
                    <a:pt x="39570" y="14764"/>
                    <a:pt x="20765" y="22851"/>
                    <a:pt x="3429" y="33529"/>
                  </a:cubicBezTo>
                  <a:lnTo>
                    <a:pt x="0" y="37434"/>
                  </a:lnTo>
                  <a:cubicBezTo>
                    <a:pt x="27693" y="44909"/>
                    <a:pt x="53604" y="57865"/>
                    <a:pt x="76200" y="75534"/>
                  </a:cubicBezTo>
                  <a:cubicBezTo>
                    <a:pt x="93960" y="88582"/>
                    <a:pt x="104321" y="109409"/>
                    <a:pt x="104013" y="131446"/>
                  </a:cubicBezTo>
                  <a:lnTo>
                    <a:pt x="104013" y="148400"/>
                  </a:lnTo>
                  <a:lnTo>
                    <a:pt x="268319" y="148400"/>
                  </a:lnTo>
                  <a:lnTo>
                    <a:pt x="268319" y="73819"/>
                  </a:lnTo>
                  <a:cubicBezTo>
                    <a:pt x="268644" y="62075"/>
                    <a:pt x="263111" y="50937"/>
                    <a:pt x="253556" y="44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449955B1-525E-52AA-08B4-8D0FC20F726C}"/>
                </a:ext>
              </a:extLst>
            </p:cNvPr>
            <p:cNvSpPr/>
            <p:nvPr/>
          </p:nvSpPr>
          <p:spPr>
            <a:xfrm>
              <a:off x="5754909" y="3604449"/>
              <a:ext cx="268700" cy="148400"/>
            </a:xfrm>
            <a:custGeom>
              <a:avLst/>
              <a:gdLst>
                <a:gd name="connsiteX0" fmla="*/ 164687 w 268700"/>
                <a:gd name="connsiteY0" fmla="*/ 131446 h 148400"/>
                <a:gd name="connsiteX1" fmla="*/ 191453 w 268700"/>
                <a:gd name="connsiteY1" fmla="*/ 76486 h 148400"/>
                <a:gd name="connsiteX2" fmla="*/ 192500 w 268700"/>
                <a:gd name="connsiteY2" fmla="*/ 75534 h 148400"/>
                <a:gd name="connsiteX3" fmla="*/ 193739 w 268700"/>
                <a:gd name="connsiteY3" fmla="*/ 74677 h 148400"/>
                <a:gd name="connsiteX4" fmla="*/ 268700 w 268700"/>
                <a:gd name="connsiteY4" fmla="*/ 37529 h 148400"/>
                <a:gd name="connsiteX5" fmla="*/ 263271 w 268700"/>
                <a:gd name="connsiteY5" fmla="*/ 31338 h 148400"/>
                <a:gd name="connsiteX6" fmla="*/ 209169 w 268700"/>
                <a:gd name="connsiteY6" fmla="*/ 9526 h 148400"/>
                <a:gd name="connsiteX7" fmla="*/ 148304 w 268700"/>
                <a:gd name="connsiteY7" fmla="*/ 1 h 148400"/>
                <a:gd name="connsiteX8" fmla="*/ 87344 w 268700"/>
                <a:gd name="connsiteY8" fmla="*/ 9526 h 148400"/>
                <a:gd name="connsiteX9" fmla="*/ 14859 w 268700"/>
                <a:gd name="connsiteY9" fmla="*/ 44101 h 148400"/>
                <a:gd name="connsiteX10" fmla="*/ 0 w 268700"/>
                <a:gd name="connsiteY10" fmla="*/ 73819 h 148400"/>
                <a:gd name="connsiteX11" fmla="*/ 0 w 268700"/>
                <a:gd name="connsiteY11" fmla="*/ 148400 h 148400"/>
                <a:gd name="connsiteX12" fmla="*/ 164687 w 268700"/>
                <a:gd name="connsiteY12" fmla="*/ 148400 h 14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700" h="148400">
                  <a:moveTo>
                    <a:pt x="164687" y="131446"/>
                  </a:moveTo>
                  <a:cubicBezTo>
                    <a:pt x="164702" y="109990"/>
                    <a:pt x="174570" y="89728"/>
                    <a:pt x="191453" y="76486"/>
                  </a:cubicBezTo>
                  <a:lnTo>
                    <a:pt x="192500" y="75534"/>
                  </a:lnTo>
                  <a:lnTo>
                    <a:pt x="193739" y="74677"/>
                  </a:lnTo>
                  <a:cubicBezTo>
                    <a:pt x="216602" y="58406"/>
                    <a:pt x="241905" y="45867"/>
                    <a:pt x="268700" y="37529"/>
                  </a:cubicBezTo>
                  <a:cubicBezTo>
                    <a:pt x="266795" y="35529"/>
                    <a:pt x="264986" y="33433"/>
                    <a:pt x="263271" y="31338"/>
                  </a:cubicBezTo>
                  <a:cubicBezTo>
                    <a:pt x="246372" y="21520"/>
                    <a:pt x="228152" y="14175"/>
                    <a:pt x="209169" y="9526"/>
                  </a:cubicBezTo>
                  <a:cubicBezTo>
                    <a:pt x="189376" y="3742"/>
                    <a:pt x="168918" y="541"/>
                    <a:pt x="148304" y="1"/>
                  </a:cubicBezTo>
                  <a:cubicBezTo>
                    <a:pt x="127609" y="-53"/>
                    <a:pt x="107036" y="3162"/>
                    <a:pt x="87344" y="9526"/>
                  </a:cubicBezTo>
                  <a:cubicBezTo>
                    <a:pt x="61338" y="16700"/>
                    <a:pt x="36801" y="28404"/>
                    <a:pt x="14859" y="44101"/>
                  </a:cubicBezTo>
                  <a:cubicBezTo>
                    <a:pt x="5620" y="51212"/>
                    <a:pt x="146" y="62162"/>
                    <a:pt x="0" y="73819"/>
                  </a:cubicBezTo>
                  <a:lnTo>
                    <a:pt x="0" y="148400"/>
                  </a:lnTo>
                  <a:lnTo>
                    <a:pt x="164687" y="148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31179B3D-7916-441F-13DE-3A075E80B6C6}"/>
                </a:ext>
              </a:extLst>
            </p:cNvPr>
            <p:cNvSpPr/>
            <p:nvPr/>
          </p:nvSpPr>
          <p:spPr>
            <a:xfrm>
              <a:off x="5952553" y="3662171"/>
              <a:ext cx="296525" cy="147829"/>
            </a:xfrm>
            <a:custGeom>
              <a:avLst/>
              <a:gdLst>
                <a:gd name="connsiteX0" fmla="*/ 0 w 296525"/>
                <a:gd name="connsiteY0" fmla="*/ 147830 h 147829"/>
                <a:gd name="connsiteX1" fmla="*/ 0 w 296525"/>
                <a:gd name="connsiteY1" fmla="*/ 73725 h 147829"/>
                <a:gd name="connsiteX2" fmla="*/ 14859 w 296525"/>
                <a:gd name="connsiteY2" fmla="*/ 44103 h 147829"/>
                <a:gd name="connsiteX3" fmla="*/ 87344 w 296525"/>
                <a:gd name="connsiteY3" fmla="*/ 9527 h 147829"/>
                <a:gd name="connsiteX4" fmla="*/ 148209 w 296525"/>
                <a:gd name="connsiteY4" fmla="*/ 2 h 147829"/>
                <a:gd name="connsiteX5" fmla="*/ 209169 w 296525"/>
                <a:gd name="connsiteY5" fmla="*/ 9527 h 147829"/>
                <a:gd name="connsiteX6" fmla="*/ 281654 w 296525"/>
                <a:gd name="connsiteY6" fmla="*/ 44103 h 147829"/>
                <a:gd name="connsiteX7" fmla="*/ 296513 w 296525"/>
                <a:gd name="connsiteY7" fmla="*/ 73725 h 147829"/>
                <a:gd name="connsiteX8" fmla="*/ 296513 w 296525"/>
                <a:gd name="connsiteY8" fmla="*/ 147830 h 14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25" h="147829">
                  <a:moveTo>
                    <a:pt x="0" y="147830"/>
                  </a:moveTo>
                  <a:lnTo>
                    <a:pt x="0" y="73725"/>
                  </a:lnTo>
                  <a:cubicBezTo>
                    <a:pt x="45" y="62070"/>
                    <a:pt x="5544" y="51107"/>
                    <a:pt x="14859" y="44103"/>
                  </a:cubicBezTo>
                  <a:cubicBezTo>
                    <a:pt x="36757" y="28332"/>
                    <a:pt x="61308" y="16621"/>
                    <a:pt x="87344" y="9527"/>
                  </a:cubicBezTo>
                  <a:cubicBezTo>
                    <a:pt x="106995" y="3128"/>
                    <a:pt x="127543" y="-88"/>
                    <a:pt x="148209" y="2"/>
                  </a:cubicBezTo>
                  <a:cubicBezTo>
                    <a:pt x="168859" y="487"/>
                    <a:pt x="189355" y="3690"/>
                    <a:pt x="209169" y="9527"/>
                  </a:cubicBezTo>
                  <a:cubicBezTo>
                    <a:pt x="235573" y="15599"/>
                    <a:pt x="260319" y="27402"/>
                    <a:pt x="281654" y="44103"/>
                  </a:cubicBezTo>
                  <a:cubicBezTo>
                    <a:pt x="291244" y="50876"/>
                    <a:pt x="296819" y="61990"/>
                    <a:pt x="296513" y="73725"/>
                  </a:cubicBezTo>
                  <a:lnTo>
                    <a:pt x="296513" y="147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71D25FB7-9350-6047-3822-11AD3DEB2F83}"/>
                </a:ext>
              </a:extLst>
            </p:cNvPr>
            <p:cNvSpPr/>
            <p:nvPr/>
          </p:nvSpPr>
          <p:spPr>
            <a:xfrm>
              <a:off x="6026658" y="3493770"/>
              <a:ext cx="148209" cy="148209"/>
            </a:xfrm>
            <a:custGeom>
              <a:avLst/>
              <a:gdLst>
                <a:gd name="connsiteX0" fmla="*/ 148209 w 148209"/>
                <a:gd name="connsiteY0" fmla="*/ 74105 h 148209"/>
                <a:gd name="connsiteX1" fmla="*/ 74105 w 148209"/>
                <a:gd name="connsiteY1" fmla="*/ 148209 h 148209"/>
                <a:gd name="connsiteX2" fmla="*/ 0 w 148209"/>
                <a:gd name="connsiteY2" fmla="*/ 74105 h 148209"/>
                <a:gd name="connsiteX3" fmla="*/ 74105 w 148209"/>
                <a:gd name="connsiteY3" fmla="*/ 0 h 148209"/>
                <a:gd name="connsiteX4" fmla="*/ 148209 w 148209"/>
                <a:gd name="connsiteY4" fmla="*/ 74105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5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5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992AD04-AF9C-E59A-823D-0AE63F129111}"/>
              </a:ext>
            </a:extLst>
          </p:cNvPr>
          <p:cNvGrpSpPr/>
          <p:nvPr/>
        </p:nvGrpSpPr>
        <p:grpSpPr>
          <a:xfrm>
            <a:off x="1478120" y="915046"/>
            <a:ext cx="1579298" cy="307899"/>
            <a:chOff x="165300" y="1630106"/>
            <a:chExt cx="1827789" cy="356345"/>
          </a:xfrm>
        </p:grpSpPr>
        <p:sp>
          <p:nvSpPr>
            <p:cNvPr id="110" name="Right Triangle 109">
              <a:extLst>
                <a:ext uri="{FF2B5EF4-FFF2-40B4-BE49-F238E27FC236}">
                  <a16:creationId xmlns:a16="http://schemas.microsoft.com/office/drawing/2014/main" id="{82459B5C-1BAA-251F-4997-2BCD9996F2B4}"/>
                </a:ext>
              </a:extLst>
            </p:cNvPr>
            <p:cNvSpPr/>
            <p:nvPr/>
          </p:nvSpPr>
          <p:spPr>
            <a:xfrm rot="5400000" flipH="1">
              <a:off x="168268" y="1633072"/>
              <a:ext cx="350409" cy="356345"/>
            </a:xfrm>
            <a:prstGeom prst="rtTriangl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ight Triangle 108">
              <a:extLst>
                <a:ext uri="{FF2B5EF4-FFF2-40B4-BE49-F238E27FC236}">
                  <a16:creationId xmlns:a16="http://schemas.microsoft.com/office/drawing/2014/main" id="{CBF7F271-1EC5-AD68-F961-A8DDB4E4C0AF}"/>
                </a:ext>
              </a:extLst>
            </p:cNvPr>
            <p:cNvSpPr/>
            <p:nvPr/>
          </p:nvSpPr>
          <p:spPr>
            <a:xfrm flipH="1">
              <a:off x="1642679" y="1630106"/>
              <a:ext cx="350410" cy="356345"/>
            </a:xfrm>
            <a:prstGeom prst="rtTriangl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6FEA2B-92C3-850A-EBC6-6E583D23BE0C}"/>
              </a:ext>
            </a:extLst>
          </p:cNvPr>
          <p:cNvSpPr txBox="1"/>
          <p:nvPr/>
        </p:nvSpPr>
        <p:spPr>
          <a:xfrm>
            <a:off x="19694" y="1600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PAGE VIEWS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7DA2A-4C28-AB7A-4B92-25D3306EDEEF}"/>
              </a:ext>
            </a:extLst>
          </p:cNvPr>
          <p:cNvSpPr txBox="1"/>
          <p:nvPr/>
        </p:nvSpPr>
        <p:spPr>
          <a:xfrm>
            <a:off x="30654" y="331241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37122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289E47-0354-DBC7-85DD-C22A7A83851D}"/>
              </a:ext>
            </a:extLst>
          </p:cNvPr>
          <p:cNvSpPr txBox="1"/>
          <p:nvPr/>
        </p:nvSpPr>
        <p:spPr>
          <a:xfrm>
            <a:off x="3059420" y="-64397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PAGE VIEWS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A5AF1-9990-2AB1-B8EF-71B68C316AF3}"/>
              </a:ext>
            </a:extLst>
          </p:cNvPr>
          <p:cNvSpPr txBox="1"/>
          <p:nvPr/>
        </p:nvSpPr>
        <p:spPr>
          <a:xfrm>
            <a:off x="3051752" y="255085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2048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C51EC70-B1B8-018B-9659-06E83EE2F6BB}"/>
              </a:ext>
            </a:extLst>
          </p:cNvPr>
          <p:cNvSpPr/>
          <p:nvPr/>
        </p:nvSpPr>
        <p:spPr>
          <a:xfrm>
            <a:off x="3038408" y="-3527"/>
            <a:ext cx="3045600" cy="12075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A1B1FEA-1F8D-84F8-EEDC-40FDFB4DCF52}"/>
              </a:ext>
            </a:extLst>
          </p:cNvPr>
          <p:cNvSpPr txBox="1"/>
          <p:nvPr/>
        </p:nvSpPr>
        <p:spPr>
          <a:xfrm>
            <a:off x="3060322" y="1600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LEADS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04DC303-635C-794A-E51D-FB583781139C}"/>
              </a:ext>
            </a:extLst>
          </p:cNvPr>
          <p:cNvSpPr txBox="1"/>
          <p:nvPr/>
        </p:nvSpPr>
        <p:spPr>
          <a:xfrm>
            <a:off x="3071281" y="331241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1557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5CD52A6-57AB-F28D-828B-F2C59C24DA42}"/>
              </a:ext>
            </a:extLst>
          </p:cNvPr>
          <p:cNvSpPr/>
          <p:nvPr/>
        </p:nvSpPr>
        <p:spPr>
          <a:xfrm>
            <a:off x="6053728" y="-2922"/>
            <a:ext cx="3045600" cy="1207514"/>
          </a:xfrm>
          <a:prstGeom prst="rect">
            <a:avLst/>
          </a:prstGeom>
          <a:solidFill>
            <a:srgbClr val="12C2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9546BC3-B888-2599-9284-BAE36C691CA6}"/>
              </a:ext>
            </a:extLst>
          </p:cNvPr>
          <p:cNvSpPr txBox="1"/>
          <p:nvPr/>
        </p:nvSpPr>
        <p:spPr>
          <a:xfrm>
            <a:off x="6075642" y="2205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AVG SESSION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A15167-8CBA-1B7C-7003-A2934E8670E7}"/>
              </a:ext>
            </a:extLst>
          </p:cNvPr>
          <p:cNvSpPr txBox="1"/>
          <p:nvPr/>
        </p:nvSpPr>
        <p:spPr>
          <a:xfrm>
            <a:off x="6086601" y="331847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00:01:13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D4CD351-72C9-F92D-367E-D5C802696FB3}"/>
              </a:ext>
            </a:extLst>
          </p:cNvPr>
          <p:cNvSpPr/>
          <p:nvPr/>
        </p:nvSpPr>
        <p:spPr>
          <a:xfrm>
            <a:off x="9098333" y="-1505"/>
            <a:ext cx="3084141" cy="1205492"/>
          </a:xfrm>
          <a:prstGeom prst="rect">
            <a:avLst/>
          </a:prstGeom>
          <a:solidFill>
            <a:srgbClr val="0D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89FD21-D65F-A75E-E062-DB35307F6EB1}"/>
              </a:ext>
            </a:extLst>
          </p:cNvPr>
          <p:cNvSpPr txBox="1"/>
          <p:nvPr/>
        </p:nvSpPr>
        <p:spPr>
          <a:xfrm>
            <a:off x="9120247" y="3621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BOUNCE RATE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272D6C-EA2E-5F4F-A90E-4CC6F87135B2}"/>
              </a:ext>
            </a:extLst>
          </p:cNvPr>
          <p:cNvSpPr txBox="1"/>
          <p:nvPr/>
        </p:nvSpPr>
        <p:spPr>
          <a:xfrm>
            <a:off x="9131207" y="333262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78.97%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90BD6421-AD9D-45ED-A212-59E92D85F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7694" y="637823"/>
            <a:ext cx="480684" cy="480684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A905EF-766D-2DD6-6392-CB05755BD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550" y="637823"/>
            <a:ext cx="598664" cy="598664"/>
          </a:xfrm>
          <a:prstGeom prst="rect">
            <a:avLst/>
          </a:prstGeom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6E274AFD-5264-529E-4119-614FDAA04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7387" y="637823"/>
            <a:ext cx="467270" cy="467270"/>
          </a:xfrm>
          <a:prstGeom prst="rect">
            <a:avLst/>
          </a:prstGeom>
        </p:spPr>
      </p:pic>
      <p:pic>
        <p:nvPicPr>
          <p:cNvPr id="166" name="Graphic 165" descr="Hourglass 30% with solid fill">
            <a:extLst>
              <a:ext uri="{FF2B5EF4-FFF2-40B4-BE49-F238E27FC236}">
                <a16:creationId xmlns:a16="http://schemas.microsoft.com/office/drawing/2014/main" id="{D10E60DA-2249-B1BD-D1BD-9EDC5C0710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7265" y="439751"/>
            <a:ext cx="790086" cy="790086"/>
          </a:xfrm>
          <a:prstGeom prst="rect">
            <a:avLst/>
          </a:prstGeom>
        </p:spPr>
      </p:pic>
      <p:sp>
        <p:nvSpPr>
          <p:cNvPr id="169" name="Right Triangle 168">
            <a:extLst>
              <a:ext uri="{FF2B5EF4-FFF2-40B4-BE49-F238E27FC236}">
                <a16:creationId xmlns:a16="http://schemas.microsoft.com/office/drawing/2014/main" id="{97F9A566-1A44-1235-7ED8-2725D0AFAD86}"/>
              </a:ext>
            </a:extLst>
          </p:cNvPr>
          <p:cNvSpPr/>
          <p:nvPr/>
        </p:nvSpPr>
        <p:spPr>
          <a:xfrm flipH="1">
            <a:off x="5751951" y="922394"/>
            <a:ext cx="302771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10AB6286-4E6B-51CA-9C2F-E4DB3B244BB2}"/>
              </a:ext>
            </a:extLst>
          </p:cNvPr>
          <p:cNvSpPr/>
          <p:nvPr/>
        </p:nvSpPr>
        <p:spPr>
          <a:xfrm rot="5400000" flipH="1">
            <a:off x="4477989" y="924957"/>
            <a:ext cx="302770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ight Triangle 170">
            <a:extLst>
              <a:ext uri="{FF2B5EF4-FFF2-40B4-BE49-F238E27FC236}">
                <a16:creationId xmlns:a16="http://schemas.microsoft.com/office/drawing/2014/main" id="{6BB9A4B5-25CA-3A83-992E-894B8D10EBD3}"/>
              </a:ext>
            </a:extLst>
          </p:cNvPr>
          <p:cNvSpPr/>
          <p:nvPr/>
        </p:nvSpPr>
        <p:spPr>
          <a:xfrm flipH="1">
            <a:off x="8790491" y="890463"/>
            <a:ext cx="302771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2399470F-2FAD-4A6D-FF7B-BD252C1959BE}"/>
              </a:ext>
            </a:extLst>
          </p:cNvPr>
          <p:cNvSpPr/>
          <p:nvPr/>
        </p:nvSpPr>
        <p:spPr>
          <a:xfrm rot="5400000" flipH="1">
            <a:off x="7516529" y="893026"/>
            <a:ext cx="302770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Graphic 77" descr="Toggle with solid fill">
            <a:extLst>
              <a:ext uri="{FF2B5EF4-FFF2-40B4-BE49-F238E27FC236}">
                <a16:creationId xmlns:a16="http://schemas.microsoft.com/office/drawing/2014/main" id="{A7827E31-33F4-EFE1-24C8-FAF4A70A2A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2487" y="483122"/>
            <a:ext cx="790086" cy="790086"/>
          </a:xfrm>
          <a:prstGeom prst="rect">
            <a:avLst/>
          </a:prstGeom>
        </p:spPr>
      </p:pic>
      <p:sp>
        <p:nvSpPr>
          <p:cNvPr id="173" name="Right Triangle 172">
            <a:extLst>
              <a:ext uri="{FF2B5EF4-FFF2-40B4-BE49-F238E27FC236}">
                <a16:creationId xmlns:a16="http://schemas.microsoft.com/office/drawing/2014/main" id="{4AE6E74A-6680-F7A6-0918-4DFA1B24935D}"/>
              </a:ext>
            </a:extLst>
          </p:cNvPr>
          <p:cNvSpPr/>
          <p:nvPr/>
        </p:nvSpPr>
        <p:spPr>
          <a:xfrm flipH="1">
            <a:off x="11872011" y="895590"/>
            <a:ext cx="302771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ight Triangle 173">
            <a:extLst>
              <a:ext uri="{FF2B5EF4-FFF2-40B4-BE49-F238E27FC236}">
                <a16:creationId xmlns:a16="http://schemas.microsoft.com/office/drawing/2014/main" id="{77791A68-7B33-7C70-E75F-77B2D49D0800}"/>
              </a:ext>
            </a:extLst>
          </p:cNvPr>
          <p:cNvSpPr/>
          <p:nvPr/>
        </p:nvSpPr>
        <p:spPr>
          <a:xfrm rot="5400000" flipH="1">
            <a:off x="10598049" y="898153"/>
            <a:ext cx="302770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668E6AA-D73B-F125-6C1D-B70B83D5C4B7}"/>
              </a:ext>
            </a:extLst>
          </p:cNvPr>
          <p:cNvSpPr/>
          <p:nvPr/>
        </p:nvSpPr>
        <p:spPr>
          <a:xfrm>
            <a:off x="4746350" y="4161539"/>
            <a:ext cx="440012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LEADS Status Per Professional Domains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737ED1D-5B2C-452D-3841-6B8BEB3BAFA0}"/>
              </a:ext>
            </a:extLst>
          </p:cNvPr>
          <p:cNvSpPr/>
          <p:nvPr/>
        </p:nvSpPr>
        <p:spPr>
          <a:xfrm>
            <a:off x="163858" y="4160523"/>
            <a:ext cx="4406400" cy="3657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PAGE VIEWS And Acquired LEADS Per Week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6515071-C6BA-C782-B9FC-3590DE9FD7FA}"/>
              </a:ext>
            </a:extLst>
          </p:cNvPr>
          <p:cNvSpPr/>
          <p:nvPr/>
        </p:nvSpPr>
        <p:spPr>
          <a:xfrm>
            <a:off x="163858" y="1339399"/>
            <a:ext cx="44064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AVG VISUALIZATION TIME And BOUNCE RATE Per Week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14CAE29-7BC3-F551-9BE1-52F4EA2EAC30}"/>
              </a:ext>
            </a:extLst>
          </p:cNvPr>
          <p:cNvSpPr/>
          <p:nvPr/>
        </p:nvSpPr>
        <p:spPr>
          <a:xfrm>
            <a:off x="7931518" y="1342890"/>
            <a:ext cx="4068000" cy="37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LEADS Status Per SOURCE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63EFD5B-6164-3322-2476-3DF8200C2637}"/>
              </a:ext>
            </a:extLst>
          </p:cNvPr>
          <p:cNvSpPr/>
          <p:nvPr/>
        </p:nvSpPr>
        <p:spPr>
          <a:xfrm>
            <a:off x="4746420" y="1340884"/>
            <a:ext cx="29988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LEADS Status Breakdown</a:t>
            </a:r>
          </a:p>
        </p:txBody>
      </p:sp>
      <p:graphicFrame>
        <p:nvGraphicFramePr>
          <p:cNvPr id="219" name="Table 219">
            <a:extLst>
              <a:ext uri="{FF2B5EF4-FFF2-40B4-BE49-F238E27FC236}">
                <a16:creationId xmlns:a16="http://schemas.microsoft.com/office/drawing/2014/main" id="{96F002EE-D7E0-C6D6-46F4-1BBCFA91E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08270"/>
              </p:ext>
            </p:extLst>
          </p:nvPr>
        </p:nvGraphicFramePr>
        <p:xfrm>
          <a:off x="9194165" y="4160523"/>
          <a:ext cx="2808102" cy="119710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68017">
                  <a:extLst>
                    <a:ext uri="{9D8B030D-6E8A-4147-A177-3AD203B41FA5}">
                      <a16:colId xmlns:a16="http://schemas.microsoft.com/office/drawing/2014/main" val="4258919181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val="2294626930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val="3990903316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val="533883178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val="1619667950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val="752306497"/>
                    </a:ext>
                  </a:extLst>
                </a:gridCol>
              </a:tblGrid>
              <a:tr h="318826"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Country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MQL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New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Nurture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SQL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7898104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US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25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22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59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108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4981382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CN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94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98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36613458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IN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26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32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11096154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GB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24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89725755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IT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23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26956514"/>
                  </a:ext>
                </a:extLst>
              </a:tr>
            </a:tbl>
          </a:graphicData>
        </a:graphic>
      </p:graphicFrame>
      <p:graphicFrame>
        <p:nvGraphicFramePr>
          <p:cNvPr id="240" name="Table 219">
            <a:extLst>
              <a:ext uri="{FF2B5EF4-FFF2-40B4-BE49-F238E27FC236}">
                <a16:creationId xmlns:a16="http://schemas.microsoft.com/office/drawing/2014/main" id="{D3A2AE29-FBEF-0AB2-8CD0-B986C19A9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8020"/>
              </p:ext>
            </p:extLst>
          </p:nvPr>
        </p:nvGraphicFramePr>
        <p:xfrm>
          <a:off x="9194165" y="5613354"/>
          <a:ext cx="2808096" cy="114900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02024">
                  <a:extLst>
                    <a:ext uri="{9D8B030D-6E8A-4147-A177-3AD203B41FA5}">
                      <a16:colId xmlns:a16="http://schemas.microsoft.com/office/drawing/2014/main" val="4258919181"/>
                    </a:ext>
                  </a:extLst>
                </a:gridCol>
                <a:gridCol w="702024">
                  <a:extLst>
                    <a:ext uri="{9D8B030D-6E8A-4147-A177-3AD203B41FA5}">
                      <a16:colId xmlns:a16="http://schemas.microsoft.com/office/drawing/2014/main" val="2294626930"/>
                    </a:ext>
                  </a:extLst>
                </a:gridCol>
                <a:gridCol w="702024">
                  <a:extLst>
                    <a:ext uri="{9D8B030D-6E8A-4147-A177-3AD203B41FA5}">
                      <a16:colId xmlns:a16="http://schemas.microsoft.com/office/drawing/2014/main" val="533883178"/>
                    </a:ext>
                  </a:extLst>
                </a:gridCol>
                <a:gridCol w="702024">
                  <a:extLst>
                    <a:ext uri="{9D8B030D-6E8A-4147-A177-3AD203B41FA5}">
                      <a16:colId xmlns:a16="http://schemas.microsoft.com/office/drawing/2014/main" val="752306497"/>
                    </a:ext>
                  </a:extLst>
                </a:gridCol>
              </a:tblGrid>
              <a:tr h="306018"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Century Gothic" panose="020B0502020202020204" pitchFamily="34" charset="0"/>
                        </a:rPr>
                        <a:t>Country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Century Gothic" panose="020B0502020202020204" pitchFamily="34" charset="0"/>
                        </a:rPr>
                        <a:t>Disqualified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Century Gothic" panose="020B0502020202020204" pitchFamily="34" charset="0"/>
                        </a:rPr>
                        <a:t>Unsubscribed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98104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CN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597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81382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US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13458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96154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GB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725755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RU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56514"/>
                  </a:ext>
                </a:extLst>
              </a:tr>
            </a:tbl>
          </a:graphicData>
        </a:graphic>
      </p:graphicFrame>
      <p:pic>
        <p:nvPicPr>
          <p:cNvPr id="18" name="Picture 17" descr="A colorful circle with text&#10;&#10;Description automatically generated">
            <a:extLst>
              <a:ext uri="{FF2B5EF4-FFF2-40B4-BE49-F238E27FC236}">
                <a16:creationId xmlns:a16="http://schemas.microsoft.com/office/drawing/2014/main" id="{A1767582-192F-641C-E58F-D44E13D4EDD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7404" r="29696" b="15878"/>
          <a:stretch/>
        </p:blipFill>
        <p:spPr>
          <a:xfrm>
            <a:off x="4746396" y="1646455"/>
            <a:ext cx="2998800" cy="2334701"/>
          </a:xfrm>
          <a:prstGeom prst="rect">
            <a:avLst/>
          </a:prstGeom>
        </p:spPr>
      </p:pic>
      <p:pic>
        <p:nvPicPr>
          <p:cNvPr id="21" name="Picture 20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5AC226B-974D-3F1C-B993-439129909E7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58" r="6643"/>
          <a:stretch/>
        </p:blipFill>
        <p:spPr>
          <a:xfrm>
            <a:off x="7931464" y="1699732"/>
            <a:ext cx="4068054" cy="2278800"/>
          </a:xfrm>
          <a:prstGeom prst="rect">
            <a:avLst/>
          </a:prstGeom>
        </p:spPr>
      </p:pic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DB313E5C-7542-B9DC-1EC4-DA7F22636A2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914" r="2548"/>
          <a:stretch/>
        </p:blipFill>
        <p:spPr>
          <a:xfrm>
            <a:off x="163834" y="1646455"/>
            <a:ext cx="4406400" cy="23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1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983;p33">
            <a:extLst>
              <a:ext uri="{FF2B5EF4-FFF2-40B4-BE49-F238E27FC236}">
                <a16:creationId xmlns:a16="http://schemas.microsoft.com/office/drawing/2014/main" id="{C6AD0003-6AE0-A05F-AFD1-07A8B69A9A22}"/>
              </a:ext>
            </a:extLst>
          </p:cNvPr>
          <p:cNvSpPr>
            <a:spLocks noChangeAspect="1"/>
          </p:cNvSpPr>
          <p:nvPr/>
        </p:nvSpPr>
        <p:spPr>
          <a:xfrm rot="5400000">
            <a:off x="4076730" y="1386972"/>
            <a:ext cx="4248000" cy="4248000"/>
          </a:xfrm>
          <a:custGeom>
            <a:avLst/>
            <a:gdLst/>
            <a:ahLst/>
            <a:cxnLst/>
            <a:rect l="l" t="t" r="r" b="b"/>
            <a:pathLst>
              <a:path w="19299" h="19299" extrusionOk="0">
                <a:moveTo>
                  <a:pt x="9649" y="318"/>
                </a:moveTo>
                <a:cubicBezTo>
                  <a:pt x="12247" y="318"/>
                  <a:pt x="14555" y="1351"/>
                  <a:pt x="16251" y="3047"/>
                </a:cubicBezTo>
                <a:cubicBezTo>
                  <a:pt x="17948" y="4744"/>
                  <a:pt x="18980" y="7077"/>
                  <a:pt x="18980" y="9649"/>
                </a:cubicBezTo>
                <a:cubicBezTo>
                  <a:pt x="18980" y="12219"/>
                  <a:pt x="17948" y="14552"/>
                  <a:pt x="16251" y="16249"/>
                </a:cubicBezTo>
                <a:cubicBezTo>
                  <a:pt x="14555" y="17945"/>
                  <a:pt x="12247" y="18980"/>
                  <a:pt x="9649" y="18980"/>
                </a:cubicBezTo>
                <a:cubicBezTo>
                  <a:pt x="7079" y="18980"/>
                  <a:pt x="4746" y="17945"/>
                  <a:pt x="3050" y="16249"/>
                </a:cubicBezTo>
                <a:cubicBezTo>
                  <a:pt x="1379" y="14552"/>
                  <a:pt x="318" y="12219"/>
                  <a:pt x="318" y="9649"/>
                </a:cubicBezTo>
                <a:cubicBezTo>
                  <a:pt x="318" y="7077"/>
                  <a:pt x="1379" y="4744"/>
                  <a:pt x="3050" y="3047"/>
                </a:cubicBezTo>
                <a:cubicBezTo>
                  <a:pt x="4746" y="1351"/>
                  <a:pt x="7079" y="318"/>
                  <a:pt x="9649" y="318"/>
                </a:cubicBezTo>
                <a:close/>
                <a:moveTo>
                  <a:pt x="9649" y="0"/>
                </a:moveTo>
                <a:cubicBezTo>
                  <a:pt x="4322" y="0"/>
                  <a:pt x="0" y="4320"/>
                  <a:pt x="0" y="9649"/>
                </a:cubicBezTo>
                <a:cubicBezTo>
                  <a:pt x="0" y="14976"/>
                  <a:pt x="4322" y="19298"/>
                  <a:pt x="9649" y="19298"/>
                </a:cubicBezTo>
                <a:cubicBezTo>
                  <a:pt x="14979" y="19298"/>
                  <a:pt x="19299" y="14976"/>
                  <a:pt x="19299" y="9649"/>
                </a:cubicBezTo>
                <a:cubicBezTo>
                  <a:pt x="19299" y="4320"/>
                  <a:pt x="14979" y="0"/>
                  <a:pt x="9649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968;p33">
            <a:extLst>
              <a:ext uri="{FF2B5EF4-FFF2-40B4-BE49-F238E27FC236}">
                <a16:creationId xmlns:a16="http://schemas.microsoft.com/office/drawing/2014/main" id="{8DF746B8-C1DB-9D69-135D-F2800BEF24EE}"/>
              </a:ext>
            </a:extLst>
          </p:cNvPr>
          <p:cNvSpPr/>
          <p:nvPr/>
        </p:nvSpPr>
        <p:spPr>
          <a:xfrm rot="5400000">
            <a:off x="4335051" y="3450935"/>
            <a:ext cx="1924520" cy="1806837"/>
          </a:xfrm>
          <a:custGeom>
            <a:avLst/>
            <a:gdLst/>
            <a:ahLst/>
            <a:cxnLst/>
            <a:rect l="l" t="t" r="r" b="b"/>
            <a:pathLst>
              <a:path w="16517" h="15507" extrusionOk="0">
                <a:moveTo>
                  <a:pt x="11638" y="0"/>
                </a:moveTo>
                <a:cubicBezTo>
                  <a:pt x="11638" y="5858"/>
                  <a:pt x="6867" y="10629"/>
                  <a:pt x="1007" y="10629"/>
                </a:cubicBezTo>
                <a:cubicBezTo>
                  <a:pt x="399" y="11240"/>
                  <a:pt x="0" y="12114"/>
                  <a:pt x="0" y="13068"/>
                </a:cubicBezTo>
                <a:cubicBezTo>
                  <a:pt x="0" y="14022"/>
                  <a:pt x="399" y="14871"/>
                  <a:pt x="1007" y="15507"/>
                </a:cubicBezTo>
                <a:cubicBezTo>
                  <a:pt x="9571" y="15507"/>
                  <a:pt x="16516" y="8561"/>
                  <a:pt x="16516" y="0"/>
                </a:cubicBezTo>
                <a:lnTo>
                  <a:pt x="16516" y="0"/>
                </a:lnTo>
                <a:cubicBezTo>
                  <a:pt x="15880" y="636"/>
                  <a:pt x="15032" y="1008"/>
                  <a:pt x="14077" y="1008"/>
                </a:cubicBezTo>
                <a:cubicBezTo>
                  <a:pt x="13123" y="1008"/>
                  <a:pt x="12247" y="636"/>
                  <a:pt x="1163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971;p33">
            <a:extLst>
              <a:ext uri="{FF2B5EF4-FFF2-40B4-BE49-F238E27FC236}">
                <a16:creationId xmlns:a16="http://schemas.microsoft.com/office/drawing/2014/main" id="{3CBDA6AE-913B-A574-C2FD-809053374577}"/>
              </a:ext>
            </a:extLst>
          </p:cNvPr>
          <p:cNvSpPr/>
          <p:nvPr/>
        </p:nvSpPr>
        <p:spPr>
          <a:xfrm rot="5400000">
            <a:off x="6538929" y="1385105"/>
            <a:ext cx="173028" cy="170116"/>
          </a:xfrm>
          <a:custGeom>
            <a:avLst/>
            <a:gdLst/>
            <a:ahLst/>
            <a:cxnLst/>
            <a:rect l="l" t="t" r="r" b="b"/>
            <a:pathLst>
              <a:path w="1485" h="1460" extrusionOk="0">
                <a:moveTo>
                  <a:pt x="743" y="0"/>
                </a:moveTo>
                <a:cubicBezTo>
                  <a:pt x="346" y="0"/>
                  <a:pt x="0" y="318"/>
                  <a:pt x="0" y="742"/>
                </a:cubicBezTo>
                <a:cubicBezTo>
                  <a:pt x="0" y="1141"/>
                  <a:pt x="346" y="1459"/>
                  <a:pt x="743" y="1459"/>
                </a:cubicBezTo>
                <a:cubicBezTo>
                  <a:pt x="1141" y="1459"/>
                  <a:pt x="1485" y="1141"/>
                  <a:pt x="1485" y="742"/>
                </a:cubicBezTo>
                <a:cubicBezTo>
                  <a:pt x="1485" y="318"/>
                  <a:pt x="1141" y="0"/>
                  <a:pt x="7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972;p33">
            <a:extLst>
              <a:ext uri="{FF2B5EF4-FFF2-40B4-BE49-F238E27FC236}">
                <a16:creationId xmlns:a16="http://schemas.microsoft.com/office/drawing/2014/main" id="{B962F477-DA63-2076-53EB-5F1BD7DAF366}"/>
              </a:ext>
            </a:extLst>
          </p:cNvPr>
          <p:cNvSpPr/>
          <p:nvPr/>
        </p:nvSpPr>
        <p:spPr>
          <a:xfrm rot="5400000">
            <a:off x="5683329" y="1385222"/>
            <a:ext cx="173028" cy="169883"/>
          </a:xfrm>
          <a:custGeom>
            <a:avLst/>
            <a:gdLst/>
            <a:ahLst/>
            <a:cxnLst/>
            <a:rect l="l" t="t" r="r" b="b"/>
            <a:pathLst>
              <a:path w="1485" h="1458" extrusionOk="0">
                <a:moveTo>
                  <a:pt x="743" y="0"/>
                </a:moveTo>
                <a:cubicBezTo>
                  <a:pt x="346" y="0"/>
                  <a:pt x="0" y="318"/>
                  <a:pt x="0" y="715"/>
                </a:cubicBezTo>
                <a:cubicBezTo>
                  <a:pt x="0" y="1139"/>
                  <a:pt x="346" y="1457"/>
                  <a:pt x="743" y="1457"/>
                </a:cubicBezTo>
                <a:cubicBezTo>
                  <a:pt x="1141" y="1457"/>
                  <a:pt x="1485" y="1139"/>
                  <a:pt x="1485" y="715"/>
                </a:cubicBezTo>
                <a:cubicBezTo>
                  <a:pt x="1485" y="318"/>
                  <a:pt x="1141" y="0"/>
                  <a:pt x="7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973;p33">
            <a:extLst>
              <a:ext uri="{FF2B5EF4-FFF2-40B4-BE49-F238E27FC236}">
                <a16:creationId xmlns:a16="http://schemas.microsoft.com/office/drawing/2014/main" id="{D58D795E-0F95-EE54-B021-285B7CA4664A}"/>
              </a:ext>
            </a:extLst>
          </p:cNvPr>
          <p:cNvSpPr/>
          <p:nvPr/>
        </p:nvSpPr>
        <p:spPr>
          <a:xfrm rot="5400000">
            <a:off x="5742053" y="1441036"/>
            <a:ext cx="55695" cy="58608"/>
          </a:xfrm>
          <a:custGeom>
            <a:avLst/>
            <a:gdLst/>
            <a:ahLst/>
            <a:cxnLst/>
            <a:rect l="l" t="t" r="r" b="b"/>
            <a:pathLst>
              <a:path w="478" h="503" extrusionOk="0">
                <a:moveTo>
                  <a:pt x="238" y="0"/>
                </a:moveTo>
                <a:cubicBezTo>
                  <a:pt x="106" y="0"/>
                  <a:pt x="0" y="106"/>
                  <a:pt x="0" y="238"/>
                </a:cubicBezTo>
                <a:cubicBezTo>
                  <a:pt x="0" y="397"/>
                  <a:pt x="106" y="503"/>
                  <a:pt x="238" y="503"/>
                </a:cubicBezTo>
                <a:cubicBezTo>
                  <a:pt x="371" y="503"/>
                  <a:pt x="477" y="397"/>
                  <a:pt x="477" y="238"/>
                </a:cubicBezTo>
                <a:cubicBezTo>
                  <a:pt x="477" y="106"/>
                  <a:pt x="371" y="0"/>
                  <a:pt x="23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" name="Google Shape;974;p33">
            <a:extLst>
              <a:ext uri="{FF2B5EF4-FFF2-40B4-BE49-F238E27FC236}">
                <a16:creationId xmlns:a16="http://schemas.microsoft.com/office/drawing/2014/main" id="{A0B05242-EDE7-6679-C402-2970A30812AC}"/>
              </a:ext>
            </a:extLst>
          </p:cNvPr>
          <p:cNvSpPr/>
          <p:nvPr/>
        </p:nvSpPr>
        <p:spPr>
          <a:xfrm rot="5400000">
            <a:off x="6597595" y="1440861"/>
            <a:ext cx="55695" cy="58958"/>
          </a:xfrm>
          <a:custGeom>
            <a:avLst/>
            <a:gdLst/>
            <a:ahLst/>
            <a:cxnLst/>
            <a:rect l="l" t="t" r="r" b="b"/>
            <a:pathLst>
              <a:path w="478" h="506" extrusionOk="0">
                <a:moveTo>
                  <a:pt x="238" y="0"/>
                </a:moveTo>
                <a:cubicBezTo>
                  <a:pt x="106" y="0"/>
                  <a:pt x="0" y="106"/>
                  <a:pt x="0" y="265"/>
                </a:cubicBezTo>
                <a:cubicBezTo>
                  <a:pt x="0" y="399"/>
                  <a:pt x="106" y="505"/>
                  <a:pt x="238" y="505"/>
                </a:cubicBezTo>
                <a:cubicBezTo>
                  <a:pt x="371" y="505"/>
                  <a:pt x="477" y="399"/>
                  <a:pt x="477" y="265"/>
                </a:cubicBezTo>
                <a:cubicBezTo>
                  <a:pt x="477" y="106"/>
                  <a:pt x="371" y="0"/>
                  <a:pt x="23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976;p33">
            <a:extLst>
              <a:ext uri="{FF2B5EF4-FFF2-40B4-BE49-F238E27FC236}">
                <a16:creationId xmlns:a16="http://schemas.microsoft.com/office/drawing/2014/main" id="{C8885C6E-A8A9-CDED-A223-33C4A03774D2}"/>
              </a:ext>
            </a:extLst>
          </p:cNvPr>
          <p:cNvSpPr/>
          <p:nvPr/>
        </p:nvSpPr>
        <p:spPr>
          <a:xfrm rot="5400000">
            <a:off x="6538929" y="5466719"/>
            <a:ext cx="173028" cy="170116"/>
          </a:xfrm>
          <a:custGeom>
            <a:avLst/>
            <a:gdLst/>
            <a:ahLst/>
            <a:cxnLst/>
            <a:rect l="l" t="t" r="r" b="b"/>
            <a:pathLst>
              <a:path w="1485" h="1460" extrusionOk="0">
                <a:moveTo>
                  <a:pt x="743" y="0"/>
                </a:moveTo>
                <a:cubicBezTo>
                  <a:pt x="344" y="0"/>
                  <a:pt x="0" y="318"/>
                  <a:pt x="0" y="742"/>
                </a:cubicBezTo>
                <a:cubicBezTo>
                  <a:pt x="0" y="1141"/>
                  <a:pt x="344" y="1459"/>
                  <a:pt x="743" y="1459"/>
                </a:cubicBezTo>
                <a:cubicBezTo>
                  <a:pt x="1139" y="1459"/>
                  <a:pt x="1485" y="1141"/>
                  <a:pt x="1485" y="742"/>
                </a:cubicBezTo>
                <a:cubicBezTo>
                  <a:pt x="1485" y="318"/>
                  <a:pt x="1139" y="0"/>
                  <a:pt x="7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977;p33">
            <a:extLst>
              <a:ext uri="{FF2B5EF4-FFF2-40B4-BE49-F238E27FC236}">
                <a16:creationId xmlns:a16="http://schemas.microsoft.com/office/drawing/2014/main" id="{7E50C8BE-406B-BBED-EC9D-4CAC376A89D5}"/>
              </a:ext>
            </a:extLst>
          </p:cNvPr>
          <p:cNvSpPr/>
          <p:nvPr/>
        </p:nvSpPr>
        <p:spPr>
          <a:xfrm rot="5400000">
            <a:off x="5683329" y="5466836"/>
            <a:ext cx="173028" cy="169883"/>
          </a:xfrm>
          <a:custGeom>
            <a:avLst/>
            <a:gdLst/>
            <a:ahLst/>
            <a:cxnLst/>
            <a:rect l="l" t="t" r="r" b="b"/>
            <a:pathLst>
              <a:path w="1485" h="1458" extrusionOk="0">
                <a:moveTo>
                  <a:pt x="743" y="0"/>
                </a:moveTo>
                <a:cubicBezTo>
                  <a:pt x="344" y="0"/>
                  <a:pt x="0" y="318"/>
                  <a:pt x="0" y="715"/>
                </a:cubicBezTo>
                <a:cubicBezTo>
                  <a:pt x="0" y="1139"/>
                  <a:pt x="344" y="1457"/>
                  <a:pt x="743" y="1457"/>
                </a:cubicBezTo>
                <a:cubicBezTo>
                  <a:pt x="1139" y="1457"/>
                  <a:pt x="1485" y="1139"/>
                  <a:pt x="1485" y="715"/>
                </a:cubicBezTo>
                <a:cubicBezTo>
                  <a:pt x="1485" y="318"/>
                  <a:pt x="1139" y="0"/>
                  <a:pt x="7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978;p33">
            <a:extLst>
              <a:ext uri="{FF2B5EF4-FFF2-40B4-BE49-F238E27FC236}">
                <a16:creationId xmlns:a16="http://schemas.microsoft.com/office/drawing/2014/main" id="{4522D038-1F12-DC4A-7B02-F5801A12CCD9}"/>
              </a:ext>
            </a:extLst>
          </p:cNvPr>
          <p:cNvSpPr/>
          <p:nvPr/>
        </p:nvSpPr>
        <p:spPr>
          <a:xfrm rot="5400000">
            <a:off x="5740538" y="5520902"/>
            <a:ext cx="58725" cy="58608"/>
          </a:xfrm>
          <a:custGeom>
            <a:avLst/>
            <a:gdLst/>
            <a:ahLst/>
            <a:cxnLst/>
            <a:rect l="l" t="t" r="r" b="b"/>
            <a:pathLst>
              <a:path w="504" h="503" extrusionOk="0">
                <a:moveTo>
                  <a:pt x="266" y="0"/>
                </a:moveTo>
                <a:cubicBezTo>
                  <a:pt x="132" y="0"/>
                  <a:pt x="1" y="106"/>
                  <a:pt x="1" y="238"/>
                </a:cubicBezTo>
                <a:cubicBezTo>
                  <a:pt x="1" y="397"/>
                  <a:pt x="132" y="503"/>
                  <a:pt x="266" y="503"/>
                </a:cubicBezTo>
                <a:cubicBezTo>
                  <a:pt x="397" y="503"/>
                  <a:pt x="503" y="397"/>
                  <a:pt x="503" y="238"/>
                </a:cubicBezTo>
                <a:cubicBezTo>
                  <a:pt x="503" y="106"/>
                  <a:pt x="397" y="0"/>
                  <a:pt x="26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979;p33">
            <a:extLst>
              <a:ext uri="{FF2B5EF4-FFF2-40B4-BE49-F238E27FC236}">
                <a16:creationId xmlns:a16="http://schemas.microsoft.com/office/drawing/2014/main" id="{F88FE722-9A26-E5D1-3322-6040C06F4734}"/>
              </a:ext>
            </a:extLst>
          </p:cNvPr>
          <p:cNvSpPr/>
          <p:nvPr/>
        </p:nvSpPr>
        <p:spPr>
          <a:xfrm rot="5400000">
            <a:off x="6596080" y="5520727"/>
            <a:ext cx="58725" cy="58958"/>
          </a:xfrm>
          <a:custGeom>
            <a:avLst/>
            <a:gdLst/>
            <a:ahLst/>
            <a:cxnLst/>
            <a:rect l="l" t="t" r="r" b="b"/>
            <a:pathLst>
              <a:path w="504" h="506" extrusionOk="0">
                <a:moveTo>
                  <a:pt x="266" y="0"/>
                </a:moveTo>
                <a:cubicBezTo>
                  <a:pt x="132" y="0"/>
                  <a:pt x="1" y="106"/>
                  <a:pt x="1" y="265"/>
                </a:cubicBezTo>
                <a:cubicBezTo>
                  <a:pt x="1" y="399"/>
                  <a:pt x="132" y="505"/>
                  <a:pt x="266" y="505"/>
                </a:cubicBezTo>
                <a:cubicBezTo>
                  <a:pt x="397" y="505"/>
                  <a:pt x="503" y="399"/>
                  <a:pt x="503" y="265"/>
                </a:cubicBezTo>
                <a:cubicBezTo>
                  <a:pt x="503" y="106"/>
                  <a:pt x="397" y="0"/>
                  <a:pt x="26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" name="Google Shape;980;p33">
            <a:extLst>
              <a:ext uri="{FF2B5EF4-FFF2-40B4-BE49-F238E27FC236}">
                <a16:creationId xmlns:a16="http://schemas.microsoft.com/office/drawing/2014/main" id="{8D117F44-E5FA-3AFC-63FB-EB0E0A516F9E}"/>
              </a:ext>
            </a:extLst>
          </p:cNvPr>
          <p:cNvSpPr/>
          <p:nvPr/>
        </p:nvSpPr>
        <p:spPr>
          <a:xfrm rot="5400000">
            <a:off x="4454075" y="1645410"/>
            <a:ext cx="1803924" cy="1924287"/>
          </a:xfrm>
          <a:custGeom>
            <a:avLst/>
            <a:gdLst/>
            <a:ahLst/>
            <a:cxnLst/>
            <a:rect l="l" t="t" r="r" b="b"/>
            <a:pathLst>
              <a:path w="15482" h="16515" extrusionOk="0">
                <a:moveTo>
                  <a:pt x="2439" y="1"/>
                </a:moveTo>
                <a:cubicBezTo>
                  <a:pt x="1485" y="1"/>
                  <a:pt x="611" y="372"/>
                  <a:pt x="0" y="1008"/>
                </a:cubicBezTo>
                <a:lnTo>
                  <a:pt x="0" y="1511"/>
                </a:lnTo>
                <a:cubicBezTo>
                  <a:pt x="265" y="9835"/>
                  <a:pt x="7105" y="16515"/>
                  <a:pt x="15481" y="16515"/>
                </a:cubicBezTo>
                <a:cubicBezTo>
                  <a:pt x="14873" y="15879"/>
                  <a:pt x="14474" y="15030"/>
                  <a:pt x="14474" y="14076"/>
                </a:cubicBezTo>
                <a:cubicBezTo>
                  <a:pt x="14474" y="13122"/>
                  <a:pt x="14873" y="12248"/>
                  <a:pt x="15481" y="11637"/>
                </a:cubicBezTo>
                <a:cubicBezTo>
                  <a:pt x="9624" y="11637"/>
                  <a:pt x="4878" y="6866"/>
                  <a:pt x="4878" y="1008"/>
                </a:cubicBezTo>
                <a:cubicBezTo>
                  <a:pt x="4242" y="372"/>
                  <a:pt x="3393" y="1"/>
                  <a:pt x="243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981;p33">
            <a:extLst>
              <a:ext uri="{FF2B5EF4-FFF2-40B4-BE49-F238E27FC236}">
                <a16:creationId xmlns:a16="http://schemas.microsoft.com/office/drawing/2014/main" id="{75B2C98C-E8FE-6EB1-DB89-58F0D62D1461}"/>
              </a:ext>
            </a:extLst>
          </p:cNvPr>
          <p:cNvSpPr/>
          <p:nvPr/>
        </p:nvSpPr>
        <p:spPr>
          <a:xfrm rot="5400000">
            <a:off x="6143604" y="1762627"/>
            <a:ext cx="1921257" cy="1807186"/>
          </a:xfrm>
          <a:custGeom>
            <a:avLst/>
            <a:gdLst/>
            <a:ahLst/>
            <a:cxnLst/>
            <a:rect l="l" t="t" r="r" b="b"/>
            <a:pathLst>
              <a:path w="16489" h="15510" extrusionOk="0">
                <a:moveTo>
                  <a:pt x="15481" y="1"/>
                </a:moveTo>
                <a:cubicBezTo>
                  <a:pt x="6920" y="1"/>
                  <a:pt x="0" y="6946"/>
                  <a:pt x="0" y="15509"/>
                </a:cubicBezTo>
                <a:cubicBezTo>
                  <a:pt x="611" y="14873"/>
                  <a:pt x="1485" y="14502"/>
                  <a:pt x="2439" y="14502"/>
                </a:cubicBezTo>
                <a:cubicBezTo>
                  <a:pt x="3393" y="14502"/>
                  <a:pt x="4242" y="14873"/>
                  <a:pt x="4878" y="15509"/>
                </a:cubicBezTo>
                <a:cubicBezTo>
                  <a:pt x="4878" y="9650"/>
                  <a:pt x="9624" y="4906"/>
                  <a:pt x="15481" y="4906"/>
                </a:cubicBezTo>
                <a:cubicBezTo>
                  <a:pt x="16118" y="4269"/>
                  <a:pt x="16489" y="3394"/>
                  <a:pt x="16489" y="2439"/>
                </a:cubicBezTo>
                <a:cubicBezTo>
                  <a:pt x="16489" y="1485"/>
                  <a:pt x="16118" y="637"/>
                  <a:pt x="15481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982;p33">
            <a:extLst>
              <a:ext uri="{FF2B5EF4-FFF2-40B4-BE49-F238E27FC236}">
                <a16:creationId xmlns:a16="http://schemas.microsoft.com/office/drawing/2014/main" id="{9ACDB5A2-F541-125A-61BD-93742DBEE9D7}"/>
              </a:ext>
            </a:extLst>
          </p:cNvPr>
          <p:cNvSpPr/>
          <p:nvPr/>
        </p:nvSpPr>
        <p:spPr>
          <a:xfrm rot="5400000">
            <a:off x="6141972" y="3450761"/>
            <a:ext cx="1807186" cy="1924520"/>
          </a:xfrm>
          <a:custGeom>
            <a:avLst/>
            <a:gdLst/>
            <a:ahLst/>
            <a:cxnLst/>
            <a:rect l="l" t="t" r="r" b="b"/>
            <a:pathLst>
              <a:path w="15510" h="16517" extrusionOk="0">
                <a:moveTo>
                  <a:pt x="0" y="1"/>
                </a:moveTo>
                <a:cubicBezTo>
                  <a:pt x="637" y="637"/>
                  <a:pt x="1008" y="1485"/>
                  <a:pt x="1008" y="2439"/>
                </a:cubicBezTo>
                <a:cubicBezTo>
                  <a:pt x="1008" y="3394"/>
                  <a:pt x="637" y="4269"/>
                  <a:pt x="0" y="4906"/>
                </a:cubicBezTo>
                <a:cubicBezTo>
                  <a:pt x="5860" y="4906"/>
                  <a:pt x="10631" y="9650"/>
                  <a:pt x="10631" y="15509"/>
                </a:cubicBezTo>
                <a:cubicBezTo>
                  <a:pt x="11240" y="16145"/>
                  <a:pt x="12116" y="16517"/>
                  <a:pt x="13070" y="16517"/>
                </a:cubicBezTo>
                <a:cubicBezTo>
                  <a:pt x="14025" y="16517"/>
                  <a:pt x="14873" y="16145"/>
                  <a:pt x="15509" y="15509"/>
                </a:cubicBezTo>
                <a:cubicBezTo>
                  <a:pt x="15509" y="7052"/>
                  <a:pt x="8748" y="187"/>
                  <a:pt x="318" y="28"/>
                </a:cubicBezTo>
                <a:cubicBezTo>
                  <a:pt x="212" y="1"/>
                  <a:pt x="106" y="1"/>
                  <a:pt x="0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983;p33">
            <a:extLst>
              <a:ext uri="{FF2B5EF4-FFF2-40B4-BE49-F238E27FC236}">
                <a16:creationId xmlns:a16="http://schemas.microsoft.com/office/drawing/2014/main" id="{C6853D4C-B0BA-BC1D-2348-DC412DF59408}"/>
              </a:ext>
            </a:extLst>
          </p:cNvPr>
          <p:cNvSpPr/>
          <p:nvPr/>
        </p:nvSpPr>
        <p:spPr>
          <a:xfrm rot="5400000">
            <a:off x="5076352" y="2385132"/>
            <a:ext cx="2248671" cy="2248671"/>
          </a:xfrm>
          <a:custGeom>
            <a:avLst/>
            <a:gdLst/>
            <a:ahLst/>
            <a:cxnLst/>
            <a:rect l="l" t="t" r="r" b="b"/>
            <a:pathLst>
              <a:path w="19299" h="19299" extrusionOk="0">
                <a:moveTo>
                  <a:pt x="9649" y="318"/>
                </a:moveTo>
                <a:cubicBezTo>
                  <a:pt x="12247" y="318"/>
                  <a:pt x="14555" y="1351"/>
                  <a:pt x="16251" y="3047"/>
                </a:cubicBezTo>
                <a:cubicBezTo>
                  <a:pt x="17948" y="4744"/>
                  <a:pt x="18980" y="7077"/>
                  <a:pt x="18980" y="9649"/>
                </a:cubicBezTo>
                <a:cubicBezTo>
                  <a:pt x="18980" y="12219"/>
                  <a:pt x="17948" y="14552"/>
                  <a:pt x="16251" y="16249"/>
                </a:cubicBezTo>
                <a:cubicBezTo>
                  <a:pt x="14555" y="17945"/>
                  <a:pt x="12247" y="18980"/>
                  <a:pt x="9649" y="18980"/>
                </a:cubicBezTo>
                <a:cubicBezTo>
                  <a:pt x="7079" y="18980"/>
                  <a:pt x="4746" y="17945"/>
                  <a:pt x="3050" y="16249"/>
                </a:cubicBezTo>
                <a:cubicBezTo>
                  <a:pt x="1379" y="14552"/>
                  <a:pt x="318" y="12219"/>
                  <a:pt x="318" y="9649"/>
                </a:cubicBezTo>
                <a:cubicBezTo>
                  <a:pt x="318" y="7077"/>
                  <a:pt x="1379" y="4744"/>
                  <a:pt x="3050" y="3047"/>
                </a:cubicBezTo>
                <a:cubicBezTo>
                  <a:pt x="4746" y="1351"/>
                  <a:pt x="7079" y="318"/>
                  <a:pt x="9649" y="318"/>
                </a:cubicBezTo>
                <a:close/>
                <a:moveTo>
                  <a:pt x="9649" y="0"/>
                </a:moveTo>
                <a:cubicBezTo>
                  <a:pt x="4322" y="0"/>
                  <a:pt x="0" y="4320"/>
                  <a:pt x="0" y="9649"/>
                </a:cubicBezTo>
                <a:cubicBezTo>
                  <a:pt x="0" y="14976"/>
                  <a:pt x="4322" y="19298"/>
                  <a:pt x="9649" y="19298"/>
                </a:cubicBezTo>
                <a:cubicBezTo>
                  <a:pt x="14979" y="19298"/>
                  <a:pt x="19299" y="14976"/>
                  <a:pt x="19299" y="9649"/>
                </a:cubicBezTo>
                <a:cubicBezTo>
                  <a:pt x="19299" y="4320"/>
                  <a:pt x="14979" y="0"/>
                  <a:pt x="9649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" name="Google Shape;987;p33">
            <a:extLst>
              <a:ext uri="{FF2B5EF4-FFF2-40B4-BE49-F238E27FC236}">
                <a16:creationId xmlns:a16="http://schemas.microsoft.com/office/drawing/2014/main" id="{57833350-B967-4028-3248-D076D9CB76B3}"/>
              </a:ext>
            </a:extLst>
          </p:cNvPr>
          <p:cNvSpPr/>
          <p:nvPr/>
        </p:nvSpPr>
        <p:spPr>
          <a:xfrm>
            <a:off x="1885951" y="1719819"/>
            <a:ext cx="3486768" cy="1120171"/>
          </a:xfrm>
          <a:custGeom>
            <a:avLst/>
            <a:gdLst/>
            <a:ahLst/>
            <a:cxnLst/>
            <a:rect l="l" t="t" r="r" b="b"/>
            <a:pathLst>
              <a:path w="17787" h="5515" extrusionOk="0">
                <a:moveTo>
                  <a:pt x="1722" y="1"/>
                </a:moveTo>
                <a:cubicBezTo>
                  <a:pt x="768" y="1"/>
                  <a:pt x="0" y="768"/>
                  <a:pt x="0" y="1723"/>
                </a:cubicBezTo>
                <a:lnTo>
                  <a:pt x="0" y="3765"/>
                </a:lnTo>
                <a:cubicBezTo>
                  <a:pt x="0" y="4745"/>
                  <a:pt x="768" y="5514"/>
                  <a:pt x="1722" y="5514"/>
                </a:cubicBezTo>
                <a:lnTo>
                  <a:pt x="15030" y="5514"/>
                </a:lnTo>
                <a:cubicBezTo>
                  <a:pt x="16542" y="5514"/>
                  <a:pt x="17787" y="4267"/>
                  <a:pt x="17787" y="2757"/>
                </a:cubicBezTo>
                <a:cubicBezTo>
                  <a:pt x="17787" y="1220"/>
                  <a:pt x="16542" y="1"/>
                  <a:pt x="1503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" name="Google Shape;1008;p33">
            <a:extLst>
              <a:ext uri="{FF2B5EF4-FFF2-40B4-BE49-F238E27FC236}">
                <a16:creationId xmlns:a16="http://schemas.microsoft.com/office/drawing/2014/main" id="{009846E8-C66A-9B9A-CD58-A2B2B30FA8F5}"/>
              </a:ext>
            </a:extLst>
          </p:cNvPr>
          <p:cNvSpPr txBox="1"/>
          <p:nvPr/>
        </p:nvSpPr>
        <p:spPr>
          <a:xfrm>
            <a:off x="1998308" y="1817650"/>
            <a:ext cx="3488400" cy="90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596970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Low amount of quality leads, which might be connected to 1) non-effective targeting and/or 2) low interest in the topic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3D5A984-6429-DEC9-E592-F818875A41DB}"/>
              </a:ext>
            </a:extLst>
          </p:cNvPr>
          <p:cNvSpPr txBox="1"/>
          <p:nvPr/>
        </p:nvSpPr>
        <p:spPr>
          <a:xfrm>
            <a:off x="406613" y="327977"/>
            <a:ext cx="813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What worked and what didn’t</a:t>
            </a:r>
          </a:p>
        </p:txBody>
      </p:sp>
      <p:sp>
        <p:nvSpPr>
          <p:cNvPr id="111" name="Google Shape;987;p33">
            <a:extLst>
              <a:ext uri="{FF2B5EF4-FFF2-40B4-BE49-F238E27FC236}">
                <a16:creationId xmlns:a16="http://schemas.microsoft.com/office/drawing/2014/main" id="{DFD2123C-CD27-016A-D73F-C40BFDCAC371}"/>
              </a:ext>
            </a:extLst>
          </p:cNvPr>
          <p:cNvSpPr/>
          <p:nvPr/>
        </p:nvSpPr>
        <p:spPr>
          <a:xfrm>
            <a:off x="1885951" y="4424754"/>
            <a:ext cx="3486768" cy="915023"/>
          </a:xfrm>
          <a:custGeom>
            <a:avLst/>
            <a:gdLst/>
            <a:ahLst/>
            <a:cxnLst/>
            <a:rect l="l" t="t" r="r" b="b"/>
            <a:pathLst>
              <a:path w="17787" h="5515" extrusionOk="0">
                <a:moveTo>
                  <a:pt x="1722" y="1"/>
                </a:moveTo>
                <a:cubicBezTo>
                  <a:pt x="768" y="1"/>
                  <a:pt x="0" y="768"/>
                  <a:pt x="0" y="1723"/>
                </a:cubicBezTo>
                <a:lnTo>
                  <a:pt x="0" y="3765"/>
                </a:lnTo>
                <a:cubicBezTo>
                  <a:pt x="0" y="4745"/>
                  <a:pt x="768" y="5514"/>
                  <a:pt x="1722" y="5514"/>
                </a:cubicBezTo>
                <a:lnTo>
                  <a:pt x="15030" y="5514"/>
                </a:lnTo>
                <a:cubicBezTo>
                  <a:pt x="16542" y="5514"/>
                  <a:pt x="17787" y="4267"/>
                  <a:pt x="17787" y="2757"/>
                </a:cubicBezTo>
                <a:cubicBezTo>
                  <a:pt x="17787" y="1220"/>
                  <a:pt x="16542" y="1"/>
                  <a:pt x="1503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7" name="Google Shape;1009;p33">
            <a:extLst>
              <a:ext uri="{FF2B5EF4-FFF2-40B4-BE49-F238E27FC236}">
                <a16:creationId xmlns:a16="http://schemas.microsoft.com/office/drawing/2014/main" id="{A69B3499-1568-041E-694B-7A1C1E99F98F}"/>
              </a:ext>
            </a:extLst>
          </p:cNvPr>
          <p:cNvSpPr txBox="1"/>
          <p:nvPr/>
        </p:nvSpPr>
        <p:spPr>
          <a:xfrm>
            <a:off x="1998823" y="4542177"/>
            <a:ext cx="3488400" cy="68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Highest average bounce rate</a:t>
            </a:r>
          </a:p>
        </p:txBody>
      </p:sp>
      <p:sp>
        <p:nvSpPr>
          <p:cNvPr id="2" name="Google Shape;987;p33">
            <a:extLst>
              <a:ext uri="{FF2B5EF4-FFF2-40B4-BE49-F238E27FC236}">
                <a16:creationId xmlns:a16="http://schemas.microsoft.com/office/drawing/2014/main" id="{24281326-4B78-046C-CB5E-051F4F3CDE67}"/>
              </a:ext>
            </a:extLst>
          </p:cNvPr>
          <p:cNvSpPr/>
          <p:nvPr/>
        </p:nvSpPr>
        <p:spPr>
          <a:xfrm>
            <a:off x="7146102" y="1719819"/>
            <a:ext cx="3486768" cy="915023"/>
          </a:xfrm>
          <a:custGeom>
            <a:avLst/>
            <a:gdLst/>
            <a:ahLst/>
            <a:cxnLst/>
            <a:rect l="l" t="t" r="r" b="b"/>
            <a:pathLst>
              <a:path w="17787" h="5515" extrusionOk="0">
                <a:moveTo>
                  <a:pt x="1722" y="1"/>
                </a:moveTo>
                <a:cubicBezTo>
                  <a:pt x="768" y="1"/>
                  <a:pt x="0" y="768"/>
                  <a:pt x="0" y="1723"/>
                </a:cubicBezTo>
                <a:lnTo>
                  <a:pt x="0" y="3765"/>
                </a:lnTo>
                <a:cubicBezTo>
                  <a:pt x="0" y="4745"/>
                  <a:pt x="768" y="5514"/>
                  <a:pt x="1722" y="5514"/>
                </a:cubicBezTo>
                <a:lnTo>
                  <a:pt x="15030" y="5514"/>
                </a:lnTo>
                <a:cubicBezTo>
                  <a:pt x="16542" y="5514"/>
                  <a:pt x="17787" y="4267"/>
                  <a:pt x="17787" y="2757"/>
                </a:cubicBezTo>
                <a:cubicBezTo>
                  <a:pt x="17787" y="1220"/>
                  <a:pt x="16542" y="1"/>
                  <a:pt x="1503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Google Shape;987;p33">
            <a:extLst>
              <a:ext uri="{FF2B5EF4-FFF2-40B4-BE49-F238E27FC236}">
                <a16:creationId xmlns:a16="http://schemas.microsoft.com/office/drawing/2014/main" id="{157B36D4-7FE4-49A0-9E0B-424E7AE5301C}"/>
              </a:ext>
            </a:extLst>
          </p:cNvPr>
          <p:cNvSpPr/>
          <p:nvPr/>
        </p:nvSpPr>
        <p:spPr>
          <a:xfrm>
            <a:off x="7150668" y="4424754"/>
            <a:ext cx="3482202" cy="915023"/>
          </a:xfrm>
          <a:custGeom>
            <a:avLst/>
            <a:gdLst/>
            <a:ahLst/>
            <a:cxnLst/>
            <a:rect l="l" t="t" r="r" b="b"/>
            <a:pathLst>
              <a:path w="17787" h="5515" extrusionOk="0">
                <a:moveTo>
                  <a:pt x="1722" y="1"/>
                </a:moveTo>
                <a:cubicBezTo>
                  <a:pt x="768" y="1"/>
                  <a:pt x="0" y="768"/>
                  <a:pt x="0" y="1723"/>
                </a:cubicBezTo>
                <a:lnTo>
                  <a:pt x="0" y="3765"/>
                </a:lnTo>
                <a:cubicBezTo>
                  <a:pt x="0" y="4745"/>
                  <a:pt x="768" y="5514"/>
                  <a:pt x="1722" y="5514"/>
                </a:cubicBezTo>
                <a:lnTo>
                  <a:pt x="15030" y="5514"/>
                </a:lnTo>
                <a:cubicBezTo>
                  <a:pt x="16542" y="5514"/>
                  <a:pt x="17787" y="4267"/>
                  <a:pt x="17787" y="2757"/>
                </a:cubicBezTo>
                <a:cubicBezTo>
                  <a:pt x="17787" y="1220"/>
                  <a:pt x="16542" y="1"/>
                  <a:pt x="1503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256D0-ACFA-E9F0-575F-6A74427B6FAC}"/>
              </a:ext>
            </a:extLst>
          </p:cNvPr>
          <p:cNvSpPr txBox="1"/>
          <p:nvPr/>
        </p:nvSpPr>
        <p:spPr>
          <a:xfrm>
            <a:off x="7027109" y="1921975"/>
            <a:ext cx="348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</a:rPr>
              <a:t>60% of total leads are Disqualified, Contact and Unsubscribed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23AF9-2F8D-E6D6-98E0-877F16F60FFE}"/>
              </a:ext>
            </a:extLst>
          </p:cNvPr>
          <p:cNvSpPr txBox="1"/>
          <p:nvPr/>
        </p:nvSpPr>
        <p:spPr>
          <a:xfrm>
            <a:off x="7027109" y="4582683"/>
            <a:ext cx="348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kern="0" dirty="0">
                <a:solidFill>
                  <a:srgbClr val="596970"/>
                </a:solidFill>
                <a:latin typeface="Century Gothic" panose="020B0502020202020204" pitchFamily="34" charset="0"/>
                <a:ea typeface="Roboto"/>
              </a:rPr>
              <a:t>Leads coming from Google paid are classified as Disqualified</a:t>
            </a:r>
          </a:p>
        </p:txBody>
      </p:sp>
    </p:spTree>
    <p:extLst>
      <p:ext uri="{BB962C8B-B14F-4D97-AF65-F5344CB8AC3E}">
        <p14:creationId xmlns:p14="http://schemas.microsoft.com/office/powerpoint/2010/main" val="183877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43A449B-AAB7-994A-92CE-8F48E2CA7DF6}"/>
              </a:ext>
            </a:extLst>
          </p:cNvPr>
          <p:cNvSpPr txBox="1"/>
          <p:nvPr/>
        </p:nvSpPr>
        <p:spPr>
          <a:xfrm>
            <a:off x="4453547" y="3105834"/>
            <a:ext cx="32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Campaign 4</a:t>
            </a:r>
          </a:p>
        </p:txBody>
      </p:sp>
    </p:spTree>
    <p:extLst>
      <p:ext uri="{BB962C8B-B14F-4D97-AF65-F5344CB8AC3E}">
        <p14:creationId xmlns:p14="http://schemas.microsoft.com/office/powerpoint/2010/main" val="204446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8FF39C87-58B7-052C-EC2F-887B3F1CB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3" r="1438"/>
          <a:stretch/>
        </p:blipFill>
        <p:spPr>
          <a:xfrm>
            <a:off x="164744" y="4428114"/>
            <a:ext cx="4406972" cy="2340000"/>
          </a:xfrm>
          <a:prstGeom prst="rect">
            <a:avLst/>
          </a:prstGeom>
        </p:spPr>
      </p:pic>
      <p:pic>
        <p:nvPicPr>
          <p:cNvPr id="22" name="Picture 21" descr="A graph with multiple colored lines&#10;&#10;Description automatically generated with medium confidence">
            <a:extLst>
              <a:ext uri="{FF2B5EF4-FFF2-40B4-BE49-F238E27FC236}">
                <a16:creationId xmlns:a16="http://schemas.microsoft.com/office/drawing/2014/main" id="{A03954A6-FF60-B2A8-F616-2BE57FF46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17"/>
          <a:stretch/>
        </p:blipFill>
        <p:spPr>
          <a:xfrm>
            <a:off x="4746802" y="4428114"/>
            <a:ext cx="4401184" cy="2340000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DE0A5337-928F-DC15-BD58-2CEF2DD6D0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26" r="7095"/>
          <a:stretch/>
        </p:blipFill>
        <p:spPr>
          <a:xfrm>
            <a:off x="7931518" y="1688382"/>
            <a:ext cx="4068000" cy="22976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35385F-8BEA-F543-9D1E-051C484FE64A}"/>
              </a:ext>
            </a:extLst>
          </p:cNvPr>
          <p:cNvSpPr/>
          <p:nvPr/>
        </p:nvSpPr>
        <p:spPr>
          <a:xfrm>
            <a:off x="-2220" y="-3527"/>
            <a:ext cx="3045600" cy="1207514"/>
          </a:xfrm>
          <a:prstGeom prst="rect">
            <a:avLst/>
          </a:prstGeom>
          <a:solidFill>
            <a:srgbClr val="4E08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69FD20F-8395-7F38-55BA-76BE58F2D0A9}"/>
              </a:ext>
            </a:extLst>
          </p:cNvPr>
          <p:cNvGrpSpPr/>
          <p:nvPr/>
        </p:nvGrpSpPr>
        <p:grpSpPr>
          <a:xfrm>
            <a:off x="1734826" y="542098"/>
            <a:ext cx="1071040" cy="691178"/>
            <a:chOff x="5754909" y="3436142"/>
            <a:chExt cx="691718" cy="373858"/>
          </a:xfrm>
          <a:solidFill>
            <a:schemeClr val="bg1">
              <a:alpha val="50000"/>
            </a:schemeClr>
          </a:solidFill>
        </p:grpSpPr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0842DF07-CBA4-309B-EA6F-8C7E16B71280}"/>
                </a:ext>
              </a:extLst>
            </p:cNvPr>
            <p:cNvSpPr/>
            <p:nvPr/>
          </p:nvSpPr>
          <p:spPr>
            <a:xfrm>
              <a:off x="6224301" y="3436143"/>
              <a:ext cx="148209" cy="148209"/>
            </a:xfrm>
            <a:custGeom>
              <a:avLst/>
              <a:gdLst>
                <a:gd name="connsiteX0" fmla="*/ 148209 w 148209"/>
                <a:gd name="connsiteY0" fmla="*/ 74104 h 148209"/>
                <a:gd name="connsiteX1" fmla="*/ 74105 w 148209"/>
                <a:gd name="connsiteY1" fmla="*/ 148209 h 148209"/>
                <a:gd name="connsiteX2" fmla="*/ 0 w 148209"/>
                <a:gd name="connsiteY2" fmla="*/ 74104 h 148209"/>
                <a:gd name="connsiteX3" fmla="*/ 74105 w 148209"/>
                <a:gd name="connsiteY3" fmla="*/ 0 h 148209"/>
                <a:gd name="connsiteX4" fmla="*/ 148209 w 148209"/>
                <a:gd name="connsiteY4" fmla="*/ 74104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6578EACC-1666-233E-94E2-677253D4297D}"/>
                </a:ext>
              </a:extLst>
            </p:cNvPr>
            <p:cNvSpPr/>
            <p:nvPr/>
          </p:nvSpPr>
          <p:spPr>
            <a:xfrm>
              <a:off x="5829109" y="3436142"/>
              <a:ext cx="148209" cy="148209"/>
            </a:xfrm>
            <a:custGeom>
              <a:avLst/>
              <a:gdLst>
                <a:gd name="connsiteX0" fmla="*/ 148209 w 148209"/>
                <a:gd name="connsiteY0" fmla="*/ 74104 h 148209"/>
                <a:gd name="connsiteX1" fmla="*/ 74105 w 148209"/>
                <a:gd name="connsiteY1" fmla="*/ 148209 h 148209"/>
                <a:gd name="connsiteX2" fmla="*/ 0 w 148209"/>
                <a:gd name="connsiteY2" fmla="*/ 74104 h 148209"/>
                <a:gd name="connsiteX3" fmla="*/ 74105 w 148209"/>
                <a:gd name="connsiteY3" fmla="*/ 0 h 148209"/>
                <a:gd name="connsiteX4" fmla="*/ 148209 w 148209"/>
                <a:gd name="connsiteY4" fmla="*/ 74104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988CF349-BC1B-C6B3-CBC0-83A9B750C4AB}"/>
                </a:ext>
              </a:extLst>
            </p:cNvPr>
            <p:cNvSpPr/>
            <p:nvPr/>
          </p:nvSpPr>
          <p:spPr>
            <a:xfrm>
              <a:off x="6178295" y="3604449"/>
              <a:ext cx="268332" cy="148400"/>
            </a:xfrm>
            <a:custGeom>
              <a:avLst/>
              <a:gdLst>
                <a:gd name="connsiteX0" fmla="*/ 253556 w 268332"/>
                <a:gd name="connsiteY0" fmla="*/ 44101 h 148400"/>
                <a:gd name="connsiteX1" fmla="*/ 181070 w 268332"/>
                <a:gd name="connsiteY1" fmla="*/ 9526 h 148400"/>
                <a:gd name="connsiteX2" fmla="*/ 120110 w 268332"/>
                <a:gd name="connsiteY2" fmla="*/ 1 h 148400"/>
                <a:gd name="connsiteX3" fmla="*/ 59246 w 268332"/>
                <a:gd name="connsiteY3" fmla="*/ 9526 h 148400"/>
                <a:gd name="connsiteX4" fmla="*/ 3429 w 268332"/>
                <a:gd name="connsiteY4" fmla="*/ 33529 h 148400"/>
                <a:gd name="connsiteX5" fmla="*/ 0 w 268332"/>
                <a:gd name="connsiteY5" fmla="*/ 37434 h 148400"/>
                <a:gd name="connsiteX6" fmla="*/ 76200 w 268332"/>
                <a:gd name="connsiteY6" fmla="*/ 75534 h 148400"/>
                <a:gd name="connsiteX7" fmla="*/ 104013 w 268332"/>
                <a:gd name="connsiteY7" fmla="*/ 131446 h 148400"/>
                <a:gd name="connsiteX8" fmla="*/ 104013 w 268332"/>
                <a:gd name="connsiteY8" fmla="*/ 148400 h 148400"/>
                <a:gd name="connsiteX9" fmla="*/ 268319 w 268332"/>
                <a:gd name="connsiteY9" fmla="*/ 148400 h 148400"/>
                <a:gd name="connsiteX10" fmla="*/ 268319 w 268332"/>
                <a:gd name="connsiteY10" fmla="*/ 73819 h 148400"/>
                <a:gd name="connsiteX11" fmla="*/ 253556 w 268332"/>
                <a:gd name="connsiteY11" fmla="*/ 44101 h 14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332" h="148400">
                  <a:moveTo>
                    <a:pt x="253556" y="44101"/>
                  </a:moveTo>
                  <a:cubicBezTo>
                    <a:pt x="232176" y="27474"/>
                    <a:pt x="207446" y="15679"/>
                    <a:pt x="181070" y="9526"/>
                  </a:cubicBezTo>
                  <a:cubicBezTo>
                    <a:pt x="161246" y="3734"/>
                    <a:pt x="140756" y="532"/>
                    <a:pt x="120110" y="1"/>
                  </a:cubicBezTo>
                  <a:cubicBezTo>
                    <a:pt x="99448" y="-46"/>
                    <a:pt x="78906" y="3169"/>
                    <a:pt x="59246" y="9526"/>
                  </a:cubicBezTo>
                  <a:cubicBezTo>
                    <a:pt x="39570" y="14764"/>
                    <a:pt x="20765" y="22851"/>
                    <a:pt x="3429" y="33529"/>
                  </a:cubicBezTo>
                  <a:lnTo>
                    <a:pt x="0" y="37434"/>
                  </a:lnTo>
                  <a:cubicBezTo>
                    <a:pt x="27693" y="44909"/>
                    <a:pt x="53604" y="57865"/>
                    <a:pt x="76200" y="75534"/>
                  </a:cubicBezTo>
                  <a:cubicBezTo>
                    <a:pt x="93960" y="88582"/>
                    <a:pt x="104321" y="109409"/>
                    <a:pt x="104013" y="131446"/>
                  </a:cubicBezTo>
                  <a:lnTo>
                    <a:pt x="104013" y="148400"/>
                  </a:lnTo>
                  <a:lnTo>
                    <a:pt x="268319" y="148400"/>
                  </a:lnTo>
                  <a:lnTo>
                    <a:pt x="268319" y="73819"/>
                  </a:lnTo>
                  <a:cubicBezTo>
                    <a:pt x="268644" y="62075"/>
                    <a:pt x="263111" y="50937"/>
                    <a:pt x="253556" y="44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449955B1-525E-52AA-08B4-8D0FC20F726C}"/>
                </a:ext>
              </a:extLst>
            </p:cNvPr>
            <p:cNvSpPr/>
            <p:nvPr/>
          </p:nvSpPr>
          <p:spPr>
            <a:xfrm>
              <a:off x="5754909" y="3604449"/>
              <a:ext cx="268700" cy="148400"/>
            </a:xfrm>
            <a:custGeom>
              <a:avLst/>
              <a:gdLst>
                <a:gd name="connsiteX0" fmla="*/ 164687 w 268700"/>
                <a:gd name="connsiteY0" fmla="*/ 131446 h 148400"/>
                <a:gd name="connsiteX1" fmla="*/ 191453 w 268700"/>
                <a:gd name="connsiteY1" fmla="*/ 76486 h 148400"/>
                <a:gd name="connsiteX2" fmla="*/ 192500 w 268700"/>
                <a:gd name="connsiteY2" fmla="*/ 75534 h 148400"/>
                <a:gd name="connsiteX3" fmla="*/ 193739 w 268700"/>
                <a:gd name="connsiteY3" fmla="*/ 74677 h 148400"/>
                <a:gd name="connsiteX4" fmla="*/ 268700 w 268700"/>
                <a:gd name="connsiteY4" fmla="*/ 37529 h 148400"/>
                <a:gd name="connsiteX5" fmla="*/ 263271 w 268700"/>
                <a:gd name="connsiteY5" fmla="*/ 31338 h 148400"/>
                <a:gd name="connsiteX6" fmla="*/ 209169 w 268700"/>
                <a:gd name="connsiteY6" fmla="*/ 9526 h 148400"/>
                <a:gd name="connsiteX7" fmla="*/ 148304 w 268700"/>
                <a:gd name="connsiteY7" fmla="*/ 1 h 148400"/>
                <a:gd name="connsiteX8" fmla="*/ 87344 w 268700"/>
                <a:gd name="connsiteY8" fmla="*/ 9526 h 148400"/>
                <a:gd name="connsiteX9" fmla="*/ 14859 w 268700"/>
                <a:gd name="connsiteY9" fmla="*/ 44101 h 148400"/>
                <a:gd name="connsiteX10" fmla="*/ 0 w 268700"/>
                <a:gd name="connsiteY10" fmla="*/ 73819 h 148400"/>
                <a:gd name="connsiteX11" fmla="*/ 0 w 268700"/>
                <a:gd name="connsiteY11" fmla="*/ 148400 h 148400"/>
                <a:gd name="connsiteX12" fmla="*/ 164687 w 268700"/>
                <a:gd name="connsiteY12" fmla="*/ 148400 h 14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700" h="148400">
                  <a:moveTo>
                    <a:pt x="164687" y="131446"/>
                  </a:moveTo>
                  <a:cubicBezTo>
                    <a:pt x="164702" y="109990"/>
                    <a:pt x="174570" y="89728"/>
                    <a:pt x="191453" y="76486"/>
                  </a:cubicBezTo>
                  <a:lnTo>
                    <a:pt x="192500" y="75534"/>
                  </a:lnTo>
                  <a:lnTo>
                    <a:pt x="193739" y="74677"/>
                  </a:lnTo>
                  <a:cubicBezTo>
                    <a:pt x="216602" y="58406"/>
                    <a:pt x="241905" y="45867"/>
                    <a:pt x="268700" y="37529"/>
                  </a:cubicBezTo>
                  <a:cubicBezTo>
                    <a:pt x="266795" y="35529"/>
                    <a:pt x="264986" y="33433"/>
                    <a:pt x="263271" y="31338"/>
                  </a:cubicBezTo>
                  <a:cubicBezTo>
                    <a:pt x="246372" y="21520"/>
                    <a:pt x="228152" y="14175"/>
                    <a:pt x="209169" y="9526"/>
                  </a:cubicBezTo>
                  <a:cubicBezTo>
                    <a:pt x="189376" y="3742"/>
                    <a:pt x="168918" y="541"/>
                    <a:pt x="148304" y="1"/>
                  </a:cubicBezTo>
                  <a:cubicBezTo>
                    <a:pt x="127609" y="-53"/>
                    <a:pt x="107036" y="3162"/>
                    <a:pt x="87344" y="9526"/>
                  </a:cubicBezTo>
                  <a:cubicBezTo>
                    <a:pt x="61338" y="16700"/>
                    <a:pt x="36801" y="28404"/>
                    <a:pt x="14859" y="44101"/>
                  </a:cubicBezTo>
                  <a:cubicBezTo>
                    <a:pt x="5620" y="51212"/>
                    <a:pt x="146" y="62162"/>
                    <a:pt x="0" y="73819"/>
                  </a:cubicBezTo>
                  <a:lnTo>
                    <a:pt x="0" y="148400"/>
                  </a:lnTo>
                  <a:lnTo>
                    <a:pt x="164687" y="148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31179B3D-7916-441F-13DE-3A075E80B6C6}"/>
                </a:ext>
              </a:extLst>
            </p:cNvPr>
            <p:cNvSpPr/>
            <p:nvPr/>
          </p:nvSpPr>
          <p:spPr>
            <a:xfrm>
              <a:off x="5952553" y="3662171"/>
              <a:ext cx="296525" cy="147829"/>
            </a:xfrm>
            <a:custGeom>
              <a:avLst/>
              <a:gdLst>
                <a:gd name="connsiteX0" fmla="*/ 0 w 296525"/>
                <a:gd name="connsiteY0" fmla="*/ 147830 h 147829"/>
                <a:gd name="connsiteX1" fmla="*/ 0 w 296525"/>
                <a:gd name="connsiteY1" fmla="*/ 73725 h 147829"/>
                <a:gd name="connsiteX2" fmla="*/ 14859 w 296525"/>
                <a:gd name="connsiteY2" fmla="*/ 44103 h 147829"/>
                <a:gd name="connsiteX3" fmla="*/ 87344 w 296525"/>
                <a:gd name="connsiteY3" fmla="*/ 9527 h 147829"/>
                <a:gd name="connsiteX4" fmla="*/ 148209 w 296525"/>
                <a:gd name="connsiteY4" fmla="*/ 2 h 147829"/>
                <a:gd name="connsiteX5" fmla="*/ 209169 w 296525"/>
                <a:gd name="connsiteY5" fmla="*/ 9527 h 147829"/>
                <a:gd name="connsiteX6" fmla="*/ 281654 w 296525"/>
                <a:gd name="connsiteY6" fmla="*/ 44103 h 147829"/>
                <a:gd name="connsiteX7" fmla="*/ 296513 w 296525"/>
                <a:gd name="connsiteY7" fmla="*/ 73725 h 147829"/>
                <a:gd name="connsiteX8" fmla="*/ 296513 w 296525"/>
                <a:gd name="connsiteY8" fmla="*/ 147830 h 14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25" h="147829">
                  <a:moveTo>
                    <a:pt x="0" y="147830"/>
                  </a:moveTo>
                  <a:lnTo>
                    <a:pt x="0" y="73725"/>
                  </a:lnTo>
                  <a:cubicBezTo>
                    <a:pt x="45" y="62070"/>
                    <a:pt x="5544" y="51107"/>
                    <a:pt x="14859" y="44103"/>
                  </a:cubicBezTo>
                  <a:cubicBezTo>
                    <a:pt x="36757" y="28332"/>
                    <a:pt x="61308" y="16621"/>
                    <a:pt x="87344" y="9527"/>
                  </a:cubicBezTo>
                  <a:cubicBezTo>
                    <a:pt x="106995" y="3128"/>
                    <a:pt x="127543" y="-88"/>
                    <a:pt x="148209" y="2"/>
                  </a:cubicBezTo>
                  <a:cubicBezTo>
                    <a:pt x="168859" y="487"/>
                    <a:pt x="189355" y="3690"/>
                    <a:pt x="209169" y="9527"/>
                  </a:cubicBezTo>
                  <a:cubicBezTo>
                    <a:pt x="235573" y="15599"/>
                    <a:pt x="260319" y="27402"/>
                    <a:pt x="281654" y="44103"/>
                  </a:cubicBezTo>
                  <a:cubicBezTo>
                    <a:pt x="291244" y="50876"/>
                    <a:pt x="296819" y="61990"/>
                    <a:pt x="296513" y="73725"/>
                  </a:cubicBezTo>
                  <a:lnTo>
                    <a:pt x="296513" y="147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71D25FB7-9350-6047-3822-11AD3DEB2F83}"/>
                </a:ext>
              </a:extLst>
            </p:cNvPr>
            <p:cNvSpPr/>
            <p:nvPr/>
          </p:nvSpPr>
          <p:spPr>
            <a:xfrm>
              <a:off x="6026658" y="3493770"/>
              <a:ext cx="148209" cy="148209"/>
            </a:xfrm>
            <a:custGeom>
              <a:avLst/>
              <a:gdLst>
                <a:gd name="connsiteX0" fmla="*/ 148209 w 148209"/>
                <a:gd name="connsiteY0" fmla="*/ 74105 h 148209"/>
                <a:gd name="connsiteX1" fmla="*/ 74105 w 148209"/>
                <a:gd name="connsiteY1" fmla="*/ 148209 h 148209"/>
                <a:gd name="connsiteX2" fmla="*/ 0 w 148209"/>
                <a:gd name="connsiteY2" fmla="*/ 74105 h 148209"/>
                <a:gd name="connsiteX3" fmla="*/ 74105 w 148209"/>
                <a:gd name="connsiteY3" fmla="*/ 0 h 148209"/>
                <a:gd name="connsiteX4" fmla="*/ 148209 w 148209"/>
                <a:gd name="connsiteY4" fmla="*/ 74105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5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5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992AD04-AF9C-E59A-823D-0AE63F129111}"/>
              </a:ext>
            </a:extLst>
          </p:cNvPr>
          <p:cNvGrpSpPr/>
          <p:nvPr/>
        </p:nvGrpSpPr>
        <p:grpSpPr>
          <a:xfrm>
            <a:off x="1478120" y="915046"/>
            <a:ext cx="1579298" cy="307899"/>
            <a:chOff x="165300" y="1630106"/>
            <a:chExt cx="1827789" cy="356345"/>
          </a:xfrm>
        </p:grpSpPr>
        <p:sp>
          <p:nvSpPr>
            <p:cNvPr id="110" name="Right Triangle 109">
              <a:extLst>
                <a:ext uri="{FF2B5EF4-FFF2-40B4-BE49-F238E27FC236}">
                  <a16:creationId xmlns:a16="http://schemas.microsoft.com/office/drawing/2014/main" id="{82459B5C-1BAA-251F-4997-2BCD9996F2B4}"/>
                </a:ext>
              </a:extLst>
            </p:cNvPr>
            <p:cNvSpPr/>
            <p:nvPr/>
          </p:nvSpPr>
          <p:spPr>
            <a:xfrm rot="5400000" flipH="1">
              <a:off x="168268" y="1633072"/>
              <a:ext cx="350409" cy="356345"/>
            </a:xfrm>
            <a:prstGeom prst="rtTriangl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ight Triangle 108">
              <a:extLst>
                <a:ext uri="{FF2B5EF4-FFF2-40B4-BE49-F238E27FC236}">
                  <a16:creationId xmlns:a16="http://schemas.microsoft.com/office/drawing/2014/main" id="{CBF7F271-1EC5-AD68-F961-A8DDB4E4C0AF}"/>
                </a:ext>
              </a:extLst>
            </p:cNvPr>
            <p:cNvSpPr/>
            <p:nvPr/>
          </p:nvSpPr>
          <p:spPr>
            <a:xfrm flipH="1">
              <a:off x="1642679" y="1630106"/>
              <a:ext cx="350410" cy="356345"/>
            </a:xfrm>
            <a:prstGeom prst="rtTriangl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6FEA2B-92C3-850A-EBC6-6E583D23BE0C}"/>
              </a:ext>
            </a:extLst>
          </p:cNvPr>
          <p:cNvSpPr txBox="1"/>
          <p:nvPr/>
        </p:nvSpPr>
        <p:spPr>
          <a:xfrm>
            <a:off x="19694" y="1600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PAGE VIEWS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7DA2A-4C28-AB7A-4B92-25D3306EDEEF}"/>
              </a:ext>
            </a:extLst>
          </p:cNvPr>
          <p:cNvSpPr txBox="1"/>
          <p:nvPr/>
        </p:nvSpPr>
        <p:spPr>
          <a:xfrm>
            <a:off x="30654" y="331241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9630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289E47-0354-DBC7-85DD-C22A7A83851D}"/>
              </a:ext>
            </a:extLst>
          </p:cNvPr>
          <p:cNvSpPr txBox="1"/>
          <p:nvPr/>
        </p:nvSpPr>
        <p:spPr>
          <a:xfrm>
            <a:off x="3059420" y="-64397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PAGE VIEWS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A5AF1-9990-2AB1-B8EF-71B68C316AF3}"/>
              </a:ext>
            </a:extLst>
          </p:cNvPr>
          <p:cNvSpPr txBox="1"/>
          <p:nvPr/>
        </p:nvSpPr>
        <p:spPr>
          <a:xfrm>
            <a:off x="3051752" y="255085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2048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C51EC70-B1B8-018B-9659-06E83EE2F6BB}"/>
              </a:ext>
            </a:extLst>
          </p:cNvPr>
          <p:cNvSpPr/>
          <p:nvPr/>
        </p:nvSpPr>
        <p:spPr>
          <a:xfrm>
            <a:off x="3038408" y="-3527"/>
            <a:ext cx="3045600" cy="12075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A1B1FEA-1F8D-84F8-EEDC-40FDFB4DCF52}"/>
              </a:ext>
            </a:extLst>
          </p:cNvPr>
          <p:cNvSpPr txBox="1"/>
          <p:nvPr/>
        </p:nvSpPr>
        <p:spPr>
          <a:xfrm>
            <a:off x="3060322" y="1600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LEADS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04DC303-635C-794A-E51D-FB583781139C}"/>
              </a:ext>
            </a:extLst>
          </p:cNvPr>
          <p:cNvSpPr txBox="1"/>
          <p:nvPr/>
        </p:nvSpPr>
        <p:spPr>
          <a:xfrm>
            <a:off x="3071281" y="331241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503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5CD52A6-57AB-F28D-828B-F2C59C24DA42}"/>
              </a:ext>
            </a:extLst>
          </p:cNvPr>
          <p:cNvSpPr/>
          <p:nvPr/>
        </p:nvSpPr>
        <p:spPr>
          <a:xfrm>
            <a:off x="6053728" y="-2922"/>
            <a:ext cx="3045600" cy="1207514"/>
          </a:xfrm>
          <a:prstGeom prst="rect">
            <a:avLst/>
          </a:prstGeom>
          <a:solidFill>
            <a:srgbClr val="12C2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9546BC3-B888-2599-9284-BAE36C691CA6}"/>
              </a:ext>
            </a:extLst>
          </p:cNvPr>
          <p:cNvSpPr txBox="1"/>
          <p:nvPr/>
        </p:nvSpPr>
        <p:spPr>
          <a:xfrm>
            <a:off x="6075642" y="2205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AVG SESSION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A15167-8CBA-1B7C-7003-A2934E8670E7}"/>
              </a:ext>
            </a:extLst>
          </p:cNvPr>
          <p:cNvSpPr txBox="1"/>
          <p:nvPr/>
        </p:nvSpPr>
        <p:spPr>
          <a:xfrm>
            <a:off x="6086601" y="331847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00:01:27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D4CD351-72C9-F92D-367E-D5C802696FB3}"/>
              </a:ext>
            </a:extLst>
          </p:cNvPr>
          <p:cNvSpPr/>
          <p:nvPr/>
        </p:nvSpPr>
        <p:spPr>
          <a:xfrm>
            <a:off x="9098333" y="-1505"/>
            <a:ext cx="3084141" cy="1205492"/>
          </a:xfrm>
          <a:prstGeom prst="rect">
            <a:avLst/>
          </a:prstGeom>
          <a:solidFill>
            <a:srgbClr val="0D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89FD21-D65F-A75E-E062-DB35307F6EB1}"/>
              </a:ext>
            </a:extLst>
          </p:cNvPr>
          <p:cNvSpPr txBox="1"/>
          <p:nvPr/>
        </p:nvSpPr>
        <p:spPr>
          <a:xfrm>
            <a:off x="9120247" y="3621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BOUNCE RATE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272D6C-EA2E-5F4F-A90E-4CC6F87135B2}"/>
              </a:ext>
            </a:extLst>
          </p:cNvPr>
          <p:cNvSpPr txBox="1"/>
          <p:nvPr/>
        </p:nvSpPr>
        <p:spPr>
          <a:xfrm>
            <a:off x="9131207" y="333262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49.14%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90BD6421-AD9D-45ED-A212-59E92D85F3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7694" y="637823"/>
            <a:ext cx="480684" cy="480684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A905EF-766D-2DD6-6392-CB05755BD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8550" y="637823"/>
            <a:ext cx="598664" cy="598664"/>
          </a:xfrm>
          <a:prstGeom prst="rect">
            <a:avLst/>
          </a:prstGeom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6E274AFD-5264-529E-4119-614FDAA04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7387" y="637823"/>
            <a:ext cx="467270" cy="467270"/>
          </a:xfrm>
          <a:prstGeom prst="rect">
            <a:avLst/>
          </a:prstGeom>
        </p:spPr>
      </p:pic>
      <p:pic>
        <p:nvPicPr>
          <p:cNvPr id="166" name="Graphic 165" descr="Hourglass 30% with solid fill">
            <a:extLst>
              <a:ext uri="{FF2B5EF4-FFF2-40B4-BE49-F238E27FC236}">
                <a16:creationId xmlns:a16="http://schemas.microsoft.com/office/drawing/2014/main" id="{D10E60DA-2249-B1BD-D1BD-9EDC5C0710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97265" y="439751"/>
            <a:ext cx="790086" cy="790086"/>
          </a:xfrm>
          <a:prstGeom prst="rect">
            <a:avLst/>
          </a:prstGeom>
        </p:spPr>
      </p:pic>
      <p:sp>
        <p:nvSpPr>
          <p:cNvPr id="169" name="Right Triangle 168">
            <a:extLst>
              <a:ext uri="{FF2B5EF4-FFF2-40B4-BE49-F238E27FC236}">
                <a16:creationId xmlns:a16="http://schemas.microsoft.com/office/drawing/2014/main" id="{97F9A566-1A44-1235-7ED8-2725D0AFAD86}"/>
              </a:ext>
            </a:extLst>
          </p:cNvPr>
          <p:cNvSpPr/>
          <p:nvPr/>
        </p:nvSpPr>
        <p:spPr>
          <a:xfrm flipH="1">
            <a:off x="5751951" y="922394"/>
            <a:ext cx="302771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10AB6286-4E6B-51CA-9C2F-E4DB3B244BB2}"/>
              </a:ext>
            </a:extLst>
          </p:cNvPr>
          <p:cNvSpPr/>
          <p:nvPr/>
        </p:nvSpPr>
        <p:spPr>
          <a:xfrm rot="5400000" flipH="1">
            <a:off x="4477989" y="924957"/>
            <a:ext cx="302770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ight Triangle 170">
            <a:extLst>
              <a:ext uri="{FF2B5EF4-FFF2-40B4-BE49-F238E27FC236}">
                <a16:creationId xmlns:a16="http://schemas.microsoft.com/office/drawing/2014/main" id="{6BB9A4B5-25CA-3A83-992E-894B8D10EBD3}"/>
              </a:ext>
            </a:extLst>
          </p:cNvPr>
          <p:cNvSpPr/>
          <p:nvPr/>
        </p:nvSpPr>
        <p:spPr>
          <a:xfrm flipH="1">
            <a:off x="8790491" y="890463"/>
            <a:ext cx="302771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2399470F-2FAD-4A6D-FF7B-BD252C1959BE}"/>
              </a:ext>
            </a:extLst>
          </p:cNvPr>
          <p:cNvSpPr/>
          <p:nvPr/>
        </p:nvSpPr>
        <p:spPr>
          <a:xfrm rot="5400000" flipH="1">
            <a:off x="7516529" y="893026"/>
            <a:ext cx="302770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Graphic 77" descr="Toggle with solid fill">
            <a:extLst>
              <a:ext uri="{FF2B5EF4-FFF2-40B4-BE49-F238E27FC236}">
                <a16:creationId xmlns:a16="http://schemas.microsoft.com/office/drawing/2014/main" id="{A7827E31-33F4-EFE1-24C8-FAF4A70A2A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92487" y="483122"/>
            <a:ext cx="790086" cy="790086"/>
          </a:xfrm>
          <a:prstGeom prst="rect">
            <a:avLst/>
          </a:prstGeom>
        </p:spPr>
      </p:pic>
      <p:sp>
        <p:nvSpPr>
          <p:cNvPr id="173" name="Right Triangle 172">
            <a:extLst>
              <a:ext uri="{FF2B5EF4-FFF2-40B4-BE49-F238E27FC236}">
                <a16:creationId xmlns:a16="http://schemas.microsoft.com/office/drawing/2014/main" id="{4AE6E74A-6680-F7A6-0918-4DFA1B24935D}"/>
              </a:ext>
            </a:extLst>
          </p:cNvPr>
          <p:cNvSpPr/>
          <p:nvPr/>
        </p:nvSpPr>
        <p:spPr>
          <a:xfrm flipH="1">
            <a:off x="11872011" y="895590"/>
            <a:ext cx="302771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ight Triangle 173">
            <a:extLst>
              <a:ext uri="{FF2B5EF4-FFF2-40B4-BE49-F238E27FC236}">
                <a16:creationId xmlns:a16="http://schemas.microsoft.com/office/drawing/2014/main" id="{77791A68-7B33-7C70-E75F-77B2D49D0800}"/>
              </a:ext>
            </a:extLst>
          </p:cNvPr>
          <p:cNvSpPr/>
          <p:nvPr/>
        </p:nvSpPr>
        <p:spPr>
          <a:xfrm rot="5400000" flipH="1">
            <a:off x="10598049" y="898153"/>
            <a:ext cx="302770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668E6AA-D73B-F125-6C1D-B70B83D5C4B7}"/>
              </a:ext>
            </a:extLst>
          </p:cNvPr>
          <p:cNvSpPr/>
          <p:nvPr/>
        </p:nvSpPr>
        <p:spPr>
          <a:xfrm>
            <a:off x="4746350" y="4161539"/>
            <a:ext cx="44028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LEADS Status Per Professional Domains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737ED1D-5B2C-452D-3841-6B8BEB3BAFA0}"/>
              </a:ext>
            </a:extLst>
          </p:cNvPr>
          <p:cNvSpPr/>
          <p:nvPr/>
        </p:nvSpPr>
        <p:spPr>
          <a:xfrm>
            <a:off x="163858" y="4160523"/>
            <a:ext cx="4406400" cy="3657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PAGE VIEWS And Acquired LEADS Per Week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6515071-C6BA-C782-B9FC-3590DE9FD7FA}"/>
              </a:ext>
            </a:extLst>
          </p:cNvPr>
          <p:cNvSpPr/>
          <p:nvPr/>
        </p:nvSpPr>
        <p:spPr>
          <a:xfrm>
            <a:off x="163858" y="1339399"/>
            <a:ext cx="44064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AVG VISUALIZATION TIME And BOUNCE RATE Per Week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14CAE29-7BC3-F551-9BE1-52F4EA2EAC30}"/>
              </a:ext>
            </a:extLst>
          </p:cNvPr>
          <p:cNvSpPr/>
          <p:nvPr/>
        </p:nvSpPr>
        <p:spPr>
          <a:xfrm>
            <a:off x="7931518" y="1342890"/>
            <a:ext cx="4068000" cy="37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LEADS Status Per SOURCE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63EFD5B-6164-3322-2476-3DF8200C2637}"/>
              </a:ext>
            </a:extLst>
          </p:cNvPr>
          <p:cNvSpPr/>
          <p:nvPr/>
        </p:nvSpPr>
        <p:spPr>
          <a:xfrm>
            <a:off x="4746420" y="1340884"/>
            <a:ext cx="29988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LEADS Status Breakdown</a:t>
            </a:r>
          </a:p>
        </p:txBody>
      </p:sp>
      <p:graphicFrame>
        <p:nvGraphicFramePr>
          <p:cNvPr id="219" name="Table 219">
            <a:extLst>
              <a:ext uri="{FF2B5EF4-FFF2-40B4-BE49-F238E27FC236}">
                <a16:creationId xmlns:a16="http://schemas.microsoft.com/office/drawing/2014/main" id="{96F002EE-D7E0-C6D6-46F4-1BBCFA91E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76235"/>
              </p:ext>
            </p:extLst>
          </p:nvPr>
        </p:nvGraphicFramePr>
        <p:xfrm>
          <a:off x="9199245" y="4160523"/>
          <a:ext cx="2808095" cy="119710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61619">
                  <a:extLst>
                    <a:ext uri="{9D8B030D-6E8A-4147-A177-3AD203B41FA5}">
                      <a16:colId xmlns:a16="http://schemas.microsoft.com/office/drawing/2014/main" val="4258919181"/>
                    </a:ext>
                  </a:extLst>
                </a:gridCol>
                <a:gridCol w="561619">
                  <a:extLst>
                    <a:ext uri="{9D8B030D-6E8A-4147-A177-3AD203B41FA5}">
                      <a16:colId xmlns:a16="http://schemas.microsoft.com/office/drawing/2014/main" val="2294626930"/>
                    </a:ext>
                  </a:extLst>
                </a:gridCol>
                <a:gridCol w="561619">
                  <a:extLst>
                    <a:ext uri="{9D8B030D-6E8A-4147-A177-3AD203B41FA5}">
                      <a16:colId xmlns:a16="http://schemas.microsoft.com/office/drawing/2014/main" val="3990903316"/>
                    </a:ext>
                  </a:extLst>
                </a:gridCol>
                <a:gridCol w="561619">
                  <a:extLst>
                    <a:ext uri="{9D8B030D-6E8A-4147-A177-3AD203B41FA5}">
                      <a16:colId xmlns:a16="http://schemas.microsoft.com/office/drawing/2014/main" val="533883178"/>
                    </a:ext>
                  </a:extLst>
                </a:gridCol>
                <a:gridCol w="561619">
                  <a:extLst>
                    <a:ext uri="{9D8B030D-6E8A-4147-A177-3AD203B41FA5}">
                      <a16:colId xmlns:a16="http://schemas.microsoft.com/office/drawing/2014/main" val="752306497"/>
                    </a:ext>
                  </a:extLst>
                </a:gridCol>
              </a:tblGrid>
              <a:tr h="318826"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Country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MQL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New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Nurture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7898104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US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19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23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4981382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IN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19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19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36613458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BR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11096154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ID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89725755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MX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26956514"/>
                  </a:ext>
                </a:extLst>
              </a:tr>
            </a:tbl>
          </a:graphicData>
        </a:graphic>
      </p:graphicFrame>
      <p:graphicFrame>
        <p:nvGraphicFramePr>
          <p:cNvPr id="240" name="Table 219">
            <a:extLst>
              <a:ext uri="{FF2B5EF4-FFF2-40B4-BE49-F238E27FC236}">
                <a16:creationId xmlns:a16="http://schemas.microsoft.com/office/drawing/2014/main" id="{D3A2AE29-FBEF-0AB2-8CD0-B986C19A9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9618"/>
              </p:ext>
            </p:extLst>
          </p:nvPr>
        </p:nvGraphicFramePr>
        <p:xfrm>
          <a:off x="9199245" y="5619106"/>
          <a:ext cx="2808096" cy="114900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02024">
                  <a:extLst>
                    <a:ext uri="{9D8B030D-6E8A-4147-A177-3AD203B41FA5}">
                      <a16:colId xmlns:a16="http://schemas.microsoft.com/office/drawing/2014/main" val="4258919181"/>
                    </a:ext>
                  </a:extLst>
                </a:gridCol>
                <a:gridCol w="702024">
                  <a:extLst>
                    <a:ext uri="{9D8B030D-6E8A-4147-A177-3AD203B41FA5}">
                      <a16:colId xmlns:a16="http://schemas.microsoft.com/office/drawing/2014/main" val="2294626930"/>
                    </a:ext>
                  </a:extLst>
                </a:gridCol>
                <a:gridCol w="702024">
                  <a:extLst>
                    <a:ext uri="{9D8B030D-6E8A-4147-A177-3AD203B41FA5}">
                      <a16:colId xmlns:a16="http://schemas.microsoft.com/office/drawing/2014/main" val="533883178"/>
                    </a:ext>
                  </a:extLst>
                </a:gridCol>
                <a:gridCol w="702024">
                  <a:extLst>
                    <a:ext uri="{9D8B030D-6E8A-4147-A177-3AD203B41FA5}">
                      <a16:colId xmlns:a16="http://schemas.microsoft.com/office/drawing/2014/main" val="752306497"/>
                    </a:ext>
                  </a:extLst>
                </a:gridCol>
              </a:tblGrid>
              <a:tr h="306018"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Century Gothic" panose="020B0502020202020204" pitchFamily="34" charset="0"/>
                        </a:rPr>
                        <a:t>Country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Century Gothic" panose="020B0502020202020204" pitchFamily="34" charset="0"/>
                        </a:rPr>
                        <a:t>Disqualified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Century Gothic" panose="020B0502020202020204" pitchFamily="34" charset="0"/>
                        </a:rPr>
                        <a:t>Unsubscribed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98104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US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81382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MX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13458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96154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AR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725755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CA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56514"/>
                  </a:ext>
                </a:extLst>
              </a:tr>
            </a:tbl>
          </a:graphicData>
        </a:graphic>
      </p:graphicFrame>
      <p:pic>
        <p:nvPicPr>
          <p:cNvPr id="16" name="Picture 15" descr="A colorful circle with numbers&#10;&#10;Description automatically generated">
            <a:extLst>
              <a:ext uri="{FF2B5EF4-FFF2-40B4-BE49-F238E27FC236}">
                <a16:creationId xmlns:a16="http://schemas.microsoft.com/office/drawing/2014/main" id="{A00B6014-BB82-F396-90CC-3971E0231BC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8572" r="30567" b="17213"/>
          <a:stretch/>
        </p:blipFill>
        <p:spPr>
          <a:xfrm>
            <a:off x="4749800" y="1599851"/>
            <a:ext cx="2994550" cy="2389747"/>
          </a:xfrm>
          <a:prstGeom prst="rect">
            <a:avLst/>
          </a:prstGeom>
        </p:spPr>
      </p:pic>
      <p:pic>
        <p:nvPicPr>
          <p:cNvPr id="3" name="Picture 2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81537D5C-1C8A-42FF-E21C-2EC2054A2B2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907" r="3283"/>
          <a:stretch/>
        </p:blipFill>
        <p:spPr>
          <a:xfrm>
            <a:off x="162988" y="1606914"/>
            <a:ext cx="4408728" cy="23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7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983;p33">
            <a:extLst>
              <a:ext uri="{FF2B5EF4-FFF2-40B4-BE49-F238E27FC236}">
                <a16:creationId xmlns:a16="http://schemas.microsoft.com/office/drawing/2014/main" id="{C6AD0003-6AE0-A05F-AFD1-07A8B69A9A22}"/>
              </a:ext>
            </a:extLst>
          </p:cNvPr>
          <p:cNvSpPr>
            <a:spLocks noChangeAspect="1"/>
          </p:cNvSpPr>
          <p:nvPr/>
        </p:nvSpPr>
        <p:spPr>
          <a:xfrm rot="5400000">
            <a:off x="4076730" y="1386972"/>
            <a:ext cx="4248000" cy="4248000"/>
          </a:xfrm>
          <a:custGeom>
            <a:avLst/>
            <a:gdLst/>
            <a:ahLst/>
            <a:cxnLst/>
            <a:rect l="l" t="t" r="r" b="b"/>
            <a:pathLst>
              <a:path w="19299" h="19299" extrusionOk="0">
                <a:moveTo>
                  <a:pt x="9649" y="318"/>
                </a:moveTo>
                <a:cubicBezTo>
                  <a:pt x="12247" y="318"/>
                  <a:pt x="14555" y="1351"/>
                  <a:pt x="16251" y="3047"/>
                </a:cubicBezTo>
                <a:cubicBezTo>
                  <a:pt x="17948" y="4744"/>
                  <a:pt x="18980" y="7077"/>
                  <a:pt x="18980" y="9649"/>
                </a:cubicBezTo>
                <a:cubicBezTo>
                  <a:pt x="18980" y="12219"/>
                  <a:pt x="17948" y="14552"/>
                  <a:pt x="16251" y="16249"/>
                </a:cubicBezTo>
                <a:cubicBezTo>
                  <a:pt x="14555" y="17945"/>
                  <a:pt x="12247" y="18980"/>
                  <a:pt x="9649" y="18980"/>
                </a:cubicBezTo>
                <a:cubicBezTo>
                  <a:pt x="7079" y="18980"/>
                  <a:pt x="4746" y="17945"/>
                  <a:pt x="3050" y="16249"/>
                </a:cubicBezTo>
                <a:cubicBezTo>
                  <a:pt x="1379" y="14552"/>
                  <a:pt x="318" y="12219"/>
                  <a:pt x="318" y="9649"/>
                </a:cubicBezTo>
                <a:cubicBezTo>
                  <a:pt x="318" y="7077"/>
                  <a:pt x="1379" y="4744"/>
                  <a:pt x="3050" y="3047"/>
                </a:cubicBezTo>
                <a:cubicBezTo>
                  <a:pt x="4746" y="1351"/>
                  <a:pt x="7079" y="318"/>
                  <a:pt x="9649" y="318"/>
                </a:cubicBezTo>
                <a:close/>
                <a:moveTo>
                  <a:pt x="9649" y="0"/>
                </a:moveTo>
                <a:cubicBezTo>
                  <a:pt x="4322" y="0"/>
                  <a:pt x="0" y="4320"/>
                  <a:pt x="0" y="9649"/>
                </a:cubicBezTo>
                <a:cubicBezTo>
                  <a:pt x="0" y="14976"/>
                  <a:pt x="4322" y="19298"/>
                  <a:pt x="9649" y="19298"/>
                </a:cubicBezTo>
                <a:cubicBezTo>
                  <a:pt x="14979" y="19298"/>
                  <a:pt x="19299" y="14976"/>
                  <a:pt x="19299" y="9649"/>
                </a:cubicBezTo>
                <a:cubicBezTo>
                  <a:pt x="19299" y="4320"/>
                  <a:pt x="14979" y="0"/>
                  <a:pt x="9649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968;p33">
            <a:extLst>
              <a:ext uri="{FF2B5EF4-FFF2-40B4-BE49-F238E27FC236}">
                <a16:creationId xmlns:a16="http://schemas.microsoft.com/office/drawing/2014/main" id="{8DF746B8-C1DB-9D69-135D-F2800BEF24EE}"/>
              </a:ext>
            </a:extLst>
          </p:cNvPr>
          <p:cNvSpPr/>
          <p:nvPr/>
        </p:nvSpPr>
        <p:spPr>
          <a:xfrm rot="5400000">
            <a:off x="4335051" y="3450935"/>
            <a:ext cx="1924520" cy="1806837"/>
          </a:xfrm>
          <a:custGeom>
            <a:avLst/>
            <a:gdLst/>
            <a:ahLst/>
            <a:cxnLst/>
            <a:rect l="l" t="t" r="r" b="b"/>
            <a:pathLst>
              <a:path w="16517" h="15507" extrusionOk="0">
                <a:moveTo>
                  <a:pt x="11638" y="0"/>
                </a:moveTo>
                <a:cubicBezTo>
                  <a:pt x="11638" y="5858"/>
                  <a:pt x="6867" y="10629"/>
                  <a:pt x="1007" y="10629"/>
                </a:cubicBezTo>
                <a:cubicBezTo>
                  <a:pt x="399" y="11240"/>
                  <a:pt x="0" y="12114"/>
                  <a:pt x="0" y="13068"/>
                </a:cubicBezTo>
                <a:cubicBezTo>
                  <a:pt x="0" y="14022"/>
                  <a:pt x="399" y="14871"/>
                  <a:pt x="1007" y="15507"/>
                </a:cubicBezTo>
                <a:cubicBezTo>
                  <a:pt x="9571" y="15507"/>
                  <a:pt x="16516" y="8561"/>
                  <a:pt x="16516" y="0"/>
                </a:cubicBezTo>
                <a:lnTo>
                  <a:pt x="16516" y="0"/>
                </a:lnTo>
                <a:cubicBezTo>
                  <a:pt x="15880" y="636"/>
                  <a:pt x="15032" y="1008"/>
                  <a:pt x="14077" y="1008"/>
                </a:cubicBezTo>
                <a:cubicBezTo>
                  <a:pt x="13123" y="1008"/>
                  <a:pt x="12247" y="636"/>
                  <a:pt x="11638" y="0"/>
                </a:cubicBezTo>
                <a:close/>
              </a:path>
            </a:pathLst>
          </a:custGeom>
          <a:solidFill>
            <a:srgbClr val="A0C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971;p33">
            <a:extLst>
              <a:ext uri="{FF2B5EF4-FFF2-40B4-BE49-F238E27FC236}">
                <a16:creationId xmlns:a16="http://schemas.microsoft.com/office/drawing/2014/main" id="{3CBDA6AE-913B-A574-C2FD-809053374577}"/>
              </a:ext>
            </a:extLst>
          </p:cNvPr>
          <p:cNvSpPr/>
          <p:nvPr/>
        </p:nvSpPr>
        <p:spPr>
          <a:xfrm rot="5400000">
            <a:off x="6538929" y="1385105"/>
            <a:ext cx="173028" cy="170116"/>
          </a:xfrm>
          <a:custGeom>
            <a:avLst/>
            <a:gdLst/>
            <a:ahLst/>
            <a:cxnLst/>
            <a:rect l="l" t="t" r="r" b="b"/>
            <a:pathLst>
              <a:path w="1485" h="1460" extrusionOk="0">
                <a:moveTo>
                  <a:pt x="743" y="0"/>
                </a:moveTo>
                <a:cubicBezTo>
                  <a:pt x="346" y="0"/>
                  <a:pt x="0" y="318"/>
                  <a:pt x="0" y="742"/>
                </a:cubicBezTo>
                <a:cubicBezTo>
                  <a:pt x="0" y="1141"/>
                  <a:pt x="346" y="1459"/>
                  <a:pt x="743" y="1459"/>
                </a:cubicBezTo>
                <a:cubicBezTo>
                  <a:pt x="1141" y="1459"/>
                  <a:pt x="1485" y="1141"/>
                  <a:pt x="1485" y="742"/>
                </a:cubicBezTo>
                <a:cubicBezTo>
                  <a:pt x="1485" y="318"/>
                  <a:pt x="1141" y="0"/>
                  <a:pt x="7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972;p33">
            <a:extLst>
              <a:ext uri="{FF2B5EF4-FFF2-40B4-BE49-F238E27FC236}">
                <a16:creationId xmlns:a16="http://schemas.microsoft.com/office/drawing/2014/main" id="{B962F477-DA63-2076-53EB-5F1BD7DAF366}"/>
              </a:ext>
            </a:extLst>
          </p:cNvPr>
          <p:cNvSpPr/>
          <p:nvPr/>
        </p:nvSpPr>
        <p:spPr>
          <a:xfrm rot="5400000">
            <a:off x="5683329" y="1385222"/>
            <a:ext cx="173028" cy="169883"/>
          </a:xfrm>
          <a:custGeom>
            <a:avLst/>
            <a:gdLst/>
            <a:ahLst/>
            <a:cxnLst/>
            <a:rect l="l" t="t" r="r" b="b"/>
            <a:pathLst>
              <a:path w="1485" h="1458" extrusionOk="0">
                <a:moveTo>
                  <a:pt x="743" y="0"/>
                </a:moveTo>
                <a:cubicBezTo>
                  <a:pt x="346" y="0"/>
                  <a:pt x="0" y="318"/>
                  <a:pt x="0" y="715"/>
                </a:cubicBezTo>
                <a:cubicBezTo>
                  <a:pt x="0" y="1139"/>
                  <a:pt x="346" y="1457"/>
                  <a:pt x="743" y="1457"/>
                </a:cubicBezTo>
                <a:cubicBezTo>
                  <a:pt x="1141" y="1457"/>
                  <a:pt x="1485" y="1139"/>
                  <a:pt x="1485" y="715"/>
                </a:cubicBezTo>
                <a:cubicBezTo>
                  <a:pt x="1485" y="318"/>
                  <a:pt x="1141" y="0"/>
                  <a:pt x="7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973;p33">
            <a:extLst>
              <a:ext uri="{FF2B5EF4-FFF2-40B4-BE49-F238E27FC236}">
                <a16:creationId xmlns:a16="http://schemas.microsoft.com/office/drawing/2014/main" id="{D58D795E-0F95-EE54-B021-285B7CA4664A}"/>
              </a:ext>
            </a:extLst>
          </p:cNvPr>
          <p:cNvSpPr/>
          <p:nvPr/>
        </p:nvSpPr>
        <p:spPr>
          <a:xfrm rot="5400000">
            <a:off x="5742053" y="1441036"/>
            <a:ext cx="55695" cy="58608"/>
          </a:xfrm>
          <a:custGeom>
            <a:avLst/>
            <a:gdLst/>
            <a:ahLst/>
            <a:cxnLst/>
            <a:rect l="l" t="t" r="r" b="b"/>
            <a:pathLst>
              <a:path w="478" h="503" extrusionOk="0">
                <a:moveTo>
                  <a:pt x="238" y="0"/>
                </a:moveTo>
                <a:cubicBezTo>
                  <a:pt x="106" y="0"/>
                  <a:pt x="0" y="106"/>
                  <a:pt x="0" y="238"/>
                </a:cubicBezTo>
                <a:cubicBezTo>
                  <a:pt x="0" y="397"/>
                  <a:pt x="106" y="503"/>
                  <a:pt x="238" y="503"/>
                </a:cubicBezTo>
                <a:cubicBezTo>
                  <a:pt x="371" y="503"/>
                  <a:pt x="477" y="397"/>
                  <a:pt x="477" y="238"/>
                </a:cubicBezTo>
                <a:cubicBezTo>
                  <a:pt x="477" y="106"/>
                  <a:pt x="371" y="0"/>
                  <a:pt x="238" y="0"/>
                </a:cubicBezTo>
                <a:close/>
              </a:path>
            </a:pathLst>
          </a:custGeom>
          <a:solidFill>
            <a:srgbClr val="A0C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" name="Google Shape;974;p33">
            <a:extLst>
              <a:ext uri="{FF2B5EF4-FFF2-40B4-BE49-F238E27FC236}">
                <a16:creationId xmlns:a16="http://schemas.microsoft.com/office/drawing/2014/main" id="{A0B05242-EDE7-6679-C402-2970A30812AC}"/>
              </a:ext>
            </a:extLst>
          </p:cNvPr>
          <p:cNvSpPr/>
          <p:nvPr/>
        </p:nvSpPr>
        <p:spPr>
          <a:xfrm rot="5400000">
            <a:off x="6597595" y="1440861"/>
            <a:ext cx="55695" cy="58958"/>
          </a:xfrm>
          <a:custGeom>
            <a:avLst/>
            <a:gdLst/>
            <a:ahLst/>
            <a:cxnLst/>
            <a:rect l="l" t="t" r="r" b="b"/>
            <a:pathLst>
              <a:path w="478" h="506" extrusionOk="0">
                <a:moveTo>
                  <a:pt x="238" y="0"/>
                </a:moveTo>
                <a:cubicBezTo>
                  <a:pt x="106" y="0"/>
                  <a:pt x="0" y="106"/>
                  <a:pt x="0" y="265"/>
                </a:cubicBezTo>
                <a:cubicBezTo>
                  <a:pt x="0" y="399"/>
                  <a:pt x="106" y="505"/>
                  <a:pt x="238" y="505"/>
                </a:cubicBezTo>
                <a:cubicBezTo>
                  <a:pt x="371" y="505"/>
                  <a:pt x="477" y="399"/>
                  <a:pt x="477" y="265"/>
                </a:cubicBezTo>
                <a:cubicBezTo>
                  <a:pt x="477" y="106"/>
                  <a:pt x="371" y="0"/>
                  <a:pt x="23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976;p33">
            <a:extLst>
              <a:ext uri="{FF2B5EF4-FFF2-40B4-BE49-F238E27FC236}">
                <a16:creationId xmlns:a16="http://schemas.microsoft.com/office/drawing/2014/main" id="{C8885C6E-A8A9-CDED-A223-33C4A03774D2}"/>
              </a:ext>
            </a:extLst>
          </p:cNvPr>
          <p:cNvSpPr/>
          <p:nvPr/>
        </p:nvSpPr>
        <p:spPr>
          <a:xfrm rot="5400000">
            <a:off x="6538929" y="5466719"/>
            <a:ext cx="173028" cy="170116"/>
          </a:xfrm>
          <a:custGeom>
            <a:avLst/>
            <a:gdLst/>
            <a:ahLst/>
            <a:cxnLst/>
            <a:rect l="l" t="t" r="r" b="b"/>
            <a:pathLst>
              <a:path w="1485" h="1460" extrusionOk="0">
                <a:moveTo>
                  <a:pt x="743" y="0"/>
                </a:moveTo>
                <a:cubicBezTo>
                  <a:pt x="344" y="0"/>
                  <a:pt x="0" y="318"/>
                  <a:pt x="0" y="742"/>
                </a:cubicBezTo>
                <a:cubicBezTo>
                  <a:pt x="0" y="1141"/>
                  <a:pt x="344" y="1459"/>
                  <a:pt x="743" y="1459"/>
                </a:cubicBezTo>
                <a:cubicBezTo>
                  <a:pt x="1139" y="1459"/>
                  <a:pt x="1485" y="1141"/>
                  <a:pt x="1485" y="742"/>
                </a:cubicBezTo>
                <a:cubicBezTo>
                  <a:pt x="1485" y="318"/>
                  <a:pt x="1139" y="0"/>
                  <a:pt x="7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977;p33">
            <a:extLst>
              <a:ext uri="{FF2B5EF4-FFF2-40B4-BE49-F238E27FC236}">
                <a16:creationId xmlns:a16="http://schemas.microsoft.com/office/drawing/2014/main" id="{7E50C8BE-406B-BBED-EC9D-4CAC376A89D5}"/>
              </a:ext>
            </a:extLst>
          </p:cNvPr>
          <p:cNvSpPr/>
          <p:nvPr/>
        </p:nvSpPr>
        <p:spPr>
          <a:xfrm rot="5400000">
            <a:off x="5683329" y="5466836"/>
            <a:ext cx="173028" cy="169883"/>
          </a:xfrm>
          <a:custGeom>
            <a:avLst/>
            <a:gdLst/>
            <a:ahLst/>
            <a:cxnLst/>
            <a:rect l="l" t="t" r="r" b="b"/>
            <a:pathLst>
              <a:path w="1485" h="1458" extrusionOk="0">
                <a:moveTo>
                  <a:pt x="743" y="0"/>
                </a:moveTo>
                <a:cubicBezTo>
                  <a:pt x="344" y="0"/>
                  <a:pt x="0" y="318"/>
                  <a:pt x="0" y="715"/>
                </a:cubicBezTo>
                <a:cubicBezTo>
                  <a:pt x="0" y="1139"/>
                  <a:pt x="344" y="1457"/>
                  <a:pt x="743" y="1457"/>
                </a:cubicBezTo>
                <a:cubicBezTo>
                  <a:pt x="1139" y="1457"/>
                  <a:pt x="1485" y="1139"/>
                  <a:pt x="1485" y="715"/>
                </a:cubicBezTo>
                <a:cubicBezTo>
                  <a:pt x="1485" y="318"/>
                  <a:pt x="1139" y="0"/>
                  <a:pt x="7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978;p33">
            <a:extLst>
              <a:ext uri="{FF2B5EF4-FFF2-40B4-BE49-F238E27FC236}">
                <a16:creationId xmlns:a16="http://schemas.microsoft.com/office/drawing/2014/main" id="{4522D038-1F12-DC4A-7B02-F5801A12CCD9}"/>
              </a:ext>
            </a:extLst>
          </p:cNvPr>
          <p:cNvSpPr/>
          <p:nvPr/>
        </p:nvSpPr>
        <p:spPr>
          <a:xfrm rot="5400000">
            <a:off x="5740538" y="5520902"/>
            <a:ext cx="58725" cy="58608"/>
          </a:xfrm>
          <a:custGeom>
            <a:avLst/>
            <a:gdLst/>
            <a:ahLst/>
            <a:cxnLst/>
            <a:rect l="l" t="t" r="r" b="b"/>
            <a:pathLst>
              <a:path w="504" h="503" extrusionOk="0">
                <a:moveTo>
                  <a:pt x="266" y="0"/>
                </a:moveTo>
                <a:cubicBezTo>
                  <a:pt x="132" y="0"/>
                  <a:pt x="1" y="106"/>
                  <a:pt x="1" y="238"/>
                </a:cubicBezTo>
                <a:cubicBezTo>
                  <a:pt x="1" y="397"/>
                  <a:pt x="132" y="503"/>
                  <a:pt x="266" y="503"/>
                </a:cubicBezTo>
                <a:cubicBezTo>
                  <a:pt x="397" y="503"/>
                  <a:pt x="503" y="397"/>
                  <a:pt x="503" y="238"/>
                </a:cubicBezTo>
                <a:cubicBezTo>
                  <a:pt x="503" y="106"/>
                  <a:pt x="397" y="0"/>
                  <a:pt x="266" y="0"/>
                </a:cubicBezTo>
                <a:close/>
              </a:path>
            </a:pathLst>
          </a:custGeom>
          <a:solidFill>
            <a:srgbClr val="A0C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979;p33">
            <a:extLst>
              <a:ext uri="{FF2B5EF4-FFF2-40B4-BE49-F238E27FC236}">
                <a16:creationId xmlns:a16="http://schemas.microsoft.com/office/drawing/2014/main" id="{F88FE722-9A26-E5D1-3322-6040C06F4734}"/>
              </a:ext>
            </a:extLst>
          </p:cNvPr>
          <p:cNvSpPr/>
          <p:nvPr/>
        </p:nvSpPr>
        <p:spPr>
          <a:xfrm rot="5400000">
            <a:off x="6596080" y="5520727"/>
            <a:ext cx="58725" cy="58958"/>
          </a:xfrm>
          <a:custGeom>
            <a:avLst/>
            <a:gdLst/>
            <a:ahLst/>
            <a:cxnLst/>
            <a:rect l="l" t="t" r="r" b="b"/>
            <a:pathLst>
              <a:path w="504" h="506" extrusionOk="0">
                <a:moveTo>
                  <a:pt x="266" y="0"/>
                </a:moveTo>
                <a:cubicBezTo>
                  <a:pt x="132" y="0"/>
                  <a:pt x="1" y="106"/>
                  <a:pt x="1" y="265"/>
                </a:cubicBezTo>
                <a:cubicBezTo>
                  <a:pt x="1" y="399"/>
                  <a:pt x="132" y="505"/>
                  <a:pt x="266" y="505"/>
                </a:cubicBezTo>
                <a:cubicBezTo>
                  <a:pt x="397" y="505"/>
                  <a:pt x="503" y="399"/>
                  <a:pt x="503" y="265"/>
                </a:cubicBezTo>
                <a:cubicBezTo>
                  <a:pt x="503" y="106"/>
                  <a:pt x="397" y="0"/>
                  <a:pt x="26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" name="Google Shape;980;p33">
            <a:extLst>
              <a:ext uri="{FF2B5EF4-FFF2-40B4-BE49-F238E27FC236}">
                <a16:creationId xmlns:a16="http://schemas.microsoft.com/office/drawing/2014/main" id="{8D117F44-E5FA-3AFC-63FB-EB0E0A516F9E}"/>
              </a:ext>
            </a:extLst>
          </p:cNvPr>
          <p:cNvSpPr/>
          <p:nvPr/>
        </p:nvSpPr>
        <p:spPr>
          <a:xfrm rot="5400000">
            <a:off x="4454075" y="1645410"/>
            <a:ext cx="1803924" cy="1924287"/>
          </a:xfrm>
          <a:custGeom>
            <a:avLst/>
            <a:gdLst/>
            <a:ahLst/>
            <a:cxnLst/>
            <a:rect l="l" t="t" r="r" b="b"/>
            <a:pathLst>
              <a:path w="15482" h="16515" extrusionOk="0">
                <a:moveTo>
                  <a:pt x="2439" y="1"/>
                </a:moveTo>
                <a:cubicBezTo>
                  <a:pt x="1485" y="1"/>
                  <a:pt x="611" y="372"/>
                  <a:pt x="0" y="1008"/>
                </a:cubicBezTo>
                <a:lnTo>
                  <a:pt x="0" y="1511"/>
                </a:lnTo>
                <a:cubicBezTo>
                  <a:pt x="265" y="9835"/>
                  <a:pt x="7105" y="16515"/>
                  <a:pt x="15481" y="16515"/>
                </a:cubicBezTo>
                <a:cubicBezTo>
                  <a:pt x="14873" y="15879"/>
                  <a:pt x="14474" y="15030"/>
                  <a:pt x="14474" y="14076"/>
                </a:cubicBezTo>
                <a:cubicBezTo>
                  <a:pt x="14474" y="13122"/>
                  <a:pt x="14873" y="12248"/>
                  <a:pt x="15481" y="11637"/>
                </a:cubicBezTo>
                <a:cubicBezTo>
                  <a:pt x="9624" y="11637"/>
                  <a:pt x="4878" y="6866"/>
                  <a:pt x="4878" y="1008"/>
                </a:cubicBezTo>
                <a:cubicBezTo>
                  <a:pt x="4242" y="372"/>
                  <a:pt x="3393" y="1"/>
                  <a:pt x="2439" y="1"/>
                </a:cubicBezTo>
                <a:close/>
              </a:path>
            </a:pathLst>
          </a:custGeom>
          <a:solidFill>
            <a:srgbClr val="A0C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981;p33">
            <a:extLst>
              <a:ext uri="{FF2B5EF4-FFF2-40B4-BE49-F238E27FC236}">
                <a16:creationId xmlns:a16="http://schemas.microsoft.com/office/drawing/2014/main" id="{75B2C98C-E8FE-6EB1-DB89-58F0D62D1461}"/>
              </a:ext>
            </a:extLst>
          </p:cNvPr>
          <p:cNvSpPr/>
          <p:nvPr/>
        </p:nvSpPr>
        <p:spPr>
          <a:xfrm rot="5400000">
            <a:off x="6143604" y="1762627"/>
            <a:ext cx="1921257" cy="1807186"/>
          </a:xfrm>
          <a:custGeom>
            <a:avLst/>
            <a:gdLst/>
            <a:ahLst/>
            <a:cxnLst/>
            <a:rect l="l" t="t" r="r" b="b"/>
            <a:pathLst>
              <a:path w="16489" h="15510" extrusionOk="0">
                <a:moveTo>
                  <a:pt x="15481" y="1"/>
                </a:moveTo>
                <a:cubicBezTo>
                  <a:pt x="6920" y="1"/>
                  <a:pt x="0" y="6946"/>
                  <a:pt x="0" y="15509"/>
                </a:cubicBezTo>
                <a:cubicBezTo>
                  <a:pt x="611" y="14873"/>
                  <a:pt x="1485" y="14502"/>
                  <a:pt x="2439" y="14502"/>
                </a:cubicBezTo>
                <a:cubicBezTo>
                  <a:pt x="3393" y="14502"/>
                  <a:pt x="4242" y="14873"/>
                  <a:pt x="4878" y="15509"/>
                </a:cubicBezTo>
                <a:cubicBezTo>
                  <a:pt x="4878" y="9650"/>
                  <a:pt x="9624" y="4906"/>
                  <a:pt x="15481" y="4906"/>
                </a:cubicBezTo>
                <a:cubicBezTo>
                  <a:pt x="16118" y="4269"/>
                  <a:pt x="16489" y="3394"/>
                  <a:pt x="16489" y="2439"/>
                </a:cubicBezTo>
                <a:cubicBezTo>
                  <a:pt x="16489" y="1485"/>
                  <a:pt x="16118" y="637"/>
                  <a:pt x="15481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982;p33">
            <a:extLst>
              <a:ext uri="{FF2B5EF4-FFF2-40B4-BE49-F238E27FC236}">
                <a16:creationId xmlns:a16="http://schemas.microsoft.com/office/drawing/2014/main" id="{9ACDB5A2-F541-125A-61BD-93742DBEE9D7}"/>
              </a:ext>
            </a:extLst>
          </p:cNvPr>
          <p:cNvSpPr/>
          <p:nvPr/>
        </p:nvSpPr>
        <p:spPr>
          <a:xfrm rot="5400000">
            <a:off x="6141972" y="3450761"/>
            <a:ext cx="1807186" cy="1924520"/>
          </a:xfrm>
          <a:custGeom>
            <a:avLst/>
            <a:gdLst/>
            <a:ahLst/>
            <a:cxnLst/>
            <a:rect l="l" t="t" r="r" b="b"/>
            <a:pathLst>
              <a:path w="15510" h="16517" extrusionOk="0">
                <a:moveTo>
                  <a:pt x="0" y="1"/>
                </a:moveTo>
                <a:cubicBezTo>
                  <a:pt x="637" y="637"/>
                  <a:pt x="1008" y="1485"/>
                  <a:pt x="1008" y="2439"/>
                </a:cubicBezTo>
                <a:cubicBezTo>
                  <a:pt x="1008" y="3394"/>
                  <a:pt x="637" y="4269"/>
                  <a:pt x="0" y="4906"/>
                </a:cubicBezTo>
                <a:cubicBezTo>
                  <a:pt x="5860" y="4906"/>
                  <a:pt x="10631" y="9650"/>
                  <a:pt x="10631" y="15509"/>
                </a:cubicBezTo>
                <a:cubicBezTo>
                  <a:pt x="11240" y="16145"/>
                  <a:pt x="12116" y="16517"/>
                  <a:pt x="13070" y="16517"/>
                </a:cubicBezTo>
                <a:cubicBezTo>
                  <a:pt x="14025" y="16517"/>
                  <a:pt x="14873" y="16145"/>
                  <a:pt x="15509" y="15509"/>
                </a:cubicBezTo>
                <a:cubicBezTo>
                  <a:pt x="15509" y="7052"/>
                  <a:pt x="8748" y="187"/>
                  <a:pt x="318" y="28"/>
                </a:cubicBezTo>
                <a:cubicBezTo>
                  <a:pt x="212" y="1"/>
                  <a:pt x="106" y="1"/>
                  <a:pt x="0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983;p33">
            <a:extLst>
              <a:ext uri="{FF2B5EF4-FFF2-40B4-BE49-F238E27FC236}">
                <a16:creationId xmlns:a16="http://schemas.microsoft.com/office/drawing/2014/main" id="{C6853D4C-B0BA-BC1D-2348-DC412DF59408}"/>
              </a:ext>
            </a:extLst>
          </p:cNvPr>
          <p:cNvSpPr/>
          <p:nvPr/>
        </p:nvSpPr>
        <p:spPr>
          <a:xfrm rot="5400000">
            <a:off x="5076352" y="2385132"/>
            <a:ext cx="2248671" cy="2248671"/>
          </a:xfrm>
          <a:custGeom>
            <a:avLst/>
            <a:gdLst/>
            <a:ahLst/>
            <a:cxnLst/>
            <a:rect l="l" t="t" r="r" b="b"/>
            <a:pathLst>
              <a:path w="19299" h="19299" extrusionOk="0">
                <a:moveTo>
                  <a:pt x="9649" y="318"/>
                </a:moveTo>
                <a:cubicBezTo>
                  <a:pt x="12247" y="318"/>
                  <a:pt x="14555" y="1351"/>
                  <a:pt x="16251" y="3047"/>
                </a:cubicBezTo>
                <a:cubicBezTo>
                  <a:pt x="17948" y="4744"/>
                  <a:pt x="18980" y="7077"/>
                  <a:pt x="18980" y="9649"/>
                </a:cubicBezTo>
                <a:cubicBezTo>
                  <a:pt x="18980" y="12219"/>
                  <a:pt x="17948" y="14552"/>
                  <a:pt x="16251" y="16249"/>
                </a:cubicBezTo>
                <a:cubicBezTo>
                  <a:pt x="14555" y="17945"/>
                  <a:pt x="12247" y="18980"/>
                  <a:pt x="9649" y="18980"/>
                </a:cubicBezTo>
                <a:cubicBezTo>
                  <a:pt x="7079" y="18980"/>
                  <a:pt x="4746" y="17945"/>
                  <a:pt x="3050" y="16249"/>
                </a:cubicBezTo>
                <a:cubicBezTo>
                  <a:pt x="1379" y="14552"/>
                  <a:pt x="318" y="12219"/>
                  <a:pt x="318" y="9649"/>
                </a:cubicBezTo>
                <a:cubicBezTo>
                  <a:pt x="318" y="7077"/>
                  <a:pt x="1379" y="4744"/>
                  <a:pt x="3050" y="3047"/>
                </a:cubicBezTo>
                <a:cubicBezTo>
                  <a:pt x="4746" y="1351"/>
                  <a:pt x="7079" y="318"/>
                  <a:pt x="9649" y="318"/>
                </a:cubicBezTo>
                <a:close/>
                <a:moveTo>
                  <a:pt x="9649" y="0"/>
                </a:moveTo>
                <a:cubicBezTo>
                  <a:pt x="4322" y="0"/>
                  <a:pt x="0" y="4320"/>
                  <a:pt x="0" y="9649"/>
                </a:cubicBezTo>
                <a:cubicBezTo>
                  <a:pt x="0" y="14976"/>
                  <a:pt x="4322" y="19298"/>
                  <a:pt x="9649" y="19298"/>
                </a:cubicBezTo>
                <a:cubicBezTo>
                  <a:pt x="14979" y="19298"/>
                  <a:pt x="19299" y="14976"/>
                  <a:pt x="19299" y="9649"/>
                </a:cubicBezTo>
                <a:cubicBezTo>
                  <a:pt x="19299" y="4320"/>
                  <a:pt x="14979" y="0"/>
                  <a:pt x="9649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3D5A984-6429-DEC9-E592-F818875A41DB}"/>
              </a:ext>
            </a:extLst>
          </p:cNvPr>
          <p:cNvSpPr txBox="1"/>
          <p:nvPr/>
        </p:nvSpPr>
        <p:spPr>
          <a:xfrm>
            <a:off x="406613" y="327977"/>
            <a:ext cx="813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What worked and what didn’t</a:t>
            </a:r>
          </a:p>
        </p:txBody>
      </p:sp>
      <p:sp>
        <p:nvSpPr>
          <p:cNvPr id="111" name="Google Shape;987;p33">
            <a:extLst>
              <a:ext uri="{FF2B5EF4-FFF2-40B4-BE49-F238E27FC236}">
                <a16:creationId xmlns:a16="http://schemas.microsoft.com/office/drawing/2014/main" id="{DFD2123C-CD27-016A-D73F-C40BFDCAC371}"/>
              </a:ext>
            </a:extLst>
          </p:cNvPr>
          <p:cNvSpPr/>
          <p:nvPr/>
        </p:nvSpPr>
        <p:spPr>
          <a:xfrm>
            <a:off x="1768590" y="4407370"/>
            <a:ext cx="3486768" cy="915023"/>
          </a:xfrm>
          <a:custGeom>
            <a:avLst/>
            <a:gdLst/>
            <a:ahLst/>
            <a:cxnLst/>
            <a:rect l="l" t="t" r="r" b="b"/>
            <a:pathLst>
              <a:path w="17787" h="5515" extrusionOk="0">
                <a:moveTo>
                  <a:pt x="1722" y="1"/>
                </a:moveTo>
                <a:cubicBezTo>
                  <a:pt x="768" y="1"/>
                  <a:pt x="0" y="768"/>
                  <a:pt x="0" y="1723"/>
                </a:cubicBezTo>
                <a:lnTo>
                  <a:pt x="0" y="3765"/>
                </a:lnTo>
                <a:cubicBezTo>
                  <a:pt x="0" y="4745"/>
                  <a:pt x="768" y="5514"/>
                  <a:pt x="1722" y="5514"/>
                </a:cubicBezTo>
                <a:lnTo>
                  <a:pt x="15030" y="5514"/>
                </a:lnTo>
                <a:cubicBezTo>
                  <a:pt x="16542" y="5514"/>
                  <a:pt x="17787" y="4267"/>
                  <a:pt x="17787" y="2757"/>
                </a:cubicBezTo>
                <a:cubicBezTo>
                  <a:pt x="17787" y="1220"/>
                  <a:pt x="16542" y="1"/>
                  <a:pt x="1503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7" name="Google Shape;1009;p33">
            <a:extLst>
              <a:ext uri="{FF2B5EF4-FFF2-40B4-BE49-F238E27FC236}">
                <a16:creationId xmlns:a16="http://schemas.microsoft.com/office/drawing/2014/main" id="{A69B3499-1568-041E-694B-7A1C1E99F98F}"/>
              </a:ext>
            </a:extLst>
          </p:cNvPr>
          <p:cNvSpPr txBox="1"/>
          <p:nvPr/>
        </p:nvSpPr>
        <p:spPr>
          <a:xfrm>
            <a:off x="1867637" y="4524793"/>
            <a:ext cx="3488400" cy="68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Lowest average bounce rate</a:t>
            </a:r>
          </a:p>
        </p:txBody>
      </p:sp>
      <p:sp>
        <p:nvSpPr>
          <p:cNvPr id="2" name="Google Shape;987;p33">
            <a:extLst>
              <a:ext uri="{FF2B5EF4-FFF2-40B4-BE49-F238E27FC236}">
                <a16:creationId xmlns:a16="http://schemas.microsoft.com/office/drawing/2014/main" id="{24281326-4B78-046C-CB5E-051F4F3CDE67}"/>
              </a:ext>
            </a:extLst>
          </p:cNvPr>
          <p:cNvSpPr/>
          <p:nvPr/>
        </p:nvSpPr>
        <p:spPr>
          <a:xfrm>
            <a:off x="7146102" y="1719819"/>
            <a:ext cx="3486768" cy="915023"/>
          </a:xfrm>
          <a:custGeom>
            <a:avLst/>
            <a:gdLst/>
            <a:ahLst/>
            <a:cxnLst/>
            <a:rect l="l" t="t" r="r" b="b"/>
            <a:pathLst>
              <a:path w="17787" h="5515" extrusionOk="0">
                <a:moveTo>
                  <a:pt x="1722" y="1"/>
                </a:moveTo>
                <a:cubicBezTo>
                  <a:pt x="768" y="1"/>
                  <a:pt x="0" y="768"/>
                  <a:pt x="0" y="1723"/>
                </a:cubicBezTo>
                <a:lnTo>
                  <a:pt x="0" y="3765"/>
                </a:lnTo>
                <a:cubicBezTo>
                  <a:pt x="0" y="4745"/>
                  <a:pt x="768" y="5514"/>
                  <a:pt x="1722" y="5514"/>
                </a:cubicBezTo>
                <a:lnTo>
                  <a:pt x="15030" y="5514"/>
                </a:lnTo>
                <a:cubicBezTo>
                  <a:pt x="16542" y="5514"/>
                  <a:pt x="17787" y="4267"/>
                  <a:pt x="17787" y="2757"/>
                </a:cubicBezTo>
                <a:cubicBezTo>
                  <a:pt x="17787" y="1220"/>
                  <a:pt x="16542" y="1"/>
                  <a:pt x="1503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256D0-ACFA-E9F0-575F-6A74427B6FAC}"/>
              </a:ext>
            </a:extLst>
          </p:cNvPr>
          <p:cNvSpPr txBox="1"/>
          <p:nvPr/>
        </p:nvSpPr>
        <p:spPr>
          <a:xfrm>
            <a:off x="7325024" y="1920684"/>
            <a:ext cx="3088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</a:rPr>
              <a:t>Drop in the page views and leads after a few weeks</a:t>
            </a:r>
          </a:p>
        </p:txBody>
      </p:sp>
      <p:sp>
        <p:nvSpPr>
          <p:cNvPr id="4" name="Google Shape;987;p33">
            <a:extLst>
              <a:ext uri="{FF2B5EF4-FFF2-40B4-BE49-F238E27FC236}">
                <a16:creationId xmlns:a16="http://schemas.microsoft.com/office/drawing/2014/main" id="{8D3EAEB9-7E03-3C7D-F905-484384778592}"/>
              </a:ext>
            </a:extLst>
          </p:cNvPr>
          <p:cNvSpPr/>
          <p:nvPr/>
        </p:nvSpPr>
        <p:spPr>
          <a:xfrm>
            <a:off x="7146102" y="4407370"/>
            <a:ext cx="3486768" cy="915023"/>
          </a:xfrm>
          <a:custGeom>
            <a:avLst/>
            <a:gdLst/>
            <a:ahLst/>
            <a:cxnLst/>
            <a:rect l="l" t="t" r="r" b="b"/>
            <a:pathLst>
              <a:path w="17787" h="5515" extrusionOk="0">
                <a:moveTo>
                  <a:pt x="1722" y="1"/>
                </a:moveTo>
                <a:cubicBezTo>
                  <a:pt x="768" y="1"/>
                  <a:pt x="0" y="768"/>
                  <a:pt x="0" y="1723"/>
                </a:cubicBezTo>
                <a:lnTo>
                  <a:pt x="0" y="3765"/>
                </a:lnTo>
                <a:cubicBezTo>
                  <a:pt x="0" y="4745"/>
                  <a:pt x="768" y="5514"/>
                  <a:pt x="1722" y="5514"/>
                </a:cubicBezTo>
                <a:lnTo>
                  <a:pt x="15030" y="5514"/>
                </a:lnTo>
                <a:cubicBezTo>
                  <a:pt x="16542" y="5514"/>
                  <a:pt x="17787" y="4267"/>
                  <a:pt x="17787" y="2757"/>
                </a:cubicBezTo>
                <a:cubicBezTo>
                  <a:pt x="17787" y="1220"/>
                  <a:pt x="16542" y="1"/>
                  <a:pt x="1503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8B0B8-DD0E-7551-34BE-D87714CF0918}"/>
              </a:ext>
            </a:extLst>
          </p:cNvPr>
          <p:cNvSpPr txBox="1"/>
          <p:nvPr/>
        </p:nvSpPr>
        <p:spPr>
          <a:xfrm>
            <a:off x="7104232" y="4472966"/>
            <a:ext cx="32803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</a:rPr>
              <a:t>High number of Nurture leads collected from non-potential customers (Other category)</a:t>
            </a:r>
          </a:p>
        </p:txBody>
      </p:sp>
      <p:sp>
        <p:nvSpPr>
          <p:cNvPr id="8" name="Google Shape;987;p33">
            <a:extLst>
              <a:ext uri="{FF2B5EF4-FFF2-40B4-BE49-F238E27FC236}">
                <a16:creationId xmlns:a16="http://schemas.microsoft.com/office/drawing/2014/main" id="{8CE3ECCC-375C-336A-258F-C9B529F3AF2F}"/>
              </a:ext>
            </a:extLst>
          </p:cNvPr>
          <p:cNvSpPr/>
          <p:nvPr/>
        </p:nvSpPr>
        <p:spPr>
          <a:xfrm>
            <a:off x="1768590" y="1719818"/>
            <a:ext cx="3486768" cy="915023"/>
          </a:xfrm>
          <a:custGeom>
            <a:avLst/>
            <a:gdLst/>
            <a:ahLst/>
            <a:cxnLst/>
            <a:rect l="l" t="t" r="r" b="b"/>
            <a:pathLst>
              <a:path w="17787" h="5515" extrusionOk="0">
                <a:moveTo>
                  <a:pt x="1722" y="1"/>
                </a:moveTo>
                <a:cubicBezTo>
                  <a:pt x="768" y="1"/>
                  <a:pt x="0" y="768"/>
                  <a:pt x="0" y="1723"/>
                </a:cubicBezTo>
                <a:lnTo>
                  <a:pt x="0" y="3765"/>
                </a:lnTo>
                <a:cubicBezTo>
                  <a:pt x="0" y="4745"/>
                  <a:pt x="768" y="5514"/>
                  <a:pt x="1722" y="5514"/>
                </a:cubicBezTo>
                <a:lnTo>
                  <a:pt x="15030" y="5514"/>
                </a:lnTo>
                <a:cubicBezTo>
                  <a:pt x="16542" y="5514"/>
                  <a:pt x="17787" y="4267"/>
                  <a:pt x="17787" y="2757"/>
                </a:cubicBezTo>
                <a:cubicBezTo>
                  <a:pt x="17787" y="1220"/>
                  <a:pt x="16542" y="1"/>
                  <a:pt x="1503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" name="Google Shape;1008;p33">
            <a:extLst>
              <a:ext uri="{FF2B5EF4-FFF2-40B4-BE49-F238E27FC236}">
                <a16:creationId xmlns:a16="http://schemas.microsoft.com/office/drawing/2014/main" id="{009846E8-C66A-9B9A-CD58-A2B2B30FA8F5}"/>
              </a:ext>
            </a:extLst>
          </p:cNvPr>
          <p:cNvSpPr txBox="1"/>
          <p:nvPr/>
        </p:nvSpPr>
        <p:spPr>
          <a:xfrm>
            <a:off x="1832098" y="1714039"/>
            <a:ext cx="3104911" cy="91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Good targeting, as highest number of Nurture belongs to SWD</a:t>
            </a:r>
          </a:p>
        </p:txBody>
      </p:sp>
    </p:spTree>
    <p:extLst>
      <p:ext uri="{BB962C8B-B14F-4D97-AF65-F5344CB8AC3E}">
        <p14:creationId xmlns:p14="http://schemas.microsoft.com/office/powerpoint/2010/main" val="8918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81;p20">
            <a:extLst>
              <a:ext uri="{FF2B5EF4-FFF2-40B4-BE49-F238E27FC236}">
                <a16:creationId xmlns:a16="http://schemas.microsoft.com/office/drawing/2014/main" id="{414A1ED6-7564-8420-BCE0-7F8455B8EC5E}"/>
              </a:ext>
            </a:extLst>
          </p:cNvPr>
          <p:cNvSpPr/>
          <p:nvPr/>
        </p:nvSpPr>
        <p:spPr>
          <a:xfrm>
            <a:off x="908822" y="2806222"/>
            <a:ext cx="354351" cy="346674"/>
          </a:xfrm>
          <a:custGeom>
            <a:avLst/>
            <a:gdLst/>
            <a:ahLst/>
            <a:cxnLst/>
            <a:rect l="l" t="t" r="r" b="b"/>
            <a:pathLst>
              <a:path w="2260" h="2211" extrusionOk="0">
                <a:moveTo>
                  <a:pt x="2160" y="74"/>
                </a:moveTo>
                <a:cubicBezTo>
                  <a:pt x="2186" y="100"/>
                  <a:pt x="2186" y="100"/>
                  <a:pt x="2186" y="124"/>
                </a:cubicBezTo>
                <a:lnTo>
                  <a:pt x="1862" y="1988"/>
                </a:lnTo>
                <a:cubicBezTo>
                  <a:pt x="1862" y="2012"/>
                  <a:pt x="1838" y="2012"/>
                  <a:pt x="1838" y="2012"/>
                </a:cubicBezTo>
                <a:lnTo>
                  <a:pt x="1812" y="2012"/>
                </a:lnTo>
                <a:lnTo>
                  <a:pt x="1266" y="1789"/>
                </a:lnTo>
                <a:lnTo>
                  <a:pt x="1216" y="1763"/>
                </a:lnTo>
                <a:lnTo>
                  <a:pt x="1193" y="1813"/>
                </a:lnTo>
                <a:lnTo>
                  <a:pt x="918" y="2137"/>
                </a:lnTo>
                <a:cubicBezTo>
                  <a:pt x="918" y="2161"/>
                  <a:pt x="894" y="2161"/>
                  <a:pt x="894" y="2161"/>
                </a:cubicBezTo>
                <a:cubicBezTo>
                  <a:pt x="869" y="2161"/>
                  <a:pt x="845" y="2137"/>
                  <a:pt x="845" y="2111"/>
                </a:cubicBezTo>
                <a:lnTo>
                  <a:pt x="845" y="1789"/>
                </a:lnTo>
                <a:lnTo>
                  <a:pt x="1888" y="547"/>
                </a:lnTo>
                <a:cubicBezTo>
                  <a:pt x="1912" y="521"/>
                  <a:pt x="1912" y="472"/>
                  <a:pt x="1888" y="448"/>
                </a:cubicBezTo>
                <a:cubicBezTo>
                  <a:pt x="1888" y="398"/>
                  <a:pt x="1838" y="398"/>
                  <a:pt x="1812" y="398"/>
                </a:cubicBezTo>
                <a:cubicBezTo>
                  <a:pt x="1789" y="398"/>
                  <a:pt x="1763" y="398"/>
                  <a:pt x="1739" y="422"/>
                </a:cubicBezTo>
                <a:lnTo>
                  <a:pt x="547" y="1491"/>
                </a:lnTo>
                <a:lnTo>
                  <a:pt x="124" y="1292"/>
                </a:lnTo>
                <a:cubicBezTo>
                  <a:pt x="100" y="1292"/>
                  <a:pt x="100" y="1266"/>
                  <a:pt x="100" y="1266"/>
                </a:cubicBezTo>
                <a:cubicBezTo>
                  <a:pt x="100" y="1266"/>
                  <a:pt x="100" y="1243"/>
                  <a:pt x="124" y="1243"/>
                </a:cubicBezTo>
                <a:lnTo>
                  <a:pt x="2110" y="74"/>
                </a:lnTo>
                <a:close/>
                <a:moveTo>
                  <a:pt x="2136" y="1"/>
                </a:moveTo>
                <a:cubicBezTo>
                  <a:pt x="2110" y="1"/>
                  <a:pt x="2110" y="1"/>
                  <a:pt x="2087" y="25"/>
                </a:cubicBezTo>
                <a:lnTo>
                  <a:pt x="74" y="1167"/>
                </a:lnTo>
                <a:cubicBezTo>
                  <a:pt x="0" y="1217"/>
                  <a:pt x="24" y="1342"/>
                  <a:pt x="100" y="1366"/>
                </a:cubicBezTo>
                <a:lnTo>
                  <a:pt x="547" y="1565"/>
                </a:lnTo>
                <a:lnTo>
                  <a:pt x="1789" y="472"/>
                </a:lnTo>
                <a:cubicBezTo>
                  <a:pt x="1789" y="448"/>
                  <a:pt x="1812" y="448"/>
                  <a:pt x="1812" y="448"/>
                </a:cubicBezTo>
                <a:cubicBezTo>
                  <a:pt x="1838" y="448"/>
                  <a:pt x="1838" y="472"/>
                  <a:pt x="1838" y="498"/>
                </a:cubicBezTo>
                <a:lnTo>
                  <a:pt x="795" y="1763"/>
                </a:lnTo>
                <a:lnTo>
                  <a:pt x="795" y="2111"/>
                </a:lnTo>
                <a:cubicBezTo>
                  <a:pt x="795" y="2186"/>
                  <a:pt x="845" y="2210"/>
                  <a:pt x="894" y="2210"/>
                </a:cubicBezTo>
                <a:cubicBezTo>
                  <a:pt x="918" y="2210"/>
                  <a:pt x="944" y="2210"/>
                  <a:pt x="968" y="2186"/>
                </a:cubicBezTo>
                <a:lnTo>
                  <a:pt x="1242" y="1839"/>
                </a:lnTo>
                <a:lnTo>
                  <a:pt x="1789" y="2087"/>
                </a:lnTo>
                <a:lnTo>
                  <a:pt x="1838" y="2087"/>
                </a:lnTo>
                <a:cubicBezTo>
                  <a:pt x="1888" y="2087"/>
                  <a:pt x="1912" y="2037"/>
                  <a:pt x="1938" y="1988"/>
                </a:cubicBezTo>
                <a:lnTo>
                  <a:pt x="2236" y="124"/>
                </a:lnTo>
                <a:cubicBezTo>
                  <a:pt x="2260" y="50"/>
                  <a:pt x="2210" y="1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33" name="Google Shape;182;p20">
            <a:extLst>
              <a:ext uri="{FF2B5EF4-FFF2-40B4-BE49-F238E27FC236}">
                <a16:creationId xmlns:a16="http://schemas.microsoft.com/office/drawing/2014/main" id="{0F375E55-F039-4F6A-CA78-34300C9FE4C7}"/>
              </a:ext>
            </a:extLst>
          </p:cNvPr>
          <p:cNvSpPr/>
          <p:nvPr/>
        </p:nvSpPr>
        <p:spPr>
          <a:xfrm>
            <a:off x="892111" y="1880414"/>
            <a:ext cx="428076" cy="424729"/>
          </a:xfrm>
          <a:custGeom>
            <a:avLst/>
            <a:gdLst/>
            <a:ahLst/>
            <a:cxnLst/>
            <a:rect l="l" t="t" r="r" b="b"/>
            <a:pathLst>
              <a:path w="3205" h="3180" extrusionOk="0">
                <a:moveTo>
                  <a:pt x="1292" y="497"/>
                </a:moveTo>
                <a:cubicBezTo>
                  <a:pt x="1739" y="497"/>
                  <a:pt x="2086" y="869"/>
                  <a:pt x="2086" y="1292"/>
                </a:cubicBezTo>
                <a:cubicBezTo>
                  <a:pt x="2086" y="1739"/>
                  <a:pt x="1739" y="2087"/>
                  <a:pt x="1292" y="2087"/>
                </a:cubicBezTo>
                <a:cubicBezTo>
                  <a:pt x="870" y="2087"/>
                  <a:pt x="497" y="1739"/>
                  <a:pt x="497" y="1292"/>
                </a:cubicBezTo>
                <a:cubicBezTo>
                  <a:pt x="497" y="869"/>
                  <a:pt x="870" y="497"/>
                  <a:pt x="1292" y="497"/>
                </a:cubicBezTo>
                <a:close/>
                <a:moveTo>
                  <a:pt x="1292" y="448"/>
                </a:moveTo>
                <a:cubicBezTo>
                  <a:pt x="821" y="448"/>
                  <a:pt x="447" y="819"/>
                  <a:pt x="447" y="1292"/>
                </a:cubicBezTo>
                <a:cubicBezTo>
                  <a:pt x="447" y="1763"/>
                  <a:pt x="821" y="2160"/>
                  <a:pt x="1292" y="2160"/>
                </a:cubicBezTo>
                <a:cubicBezTo>
                  <a:pt x="1764" y="2160"/>
                  <a:pt x="2162" y="1763"/>
                  <a:pt x="2162" y="1292"/>
                </a:cubicBezTo>
                <a:cubicBezTo>
                  <a:pt x="2162" y="819"/>
                  <a:pt x="1764" y="448"/>
                  <a:pt x="1292" y="448"/>
                </a:cubicBezTo>
                <a:close/>
                <a:moveTo>
                  <a:pt x="1292" y="74"/>
                </a:moveTo>
                <a:cubicBezTo>
                  <a:pt x="1963" y="74"/>
                  <a:pt x="2510" y="621"/>
                  <a:pt x="2510" y="1292"/>
                </a:cubicBezTo>
                <a:cubicBezTo>
                  <a:pt x="2510" y="1564"/>
                  <a:pt x="2434" y="1839"/>
                  <a:pt x="2261" y="2061"/>
                </a:cubicBezTo>
                <a:lnTo>
                  <a:pt x="2186" y="2160"/>
                </a:lnTo>
                <a:lnTo>
                  <a:pt x="2410" y="2160"/>
                </a:lnTo>
                <a:cubicBezTo>
                  <a:pt x="2434" y="2160"/>
                  <a:pt x="2460" y="2160"/>
                  <a:pt x="2484" y="2186"/>
                </a:cubicBezTo>
                <a:lnTo>
                  <a:pt x="3080" y="2806"/>
                </a:lnTo>
                <a:cubicBezTo>
                  <a:pt x="3130" y="2832"/>
                  <a:pt x="3130" y="2882"/>
                  <a:pt x="3080" y="2905"/>
                </a:cubicBezTo>
                <a:lnTo>
                  <a:pt x="2907" y="3104"/>
                </a:lnTo>
                <a:lnTo>
                  <a:pt x="2808" y="3104"/>
                </a:lnTo>
                <a:lnTo>
                  <a:pt x="2186" y="2484"/>
                </a:lnTo>
                <a:cubicBezTo>
                  <a:pt x="2162" y="2458"/>
                  <a:pt x="2162" y="2435"/>
                  <a:pt x="2162" y="2409"/>
                </a:cubicBezTo>
                <a:lnTo>
                  <a:pt x="2162" y="2309"/>
                </a:lnTo>
                <a:lnTo>
                  <a:pt x="2162" y="2186"/>
                </a:lnTo>
                <a:lnTo>
                  <a:pt x="2037" y="2260"/>
                </a:lnTo>
                <a:cubicBezTo>
                  <a:pt x="1838" y="2435"/>
                  <a:pt x="1566" y="2534"/>
                  <a:pt x="1292" y="2534"/>
                </a:cubicBezTo>
                <a:cubicBezTo>
                  <a:pt x="622" y="2534"/>
                  <a:pt x="76" y="1962"/>
                  <a:pt x="76" y="1292"/>
                </a:cubicBezTo>
                <a:cubicBezTo>
                  <a:pt x="76" y="621"/>
                  <a:pt x="622" y="74"/>
                  <a:pt x="1292" y="74"/>
                </a:cubicBezTo>
                <a:close/>
                <a:moveTo>
                  <a:pt x="1292" y="1"/>
                </a:moveTo>
                <a:cubicBezTo>
                  <a:pt x="596" y="1"/>
                  <a:pt x="0" y="597"/>
                  <a:pt x="0" y="1292"/>
                </a:cubicBezTo>
                <a:cubicBezTo>
                  <a:pt x="0" y="2011"/>
                  <a:pt x="596" y="2584"/>
                  <a:pt x="1292" y="2584"/>
                </a:cubicBezTo>
                <a:cubicBezTo>
                  <a:pt x="1590" y="2584"/>
                  <a:pt x="1864" y="2484"/>
                  <a:pt x="2086" y="2309"/>
                </a:cubicBezTo>
                <a:lnTo>
                  <a:pt x="2086" y="2409"/>
                </a:lnTo>
                <a:cubicBezTo>
                  <a:pt x="2086" y="2458"/>
                  <a:pt x="2112" y="2484"/>
                  <a:pt x="2136" y="2534"/>
                </a:cubicBezTo>
                <a:lnTo>
                  <a:pt x="2758" y="3130"/>
                </a:lnTo>
                <a:cubicBezTo>
                  <a:pt x="2782" y="3180"/>
                  <a:pt x="2808" y="3180"/>
                  <a:pt x="2857" y="3180"/>
                </a:cubicBezTo>
                <a:cubicBezTo>
                  <a:pt x="2881" y="3180"/>
                  <a:pt x="2931" y="3180"/>
                  <a:pt x="2957" y="3130"/>
                </a:cubicBezTo>
                <a:lnTo>
                  <a:pt x="3130" y="2955"/>
                </a:lnTo>
                <a:cubicBezTo>
                  <a:pt x="3205" y="2905"/>
                  <a:pt x="3205" y="2806"/>
                  <a:pt x="3130" y="2756"/>
                </a:cubicBezTo>
                <a:lnTo>
                  <a:pt x="2510" y="2137"/>
                </a:lnTo>
                <a:cubicBezTo>
                  <a:pt x="2484" y="2111"/>
                  <a:pt x="2460" y="2087"/>
                  <a:pt x="2410" y="2087"/>
                </a:cubicBezTo>
                <a:lnTo>
                  <a:pt x="2311" y="2087"/>
                </a:lnTo>
                <a:cubicBezTo>
                  <a:pt x="2484" y="1862"/>
                  <a:pt x="2583" y="1590"/>
                  <a:pt x="2583" y="1292"/>
                </a:cubicBezTo>
                <a:cubicBezTo>
                  <a:pt x="2583" y="597"/>
                  <a:pt x="2013" y="1"/>
                  <a:pt x="12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34" name="Google Shape;183;p20">
            <a:extLst>
              <a:ext uri="{FF2B5EF4-FFF2-40B4-BE49-F238E27FC236}">
                <a16:creationId xmlns:a16="http://schemas.microsoft.com/office/drawing/2014/main" id="{F49EA4EB-A26E-83E7-2592-8F52F1F27952}"/>
              </a:ext>
            </a:extLst>
          </p:cNvPr>
          <p:cNvSpPr/>
          <p:nvPr/>
        </p:nvSpPr>
        <p:spPr>
          <a:xfrm>
            <a:off x="959319" y="4573760"/>
            <a:ext cx="293661" cy="424724"/>
          </a:xfrm>
          <a:custGeom>
            <a:avLst/>
            <a:gdLst/>
            <a:ahLst/>
            <a:cxnLst/>
            <a:rect l="l" t="t" r="r" b="b"/>
            <a:pathLst>
              <a:path w="1564" h="2262" extrusionOk="0">
                <a:moveTo>
                  <a:pt x="769" y="298"/>
                </a:moveTo>
                <a:cubicBezTo>
                  <a:pt x="819" y="298"/>
                  <a:pt x="845" y="324"/>
                  <a:pt x="845" y="348"/>
                </a:cubicBezTo>
                <a:cubicBezTo>
                  <a:pt x="845" y="397"/>
                  <a:pt x="819" y="423"/>
                  <a:pt x="769" y="423"/>
                </a:cubicBezTo>
                <a:cubicBezTo>
                  <a:pt x="596" y="423"/>
                  <a:pt x="421" y="596"/>
                  <a:pt x="421" y="771"/>
                </a:cubicBezTo>
                <a:cubicBezTo>
                  <a:pt x="421" y="821"/>
                  <a:pt x="397" y="844"/>
                  <a:pt x="372" y="844"/>
                </a:cubicBezTo>
                <a:cubicBezTo>
                  <a:pt x="322" y="844"/>
                  <a:pt x="298" y="821"/>
                  <a:pt x="298" y="771"/>
                </a:cubicBezTo>
                <a:cubicBezTo>
                  <a:pt x="298" y="497"/>
                  <a:pt x="521" y="298"/>
                  <a:pt x="769" y="298"/>
                </a:cubicBezTo>
                <a:close/>
                <a:moveTo>
                  <a:pt x="769" y="225"/>
                </a:moveTo>
                <a:cubicBezTo>
                  <a:pt x="471" y="225"/>
                  <a:pt x="223" y="473"/>
                  <a:pt x="223" y="771"/>
                </a:cubicBezTo>
                <a:cubicBezTo>
                  <a:pt x="223" y="844"/>
                  <a:pt x="298" y="920"/>
                  <a:pt x="372" y="920"/>
                </a:cubicBezTo>
                <a:cubicBezTo>
                  <a:pt x="447" y="920"/>
                  <a:pt x="497" y="844"/>
                  <a:pt x="497" y="771"/>
                </a:cubicBezTo>
                <a:cubicBezTo>
                  <a:pt x="497" y="622"/>
                  <a:pt x="620" y="497"/>
                  <a:pt x="769" y="497"/>
                </a:cubicBezTo>
                <a:cubicBezTo>
                  <a:pt x="868" y="497"/>
                  <a:pt x="918" y="423"/>
                  <a:pt x="918" y="348"/>
                </a:cubicBezTo>
                <a:cubicBezTo>
                  <a:pt x="918" y="274"/>
                  <a:pt x="868" y="225"/>
                  <a:pt x="769" y="225"/>
                </a:cubicBezTo>
                <a:close/>
                <a:moveTo>
                  <a:pt x="769" y="76"/>
                </a:moveTo>
                <a:cubicBezTo>
                  <a:pt x="1166" y="76"/>
                  <a:pt x="1490" y="397"/>
                  <a:pt x="1490" y="771"/>
                </a:cubicBezTo>
                <a:cubicBezTo>
                  <a:pt x="1490" y="944"/>
                  <a:pt x="1415" y="1119"/>
                  <a:pt x="1315" y="1242"/>
                </a:cubicBezTo>
                <a:cubicBezTo>
                  <a:pt x="1242" y="1317"/>
                  <a:pt x="1143" y="1466"/>
                  <a:pt x="1093" y="1615"/>
                </a:cubicBezTo>
                <a:lnTo>
                  <a:pt x="471" y="1615"/>
                </a:lnTo>
                <a:cubicBezTo>
                  <a:pt x="421" y="1466"/>
                  <a:pt x="322" y="1317"/>
                  <a:pt x="248" y="1242"/>
                </a:cubicBezTo>
                <a:cubicBezTo>
                  <a:pt x="149" y="1119"/>
                  <a:pt x="74" y="944"/>
                  <a:pt x="74" y="771"/>
                </a:cubicBezTo>
                <a:cubicBezTo>
                  <a:pt x="74" y="596"/>
                  <a:pt x="149" y="423"/>
                  <a:pt x="272" y="298"/>
                </a:cubicBezTo>
                <a:cubicBezTo>
                  <a:pt x="397" y="149"/>
                  <a:pt x="596" y="76"/>
                  <a:pt x="769" y="76"/>
                </a:cubicBezTo>
                <a:close/>
                <a:moveTo>
                  <a:pt x="769" y="0"/>
                </a:moveTo>
                <a:cubicBezTo>
                  <a:pt x="322" y="0"/>
                  <a:pt x="0" y="374"/>
                  <a:pt x="0" y="771"/>
                </a:cubicBezTo>
                <a:cubicBezTo>
                  <a:pt x="0" y="970"/>
                  <a:pt x="74" y="1142"/>
                  <a:pt x="199" y="1292"/>
                </a:cubicBezTo>
                <a:cubicBezTo>
                  <a:pt x="272" y="1367"/>
                  <a:pt x="397" y="1540"/>
                  <a:pt x="421" y="1689"/>
                </a:cubicBezTo>
                <a:lnTo>
                  <a:pt x="1143" y="1689"/>
                </a:lnTo>
                <a:cubicBezTo>
                  <a:pt x="1166" y="1540"/>
                  <a:pt x="1292" y="1367"/>
                  <a:pt x="1365" y="1292"/>
                </a:cubicBezTo>
                <a:cubicBezTo>
                  <a:pt x="1490" y="1142"/>
                  <a:pt x="1564" y="970"/>
                  <a:pt x="1564" y="771"/>
                </a:cubicBezTo>
                <a:cubicBezTo>
                  <a:pt x="1564" y="348"/>
                  <a:pt x="1216" y="0"/>
                  <a:pt x="769" y="0"/>
                </a:cubicBezTo>
                <a:close/>
                <a:moveTo>
                  <a:pt x="1067" y="1888"/>
                </a:moveTo>
                <a:lnTo>
                  <a:pt x="1067" y="1987"/>
                </a:lnTo>
                <a:cubicBezTo>
                  <a:pt x="1067" y="2013"/>
                  <a:pt x="1067" y="2037"/>
                  <a:pt x="1043" y="2037"/>
                </a:cubicBezTo>
                <a:lnTo>
                  <a:pt x="968" y="2162"/>
                </a:lnTo>
                <a:cubicBezTo>
                  <a:pt x="968" y="2162"/>
                  <a:pt x="944" y="2186"/>
                  <a:pt x="918" y="2186"/>
                </a:cubicBezTo>
                <a:lnTo>
                  <a:pt x="646" y="2186"/>
                </a:lnTo>
                <a:cubicBezTo>
                  <a:pt x="620" y="2186"/>
                  <a:pt x="596" y="2162"/>
                  <a:pt x="596" y="2162"/>
                </a:cubicBezTo>
                <a:lnTo>
                  <a:pt x="521" y="2037"/>
                </a:lnTo>
                <a:cubicBezTo>
                  <a:pt x="497" y="2037"/>
                  <a:pt x="497" y="2013"/>
                  <a:pt x="497" y="1987"/>
                </a:cubicBezTo>
                <a:lnTo>
                  <a:pt x="497" y="1888"/>
                </a:lnTo>
                <a:close/>
                <a:moveTo>
                  <a:pt x="421" y="1838"/>
                </a:moveTo>
                <a:lnTo>
                  <a:pt x="421" y="1987"/>
                </a:lnTo>
                <a:cubicBezTo>
                  <a:pt x="421" y="2037"/>
                  <a:pt x="447" y="2062"/>
                  <a:pt x="447" y="2086"/>
                </a:cubicBezTo>
                <a:lnTo>
                  <a:pt x="521" y="2186"/>
                </a:lnTo>
                <a:cubicBezTo>
                  <a:pt x="546" y="2211"/>
                  <a:pt x="596" y="2261"/>
                  <a:pt x="646" y="2261"/>
                </a:cubicBezTo>
                <a:lnTo>
                  <a:pt x="918" y="2261"/>
                </a:lnTo>
                <a:cubicBezTo>
                  <a:pt x="968" y="2261"/>
                  <a:pt x="1017" y="2211"/>
                  <a:pt x="1043" y="2186"/>
                </a:cubicBezTo>
                <a:lnTo>
                  <a:pt x="1117" y="2086"/>
                </a:lnTo>
                <a:cubicBezTo>
                  <a:pt x="1117" y="2062"/>
                  <a:pt x="1143" y="2013"/>
                  <a:pt x="1143" y="1987"/>
                </a:cubicBezTo>
                <a:lnTo>
                  <a:pt x="1143" y="18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84;p20">
            <a:extLst>
              <a:ext uri="{FF2B5EF4-FFF2-40B4-BE49-F238E27FC236}">
                <a16:creationId xmlns:a16="http://schemas.microsoft.com/office/drawing/2014/main" id="{4F703944-F74A-1041-70CC-733A47FFF659}"/>
              </a:ext>
            </a:extLst>
          </p:cNvPr>
          <p:cNvSpPr/>
          <p:nvPr/>
        </p:nvSpPr>
        <p:spPr>
          <a:xfrm>
            <a:off x="892122" y="3678997"/>
            <a:ext cx="428056" cy="418200"/>
          </a:xfrm>
          <a:custGeom>
            <a:avLst/>
            <a:gdLst/>
            <a:ahLst/>
            <a:cxnLst/>
            <a:rect l="l" t="t" r="r" b="b"/>
            <a:pathLst>
              <a:path w="2161" h="2111" extrusionOk="0">
                <a:moveTo>
                  <a:pt x="273" y="1739"/>
                </a:moveTo>
                <a:cubicBezTo>
                  <a:pt x="348" y="1739"/>
                  <a:pt x="372" y="1789"/>
                  <a:pt x="372" y="1838"/>
                </a:cubicBezTo>
                <a:cubicBezTo>
                  <a:pt x="372" y="1912"/>
                  <a:pt x="348" y="1938"/>
                  <a:pt x="273" y="1938"/>
                </a:cubicBezTo>
                <a:cubicBezTo>
                  <a:pt x="223" y="1938"/>
                  <a:pt x="173" y="1912"/>
                  <a:pt x="173" y="1838"/>
                </a:cubicBezTo>
                <a:cubicBezTo>
                  <a:pt x="173" y="1789"/>
                  <a:pt x="223" y="1739"/>
                  <a:pt x="273" y="1739"/>
                </a:cubicBezTo>
                <a:close/>
                <a:moveTo>
                  <a:pt x="273" y="1689"/>
                </a:moveTo>
                <a:cubicBezTo>
                  <a:pt x="199" y="1689"/>
                  <a:pt x="124" y="1763"/>
                  <a:pt x="124" y="1838"/>
                </a:cubicBezTo>
                <a:cubicBezTo>
                  <a:pt x="124" y="1938"/>
                  <a:pt x="199" y="2011"/>
                  <a:pt x="273" y="2011"/>
                </a:cubicBezTo>
                <a:cubicBezTo>
                  <a:pt x="372" y="2011"/>
                  <a:pt x="447" y="1938"/>
                  <a:pt x="447" y="1838"/>
                </a:cubicBezTo>
                <a:cubicBezTo>
                  <a:pt x="447" y="1763"/>
                  <a:pt x="372" y="1689"/>
                  <a:pt x="273" y="1689"/>
                </a:cubicBezTo>
                <a:close/>
                <a:moveTo>
                  <a:pt x="1640" y="74"/>
                </a:moveTo>
                <a:lnTo>
                  <a:pt x="1342" y="348"/>
                </a:lnTo>
                <a:lnTo>
                  <a:pt x="1316" y="372"/>
                </a:lnTo>
                <a:lnTo>
                  <a:pt x="1342" y="422"/>
                </a:lnTo>
                <a:lnTo>
                  <a:pt x="1365" y="696"/>
                </a:lnTo>
                <a:lnTo>
                  <a:pt x="1391" y="746"/>
                </a:lnTo>
                <a:lnTo>
                  <a:pt x="1441" y="746"/>
                </a:lnTo>
                <a:lnTo>
                  <a:pt x="1713" y="795"/>
                </a:lnTo>
                <a:lnTo>
                  <a:pt x="1739" y="795"/>
                </a:lnTo>
                <a:lnTo>
                  <a:pt x="1763" y="769"/>
                </a:lnTo>
                <a:lnTo>
                  <a:pt x="2061" y="497"/>
                </a:lnTo>
                <a:lnTo>
                  <a:pt x="2061" y="497"/>
                </a:lnTo>
                <a:cubicBezTo>
                  <a:pt x="2087" y="670"/>
                  <a:pt x="2037" y="845"/>
                  <a:pt x="1912" y="968"/>
                </a:cubicBezTo>
                <a:cubicBezTo>
                  <a:pt x="1812" y="1067"/>
                  <a:pt x="1689" y="1117"/>
                  <a:pt x="1540" y="1117"/>
                </a:cubicBezTo>
                <a:cubicBezTo>
                  <a:pt x="1491" y="1117"/>
                  <a:pt x="1415" y="1117"/>
                  <a:pt x="1365" y="1093"/>
                </a:cubicBezTo>
                <a:lnTo>
                  <a:pt x="1342" y="1067"/>
                </a:lnTo>
                <a:lnTo>
                  <a:pt x="1292" y="1117"/>
                </a:lnTo>
                <a:lnTo>
                  <a:pt x="422" y="1987"/>
                </a:lnTo>
                <a:cubicBezTo>
                  <a:pt x="372" y="2011"/>
                  <a:pt x="322" y="2037"/>
                  <a:pt x="273" y="2037"/>
                </a:cubicBezTo>
                <a:cubicBezTo>
                  <a:pt x="223" y="2037"/>
                  <a:pt x="173" y="2011"/>
                  <a:pt x="149" y="1987"/>
                </a:cubicBezTo>
                <a:cubicBezTo>
                  <a:pt x="100" y="1938"/>
                  <a:pt x="74" y="1888"/>
                  <a:pt x="74" y="1838"/>
                </a:cubicBezTo>
                <a:cubicBezTo>
                  <a:pt x="74" y="1789"/>
                  <a:pt x="100" y="1739"/>
                  <a:pt x="149" y="1713"/>
                </a:cubicBezTo>
                <a:lnTo>
                  <a:pt x="1018" y="819"/>
                </a:lnTo>
                <a:lnTo>
                  <a:pt x="1044" y="795"/>
                </a:lnTo>
                <a:lnTo>
                  <a:pt x="1044" y="769"/>
                </a:lnTo>
                <a:cubicBezTo>
                  <a:pt x="968" y="571"/>
                  <a:pt x="1018" y="348"/>
                  <a:pt x="1167" y="223"/>
                </a:cubicBezTo>
                <a:cubicBezTo>
                  <a:pt x="1266" y="124"/>
                  <a:pt x="1391" y="74"/>
                  <a:pt x="1540" y="74"/>
                </a:cubicBezTo>
                <a:close/>
                <a:moveTo>
                  <a:pt x="1540" y="0"/>
                </a:moveTo>
                <a:cubicBezTo>
                  <a:pt x="1391" y="0"/>
                  <a:pt x="1242" y="50"/>
                  <a:pt x="1117" y="173"/>
                </a:cubicBezTo>
                <a:cubicBezTo>
                  <a:pt x="944" y="348"/>
                  <a:pt x="918" y="571"/>
                  <a:pt x="968" y="769"/>
                </a:cubicBezTo>
                <a:lnTo>
                  <a:pt x="100" y="1664"/>
                </a:lnTo>
                <a:cubicBezTo>
                  <a:pt x="0" y="1763"/>
                  <a:pt x="0" y="1938"/>
                  <a:pt x="100" y="2037"/>
                </a:cubicBezTo>
                <a:cubicBezTo>
                  <a:pt x="149" y="2087"/>
                  <a:pt x="223" y="2111"/>
                  <a:pt x="273" y="2111"/>
                </a:cubicBezTo>
                <a:cubicBezTo>
                  <a:pt x="348" y="2111"/>
                  <a:pt x="422" y="2087"/>
                  <a:pt x="471" y="2037"/>
                </a:cubicBezTo>
                <a:lnTo>
                  <a:pt x="1342" y="1143"/>
                </a:lnTo>
                <a:cubicBezTo>
                  <a:pt x="1415" y="1167"/>
                  <a:pt x="1465" y="1193"/>
                  <a:pt x="1540" y="1193"/>
                </a:cubicBezTo>
                <a:cubicBezTo>
                  <a:pt x="1689" y="1193"/>
                  <a:pt x="1838" y="1117"/>
                  <a:pt x="1961" y="1018"/>
                </a:cubicBezTo>
                <a:cubicBezTo>
                  <a:pt x="2111" y="869"/>
                  <a:pt x="2160" y="646"/>
                  <a:pt x="2111" y="448"/>
                </a:cubicBezTo>
                <a:cubicBezTo>
                  <a:pt x="2111" y="422"/>
                  <a:pt x="2087" y="422"/>
                  <a:pt x="2061" y="422"/>
                </a:cubicBezTo>
                <a:lnTo>
                  <a:pt x="2037" y="422"/>
                </a:lnTo>
                <a:lnTo>
                  <a:pt x="1713" y="720"/>
                </a:lnTo>
                <a:lnTo>
                  <a:pt x="1441" y="696"/>
                </a:lnTo>
                <a:lnTo>
                  <a:pt x="1391" y="398"/>
                </a:lnTo>
                <a:lnTo>
                  <a:pt x="1713" y="100"/>
                </a:lnTo>
                <a:cubicBezTo>
                  <a:pt x="1739" y="74"/>
                  <a:pt x="1713" y="24"/>
                  <a:pt x="1689" y="24"/>
                </a:cubicBezTo>
                <a:cubicBezTo>
                  <a:pt x="1640" y="0"/>
                  <a:pt x="1590" y="0"/>
                  <a:pt x="15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37" name="Google Shape;186;p20">
            <a:extLst>
              <a:ext uri="{FF2B5EF4-FFF2-40B4-BE49-F238E27FC236}">
                <a16:creationId xmlns:a16="http://schemas.microsoft.com/office/drawing/2014/main" id="{D0E05FF3-F56B-A733-D6C2-761C7B4C8D2F}"/>
              </a:ext>
            </a:extLst>
          </p:cNvPr>
          <p:cNvSpPr/>
          <p:nvPr/>
        </p:nvSpPr>
        <p:spPr>
          <a:xfrm>
            <a:off x="677450" y="2595787"/>
            <a:ext cx="10970264" cy="752100"/>
          </a:xfrm>
          <a:prstGeom prst="roundRect">
            <a:avLst>
              <a:gd name="adj" fmla="val 16667"/>
            </a:avLst>
          </a:prstGeom>
          <a:solidFill>
            <a:srgbClr val="EDEDED"/>
          </a:solidFill>
          <a:ln>
            <a:noFill/>
          </a:ln>
          <a:effectLst>
            <a:outerShdw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38" name="Google Shape;187;p20">
            <a:extLst>
              <a:ext uri="{FF2B5EF4-FFF2-40B4-BE49-F238E27FC236}">
                <a16:creationId xmlns:a16="http://schemas.microsoft.com/office/drawing/2014/main" id="{F1BE8A20-0F68-32B7-C137-F70D784E00F6}"/>
              </a:ext>
            </a:extLst>
          </p:cNvPr>
          <p:cNvSpPr/>
          <p:nvPr/>
        </p:nvSpPr>
        <p:spPr>
          <a:xfrm>
            <a:off x="677452" y="2595787"/>
            <a:ext cx="2016305" cy="755432"/>
          </a:xfrm>
          <a:custGeom>
            <a:avLst/>
            <a:gdLst/>
            <a:ahLst/>
            <a:cxnLst/>
            <a:rect l="l" t="t" r="r" b="b"/>
            <a:pathLst>
              <a:path w="25309" h="6558" extrusionOk="0">
                <a:moveTo>
                  <a:pt x="820" y="0"/>
                </a:moveTo>
                <a:cubicBezTo>
                  <a:pt x="349" y="0"/>
                  <a:pt x="1" y="374"/>
                  <a:pt x="1" y="821"/>
                </a:cubicBezTo>
                <a:lnTo>
                  <a:pt x="1" y="5739"/>
                </a:lnTo>
                <a:cubicBezTo>
                  <a:pt x="1" y="6186"/>
                  <a:pt x="349" y="6557"/>
                  <a:pt x="820" y="6557"/>
                </a:cubicBezTo>
                <a:lnTo>
                  <a:pt x="22577" y="6557"/>
                </a:lnTo>
                <a:cubicBezTo>
                  <a:pt x="22825" y="6557"/>
                  <a:pt x="23073" y="6434"/>
                  <a:pt x="23222" y="6235"/>
                </a:cubicBezTo>
                <a:lnTo>
                  <a:pt x="25086" y="3776"/>
                </a:lnTo>
                <a:cubicBezTo>
                  <a:pt x="25309" y="3478"/>
                  <a:pt x="25309" y="3080"/>
                  <a:pt x="25086" y="2782"/>
                </a:cubicBezTo>
                <a:lnTo>
                  <a:pt x="23222" y="324"/>
                </a:lnTo>
                <a:cubicBezTo>
                  <a:pt x="23073" y="126"/>
                  <a:pt x="22825" y="0"/>
                  <a:pt x="22577" y="0"/>
                </a:cubicBezTo>
                <a:close/>
              </a:path>
            </a:pathLst>
          </a:custGeom>
          <a:solidFill>
            <a:srgbClr val="93D2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39" name="Google Shape;188;p20">
            <a:extLst>
              <a:ext uri="{FF2B5EF4-FFF2-40B4-BE49-F238E27FC236}">
                <a16:creationId xmlns:a16="http://schemas.microsoft.com/office/drawing/2014/main" id="{2F5F4360-4C1F-228D-A805-45003F7AB2D4}"/>
              </a:ext>
            </a:extLst>
          </p:cNvPr>
          <p:cNvSpPr/>
          <p:nvPr/>
        </p:nvSpPr>
        <p:spPr>
          <a:xfrm>
            <a:off x="677452" y="2595787"/>
            <a:ext cx="857400" cy="752100"/>
          </a:xfrm>
          <a:prstGeom prst="roundRect">
            <a:avLst>
              <a:gd name="adj" fmla="val 7883"/>
            </a:avLst>
          </a:prstGeom>
          <a:solidFill>
            <a:srgbClr val="85C5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40" name="Google Shape;189;p20">
            <a:extLst>
              <a:ext uri="{FF2B5EF4-FFF2-40B4-BE49-F238E27FC236}">
                <a16:creationId xmlns:a16="http://schemas.microsoft.com/office/drawing/2014/main" id="{8DBEEAD8-8EE8-9054-EF9D-0D915C291625}"/>
              </a:ext>
            </a:extLst>
          </p:cNvPr>
          <p:cNvSpPr/>
          <p:nvPr/>
        </p:nvSpPr>
        <p:spPr>
          <a:xfrm>
            <a:off x="677450" y="1700437"/>
            <a:ext cx="10970264" cy="752100"/>
          </a:xfrm>
          <a:prstGeom prst="roundRect">
            <a:avLst>
              <a:gd name="adj" fmla="val 16667"/>
            </a:avLst>
          </a:prstGeom>
          <a:solidFill>
            <a:srgbClr val="EDEDED"/>
          </a:solidFill>
          <a:ln>
            <a:noFill/>
          </a:ln>
          <a:effectLst>
            <a:outerShdw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41" name="Google Shape;190;p20">
            <a:extLst>
              <a:ext uri="{FF2B5EF4-FFF2-40B4-BE49-F238E27FC236}">
                <a16:creationId xmlns:a16="http://schemas.microsoft.com/office/drawing/2014/main" id="{7ACE6101-69D5-9DEB-22F8-D46DAF80FC3F}"/>
              </a:ext>
            </a:extLst>
          </p:cNvPr>
          <p:cNvSpPr/>
          <p:nvPr/>
        </p:nvSpPr>
        <p:spPr>
          <a:xfrm>
            <a:off x="677449" y="1700437"/>
            <a:ext cx="2016305" cy="758181"/>
          </a:xfrm>
          <a:custGeom>
            <a:avLst/>
            <a:gdLst/>
            <a:ahLst/>
            <a:cxnLst/>
            <a:rect l="l" t="t" r="r" b="b"/>
            <a:pathLst>
              <a:path w="25309" h="6582" extrusionOk="0">
                <a:moveTo>
                  <a:pt x="820" y="1"/>
                </a:moveTo>
                <a:cubicBezTo>
                  <a:pt x="349" y="1"/>
                  <a:pt x="1" y="373"/>
                  <a:pt x="1" y="845"/>
                </a:cubicBezTo>
                <a:lnTo>
                  <a:pt x="1" y="5763"/>
                </a:lnTo>
                <a:cubicBezTo>
                  <a:pt x="1" y="6210"/>
                  <a:pt x="349" y="6582"/>
                  <a:pt x="820" y="6582"/>
                </a:cubicBezTo>
                <a:lnTo>
                  <a:pt x="22577" y="6582"/>
                </a:lnTo>
                <a:cubicBezTo>
                  <a:pt x="22825" y="6582"/>
                  <a:pt x="23073" y="6458"/>
                  <a:pt x="23222" y="6260"/>
                </a:cubicBezTo>
                <a:lnTo>
                  <a:pt x="25086" y="3800"/>
                </a:lnTo>
                <a:cubicBezTo>
                  <a:pt x="25309" y="3502"/>
                  <a:pt x="25309" y="3105"/>
                  <a:pt x="25086" y="2807"/>
                </a:cubicBezTo>
                <a:lnTo>
                  <a:pt x="23222" y="349"/>
                </a:lnTo>
                <a:cubicBezTo>
                  <a:pt x="23073" y="124"/>
                  <a:pt x="22825" y="1"/>
                  <a:pt x="22577" y="1"/>
                </a:cubicBezTo>
                <a:close/>
              </a:path>
            </a:pathLst>
          </a:custGeom>
          <a:solidFill>
            <a:srgbClr val="93D2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42" name="Google Shape;191;p20">
            <a:extLst>
              <a:ext uri="{FF2B5EF4-FFF2-40B4-BE49-F238E27FC236}">
                <a16:creationId xmlns:a16="http://schemas.microsoft.com/office/drawing/2014/main" id="{47059FF5-5C60-9983-3CFC-8616A26E893B}"/>
              </a:ext>
            </a:extLst>
          </p:cNvPr>
          <p:cNvSpPr/>
          <p:nvPr/>
        </p:nvSpPr>
        <p:spPr>
          <a:xfrm>
            <a:off x="677449" y="1700437"/>
            <a:ext cx="857400" cy="752100"/>
          </a:xfrm>
          <a:prstGeom prst="roundRect">
            <a:avLst>
              <a:gd name="adj" fmla="val 12318"/>
            </a:avLst>
          </a:prstGeom>
          <a:solidFill>
            <a:srgbClr val="85C5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43" name="Google Shape;192;p20">
            <a:extLst>
              <a:ext uri="{FF2B5EF4-FFF2-40B4-BE49-F238E27FC236}">
                <a16:creationId xmlns:a16="http://schemas.microsoft.com/office/drawing/2014/main" id="{A162F62D-ED58-F5AD-F663-61F085347A07}"/>
              </a:ext>
            </a:extLst>
          </p:cNvPr>
          <p:cNvSpPr/>
          <p:nvPr/>
        </p:nvSpPr>
        <p:spPr>
          <a:xfrm>
            <a:off x="677450" y="4399387"/>
            <a:ext cx="10970264" cy="752100"/>
          </a:xfrm>
          <a:prstGeom prst="roundRect">
            <a:avLst>
              <a:gd name="adj" fmla="val 16667"/>
            </a:avLst>
          </a:prstGeom>
          <a:solidFill>
            <a:srgbClr val="EDEDED"/>
          </a:solidFill>
          <a:ln>
            <a:noFill/>
          </a:ln>
          <a:effectLst>
            <a:outerShdw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44" name="Google Shape;193;p20">
            <a:extLst>
              <a:ext uri="{FF2B5EF4-FFF2-40B4-BE49-F238E27FC236}">
                <a16:creationId xmlns:a16="http://schemas.microsoft.com/office/drawing/2014/main" id="{992C29FD-7586-0823-B942-CFA405125B7E}"/>
              </a:ext>
            </a:extLst>
          </p:cNvPr>
          <p:cNvSpPr/>
          <p:nvPr/>
        </p:nvSpPr>
        <p:spPr>
          <a:xfrm>
            <a:off x="677449" y="4399383"/>
            <a:ext cx="2016305" cy="758181"/>
          </a:xfrm>
          <a:custGeom>
            <a:avLst/>
            <a:gdLst/>
            <a:ahLst/>
            <a:cxnLst/>
            <a:rect l="l" t="t" r="r" b="b"/>
            <a:pathLst>
              <a:path w="25309" h="6582" extrusionOk="0">
                <a:moveTo>
                  <a:pt x="820" y="0"/>
                </a:moveTo>
                <a:cubicBezTo>
                  <a:pt x="349" y="0"/>
                  <a:pt x="1" y="372"/>
                  <a:pt x="1" y="845"/>
                </a:cubicBezTo>
                <a:lnTo>
                  <a:pt x="1" y="5763"/>
                </a:lnTo>
                <a:cubicBezTo>
                  <a:pt x="1" y="6210"/>
                  <a:pt x="349" y="6581"/>
                  <a:pt x="820" y="6581"/>
                </a:cubicBezTo>
                <a:lnTo>
                  <a:pt x="22577" y="6581"/>
                </a:lnTo>
                <a:cubicBezTo>
                  <a:pt x="22825" y="6581"/>
                  <a:pt x="23073" y="6458"/>
                  <a:pt x="23222" y="6259"/>
                </a:cubicBezTo>
                <a:lnTo>
                  <a:pt x="25086" y="3799"/>
                </a:lnTo>
                <a:cubicBezTo>
                  <a:pt x="25309" y="3501"/>
                  <a:pt x="25309" y="3080"/>
                  <a:pt x="25086" y="2806"/>
                </a:cubicBezTo>
                <a:lnTo>
                  <a:pt x="23222" y="348"/>
                </a:lnTo>
                <a:cubicBezTo>
                  <a:pt x="23073" y="124"/>
                  <a:pt x="22825" y="0"/>
                  <a:pt x="22577" y="0"/>
                </a:cubicBezTo>
                <a:close/>
              </a:path>
            </a:pathLst>
          </a:custGeom>
          <a:solidFill>
            <a:srgbClr val="93D2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45" name="Google Shape;194;p20">
            <a:extLst>
              <a:ext uri="{FF2B5EF4-FFF2-40B4-BE49-F238E27FC236}">
                <a16:creationId xmlns:a16="http://schemas.microsoft.com/office/drawing/2014/main" id="{FCE4A9B4-D40C-ECB9-7F05-5ED08CC667D1}"/>
              </a:ext>
            </a:extLst>
          </p:cNvPr>
          <p:cNvSpPr/>
          <p:nvPr/>
        </p:nvSpPr>
        <p:spPr>
          <a:xfrm>
            <a:off x="677449" y="4399383"/>
            <a:ext cx="857400" cy="752100"/>
          </a:xfrm>
          <a:prstGeom prst="roundRect">
            <a:avLst>
              <a:gd name="adj" fmla="val 10283"/>
            </a:avLst>
          </a:prstGeom>
          <a:solidFill>
            <a:srgbClr val="85C5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46" name="Google Shape;195;p20">
            <a:extLst>
              <a:ext uri="{FF2B5EF4-FFF2-40B4-BE49-F238E27FC236}">
                <a16:creationId xmlns:a16="http://schemas.microsoft.com/office/drawing/2014/main" id="{CE61BFB3-9600-5B49-DB20-EC6D51634147}"/>
              </a:ext>
            </a:extLst>
          </p:cNvPr>
          <p:cNvSpPr/>
          <p:nvPr/>
        </p:nvSpPr>
        <p:spPr>
          <a:xfrm>
            <a:off x="677450" y="3491137"/>
            <a:ext cx="10970264" cy="752100"/>
          </a:xfrm>
          <a:prstGeom prst="roundRect">
            <a:avLst>
              <a:gd name="adj" fmla="val 16667"/>
            </a:avLst>
          </a:prstGeom>
          <a:solidFill>
            <a:srgbClr val="EDEDED"/>
          </a:solidFill>
          <a:ln>
            <a:noFill/>
          </a:ln>
          <a:effectLst>
            <a:outerShdw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47" name="Google Shape;196;p20">
            <a:extLst>
              <a:ext uri="{FF2B5EF4-FFF2-40B4-BE49-F238E27FC236}">
                <a16:creationId xmlns:a16="http://schemas.microsoft.com/office/drawing/2014/main" id="{0E2A30B2-D073-F793-EFE8-E42E99DAC7A6}"/>
              </a:ext>
            </a:extLst>
          </p:cNvPr>
          <p:cNvSpPr/>
          <p:nvPr/>
        </p:nvSpPr>
        <p:spPr>
          <a:xfrm>
            <a:off x="677449" y="3491137"/>
            <a:ext cx="2016305" cy="755432"/>
          </a:xfrm>
          <a:custGeom>
            <a:avLst/>
            <a:gdLst/>
            <a:ahLst/>
            <a:cxnLst/>
            <a:rect l="l" t="t" r="r" b="b"/>
            <a:pathLst>
              <a:path w="25309" h="6558" extrusionOk="0">
                <a:moveTo>
                  <a:pt x="820" y="1"/>
                </a:moveTo>
                <a:cubicBezTo>
                  <a:pt x="349" y="1"/>
                  <a:pt x="1" y="349"/>
                  <a:pt x="1" y="819"/>
                </a:cubicBezTo>
                <a:lnTo>
                  <a:pt x="1" y="5737"/>
                </a:lnTo>
                <a:cubicBezTo>
                  <a:pt x="1" y="6184"/>
                  <a:pt x="349" y="6558"/>
                  <a:pt x="820" y="6558"/>
                </a:cubicBezTo>
                <a:lnTo>
                  <a:pt x="22577" y="6558"/>
                </a:lnTo>
                <a:cubicBezTo>
                  <a:pt x="22825" y="6558"/>
                  <a:pt x="23073" y="6433"/>
                  <a:pt x="23222" y="6234"/>
                </a:cubicBezTo>
                <a:lnTo>
                  <a:pt x="25086" y="3776"/>
                </a:lnTo>
                <a:cubicBezTo>
                  <a:pt x="25309" y="3478"/>
                  <a:pt x="25309" y="3081"/>
                  <a:pt x="25086" y="2783"/>
                </a:cubicBezTo>
                <a:lnTo>
                  <a:pt x="23222" y="323"/>
                </a:lnTo>
                <a:cubicBezTo>
                  <a:pt x="23073" y="100"/>
                  <a:pt x="22825" y="1"/>
                  <a:pt x="22577" y="1"/>
                </a:cubicBezTo>
                <a:close/>
              </a:path>
            </a:pathLst>
          </a:custGeom>
          <a:solidFill>
            <a:srgbClr val="93D2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48" name="Google Shape;197;p20">
            <a:extLst>
              <a:ext uri="{FF2B5EF4-FFF2-40B4-BE49-F238E27FC236}">
                <a16:creationId xmlns:a16="http://schemas.microsoft.com/office/drawing/2014/main" id="{ED5A3D8E-EB50-1996-B022-3685CDBDAFA6}"/>
              </a:ext>
            </a:extLst>
          </p:cNvPr>
          <p:cNvSpPr/>
          <p:nvPr/>
        </p:nvSpPr>
        <p:spPr>
          <a:xfrm>
            <a:off x="677449" y="3491137"/>
            <a:ext cx="857400" cy="752100"/>
          </a:xfrm>
          <a:prstGeom prst="roundRect">
            <a:avLst>
              <a:gd name="adj" fmla="val 11052"/>
            </a:avLst>
          </a:prstGeom>
          <a:solidFill>
            <a:srgbClr val="85C5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49" name="Google Shape;198;p20">
            <a:extLst>
              <a:ext uri="{FF2B5EF4-FFF2-40B4-BE49-F238E27FC236}">
                <a16:creationId xmlns:a16="http://schemas.microsoft.com/office/drawing/2014/main" id="{F1E5114A-663B-2ACD-7755-D2D1A464F296}"/>
              </a:ext>
            </a:extLst>
          </p:cNvPr>
          <p:cNvSpPr/>
          <p:nvPr/>
        </p:nvSpPr>
        <p:spPr>
          <a:xfrm>
            <a:off x="1847073" y="1878120"/>
            <a:ext cx="397866" cy="400631"/>
          </a:xfrm>
          <a:custGeom>
            <a:avLst/>
            <a:gdLst/>
            <a:ahLst/>
            <a:cxnLst/>
            <a:rect l="l" t="t" r="r" b="b"/>
            <a:pathLst>
              <a:path w="3454" h="3478" extrusionOk="0">
                <a:moveTo>
                  <a:pt x="1739" y="1"/>
                </a:moveTo>
                <a:cubicBezTo>
                  <a:pt x="772" y="1"/>
                  <a:pt x="1" y="770"/>
                  <a:pt x="1" y="1739"/>
                </a:cubicBezTo>
                <a:cubicBezTo>
                  <a:pt x="1" y="2707"/>
                  <a:pt x="772" y="3478"/>
                  <a:pt x="1739" y="3478"/>
                </a:cubicBezTo>
                <a:cubicBezTo>
                  <a:pt x="2683" y="3478"/>
                  <a:pt x="3454" y="2707"/>
                  <a:pt x="3454" y="1739"/>
                </a:cubicBezTo>
                <a:cubicBezTo>
                  <a:pt x="3454" y="770"/>
                  <a:pt x="2683" y="1"/>
                  <a:pt x="1739" y="1"/>
                </a:cubicBezTo>
                <a:close/>
              </a:path>
            </a:pathLst>
          </a:custGeom>
          <a:solidFill>
            <a:srgbClr val="F6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50" name="Google Shape;199;p20">
            <a:extLst>
              <a:ext uri="{FF2B5EF4-FFF2-40B4-BE49-F238E27FC236}">
                <a16:creationId xmlns:a16="http://schemas.microsoft.com/office/drawing/2014/main" id="{DE2D8A7C-546B-B9A9-FFC8-66D49DF2E3B0}"/>
              </a:ext>
            </a:extLst>
          </p:cNvPr>
          <p:cNvSpPr/>
          <p:nvPr/>
        </p:nvSpPr>
        <p:spPr>
          <a:xfrm>
            <a:off x="1847073" y="2778034"/>
            <a:ext cx="397866" cy="400631"/>
          </a:xfrm>
          <a:custGeom>
            <a:avLst/>
            <a:gdLst/>
            <a:ahLst/>
            <a:cxnLst/>
            <a:rect l="l" t="t" r="r" b="b"/>
            <a:pathLst>
              <a:path w="3454" h="3478" extrusionOk="0">
                <a:moveTo>
                  <a:pt x="1739" y="0"/>
                </a:moveTo>
                <a:cubicBezTo>
                  <a:pt x="772" y="0"/>
                  <a:pt x="1" y="771"/>
                  <a:pt x="1" y="1739"/>
                </a:cubicBezTo>
                <a:cubicBezTo>
                  <a:pt x="1" y="2683"/>
                  <a:pt x="772" y="3477"/>
                  <a:pt x="1739" y="3477"/>
                </a:cubicBezTo>
                <a:cubicBezTo>
                  <a:pt x="2683" y="3477"/>
                  <a:pt x="3454" y="2683"/>
                  <a:pt x="3454" y="1739"/>
                </a:cubicBezTo>
                <a:cubicBezTo>
                  <a:pt x="3454" y="771"/>
                  <a:pt x="2683" y="0"/>
                  <a:pt x="1739" y="0"/>
                </a:cubicBezTo>
                <a:close/>
              </a:path>
            </a:pathLst>
          </a:custGeom>
          <a:solidFill>
            <a:srgbClr val="F6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51" name="Google Shape;200;p20">
            <a:extLst>
              <a:ext uri="{FF2B5EF4-FFF2-40B4-BE49-F238E27FC236}">
                <a16:creationId xmlns:a16="http://schemas.microsoft.com/office/drawing/2014/main" id="{27B66413-6216-9C94-B2ED-C6A90482AA67}"/>
              </a:ext>
            </a:extLst>
          </p:cNvPr>
          <p:cNvSpPr/>
          <p:nvPr/>
        </p:nvSpPr>
        <p:spPr>
          <a:xfrm>
            <a:off x="1847073" y="3676038"/>
            <a:ext cx="397866" cy="397751"/>
          </a:xfrm>
          <a:custGeom>
            <a:avLst/>
            <a:gdLst/>
            <a:ahLst/>
            <a:cxnLst/>
            <a:rect l="l" t="t" r="r" b="b"/>
            <a:pathLst>
              <a:path w="3454" h="3453" extrusionOk="0">
                <a:moveTo>
                  <a:pt x="1739" y="1"/>
                </a:moveTo>
                <a:cubicBezTo>
                  <a:pt x="772" y="1"/>
                  <a:pt x="1" y="770"/>
                  <a:pt x="1" y="1739"/>
                </a:cubicBezTo>
                <a:cubicBezTo>
                  <a:pt x="1" y="2683"/>
                  <a:pt x="772" y="3452"/>
                  <a:pt x="1739" y="3452"/>
                </a:cubicBezTo>
                <a:cubicBezTo>
                  <a:pt x="2683" y="3452"/>
                  <a:pt x="3454" y="2683"/>
                  <a:pt x="3454" y="1739"/>
                </a:cubicBezTo>
                <a:cubicBezTo>
                  <a:pt x="3454" y="770"/>
                  <a:pt x="2683" y="1"/>
                  <a:pt x="1739" y="1"/>
                </a:cubicBezTo>
                <a:close/>
              </a:path>
            </a:pathLst>
          </a:custGeom>
          <a:solidFill>
            <a:srgbClr val="F6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52" name="Google Shape;201;p20">
            <a:extLst>
              <a:ext uri="{FF2B5EF4-FFF2-40B4-BE49-F238E27FC236}">
                <a16:creationId xmlns:a16="http://schemas.microsoft.com/office/drawing/2014/main" id="{CFC1A5B2-3C90-0480-7455-A64BE547B946}"/>
              </a:ext>
            </a:extLst>
          </p:cNvPr>
          <p:cNvSpPr/>
          <p:nvPr/>
        </p:nvSpPr>
        <p:spPr>
          <a:xfrm>
            <a:off x="1847073" y="4579543"/>
            <a:ext cx="397866" cy="397866"/>
          </a:xfrm>
          <a:custGeom>
            <a:avLst/>
            <a:gdLst/>
            <a:ahLst/>
            <a:cxnLst/>
            <a:rect l="l" t="t" r="r" b="b"/>
            <a:pathLst>
              <a:path w="3454" h="3454" extrusionOk="0">
                <a:moveTo>
                  <a:pt x="1739" y="0"/>
                </a:moveTo>
                <a:cubicBezTo>
                  <a:pt x="772" y="0"/>
                  <a:pt x="1" y="771"/>
                  <a:pt x="1" y="1739"/>
                </a:cubicBezTo>
                <a:cubicBezTo>
                  <a:pt x="1" y="2683"/>
                  <a:pt x="772" y="3453"/>
                  <a:pt x="1739" y="3453"/>
                </a:cubicBezTo>
                <a:cubicBezTo>
                  <a:pt x="2683" y="3453"/>
                  <a:pt x="3454" y="2683"/>
                  <a:pt x="3454" y="1739"/>
                </a:cubicBezTo>
                <a:cubicBezTo>
                  <a:pt x="3454" y="771"/>
                  <a:pt x="2683" y="0"/>
                  <a:pt x="1739" y="0"/>
                </a:cubicBezTo>
                <a:close/>
              </a:path>
            </a:pathLst>
          </a:custGeom>
          <a:solidFill>
            <a:srgbClr val="F6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53" name="Google Shape;202;p20">
            <a:extLst>
              <a:ext uri="{FF2B5EF4-FFF2-40B4-BE49-F238E27FC236}">
                <a16:creationId xmlns:a16="http://schemas.microsoft.com/office/drawing/2014/main" id="{BE28C836-104A-0D27-B679-1756FFF3FA27}"/>
              </a:ext>
            </a:extLst>
          </p:cNvPr>
          <p:cNvSpPr txBox="1"/>
          <p:nvPr/>
        </p:nvSpPr>
        <p:spPr>
          <a:xfrm>
            <a:off x="2844774" y="1789737"/>
            <a:ext cx="8280425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With the information on the unique viewers, it might have been possible to compute the lead conversion rate</a:t>
            </a:r>
          </a:p>
        </p:txBody>
      </p:sp>
      <p:sp>
        <p:nvSpPr>
          <p:cNvPr id="54" name="Google Shape;203;p20">
            <a:extLst>
              <a:ext uri="{FF2B5EF4-FFF2-40B4-BE49-F238E27FC236}">
                <a16:creationId xmlns:a16="http://schemas.microsoft.com/office/drawing/2014/main" id="{9C36EA26-EB69-6FE4-0F1F-9F97148C3EE4}"/>
              </a:ext>
            </a:extLst>
          </p:cNvPr>
          <p:cNvSpPr txBox="1"/>
          <p:nvPr/>
        </p:nvSpPr>
        <p:spPr>
          <a:xfrm>
            <a:off x="2844775" y="2683706"/>
            <a:ext cx="8280424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Information on key words and type of content (post, video, etc.) might have been correlated with the lead status, to understand which content drives the highest number of quality leads</a:t>
            </a:r>
          </a:p>
        </p:txBody>
      </p:sp>
      <p:sp>
        <p:nvSpPr>
          <p:cNvPr id="55" name="Google Shape;204;p20">
            <a:extLst>
              <a:ext uri="{FF2B5EF4-FFF2-40B4-BE49-F238E27FC236}">
                <a16:creationId xmlns:a16="http://schemas.microsoft.com/office/drawing/2014/main" id="{7F328EA2-C767-E07C-8CA7-965DAD492166}"/>
              </a:ext>
            </a:extLst>
          </p:cNvPr>
          <p:cNvSpPr txBox="1"/>
          <p:nvPr/>
        </p:nvSpPr>
        <p:spPr>
          <a:xfrm>
            <a:off x="2844775" y="3579049"/>
            <a:ext cx="8280424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Information on the device (PC, smartphone) might have been correlated with the bounce rate</a:t>
            </a:r>
          </a:p>
        </p:txBody>
      </p:sp>
      <p:sp>
        <p:nvSpPr>
          <p:cNvPr id="56" name="Google Shape;205;p20">
            <a:extLst>
              <a:ext uri="{FF2B5EF4-FFF2-40B4-BE49-F238E27FC236}">
                <a16:creationId xmlns:a16="http://schemas.microsoft.com/office/drawing/2014/main" id="{58B53387-5BC7-F107-AB12-E6679CE2D106}"/>
              </a:ext>
            </a:extLst>
          </p:cNvPr>
          <p:cNvSpPr txBox="1"/>
          <p:nvPr/>
        </p:nvSpPr>
        <p:spPr>
          <a:xfrm>
            <a:off x="2844775" y="4488662"/>
            <a:ext cx="8280424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200" kern="0" dirty="0">
              <a:solidFill>
                <a:srgbClr val="000000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206;p20">
            <a:extLst>
              <a:ext uri="{FF2B5EF4-FFF2-40B4-BE49-F238E27FC236}">
                <a16:creationId xmlns:a16="http://schemas.microsoft.com/office/drawing/2014/main" id="{A0060E62-1302-6DAF-750A-DD079734978C}"/>
              </a:ext>
            </a:extLst>
          </p:cNvPr>
          <p:cNvSpPr/>
          <p:nvPr/>
        </p:nvSpPr>
        <p:spPr>
          <a:xfrm>
            <a:off x="1057125" y="1616502"/>
            <a:ext cx="16765" cy="227"/>
          </a:xfrm>
          <a:custGeom>
            <a:avLst/>
            <a:gdLst/>
            <a:ahLst/>
            <a:cxnLst/>
            <a:rect l="l" t="t" r="r" b="b"/>
            <a:pathLst>
              <a:path w="74" h="1" extrusionOk="0">
                <a:moveTo>
                  <a:pt x="74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58" name="Google Shape;207;p20">
            <a:extLst>
              <a:ext uri="{FF2B5EF4-FFF2-40B4-BE49-F238E27FC236}">
                <a16:creationId xmlns:a16="http://schemas.microsoft.com/office/drawing/2014/main" id="{0F0C3E9F-136D-7AF3-C5FE-8B4B906612C4}"/>
              </a:ext>
            </a:extLst>
          </p:cNvPr>
          <p:cNvSpPr txBox="1"/>
          <p:nvPr/>
        </p:nvSpPr>
        <p:spPr>
          <a:xfrm>
            <a:off x="1863700" y="1965412"/>
            <a:ext cx="349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1</a:t>
            </a:r>
            <a:endParaRPr b="1" kern="0" dirty="0">
              <a:solidFill>
                <a:srgbClr val="41545B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208;p20">
            <a:extLst>
              <a:ext uri="{FF2B5EF4-FFF2-40B4-BE49-F238E27FC236}">
                <a16:creationId xmlns:a16="http://schemas.microsoft.com/office/drawing/2014/main" id="{92729F71-1882-C547-882B-EE43CC29F5EB}"/>
              </a:ext>
            </a:extLst>
          </p:cNvPr>
          <p:cNvSpPr txBox="1"/>
          <p:nvPr/>
        </p:nvSpPr>
        <p:spPr>
          <a:xfrm>
            <a:off x="1863700" y="2864372"/>
            <a:ext cx="349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2</a:t>
            </a:r>
            <a:endParaRPr b="1" kern="0" dirty="0">
              <a:solidFill>
                <a:srgbClr val="41545B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209;p20">
            <a:extLst>
              <a:ext uri="{FF2B5EF4-FFF2-40B4-BE49-F238E27FC236}">
                <a16:creationId xmlns:a16="http://schemas.microsoft.com/office/drawing/2014/main" id="{C518C637-F695-CE83-99F3-5F7DE36EA0FA}"/>
              </a:ext>
            </a:extLst>
          </p:cNvPr>
          <p:cNvSpPr txBox="1"/>
          <p:nvPr/>
        </p:nvSpPr>
        <p:spPr>
          <a:xfrm>
            <a:off x="1863700" y="3763744"/>
            <a:ext cx="349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3</a:t>
            </a:r>
            <a:endParaRPr b="1" kern="0" dirty="0">
              <a:solidFill>
                <a:srgbClr val="41545B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210;p20">
            <a:extLst>
              <a:ext uri="{FF2B5EF4-FFF2-40B4-BE49-F238E27FC236}">
                <a16:creationId xmlns:a16="http://schemas.microsoft.com/office/drawing/2014/main" id="{A7C8748D-9DF7-804C-348C-850E4709BD89}"/>
              </a:ext>
            </a:extLst>
          </p:cNvPr>
          <p:cNvSpPr txBox="1"/>
          <p:nvPr/>
        </p:nvSpPr>
        <p:spPr>
          <a:xfrm>
            <a:off x="1863700" y="4664912"/>
            <a:ext cx="349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4</a:t>
            </a:r>
            <a:endParaRPr b="1" kern="0" dirty="0">
              <a:solidFill>
                <a:srgbClr val="41545B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847427-2B53-6A48-8083-0A18665813FB}"/>
              </a:ext>
            </a:extLst>
          </p:cNvPr>
          <p:cNvSpPr txBox="1"/>
          <p:nvPr/>
        </p:nvSpPr>
        <p:spPr>
          <a:xfrm>
            <a:off x="406613" y="327977"/>
            <a:ext cx="9989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With additional data</a:t>
            </a:r>
          </a:p>
        </p:txBody>
      </p:sp>
      <p:sp>
        <p:nvSpPr>
          <p:cNvPr id="73" name="Google Shape;205;p20">
            <a:extLst>
              <a:ext uri="{FF2B5EF4-FFF2-40B4-BE49-F238E27FC236}">
                <a16:creationId xmlns:a16="http://schemas.microsoft.com/office/drawing/2014/main" id="{822545E4-A5A1-1803-6899-08AFEE493F16}"/>
              </a:ext>
            </a:extLst>
          </p:cNvPr>
          <p:cNvSpPr txBox="1"/>
          <p:nvPr/>
        </p:nvSpPr>
        <p:spPr>
          <a:xfrm>
            <a:off x="2844775" y="4488662"/>
            <a:ext cx="8280424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Information on the budget and communication strategy (media channels) might have been correlated with the effectiveness of the campaign</a:t>
            </a:r>
          </a:p>
        </p:txBody>
      </p:sp>
    </p:spTree>
    <p:extLst>
      <p:ext uri="{BB962C8B-B14F-4D97-AF65-F5344CB8AC3E}">
        <p14:creationId xmlns:p14="http://schemas.microsoft.com/office/powerpoint/2010/main" val="122012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" name="Google Shape;1198;p37"/>
          <p:cNvGrpSpPr/>
          <p:nvPr/>
        </p:nvGrpSpPr>
        <p:grpSpPr>
          <a:xfrm>
            <a:off x="153697" y="1591103"/>
            <a:ext cx="11722618" cy="4739095"/>
            <a:chOff x="466704" y="1192250"/>
            <a:chExt cx="8798838" cy="3557100"/>
          </a:xfrm>
        </p:grpSpPr>
        <p:sp>
          <p:nvSpPr>
            <p:cNvPr id="1199" name="Google Shape;1199;p37"/>
            <p:cNvSpPr/>
            <p:nvPr/>
          </p:nvSpPr>
          <p:spPr>
            <a:xfrm>
              <a:off x="1289687" y="1573432"/>
              <a:ext cx="1390584" cy="2784172"/>
            </a:xfrm>
            <a:custGeom>
              <a:avLst/>
              <a:gdLst/>
              <a:ahLst/>
              <a:cxnLst/>
              <a:rect l="l" t="t" r="r" b="b"/>
              <a:pathLst>
                <a:path w="11108" h="22240" extrusionOk="0">
                  <a:moveTo>
                    <a:pt x="1" y="0"/>
                  </a:moveTo>
                  <a:lnTo>
                    <a:pt x="1" y="53"/>
                  </a:lnTo>
                  <a:cubicBezTo>
                    <a:pt x="3048" y="53"/>
                    <a:pt x="5805" y="1298"/>
                    <a:pt x="7820" y="3313"/>
                  </a:cubicBezTo>
                  <a:cubicBezTo>
                    <a:pt x="9809" y="5302"/>
                    <a:pt x="11054" y="8059"/>
                    <a:pt x="11054" y="11106"/>
                  </a:cubicBezTo>
                  <a:cubicBezTo>
                    <a:pt x="11054" y="14181"/>
                    <a:pt x="9809" y="16938"/>
                    <a:pt x="7820" y="18927"/>
                  </a:cubicBezTo>
                  <a:cubicBezTo>
                    <a:pt x="5805" y="20942"/>
                    <a:pt x="3048" y="22161"/>
                    <a:pt x="1" y="22161"/>
                  </a:cubicBezTo>
                  <a:lnTo>
                    <a:pt x="1" y="22240"/>
                  </a:lnTo>
                  <a:cubicBezTo>
                    <a:pt x="6151" y="22240"/>
                    <a:pt x="11107" y="17256"/>
                    <a:pt x="11107" y="11106"/>
                  </a:cubicBezTo>
                  <a:cubicBezTo>
                    <a:pt x="11107" y="4984"/>
                    <a:pt x="615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1256512" y="1530117"/>
              <a:ext cx="93140" cy="93014"/>
            </a:xfrm>
            <a:custGeom>
              <a:avLst/>
              <a:gdLst/>
              <a:ahLst/>
              <a:cxnLst/>
              <a:rect l="l" t="t" r="r" b="b"/>
              <a:pathLst>
                <a:path w="744" h="743" extrusionOk="0">
                  <a:moveTo>
                    <a:pt x="372" y="0"/>
                  </a:moveTo>
                  <a:cubicBezTo>
                    <a:pt x="160" y="0"/>
                    <a:pt x="1" y="159"/>
                    <a:pt x="1" y="372"/>
                  </a:cubicBezTo>
                  <a:cubicBezTo>
                    <a:pt x="1" y="584"/>
                    <a:pt x="160" y="743"/>
                    <a:pt x="372" y="743"/>
                  </a:cubicBezTo>
                  <a:cubicBezTo>
                    <a:pt x="556" y="743"/>
                    <a:pt x="743" y="584"/>
                    <a:pt x="743" y="372"/>
                  </a:cubicBezTo>
                  <a:cubicBezTo>
                    <a:pt x="743" y="159"/>
                    <a:pt x="556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1256512" y="4294633"/>
              <a:ext cx="93140" cy="93014"/>
            </a:xfrm>
            <a:custGeom>
              <a:avLst/>
              <a:gdLst/>
              <a:ahLst/>
              <a:cxnLst/>
              <a:rect l="l" t="t" r="r" b="b"/>
              <a:pathLst>
                <a:path w="744" h="743" extrusionOk="0">
                  <a:moveTo>
                    <a:pt x="372" y="0"/>
                  </a:moveTo>
                  <a:cubicBezTo>
                    <a:pt x="160" y="0"/>
                    <a:pt x="1" y="185"/>
                    <a:pt x="1" y="371"/>
                  </a:cubicBezTo>
                  <a:cubicBezTo>
                    <a:pt x="1" y="583"/>
                    <a:pt x="160" y="742"/>
                    <a:pt x="372" y="742"/>
                  </a:cubicBezTo>
                  <a:cubicBezTo>
                    <a:pt x="556" y="742"/>
                    <a:pt x="743" y="583"/>
                    <a:pt x="743" y="371"/>
                  </a:cubicBezTo>
                  <a:cubicBezTo>
                    <a:pt x="743" y="185"/>
                    <a:pt x="556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1312847" y="2147417"/>
              <a:ext cx="833248" cy="869553"/>
            </a:xfrm>
            <a:custGeom>
              <a:avLst/>
              <a:gdLst/>
              <a:ahLst/>
              <a:cxnLst/>
              <a:rect l="l" t="t" r="r" b="b"/>
              <a:pathLst>
                <a:path w="6656" h="6946" extrusionOk="0">
                  <a:moveTo>
                    <a:pt x="2944" y="0"/>
                  </a:moveTo>
                  <a:lnTo>
                    <a:pt x="0" y="6945"/>
                  </a:lnTo>
                  <a:lnTo>
                    <a:pt x="0" y="6945"/>
                  </a:lnTo>
                  <a:lnTo>
                    <a:pt x="6655" y="4241"/>
                  </a:lnTo>
                  <a:cubicBezTo>
                    <a:pt x="6628" y="4110"/>
                    <a:pt x="6575" y="3951"/>
                    <a:pt x="6496" y="3792"/>
                  </a:cubicBezTo>
                  <a:cubicBezTo>
                    <a:pt x="5807" y="2068"/>
                    <a:pt x="4507" y="770"/>
                    <a:pt x="2944" y="0"/>
                  </a:cubicBezTo>
                  <a:close/>
                </a:path>
              </a:pathLst>
            </a:custGeom>
            <a:solidFill>
              <a:srgbClr val="ACBEC4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1312847" y="2678337"/>
              <a:ext cx="909363" cy="673885"/>
            </a:xfrm>
            <a:custGeom>
              <a:avLst/>
              <a:gdLst/>
              <a:ahLst/>
              <a:cxnLst/>
              <a:rect l="l" t="t" r="r" b="b"/>
              <a:pathLst>
                <a:path w="7264" h="5383" extrusionOk="0">
                  <a:moveTo>
                    <a:pt x="6655" y="0"/>
                  </a:moveTo>
                  <a:lnTo>
                    <a:pt x="0" y="2704"/>
                  </a:lnTo>
                  <a:lnTo>
                    <a:pt x="6337" y="5383"/>
                  </a:lnTo>
                  <a:cubicBezTo>
                    <a:pt x="7105" y="3765"/>
                    <a:pt x="7264" y="1831"/>
                    <a:pt x="6655" y="0"/>
                  </a:cubicBezTo>
                  <a:close/>
                </a:path>
              </a:pathLst>
            </a:custGeom>
            <a:solidFill>
              <a:srgbClr val="BEE4D6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951305" y="2057908"/>
              <a:ext cx="730094" cy="959062"/>
            </a:xfrm>
            <a:custGeom>
              <a:avLst/>
              <a:gdLst/>
              <a:ahLst/>
              <a:cxnLst/>
              <a:rect l="l" t="t" r="r" b="b"/>
              <a:pathLst>
                <a:path w="5832" h="7661" extrusionOk="0">
                  <a:moveTo>
                    <a:pt x="2689" y="1"/>
                  </a:moveTo>
                  <a:cubicBezTo>
                    <a:pt x="1788" y="1"/>
                    <a:pt x="875" y="171"/>
                    <a:pt x="0" y="531"/>
                  </a:cubicBezTo>
                  <a:lnTo>
                    <a:pt x="2888" y="7660"/>
                  </a:lnTo>
                  <a:lnTo>
                    <a:pt x="5832" y="715"/>
                  </a:lnTo>
                  <a:cubicBezTo>
                    <a:pt x="4859" y="250"/>
                    <a:pt x="3782" y="1"/>
                    <a:pt x="2689" y="1"/>
                  </a:cubicBezTo>
                  <a:close/>
                </a:path>
              </a:pathLst>
            </a:custGeom>
            <a:solidFill>
              <a:srgbClr val="41545B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974339" y="3016844"/>
              <a:ext cx="657235" cy="852778"/>
            </a:xfrm>
            <a:custGeom>
              <a:avLst/>
              <a:gdLst/>
              <a:ahLst/>
              <a:cxnLst/>
              <a:rect l="l" t="t" r="r" b="b"/>
              <a:pathLst>
                <a:path w="5250" h="6812" extrusionOk="0">
                  <a:moveTo>
                    <a:pt x="2704" y="0"/>
                  </a:moveTo>
                  <a:lnTo>
                    <a:pt x="1" y="6362"/>
                  </a:lnTo>
                  <a:cubicBezTo>
                    <a:pt x="798" y="6659"/>
                    <a:pt x="1644" y="6811"/>
                    <a:pt x="2502" y="6811"/>
                  </a:cubicBezTo>
                  <a:cubicBezTo>
                    <a:pt x="3413" y="6811"/>
                    <a:pt x="4336" y="6639"/>
                    <a:pt x="5224" y="6284"/>
                  </a:cubicBezTo>
                  <a:lnTo>
                    <a:pt x="5249" y="62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rgbClr val="A4C693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1312847" y="3016844"/>
              <a:ext cx="793439" cy="786679"/>
            </a:xfrm>
            <a:custGeom>
              <a:avLst/>
              <a:gdLst/>
              <a:ahLst/>
              <a:cxnLst/>
              <a:rect l="l" t="t" r="r" b="b"/>
              <a:pathLst>
                <a:path w="6338" h="6284" extrusionOk="0">
                  <a:moveTo>
                    <a:pt x="0" y="0"/>
                  </a:moveTo>
                  <a:lnTo>
                    <a:pt x="2545" y="6284"/>
                  </a:lnTo>
                  <a:cubicBezTo>
                    <a:pt x="4269" y="5567"/>
                    <a:pt x="5567" y="4269"/>
                    <a:pt x="6337" y="26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3D9B7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466704" y="2150797"/>
              <a:ext cx="1622806" cy="1622806"/>
            </a:xfrm>
            <a:custGeom>
              <a:avLst/>
              <a:gdLst/>
              <a:ahLst/>
              <a:cxnLst/>
              <a:rect l="l" t="t" r="r" b="b"/>
              <a:pathLst>
                <a:path w="12963" h="12963" extrusionOk="0">
                  <a:moveTo>
                    <a:pt x="6494" y="1"/>
                  </a:moveTo>
                  <a:cubicBezTo>
                    <a:pt x="2889" y="1"/>
                    <a:pt x="1" y="2889"/>
                    <a:pt x="1" y="6469"/>
                  </a:cubicBezTo>
                  <a:cubicBezTo>
                    <a:pt x="1" y="10074"/>
                    <a:pt x="2889" y="12962"/>
                    <a:pt x="6494" y="12962"/>
                  </a:cubicBezTo>
                  <a:cubicBezTo>
                    <a:pt x="10074" y="12962"/>
                    <a:pt x="12963" y="10074"/>
                    <a:pt x="12963" y="6469"/>
                  </a:cubicBezTo>
                  <a:cubicBezTo>
                    <a:pt x="12963" y="2889"/>
                    <a:pt x="10074" y="1"/>
                    <a:pt x="6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2129203" y="1579126"/>
              <a:ext cx="501375" cy="293002"/>
            </a:xfrm>
            <a:custGeom>
              <a:avLst/>
              <a:gdLst/>
              <a:ahLst/>
              <a:cxnLst/>
              <a:rect l="l" t="t" r="r" b="b"/>
              <a:pathLst>
                <a:path w="2387" h="3050" extrusionOk="0">
                  <a:moveTo>
                    <a:pt x="2333" y="0"/>
                  </a:moveTo>
                  <a:lnTo>
                    <a:pt x="1" y="2997"/>
                  </a:lnTo>
                  <a:lnTo>
                    <a:pt x="54" y="3050"/>
                  </a:lnTo>
                  <a:lnTo>
                    <a:pt x="2386" y="28"/>
                  </a:lnTo>
                  <a:lnTo>
                    <a:pt x="2333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2046320" y="1785750"/>
              <a:ext cx="162619" cy="159489"/>
            </a:xfrm>
            <a:custGeom>
              <a:avLst/>
              <a:gdLst/>
              <a:ahLst/>
              <a:cxnLst/>
              <a:rect l="l" t="t" r="r" b="b"/>
              <a:pathLst>
                <a:path w="1299" h="1274" extrusionOk="0">
                  <a:moveTo>
                    <a:pt x="637" y="1"/>
                  </a:moveTo>
                  <a:cubicBezTo>
                    <a:pt x="292" y="1"/>
                    <a:pt x="1" y="291"/>
                    <a:pt x="1" y="637"/>
                  </a:cubicBezTo>
                  <a:cubicBezTo>
                    <a:pt x="1" y="980"/>
                    <a:pt x="292" y="1273"/>
                    <a:pt x="637" y="1273"/>
                  </a:cubicBezTo>
                  <a:cubicBezTo>
                    <a:pt x="1008" y="1273"/>
                    <a:pt x="1299" y="980"/>
                    <a:pt x="1299" y="637"/>
                  </a:cubicBezTo>
                  <a:cubicBezTo>
                    <a:pt x="1299" y="291"/>
                    <a:pt x="1008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2079620" y="1818925"/>
              <a:ext cx="93014" cy="93014"/>
            </a:xfrm>
            <a:custGeom>
              <a:avLst/>
              <a:gdLst/>
              <a:ahLst/>
              <a:cxnLst/>
              <a:rect l="l" t="t" r="r" b="b"/>
              <a:pathLst>
                <a:path w="743" h="743" extrusionOk="0">
                  <a:moveTo>
                    <a:pt x="371" y="1"/>
                  </a:moveTo>
                  <a:cubicBezTo>
                    <a:pt x="185" y="1"/>
                    <a:pt x="0" y="160"/>
                    <a:pt x="0" y="372"/>
                  </a:cubicBezTo>
                  <a:cubicBezTo>
                    <a:pt x="0" y="584"/>
                    <a:pt x="185" y="743"/>
                    <a:pt x="371" y="743"/>
                  </a:cubicBezTo>
                  <a:cubicBezTo>
                    <a:pt x="583" y="743"/>
                    <a:pt x="742" y="584"/>
                    <a:pt x="742" y="372"/>
                  </a:cubicBezTo>
                  <a:cubicBezTo>
                    <a:pt x="742" y="160"/>
                    <a:pt x="583" y="1"/>
                    <a:pt x="371" y="1"/>
                  </a:cubicBezTo>
                  <a:close/>
                </a:path>
              </a:pathLst>
            </a:custGeom>
            <a:solidFill>
              <a:srgbClr val="41545B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2553956" y="2223781"/>
              <a:ext cx="501376" cy="215698"/>
            </a:xfrm>
            <a:custGeom>
              <a:avLst/>
              <a:gdLst/>
              <a:ahLst/>
              <a:cxnLst/>
              <a:rect l="l" t="t" r="r" b="b"/>
              <a:pathLst>
                <a:path w="4005" h="1723" extrusionOk="0">
                  <a:moveTo>
                    <a:pt x="3977" y="1"/>
                  </a:moveTo>
                  <a:lnTo>
                    <a:pt x="1" y="1670"/>
                  </a:lnTo>
                  <a:lnTo>
                    <a:pt x="28" y="1723"/>
                  </a:lnTo>
                  <a:lnTo>
                    <a:pt x="4005" y="54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2487607" y="2353100"/>
              <a:ext cx="162869" cy="159489"/>
            </a:xfrm>
            <a:custGeom>
              <a:avLst/>
              <a:gdLst/>
              <a:ahLst/>
              <a:cxnLst/>
              <a:rect l="l" t="t" r="r" b="b"/>
              <a:pathLst>
                <a:path w="1301" h="1274" extrusionOk="0">
                  <a:moveTo>
                    <a:pt x="637" y="1"/>
                  </a:moveTo>
                  <a:cubicBezTo>
                    <a:pt x="293" y="1"/>
                    <a:pt x="1" y="293"/>
                    <a:pt x="1" y="637"/>
                  </a:cubicBezTo>
                  <a:cubicBezTo>
                    <a:pt x="1" y="1008"/>
                    <a:pt x="293" y="1273"/>
                    <a:pt x="637" y="1273"/>
                  </a:cubicBezTo>
                  <a:cubicBezTo>
                    <a:pt x="1008" y="1273"/>
                    <a:pt x="1301" y="1008"/>
                    <a:pt x="1301" y="637"/>
                  </a:cubicBezTo>
                  <a:cubicBezTo>
                    <a:pt x="1301" y="293"/>
                    <a:pt x="1008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2520781" y="2386274"/>
              <a:ext cx="93014" cy="93014"/>
            </a:xfrm>
            <a:custGeom>
              <a:avLst/>
              <a:gdLst/>
              <a:ahLst/>
              <a:cxnLst/>
              <a:rect l="l" t="t" r="r" b="b"/>
              <a:pathLst>
                <a:path w="743" h="743" extrusionOk="0">
                  <a:moveTo>
                    <a:pt x="372" y="1"/>
                  </a:moveTo>
                  <a:cubicBezTo>
                    <a:pt x="187" y="1"/>
                    <a:pt x="1" y="160"/>
                    <a:pt x="1" y="372"/>
                  </a:cubicBezTo>
                  <a:cubicBezTo>
                    <a:pt x="1" y="584"/>
                    <a:pt x="187" y="743"/>
                    <a:pt x="372" y="743"/>
                  </a:cubicBezTo>
                  <a:cubicBezTo>
                    <a:pt x="584" y="743"/>
                    <a:pt x="743" y="584"/>
                    <a:pt x="743" y="372"/>
                  </a:cubicBezTo>
                  <a:cubicBezTo>
                    <a:pt x="743" y="160"/>
                    <a:pt x="584" y="1"/>
                    <a:pt x="372" y="1"/>
                  </a:cubicBezTo>
                  <a:close/>
                </a:path>
              </a:pathLst>
            </a:custGeom>
            <a:solidFill>
              <a:srgbClr val="ACBEC4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2650351" y="2963764"/>
              <a:ext cx="511141" cy="10140"/>
            </a:xfrm>
            <a:custGeom>
              <a:avLst/>
              <a:gdLst/>
              <a:ahLst/>
              <a:cxnLst/>
              <a:rect l="l" t="t" r="r" b="b"/>
              <a:pathLst>
                <a:path w="4083" h="81" extrusionOk="0">
                  <a:moveTo>
                    <a:pt x="1" y="0"/>
                  </a:moveTo>
                  <a:lnTo>
                    <a:pt x="1" y="81"/>
                  </a:lnTo>
                  <a:lnTo>
                    <a:pt x="4083" y="81"/>
                  </a:lnTo>
                  <a:lnTo>
                    <a:pt x="4083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2593766" y="2890780"/>
              <a:ext cx="162869" cy="159364"/>
            </a:xfrm>
            <a:custGeom>
              <a:avLst/>
              <a:gdLst/>
              <a:ahLst/>
              <a:cxnLst/>
              <a:rect l="l" t="t" r="r" b="b"/>
              <a:pathLst>
                <a:path w="1301" h="1273" extrusionOk="0">
                  <a:moveTo>
                    <a:pt x="665" y="0"/>
                  </a:moveTo>
                  <a:cubicBezTo>
                    <a:pt x="294" y="0"/>
                    <a:pt x="1" y="265"/>
                    <a:pt x="1" y="636"/>
                  </a:cubicBezTo>
                  <a:cubicBezTo>
                    <a:pt x="1" y="982"/>
                    <a:pt x="294" y="1272"/>
                    <a:pt x="665" y="1272"/>
                  </a:cubicBezTo>
                  <a:cubicBezTo>
                    <a:pt x="1008" y="1272"/>
                    <a:pt x="1301" y="982"/>
                    <a:pt x="1301" y="636"/>
                  </a:cubicBezTo>
                  <a:cubicBezTo>
                    <a:pt x="1301" y="265"/>
                    <a:pt x="1008" y="0"/>
                    <a:pt x="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2630446" y="2923955"/>
              <a:ext cx="93014" cy="93014"/>
            </a:xfrm>
            <a:custGeom>
              <a:avLst/>
              <a:gdLst/>
              <a:ahLst/>
              <a:cxnLst/>
              <a:rect l="l" t="t" r="r" b="b"/>
              <a:pathLst>
                <a:path w="743" h="743" extrusionOk="0">
                  <a:moveTo>
                    <a:pt x="372" y="0"/>
                  </a:moveTo>
                  <a:cubicBezTo>
                    <a:pt x="160" y="0"/>
                    <a:pt x="1" y="159"/>
                    <a:pt x="1" y="371"/>
                  </a:cubicBezTo>
                  <a:cubicBezTo>
                    <a:pt x="1" y="558"/>
                    <a:pt x="160" y="742"/>
                    <a:pt x="372" y="742"/>
                  </a:cubicBezTo>
                  <a:cubicBezTo>
                    <a:pt x="556" y="742"/>
                    <a:pt x="743" y="558"/>
                    <a:pt x="743" y="371"/>
                  </a:cubicBezTo>
                  <a:cubicBezTo>
                    <a:pt x="743" y="159"/>
                    <a:pt x="556" y="0"/>
                    <a:pt x="372" y="0"/>
                  </a:cubicBezTo>
                  <a:close/>
                </a:path>
              </a:pathLst>
            </a:custGeom>
            <a:solidFill>
              <a:srgbClr val="BEE4D6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2537557" y="3494685"/>
              <a:ext cx="517776" cy="225838"/>
            </a:xfrm>
            <a:custGeom>
              <a:avLst/>
              <a:gdLst/>
              <a:ahLst/>
              <a:cxnLst/>
              <a:rect l="l" t="t" r="r" b="b"/>
              <a:pathLst>
                <a:path w="4136" h="1804" extrusionOk="0">
                  <a:moveTo>
                    <a:pt x="26" y="1"/>
                  </a:moveTo>
                  <a:lnTo>
                    <a:pt x="0" y="81"/>
                  </a:lnTo>
                  <a:lnTo>
                    <a:pt x="4108" y="1803"/>
                  </a:lnTo>
                  <a:lnTo>
                    <a:pt x="4136" y="172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2484477" y="3434970"/>
              <a:ext cx="162493" cy="159364"/>
            </a:xfrm>
            <a:custGeom>
              <a:avLst/>
              <a:gdLst/>
              <a:ahLst/>
              <a:cxnLst/>
              <a:rect l="l" t="t" r="r" b="b"/>
              <a:pathLst>
                <a:path w="1298" h="1273" extrusionOk="0">
                  <a:moveTo>
                    <a:pt x="636" y="0"/>
                  </a:moveTo>
                  <a:cubicBezTo>
                    <a:pt x="291" y="0"/>
                    <a:pt x="0" y="266"/>
                    <a:pt x="0" y="637"/>
                  </a:cubicBezTo>
                  <a:cubicBezTo>
                    <a:pt x="0" y="982"/>
                    <a:pt x="291" y="1273"/>
                    <a:pt x="636" y="1273"/>
                  </a:cubicBezTo>
                  <a:cubicBezTo>
                    <a:pt x="1007" y="1273"/>
                    <a:pt x="1298" y="982"/>
                    <a:pt x="1298" y="637"/>
                  </a:cubicBezTo>
                  <a:cubicBezTo>
                    <a:pt x="1298" y="266"/>
                    <a:pt x="1007" y="0"/>
                    <a:pt x="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2517652" y="3468145"/>
              <a:ext cx="96144" cy="93014"/>
            </a:xfrm>
            <a:custGeom>
              <a:avLst/>
              <a:gdLst/>
              <a:ahLst/>
              <a:cxnLst/>
              <a:rect l="l" t="t" r="r" b="b"/>
              <a:pathLst>
                <a:path w="768" h="743" extrusionOk="0">
                  <a:moveTo>
                    <a:pt x="371" y="1"/>
                  </a:moveTo>
                  <a:cubicBezTo>
                    <a:pt x="185" y="1"/>
                    <a:pt x="0" y="160"/>
                    <a:pt x="0" y="372"/>
                  </a:cubicBezTo>
                  <a:cubicBezTo>
                    <a:pt x="0" y="584"/>
                    <a:pt x="185" y="743"/>
                    <a:pt x="371" y="743"/>
                  </a:cubicBezTo>
                  <a:cubicBezTo>
                    <a:pt x="583" y="743"/>
                    <a:pt x="768" y="584"/>
                    <a:pt x="768" y="372"/>
                  </a:cubicBezTo>
                  <a:cubicBezTo>
                    <a:pt x="768" y="160"/>
                    <a:pt x="583" y="1"/>
                    <a:pt x="371" y="1"/>
                  </a:cubicBezTo>
                  <a:close/>
                </a:path>
              </a:pathLst>
            </a:custGeom>
            <a:solidFill>
              <a:srgbClr val="C3D9B7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2109306" y="4052275"/>
              <a:ext cx="501375" cy="404975"/>
            </a:xfrm>
            <a:custGeom>
              <a:avLst/>
              <a:gdLst/>
              <a:ahLst/>
              <a:cxnLst/>
              <a:rect l="l" t="t" r="r" b="b"/>
              <a:pathLst>
                <a:path w="2546" h="3235" extrusionOk="0">
                  <a:moveTo>
                    <a:pt x="54" y="0"/>
                  </a:moveTo>
                  <a:lnTo>
                    <a:pt x="1" y="28"/>
                  </a:lnTo>
                  <a:lnTo>
                    <a:pt x="2492" y="3234"/>
                  </a:lnTo>
                  <a:lnTo>
                    <a:pt x="2545" y="320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2046320" y="3995936"/>
              <a:ext cx="159489" cy="159364"/>
            </a:xfrm>
            <a:custGeom>
              <a:avLst/>
              <a:gdLst/>
              <a:ahLst/>
              <a:cxnLst/>
              <a:rect l="l" t="t" r="r" b="b"/>
              <a:pathLst>
                <a:path w="1274" h="1273" extrusionOk="0">
                  <a:moveTo>
                    <a:pt x="637" y="0"/>
                  </a:moveTo>
                  <a:cubicBezTo>
                    <a:pt x="292" y="0"/>
                    <a:pt x="1" y="291"/>
                    <a:pt x="1" y="637"/>
                  </a:cubicBezTo>
                  <a:cubicBezTo>
                    <a:pt x="1" y="980"/>
                    <a:pt x="292" y="1273"/>
                    <a:pt x="637" y="1273"/>
                  </a:cubicBezTo>
                  <a:cubicBezTo>
                    <a:pt x="981" y="1273"/>
                    <a:pt x="1273" y="980"/>
                    <a:pt x="1273" y="637"/>
                  </a:cubicBezTo>
                  <a:cubicBezTo>
                    <a:pt x="1273" y="291"/>
                    <a:pt x="981" y="0"/>
                    <a:pt x="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2079620" y="4029110"/>
              <a:ext cx="93014" cy="93014"/>
            </a:xfrm>
            <a:custGeom>
              <a:avLst/>
              <a:gdLst/>
              <a:ahLst/>
              <a:cxnLst/>
              <a:rect l="l" t="t" r="r" b="b"/>
              <a:pathLst>
                <a:path w="743" h="743" extrusionOk="0">
                  <a:moveTo>
                    <a:pt x="371" y="1"/>
                  </a:moveTo>
                  <a:cubicBezTo>
                    <a:pt x="159" y="1"/>
                    <a:pt x="0" y="160"/>
                    <a:pt x="0" y="372"/>
                  </a:cubicBezTo>
                  <a:cubicBezTo>
                    <a:pt x="0" y="584"/>
                    <a:pt x="159" y="743"/>
                    <a:pt x="371" y="743"/>
                  </a:cubicBezTo>
                  <a:cubicBezTo>
                    <a:pt x="583" y="743"/>
                    <a:pt x="742" y="584"/>
                    <a:pt x="742" y="372"/>
                  </a:cubicBezTo>
                  <a:cubicBezTo>
                    <a:pt x="742" y="160"/>
                    <a:pt x="583" y="1"/>
                    <a:pt x="371" y="1"/>
                  </a:cubicBezTo>
                  <a:close/>
                </a:path>
              </a:pathLst>
            </a:custGeom>
            <a:solidFill>
              <a:srgbClr val="A4C693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2809874" y="4164050"/>
              <a:ext cx="6449584" cy="58530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2588137" y="4205900"/>
              <a:ext cx="501600" cy="50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3286273" y="3421100"/>
              <a:ext cx="5979268" cy="5853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3089737" y="3462950"/>
              <a:ext cx="501600" cy="50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3286274" y="2637167"/>
              <a:ext cx="5979268" cy="688159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3089737" y="2720000"/>
              <a:ext cx="501600" cy="50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3286274" y="1935200"/>
              <a:ext cx="5979268" cy="5853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3089737" y="1977050"/>
              <a:ext cx="501600" cy="50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2809874" y="1192250"/>
              <a:ext cx="6455668" cy="5853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2588137" y="1234100"/>
              <a:ext cx="501600" cy="50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37"/>
          <p:cNvGrpSpPr/>
          <p:nvPr/>
        </p:nvGrpSpPr>
        <p:grpSpPr>
          <a:xfrm>
            <a:off x="3774112" y="4740988"/>
            <a:ext cx="387582" cy="329093"/>
            <a:chOff x="6786399" y="4373571"/>
            <a:chExt cx="290914" cy="247013"/>
          </a:xfrm>
          <a:solidFill>
            <a:srgbClr val="C3D9B7"/>
          </a:solidFill>
        </p:grpSpPr>
        <p:sp>
          <p:nvSpPr>
            <p:cNvPr id="1235" name="Google Shape;1235;p37"/>
            <p:cNvSpPr/>
            <p:nvPr/>
          </p:nvSpPr>
          <p:spPr>
            <a:xfrm>
              <a:off x="6808488" y="4532087"/>
              <a:ext cx="47930" cy="88497"/>
            </a:xfrm>
            <a:custGeom>
              <a:avLst/>
              <a:gdLst/>
              <a:ahLst/>
              <a:cxnLst/>
              <a:rect l="l" t="t" r="r" b="b"/>
              <a:pathLst>
                <a:path w="345" h="637" extrusionOk="0">
                  <a:moveTo>
                    <a:pt x="344" y="0"/>
                  </a:moveTo>
                  <a:lnTo>
                    <a:pt x="132" y="185"/>
                  </a:lnTo>
                  <a:cubicBezTo>
                    <a:pt x="107" y="238"/>
                    <a:pt x="54" y="265"/>
                    <a:pt x="1" y="265"/>
                  </a:cubicBezTo>
                  <a:lnTo>
                    <a:pt x="1" y="583"/>
                  </a:lnTo>
                  <a:cubicBezTo>
                    <a:pt x="1" y="609"/>
                    <a:pt x="1" y="636"/>
                    <a:pt x="26" y="636"/>
                  </a:cubicBezTo>
                  <a:lnTo>
                    <a:pt x="291" y="636"/>
                  </a:lnTo>
                  <a:cubicBezTo>
                    <a:pt x="319" y="636"/>
                    <a:pt x="344" y="609"/>
                    <a:pt x="344" y="583"/>
                  </a:cubicBezTo>
                  <a:lnTo>
                    <a:pt x="3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6871006" y="4532087"/>
              <a:ext cx="48208" cy="88497"/>
            </a:xfrm>
            <a:custGeom>
              <a:avLst/>
              <a:gdLst/>
              <a:ahLst/>
              <a:cxnLst/>
              <a:rect l="l" t="t" r="r" b="b"/>
              <a:pathLst>
                <a:path w="347" h="637" extrusionOk="0">
                  <a:moveTo>
                    <a:pt x="1" y="0"/>
                  </a:moveTo>
                  <a:lnTo>
                    <a:pt x="1" y="583"/>
                  </a:lnTo>
                  <a:cubicBezTo>
                    <a:pt x="1" y="609"/>
                    <a:pt x="28" y="636"/>
                    <a:pt x="54" y="636"/>
                  </a:cubicBezTo>
                  <a:lnTo>
                    <a:pt x="319" y="636"/>
                  </a:lnTo>
                  <a:cubicBezTo>
                    <a:pt x="319" y="636"/>
                    <a:pt x="346" y="609"/>
                    <a:pt x="346" y="583"/>
                  </a:cubicBezTo>
                  <a:lnTo>
                    <a:pt x="346" y="238"/>
                  </a:lnTo>
                  <a:cubicBezTo>
                    <a:pt x="293" y="238"/>
                    <a:pt x="240" y="212"/>
                    <a:pt x="187" y="185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6937274" y="4513471"/>
              <a:ext cx="48208" cy="107113"/>
            </a:xfrm>
            <a:custGeom>
              <a:avLst/>
              <a:gdLst/>
              <a:ahLst/>
              <a:cxnLst/>
              <a:rect l="l" t="t" r="r" b="b"/>
              <a:pathLst>
                <a:path w="347" h="771" extrusionOk="0">
                  <a:moveTo>
                    <a:pt x="346" y="0"/>
                  </a:moveTo>
                  <a:lnTo>
                    <a:pt x="28" y="319"/>
                  </a:lnTo>
                  <a:cubicBezTo>
                    <a:pt x="28" y="319"/>
                    <a:pt x="1" y="319"/>
                    <a:pt x="1" y="346"/>
                  </a:cubicBezTo>
                  <a:lnTo>
                    <a:pt x="1" y="717"/>
                  </a:lnTo>
                  <a:cubicBezTo>
                    <a:pt x="1" y="743"/>
                    <a:pt x="28" y="770"/>
                    <a:pt x="28" y="770"/>
                  </a:cubicBezTo>
                  <a:lnTo>
                    <a:pt x="293" y="770"/>
                  </a:lnTo>
                  <a:cubicBezTo>
                    <a:pt x="319" y="770"/>
                    <a:pt x="346" y="743"/>
                    <a:pt x="346" y="717"/>
                  </a:cubicBez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7003543" y="4454565"/>
              <a:ext cx="44318" cy="166018"/>
            </a:xfrm>
            <a:custGeom>
              <a:avLst/>
              <a:gdLst/>
              <a:ahLst/>
              <a:cxnLst/>
              <a:rect l="l" t="t" r="r" b="b"/>
              <a:pathLst>
                <a:path w="319" h="1195" extrusionOk="0">
                  <a:moveTo>
                    <a:pt x="293" y="0"/>
                  </a:moveTo>
                  <a:lnTo>
                    <a:pt x="1" y="293"/>
                  </a:lnTo>
                  <a:lnTo>
                    <a:pt x="1" y="1141"/>
                  </a:lnTo>
                  <a:cubicBezTo>
                    <a:pt x="1" y="1167"/>
                    <a:pt x="1" y="1194"/>
                    <a:pt x="28" y="1194"/>
                  </a:cubicBezTo>
                  <a:lnTo>
                    <a:pt x="293" y="1194"/>
                  </a:lnTo>
                  <a:cubicBezTo>
                    <a:pt x="319" y="1194"/>
                    <a:pt x="319" y="1167"/>
                    <a:pt x="319" y="1141"/>
                  </a:cubicBezTo>
                  <a:lnTo>
                    <a:pt x="319" y="28"/>
                  </a:lnTo>
                  <a:cubicBezTo>
                    <a:pt x="319" y="0"/>
                    <a:pt x="319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6786399" y="4373571"/>
              <a:ext cx="290914" cy="176855"/>
            </a:xfrm>
            <a:custGeom>
              <a:avLst/>
              <a:gdLst/>
              <a:ahLst/>
              <a:cxnLst/>
              <a:rect l="l" t="t" r="r" b="b"/>
              <a:pathLst>
                <a:path w="2094" h="1273" extrusionOk="0">
                  <a:moveTo>
                    <a:pt x="2016" y="0"/>
                  </a:moveTo>
                  <a:cubicBezTo>
                    <a:pt x="1882" y="0"/>
                    <a:pt x="1776" y="28"/>
                    <a:pt x="1644" y="28"/>
                  </a:cubicBezTo>
                  <a:cubicBezTo>
                    <a:pt x="1644" y="28"/>
                    <a:pt x="1617" y="28"/>
                    <a:pt x="1591" y="53"/>
                  </a:cubicBezTo>
                  <a:cubicBezTo>
                    <a:pt x="1564" y="106"/>
                    <a:pt x="1591" y="134"/>
                    <a:pt x="1591" y="134"/>
                  </a:cubicBezTo>
                  <a:lnTo>
                    <a:pt x="1644" y="159"/>
                  </a:lnTo>
                  <a:cubicBezTo>
                    <a:pt x="1644" y="187"/>
                    <a:pt x="1670" y="212"/>
                    <a:pt x="1697" y="240"/>
                  </a:cubicBezTo>
                  <a:lnTo>
                    <a:pt x="955" y="954"/>
                  </a:lnTo>
                  <a:lnTo>
                    <a:pt x="637" y="636"/>
                  </a:lnTo>
                  <a:cubicBezTo>
                    <a:pt x="610" y="611"/>
                    <a:pt x="584" y="611"/>
                    <a:pt x="557" y="611"/>
                  </a:cubicBezTo>
                  <a:cubicBezTo>
                    <a:pt x="531" y="611"/>
                    <a:pt x="503" y="611"/>
                    <a:pt x="478" y="636"/>
                  </a:cubicBezTo>
                  <a:lnTo>
                    <a:pt x="54" y="1088"/>
                  </a:lnTo>
                  <a:cubicBezTo>
                    <a:pt x="1" y="1113"/>
                    <a:pt x="1" y="1194"/>
                    <a:pt x="54" y="1219"/>
                  </a:cubicBezTo>
                  <a:lnTo>
                    <a:pt x="54" y="1247"/>
                  </a:lnTo>
                  <a:cubicBezTo>
                    <a:pt x="79" y="1272"/>
                    <a:pt x="107" y="1272"/>
                    <a:pt x="132" y="1272"/>
                  </a:cubicBezTo>
                  <a:cubicBezTo>
                    <a:pt x="160" y="1272"/>
                    <a:pt x="185" y="1272"/>
                    <a:pt x="213" y="1247"/>
                  </a:cubicBezTo>
                  <a:lnTo>
                    <a:pt x="557" y="901"/>
                  </a:lnTo>
                  <a:lnTo>
                    <a:pt x="875" y="1219"/>
                  </a:lnTo>
                  <a:cubicBezTo>
                    <a:pt x="902" y="1247"/>
                    <a:pt x="928" y="1247"/>
                    <a:pt x="955" y="1247"/>
                  </a:cubicBezTo>
                  <a:cubicBezTo>
                    <a:pt x="981" y="1247"/>
                    <a:pt x="1008" y="1247"/>
                    <a:pt x="1034" y="1219"/>
                  </a:cubicBezTo>
                  <a:lnTo>
                    <a:pt x="1856" y="399"/>
                  </a:lnTo>
                  <a:lnTo>
                    <a:pt x="1963" y="505"/>
                  </a:lnTo>
                  <a:cubicBezTo>
                    <a:pt x="1963" y="505"/>
                    <a:pt x="1988" y="530"/>
                    <a:pt x="2016" y="530"/>
                  </a:cubicBezTo>
                  <a:lnTo>
                    <a:pt x="2041" y="505"/>
                  </a:lnTo>
                  <a:cubicBezTo>
                    <a:pt x="2069" y="477"/>
                    <a:pt x="2069" y="452"/>
                    <a:pt x="2069" y="452"/>
                  </a:cubicBezTo>
                  <a:cubicBezTo>
                    <a:pt x="2069" y="371"/>
                    <a:pt x="2094" y="293"/>
                    <a:pt x="2094" y="212"/>
                  </a:cubicBezTo>
                  <a:lnTo>
                    <a:pt x="2094" y="81"/>
                  </a:lnTo>
                  <a:cubicBezTo>
                    <a:pt x="2094" y="53"/>
                    <a:pt x="2094" y="53"/>
                    <a:pt x="2069" y="28"/>
                  </a:cubicBezTo>
                  <a:cubicBezTo>
                    <a:pt x="2069" y="28"/>
                    <a:pt x="2041" y="0"/>
                    <a:pt x="20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805" tIns="121805" rIns="121805" bIns="121805" anchor="ctr" anchorCtr="0">
              <a:noAutofit/>
            </a:bodyPr>
            <a:lstStyle/>
            <a:p>
              <a:pPr defTabSz="1218255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endParaRPr>
            </a:p>
          </p:txBody>
        </p:sp>
      </p:grpSp>
      <p:sp>
        <p:nvSpPr>
          <p:cNvPr id="1249" name="Google Shape;1249;p37"/>
          <p:cNvSpPr txBox="1"/>
          <p:nvPr/>
        </p:nvSpPr>
        <p:spPr>
          <a:xfrm>
            <a:off x="3753277" y="1593702"/>
            <a:ext cx="8014180" cy="77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05" tIns="121805" rIns="121805" bIns="121805" anchor="ctr" anchorCtr="0">
            <a:noAutofit/>
          </a:bodyPr>
          <a:lstStyle/>
          <a:p>
            <a:pPr algn="just" defTabSz="1218255">
              <a:buClr>
                <a:srgbClr val="000000"/>
              </a:buClr>
            </a:pPr>
            <a:r>
              <a:rPr lang="en" sz="1300" b="1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Defining the problem and the objectives </a:t>
            </a:r>
            <a:r>
              <a:rPr lang="en" sz="13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– Articulating the goal of the analysis and what insights are needed. Python was the tool chosen to perform the analysis</a:t>
            </a:r>
            <a:endParaRPr sz="1300" kern="0" dirty="0">
              <a:solidFill>
                <a:srgbClr val="41545B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37"/>
          <p:cNvSpPr txBox="1"/>
          <p:nvPr/>
        </p:nvSpPr>
        <p:spPr>
          <a:xfrm>
            <a:off x="4361970" y="2594378"/>
            <a:ext cx="7503377" cy="77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05" tIns="121805" rIns="121805" bIns="121805" anchor="ctr" anchorCtr="0">
            <a:noAutofit/>
          </a:bodyPr>
          <a:lstStyle/>
          <a:p>
            <a:pPr algn="just" defTabSz="1218255">
              <a:buClr>
                <a:srgbClr val="000000"/>
              </a:buClr>
            </a:pPr>
            <a:r>
              <a:rPr lang="en-GB" sz="1300" b="1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Data Cleaning </a:t>
            </a:r>
            <a:r>
              <a:rPr lang="en-GB" sz="13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– Removing missing values, converting dates in datetime format, removing punctuations, numbers and gibberish from columns containing text, converting Chinese characters in English. Libraries used: pandas, Translator, enchant, re</a:t>
            </a:r>
          </a:p>
        </p:txBody>
      </p:sp>
      <p:sp>
        <p:nvSpPr>
          <p:cNvPr id="1251" name="Google Shape;1251;p37"/>
          <p:cNvSpPr txBox="1"/>
          <p:nvPr/>
        </p:nvSpPr>
        <p:spPr>
          <a:xfrm>
            <a:off x="4345526" y="3584195"/>
            <a:ext cx="7522683" cy="77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05" tIns="121805" rIns="121805" bIns="121805" anchor="ctr" anchorCtr="0">
            <a:noAutofit/>
          </a:bodyPr>
          <a:lstStyle/>
          <a:p>
            <a:pPr algn="just" defTabSz="1218255">
              <a:buClr>
                <a:srgbClr val="000000"/>
              </a:buClr>
            </a:pPr>
            <a:r>
              <a:rPr lang="en" sz="1300" b="1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Feature Engineering </a:t>
            </a:r>
            <a:r>
              <a:rPr lang="en" sz="13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– Creating a Machine Learning model (Classifier) to associate job titles with professional domains. A dataset listing jobs across multiple domains was used to train both SGD and MLP Classifiers and the algorithm with higher accuracy was selected. Libraries used: </a:t>
            </a:r>
            <a:r>
              <a:rPr lang="pt-PT" sz="13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scikit-learn</a:t>
            </a:r>
            <a:endParaRPr sz="1300" kern="0" dirty="0">
              <a:solidFill>
                <a:srgbClr val="41545B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37"/>
          <p:cNvSpPr txBox="1"/>
          <p:nvPr/>
        </p:nvSpPr>
        <p:spPr>
          <a:xfrm>
            <a:off x="4381555" y="4593023"/>
            <a:ext cx="7320410" cy="77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05" tIns="121805" rIns="121805" bIns="121805" anchor="ctr" anchorCtr="0">
            <a:noAutofit/>
          </a:bodyPr>
          <a:lstStyle/>
          <a:p>
            <a:pPr algn="just" defTabSz="1218255">
              <a:buClr>
                <a:srgbClr val="000000"/>
              </a:buClr>
            </a:pPr>
            <a:r>
              <a:rPr lang="en-GB" sz="1300" b="1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Statistical Analysis and Visualization </a:t>
            </a:r>
            <a:r>
              <a:rPr lang="en-GB" sz="13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– Computing and visually representing the most useful insights. Libraries used: pandas, NumPy (analysis), matplotlib and seaborn (data visualization)</a:t>
            </a:r>
          </a:p>
        </p:txBody>
      </p:sp>
      <p:sp>
        <p:nvSpPr>
          <p:cNvPr id="1253" name="Google Shape;1253;p37"/>
          <p:cNvSpPr txBox="1"/>
          <p:nvPr/>
        </p:nvSpPr>
        <p:spPr>
          <a:xfrm>
            <a:off x="3749093" y="5557469"/>
            <a:ext cx="8018364" cy="77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05" tIns="121805" rIns="121805" bIns="121805" anchor="ctr" anchorCtr="0">
            <a:noAutofit/>
          </a:bodyPr>
          <a:lstStyle/>
          <a:p>
            <a:pPr algn="just" defTabSz="1218255">
              <a:buClr>
                <a:srgbClr val="000000"/>
              </a:buClr>
            </a:pPr>
            <a:r>
              <a:rPr lang="en-GB" sz="1300" b="1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sym typeface="Roboto"/>
              </a:rPr>
              <a:t>Interpretation</a:t>
            </a:r>
            <a:r>
              <a:rPr lang="pt-PT" sz="1300" b="1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sym typeface="Roboto"/>
              </a:rPr>
              <a:t> </a:t>
            </a:r>
            <a:r>
              <a:rPr lang="en-GB" sz="1300" b="1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sym typeface="Roboto"/>
              </a:rPr>
              <a:t>of</a:t>
            </a:r>
            <a:r>
              <a:rPr lang="pt-PT" sz="1300" b="1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sym typeface="Roboto"/>
              </a:rPr>
              <a:t> </a:t>
            </a:r>
            <a:r>
              <a:rPr lang="en-GB" sz="1300" b="1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sym typeface="Roboto"/>
              </a:rPr>
              <a:t>Results </a:t>
            </a:r>
            <a:r>
              <a:rPr lang="en-GB" sz="13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sym typeface="Roboto"/>
              </a:rPr>
              <a:t>– Interpreting the findings from the analysis to understand what worked and what didn’t in each campaign </a:t>
            </a:r>
            <a:endParaRPr sz="1300" kern="0" dirty="0">
              <a:solidFill>
                <a:srgbClr val="41545B"/>
              </a:solidFill>
              <a:latin typeface="Century Gothic" panose="020B0502020202020204" pitchFamily="34" charset="0"/>
              <a:ea typeface="Roboto"/>
              <a:sym typeface="Roboto"/>
            </a:endParaRPr>
          </a:p>
        </p:txBody>
      </p:sp>
      <p:sp>
        <p:nvSpPr>
          <p:cNvPr id="1254" name="Google Shape;1254;p37"/>
          <p:cNvSpPr txBox="1"/>
          <p:nvPr/>
        </p:nvSpPr>
        <p:spPr>
          <a:xfrm>
            <a:off x="314265" y="3555831"/>
            <a:ext cx="1831768" cy="94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05" tIns="121805" rIns="121805" bIns="121805" anchor="ctr" anchorCtr="0">
            <a:noAutofit/>
          </a:bodyPr>
          <a:lstStyle/>
          <a:p>
            <a:pPr algn="ctr" defTabSz="1218255">
              <a:buClr>
                <a:srgbClr val="000000"/>
              </a:buClr>
            </a:pPr>
            <a:r>
              <a:rPr lang="en" sz="1400" b="1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Campaign Performance</a:t>
            </a:r>
          </a:p>
          <a:p>
            <a:pPr algn="ctr" defTabSz="1218255">
              <a:buClr>
                <a:srgbClr val="000000"/>
              </a:buClr>
            </a:pPr>
            <a:r>
              <a:rPr lang="en" sz="1400" b="1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Analysis</a:t>
            </a:r>
            <a:endParaRPr sz="1400" b="1" kern="0" dirty="0">
              <a:solidFill>
                <a:srgbClr val="41545B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B1712-3EF7-BE1C-F405-FA4F2907BD12}"/>
              </a:ext>
            </a:extLst>
          </p:cNvPr>
          <p:cNvSpPr txBox="1"/>
          <p:nvPr/>
        </p:nvSpPr>
        <p:spPr>
          <a:xfrm>
            <a:off x="406613" y="327977"/>
            <a:ext cx="813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AD7B1C1F-6ECB-0919-8073-B3ED4C771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1567" y="2740806"/>
            <a:ext cx="468000" cy="468000"/>
          </a:xfrm>
          <a:prstGeom prst="rect">
            <a:avLst/>
          </a:prstGeom>
        </p:spPr>
      </p:pic>
      <p:pic>
        <p:nvPicPr>
          <p:cNvPr id="20" name="Graphic 19" descr="Marker with solid fill">
            <a:extLst>
              <a:ext uri="{FF2B5EF4-FFF2-40B4-BE49-F238E27FC236}">
                <a16:creationId xmlns:a16="http://schemas.microsoft.com/office/drawing/2014/main" id="{BBE85DFD-1C76-47E4-0A5C-7129D08BD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80202" y="1722157"/>
            <a:ext cx="468000" cy="468000"/>
          </a:xfrm>
          <a:prstGeom prst="rect">
            <a:avLst/>
          </a:prstGeom>
        </p:spPr>
      </p:pic>
      <p:pic>
        <p:nvPicPr>
          <p:cNvPr id="22" name="Graphic 21" descr="Single gear with solid fill">
            <a:extLst>
              <a:ext uri="{FF2B5EF4-FFF2-40B4-BE49-F238E27FC236}">
                <a16:creationId xmlns:a16="http://schemas.microsoft.com/office/drawing/2014/main" id="{C664AEFC-1BB9-66DD-EFEB-D317603CBA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0067" y="3698772"/>
            <a:ext cx="468000" cy="468000"/>
          </a:xfrm>
          <a:prstGeom prst="rect">
            <a:avLst/>
          </a:prstGeom>
        </p:spPr>
      </p:pic>
      <p:pic>
        <p:nvPicPr>
          <p:cNvPr id="26" name="Graphic 25" descr="Bullseye with solid fill">
            <a:extLst>
              <a:ext uri="{FF2B5EF4-FFF2-40B4-BE49-F238E27FC236}">
                <a16:creationId xmlns:a16="http://schemas.microsoft.com/office/drawing/2014/main" id="{6AD70A06-8FAF-4CA1-F9B9-C8E7AD338A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08423" y="5686474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43A449B-AAB7-994A-92CE-8F48E2CA7DF6}"/>
              </a:ext>
            </a:extLst>
          </p:cNvPr>
          <p:cNvSpPr txBox="1"/>
          <p:nvPr/>
        </p:nvSpPr>
        <p:spPr>
          <a:xfrm>
            <a:off x="4453547" y="3105834"/>
            <a:ext cx="32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Campaign 1</a:t>
            </a:r>
          </a:p>
        </p:txBody>
      </p:sp>
    </p:spTree>
    <p:extLst>
      <p:ext uri="{BB962C8B-B14F-4D97-AF65-F5344CB8AC3E}">
        <p14:creationId xmlns:p14="http://schemas.microsoft.com/office/powerpoint/2010/main" val="250381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506A345D-DACE-106B-5B3B-42C759611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0" r="2548"/>
          <a:stretch/>
        </p:blipFill>
        <p:spPr>
          <a:xfrm>
            <a:off x="163858" y="4419371"/>
            <a:ext cx="4406400" cy="2344870"/>
          </a:xfrm>
          <a:prstGeom prst="rect">
            <a:avLst/>
          </a:prstGeom>
        </p:spPr>
      </p:pic>
      <p:pic>
        <p:nvPicPr>
          <p:cNvPr id="242" name="Picture 241" descr="A graph with multiple colored lines&#10;&#10;Description automatically generated with medium confidence">
            <a:extLst>
              <a:ext uri="{FF2B5EF4-FFF2-40B4-BE49-F238E27FC236}">
                <a16:creationId xmlns:a16="http://schemas.microsoft.com/office/drawing/2014/main" id="{B81E228E-C480-6F3E-F944-C0C973804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38"/>
          <a:stretch/>
        </p:blipFill>
        <p:spPr>
          <a:xfrm>
            <a:off x="4743035" y="4424241"/>
            <a:ext cx="4400120" cy="234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35385F-8BEA-F543-9D1E-051C484FE64A}"/>
              </a:ext>
            </a:extLst>
          </p:cNvPr>
          <p:cNvSpPr/>
          <p:nvPr/>
        </p:nvSpPr>
        <p:spPr>
          <a:xfrm>
            <a:off x="-2220" y="-3527"/>
            <a:ext cx="3045600" cy="1207514"/>
          </a:xfrm>
          <a:prstGeom prst="rect">
            <a:avLst/>
          </a:prstGeom>
          <a:solidFill>
            <a:srgbClr val="4E08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69FD20F-8395-7F38-55BA-76BE58F2D0A9}"/>
              </a:ext>
            </a:extLst>
          </p:cNvPr>
          <p:cNvGrpSpPr/>
          <p:nvPr/>
        </p:nvGrpSpPr>
        <p:grpSpPr>
          <a:xfrm>
            <a:off x="1734826" y="542098"/>
            <a:ext cx="1071040" cy="691178"/>
            <a:chOff x="5754909" y="3436142"/>
            <a:chExt cx="691718" cy="373858"/>
          </a:xfrm>
          <a:solidFill>
            <a:schemeClr val="bg1">
              <a:alpha val="50000"/>
            </a:schemeClr>
          </a:solidFill>
        </p:grpSpPr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0842DF07-CBA4-309B-EA6F-8C7E16B71280}"/>
                </a:ext>
              </a:extLst>
            </p:cNvPr>
            <p:cNvSpPr/>
            <p:nvPr/>
          </p:nvSpPr>
          <p:spPr>
            <a:xfrm>
              <a:off x="6224301" y="3436143"/>
              <a:ext cx="148209" cy="148209"/>
            </a:xfrm>
            <a:custGeom>
              <a:avLst/>
              <a:gdLst>
                <a:gd name="connsiteX0" fmla="*/ 148209 w 148209"/>
                <a:gd name="connsiteY0" fmla="*/ 74104 h 148209"/>
                <a:gd name="connsiteX1" fmla="*/ 74105 w 148209"/>
                <a:gd name="connsiteY1" fmla="*/ 148209 h 148209"/>
                <a:gd name="connsiteX2" fmla="*/ 0 w 148209"/>
                <a:gd name="connsiteY2" fmla="*/ 74104 h 148209"/>
                <a:gd name="connsiteX3" fmla="*/ 74105 w 148209"/>
                <a:gd name="connsiteY3" fmla="*/ 0 h 148209"/>
                <a:gd name="connsiteX4" fmla="*/ 148209 w 148209"/>
                <a:gd name="connsiteY4" fmla="*/ 74104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6578EACC-1666-233E-94E2-677253D4297D}"/>
                </a:ext>
              </a:extLst>
            </p:cNvPr>
            <p:cNvSpPr/>
            <p:nvPr/>
          </p:nvSpPr>
          <p:spPr>
            <a:xfrm>
              <a:off x="5829109" y="3436142"/>
              <a:ext cx="148209" cy="148209"/>
            </a:xfrm>
            <a:custGeom>
              <a:avLst/>
              <a:gdLst>
                <a:gd name="connsiteX0" fmla="*/ 148209 w 148209"/>
                <a:gd name="connsiteY0" fmla="*/ 74104 h 148209"/>
                <a:gd name="connsiteX1" fmla="*/ 74105 w 148209"/>
                <a:gd name="connsiteY1" fmla="*/ 148209 h 148209"/>
                <a:gd name="connsiteX2" fmla="*/ 0 w 148209"/>
                <a:gd name="connsiteY2" fmla="*/ 74104 h 148209"/>
                <a:gd name="connsiteX3" fmla="*/ 74105 w 148209"/>
                <a:gd name="connsiteY3" fmla="*/ 0 h 148209"/>
                <a:gd name="connsiteX4" fmla="*/ 148209 w 148209"/>
                <a:gd name="connsiteY4" fmla="*/ 74104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988CF349-BC1B-C6B3-CBC0-83A9B750C4AB}"/>
                </a:ext>
              </a:extLst>
            </p:cNvPr>
            <p:cNvSpPr/>
            <p:nvPr/>
          </p:nvSpPr>
          <p:spPr>
            <a:xfrm>
              <a:off x="6178295" y="3604449"/>
              <a:ext cx="268332" cy="148400"/>
            </a:xfrm>
            <a:custGeom>
              <a:avLst/>
              <a:gdLst>
                <a:gd name="connsiteX0" fmla="*/ 253556 w 268332"/>
                <a:gd name="connsiteY0" fmla="*/ 44101 h 148400"/>
                <a:gd name="connsiteX1" fmla="*/ 181070 w 268332"/>
                <a:gd name="connsiteY1" fmla="*/ 9526 h 148400"/>
                <a:gd name="connsiteX2" fmla="*/ 120110 w 268332"/>
                <a:gd name="connsiteY2" fmla="*/ 1 h 148400"/>
                <a:gd name="connsiteX3" fmla="*/ 59246 w 268332"/>
                <a:gd name="connsiteY3" fmla="*/ 9526 h 148400"/>
                <a:gd name="connsiteX4" fmla="*/ 3429 w 268332"/>
                <a:gd name="connsiteY4" fmla="*/ 33529 h 148400"/>
                <a:gd name="connsiteX5" fmla="*/ 0 w 268332"/>
                <a:gd name="connsiteY5" fmla="*/ 37434 h 148400"/>
                <a:gd name="connsiteX6" fmla="*/ 76200 w 268332"/>
                <a:gd name="connsiteY6" fmla="*/ 75534 h 148400"/>
                <a:gd name="connsiteX7" fmla="*/ 104013 w 268332"/>
                <a:gd name="connsiteY7" fmla="*/ 131446 h 148400"/>
                <a:gd name="connsiteX8" fmla="*/ 104013 w 268332"/>
                <a:gd name="connsiteY8" fmla="*/ 148400 h 148400"/>
                <a:gd name="connsiteX9" fmla="*/ 268319 w 268332"/>
                <a:gd name="connsiteY9" fmla="*/ 148400 h 148400"/>
                <a:gd name="connsiteX10" fmla="*/ 268319 w 268332"/>
                <a:gd name="connsiteY10" fmla="*/ 73819 h 148400"/>
                <a:gd name="connsiteX11" fmla="*/ 253556 w 268332"/>
                <a:gd name="connsiteY11" fmla="*/ 44101 h 14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332" h="148400">
                  <a:moveTo>
                    <a:pt x="253556" y="44101"/>
                  </a:moveTo>
                  <a:cubicBezTo>
                    <a:pt x="232176" y="27474"/>
                    <a:pt x="207446" y="15679"/>
                    <a:pt x="181070" y="9526"/>
                  </a:cubicBezTo>
                  <a:cubicBezTo>
                    <a:pt x="161246" y="3734"/>
                    <a:pt x="140756" y="532"/>
                    <a:pt x="120110" y="1"/>
                  </a:cubicBezTo>
                  <a:cubicBezTo>
                    <a:pt x="99448" y="-46"/>
                    <a:pt x="78906" y="3169"/>
                    <a:pt x="59246" y="9526"/>
                  </a:cubicBezTo>
                  <a:cubicBezTo>
                    <a:pt x="39570" y="14764"/>
                    <a:pt x="20765" y="22851"/>
                    <a:pt x="3429" y="33529"/>
                  </a:cubicBezTo>
                  <a:lnTo>
                    <a:pt x="0" y="37434"/>
                  </a:lnTo>
                  <a:cubicBezTo>
                    <a:pt x="27693" y="44909"/>
                    <a:pt x="53604" y="57865"/>
                    <a:pt x="76200" y="75534"/>
                  </a:cubicBezTo>
                  <a:cubicBezTo>
                    <a:pt x="93960" y="88582"/>
                    <a:pt x="104321" y="109409"/>
                    <a:pt x="104013" y="131446"/>
                  </a:cubicBezTo>
                  <a:lnTo>
                    <a:pt x="104013" y="148400"/>
                  </a:lnTo>
                  <a:lnTo>
                    <a:pt x="268319" y="148400"/>
                  </a:lnTo>
                  <a:lnTo>
                    <a:pt x="268319" y="73819"/>
                  </a:lnTo>
                  <a:cubicBezTo>
                    <a:pt x="268644" y="62075"/>
                    <a:pt x="263111" y="50937"/>
                    <a:pt x="253556" y="44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449955B1-525E-52AA-08B4-8D0FC20F726C}"/>
                </a:ext>
              </a:extLst>
            </p:cNvPr>
            <p:cNvSpPr/>
            <p:nvPr/>
          </p:nvSpPr>
          <p:spPr>
            <a:xfrm>
              <a:off x="5754909" y="3604449"/>
              <a:ext cx="268700" cy="148400"/>
            </a:xfrm>
            <a:custGeom>
              <a:avLst/>
              <a:gdLst>
                <a:gd name="connsiteX0" fmla="*/ 164687 w 268700"/>
                <a:gd name="connsiteY0" fmla="*/ 131446 h 148400"/>
                <a:gd name="connsiteX1" fmla="*/ 191453 w 268700"/>
                <a:gd name="connsiteY1" fmla="*/ 76486 h 148400"/>
                <a:gd name="connsiteX2" fmla="*/ 192500 w 268700"/>
                <a:gd name="connsiteY2" fmla="*/ 75534 h 148400"/>
                <a:gd name="connsiteX3" fmla="*/ 193739 w 268700"/>
                <a:gd name="connsiteY3" fmla="*/ 74677 h 148400"/>
                <a:gd name="connsiteX4" fmla="*/ 268700 w 268700"/>
                <a:gd name="connsiteY4" fmla="*/ 37529 h 148400"/>
                <a:gd name="connsiteX5" fmla="*/ 263271 w 268700"/>
                <a:gd name="connsiteY5" fmla="*/ 31338 h 148400"/>
                <a:gd name="connsiteX6" fmla="*/ 209169 w 268700"/>
                <a:gd name="connsiteY6" fmla="*/ 9526 h 148400"/>
                <a:gd name="connsiteX7" fmla="*/ 148304 w 268700"/>
                <a:gd name="connsiteY7" fmla="*/ 1 h 148400"/>
                <a:gd name="connsiteX8" fmla="*/ 87344 w 268700"/>
                <a:gd name="connsiteY8" fmla="*/ 9526 h 148400"/>
                <a:gd name="connsiteX9" fmla="*/ 14859 w 268700"/>
                <a:gd name="connsiteY9" fmla="*/ 44101 h 148400"/>
                <a:gd name="connsiteX10" fmla="*/ 0 w 268700"/>
                <a:gd name="connsiteY10" fmla="*/ 73819 h 148400"/>
                <a:gd name="connsiteX11" fmla="*/ 0 w 268700"/>
                <a:gd name="connsiteY11" fmla="*/ 148400 h 148400"/>
                <a:gd name="connsiteX12" fmla="*/ 164687 w 268700"/>
                <a:gd name="connsiteY12" fmla="*/ 148400 h 14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700" h="148400">
                  <a:moveTo>
                    <a:pt x="164687" y="131446"/>
                  </a:moveTo>
                  <a:cubicBezTo>
                    <a:pt x="164702" y="109990"/>
                    <a:pt x="174570" y="89728"/>
                    <a:pt x="191453" y="76486"/>
                  </a:cubicBezTo>
                  <a:lnTo>
                    <a:pt x="192500" y="75534"/>
                  </a:lnTo>
                  <a:lnTo>
                    <a:pt x="193739" y="74677"/>
                  </a:lnTo>
                  <a:cubicBezTo>
                    <a:pt x="216602" y="58406"/>
                    <a:pt x="241905" y="45867"/>
                    <a:pt x="268700" y="37529"/>
                  </a:cubicBezTo>
                  <a:cubicBezTo>
                    <a:pt x="266795" y="35529"/>
                    <a:pt x="264986" y="33433"/>
                    <a:pt x="263271" y="31338"/>
                  </a:cubicBezTo>
                  <a:cubicBezTo>
                    <a:pt x="246372" y="21520"/>
                    <a:pt x="228152" y="14175"/>
                    <a:pt x="209169" y="9526"/>
                  </a:cubicBezTo>
                  <a:cubicBezTo>
                    <a:pt x="189376" y="3742"/>
                    <a:pt x="168918" y="541"/>
                    <a:pt x="148304" y="1"/>
                  </a:cubicBezTo>
                  <a:cubicBezTo>
                    <a:pt x="127609" y="-53"/>
                    <a:pt x="107036" y="3162"/>
                    <a:pt x="87344" y="9526"/>
                  </a:cubicBezTo>
                  <a:cubicBezTo>
                    <a:pt x="61338" y="16700"/>
                    <a:pt x="36801" y="28404"/>
                    <a:pt x="14859" y="44101"/>
                  </a:cubicBezTo>
                  <a:cubicBezTo>
                    <a:pt x="5620" y="51212"/>
                    <a:pt x="146" y="62162"/>
                    <a:pt x="0" y="73819"/>
                  </a:cubicBezTo>
                  <a:lnTo>
                    <a:pt x="0" y="148400"/>
                  </a:lnTo>
                  <a:lnTo>
                    <a:pt x="164687" y="148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31179B3D-7916-441F-13DE-3A075E80B6C6}"/>
                </a:ext>
              </a:extLst>
            </p:cNvPr>
            <p:cNvSpPr/>
            <p:nvPr/>
          </p:nvSpPr>
          <p:spPr>
            <a:xfrm>
              <a:off x="5952553" y="3662171"/>
              <a:ext cx="296525" cy="147829"/>
            </a:xfrm>
            <a:custGeom>
              <a:avLst/>
              <a:gdLst>
                <a:gd name="connsiteX0" fmla="*/ 0 w 296525"/>
                <a:gd name="connsiteY0" fmla="*/ 147830 h 147829"/>
                <a:gd name="connsiteX1" fmla="*/ 0 w 296525"/>
                <a:gd name="connsiteY1" fmla="*/ 73725 h 147829"/>
                <a:gd name="connsiteX2" fmla="*/ 14859 w 296525"/>
                <a:gd name="connsiteY2" fmla="*/ 44103 h 147829"/>
                <a:gd name="connsiteX3" fmla="*/ 87344 w 296525"/>
                <a:gd name="connsiteY3" fmla="*/ 9527 h 147829"/>
                <a:gd name="connsiteX4" fmla="*/ 148209 w 296525"/>
                <a:gd name="connsiteY4" fmla="*/ 2 h 147829"/>
                <a:gd name="connsiteX5" fmla="*/ 209169 w 296525"/>
                <a:gd name="connsiteY5" fmla="*/ 9527 h 147829"/>
                <a:gd name="connsiteX6" fmla="*/ 281654 w 296525"/>
                <a:gd name="connsiteY6" fmla="*/ 44103 h 147829"/>
                <a:gd name="connsiteX7" fmla="*/ 296513 w 296525"/>
                <a:gd name="connsiteY7" fmla="*/ 73725 h 147829"/>
                <a:gd name="connsiteX8" fmla="*/ 296513 w 296525"/>
                <a:gd name="connsiteY8" fmla="*/ 147830 h 14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25" h="147829">
                  <a:moveTo>
                    <a:pt x="0" y="147830"/>
                  </a:moveTo>
                  <a:lnTo>
                    <a:pt x="0" y="73725"/>
                  </a:lnTo>
                  <a:cubicBezTo>
                    <a:pt x="45" y="62070"/>
                    <a:pt x="5544" y="51107"/>
                    <a:pt x="14859" y="44103"/>
                  </a:cubicBezTo>
                  <a:cubicBezTo>
                    <a:pt x="36757" y="28332"/>
                    <a:pt x="61308" y="16621"/>
                    <a:pt x="87344" y="9527"/>
                  </a:cubicBezTo>
                  <a:cubicBezTo>
                    <a:pt x="106995" y="3128"/>
                    <a:pt x="127543" y="-88"/>
                    <a:pt x="148209" y="2"/>
                  </a:cubicBezTo>
                  <a:cubicBezTo>
                    <a:pt x="168859" y="487"/>
                    <a:pt x="189355" y="3690"/>
                    <a:pt x="209169" y="9527"/>
                  </a:cubicBezTo>
                  <a:cubicBezTo>
                    <a:pt x="235573" y="15599"/>
                    <a:pt x="260319" y="27402"/>
                    <a:pt x="281654" y="44103"/>
                  </a:cubicBezTo>
                  <a:cubicBezTo>
                    <a:pt x="291244" y="50876"/>
                    <a:pt x="296819" y="61990"/>
                    <a:pt x="296513" y="73725"/>
                  </a:cubicBezTo>
                  <a:lnTo>
                    <a:pt x="296513" y="147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71D25FB7-9350-6047-3822-11AD3DEB2F83}"/>
                </a:ext>
              </a:extLst>
            </p:cNvPr>
            <p:cNvSpPr/>
            <p:nvPr/>
          </p:nvSpPr>
          <p:spPr>
            <a:xfrm>
              <a:off x="6026658" y="3493770"/>
              <a:ext cx="148209" cy="148209"/>
            </a:xfrm>
            <a:custGeom>
              <a:avLst/>
              <a:gdLst>
                <a:gd name="connsiteX0" fmla="*/ 148209 w 148209"/>
                <a:gd name="connsiteY0" fmla="*/ 74105 h 148209"/>
                <a:gd name="connsiteX1" fmla="*/ 74105 w 148209"/>
                <a:gd name="connsiteY1" fmla="*/ 148209 h 148209"/>
                <a:gd name="connsiteX2" fmla="*/ 0 w 148209"/>
                <a:gd name="connsiteY2" fmla="*/ 74105 h 148209"/>
                <a:gd name="connsiteX3" fmla="*/ 74105 w 148209"/>
                <a:gd name="connsiteY3" fmla="*/ 0 h 148209"/>
                <a:gd name="connsiteX4" fmla="*/ 148209 w 148209"/>
                <a:gd name="connsiteY4" fmla="*/ 74105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5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5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992AD04-AF9C-E59A-823D-0AE63F129111}"/>
              </a:ext>
            </a:extLst>
          </p:cNvPr>
          <p:cNvGrpSpPr/>
          <p:nvPr/>
        </p:nvGrpSpPr>
        <p:grpSpPr>
          <a:xfrm>
            <a:off x="1478120" y="915046"/>
            <a:ext cx="1579298" cy="307899"/>
            <a:chOff x="165300" y="1630106"/>
            <a:chExt cx="1827789" cy="356345"/>
          </a:xfrm>
        </p:grpSpPr>
        <p:sp>
          <p:nvSpPr>
            <p:cNvPr id="110" name="Right Triangle 109">
              <a:extLst>
                <a:ext uri="{FF2B5EF4-FFF2-40B4-BE49-F238E27FC236}">
                  <a16:creationId xmlns:a16="http://schemas.microsoft.com/office/drawing/2014/main" id="{82459B5C-1BAA-251F-4997-2BCD9996F2B4}"/>
                </a:ext>
              </a:extLst>
            </p:cNvPr>
            <p:cNvSpPr/>
            <p:nvPr/>
          </p:nvSpPr>
          <p:spPr>
            <a:xfrm rot="5400000" flipH="1">
              <a:off x="168268" y="1633072"/>
              <a:ext cx="350409" cy="356345"/>
            </a:xfrm>
            <a:prstGeom prst="rtTriangl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ight Triangle 108">
              <a:extLst>
                <a:ext uri="{FF2B5EF4-FFF2-40B4-BE49-F238E27FC236}">
                  <a16:creationId xmlns:a16="http://schemas.microsoft.com/office/drawing/2014/main" id="{CBF7F271-1EC5-AD68-F961-A8DDB4E4C0AF}"/>
                </a:ext>
              </a:extLst>
            </p:cNvPr>
            <p:cNvSpPr/>
            <p:nvPr/>
          </p:nvSpPr>
          <p:spPr>
            <a:xfrm flipH="1">
              <a:off x="1642679" y="1630106"/>
              <a:ext cx="350410" cy="356345"/>
            </a:xfrm>
            <a:prstGeom prst="rtTriangl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6FEA2B-92C3-850A-EBC6-6E583D23BE0C}"/>
              </a:ext>
            </a:extLst>
          </p:cNvPr>
          <p:cNvSpPr txBox="1"/>
          <p:nvPr/>
        </p:nvSpPr>
        <p:spPr>
          <a:xfrm>
            <a:off x="19694" y="1600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PAGE VIEWS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7DA2A-4C28-AB7A-4B92-25D3306EDEEF}"/>
              </a:ext>
            </a:extLst>
          </p:cNvPr>
          <p:cNvSpPr txBox="1"/>
          <p:nvPr/>
        </p:nvSpPr>
        <p:spPr>
          <a:xfrm>
            <a:off x="30654" y="331241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2048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289E47-0354-DBC7-85DD-C22A7A83851D}"/>
              </a:ext>
            </a:extLst>
          </p:cNvPr>
          <p:cNvSpPr txBox="1"/>
          <p:nvPr/>
        </p:nvSpPr>
        <p:spPr>
          <a:xfrm>
            <a:off x="3059420" y="-64397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PAGE VIEWS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A5AF1-9990-2AB1-B8EF-71B68C316AF3}"/>
              </a:ext>
            </a:extLst>
          </p:cNvPr>
          <p:cNvSpPr txBox="1"/>
          <p:nvPr/>
        </p:nvSpPr>
        <p:spPr>
          <a:xfrm>
            <a:off x="3051752" y="255085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2048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C51EC70-B1B8-018B-9659-06E83EE2F6BB}"/>
              </a:ext>
            </a:extLst>
          </p:cNvPr>
          <p:cNvSpPr/>
          <p:nvPr/>
        </p:nvSpPr>
        <p:spPr>
          <a:xfrm>
            <a:off x="3038408" y="-3527"/>
            <a:ext cx="3045600" cy="12075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A1B1FEA-1F8D-84F8-EEDC-40FDFB4DCF52}"/>
              </a:ext>
            </a:extLst>
          </p:cNvPr>
          <p:cNvSpPr txBox="1"/>
          <p:nvPr/>
        </p:nvSpPr>
        <p:spPr>
          <a:xfrm>
            <a:off x="3060322" y="1600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LEADS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04DC303-635C-794A-E51D-FB583781139C}"/>
              </a:ext>
            </a:extLst>
          </p:cNvPr>
          <p:cNvSpPr txBox="1"/>
          <p:nvPr/>
        </p:nvSpPr>
        <p:spPr>
          <a:xfrm>
            <a:off x="3071281" y="331241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244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5CD52A6-57AB-F28D-828B-F2C59C24DA42}"/>
              </a:ext>
            </a:extLst>
          </p:cNvPr>
          <p:cNvSpPr/>
          <p:nvPr/>
        </p:nvSpPr>
        <p:spPr>
          <a:xfrm>
            <a:off x="6053728" y="-2922"/>
            <a:ext cx="3045600" cy="1207514"/>
          </a:xfrm>
          <a:prstGeom prst="rect">
            <a:avLst/>
          </a:prstGeom>
          <a:solidFill>
            <a:srgbClr val="12C2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9546BC3-B888-2599-9284-BAE36C691CA6}"/>
              </a:ext>
            </a:extLst>
          </p:cNvPr>
          <p:cNvSpPr txBox="1"/>
          <p:nvPr/>
        </p:nvSpPr>
        <p:spPr>
          <a:xfrm>
            <a:off x="6075642" y="2205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AVG SESSION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A15167-8CBA-1B7C-7003-A2934E8670E7}"/>
              </a:ext>
            </a:extLst>
          </p:cNvPr>
          <p:cNvSpPr txBox="1"/>
          <p:nvPr/>
        </p:nvSpPr>
        <p:spPr>
          <a:xfrm>
            <a:off x="6086601" y="331847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00:01:08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D4CD351-72C9-F92D-367E-D5C802696FB3}"/>
              </a:ext>
            </a:extLst>
          </p:cNvPr>
          <p:cNvSpPr/>
          <p:nvPr/>
        </p:nvSpPr>
        <p:spPr>
          <a:xfrm>
            <a:off x="9098333" y="-1505"/>
            <a:ext cx="3084141" cy="1205492"/>
          </a:xfrm>
          <a:prstGeom prst="rect">
            <a:avLst/>
          </a:prstGeom>
          <a:solidFill>
            <a:srgbClr val="0D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89FD21-D65F-A75E-E062-DB35307F6EB1}"/>
              </a:ext>
            </a:extLst>
          </p:cNvPr>
          <p:cNvSpPr txBox="1"/>
          <p:nvPr/>
        </p:nvSpPr>
        <p:spPr>
          <a:xfrm>
            <a:off x="9120247" y="3621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BOUNCE RATE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272D6C-EA2E-5F4F-A90E-4CC6F87135B2}"/>
              </a:ext>
            </a:extLst>
          </p:cNvPr>
          <p:cNvSpPr txBox="1"/>
          <p:nvPr/>
        </p:nvSpPr>
        <p:spPr>
          <a:xfrm>
            <a:off x="9131207" y="333262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51.22%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90BD6421-AD9D-45ED-A212-59E92D85F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7694" y="637823"/>
            <a:ext cx="480684" cy="480684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A905EF-766D-2DD6-6392-CB05755BD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550" y="637823"/>
            <a:ext cx="598664" cy="598664"/>
          </a:xfrm>
          <a:prstGeom prst="rect">
            <a:avLst/>
          </a:prstGeom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6E274AFD-5264-529E-4119-614FDAA04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7387" y="637823"/>
            <a:ext cx="467270" cy="467270"/>
          </a:xfrm>
          <a:prstGeom prst="rect">
            <a:avLst/>
          </a:prstGeom>
        </p:spPr>
      </p:pic>
      <p:pic>
        <p:nvPicPr>
          <p:cNvPr id="166" name="Graphic 165" descr="Hourglass 30% with solid fill">
            <a:extLst>
              <a:ext uri="{FF2B5EF4-FFF2-40B4-BE49-F238E27FC236}">
                <a16:creationId xmlns:a16="http://schemas.microsoft.com/office/drawing/2014/main" id="{D10E60DA-2249-B1BD-D1BD-9EDC5C0710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7265" y="439751"/>
            <a:ext cx="790086" cy="790086"/>
          </a:xfrm>
          <a:prstGeom prst="rect">
            <a:avLst/>
          </a:prstGeom>
        </p:spPr>
      </p:pic>
      <p:sp>
        <p:nvSpPr>
          <p:cNvPr id="169" name="Right Triangle 168">
            <a:extLst>
              <a:ext uri="{FF2B5EF4-FFF2-40B4-BE49-F238E27FC236}">
                <a16:creationId xmlns:a16="http://schemas.microsoft.com/office/drawing/2014/main" id="{97F9A566-1A44-1235-7ED8-2725D0AFAD86}"/>
              </a:ext>
            </a:extLst>
          </p:cNvPr>
          <p:cNvSpPr/>
          <p:nvPr/>
        </p:nvSpPr>
        <p:spPr>
          <a:xfrm flipH="1">
            <a:off x="5751951" y="922394"/>
            <a:ext cx="302771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10AB6286-4E6B-51CA-9C2F-E4DB3B244BB2}"/>
              </a:ext>
            </a:extLst>
          </p:cNvPr>
          <p:cNvSpPr/>
          <p:nvPr/>
        </p:nvSpPr>
        <p:spPr>
          <a:xfrm rot="5400000" flipH="1">
            <a:off x="4477989" y="924957"/>
            <a:ext cx="302770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ight Triangle 170">
            <a:extLst>
              <a:ext uri="{FF2B5EF4-FFF2-40B4-BE49-F238E27FC236}">
                <a16:creationId xmlns:a16="http://schemas.microsoft.com/office/drawing/2014/main" id="{6BB9A4B5-25CA-3A83-992E-894B8D10EBD3}"/>
              </a:ext>
            </a:extLst>
          </p:cNvPr>
          <p:cNvSpPr/>
          <p:nvPr/>
        </p:nvSpPr>
        <p:spPr>
          <a:xfrm flipH="1">
            <a:off x="8790491" y="890463"/>
            <a:ext cx="302771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2399470F-2FAD-4A6D-FF7B-BD252C1959BE}"/>
              </a:ext>
            </a:extLst>
          </p:cNvPr>
          <p:cNvSpPr/>
          <p:nvPr/>
        </p:nvSpPr>
        <p:spPr>
          <a:xfrm rot="5400000" flipH="1">
            <a:off x="7516529" y="893026"/>
            <a:ext cx="302770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Graphic 77" descr="Toggle with solid fill">
            <a:extLst>
              <a:ext uri="{FF2B5EF4-FFF2-40B4-BE49-F238E27FC236}">
                <a16:creationId xmlns:a16="http://schemas.microsoft.com/office/drawing/2014/main" id="{A7827E31-33F4-EFE1-24C8-FAF4A70A2A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2487" y="483122"/>
            <a:ext cx="790086" cy="790086"/>
          </a:xfrm>
          <a:prstGeom prst="rect">
            <a:avLst/>
          </a:prstGeom>
        </p:spPr>
      </p:pic>
      <p:sp>
        <p:nvSpPr>
          <p:cNvPr id="173" name="Right Triangle 172">
            <a:extLst>
              <a:ext uri="{FF2B5EF4-FFF2-40B4-BE49-F238E27FC236}">
                <a16:creationId xmlns:a16="http://schemas.microsoft.com/office/drawing/2014/main" id="{4AE6E74A-6680-F7A6-0918-4DFA1B24935D}"/>
              </a:ext>
            </a:extLst>
          </p:cNvPr>
          <p:cNvSpPr/>
          <p:nvPr/>
        </p:nvSpPr>
        <p:spPr>
          <a:xfrm flipH="1">
            <a:off x="11872011" y="895590"/>
            <a:ext cx="302771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ight Triangle 173">
            <a:extLst>
              <a:ext uri="{FF2B5EF4-FFF2-40B4-BE49-F238E27FC236}">
                <a16:creationId xmlns:a16="http://schemas.microsoft.com/office/drawing/2014/main" id="{77791A68-7B33-7C70-E75F-77B2D49D0800}"/>
              </a:ext>
            </a:extLst>
          </p:cNvPr>
          <p:cNvSpPr/>
          <p:nvPr/>
        </p:nvSpPr>
        <p:spPr>
          <a:xfrm rot="5400000" flipH="1">
            <a:off x="10598049" y="898153"/>
            <a:ext cx="302770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7" name="Picture 186" descr="A colorful circle with numbers and text&#10;&#10;Description automatically generated">
            <a:extLst>
              <a:ext uri="{FF2B5EF4-FFF2-40B4-BE49-F238E27FC236}">
                <a16:creationId xmlns:a16="http://schemas.microsoft.com/office/drawing/2014/main" id="{3B6D0AAE-491E-DEE8-CDD2-DCF6F735FD1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8850" t="2277" r="29861" b="15664"/>
          <a:stretch/>
        </p:blipFill>
        <p:spPr>
          <a:xfrm>
            <a:off x="4756287" y="1625374"/>
            <a:ext cx="2987437" cy="2340000"/>
          </a:xfrm>
          <a:prstGeom prst="rect">
            <a:avLst/>
          </a:prstGeom>
        </p:spPr>
      </p:pic>
      <p:pic>
        <p:nvPicPr>
          <p:cNvPr id="189" name="Picture 18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590A3476-BF0B-F4AF-A717-20676F9BC9B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844" r="7029"/>
          <a:stretch/>
        </p:blipFill>
        <p:spPr>
          <a:xfrm>
            <a:off x="7931518" y="1633835"/>
            <a:ext cx="4068719" cy="2340000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6668E6AA-D73B-F125-6C1D-B70B83D5C4B7}"/>
              </a:ext>
            </a:extLst>
          </p:cNvPr>
          <p:cNvSpPr/>
          <p:nvPr/>
        </p:nvSpPr>
        <p:spPr>
          <a:xfrm>
            <a:off x="4746350" y="4161539"/>
            <a:ext cx="440012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LEADS Status Per Professional Domains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737ED1D-5B2C-452D-3841-6B8BEB3BAFA0}"/>
              </a:ext>
            </a:extLst>
          </p:cNvPr>
          <p:cNvSpPr/>
          <p:nvPr/>
        </p:nvSpPr>
        <p:spPr>
          <a:xfrm>
            <a:off x="163858" y="4160523"/>
            <a:ext cx="4406400" cy="3657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PAGE VIEWS And Acquired LEADS Per Week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6515071-C6BA-C782-B9FC-3590DE9FD7FA}"/>
              </a:ext>
            </a:extLst>
          </p:cNvPr>
          <p:cNvSpPr/>
          <p:nvPr/>
        </p:nvSpPr>
        <p:spPr>
          <a:xfrm>
            <a:off x="163858" y="1339399"/>
            <a:ext cx="44064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AVG VISUALIZATION TIME And BOUNCE RATE Per Week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14CAE29-7BC3-F551-9BE1-52F4EA2EAC30}"/>
              </a:ext>
            </a:extLst>
          </p:cNvPr>
          <p:cNvSpPr/>
          <p:nvPr/>
        </p:nvSpPr>
        <p:spPr>
          <a:xfrm>
            <a:off x="7931518" y="1342890"/>
            <a:ext cx="40680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LEADS Status Per SOURCE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63EFD5B-6164-3322-2476-3DF8200C2637}"/>
              </a:ext>
            </a:extLst>
          </p:cNvPr>
          <p:cNvSpPr/>
          <p:nvPr/>
        </p:nvSpPr>
        <p:spPr>
          <a:xfrm>
            <a:off x="4754886" y="1340884"/>
            <a:ext cx="29880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LEADS Status Breakdown</a:t>
            </a:r>
          </a:p>
        </p:txBody>
      </p:sp>
      <p:graphicFrame>
        <p:nvGraphicFramePr>
          <p:cNvPr id="219" name="Table 219">
            <a:extLst>
              <a:ext uri="{FF2B5EF4-FFF2-40B4-BE49-F238E27FC236}">
                <a16:creationId xmlns:a16="http://schemas.microsoft.com/office/drawing/2014/main" id="{96F002EE-D7E0-C6D6-46F4-1BBCFA91E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098607"/>
              </p:ext>
            </p:extLst>
          </p:nvPr>
        </p:nvGraphicFramePr>
        <p:xfrm>
          <a:off x="9191225" y="4155848"/>
          <a:ext cx="2808100" cy="119710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61620">
                  <a:extLst>
                    <a:ext uri="{9D8B030D-6E8A-4147-A177-3AD203B41FA5}">
                      <a16:colId xmlns:a16="http://schemas.microsoft.com/office/drawing/2014/main" val="4258919181"/>
                    </a:ext>
                  </a:extLst>
                </a:gridCol>
                <a:gridCol w="561620">
                  <a:extLst>
                    <a:ext uri="{9D8B030D-6E8A-4147-A177-3AD203B41FA5}">
                      <a16:colId xmlns:a16="http://schemas.microsoft.com/office/drawing/2014/main" val="2294626930"/>
                    </a:ext>
                  </a:extLst>
                </a:gridCol>
                <a:gridCol w="561620">
                  <a:extLst>
                    <a:ext uri="{9D8B030D-6E8A-4147-A177-3AD203B41FA5}">
                      <a16:colId xmlns:a16="http://schemas.microsoft.com/office/drawing/2014/main" val="533883178"/>
                    </a:ext>
                  </a:extLst>
                </a:gridCol>
                <a:gridCol w="561620">
                  <a:extLst>
                    <a:ext uri="{9D8B030D-6E8A-4147-A177-3AD203B41FA5}">
                      <a16:colId xmlns:a16="http://schemas.microsoft.com/office/drawing/2014/main" val="1619667950"/>
                    </a:ext>
                  </a:extLst>
                </a:gridCol>
                <a:gridCol w="561620">
                  <a:extLst>
                    <a:ext uri="{9D8B030D-6E8A-4147-A177-3AD203B41FA5}">
                      <a16:colId xmlns:a16="http://schemas.microsoft.com/office/drawing/2014/main" val="752306497"/>
                    </a:ext>
                  </a:extLst>
                </a:gridCol>
              </a:tblGrid>
              <a:tr h="318826"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Country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MQL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Nurture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Opportunity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7898104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US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19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19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4981382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GB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36613458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IN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11096154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DE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89725755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KR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26956514"/>
                  </a:ext>
                </a:extLst>
              </a:tr>
            </a:tbl>
          </a:graphicData>
        </a:graphic>
      </p:graphicFrame>
      <p:graphicFrame>
        <p:nvGraphicFramePr>
          <p:cNvPr id="240" name="Table 219">
            <a:extLst>
              <a:ext uri="{FF2B5EF4-FFF2-40B4-BE49-F238E27FC236}">
                <a16:creationId xmlns:a16="http://schemas.microsoft.com/office/drawing/2014/main" id="{D3A2AE29-FBEF-0AB2-8CD0-B986C19A9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61210"/>
              </p:ext>
            </p:extLst>
          </p:nvPr>
        </p:nvGraphicFramePr>
        <p:xfrm>
          <a:off x="9191225" y="5615233"/>
          <a:ext cx="2808096" cy="114900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02024">
                  <a:extLst>
                    <a:ext uri="{9D8B030D-6E8A-4147-A177-3AD203B41FA5}">
                      <a16:colId xmlns:a16="http://schemas.microsoft.com/office/drawing/2014/main" val="4258919181"/>
                    </a:ext>
                  </a:extLst>
                </a:gridCol>
                <a:gridCol w="702024">
                  <a:extLst>
                    <a:ext uri="{9D8B030D-6E8A-4147-A177-3AD203B41FA5}">
                      <a16:colId xmlns:a16="http://schemas.microsoft.com/office/drawing/2014/main" val="2294626930"/>
                    </a:ext>
                  </a:extLst>
                </a:gridCol>
                <a:gridCol w="702024">
                  <a:extLst>
                    <a:ext uri="{9D8B030D-6E8A-4147-A177-3AD203B41FA5}">
                      <a16:colId xmlns:a16="http://schemas.microsoft.com/office/drawing/2014/main" val="533883178"/>
                    </a:ext>
                  </a:extLst>
                </a:gridCol>
                <a:gridCol w="702024">
                  <a:extLst>
                    <a:ext uri="{9D8B030D-6E8A-4147-A177-3AD203B41FA5}">
                      <a16:colId xmlns:a16="http://schemas.microsoft.com/office/drawing/2014/main" val="752306497"/>
                    </a:ext>
                  </a:extLst>
                </a:gridCol>
              </a:tblGrid>
              <a:tr h="306018"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Century Gothic" panose="020B0502020202020204" pitchFamily="34" charset="0"/>
                        </a:rPr>
                        <a:t>Country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Century Gothic" panose="020B0502020202020204" pitchFamily="34" charset="0"/>
                        </a:rPr>
                        <a:t>Disqualified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Century Gothic" panose="020B0502020202020204" pitchFamily="34" charset="0"/>
                        </a:rPr>
                        <a:t>Unsubscribed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98104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US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81382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13458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96154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CA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725755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AU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56514"/>
                  </a:ext>
                </a:extLst>
              </a:tr>
            </a:tbl>
          </a:graphicData>
        </a:graphic>
      </p:graphicFrame>
      <p:pic>
        <p:nvPicPr>
          <p:cNvPr id="3" name="Picture 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189A6651-EF00-9784-8619-268A30E2A37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83" r="1502"/>
          <a:stretch/>
        </p:blipFill>
        <p:spPr>
          <a:xfrm>
            <a:off x="166188" y="1708650"/>
            <a:ext cx="4406400" cy="22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4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983;p33">
            <a:extLst>
              <a:ext uri="{FF2B5EF4-FFF2-40B4-BE49-F238E27FC236}">
                <a16:creationId xmlns:a16="http://schemas.microsoft.com/office/drawing/2014/main" id="{C6AD0003-6AE0-A05F-AFD1-07A8B69A9A22}"/>
              </a:ext>
            </a:extLst>
          </p:cNvPr>
          <p:cNvSpPr>
            <a:spLocks noChangeAspect="1"/>
          </p:cNvSpPr>
          <p:nvPr/>
        </p:nvSpPr>
        <p:spPr>
          <a:xfrm rot="5400000">
            <a:off x="4076730" y="1386972"/>
            <a:ext cx="4248000" cy="4248000"/>
          </a:xfrm>
          <a:custGeom>
            <a:avLst/>
            <a:gdLst/>
            <a:ahLst/>
            <a:cxnLst/>
            <a:rect l="l" t="t" r="r" b="b"/>
            <a:pathLst>
              <a:path w="19299" h="19299" extrusionOk="0">
                <a:moveTo>
                  <a:pt x="9649" y="318"/>
                </a:moveTo>
                <a:cubicBezTo>
                  <a:pt x="12247" y="318"/>
                  <a:pt x="14555" y="1351"/>
                  <a:pt x="16251" y="3047"/>
                </a:cubicBezTo>
                <a:cubicBezTo>
                  <a:pt x="17948" y="4744"/>
                  <a:pt x="18980" y="7077"/>
                  <a:pt x="18980" y="9649"/>
                </a:cubicBezTo>
                <a:cubicBezTo>
                  <a:pt x="18980" y="12219"/>
                  <a:pt x="17948" y="14552"/>
                  <a:pt x="16251" y="16249"/>
                </a:cubicBezTo>
                <a:cubicBezTo>
                  <a:pt x="14555" y="17945"/>
                  <a:pt x="12247" y="18980"/>
                  <a:pt x="9649" y="18980"/>
                </a:cubicBezTo>
                <a:cubicBezTo>
                  <a:pt x="7079" y="18980"/>
                  <a:pt x="4746" y="17945"/>
                  <a:pt x="3050" y="16249"/>
                </a:cubicBezTo>
                <a:cubicBezTo>
                  <a:pt x="1379" y="14552"/>
                  <a:pt x="318" y="12219"/>
                  <a:pt x="318" y="9649"/>
                </a:cubicBezTo>
                <a:cubicBezTo>
                  <a:pt x="318" y="7077"/>
                  <a:pt x="1379" y="4744"/>
                  <a:pt x="3050" y="3047"/>
                </a:cubicBezTo>
                <a:cubicBezTo>
                  <a:pt x="4746" y="1351"/>
                  <a:pt x="7079" y="318"/>
                  <a:pt x="9649" y="318"/>
                </a:cubicBezTo>
                <a:close/>
                <a:moveTo>
                  <a:pt x="9649" y="0"/>
                </a:moveTo>
                <a:cubicBezTo>
                  <a:pt x="4322" y="0"/>
                  <a:pt x="0" y="4320"/>
                  <a:pt x="0" y="9649"/>
                </a:cubicBezTo>
                <a:cubicBezTo>
                  <a:pt x="0" y="14976"/>
                  <a:pt x="4322" y="19298"/>
                  <a:pt x="9649" y="19298"/>
                </a:cubicBezTo>
                <a:cubicBezTo>
                  <a:pt x="14979" y="19298"/>
                  <a:pt x="19299" y="14976"/>
                  <a:pt x="19299" y="9649"/>
                </a:cubicBezTo>
                <a:cubicBezTo>
                  <a:pt x="19299" y="4320"/>
                  <a:pt x="14979" y="0"/>
                  <a:pt x="9649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968;p33">
            <a:extLst>
              <a:ext uri="{FF2B5EF4-FFF2-40B4-BE49-F238E27FC236}">
                <a16:creationId xmlns:a16="http://schemas.microsoft.com/office/drawing/2014/main" id="{8DF746B8-C1DB-9D69-135D-F2800BEF24EE}"/>
              </a:ext>
            </a:extLst>
          </p:cNvPr>
          <p:cNvSpPr/>
          <p:nvPr/>
        </p:nvSpPr>
        <p:spPr>
          <a:xfrm rot="5400000">
            <a:off x="4335051" y="3450935"/>
            <a:ext cx="1924520" cy="1806837"/>
          </a:xfrm>
          <a:custGeom>
            <a:avLst/>
            <a:gdLst/>
            <a:ahLst/>
            <a:cxnLst/>
            <a:rect l="l" t="t" r="r" b="b"/>
            <a:pathLst>
              <a:path w="16517" h="15507" extrusionOk="0">
                <a:moveTo>
                  <a:pt x="11638" y="0"/>
                </a:moveTo>
                <a:cubicBezTo>
                  <a:pt x="11638" y="5858"/>
                  <a:pt x="6867" y="10629"/>
                  <a:pt x="1007" y="10629"/>
                </a:cubicBezTo>
                <a:cubicBezTo>
                  <a:pt x="399" y="11240"/>
                  <a:pt x="0" y="12114"/>
                  <a:pt x="0" y="13068"/>
                </a:cubicBezTo>
                <a:cubicBezTo>
                  <a:pt x="0" y="14022"/>
                  <a:pt x="399" y="14871"/>
                  <a:pt x="1007" y="15507"/>
                </a:cubicBezTo>
                <a:cubicBezTo>
                  <a:pt x="9571" y="15507"/>
                  <a:pt x="16516" y="8561"/>
                  <a:pt x="16516" y="0"/>
                </a:cubicBezTo>
                <a:lnTo>
                  <a:pt x="16516" y="0"/>
                </a:lnTo>
                <a:cubicBezTo>
                  <a:pt x="15880" y="636"/>
                  <a:pt x="15032" y="1008"/>
                  <a:pt x="14077" y="1008"/>
                </a:cubicBezTo>
                <a:cubicBezTo>
                  <a:pt x="13123" y="1008"/>
                  <a:pt x="12247" y="636"/>
                  <a:pt x="11638" y="0"/>
                </a:cubicBezTo>
                <a:close/>
              </a:path>
            </a:pathLst>
          </a:custGeom>
          <a:solidFill>
            <a:srgbClr val="A0C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971;p33">
            <a:extLst>
              <a:ext uri="{FF2B5EF4-FFF2-40B4-BE49-F238E27FC236}">
                <a16:creationId xmlns:a16="http://schemas.microsoft.com/office/drawing/2014/main" id="{3CBDA6AE-913B-A574-C2FD-809053374577}"/>
              </a:ext>
            </a:extLst>
          </p:cNvPr>
          <p:cNvSpPr/>
          <p:nvPr/>
        </p:nvSpPr>
        <p:spPr>
          <a:xfrm rot="5400000">
            <a:off x="6538929" y="1385105"/>
            <a:ext cx="173028" cy="170116"/>
          </a:xfrm>
          <a:custGeom>
            <a:avLst/>
            <a:gdLst/>
            <a:ahLst/>
            <a:cxnLst/>
            <a:rect l="l" t="t" r="r" b="b"/>
            <a:pathLst>
              <a:path w="1485" h="1460" extrusionOk="0">
                <a:moveTo>
                  <a:pt x="743" y="0"/>
                </a:moveTo>
                <a:cubicBezTo>
                  <a:pt x="346" y="0"/>
                  <a:pt x="0" y="318"/>
                  <a:pt x="0" y="742"/>
                </a:cubicBezTo>
                <a:cubicBezTo>
                  <a:pt x="0" y="1141"/>
                  <a:pt x="346" y="1459"/>
                  <a:pt x="743" y="1459"/>
                </a:cubicBezTo>
                <a:cubicBezTo>
                  <a:pt x="1141" y="1459"/>
                  <a:pt x="1485" y="1141"/>
                  <a:pt x="1485" y="742"/>
                </a:cubicBezTo>
                <a:cubicBezTo>
                  <a:pt x="1485" y="318"/>
                  <a:pt x="1141" y="0"/>
                  <a:pt x="7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972;p33">
            <a:extLst>
              <a:ext uri="{FF2B5EF4-FFF2-40B4-BE49-F238E27FC236}">
                <a16:creationId xmlns:a16="http://schemas.microsoft.com/office/drawing/2014/main" id="{B962F477-DA63-2076-53EB-5F1BD7DAF366}"/>
              </a:ext>
            </a:extLst>
          </p:cNvPr>
          <p:cNvSpPr/>
          <p:nvPr/>
        </p:nvSpPr>
        <p:spPr>
          <a:xfrm rot="5400000">
            <a:off x="5683329" y="1385222"/>
            <a:ext cx="173028" cy="169883"/>
          </a:xfrm>
          <a:custGeom>
            <a:avLst/>
            <a:gdLst/>
            <a:ahLst/>
            <a:cxnLst/>
            <a:rect l="l" t="t" r="r" b="b"/>
            <a:pathLst>
              <a:path w="1485" h="1458" extrusionOk="0">
                <a:moveTo>
                  <a:pt x="743" y="0"/>
                </a:moveTo>
                <a:cubicBezTo>
                  <a:pt x="346" y="0"/>
                  <a:pt x="0" y="318"/>
                  <a:pt x="0" y="715"/>
                </a:cubicBezTo>
                <a:cubicBezTo>
                  <a:pt x="0" y="1139"/>
                  <a:pt x="346" y="1457"/>
                  <a:pt x="743" y="1457"/>
                </a:cubicBezTo>
                <a:cubicBezTo>
                  <a:pt x="1141" y="1457"/>
                  <a:pt x="1485" y="1139"/>
                  <a:pt x="1485" y="715"/>
                </a:cubicBezTo>
                <a:cubicBezTo>
                  <a:pt x="1485" y="318"/>
                  <a:pt x="1141" y="0"/>
                  <a:pt x="7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973;p33">
            <a:extLst>
              <a:ext uri="{FF2B5EF4-FFF2-40B4-BE49-F238E27FC236}">
                <a16:creationId xmlns:a16="http://schemas.microsoft.com/office/drawing/2014/main" id="{D58D795E-0F95-EE54-B021-285B7CA4664A}"/>
              </a:ext>
            </a:extLst>
          </p:cNvPr>
          <p:cNvSpPr/>
          <p:nvPr/>
        </p:nvSpPr>
        <p:spPr>
          <a:xfrm rot="5400000">
            <a:off x="5742053" y="1441036"/>
            <a:ext cx="55695" cy="58608"/>
          </a:xfrm>
          <a:custGeom>
            <a:avLst/>
            <a:gdLst/>
            <a:ahLst/>
            <a:cxnLst/>
            <a:rect l="l" t="t" r="r" b="b"/>
            <a:pathLst>
              <a:path w="478" h="503" extrusionOk="0">
                <a:moveTo>
                  <a:pt x="238" y="0"/>
                </a:moveTo>
                <a:cubicBezTo>
                  <a:pt x="106" y="0"/>
                  <a:pt x="0" y="106"/>
                  <a:pt x="0" y="238"/>
                </a:cubicBezTo>
                <a:cubicBezTo>
                  <a:pt x="0" y="397"/>
                  <a:pt x="106" y="503"/>
                  <a:pt x="238" y="503"/>
                </a:cubicBezTo>
                <a:cubicBezTo>
                  <a:pt x="371" y="503"/>
                  <a:pt x="477" y="397"/>
                  <a:pt x="477" y="238"/>
                </a:cubicBezTo>
                <a:cubicBezTo>
                  <a:pt x="477" y="106"/>
                  <a:pt x="371" y="0"/>
                  <a:pt x="238" y="0"/>
                </a:cubicBezTo>
                <a:close/>
              </a:path>
            </a:pathLst>
          </a:custGeom>
          <a:solidFill>
            <a:srgbClr val="A0C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" name="Google Shape;974;p33">
            <a:extLst>
              <a:ext uri="{FF2B5EF4-FFF2-40B4-BE49-F238E27FC236}">
                <a16:creationId xmlns:a16="http://schemas.microsoft.com/office/drawing/2014/main" id="{A0B05242-EDE7-6679-C402-2970A30812AC}"/>
              </a:ext>
            </a:extLst>
          </p:cNvPr>
          <p:cNvSpPr/>
          <p:nvPr/>
        </p:nvSpPr>
        <p:spPr>
          <a:xfrm rot="5400000">
            <a:off x="6597595" y="1440861"/>
            <a:ext cx="55695" cy="58958"/>
          </a:xfrm>
          <a:custGeom>
            <a:avLst/>
            <a:gdLst/>
            <a:ahLst/>
            <a:cxnLst/>
            <a:rect l="l" t="t" r="r" b="b"/>
            <a:pathLst>
              <a:path w="478" h="506" extrusionOk="0">
                <a:moveTo>
                  <a:pt x="238" y="0"/>
                </a:moveTo>
                <a:cubicBezTo>
                  <a:pt x="106" y="0"/>
                  <a:pt x="0" y="106"/>
                  <a:pt x="0" y="265"/>
                </a:cubicBezTo>
                <a:cubicBezTo>
                  <a:pt x="0" y="399"/>
                  <a:pt x="106" y="505"/>
                  <a:pt x="238" y="505"/>
                </a:cubicBezTo>
                <a:cubicBezTo>
                  <a:pt x="371" y="505"/>
                  <a:pt x="477" y="399"/>
                  <a:pt x="477" y="265"/>
                </a:cubicBezTo>
                <a:cubicBezTo>
                  <a:pt x="477" y="106"/>
                  <a:pt x="371" y="0"/>
                  <a:pt x="23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976;p33">
            <a:extLst>
              <a:ext uri="{FF2B5EF4-FFF2-40B4-BE49-F238E27FC236}">
                <a16:creationId xmlns:a16="http://schemas.microsoft.com/office/drawing/2014/main" id="{C8885C6E-A8A9-CDED-A223-33C4A03774D2}"/>
              </a:ext>
            </a:extLst>
          </p:cNvPr>
          <p:cNvSpPr/>
          <p:nvPr/>
        </p:nvSpPr>
        <p:spPr>
          <a:xfrm rot="5400000">
            <a:off x="6538929" y="5466719"/>
            <a:ext cx="173028" cy="170116"/>
          </a:xfrm>
          <a:custGeom>
            <a:avLst/>
            <a:gdLst/>
            <a:ahLst/>
            <a:cxnLst/>
            <a:rect l="l" t="t" r="r" b="b"/>
            <a:pathLst>
              <a:path w="1485" h="1460" extrusionOk="0">
                <a:moveTo>
                  <a:pt x="743" y="0"/>
                </a:moveTo>
                <a:cubicBezTo>
                  <a:pt x="344" y="0"/>
                  <a:pt x="0" y="318"/>
                  <a:pt x="0" y="742"/>
                </a:cubicBezTo>
                <a:cubicBezTo>
                  <a:pt x="0" y="1141"/>
                  <a:pt x="344" y="1459"/>
                  <a:pt x="743" y="1459"/>
                </a:cubicBezTo>
                <a:cubicBezTo>
                  <a:pt x="1139" y="1459"/>
                  <a:pt x="1485" y="1141"/>
                  <a:pt x="1485" y="742"/>
                </a:cubicBezTo>
                <a:cubicBezTo>
                  <a:pt x="1485" y="318"/>
                  <a:pt x="1139" y="0"/>
                  <a:pt x="7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977;p33">
            <a:extLst>
              <a:ext uri="{FF2B5EF4-FFF2-40B4-BE49-F238E27FC236}">
                <a16:creationId xmlns:a16="http://schemas.microsoft.com/office/drawing/2014/main" id="{7E50C8BE-406B-BBED-EC9D-4CAC376A89D5}"/>
              </a:ext>
            </a:extLst>
          </p:cNvPr>
          <p:cNvSpPr/>
          <p:nvPr/>
        </p:nvSpPr>
        <p:spPr>
          <a:xfrm rot="5400000">
            <a:off x="5683329" y="5466836"/>
            <a:ext cx="173028" cy="169883"/>
          </a:xfrm>
          <a:custGeom>
            <a:avLst/>
            <a:gdLst/>
            <a:ahLst/>
            <a:cxnLst/>
            <a:rect l="l" t="t" r="r" b="b"/>
            <a:pathLst>
              <a:path w="1485" h="1458" extrusionOk="0">
                <a:moveTo>
                  <a:pt x="743" y="0"/>
                </a:moveTo>
                <a:cubicBezTo>
                  <a:pt x="344" y="0"/>
                  <a:pt x="0" y="318"/>
                  <a:pt x="0" y="715"/>
                </a:cubicBezTo>
                <a:cubicBezTo>
                  <a:pt x="0" y="1139"/>
                  <a:pt x="344" y="1457"/>
                  <a:pt x="743" y="1457"/>
                </a:cubicBezTo>
                <a:cubicBezTo>
                  <a:pt x="1139" y="1457"/>
                  <a:pt x="1485" y="1139"/>
                  <a:pt x="1485" y="715"/>
                </a:cubicBezTo>
                <a:cubicBezTo>
                  <a:pt x="1485" y="318"/>
                  <a:pt x="1139" y="0"/>
                  <a:pt x="7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978;p33">
            <a:extLst>
              <a:ext uri="{FF2B5EF4-FFF2-40B4-BE49-F238E27FC236}">
                <a16:creationId xmlns:a16="http://schemas.microsoft.com/office/drawing/2014/main" id="{4522D038-1F12-DC4A-7B02-F5801A12CCD9}"/>
              </a:ext>
            </a:extLst>
          </p:cNvPr>
          <p:cNvSpPr/>
          <p:nvPr/>
        </p:nvSpPr>
        <p:spPr>
          <a:xfrm rot="5400000">
            <a:off x="5740538" y="5520902"/>
            <a:ext cx="58725" cy="58608"/>
          </a:xfrm>
          <a:custGeom>
            <a:avLst/>
            <a:gdLst/>
            <a:ahLst/>
            <a:cxnLst/>
            <a:rect l="l" t="t" r="r" b="b"/>
            <a:pathLst>
              <a:path w="504" h="503" extrusionOk="0">
                <a:moveTo>
                  <a:pt x="266" y="0"/>
                </a:moveTo>
                <a:cubicBezTo>
                  <a:pt x="132" y="0"/>
                  <a:pt x="1" y="106"/>
                  <a:pt x="1" y="238"/>
                </a:cubicBezTo>
                <a:cubicBezTo>
                  <a:pt x="1" y="397"/>
                  <a:pt x="132" y="503"/>
                  <a:pt x="266" y="503"/>
                </a:cubicBezTo>
                <a:cubicBezTo>
                  <a:pt x="397" y="503"/>
                  <a:pt x="503" y="397"/>
                  <a:pt x="503" y="238"/>
                </a:cubicBezTo>
                <a:cubicBezTo>
                  <a:pt x="503" y="106"/>
                  <a:pt x="397" y="0"/>
                  <a:pt x="266" y="0"/>
                </a:cubicBezTo>
                <a:close/>
              </a:path>
            </a:pathLst>
          </a:custGeom>
          <a:solidFill>
            <a:srgbClr val="A0C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979;p33">
            <a:extLst>
              <a:ext uri="{FF2B5EF4-FFF2-40B4-BE49-F238E27FC236}">
                <a16:creationId xmlns:a16="http://schemas.microsoft.com/office/drawing/2014/main" id="{F88FE722-9A26-E5D1-3322-6040C06F4734}"/>
              </a:ext>
            </a:extLst>
          </p:cNvPr>
          <p:cNvSpPr/>
          <p:nvPr/>
        </p:nvSpPr>
        <p:spPr>
          <a:xfrm rot="5400000">
            <a:off x="6596080" y="5520727"/>
            <a:ext cx="58725" cy="58958"/>
          </a:xfrm>
          <a:custGeom>
            <a:avLst/>
            <a:gdLst/>
            <a:ahLst/>
            <a:cxnLst/>
            <a:rect l="l" t="t" r="r" b="b"/>
            <a:pathLst>
              <a:path w="504" h="506" extrusionOk="0">
                <a:moveTo>
                  <a:pt x="266" y="0"/>
                </a:moveTo>
                <a:cubicBezTo>
                  <a:pt x="132" y="0"/>
                  <a:pt x="1" y="106"/>
                  <a:pt x="1" y="265"/>
                </a:cubicBezTo>
                <a:cubicBezTo>
                  <a:pt x="1" y="399"/>
                  <a:pt x="132" y="505"/>
                  <a:pt x="266" y="505"/>
                </a:cubicBezTo>
                <a:cubicBezTo>
                  <a:pt x="397" y="505"/>
                  <a:pt x="503" y="399"/>
                  <a:pt x="503" y="265"/>
                </a:cubicBezTo>
                <a:cubicBezTo>
                  <a:pt x="503" y="106"/>
                  <a:pt x="397" y="0"/>
                  <a:pt x="26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" name="Google Shape;980;p33">
            <a:extLst>
              <a:ext uri="{FF2B5EF4-FFF2-40B4-BE49-F238E27FC236}">
                <a16:creationId xmlns:a16="http://schemas.microsoft.com/office/drawing/2014/main" id="{8D117F44-E5FA-3AFC-63FB-EB0E0A516F9E}"/>
              </a:ext>
            </a:extLst>
          </p:cNvPr>
          <p:cNvSpPr/>
          <p:nvPr/>
        </p:nvSpPr>
        <p:spPr>
          <a:xfrm rot="5400000">
            <a:off x="4454075" y="1645410"/>
            <a:ext cx="1803924" cy="1924287"/>
          </a:xfrm>
          <a:custGeom>
            <a:avLst/>
            <a:gdLst/>
            <a:ahLst/>
            <a:cxnLst/>
            <a:rect l="l" t="t" r="r" b="b"/>
            <a:pathLst>
              <a:path w="15482" h="16515" extrusionOk="0">
                <a:moveTo>
                  <a:pt x="2439" y="1"/>
                </a:moveTo>
                <a:cubicBezTo>
                  <a:pt x="1485" y="1"/>
                  <a:pt x="611" y="372"/>
                  <a:pt x="0" y="1008"/>
                </a:cubicBezTo>
                <a:lnTo>
                  <a:pt x="0" y="1511"/>
                </a:lnTo>
                <a:cubicBezTo>
                  <a:pt x="265" y="9835"/>
                  <a:pt x="7105" y="16515"/>
                  <a:pt x="15481" y="16515"/>
                </a:cubicBezTo>
                <a:cubicBezTo>
                  <a:pt x="14873" y="15879"/>
                  <a:pt x="14474" y="15030"/>
                  <a:pt x="14474" y="14076"/>
                </a:cubicBezTo>
                <a:cubicBezTo>
                  <a:pt x="14474" y="13122"/>
                  <a:pt x="14873" y="12248"/>
                  <a:pt x="15481" y="11637"/>
                </a:cubicBezTo>
                <a:cubicBezTo>
                  <a:pt x="9624" y="11637"/>
                  <a:pt x="4878" y="6866"/>
                  <a:pt x="4878" y="1008"/>
                </a:cubicBezTo>
                <a:cubicBezTo>
                  <a:pt x="4242" y="372"/>
                  <a:pt x="3393" y="1"/>
                  <a:pt x="2439" y="1"/>
                </a:cubicBezTo>
                <a:close/>
              </a:path>
            </a:pathLst>
          </a:custGeom>
          <a:solidFill>
            <a:srgbClr val="A0C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981;p33">
            <a:extLst>
              <a:ext uri="{FF2B5EF4-FFF2-40B4-BE49-F238E27FC236}">
                <a16:creationId xmlns:a16="http://schemas.microsoft.com/office/drawing/2014/main" id="{75B2C98C-E8FE-6EB1-DB89-58F0D62D1461}"/>
              </a:ext>
            </a:extLst>
          </p:cNvPr>
          <p:cNvSpPr/>
          <p:nvPr/>
        </p:nvSpPr>
        <p:spPr>
          <a:xfrm rot="5400000">
            <a:off x="6143604" y="1762627"/>
            <a:ext cx="1921257" cy="1807186"/>
          </a:xfrm>
          <a:custGeom>
            <a:avLst/>
            <a:gdLst/>
            <a:ahLst/>
            <a:cxnLst/>
            <a:rect l="l" t="t" r="r" b="b"/>
            <a:pathLst>
              <a:path w="16489" h="15510" extrusionOk="0">
                <a:moveTo>
                  <a:pt x="15481" y="1"/>
                </a:moveTo>
                <a:cubicBezTo>
                  <a:pt x="6920" y="1"/>
                  <a:pt x="0" y="6946"/>
                  <a:pt x="0" y="15509"/>
                </a:cubicBezTo>
                <a:cubicBezTo>
                  <a:pt x="611" y="14873"/>
                  <a:pt x="1485" y="14502"/>
                  <a:pt x="2439" y="14502"/>
                </a:cubicBezTo>
                <a:cubicBezTo>
                  <a:pt x="3393" y="14502"/>
                  <a:pt x="4242" y="14873"/>
                  <a:pt x="4878" y="15509"/>
                </a:cubicBezTo>
                <a:cubicBezTo>
                  <a:pt x="4878" y="9650"/>
                  <a:pt x="9624" y="4906"/>
                  <a:pt x="15481" y="4906"/>
                </a:cubicBezTo>
                <a:cubicBezTo>
                  <a:pt x="16118" y="4269"/>
                  <a:pt x="16489" y="3394"/>
                  <a:pt x="16489" y="2439"/>
                </a:cubicBezTo>
                <a:cubicBezTo>
                  <a:pt x="16489" y="1485"/>
                  <a:pt x="16118" y="637"/>
                  <a:pt x="15481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982;p33">
            <a:extLst>
              <a:ext uri="{FF2B5EF4-FFF2-40B4-BE49-F238E27FC236}">
                <a16:creationId xmlns:a16="http://schemas.microsoft.com/office/drawing/2014/main" id="{9ACDB5A2-F541-125A-61BD-93742DBEE9D7}"/>
              </a:ext>
            </a:extLst>
          </p:cNvPr>
          <p:cNvSpPr/>
          <p:nvPr/>
        </p:nvSpPr>
        <p:spPr>
          <a:xfrm rot="5400000">
            <a:off x="6141972" y="3450761"/>
            <a:ext cx="1807186" cy="1924520"/>
          </a:xfrm>
          <a:custGeom>
            <a:avLst/>
            <a:gdLst/>
            <a:ahLst/>
            <a:cxnLst/>
            <a:rect l="l" t="t" r="r" b="b"/>
            <a:pathLst>
              <a:path w="15510" h="16517" extrusionOk="0">
                <a:moveTo>
                  <a:pt x="0" y="1"/>
                </a:moveTo>
                <a:cubicBezTo>
                  <a:pt x="637" y="637"/>
                  <a:pt x="1008" y="1485"/>
                  <a:pt x="1008" y="2439"/>
                </a:cubicBezTo>
                <a:cubicBezTo>
                  <a:pt x="1008" y="3394"/>
                  <a:pt x="637" y="4269"/>
                  <a:pt x="0" y="4906"/>
                </a:cubicBezTo>
                <a:cubicBezTo>
                  <a:pt x="5860" y="4906"/>
                  <a:pt x="10631" y="9650"/>
                  <a:pt x="10631" y="15509"/>
                </a:cubicBezTo>
                <a:cubicBezTo>
                  <a:pt x="11240" y="16145"/>
                  <a:pt x="12116" y="16517"/>
                  <a:pt x="13070" y="16517"/>
                </a:cubicBezTo>
                <a:cubicBezTo>
                  <a:pt x="14025" y="16517"/>
                  <a:pt x="14873" y="16145"/>
                  <a:pt x="15509" y="15509"/>
                </a:cubicBezTo>
                <a:cubicBezTo>
                  <a:pt x="15509" y="7052"/>
                  <a:pt x="8748" y="187"/>
                  <a:pt x="318" y="28"/>
                </a:cubicBezTo>
                <a:cubicBezTo>
                  <a:pt x="212" y="1"/>
                  <a:pt x="106" y="1"/>
                  <a:pt x="0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983;p33">
            <a:extLst>
              <a:ext uri="{FF2B5EF4-FFF2-40B4-BE49-F238E27FC236}">
                <a16:creationId xmlns:a16="http://schemas.microsoft.com/office/drawing/2014/main" id="{C6853D4C-B0BA-BC1D-2348-DC412DF59408}"/>
              </a:ext>
            </a:extLst>
          </p:cNvPr>
          <p:cNvSpPr/>
          <p:nvPr/>
        </p:nvSpPr>
        <p:spPr>
          <a:xfrm rot="5400000">
            <a:off x="5076352" y="2385132"/>
            <a:ext cx="2248671" cy="2248671"/>
          </a:xfrm>
          <a:custGeom>
            <a:avLst/>
            <a:gdLst/>
            <a:ahLst/>
            <a:cxnLst/>
            <a:rect l="l" t="t" r="r" b="b"/>
            <a:pathLst>
              <a:path w="19299" h="19299" extrusionOk="0">
                <a:moveTo>
                  <a:pt x="9649" y="318"/>
                </a:moveTo>
                <a:cubicBezTo>
                  <a:pt x="12247" y="318"/>
                  <a:pt x="14555" y="1351"/>
                  <a:pt x="16251" y="3047"/>
                </a:cubicBezTo>
                <a:cubicBezTo>
                  <a:pt x="17948" y="4744"/>
                  <a:pt x="18980" y="7077"/>
                  <a:pt x="18980" y="9649"/>
                </a:cubicBezTo>
                <a:cubicBezTo>
                  <a:pt x="18980" y="12219"/>
                  <a:pt x="17948" y="14552"/>
                  <a:pt x="16251" y="16249"/>
                </a:cubicBezTo>
                <a:cubicBezTo>
                  <a:pt x="14555" y="17945"/>
                  <a:pt x="12247" y="18980"/>
                  <a:pt x="9649" y="18980"/>
                </a:cubicBezTo>
                <a:cubicBezTo>
                  <a:pt x="7079" y="18980"/>
                  <a:pt x="4746" y="17945"/>
                  <a:pt x="3050" y="16249"/>
                </a:cubicBezTo>
                <a:cubicBezTo>
                  <a:pt x="1379" y="14552"/>
                  <a:pt x="318" y="12219"/>
                  <a:pt x="318" y="9649"/>
                </a:cubicBezTo>
                <a:cubicBezTo>
                  <a:pt x="318" y="7077"/>
                  <a:pt x="1379" y="4744"/>
                  <a:pt x="3050" y="3047"/>
                </a:cubicBezTo>
                <a:cubicBezTo>
                  <a:pt x="4746" y="1351"/>
                  <a:pt x="7079" y="318"/>
                  <a:pt x="9649" y="318"/>
                </a:cubicBezTo>
                <a:close/>
                <a:moveTo>
                  <a:pt x="9649" y="0"/>
                </a:moveTo>
                <a:cubicBezTo>
                  <a:pt x="4322" y="0"/>
                  <a:pt x="0" y="4320"/>
                  <a:pt x="0" y="9649"/>
                </a:cubicBezTo>
                <a:cubicBezTo>
                  <a:pt x="0" y="14976"/>
                  <a:pt x="4322" y="19298"/>
                  <a:pt x="9649" y="19298"/>
                </a:cubicBezTo>
                <a:cubicBezTo>
                  <a:pt x="14979" y="19298"/>
                  <a:pt x="19299" y="14976"/>
                  <a:pt x="19299" y="9649"/>
                </a:cubicBezTo>
                <a:cubicBezTo>
                  <a:pt x="19299" y="4320"/>
                  <a:pt x="14979" y="0"/>
                  <a:pt x="9649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984;p33">
            <a:extLst>
              <a:ext uri="{FF2B5EF4-FFF2-40B4-BE49-F238E27FC236}">
                <a16:creationId xmlns:a16="http://schemas.microsoft.com/office/drawing/2014/main" id="{B1A1C5CC-BDFD-3E09-1ED8-79D1FBC989CE}"/>
              </a:ext>
            </a:extLst>
          </p:cNvPr>
          <p:cNvSpPr/>
          <p:nvPr/>
        </p:nvSpPr>
        <p:spPr>
          <a:xfrm rot="10800000">
            <a:off x="7292018" y="1722614"/>
            <a:ext cx="3488400" cy="914400"/>
          </a:xfrm>
          <a:custGeom>
            <a:avLst/>
            <a:gdLst/>
            <a:ahLst/>
            <a:cxnLst/>
            <a:rect l="l" t="t" r="r" b="b"/>
            <a:pathLst>
              <a:path w="17787" h="5515" extrusionOk="0">
                <a:moveTo>
                  <a:pt x="1722" y="1"/>
                </a:moveTo>
                <a:cubicBezTo>
                  <a:pt x="768" y="1"/>
                  <a:pt x="0" y="796"/>
                  <a:pt x="0" y="1751"/>
                </a:cubicBezTo>
                <a:lnTo>
                  <a:pt x="0" y="3791"/>
                </a:lnTo>
                <a:cubicBezTo>
                  <a:pt x="0" y="4745"/>
                  <a:pt x="768" y="5515"/>
                  <a:pt x="1722" y="5515"/>
                </a:cubicBezTo>
                <a:lnTo>
                  <a:pt x="15030" y="5515"/>
                </a:lnTo>
                <a:cubicBezTo>
                  <a:pt x="16542" y="5515"/>
                  <a:pt x="17787" y="4295"/>
                  <a:pt x="17787" y="2758"/>
                </a:cubicBezTo>
                <a:cubicBezTo>
                  <a:pt x="17787" y="1246"/>
                  <a:pt x="16542" y="1"/>
                  <a:pt x="1503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" name="Google Shape;987;p33">
            <a:extLst>
              <a:ext uri="{FF2B5EF4-FFF2-40B4-BE49-F238E27FC236}">
                <a16:creationId xmlns:a16="http://schemas.microsoft.com/office/drawing/2014/main" id="{57833350-B967-4028-3248-D076D9CB76B3}"/>
              </a:ext>
            </a:extLst>
          </p:cNvPr>
          <p:cNvSpPr/>
          <p:nvPr/>
        </p:nvSpPr>
        <p:spPr>
          <a:xfrm>
            <a:off x="1885950" y="1721353"/>
            <a:ext cx="3486768" cy="915023"/>
          </a:xfrm>
          <a:custGeom>
            <a:avLst/>
            <a:gdLst/>
            <a:ahLst/>
            <a:cxnLst/>
            <a:rect l="l" t="t" r="r" b="b"/>
            <a:pathLst>
              <a:path w="17787" h="5515" extrusionOk="0">
                <a:moveTo>
                  <a:pt x="1722" y="1"/>
                </a:moveTo>
                <a:cubicBezTo>
                  <a:pt x="768" y="1"/>
                  <a:pt x="0" y="768"/>
                  <a:pt x="0" y="1723"/>
                </a:cubicBezTo>
                <a:lnTo>
                  <a:pt x="0" y="3765"/>
                </a:lnTo>
                <a:cubicBezTo>
                  <a:pt x="0" y="4745"/>
                  <a:pt x="768" y="5514"/>
                  <a:pt x="1722" y="5514"/>
                </a:cubicBezTo>
                <a:lnTo>
                  <a:pt x="15030" y="5514"/>
                </a:lnTo>
                <a:cubicBezTo>
                  <a:pt x="16542" y="5514"/>
                  <a:pt x="17787" y="4267"/>
                  <a:pt x="17787" y="2757"/>
                </a:cubicBezTo>
                <a:cubicBezTo>
                  <a:pt x="17787" y="1220"/>
                  <a:pt x="16542" y="1"/>
                  <a:pt x="1503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1007;p33">
            <a:extLst>
              <a:ext uri="{FF2B5EF4-FFF2-40B4-BE49-F238E27FC236}">
                <a16:creationId xmlns:a16="http://schemas.microsoft.com/office/drawing/2014/main" id="{03DA36AA-BE26-BEE3-9820-9B2DA315C074}"/>
              </a:ext>
            </a:extLst>
          </p:cNvPr>
          <p:cNvSpPr txBox="1"/>
          <p:nvPr/>
        </p:nvSpPr>
        <p:spPr>
          <a:xfrm>
            <a:off x="7146102" y="1841615"/>
            <a:ext cx="3488400" cy="66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55% of total leads are Disqualified, Unsubscribed and Contact </a:t>
            </a:r>
          </a:p>
        </p:txBody>
      </p:sp>
      <p:sp>
        <p:nvSpPr>
          <p:cNvPr id="96" name="Google Shape;1008;p33">
            <a:extLst>
              <a:ext uri="{FF2B5EF4-FFF2-40B4-BE49-F238E27FC236}">
                <a16:creationId xmlns:a16="http://schemas.microsoft.com/office/drawing/2014/main" id="{009846E8-C66A-9B9A-CD58-A2B2B30FA8F5}"/>
              </a:ext>
            </a:extLst>
          </p:cNvPr>
          <p:cNvSpPr txBox="1"/>
          <p:nvPr/>
        </p:nvSpPr>
        <p:spPr>
          <a:xfrm>
            <a:off x="1998307" y="1692530"/>
            <a:ext cx="3488400" cy="91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Nurture leads coming from organic search on Facebook and Twitter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3D5A984-6429-DEC9-E592-F818875A41DB}"/>
              </a:ext>
            </a:extLst>
          </p:cNvPr>
          <p:cNvSpPr txBox="1"/>
          <p:nvPr/>
        </p:nvSpPr>
        <p:spPr>
          <a:xfrm>
            <a:off x="406613" y="327977"/>
            <a:ext cx="813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What worked and what didn’t</a:t>
            </a:r>
          </a:p>
        </p:txBody>
      </p:sp>
      <p:sp>
        <p:nvSpPr>
          <p:cNvPr id="111" name="Google Shape;987;p33">
            <a:extLst>
              <a:ext uri="{FF2B5EF4-FFF2-40B4-BE49-F238E27FC236}">
                <a16:creationId xmlns:a16="http://schemas.microsoft.com/office/drawing/2014/main" id="{DFD2123C-CD27-016A-D73F-C40BFDCAC371}"/>
              </a:ext>
            </a:extLst>
          </p:cNvPr>
          <p:cNvSpPr/>
          <p:nvPr/>
        </p:nvSpPr>
        <p:spPr>
          <a:xfrm>
            <a:off x="1885951" y="4424754"/>
            <a:ext cx="3486768" cy="915023"/>
          </a:xfrm>
          <a:custGeom>
            <a:avLst/>
            <a:gdLst/>
            <a:ahLst/>
            <a:cxnLst/>
            <a:rect l="l" t="t" r="r" b="b"/>
            <a:pathLst>
              <a:path w="17787" h="5515" extrusionOk="0">
                <a:moveTo>
                  <a:pt x="1722" y="1"/>
                </a:moveTo>
                <a:cubicBezTo>
                  <a:pt x="768" y="1"/>
                  <a:pt x="0" y="768"/>
                  <a:pt x="0" y="1723"/>
                </a:cubicBezTo>
                <a:lnTo>
                  <a:pt x="0" y="3765"/>
                </a:lnTo>
                <a:cubicBezTo>
                  <a:pt x="0" y="4745"/>
                  <a:pt x="768" y="5514"/>
                  <a:pt x="1722" y="5514"/>
                </a:cubicBezTo>
                <a:lnTo>
                  <a:pt x="15030" y="5514"/>
                </a:lnTo>
                <a:cubicBezTo>
                  <a:pt x="16542" y="5514"/>
                  <a:pt x="17787" y="4267"/>
                  <a:pt x="17787" y="2757"/>
                </a:cubicBezTo>
                <a:cubicBezTo>
                  <a:pt x="17787" y="1220"/>
                  <a:pt x="16542" y="1"/>
                  <a:pt x="1503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7" name="Google Shape;1009;p33">
            <a:extLst>
              <a:ext uri="{FF2B5EF4-FFF2-40B4-BE49-F238E27FC236}">
                <a16:creationId xmlns:a16="http://schemas.microsoft.com/office/drawing/2014/main" id="{A69B3499-1568-041E-694B-7A1C1E99F98F}"/>
              </a:ext>
            </a:extLst>
          </p:cNvPr>
          <p:cNvSpPr txBox="1"/>
          <p:nvPr/>
        </p:nvSpPr>
        <p:spPr>
          <a:xfrm>
            <a:off x="1998823" y="4542177"/>
            <a:ext cx="3139110" cy="68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Good targeting, as a high number of Nurture leads belongs to BA, Engineering and SWD</a:t>
            </a:r>
          </a:p>
        </p:txBody>
      </p:sp>
      <p:sp>
        <p:nvSpPr>
          <p:cNvPr id="2" name="Google Shape;984;p33">
            <a:extLst>
              <a:ext uri="{FF2B5EF4-FFF2-40B4-BE49-F238E27FC236}">
                <a16:creationId xmlns:a16="http://schemas.microsoft.com/office/drawing/2014/main" id="{B456234F-F2A8-20CD-8C13-FDDA055129B0}"/>
              </a:ext>
            </a:extLst>
          </p:cNvPr>
          <p:cNvSpPr/>
          <p:nvPr/>
        </p:nvSpPr>
        <p:spPr>
          <a:xfrm rot="10800000">
            <a:off x="7292018" y="4411643"/>
            <a:ext cx="3488400" cy="914400"/>
          </a:xfrm>
          <a:custGeom>
            <a:avLst/>
            <a:gdLst/>
            <a:ahLst/>
            <a:cxnLst/>
            <a:rect l="l" t="t" r="r" b="b"/>
            <a:pathLst>
              <a:path w="17787" h="5515" extrusionOk="0">
                <a:moveTo>
                  <a:pt x="1722" y="1"/>
                </a:moveTo>
                <a:cubicBezTo>
                  <a:pt x="768" y="1"/>
                  <a:pt x="0" y="796"/>
                  <a:pt x="0" y="1751"/>
                </a:cubicBezTo>
                <a:lnTo>
                  <a:pt x="0" y="3791"/>
                </a:lnTo>
                <a:cubicBezTo>
                  <a:pt x="0" y="4745"/>
                  <a:pt x="768" y="5515"/>
                  <a:pt x="1722" y="5515"/>
                </a:cubicBezTo>
                <a:lnTo>
                  <a:pt x="15030" y="5515"/>
                </a:lnTo>
                <a:cubicBezTo>
                  <a:pt x="16542" y="5515"/>
                  <a:pt x="17787" y="4295"/>
                  <a:pt x="17787" y="2758"/>
                </a:cubicBezTo>
                <a:cubicBezTo>
                  <a:pt x="17787" y="1246"/>
                  <a:pt x="16542" y="1"/>
                  <a:pt x="1503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Google Shape;1007;p33">
            <a:extLst>
              <a:ext uri="{FF2B5EF4-FFF2-40B4-BE49-F238E27FC236}">
                <a16:creationId xmlns:a16="http://schemas.microsoft.com/office/drawing/2014/main" id="{F5168135-AB5E-3BB7-7F4F-9D11CA72DA7A}"/>
              </a:ext>
            </a:extLst>
          </p:cNvPr>
          <p:cNvSpPr txBox="1"/>
          <p:nvPr/>
        </p:nvSpPr>
        <p:spPr>
          <a:xfrm>
            <a:off x="7146102" y="4530644"/>
            <a:ext cx="3488400" cy="66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Targeting didn’t work as well for Robotics and Automation, which collected few quality leads</a:t>
            </a:r>
          </a:p>
        </p:txBody>
      </p:sp>
    </p:spTree>
    <p:extLst>
      <p:ext uri="{BB962C8B-B14F-4D97-AF65-F5344CB8AC3E}">
        <p14:creationId xmlns:p14="http://schemas.microsoft.com/office/powerpoint/2010/main" val="121545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43A449B-AAB7-994A-92CE-8F48E2CA7DF6}"/>
              </a:ext>
            </a:extLst>
          </p:cNvPr>
          <p:cNvSpPr txBox="1"/>
          <p:nvPr/>
        </p:nvSpPr>
        <p:spPr>
          <a:xfrm>
            <a:off x="4453547" y="3105834"/>
            <a:ext cx="32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Campaign 2</a:t>
            </a:r>
          </a:p>
        </p:txBody>
      </p:sp>
    </p:spTree>
    <p:extLst>
      <p:ext uri="{BB962C8B-B14F-4D97-AF65-F5344CB8AC3E}">
        <p14:creationId xmlns:p14="http://schemas.microsoft.com/office/powerpoint/2010/main" val="63060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D689133-E3BF-5A3D-0DFD-4651B2986D5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6166" r="3281"/>
          <a:stretch/>
        </p:blipFill>
        <p:spPr>
          <a:xfrm>
            <a:off x="165378" y="4496241"/>
            <a:ext cx="4406400" cy="2268000"/>
          </a:xfrm>
          <a:prstGeom prst="rect">
            <a:avLst/>
          </a:prstGeom>
        </p:spPr>
      </p:pic>
      <p:pic>
        <p:nvPicPr>
          <p:cNvPr id="19" name="Picture 18" descr="A screen shot of a graph&#10;&#10;Description automatically generated">
            <a:extLst>
              <a:ext uri="{FF2B5EF4-FFF2-40B4-BE49-F238E27FC236}">
                <a16:creationId xmlns:a16="http://schemas.microsoft.com/office/drawing/2014/main" id="{26B95951-B86C-A68D-F189-581585C00E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41"/>
          <a:stretch/>
        </p:blipFill>
        <p:spPr>
          <a:xfrm>
            <a:off x="4747979" y="4396399"/>
            <a:ext cx="4399200" cy="2367842"/>
          </a:xfrm>
          <a:prstGeom prst="rect">
            <a:avLst/>
          </a:prstGeom>
        </p:spPr>
      </p:pic>
      <p:pic>
        <p:nvPicPr>
          <p:cNvPr id="17" name="Picture 1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FDC981D-C7F6-59BE-E9F1-4730F8A2F1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38" r="7011"/>
          <a:stretch/>
        </p:blipFill>
        <p:spPr>
          <a:xfrm>
            <a:off x="7929334" y="1680195"/>
            <a:ext cx="4068000" cy="2298444"/>
          </a:xfrm>
          <a:prstGeom prst="rect">
            <a:avLst/>
          </a:prstGeom>
        </p:spPr>
      </p:pic>
      <p:pic>
        <p:nvPicPr>
          <p:cNvPr id="15" name="Picture 14" descr="A colorful circle with text&#10;&#10;Description automatically generated">
            <a:extLst>
              <a:ext uri="{FF2B5EF4-FFF2-40B4-BE49-F238E27FC236}">
                <a16:creationId xmlns:a16="http://schemas.microsoft.com/office/drawing/2014/main" id="{11CEA735-2FF8-FF50-6F58-7BFE9017DE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898" r="30916" b="15241"/>
          <a:stretch/>
        </p:blipFill>
        <p:spPr>
          <a:xfrm>
            <a:off x="4747979" y="1633835"/>
            <a:ext cx="2999140" cy="234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35385F-8BEA-F543-9D1E-051C484FE64A}"/>
              </a:ext>
            </a:extLst>
          </p:cNvPr>
          <p:cNvSpPr/>
          <p:nvPr/>
        </p:nvSpPr>
        <p:spPr>
          <a:xfrm>
            <a:off x="-2220" y="-3527"/>
            <a:ext cx="3045600" cy="1207514"/>
          </a:xfrm>
          <a:prstGeom prst="rect">
            <a:avLst/>
          </a:prstGeom>
          <a:solidFill>
            <a:srgbClr val="4E08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69FD20F-8395-7F38-55BA-76BE58F2D0A9}"/>
              </a:ext>
            </a:extLst>
          </p:cNvPr>
          <p:cNvGrpSpPr/>
          <p:nvPr/>
        </p:nvGrpSpPr>
        <p:grpSpPr>
          <a:xfrm>
            <a:off x="1734826" y="542098"/>
            <a:ext cx="1071040" cy="691178"/>
            <a:chOff x="5754909" y="3436142"/>
            <a:chExt cx="691718" cy="373858"/>
          </a:xfrm>
          <a:solidFill>
            <a:schemeClr val="bg1">
              <a:alpha val="50000"/>
            </a:schemeClr>
          </a:solidFill>
        </p:grpSpPr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0842DF07-CBA4-309B-EA6F-8C7E16B71280}"/>
                </a:ext>
              </a:extLst>
            </p:cNvPr>
            <p:cNvSpPr/>
            <p:nvPr/>
          </p:nvSpPr>
          <p:spPr>
            <a:xfrm>
              <a:off x="6224301" y="3436143"/>
              <a:ext cx="148209" cy="148209"/>
            </a:xfrm>
            <a:custGeom>
              <a:avLst/>
              <a:gdLst>
                <a:gd name="connsiteX0" fmla="*/ 148209 w 148209"/>
                <a:gd name="connsiteY0" fmla="*/ 74104 h 148209"/>
                <a:gd name="connsiteX1" fmla="*/ 74105 w 148209"/>
                <a:gd name="connsiteY1" fmla="*/ 148209 h 148209"/>
                <a:gd name="connsiteX2" fmla="*/ 0 w 148209"/>
                <a:gd name="connsiteY2" fmla="*/ 74104 h 148209"/>
                <a:gd name="connsiteX3" fmla="*/ 74105 w 148209"/>
                <a:gd name="connsiteY3" fmla="*/ 0 h 148209"/>
                <a:gd name="connsiteX4" fmla="*/ 148209 w 148209"/>
                <a:gd name="connsiteY4" fmla="*/ 74104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6578EACC-1666-233E-94E2-677253D4297D}"/>
                </a:ext>
              </a:extLst>
            </p:cNvPr>
            <p:cNvSpPr/>
            <p:nvPr/>
          </p:nvSpPr>
          <p:spPr>
            <a:xfrm>
              <a:off x="5829109" y="3436142"/>
              <a:ext cx="148209" cy="148209"/>
            </a:xfrm>
            <a:custGeom>
              <a:avLst/>
              <a:gdLst>
                <a:gd name="connsiteX0" fmla="*/ 148209 w 148209"/>
                <a:gd name="connsiteY0" fmla="*/ 74104 h 148209"/>
                <a:gd name="connsiteX1" fmla="*/ 74105 w 148209"/>
                <a:gd name="connsiteY1" fmla="*/ 148209 h 148209"/>
                <a:gd name="connsiteX2" fmla="*/ 0 w 148209"/>
                <a:gd name="connsiteY2" fmla="*/ 74104 h 148209"/>
                <a:gd name="connsiteX3" fmla="*/ 74105 w 148209"/>
                <a:gd name="connsiteY3" fmla="*/ 0 h 148209"/>
                <a:gd name="connsiteX4" fmla="*/ 148209 w 148209"/>
                <a:gd name="connsiteY4" fmla="*/ 74104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988CF349-BC1B-C6B3-CBC0-83A9B750C4AB}"/>
                </a:ext>
              </a:extLst>
            </p:cNvPr>
            <p:cNvSpPr/>
            <p:nvPr/>
          </p:nvSpPr>
          <p:spPr>
            <a:xfrm>
              <a:off x="6178295" y="3604449"/>
              <a:ext cx="268332" cy="148400"/>
            </a:xfrm>
            <a:custGeom>
              <a:avLst/>
              <a:gdLst>
                <a:gd name="connsiteX0" fmla="*/ 253556 w 268332"/>
                <a:gd name="connsiteY0" fmla="*/ 44101 h 148400"/>
                <a:gd name="connsiteX1" fmla="*/ 181070 w 268332"/>
                <a:gd name="connsiteY1" fmla="*/ 9526 h 148400"/>
                <a:gd name="connsiteX2" fmla="*/ 120110 w 268332"/>
                <a:gd name="connsiteY2" fmla="*/ 1 h 148400"/>
                <a:gd name="connsiteX3" fmla="*/ 59246 w 268332"/>
                <a:gd name="connsiteY3" fmla="*/ 9526 h 148400"/>
                <a:gd name="connsiteX4" fmla="*/ 3429 w 268332"/>
                <a:gd name="connsiteY4" fmla="*/ 33529 h 148400"/>
                <a:gd name="connsiteX5" fmla="*/ 0 w 268332"/>
                <a:gd name="connsiteY5" fmla="*/ 37434 h 148400"/>
                <a:gd name="connsiteX6" fmla="*/ 76200 w 268332"/>
                <a:gd name="connsiteY6" fmla="*/ 75534 h 148400"/>
                <a:gd name="connsiteX7" fmla="*/ 104013 w 268332"/>
                <a:gd name="connsiteY7" fmla="*/ 131446 h 148400"/>
                <a:gd name="connsiteX8" fmla="*/ 104013 w 268332"/>
                <a:gd name="connsiteY8" fmla="*/ 148400 h 148400"/>
                <a:gd name="connsiteX9" fmla="*/ 268319 w 268332"/>
                <a:gd name="connsiteY9" fmla="*/ 148400 h 148400"/>
                <a:gd name="connsiteX10" fmla="*/ 268319 w 268332"/>
                <a:gd name="connsiteY10" fmla="*/ 73819 h 148400"/>
                <a:gd name="connsiteX11" fmla="*/ 253556 w 268332"/>
                <a:gd name="connsiteY11" fmla="*/ 44101 h 14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332" h="148400">
                  <a:moveTo>
                    <a:pt x="253556" y="44101"/>
                  </a:moveTo>
                  <a:cubicBezTo>
                    <a:pt x="232176" y="27474"/>
                    <a:pt x="207446" y="15679"/>
                    <a:pt x="181070" y="9526"/>
                  </a:cubicBezTo>
                  <a:cubicBezTo>
                    <a:pt x="161246" y="3734"/>
                    <a:pt x="140756" y="532"/>
                    <a:pt x="120110" y="1"/>
                  </a:cubicBezTo>
                  <a:cubicBezTo>
                    <a:pt x="99448" y="-46"/>
                    <a:pt x="78906" y="3169"/>
                    <a:pt x="59246" y="9526"/>
                  </a:cubicBezTo>
                  <a:cubicBezTo>
                    <a:pt x="39570" y="14764"/>
                    <a:pt x="20765" y="22851"/>
                    <a:pt x="3429" y="33529"/>
                  </a:cubicBezTo>
                  <a:lnTo>
                    <a:pt x="0" y="37434"/>
                  </a:lnTo>
                  <a:cubicBezTo>
                    <a:pt x="27693" y="44909"/>
                    <a:pt x="53604" y="57865"/>
                    <a:pt x="76200" y="75534"/>
                  </a:cubicBezTo>
                  <a:cubicBezTo>
                    <a:pt x="93960" y="88582"/>
                    <a:pt x="104321" y="109409"/>
                    <a:pt x="104013" y="131446"/>
                  </a:cubicBezTo>
                  <a:lnTo>
                    <a:pt x="104013" y="148400"/>
                  </a:lnTo>
                  <a:lnTo>
                    <a:pt x="268319" y="148400"/>
                  </a:lnTo>
                  <a:lnTo>
                    <a:pt x="268319" y="73819"/>
                  </a:lnTo>
                  <a:cubicBezTo>
                    <a:pt x="268644" y="62075"/>
                    <a:pt x="263111" y="50937"/>
                    <a:pt x="253556" y="44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449955B1-525E-52AA-08B4-8D0FC20F726C}"/>
                </a:ext>
              </a:extLst>
            </p:cNvPr>
            <p:cNvSpPr/>
            <p:nvPr/>
          </p:nvSpPr>
          <p:spPr>
            <a:xfrm>
              <a:off x="5754909" y="3604449"/>
              <a:ext cx="268700" cy="148400"/>
            </a:xfrm>
            <a:custGeom>
              <a:avLst/>
              <a:gdLst>
                <a:gd name="connsiteX0" fmla="*/ 164687 w 268700"/>
                <a:gd name="connsiteY0" fmla="*/ 131446 h 148400"/>
                <a:gd name="connsiteX1" fmla="*/ 191453 w 268700"/>
                <a:gd name="connsiteY1" fmla="*/ 76486 h 148400"/>
                <a:gd name="connsiteX2" fmla="*/ 192500 w 268700"/>
                <a:gd name="connsiteY2" fmla="*/ 75534 h 148400"/>
                <a:gd name="connsiteX3" fmla="*/ 193739 w 268700"/>
                <a:gd name="connsiteY3" fmla="*/ 74677 h 148400"/>
                <a:gd name="connsiteX4" fmla="*/ 268700 w 268700"/>
                <a:gd name="connsiteY4" fmla="*/ 37529 h 148400"/>
                <a:gd name="connsiteX5" fmla="*/ 263271 w 268700"/>
                <a:gd name="connsiteY5" fmla="*/ 31338 h 148400"/>
                <a:gd name="connsiteX6" fmla="*/ 209169 w 268700"/>
                <a:gd name="connsiteY6" fmla="*/ 9526 h 148400"/>
                <a:gd name="connsiteX7" fmla="*/ 148304 w 268700"/>
                <a:gd name="connsiteY7" fmla="*/ 1 h 148400"/>
                <a:gd name="connsiteX8" fmla="*/ 87344 w 268700"/>
                <a:gd name="connsiteY8" fmla="*/ 9526 h 148400"/>
                <a:gd name="connsiteX9" fmla="*/ 14859 w 268700"/>
                <a:gd name="connsiteY9" fmla="*/ 44101 h 148400"/>
                <a:gd name="connsiteX10" fmla="*/ 0 w 268700"/>
                <a:gd name="connsiteY10" fmla="*/ 73819 h 148400"/>
                <a:gd name="connsiteX11" fmla="*/ 0 w 268700"/>
                <a:gd name="connsiteY11" fmla="*/ 148400 h 148400"/>
                <a:gd name="connsiteX12" fmla="*/ 164687 w 268700"/>
                <a:gd name="connsiteY12" fmla="*/ 148400 h 14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700" h="148400">
                  <a:moveTo>
                    <a:pt x="164687" y="131446"/>
                  </a:moveTo>
                  <a:cubicBezTo>
                    <a:pt x="164702" y="109990"/>
                    <a:pt x="174570" y="89728"/>
                    <a:pt x="191453" y="76486"/>
                  </a:cubicBezTo>
                  <a:lnTo>
                    <a:pt x="192500" y="75534"/>
                  </a:lnTo>
                  <a:lnTo>
                    <a:pt x="193739" y="74677"/>
                  </a:lnTo>
                  <a:cubicBezTo>
                    <a:pt x="216602" y="58406"/>
                    <a:pt x="241905" y="45867"/>
                    <a:pt x="268700" y="37529"/>
                  </a:cubicBezTo>
                  <a:cubicBezTo>
                    <a:pt x="266795" y="35529"/>
                    <a:pt x="264986" y="33433"/>
                    <a:pt x="263271" y="31338"/>
                  </a:cubicBezTo>
                  <a:cubicBezTo>
                    <a:pt x="246372" y="21520"/>
                    <a:pt x="228152" y="14175"/>
                    <a:pt x="209169" y="9526"/>
                  </a:cubicBezTo>
                  <a:cubicBezTo>
                    <a:pt x="189376" y="3742"/>
                    <a:pt x="168918" y="541"/>
                    <a:pt x="148304" y="1"/>
                  </a:cubicBezTo>
                  <a:cubicBezTo>
                    <a:pt x="127609" y="-53"/>
                    <a:pt x="107036" y="3162"/>
                    <a:pt x="87344" y="9526"/>
                  </a:cubicBezTo>
                  <a:cubicBezTo>
                    <a:pt x="61338" y="16700"/>
                    <a:pt x="36801" y="28404"/>
                    <a:pt x="14859" y="44101"/>
                  </a:cubicBezTo>
                  <a:cubicBezTo>
                    <a:pt x="5620" y="51212"/>
                    <a:pt x="146" y="62162"/>
                    <a:pt x="0" y="73819"/>
                  </a:cubicBezTo>
                  <a:lnTo>
                    <a:pt x="0" y="148400"/>
                  </a:lnTo>
                  <a:lnTo>
                    <a:pt x="164687" y="148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31179B3D-7916-441F-13DE-3A075E80B6C6}"/>
                </a:ext>
              </a:extLst>
            </p:cNvPr>
            <p:cNvSpPr/>
            <p:nvPr/>
          </p:nvSpPr>
          <p:spPr>
            <a:xfrm>
              <a:off x="5952553" y="3662171"/>
              <a:ext cx="296525" cy="147829"/>
            </a:xfrm>
            <a:custGeom>
              <a:avLst/>
              <a:gdLst>
                <a:gd name="connsiteX0" fmla="*/ 0 w 296525"/>
                <a:gd name="connsiteY0" fmla="*/ 147830 h 147829"/>
                <a:gd name="connsiteX1" fmla="*/ 0 w 296525"/>
                <a:gd name="connsiteY1" fmla="*/ 73725 h 147829"/>
                <a:gd name="connsiteX2" fmla="*/ 14859 w 296525"/>
                <a:gd name="connsiteY2" fmla="*/ 44103 h 147829"/>
                <a:gd name="connsiteX3" fmla="*/ 87344 w 296525"/>
                <a:gd name="connsiteY3" fmla="*/ 9527 h 147829"/>
                <a:gd name="connsiteX4" fmla="*/ 148209 w 296525"/>
                <a:gd name="connsiteY4" fmla="*/ 2 h 147829"/>
                <a:gd name="connsiteX5" fmla="*/ 209169 w 296525"/>
                <a:gd name="connsiteY5" fmla="*/ 9527 h 147829"/>
                <a:gd name="connsiteX6" fmla="*/ 281654 w 296525"/>
                <a:gd name="connsiteY6" fmla="*/ 44103 h 147829"/>
                <a:gd name="connsiteX7" fmla="*/ 296513 w 296525"/>
                <a:gd name="connsiteY7" fmla="*/ 73725 h 147829"/>
                <a:gd name="connsiteX8" fmla="*/ 296513 w 296525"/>
                <a:gd name="connsiteY8" fmla="*/ 147830 h 14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25" h="147829">
                  <a:moveTo>
                    <a:pt x="0" y="147830"/>
                  </a:moveTo>
                  <a:lnTo>
                    <a:pt x="0" y="73725"/>
                  </a:lnTo>
                  <a:cubicBezTo>
                    <a:pt x="45" y="62070"/>
                    <a:pt x="5544" y="51107"/>
                    <a:pt x="14859" y="44103"/>
                  </a:cubicBezTo>
                  <a:cubicBezTo>
                    <a:pt x="36757" y="28332"/>
                    <a:pt x="61308" y="16621"/>
                    <a:pt x="87344" y="9527"/>
                  </a:cubicBezTo>
                  <a:cubicBezTo>
                    <a:pt x="106995" y="3128"/>
                    <a:pt x="127543" y="-88"/>
                    <a:pt x="148209" y="2"/>
                  </a:cubicBezTo>
                  <a:cubicBezTo>
                    <a:pt x="168859" y="487"/>
                    <a:pt x="189355" y="3690"/>
                    <a:pt x="209169" y="9527"/>
                  </a:cubicBezTo>
                  <a:cubicBezTo>
                    <a:pt x="235573" y="15599"/>
                    <a:pt x="260319" y="27402"/>
                    <a:pt x="281654" y="44103"/>
                  </a:cubicBezTo>
                  <a:cubicBezTo>
                    <a:pt x="291244" y="50876"/>
                    <a:pt x="296819" y="61990"/>
                    <a:pt x="296513" y="73725"/>
                  </a:cubicBezTo>
                  <a:lnTo>
                    <a:pt x="296513" y="147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71D25FB7-9350-6047-3822-11AD3DEB2F83}"/>
                </a:ext>
              </a:extLst>
            </p:cNvPr>
            <p:cNvSpPr/>
            <p:nvPr/>
          </p:nvSpPr>
          <p:spPr>
            <a:xfrm>
              <a:off x="6026658" y="3493770"/>
              <a:ext cx="148209" cy="148209"/>
            </a:xfrm>
            <a:custGeom>
              <a:avLst/>
              <a:gdLst>
                <a:gd name="connsiteX0" fmla="*/ 148209 w 148209"/>
                <a:gd name="connsiteY0" fmla="*/ 74105 h 148209"/>
                <a:gd name="connsiteX1" fmla="*/ 74105 w 148209"/>
                <a:gd name="connsiteY1" fmla="*/ 148209 h 148209"/>
                <a:gd name="connsiteX2" fmla="*/ 0 w 148209"/>
                <a:gd name="connsiteY2" fmla="*/ 74105 h 148209"/>
                <a:gd name="connsiteX3" fmla="*/ 74105 w 148209"/>
                <a:gd name="connsiteY3" fmla="*/ 0 h 148209"/>
                <a:gd name="connsiteX4" fmla="*/ 148209 w 148209"/>
                <a:gd name="connsiteY4" fmla="*/ 74105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5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5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992AD04-AF9C-E59A-823D-0AE63F129111}"/>
              </a:ext>
            </a:extLst>
          </p:cNvPr>
          <p:cNvGrpSpPr/>
          <p:nvPr/>
        </p:nvGrpSpPr>
        <p:grpSpPr>
          <a:xfrm>
            <a:off x="1478120" y="915046"/>
            <a:ext cx="1579298" cy="307899"/>
            <a:chOff x="165300" y="1630106"/>
            <a:chExt cx="1827789" cy="356345"/>
          </a:xfrm>
        </p:grpSpPr>
        <p:sp>
          <p:nvSpPr>
            <p:cNvPr id="110" name="Right Triangle 109">
              <a:extLst>
                <a:ext uri="{FF2B5EF4-FFF2-40B4-BE49-F238E27FC236}">
                  <a16:creationId xmlns:a16="http://schemas.microsoft.com/office/drawing/2014/main" id="{82459B5C-1BAA-251F-4997-2BCD9996F2B4}"/>
                </a:ext>
              </a:extLst>
            </p:cNvPr>
            <p:cNvSpPr/>
            <p:nvPr/>
          </p:nvSpPr>
          <p:spPr>
            <a:xfrm rot="5400000" flipH="1">
              <a:off x="168268" y="1633072"/>
              <a:ext cx="350409" cy="356345"/>
            </a:xfrm>
            <a:prstGeom prst="rtTriangl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ight Triangle 108">
              <a:extLst>
                <a:ext uri="{FF2B5EF4-FFF2-40B4-BE49-F238E27FC236}">
                  <a16:creationId xmlns:a16="http://schemas.microsoft.com/office/drawing/2014/main" id="{CBF7F271-1EC5-AD68-F961-A8DDB4E4C0AF}"/>
                </a:ext>
              </a:extLst>
            </p:cNvPr>
            <p:cNvSpPr/>
            <p:nvPr/>
          </p:nvSpPr>
          <p:spPr>
            <a:xfrm flipH="1">
              <a:off x="1642679" y="1630106"/>
              <a:ext cx="350410" cy="356345"/>
            </a:xfrm>
            <a:prstGeom prst="rtTriangl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6FEA2B-92C3-850A-EBC6-6E583D23BE0C}"/>
              </a:ext>
            </a:extLst>
          </p:cNvPr>
          <p:cNvSpPr txBox="1"/>
          <p:nvPr/>
        </p:nvSpPr>
        <p:spPr>
          <a:xfrm>
            <a:off x="19694" y="1600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PAGE VIEWS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7DA2A-4C28-AB7A-4B92-25D3306EDEEF}"/>
              </a:ext>
            </a:extLst>
          </p:cNvPr>
          <p:cNvSpPr txBox="1"/>
          <p:nvPr/>
        </p:nvSpPr>
        <p:spPr>
          <a:xfrm>
            <a:off x="30654" y="331241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1610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289E47-0354-DBC7-85DD-C22A7A83851D}"/>
              </a:ext>
            </a:extLst>
          </p:cNvPr>
          <p:cNvSpPr txBox="1"/>
          <p:nvPr/>
        </p:nvSpPr>
        <p:spPr>
          <a:xfrm>
            <a:off x="3059420" y="-64397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PAGE VIEWS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A5AF1-9990-2AB1-B8EF-71B68C316AF3}"/>
              </a:ext>
            </a:extLst>
          </p:cNvPr>
          <p:cNvSpPr txBox="1"/>
          <p:nvPr/>
        </p:nvSpPr>
        <p:spPr>
          <a:xfrm>
            <a:off x="3051752" y="255085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2048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C51EC70-B1B8-018B-9659-06E83EE2F6BB}"/>
              </a:ext>
            </a:extLst>
          </p:cNvPr>
          <p:cNvSpPr/>
          <p:nvPr/>
        </p:nvSpPr>
        <p:spPr>
          <a:xfrm>
            <a:off x="3038408" y="-3527"/>
            <a:ext cx="3045600" cy="12075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A1B1FEA-1F8D-84F8-EEDC-40FDFB4DCF52}"/>
              </a:ext>
            </a:extLst>
          </p:cNvPr>
          <p:cNvSpPr txBox="1"/>
          <p:nvPr/>
        </p:nvSpPr>
        <p:spPr>
          <a:xfrm>
            <a:off x="3060322" y="1600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LEADS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04DC303-635C-794A-E51D-FB583781139C}"/>
              </a:ext>
            </a:extLst>
          </p:cNvPr>
          <p:cNvSpPr txBox="1"/>
          <p:nvPr/>
        </p:nvSpPr>
        <p:spPr>
          <a:xfrm>
            <a:off x="3071281" y="331241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236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5CD52A6-57AB-F28D-828B-F2C59C24DA42}"/>
              </a:ext>
            </a:extLst>
          </p:cNvPr>
          <p:cNvSpPr/>
          <p:nvPr/>
        </p:nvSpPr>
        <p:spPr>
          <a:xfrm>
            <a:off x="6053728" y="-2922"/>
            <a:ext cx="3045600" cy="1207514"/>
          </a:xfrm>
          <a:prstGeom prst="rect">
            <a:avLst/>
          </a:prstGeom>
          <a:solidFill>
            <a:srgbClr val="12C2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9546BC3-B888-2599-9284-BAE36C691CA6}"/>
              </a:ext>
            </a:extLst>
          </p:cNvPr>
          <p:cNvSpPr txBox="1"/>
          <p:nvPr/>
        </p:nvSpPr>
        <p:spPr>
          <a:xfrm>
            <a:off x="6075642" y="2205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AVG SESSION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A15167-8CBA-1B7C-7003-A2934E8670E7}"/>
              </a:ext>
            </a:extLst>
          </p:cNvPr>
          <p:cNvSpPr txBox="1"/>
          <p:nvPr/>
        </p:nvSpPr>
        <p:spPr>
          <a:xfrm>
            <a:off x="6086601" y="331847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00:01:52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D4CD351-72C9-F92D-367E-D5C802696FB3}"/>
              </a:ext>
            </a:extLst>
          </p:cNvPr>
          <p:cNvSpPr/>
          <p:nvPr/>
        </p:nvSpPr>
        <p:spPr>
          <a:xfrm>
            <a:off x="9098333" y="-1505"/>
            <a:ext cx="3084141" cy="1205492"/>
          </a:xfrm>
          <a:prstGeom prst="rect">
            <a:avLst/>
          </a:prstGeom>
          <a:solidFill>
            <a:srgbClr val="0D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89FD21-D65F-A75E-E062-DB35307F6EB1}"/>
              </a:ext>
            </a:extLst>
          </p:cNvPr>
          <p:cNvSpPr txBox="1"/>
          <p:nvPr/>
        </p:nvSpPr>
        <p:spPr>
          <a:xfrm>
            <a:off x="9120247" y="3621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BOUNCE RATE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272D6C-EA2E-5F4F-A90E-4CC6F87135B2}"/>
              </a:ext>
            </a:extLst>
          </p:cNvPr>
          <p:cNvSpPr txBox="1"/>
          <p:nvPr/>
        </p:nvSpPr>
        <p:spPr>
          <a:xfrm>
            <a:off x="9131207" y="333262"/>
            <a:ext cx="30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59.33%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90BD6421-AD9D-45ED-A212-59E92D85F3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7694" y="637823"/>
            <a:ext cx="480684" cy="480684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DA905EF-766D-2DD6-6392-CB05755BD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8550" y="637823"/>
            <a:ext cx="598664" cy="598664"/>
          </a:xfrm>
          <a:prstGeom prst="rect">
            <a:avLst/>
          </a:prstGeom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6E274AFD-5264-529E-4119-614FDAA04D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7387" y="637823"/>
            <a:ext cx="467270" cy="467270"/>
          </a:xfrm>
          <a:prstGeom prst="rect">
            <a:avLst/>
          </a:prstGeom>
        </p:spPr>
      </p:pic>
      <p:pic>
        <p:nvPicPr>
          <p:cNvPr id="166" name="Graphic 165" descr="Hourglass 30% with solid fill">
            <a:extLst>
              <a:ext uri="{FF2B5EF4-FFF2-40B4-BE49-F238E27FC236}">
                <a16:creationId xmlns:a16="http://schemas.microsoft.com/office/drawing/2014/main" id="{D10E60DA-2249-B1BD-D1BD-9EDC5C0710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97265" y="439751"/>
            <a:ext cx="790086" cy="790086"/>
          </a:xfrm>
          <a:prstGeom prst="rect">
            <a:avLst/>
          </a:prstGeom>
        </p:spPr>
      </p:pic>
      <p:sp>
        <p:nvSpPr>
          <p:cNvPr id="169" name="Right Triangle 168">
            <a:extLst>
              <a:ext uri="{FF2B5EF4-FFF2-40B4-BE49-F238E27FC236}">
                <a16:creationId xmlns:a16="http://schemas.microsoft.com/office/drawing/2014/main" id="{97F9A566-1A44-1235-7ED8-2725D0AFAD86}"/>
              </a:ext>
            </a:extLst>
          </p:cNvPr>
          <p:cNvSpPr/>
          <p:nvPr/>
        </p:nvSpPr>
        <p:spPr>
          <a:xfrm flipH="1">
            <a:off x="5751951" y="922394"/>
            <a:ext cx="302771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10AB6286-4E6B-51CA-9C2F-E4DB3B244BB2}"/>
              </a:ext>
            </a:extLst>
          </p:cNvPr>
          <p:cNvSpPr/>
          <p:nvPr/>
        </p:nvSpPr>
        <p:spPr>
          <a:xfrm rot="5400000" flipH="1">
            <a:off x="4477989" y="924957"/>
            <a:ext cx="302770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ight Triangle 170">
            <a:extLst>
              <a:ext uri="{FF2B5EF4-FFF2-40B4-BE49-F238E27FC236}">
                <a16:creationId xmlns:a16="http://schemas.microsoft.com/office/drawing/2014/main" id="{6BB9A4B5-25CA-3A83-992E-894B8D10EBD3}"/>
              </a:ext>
            </a:extLst>
          </p:cNvPr>
          <p:cNvSpPr/>
          <p:nvPr/>
        </p:nvSpPr>
        <p:spPr>
          <a:xfrm flipH="1">
            <a:off x="8790491" y="890463"/>
            <a:ext cx="302771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2399470F-2FAD-4A6D-FF7B-BD252C1959BE}"/>
              </a:ext>
            </a:extLst>
          </p:cNvPr>
          <p:cNvSpPr/>
          <p:nvPr/>
        </p:nvSpPr>
        <p:spPr>
          <a:xfrm rot="5400000" flipH="1">
            <a:off x="7516529" y="893026"/>
            <a:ext cx="302770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Graphic 77" descr="Toggle with solid fill">
            <a:extLst>
              <a:ext uri="{FF2B5EF4-FFF2-40B4-BE49-F238E27FC236}">
                <a16:creationId xmlns:a16="http://schemas.microsoft.com/office/drawing/2014/main" id="{A7827E31-33F4-EFE1-24C8-FAF4A70A2A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92487" y="483122"/>
            <a:ext cx="790086" cy="790086"/>
          </a:xfrm>
          <a:prstGeom prst="rect">
            <a:avLst/>
          </a:prstGeom>
        </p:spPr>
      </p:pic>
      <p:sp>
        <p:nvSpPr>
          <p:cNvPr id="173" name="Right Triangle 172">
            <a:extLst>
              <a:ext uri="{FF2B5EF4-FFF2-40B4-BE49-F238E27FC236}">
                <a16:creationId xmlns:a16="http://schemas.microsoft.com/office/drawing/2014/main" id="{4AE6E74A-6680-F7A6-0918-4DFA1B24935D}"/>
              </a:ext>
            </a:extLst>
          </p:cNvPr>
          <p:cNvSpPr/>
          <p:nvPr/>
        </p:nvSpPr>
        <p:spPr>
          <a:xfrm flipH="1">
            <a:off x="11872011" y="895590"/>
            <a:ext cx="302771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ight Triangle 173">
            <a:extLst>
              <a:ext uri="{FF2B5EF4-FFF2-40B4-BE49-F238E27FC236}">
                <a16:creationId xmlns:a16="http://schemas.microsoft.com/office/drawing/2014/main" id="{77791A68-7B33-7C70-E75F-77B2D49D0800}"/>
              </a:ext>
            </a:extLst>
          </p:cNvPr>
          <p:cNvSpPr/>
          <p:nvPr/>
        </p:nvSpPr>
        <p:spPr>
          <a:xfrm rot="5400000" flipH="1">
            <a:off x="10598049" y="898153"/>
            <a:ext cx="302770" cy="30789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668E6AA-D73B-F125-6C1D-B70B83D5C4B7}"/>
              </a:ext>
            </a:extLst>
          </p:cNvPr>
          <p:cNvSpPr/>
          <p:nvPr/>
        </p:nvSpPr>
        <p:spPr>
          <a:xfrm>
            <a:off x="4746350" y="4161539"/>
            <a:ext cx="440012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LEADS Status Per Professional Domains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737ED1D-5B2C-452D-3841-6B8BEB3BAFA0}"/>
              </a:ext>
            </a:extLst>
          </p:cNvPr>
          <p:cNvSpPr/>
          <p:nvPr/>
        </p:nvSpPr>
        <p:spPr>
          <a:xfrm>
            <a:off x="163858" y="4160523"/>
            <a:ext cx="4406400" cy="3657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PAGE VIEWS And Acquired LEADS Per Week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6515071-C6BA-C782-B9FC-3590DE9FD7FA}"/>
              </a:ext>
            </a:extLst>
          </p:cNvPr>
          <p:cNvSpPr/>
          <p:nvPr/>
        </p:nvSpPr>
        <p:spPr>
          <a:xfrm>
            <a:off x="163858" y="1339399"/>
            <a:ext cx="44064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AVG VISUALIZATION TIME And BOUNCE RATE Per Week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14CAE29-7BC3-F551-9BE1-52F4EA2EAC30}"/>
              </a:ext>
            </a:extLst>
          </p:cNvPr>
          <p:cNvSpPr/>
          <p:nvPr/>
        </p:nvSpPr>
        <p:spPr>
          <a:xfrm>
            <a:off x="7931518" y="1342890"/>
            <a:ext cx="40680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LEADS Status Per SOURCE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63EFD5B-6164-3322-2476-3DF8200C2637}"/>
              </a:ext>
            </a:extLst>
          </p:cNvPr>
          <p:cNvSpPr/>
          <p:nvPr/>
        </p:nvSpPr>
        <p:spPr>
          <a:xfrm>
            <a:off x="4746420" y="1340884"/>
            <a:ext cx="29988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LEADS Status Breakdown</a:t>
            </a:r>
          </a:p>
        </p:txBody>
      </p:sp>
      <p:graphicFrame>
        <p:nvGraphicFramePr>
          <p:cNvPr id="219" name="Table 219">
            <a:extLst>
              <a:ext uri="{FF2B5EF4-FFF2-40B4-BE49-F238E27FC236}">
                <a16:creationId xmlns:a16="http://schemas.microsoft.com/office/drawing/2014/main" id="{96F002EE-D7E0-C6D6-46F4-1BBCFA91E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02158"/>
              </p:ext>
            </p:extLst>
          </p:nvPr>
        </p:nvGraphicFramePr>
        <p:xfrm>
          <a:off x="9204325" y="4161539"/>
          <a:ext cx="2808102" cy="119710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68017">
                  <a:extLst>
                    <a:ext uri="{9D8B030D-6E8A-4147-A177-3AD203B41FA5}">
                      <a16:colId xmlns:a16="http://schemas.microsoft.com/office/drawing/2014/main" val="4258919181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val="2294626930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val="3990903316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val="533883178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val="1619667950"/>
                    </a:ext>
                  </a:extLst>
                </a:gridCol>
                <a:gridCol w="468017">
                  <a:extLst>
                    <a:ext uri="{9D8B030D-6E8A-4147-A177-3AD203B41FA5}">
                      <a16:colId xmlns:a16="http://schemas.microsoft.com/office/drawing/2014/main" val="752306497"/>
                    </a:ext>
                  </a:extLst>
                </a:gridCol>
              </a:tblGrid>
              <a:tr h="318826"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Country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MQL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New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Nurture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SQL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7898104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US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25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4981382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FR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36613458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IN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11096154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GB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89725755"/>
                  </a:ext>
                </a:extLst>
              </a:tr>
              <a:tr h="175655"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PT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26956514"/>
                  </a:ext>
                </a:extLst>
              </a:tr>
            </a:tbl>
          </a:graphicData>
        </a:graphic>
      </p:graphicFrame>
      <p:graphicFrame>
        <p:nvGraphicFramePr>
          <p:cNvPr id="240" name="Table 219">
            <a:extLst>
              <a:ext uri="{FF2B5EF4-FFF2-40B4-BE49-F238E27FC236}">
                <a16:creationId xmlns:a16="http://schemas.microsoft.com/office/drawing/2014/main" id="{D3A2AE29-FBEF-0AB2-8CD0-B986C19A9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75755"/>
              </p:ext>
            </p:extLst>
          </p:nvPr>
        </p:nvGraphicFramePr>
        <p:xfrm>
          <a:off x="9204325" y="5615233"/>
          <a:ext cx="2808096" cy="114900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02024">
                  <a:extLst>
                    <a:ext uri="{9D8B030D-6E8A-4147-A177-3AD203B41FA5}">
                      <a16:colId xmlns:a16="http://schemas.microsoft.com/office/drawing/2014/main" val="4258919181"/>
                    </a:ext>
                  </a:extLst>
                </a:gridCol>
                <a:gridCol w="702024">
                  <a:extLst>
                    <a:ext uri="{9D8B030D-6E8A-4147-A177-3AD203B41FA5}">
                      <a16:colId xmlns:a16="http://schemas.microsoft.com/office/drawing/2014/main" val="2294626930"/>
                    </a:ext>
                  </a:extLst>
                </a:gridCol>
                <a:gridCol w="702024">
                  <a:extLst>
                    <a:ext uri="{9D8B030D-6E8A-4147-A177-3AD203B41FA5}">
                      <a16:colId xmlns:a16="http://schemas.microsoft.com/office/drawing/2014/main" val="533883178"/>
                    </a:ext>
                  </a:extLst>
                </a:gridCol>
                <a:gridCol w="702024">
                  <a:extLst>
                    <a:ext uri="{9D8B030D-6E8A-4147-A177-3AD203B41FA5}">
                      <a16:colId xmlns:a16="http://schemas.microsoft.com/office/drawing/2014/main" val="752306497"/>
                    </a:ext>
                  </a:extLst>
                </a:gridCol>
              </a:tblGrid>
              <a:tr h="306018"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Century Gothic" panose="020B0502020202020204" pitchFamily="34" charset="0"/>
                        </a:rPr>
                        <a:t>Country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Century Gothic" panose="020B0502020202020204" pitchFamily="34" charset="0"/>
                        </a:rPr>
                        <a:t>Disqualified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Century Gothic" panose="020B0502020202020204" pitchFamily="34" charset="0"/>
                        </a:rPr>
                        <a:t>Unsubscribed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33221" marR="33221" marT="16610" marB="1661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98104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US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81382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13458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GB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96154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725755"/>
                  </a:ext>
                </a:extLst>
              </a:tr>
              <a:tr h="168598">
                <a:tc>
                  <a:txBody>
                    <a:bodyPr/>
                    <a:lstStyle/>
                    <a:p>
                      <a:pPr marL="0" algn="ctr" defTabSz="914399" rtl="0" eaLnBrk="1" fontAlgn="t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9" rtl="0" eaLnBrk="1" fontAlgn="b" latinLnBrk="0" hangingPunct="1"/>
                      <a:r>
                        <a:rPr lang="pt-PT" sz="7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56514"/>
                  </a:ext>
                </a:extLst>
              </a:tr>
            </a:tbl>
          </a:graphicData>
        </a:graphic>
      </p:graphicFrame>
      <p:pic>
        <p:nvPicPr>
          <p:cNvPr id="3" name="Picture 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93D5C4B-472C-EBD2-F338-36016E79431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736" r="2548"/>
          <a:stretch/>
        </p:blipFill>
        <p:spPr>
          <a:xfrm>
            <a:off x="166422" y="1651849"/>
            <a:ext cx="4406400" cy="23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7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983;p33">
            <a:extLst>
              <a:ext uri="{FF2B5EF4-FFF2-40B4-BE49-F238E27FC236}">
                <a16:creationId xmlns:a16="http://schemas.microsoft.com/office/drawing/2014/main" id="{C6AD0003-6AE0-A05F-AFD1-07A8B69A9A22}"/>
              </a:ext>
            </a:extLst>
          </p:cNvPr>
          <p:cNvSpPr>
            <a:spLocks noChangeAspect="1"/>
          </p:cNvSpPr>
          <p:nvPr/>
        </p:nvSpPr>
        <p:spPr>
          <a:xfrm rot="5400000">
            <a:off x="4076730" y="1386972"/>
            <a:ext cx="4248000" cy="4248000"/>
          </a:xfrm>
          <a:custGeom>
            <a:avLst/>
            <a:gdLst/>
            <a:ahLst/>
            <a:cxnLst/>
            <a:rect l="l" t="t" r="r" b="b"/>
            <a:pathLst>
              <a:path w="19299" h="19299" extrusionOk="0">
                <a:moveTo>
                  <a:pt x="9649" y="318"/>
                </a:moveTo>
                <a:cubicBezTo>
                  <a:pt x="12247" y="318"/>
                  <a:pt x="14555" y="1351"/>
                  <a:pt x="16251" y="3047"/>
                </a:cubicBezTo>
                <a:cubicBezTo>
                  <a:pt x="17948" y="4744"/>
                  <a:pt x="18980" y="7077"/>
                  <a:pt x="18980" y="9649"/>
                </a:cubicBezTo>
                <a:cubicBezTo>
                  <a:pt x="18980" y="12219"/>
                  <a:pt x="17948" y="14552"/>
                  <a:pt x="16251" y="16249"/>
                </a:cubicBezTo>
                <a:cubicBezTo>
                  <a:pt x="14555" y="17945"/>
                  <a:pt x="12247" y="18980"/>
                  <a:pt x="9649" y="18980"/>
                </a:cubicBezTo>
                <a:cubicBezTo>
                  <a:pt x="7079" y="18980"/>
                  <a:pt x="4746" y="17945"/>
                  <a:pt x="3050" y="16249"/>
                </a:cubicBezTo>
                <a:cubicBezTo>
                  <a:pt x="1379" y="14552"/>
                  <a:pt x="318" y="12219"/>
                  <a:pt x="318" y="9649"/>
                </a:cubicBezTo>
                <a:cubicBezTo>
                  <a:pt x="318" y="7077"/>
                  <a:pt x="1379" y="4744"/>
                  <a:pt x="3050" y="3047"/>
                </a:cubicBezTo>
                <a:cubicBezTo>
                  <a:pt x="4746" y="1351"/>
                  <a:pt x="7079" y="318"/>
                  <a:pt x="9649" y="318"/>
                </a:cubicBezTo>
                <a:close/>
                <a:moveTo>
                  <a:pt x="9649" y="0"/>
                </a:moveTo>
                <a:cubicBezTo>
                  <a:pt x="4322" y="0"/>
                  <a:pt x="0" y="4320"/>
                  <a:pt x="0" y="9649"/>
                </a:cubicBezTo>
                <a:cubicBezTo>
                  <a:pt x="0" y="14976"/>
                  <a:pt x="4322" y="19298"/>
                  <a:pt x="9649" y="19298"/>
                </a:cubicBezTo>
                <a:cubicBezTo>
                  <a:pt x="14979" y="19298"/>
                  <a:pt x="19299" y="14976"/>
                  <a:pt x="19299" y="9649"/>
                </a:cubicBezTo>
                <a:cubicBezTo>
                  <a:pt x="19299" y="4320"/>
                  <a:pt x="14979" y="0"/>
                  <a:pt x="9649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968;p33">
            <a:extLst>
              <a:ext uri="{FF2B5EF4-FFF2-40B4-BE49-F238E27FC236}">
                <a16:creationId xmlns:a16="http://schemas.microsoft.com/office/drawing/2014/main" id="{8DF746B8-C1DB-9D69-135D-F2800BEF24EE}"/>
              </a:ext>
            </a:extLst>
          </p:cNvPr>
          <p:cNvSpPr/>
          <p:nvPr/>
        </p:nvSpPr>
        <p:spPr>
          <a:xfrm rot="5400000">
            <a:off x="4335051" y="3450935"/>
            <a:ext cx="1924520" cy="1806837"/>
          </a:xfrm>
          <a:custGeom>
            <a:avLst/>
            <a:gdLst/>
            <a:ahLst/>
            <a:cxnLst/>
            <a:rect l="l" t="t" r="r" b="b"/>
            <a:pathLst>
              <a:path w="16517" h="15507" extrusionOk="0">
                <a:moveTo>
                  <a:pt x="11638" y="0"/>
                </a:moveTo>
                <a:cubicBezTo>
                  <a:pt x="11638" y="5858"/>
                  <a:pt x="6867" y="10629"/>
                  <a:pt x="1007" y="10629"/>
                </a:cubicBezTo>
                <a:cubicBezTo>
                  <a:pt x="399" y="11240"/>
                  <a:pt x="0" y="12114"/>
                  <a:pt x="0" y="13068"/>
                </a:cubicBezTo>
                <a:cubicBezTo>
                  <a:pt x="0" y="14022"/>
                  <a:pt x="399" y="14871"/>
                  <a:pt x="1007" y="15507"/>
                </a:cubicBezTo>
                <a:cubicBezTo>
                  <a:pt x="9571" y="15507"/>
                  <a:pt x="16516" y="8561"/>
                  <a:pt x="16516" y="0"/>
                </a:cubicBezTo>
                <a:lnTo>
                  <a:pt x="16516" y="0"/>
                </a:lnTo>
                <a:cubicBezTo>
                  <a:pt x="15880" y="636"/>
                  <a:pt x="15032" y="1008"/>
                  <a:pt x="14077" y="1008"/>
                </a:cubicBezTo>
                <a:cubicBezTo>
                  <a:pt x="13123" y="1008"/>
                  <a:pt x="12247" y="636"/>
                  <a:pt x="11638" y="0"/>
                </a:cubicBezTo>
                <a:close/>
              </a:path>
            </a:pathLst>
          </a:custGeom>
          <a:solidFill>
            <a:srgbClr val="A0C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971;p33">
            <a:extLst>
              <a:ext uri="{FF2B5EF4-FFF2-40B4-BE49-F238E27FC236}">
                <a16:creationId xmlns:a16="http://schemas.microsoft.com/office/drawing/2014/main" id="{3CBDA6AE-913B-A574-C2FD-809053374577}"/>
              </a:ext>
            </a:extLst>
          </p:cNvPr>
          <p:cNvSpPr/>
          <p:nvPr/>
        </p:nvSpPr>
        <p:spPr>
          <a:xfrm rot="5400000">
            <a:off x="6538929" y="1385105"/>
            <a:ext cx="173028" cy="170116"/>
          </a:xfrm>
          <a:custGeom>
            <a:avLst/>
            <a:gdLst/>
            <a:ahLst/>
            <a:cxnLst/>
            <a:rect l="l" t="t" r="r" b="b"/>
            <a:pathLst>
              <a:path w="1485" h="1460" extrusionOk="0">
                <a:moveTo>
                  <a:pt x="743" y="0"/>
                </a:moveTo>
                <a:cubicBezTo>
                  <a:pt x="346" y="0"/>
                  <a:pt x="0" y="318"/>
                  <a:pt x="0" y="742"/>
                </a:cubicBezTo>
                <a:cubicBezTo>
                  <a:pt x="0" y="1141"/>
                  <a:pt x="346" y="1459"/>
                  <a:pt x="743" y="1459"/>
                </a:cubicBezTo>
                <a:cubicBezTo>
                  <a:pt x="1141" y="1459"/>
                  <a:pt x="1485" y="1141"/>
                  <a:pt x="1485" y="742"/>
                </a:cubicBezTo>
                <a:cubicBezTo>
                  <a:pt x="1485" y="318"/>
                  <a:pt x="1141" y="0"/>
                  <a:pt x="7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972;p33">
            <a:extLst>
              <a:ext uri="{FF2B5EF4-FFF2-40B4-BE49-F238E27FC236}">
                <a16:creationId xmlns:a16="http://schemas.microsoft.com/office/drawing/2014/main" id="{B962F477-DA63-2076-53EB-5F1BD7DAF366}"/>
              </a:ext>
            </a:extLst>
          </p:cNvPr>
          <p:cNvSpPr/>
          <p:nvPr/>
        </p:nvSpPr>
        <p:spPr>
          <a:xfrm rot="5400000">
            <a:off x="5683329" y="1385222"/>
            <a:ext cx="173028" cy="169883"/>
          </a:xfrm>
          <a:custGeom>
            <a:avLst/>
            <a:gdLst/>
            <a:ahLst/>
            <a:cxnLst/>
            <a:rect l="l" t="t" r="r" b="b"/>
            <a:pathLst>
              <a:path w="1485" h="1458" extrusionOk="0">
                <a:moveTo>
                  <a:pt x="743" y="0"/>
                </a:moveTo>
                <a:cubicBezTo>
                  <a:pt x="346" y="0"/>
                  <a:pt x="0" y="318"/>
                  <a:pt x="0" y="715"/>
                </a:cubicBezTo>
                <a:cubicBezTo>
                  <a:pt x="0" y="1139"/>
                  <a:pt x="346" y="1457"/>
                  <a:pt x="743" y="1457"/>
                </a:cubicBezTo>
                <a:cubicBezTo>
                  <a:pt x="1141" y="1457"/>
                  <a:pt x="1485" y="1139"/>
                  <a:pt x="1485" y="715"/>
                </a:cubicBezTo>
                <a:cubicBezTo>
                  <a:pt x="1485" y="318"/>
                  <a:pt x="1141" y="0"/>
                  <a:pt x="7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973;p33">
            <a:extLst>
              <a:ext uri="{FF2B5EF4-FFF2-40B4-BE49-F238E27FC236}">
                <a16:creationId xmlns:a16="http://schemas.microsoft.com/office/drawing/2014/main" id="{D58D795E-0F95-EE54-B021-285B7CA4664A}"/>
              </a:ext>
            </a:extLst>
          </p:cNvPr>
          <p:cNvSpPr/>
          <p:nvPr/>
        </p:nvSpPr>
        <p:spPr>
          <a:xfrm rot="5400000">
            <a:off x="5742053" y="1441036"/>
            <a:ext cx="55695" cy="58608"/>
          </a:xfrm>
          <a:custGeom>
            <a:avLst/>
            <a:gdLst/>
            <a:ahLst/>
            <a:cxnLst/>
            <a:rect l="l" t="t" r="r" b="b"/>
            <a:pathLst>
              <a:path w="478" h="503" extrusionOk="0">
                <a:moveTo>
                  <a:pt x="238" y="0"/>
                </a:moveTo>
                <a:cubicBezTo>
                  <a:pt x="106" y="0"/>
                  <a:pt x="0" y="106"/>
                  <a:pt x="0" y="238"/>
                </a:cubicBezTo>
                <a:cubicBezTo>
                  <a:pt x="0" y="397"/>
                  <a:pt x="106" y="503"/>
                  <a:pt x="238" y="503"/>
                </a:cubicBezTo>
                <a:cubicBezTo>
                  <a:pt x="371" y="503"/>
                  <a:pt x="477" y="397"/>
                  <a:pt x="477" y="238"/>
                </a:cubicBezTo>
                <a:cubicBezTo>
                  <a:pt x="477" y="106"/>
                  <a:pt x="371" y="0"/>
                  <a:pt x="238" y="0"/>
                </a:cubicBezTo>
                <a:close/>
              </a:path>
            </a:pathLst>
          </a:custGeom>
          <a:solidFill>
            <a:srgbClr val="A0C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" name="Google Shape;974;p33">
            <a:extLst>
              <a:ext uri="{FF2B5EF4-FFF2-40B4-BE49-F238E27FC236}">
                <a16:creationId xmlns:a16="http://schemas.microsoft.com/office/drawing/2014/main" id="{A0B05242-EDE7-6679-C402-2970A30812AC}"/>
              </a:ext>
            </a:extLst>
          </p:cNvPr>
          <p:cNvSpPr/>
          <p:nvPr/>
        </p:nvSpPr>
        <p:spPr>
          <a:xfrm rot="5400000">
            <a:off x="6597595" y="1440861"/>
            <a:ext cx="55695" cy="58958"/>
          </a:xfrm>
          <a:custGeom>
            <a:avLst/>
            <a:gdLst/>
            <a:ahLst/>
            <a:cxnLst/>
            <a:rect l="l" t="t" r="r" b="b"/>
            <a:pathLst>
              <a:path w="478" h="506" extrusionOk="0">
                <a:moveTo>
                  <a:pt x="238" y="0"/>
                </a:moveTo>
                <a:cubicBezTo>
                  <a:pt x="106" y="0"/>
                  <a:pt x="0" y="106"/>
                  <a:pt x="0" y="265"/>
                </a:cubicBezTo>
                <a:cubicBezTo>
                  <a:pt x="0" y="399"/>
                  <a:pt x="106" y="505"/>
                  <a:pt x="238" y="505"/>
                </a:cubicBezTo>
                <a:cubicBezTo>
                  <a:pt x="371" y="505"/>
                  <a:pt x="477" y="399"/>
                  <a:pt x="477" y="265"/>
                </a:cubicBezTo>
                <a:cubicBezTo>
                  <a:pt x="477" y="106"/>
                  <a:pt x="371" y="0"/>
                  <a:pt x="238" y="0"/>
                </a:cubicBezTo>
                <a:close/>
              </a:path>
            </a:pathLst>
          </a:custGeom>
          <a:solidFill>
            <a:srgbClr val="A0C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976;p33">
            <a:extLst>
              <a:ext uri="{FF2B5EF4-FFF2-40B4-BE49-F238E27FC236}">
                <a16:creationId xmlns:a16="http://schemas.microsoft.com/office/drawing/2014/main" id="{C8885C6E-A8A9-CDED-A223-33C4A03774D2}"/>
              </a:ext>
            </a:extLst>
          </p:cNvPr>
          <p:cNvSpPr/>
          <p:nvPr/>
        </p:nvSpPr>
        <p:spPr>
          <a:xfrm rot="5400000">
            <a:off x="6538929" y="5466719"/>
            <a:ext cx="173028" cy="170116"/>
          </a:xfrm>
          <a:custGeom>
            <a:avLst/>
            <a:gdLst/>
            <a:ahLst/>
            <a:cxnLst/>
            <a:rect l="l" t="t" r="r" b="b"/>
            <a:pathLst>
              <a:path w="1485" h="1460" extrusionOk="0">
                <a:moveTo>
                  <a:pt x="743" y="0"/>
                </a:moveTo>
                <a:cubicBezTo>
                  <a:pt x="344" y="0"/>
                  <a:pt x="0" y="318"/>
                  <a:pt x="0" y="742"/>
                </a:cubicBezTo>
                <a:cubicBezTo>
                  <a:pt x="0" y="1141"/>
                  <a:pt x="344" y="1459"/>
                  <a:pt x="743" y="1459"/>
                </a:cubicBezTo>
                <a:cubicBezTo>
                  <a:pt x="1139" y="1459"/>
                  <a:pt x="1485" y="1141"/>
                  <a:pt x="1485" y="742"/>
                </a:cubicBezTo>
                <a:cubicBezTo>
                  <a:pt x="1485" y="318"/>
                  <a:pt x="1139" y="0"/>
                  <a:pt x="7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977;p33">
            <a:extLst>
              <a:ext uri="{FF2B5EF4-FFF2-40B4-BE49-F238E27FC236}">
                <a16:creationId xmlns:a16="http://schemas.microsoft.com/office/drawing/2014/main" id="{7E50C8BE-406B-BBED-EC9D-4CAC376A89D5}"/>
              </a:ext>
            </a:extLst>
          </p:cNvPr>
          <p:cNvSpPr/>
          <p:nvPr/>
        </p:nvSpPr>
        <p:spPr>
          <a:xfrm rot="5400000">
            <a:off x="5683329" y="5466836"/>
            <a:ext cx="173028" cy="169883"/>
          </a:xfrm>
          <a:custGeom>
            <a:avLst/>
            <a:gdLst/>
            <a:ahLst/>
            <a:cxnLst/>
            <a:rect l="l" t="t" r="r" b="b"/>
            <a:pathLst>
              <a:path w="1485" h="1458" extrusionOk="0">
                <a:moveTo>
                  <a:pt x="743" y="0"/>
                </a:moveTo>
                <a:cubicBezTo>
                  <a:pt x="344" y="0"/>
                  <a:pt x="0" y="318"/>
                  <a:pt x="0" y="715"/>
                </a:cubicBezTo>
                <a:cubicBezTo>
                  <a:pt x="0" y="1139"/>
                  <a:pt x="344" y="1457"/>
                  <a:pt x="743" y="1457"/>
                </a:cubicBezTo>
                <a:cubicBezTo>
                  <a:pt x="1139" y="1457"/>
                  <a:pt x="1485" y="1139"/>
                  <a:pt x="1485" y="715"/>
                </a:cubicBezTo>
                <a:cubicBezTo>
                  <a:pt x="1485" y="318"/>
                  <a:pt x="1139" y="0"/>
                  <a:pt x="7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978;p33">
            <a:extLst>
              <a:ext uri="{FF2B5EF4-FFF2-40B4-BE49-F238E27FC236}">
                <a16:creationId xmlns:a16="http://schemas.microsoft.com/office/drawing/2014/main" id="{4522D038-1F12-DC4A-7B02-F5801A12CCD9}"/>
              </a:ext>
            </a:extLst>
          </p:cNvPr>
          <p:cNvSpPr/>
          <p:nvPr/>
        </p:nvSpPr>
        <p:spPr>
          <a:xfrm rot="5400000">
            <a:off x="5740538" y="5520902"/>
            <a:ext cx="58725" cy="58608"/>
          </a:xfrm>
          <a:custGeom>
            <a:avLst/>
            <a:gdLst/>
            <a:ahLst/>
            <a:cxnLst/>
            <a:rect l="l" t="t" r="r" b="b"/>
            <a:pathLst>
              <a:path w="504" h="503" extrusionOk="0">
                <a:moveTo>
                  <a:pt x="266" y="0"/>
                </a:moveTo>
                <a:cubicBezTo>
                  <a:pt x="132" y="0"/>
                  <a:pt x="1" y="106"/>
                  <a:pt x="1" y="238"/>
                </a:cubicBezTo>
                <a:cubicBezTo>
                  <a:pt x="1" y="397"/>
                  <a:pt x="132" y="503"/>
                  <a:pt x="266" y="503"/>
                </a:cubicBezTo>
                <a:cubicBezTo>
                  <a:pt x="397" y="503"/>
                  <a:pt x="503" y="397"/>
                  <a:pt x="503" y="238"/>
                </a:cubicBezTo>
                <a:cubicBezTo>
                  <a:pt x="503" y="106"/>
                  <a:pt x="397" y="0"/>
                  <a:pt x="266" y="0"/>
                </a:cubicBezTo>
                <a:close/>
              </a:path>
            </a:pathLst>
          </a:custGeom>
          <a:solidFill>
            <a:srgbClr val="A0C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979;p33">
            <a:extLst>
              <a:ext uri="{FF2B5EF4-FFF2-40B4-BE49-F238E27FC236}">
                <a16:creationId xmlns:a16="http://schemas.microsoft.com/office/drawing/2014/main" id="{F88FE722-9A26-E5D1-3322-6040C06F4734}"/>
              </a:ext>
            </a:extLst>
          </p:cNvPr>
          <p:cNvSpPr/>
          <p:nvPr/>
        </p:nvSpPr>
        <p:spPr>
          <a:xfrm rot="5400000">
            <a:off x="6596080" y="5520727"/>
            <a:ext cx="58725" cy="58958"/>
          </a:xfrm>
          <a:custGeom>
            <a:avLst/>
            <a:gdLst/>
            <a:ahLst/>
            <a:cxnLst/>
            <a:rect l="l" t="t" r="r" b="b"/>
            <a:pathLst>
              <a:path w="504" h="506" extrusionOk="0">
                <a:moveTo>
                  <a:pt x="266" y="0"/>
                </a:moveTo>
                <a:cubicBezTo>
                  <a:pt x="132" y="0"/>
                  <a:pt x="1" y="106"/>
                  <a:pt x="1" y="265"/>
                </a:cubicBezTo>
                <a:cubicBezTo>
                  <a:pt x="1" y="399"/>
                  <a:pt x="132" y="505"/>
                  <a:pt x="266" y="505"/>
                </a:cubicBezTo>
                <a:cubicBezTo>
                  <a:pt x="397" y="505"/>
                  <a:pt x="503" y="399"/>
                  <a:pt x="503" y="265"/>
                </a:cubicBezTo>
                <a:cubicBezTo>
                  <a:pt x="503" y="106"/>
                  <a:pt x="397" y="0"/>
                  <a:pt x="266" y="0"/>
                </a:cubicBezTo>
                <a:close/>
              </a:path>
            </a:pathLst>
          </a:custGeom>
          <a:solidFill>
            <a:srgbClr val="A0C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" name="Google Shape;980;p33">
            <a:extLst>
              <a:ext uri="{FF2B5EF4-FFF2-40B4-BE49-F238E27FC236}">
                <a16:creationId xmlns:a16="http://schemas.microsoft.com/office/drawing/2014/main" id="{8D117F44-E5FA-3AFC-63FB-EB0E0A516F9E}"/>
              </a:ext>
            </a:extLst>
          </p:cNvPr>
          <p:cNvSpPr/>
          <p:nvPr/>
        </p:nvSpPr>
        <p:spPr>
          <a:xfrm rot="5400000">
            <a:off x="4454075" y="1645410"/>
            <a:ext cx="1803924" cy="1924287"/>
          </a:xfrm>
          <a:custGeom>
            <a:avLst/>
            <a:gdLst/>
            <a:ahLst/>
            <a:cxnLst/>
            <a:rect l="l" t="t" r="r" b="b"/>
            <a:pathLst>
              <a:path w="15482" h="16515" extrusionOk="0">
                <a:moveTo>
                  <a:pt x="2439" y="1"/>
                </a:moveTo>
                <a:cubicBezTo>
                  <a:pt x="1485" y="1"/>
                  <a:pt x="611" y="372"/>
                  <a:pt x="0" y="1008"/>
                </a:cubicBezTo>
                <a:lnTo>
                  <a:pt x="0" y="1511"/>
                </a:lnTo>
                <a:cubicBezTo>
                  <a:pt x="265" y="9835"/>
                  <a:pt x="7105" y="16515"/>
                  <a:pt x="15481" y="16515"/>
                </a:cubicBezTo>
                <a:cubicBezTo>
                  <a:pt x="14873" y="15879"/>
                  <a:pt x="14474" y="15030"/>
                  <a:pt x="14474" y="14076"/>
                </a:cubicBezTo>
                <a:cubicBezTo>
                  <a:pt x="14474" y="13122"/>
                  <a:pt x="14873" y="12248"/>
                  <a:pt x="15481" y="11637"/>
                </a:cubicBezTo>
                <a:cubicBezTo>
                  <a:pt x="9624" y="11637"/>
                  <a:pt x="4878" y="6866"/>
                  <a:pt x="4878" y="1008"/>
                </a:cubicBezTo>
                <a:cubicBezTo>
                  <a:pt x="4242" y="372"/>
                  <a:pt x="3393" y="1"/>
                  <a:pt x="2439" y="1"/>
                </a:cubicBezTo>
                <a:close/>
              </a:path>
            </a:pathLst>
          </a:custGeom>
          <a:solidFill>
            <a:srgbClr val="A0C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981;p33">
            <a:extLst>
              <a:ext uri="{FF2B5EF4-FFF2-40B4-BE49-F238E27FC236}">
                <a16:creationId xmlns:a16="http://schemas.microsoft.com/office/drawing/2014/main" id="{75B2C98C-E8FE-6EB1-DB89-58F0D62D1461}"/>
              </a:ext>
            </a:extLst>
          </p:cNvPr>
          <p:cNvSpPr/>
          <p:nvPr/>
        </p:nvSpPr>
        <p:spPr>
          <a:xfrm rot="5400000">
            <a:off x="6143604" y="1762627"/>
            <a:ext cx="1921257" cy="1807186"/>
          </a:xfrm>
          <a:custGeom>
            <a:avLst/>
            <a:gdLst/>
            <a:ahLst/>
            <a:cxnLst/>
            <a:rect l="l" t="t" r="r" b="b"/>
            <a:pathLst>
              <a:path w="16489" h="15510" extrusionOk="0">
                <a:moveTo>
                  <a:pt x="15481" y="1"/>
                </a:moveTo>
                <a:cubicBezTo>
                  <a:pt x="6920" y="1"/>
                  <a:pt x="0" y="6946"/>
                  <a:pt x="0" y="15509"/>
                </a:cubicBezTo>
                <a:cubicBezTo>
                  <a:pt x="611" y="14873"/>
                  <a:pt x="1485" y="14502"/>
                  <a:pt x="2439" y="14502"/>
                </a:cubicBezTo>
                <a:cubicBezTo>
                  <a:pt x="3393" y="14502"/>
                  <a:pt x="4242" y="14873"/>
                  <a:pt x="4878" y="15509"/>
                </a:cubicBezTo>
                <a:cubicBezTo>
                  <a:pt x="4878" y="9650"/>
                  <a:pt x="9624" y="4906"/>
                  <a:pt x="15481" y="4906"/>
                </a:cubicBezTo>
                <a:cubicBezTo>
                  <a:pt x="16118" y="4269"/>
                  <a:pt x="16489" y="3394"/>
                  <a:pt x="16489" y="2439"/>
                </a:cubicBezTo>
                <a:cubicBezTo>
                  <a:pt x="16489" y="1485"/>
                  <a:pt x="16118" y="637"/>
                  <a:pt x="15481" y="1"/>
                </a:cubicBezTo>
                <a:close/>
              </a:path>
            </a:pathLst>
          </a:custGeom>
          <a:solidFill>
            <a:srgbClr val="A0C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982;p33">
            <a:extLst>
              <a:ext uri="{FF2B5EF4-FFF2-40B4-BE49-F238E27FC236}">
                <a16:creationId xmlns:a16="http://schemas.microsoft.com/office/drawing/2014/main" id="{9ACDB5A2-F541-125A-61BD-93742DBEE9D7}"/>
              </a:ext>
            </a:extLst>
          </p:cNvPr>
          <p:cNvSpPr/>
          <p:nvPr/>
        </p:nvSpPr>
        <p:spPr>
          <a:xfrm rot="5400000">
            <a:off x="6141972" y="3450761"/>
            <a:ext cx="1807186" cy="1924520"/>
          </a:xfrm>
          <a:custGeom>
            <a:avLst/>
            <a:gdLst/>
            <a:ahLst/>
            <a:cxnLst/>
            <a:rect l="l" t="t" r="r" b="b"/>
            <a:pathLst>
              <a:path w="15510" h="16517" extrusionOk="0">
                <a:moveTo>
                  <a:pt x="0" y="1"/>
                </a:moveTo>
                <a:cubicBezTo>
                  <a:pt x="637" y="637"/>
                  <a:pt x="1008" y="1485"/>
                  <a:pt x="1008" y="2439"/>
                </a:cubicBezTo>
                <a:cubicBezTo>
                  <a:pt x="1008" y="3394"/>
                  <a:pt x="637" y="4269"/>
                  <a:pt x="0" y="4906"/>
                </a:cubicBezTo>
                <a:cubicBezTo>
                  <a:pt x="5860" y="4906"/>
                  <a:pt x="10631" y="9650"/>
                  <a:pt x="10631" y="15509"/>
                </a:cubicBezTo>
                <a:cubicBezTo>
                  <a:pt x="11240" y="16145"/>
                  <a:pt x="12116" y="16517"/>
                  <a:pt x="13070" y="16517"/>
                </a:cubicBezTo>
                <a:cubicBezTo>
                  <a:pt x="14025" y="16517"/>
                  <a:pt x="14873" y="16145"/>
                  <a:pt x="15509" y="15509"/>
                </a:cubicBezTo>
                <a:cubicBezTo>
                  <a:pt x="15509" y="7052"/>
                  <a:pt x="8748" y="187"/>
                  <a:pt x="318" y="28"/>
                </a:cubicBezTo>
                <a:cubicBezTo>
                  <a:pt x="212" y="1"/>
                  <a:pt x="106" y="1"/>
                  <a:pt x="0" y="1"/>
                </a:cubicBezTo>
                <a:close/>
              </a:path>
            </a:pathLst>
          </a:custGeom>
          <a:solidFill>
            <a:srgbClr val="A0C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983;p33">
            <a:extLst>
              <a:ext uri="{FF2B5EF4-FFF2-40B4-BE49-F238E27FC236}">
                <a16:creationId xmlns:a16="http://schemas.microsoft.com/office/drawing/2014/main" id="{C6853D4C-B0BA-BC1D-2348-DC412DF59408}"/>
              </a:ext>
            </a:extLst>
          </p:cNvPr>
          <p:cNvSpPr/>
          <p:nvPr/>
        </p:nvSpPr>
        <p:spPr>
          <a:xfrm rot="5400000">
            <a:off x="5076352" y="2385132"/>
            <a:ext cx="2248671" cy="2248671"/>
          </a:xfrm>
          <a:custGeom>
            <a:avLst/>
            <a:gdLst/>
            <a:ahLst/>
            <a:cxnLst/>
            <a:rect l="l" t="t" r="r" b="b"/>
            <a:pathLst>
              <a:path w="19299" h="19299" extrusionOk="0">
                <a:moveTo>
                  <a:pt x="9649" y="318"/>
                </a:moveTo>
                <a:cubicBezTo>
                  <a:pt x="12247" y="318"/>
                  <a:pt x="14555" y="1351"/>
                  <a:pt x="16251" y="3047"/>
                </a:cubicBezTo>
                <a:cubicBezTo>
                  <a:pt x="17948" y="4744"/>
                  <a:pt x="18980" y="7077"/>
                  <a:pt x="18980" y="9649"/>
                </a:cubicBezTo>
                <a:cubicBezTo>
                  <a:pt x="18980" y="12219"/>
                  <a:pt x="17948" y="14552"/>
                  <a:pt x="16251" y="16249"/>
                </a:cubicBezTo>
                <a:cubicBezTo>
                  <a:pt x="14555" y="17945"/>
                  <a:pt x="12247" y="18980"/>
                  <a:pt x="9649" y="18980"/>
                </a:cubicBezTo>
                <a:cubicBezTo>
                  <a:pt x="7079" y="18980"/>
                  <a:pt x="4746" y="17945"/>
                  <a:pt x="3050" y="16249"/>
                </a:cubicBezTo>
                <a:cubicBezTo>
                  <a:pt x="1379" y="14552"/>
                  <a:pt x="318" y="12219"/>
                  <a:pt x="318" y="9649"/>
                </a:cubicBezTo>
                <a:cubicBezTo>
                  <a:pt x="318" y="7077"/>
                  <a:pt x="1379" y="4744"/>
                  <a:pt x="3050" y="3047"/>
                </a:cubicBezTo>
                <a:cubicBezTo>
                  <a:pt x="4746" y="1351"/>
                  <a:pt x="7079" y="318"/>
                  <a:pt x="9649" y="318"/>
                </a:cubicBezTo>
                <a:close/>
                <a:moveTo>
                  <a:pt x="9649" y="0"/>
                </a:moveTo>
                <a:cubicBezTo>
                  <a:pt x="4322" y="0"/>
                  <a:pt x="0" y="4320"/>
                  <a:pt x="0" y="9649"/>
                </a:cubicBezTo>
                <a:cubicBezTo>
                  <a:pt x="0" y="14976"/>
                  <a:pt x="4322" y="19298"/>
                  <a:pt x="9649" y="19298"/>
                </a:cubicBezTo>
                <a:cubicBezTo>
                  <a:pt x="14979" y="19298"/>
                  <a:pt x="19299" y="14976"/>
                  <a:pt x="19299" y="9649"/>
                </a:cubicBezTo>
                <a:cubicBezTo>
                  <a:pt x="19299" y="4320"/>
                  <a:pt x="14979" y="0"/>
                  <a:pt x="9649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" name="Google Shape;987;p33">
            <a:extLst>
              <a:ext uri="{FF2B5EF4-FFF2-40B4-BE49-F238E27FC236}">
                <a16:creationId xmlns:a16="http://schemas.microsoft.com/office/drawing/2014/main" id="{57833350-B967-4028-3248-D076D9CB76B3}"/>
              </a:ext>
            </a:extLst>
          </p:cNvPr>
          <p:cNvSpPr/>
          <p:nvPr/>
        </p:nvSpPr>
        <p:spPr>
          <a:xfrm>
            <a:off x="1885951" y="1716851"/>
            <a:ext cx="3486768" cy="1368000"/>
          </a:xfrm>
          <a:custGeom>
            <a:avLst/>
            <a:gdLst/>
            <a:ahLst/>
            <a:cxnLst/>
            <a:rect l="l" t="t" r="r" b="b"/>
            <a:pathLst>
              <a:path w="17787" h="5515" extrusionOk="0">
                <a:moveTo>
                  <a:pt x="1722" y="1"/>
                </a:moveTo>
                <a:cubicBezTo>
                  <a:pt x="768" y="1"/>
                  <a:pt x="0" y="768"/>
                  <a:pt x="0" y="1723"/>
                </a:cubicBezTo>
                <a:lnTo>
                  <a:pt x="0" y="3765"/>
                </a:lnTo>
                <a:cubicBezTo>
                  <a:pt x="0" y="4745"/>
                  <a:pt x="768" y="5514"/>
                  <a:pt x="1722" y="5514"/>
                </a:cubicBezTo>
                <a:lnTo>
                  <a:pt x="15030" y="5514"/>
                </a:lnTo>
                <a:cubicBezTo>
                  <a:pt x="16542" y="5514"/>
                  <a:pt x="17787" y="4267"/>
                  <a:pt x="17787" y="2757"/>
                </a:cubicBezTo>
                <a:cubicBezTo>
                  <a:pt x="17787" y="1220"/>
                  <a:pt x="16542" y="1"/>
                  <a:pt x="1503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" name="Google Shape;1008;p33">
            <a:extLst>
              <a:ext uri="{FF2B5EF4-FFF2-40B4-BE49-F238E27FC236}">
                <a16:creationId xmlns:a16="http://schemas.microsoft.com/office/drawing/2014/main" id="{009846E8-C66A-9B9A-CD58-A2B2B30FA8F5}"/>
              </a:ext>
            </a:extLst>
          </p:cNvPr>
          <p:cNvSpPr txBox="1"/>
          <p:nvPr/>
        </p:nvSpPr>
        <p:spPr>
          <a:xfrm>
            <a:off x="1963061" y="1827990"/>
            <a:ext cx="3345539" cy="113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Higher average visualization time, which might relate to 1) higher interest in the topic and/or 2) better targeting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3D5A984-6429-DEC9-E592-F818875A41DB}"/>
              </a:ext>
            </a:extLst>
          </p:cNvPr>
          <p:cNvSpPr txBox="1"/>
          <p:nvPr/>
        </p:nvSpPr>
        <p:spPr>
          <a:xfrm>
            <a:off x="406613" y="327977"/>
            <a:ext cx="813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What worked and what didn’t</a:t>
            </a:r>
          </a:p>
        </p:txBody>
      </p:sp>
      <p:sp>
        <p:nvSpPr>
          <p:cNvPr id="111" name="Google Shape;987;p33">
            <a:extLst>
              <a:ext uri="{FF2B5EF4-FFF2-40B4-BE49-F238E27FC236}">
                <a16:creationId xmlns:a16="http://schemas.microsoft.com/office/drawing/2014/main" id="{DFD2123C-CD27-016A-D73F-C40BFDCAC371}"/>
              </a:ext>
            </a:extLst>
          </p:cNvPr>
          <p:cNvSpPr/>
          <p:nvPr/>
        </p:nvSpPr>
        <p:spPr>
          <a:xfrm>
            <a:off x="1885951" y="4424754"/>
            <a:ext cx="3486768" cy="914400"/>
          </a:xfrm>
          <a:custGeom>
            <a:avLst/>
            <a:gdLst/>
            <a:ahLst/>
            <a:cxnLst/>
            <a:rect l="l" t="t" r="r" b="b"/>
            <a:pathLst>
              <a:path w="17787" h="5515" extrusionOk="0">
                <a:moveTo>
                  <a:pt x="1722" y="1"/>
                </a:moveTo>
                <a:cubicBezTo>
                  <a:pt x="768" y="1"/>
                  <a:pt x="0" y="768"/>
                  <a:pt x="0" y="1723"/>
                </a:cubicBezTo>
                <a:lnTo>
                  <a:pt x="0" y="3765"/>
                </a:lnTo>
                <a:cubicBezTo>
                  <a:pt x="0" y="4745"/>
                  <a:pt x="768" y="5514"/>
                  <a:pt x="1722" y="5514"/>
                </a:cubicBezTo>
                <a:lnTo>
                  <a:pt x="15030" y="5514"/>
                </a:lnTo>
                <a:cubicBezTo>
                  <a:pt x="16542" y="5514"/>
                  <a:pt x="17787" y="4267"/>
                  <a:pt x="17787" y="2757"/>
                </a:cubicBezTo>
                <a:cubicBezTo>
                  <a:pt x="17787" y="1220"/>
                  <a:pt x="16542" y="1"/>
                  <a:pt x="1503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7" name="Google Shape;1009;p33">
            <a:extLst>
              <a:ext uri="{FF2B5EF4-FFF2-40B4-BE49-F238E27FC236}">
                <a16:creationId xmlns:a16="http://schemas.microsoft.com/office/drawing/2014/main" id="{A69B3499-1568-041E-694B-7A1C1E99F98F}"/>
              </a:ext>
            </a:extLst>
          </p:cNvPr>
          <p:cNvSpPr txBox="1"/>
          <p:nvPr/>
        </p:nvSpPr>
        <p:spPr>
          <a:xfrm>
            <a:off x="1998823" y="4542177"/>
            <a:ext cx="3488400" cy="68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60% quality leads</a:t>
            </a:r>
          </a:p>
        </p:txBody>
      </p:sp>
      <p:sp>
        <p:nvSpPr>
          <p:cNvPr id="2" name="Google Shape;987;p33">
            <a:extLst>
              <a:ext uri="{FF2B5EF4-FFF2-40B4-BE49-F238E27FC236}">
                <a16:creationId xmlns:a16="http://schemas.microsoft.com/office/drawing/2014/main" id="{24281326-4B78-046C-CB5E-051F4F3CDE67}"/>
              </a:ext>
            </a:extLst>
          </p:cNvPr>
          <p:cNvSpPr/>
          <p:nvPr/>
        </p:nvSpPr>
        <p:spPr>
          <a:xfrm>
            <a:off x="7146102" y="1719819"/>
            <a:ext cx="3486768" cy="915023"/>
          </a:xfrm>
          <a:custGeom>
            <a:avLst/>
            <a:gdLst/>
            <a:ahLst/>
            <a:cxnLst/>
            <a:rect l="l" t="t" r="r" b="b"/>
            <a:pathLst>
              <a:path w="17787" h="5515" extrusionOk="0">
                <a:moveTo>
                  <a:pt x="1722" y="1"/>
                </a:moveTo>
                <a:cubicBezTo>
                  <a:pt x="768" y="1"/>
                  <a:pt x="0" y="768"/>
                  <a:pt x="0" y="1723"/>
                </a:cubicBezTo>
                <a:lnTo>
                  <a:pt x="0" y="3765"/>
                </a:lnTo>
                <a:cubicBezTo>
                  <a:pt x="0" y="4745"/>
                  <a:pt x="768" y="5514"/>
                  <a:pt x="1722" y="5514"/>
                </a:cubicBezTo>
                <a:lnTo>
                  <a:pt x="15030" y="5514"/>
                </a:lnTo>
                <a:cubicBezTo>
                  <a:pt x="16542" y="5514"/>
                  <a:pt x="17787" y="4267"/>
                  <a:pt x="17787" y="2757"/>
                </a:cubicBezTo>
                <a:cubicBezTo>
                  <a:pt x="17787" y="1220"/>
                  <a:pt x="16542" y="1"/>
                  <a:pt x="1503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Google Shape;987;p33">
            <a:extLst>
              <a:ext uri="{FF2B5EF4-FFF2-40B4-BE49-F238E27FC236}">
                <a16:creationId xmlns:a16="http://schemas.microsoft.com/office/drawing/2014/main" id="{157B36D4-7FE4-49A0-9E0B-424E7AE5301C}"/>
              </a:ext>
            </a:extLst>
          </p:cNvPr>
          <p:cNvSpPr/>
          <p:nvPr/>
        </p:nvSpPr>
        <p:spPr>
          <a:xfrm>
            <a:off x="7150668" y="4424754"/>
            <a:ext cx="3488400" cy="914400"/>
          </a:xfrm>
          <a:custGeom>
            <a:avLst/>
            <a:gdLst/>
            <a:ahLst/>
            <a:cxnLst/>
            <a:rect l="l" t="t" r="r" b="b"/>
            <a:pathLst>
              <a:path w="17787" h="5515" extrusionOk="0">
                <a:moveTo>
                  <a:pt x="1722" y="1"/>
                </a:moveTo>
                <a:cubicBezTo>
                  <a:pt x="768" y="1"/>
                  <a:pt x="0" y="768"/>
                  <a:pt x="0" y="1723"/>
                </a:cubicBezTo>
                <a:lnTo>
                  <a:pt x="0" y="3765"/>
                </a:lnTo>
                <a:cubicBezTo>
                  <a:pt x="0" y="4745"/>
                  <a:pt x="768" y="5514"/>
                  <a:pt x="1722" y="5514"/>
                </a:cubicBezTo>
                <a:lnTo>
                  <a:pt x="15030" y="5514"/>
                </a:lnTo>
                <a:cubicBezTo>
                  <a:pt x="16542" y="5514"/>
                  <a:pt x="17787" y="4267"/>
                  <a:pt x="17787" y="2757"/>
                </a:cubicBezTo>
                <a:cubicBezTo>
                  <a:pt x="17787" y="1220"/>
                  <a:pt x="16542" y="1"/>
                  <a:pt x="1503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256D0-ACFA-E9F0-575F-6A74427B6FAC}"/>
              </a:ext>
            </a:extLst>
          </p:cNvPr>
          <p:cNvSpPr txBox="1"/>
          <p:nvPr/>
        </p:nvSpPr>
        <p:spPr>
          <a:xfrm>
            <a:off x="6949999" y="1804709"/>
            <a:ext cx="348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</a:rPr>
              <a:t>Quality leads are coming from organic search on Facebook, Twitter and LinkedIn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23AF9-2F8D-E6D6-98E0-877F16F60FFE}"/>
              </a:ext>
            </a:extLst>
          </p:cNvPr>
          <p:cNvSpPr txBox="1"/>
          <p:nvPr/>
        </p:nvSpPr>
        <p:spPr>
          <a:xfrm>
            <a:off x="7265172" y="4501435"/>
            <a:ext cx="31451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kern="0" dirty="0">
                <a:solidFill>
                  <a:srgbClr val="41545B"/>
                </a:solidFill>
                <a:latin typeface="Century Gothic" panose="020B0502020202020204" pitchFamily="34" charset="0"/>
                <a:ea typeface="Roboto"/>
              </a:rPr>
              <a:t>Good targeting, as a high number of quality leads belongs to professional domains of interest</a:t>
            </a:r>
          </a:p>
        </p:txBody>
      </p:sp>
    </p:spTree>
    <p:extLst>
      <p:ext uri="{BB962C8B-B14F-4D97-AF65-F5344CB8AC3E}">
        <p14:creationId xmlns:p14="http://schemas.microsoft.com/office/powerpoint/2010/main" val="101506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43A449B-AAB7-994A-92CE-8F48E2CA7DF6}"/>
              </a:ext>
            </a:extLst>
          </p:cNvPr>
          <p:cNvSpPr txBox="1"/>
          <p:nvPr/>
        </p:nvSpPr>
        <p:spPr>
          <a:xfrm>
            <a:off x="4453547" y="3105834"/>
            <a:ext cx="32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Campaign 3</a:t>
            </a:r>
          </a:p>
        </p:txBody>
      </p:sp>
    </p:spTree>
    <p:extLst>
      <p:ext uri="{BB962C8B-B14F-4D97-AF65-F5344CB8AC3E}">
        <p14:creationId xmlns:p14="http://schemas.microsoft.com/office/powerpoint/2010/main" val="1989332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-Brand-Strategy-Presentation-Template_PowerPoint" id="{5072B8BC-F743-2846-A5C9-5085C99AD20D}" vid="{9A97CBCC-1D55-0744-816E-F1A204A0548C}"/>
    </a:ext>
  </a:extLst>
</a:theme>
</file>

<file path=ppt/theme/theme2.xml><?xml version="1.0" encoding="utf-8"?>
<a:theme xmlns:a="http://schemas.openxmlformats.org/drawingml/2006/main" name="Methodology Infographics by Slidesgo">
  <a:themeElements>
    <a:clrScheme name="Simple Light">
      <a:dk1>
        <a:srgbClr val="6A9951"/>
      </a:dk1>
      <a:lt1>
        <a:srgbClr val="FFFFFF"/>
      </a:lt1>
      <a:dk2>
        <a:srgbClr val="000000"/>
      </a:dk2>
      <a:lt2>
        <a:srgbClr val="EEEEEE"/>
      </a:lt2>
      <a:accent1>
        <a:srgbClr val="B8E4DC"/>
      </a:accent1>
      <a:accent2>
        <a:srgbClr val="93D2BA"/>
      </a:accent2>
      <a:accent3>
        <a:srgbClr val="A0CA68"/>
      </a:accent3>
      <a:accent4>
        <a:srgbClr val="6A9951"/>
      </a:accent4>
      <a:accent5>
        <a:srgbClr val="4A696C"/>
      </a:accent5>
      <a:accent6>
        <a:srgbClr val="41545B"/>
      </a:accent6>
      <a:hlink>
        <a:srgbClr val="4154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900</Words>
  <Application>Microsoft Office PowerPoint</Application>
  <PresentationFormat>Custom</PresentationFormat>
  <Paragraphs>332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Century Gothic</vt:lpstr>
      <vt:lpstr>Fira Sans Extra Condensed</vt:lpstr>
      <vt:lpstr>Roboto</vt:lpstr>
      <vt:lpstr>Trebuchet MS</vt:lpstr>
      <vt:lpstr>Wingdings 3</vt:lpstr>
      <vt:lpstr>Тема Office</vt:lpstr>
      <vt:lpstr>Methodology Infographics by Slidesgo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Waite</dc:creator>
  <cp:lastModifiedBy>SERENA LANGIANO</cp:lastModifiedBy>
  <cp:revision>204</cp:revision>
  <dcterms:created xsi:type="dcterms:W3CDTF">2022-05-22T18:55:25Z</dcterms:created>
  <dcterms:modified xsi:type="dcterms:W3CDTF">2024-04-17T15:29:08Z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811530c-902c-4b75-8616-d6c82cd1332a_Enabled">
    <vt:lpwstr>true</vt:lpwstr>
  </property>
  <property fmtid="{D5CDD505-2E9C-101B-9397-08002B2CF9AE}" pid="3" name="MSIP_Label_9811530c-902c-4b75-8616-d6c82cd1332a_SetDate">
    <vt:lpwstr>2024-03-07T10:18:34Z</vt:lpwstr>
  </property>
  <property fmtid="{D5CDD505-2E9C-101B-9397-08002B2CF9AE}" pid="4" name="MSIP_Label_9811530c-902c-4b75-8616-d6c82cd1332a_Method">
    <vt:lpwstr>Standard</vt:lpwstr>
  </property>
  <property fmtid="{D5CDD505-2E9C-101B-9397-08002B2CF9AE}" pid="5" name="MSIP_Label_9811530c-902c-4b75-8616-d6c82cd1332a_Name">
    <vt:lpwstr>9811530c-902c-4b75-8616-d6c82cd1332a</vt:lpwstr>
  </property>
  <property fmtid="{D5CDD505-2E9C-101B-9397-08002B2CF9AE}" pid="6" name="MSIP_Label_9811530c-902c-4b75-8616-d6c82cd1332a_SiteId">
    <vt:lpwstr>bf86fbdb-f8c2-440e-923c-05a60dc2bc9b</vt:lpwstr>
  </property>
  <property fmtid="{D5CDD505-2E9C-101B-9397-08002B2CF9AE}" pid="7" name="MSIP_Label_9811530c-902c-4b75-8616-d6c82cd1332a_ActionId">
    <vt:lpwstr>c6ad55af-e3f4-4a0e-888a-8d4ced18715b</vt:lpwstr>
  </property>
  <property fmtid="{D5CDD505-2E9C-101B-9397-08002B2CF9AE}" pid="8" name="MSIP_Label_9811530c-902c-4b75-8616-d6c82cd1332a_ContentBits">
    <vt:lpwstr>0</vt:lpwstr>
  </property>
</Properties>
</file>