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349" r:id="rId2"/>
    <p:sldId id="339" r:id="rId3"/>
    <p:sldId id="341" r:id="rId4"/>
    <p:sldId id="347" r:id="rId5"/>
    <p:sldId id="346" r:id="rId6"/>
    <p:sldId id="340" r:id="rId7"/>
    <p:sldId id="342" r:id="rId8"/>
    <p:sldId id="343" r:id="rId9"/>
    <p:sldId id="344" r:id="rId10"/>
    <p:sldId id="345" r:id="rId11"/>
    <p:sldId id="34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6" autoAdjust="0"/>
    <p:restoredTop sz="85880" autoAdjust="0"/>
  </p:normalViewPr>
  <p:slideViewPr>
    <p:cSldViewPr>
      <p:cViewPr varScale="1">
        <p:scale>
          <a:sx n="100" d="100"/>
          <a:sy n="100" d="100"/>
        </p:scale>
        <p:origin x="15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217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AA539B8-D5FD-164A-9979-F33F9473FB40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16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49FA37-BFB5-0A4F-9EB3-8611D608B7BC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7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32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4B734-7A75-8B4B-A80E-14D09906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 New Roman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4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73D9F-5BA4-CE42-83C2-DCFFE9D7E168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36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4B734-7A75-8B4B-A80E-14D0990671BD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 New Roman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5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73D9F-5BA4-CE42-83C2-DCFFE9D7E16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73D9F-5BA4-CE42-83C2-DCFFE9D7E16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8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73D9F-5BA4-CE42-83C2-DCFFE9D7E16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73D9F-5BA4-CE42-83C2-DCFFE9D7E16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3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73D9F-5BA4-CE42-83C2-DCFFE9D7E16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5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73D9F-5BA4-CE42-83C2-DCFFE9D7E16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6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73D9F-5BA4-CE42-83C2-DCFFE9D7E16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73D9F-5BA4-CE42-83C2-DCFFE9D7E16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>
              <a:latin typeface="Time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</p:grpSp>
        </p:grpSp>
      </p:grpSp>
      <p:sp>
        <p:nvSpPr>
          <p:cNvPr id="10349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49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CA7C-C368-0E47-90F2-EFF48A8CCF39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3BA5E-CD42-5146-966B-93C5FF937FF9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A1EAD-AF51-AF42-866E-4B9FBE338F17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DE2BA-364D-B74A-A939-90BA5AB7EACF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E72DD-77B1-6144-917A-69A70E8B511D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0E977-0F0D-F34A-87E8-FA930AE45957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A18BE-2B3C-3B40-BD64-A1FA3B6A224B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4A5AE-9031-024E-93E4-39809EE111CA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2C8F6-F225-8E40-B572-6CC05D9B0F5F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783D5-1635-CE45-9EFF-392AD1F379F7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4ECE8-1949-BA4B-A41B-407D601353C6}" type="slidenum">
              <a:rPr lang="en-US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102406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07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08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09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10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11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12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13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414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15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16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17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18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19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20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21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22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23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24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25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26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27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28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50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1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431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32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33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55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435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36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37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38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39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40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41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42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43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44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2445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67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8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9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0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1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2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3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453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102455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56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57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58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59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60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77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78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79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80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</p:grpSp>
        </p:grpSp>
      </p:grpSp>
      <p:sp>
        <p:nvSpPr>
          <p:cNvPr id="102466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67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68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69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defRPr>
            </a:lvl1pPr>
          </a:lstStyle>
          <a:p>
            <a:fld id="{938A826D-FB08-934D-8CE4-3B7CFF83FB66}" type="slidenum">
              <a:rPr lang="en-US"/>
              <a:pPr/>
              <a:t>‹N°›</a:t>
            </a:fld>
            <a:endParaRPr lang="en-US" dirty="0"/>
          </a:p>
        </p:txBody>
      </p:sp>
      <p:sp>
        <p:nvSpPr>
          <p:cNvPr id="102470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3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3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  <a:cs typeface="ＭＳ Ｐゴシック" pitchFamily="3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3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qac.ca/daudet/Cours/Reseaux/veniselab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848600" cy="1752600"/>
          </a:xfrm>
        </p:spPr>
        <p:txBody>
          <a:bodyPr/>
          <a:lstStyle/>
          <a:p>
            <a:pPr eaLnBrk="1" hangingPunct="1"/>
            <a:r>
              <a:rPr kumimoji="1" lang="en-US" sz="3600" dirty="0" smtClean="0"/>
              <a:t>Travail #5</a:t>
            </a:r>
            <a:br>
              <a:rPr kumimoji="1" lang="en-US" sz="3600" dirty="0" smtClean="0"/>
            </a:br>
            <a:r>
              <a:rPr kumimoji="1" lang="en-US" sz="3600" dirty="0" err="1" smtClean="0"/>
              <a:t>Projet</a:t>
            </a:r>
            <a:r>
              <a:rPr kumimoji="1" lang="en-US" sz="3600" dirty="0" smtClean="0"/>
              <a:t> de conception</a:t>
            </a:r>
            <a:br>
              <a:rPr kumimoji="1" lang="en-US" sz="3600" dirty="0" smtClean="0"/>
            </a:br>
            <a:r>
              <a:rPr kumimoji="1" lang="en-US" sz="2400" dirty="0" smtClean="0"/>
              <a:t>(</a:t>
            </a:r>
            <a:r>
              <a:rPr kumimoji="1" lang="en-US" sz="2400" dirty="0" err="1" smtClean="0"/>
              <a:t>vous</a:t>
            </a:r>
            <a:r>
              <a:rPr kumimoji="1" lang="en-US" sz="2400" dirty="0" smtClean="0"/>
              <a:t> </a:t>
            </a:r>
            <a:r>
              <a:rPr kumimoji="1" lang="en-US" sz="2400" dirty="0" err="1" smtClean="0"/>
              <a:t>pouvez</a:t>
            </a:r>
            <a:r>
              <a:rPr kumimoji="1" lang="en-US" sz="2400" dirty="0" smtClean="0"/>
              <a:t> commencer à y </a:t>
            </a:r>
            <a:r>
              <a:rPr kumimoji="1" lang="en-US" sz="2400" dirty="0" err="1" smtClean="0"/>
              <a:t>réfléchir</a:t>
            </a:r>
            <a:r>
              <a:rPr kumimoji="1" lang="en-US" sz="2400" dirty="0" smtClean="0"/>
              <a:t>)</a:t>
            </a:r>
            <a:endParaRPr lang="en-AU" sz="24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181600"/>
            <a:ext cx="7391400" cy="1219200"/>
          </a:xfrm>
        </p:spPr>
        <p:txBody>
          <a:bodyPr/>
          <a:lstStyle/>
          <a:p>
            <a:pPr eaLnBrk="1" hangingPunct="1">
              <a:buFont typeface="Wingdings" pitchFamily="32" charset="2"/>
              <a:buNone/>
            </a:pPr>
            <a:r>
              <a:rPr lang="en-US" sz="1800" b="1" dirty="0" smtClean="0"/>
              <a:t>Il ne </a:t>
            </a:r>
            <a:r>
              <a:rPr lang="en-US" sz="1800" b="1" dirty="0" err="1" smtClean="0"/>
              <a:t>faudra</a:t>
            </a:r>
            <a:r>
              <a:rPr lang="en-US" sz="1800" b="1" dirty="0" smtClean="0"/>
              <a:t> pas </a:t>
            </a:r>
            <a:r>
              <a:rPr lang="en-US" sz="1800" b="1" dirty="0" err="1" smtClean="0"/>
              <a:t>attendre</a:t>
            </a:r>
            <a:r>
              <a:rPr lang="en-US" sz="1800" b="1" dirty="0" smtClean="0"/>
              <a:t> à la </a:t>
            </a:r>
            <a:r>
              <a:rPr lang="en-US" sz="1800" b="1" dirty="0" err="1" smtClean="0"/>
              <a:t>dernière</a:t>
            </a:r>
            <a:r>
              <a:rPr lang="en-US" sz="1800" b="1" dirty="0" smtClean="0"/>
              <a:t> minute…</a:t>
            </a:r>
          </a:p>
          <a:p>
            <a:pPr eaLnBrk="1" hangingPunct="1">
              <a:buFont typeface="Wingdings" pitchFamily="32" charset="2"/>
              <a:buNone/>
            </a:pPr>
            <a:endParaRPr lang="en-US" sz="1800" b="1" dirty="0"/>
          </a:p>
          <a:p>
            <a:pPr eaLnBrk="1" hangingPunct="1">
              <a:buFont typeface="Wingdings" pitchFamily="32" charset="2"/>
              <a:buNone/>
            </a:pPr>
            <a:r>
              <a:rPr lang="en-US" sz="1800" b="1" dirty="0" smtClean="0"/>
              <a:t>Ce </a:t>
            </a:r>
            <a:r>
              <a:rPr lang="en-US" sz="1800" b="1" dirty="0" err="1" smtClean="0"/>
              <a:t>projet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fera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clairement</a:t>
            </a:r>
            <a:r>
              <a:rPr lang="en-US" sz="1800" b="1" dirty="0" smtClean="0"/>
              <a:t> la </a:t>
            </a:r>
            <a:r>
              <a:rPr lang="en-US" sz="1800" b="1" dirty="0" err="1" smtClean="0"/>
              <a:t>démonstration</a:t>
            </a:r>
            <a:r>
              <a:rPr lang="en-US" sz="1800" b="1" dirty="0" smtClean="0"/>
              <a:t> que </a:t>
            </a:r>
            <a:r>
              <a:rPr lang="en-US" sz="1800" b="1" dirty="0" err="1" smtClean="0"/>
              <a:t>vous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êtes</a:t>
            </a:r>
            <a:r>
              <a:rPr lang="en-US" sz="1800" b="1" dirty="0" smtClean="0"/>
              <a:t> capable de </a:t>
            </a:r>
            <a:r>
              <a:rPr lang="en-US" sz="1800" b="1" dirty="0" err="1" smtClean="0"/>
              <a:t>développer</a:t>
            </a:r>
            <a:r>
              <a:rPr lang="en-US" sz="1800" b="1" dirty="0" smtClean="0"/>
              <a:t> des </a:t>
            </a:r>
            <a:r>
              <a:rPr lang="en-US" sz="1800" b="1" dirty="0" err="1" smtClean="0"/>
              <a:t>programmes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utilisant</a:t>
            </a:r>
            <a:r>
              <a:rPr lang="en-US" sz="1800" b="1" dirty="0" smtClean="0"/>
              <a:t> un </a:t>
            </a:r>
            <a:r>
              <a:rPr lang="en-US" sz="1800" b="1" dirty="0" err="1" smtClean="0"/>
              <a:t>réseau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d’ordinateurs</a:t>
            </a:r>
            <a:r>
              <a:rPr lang="en-US" sz="1800" b="1" dirty="0" smtClean="0"/>
              <a:t>. </a:t>
            </a:r>
          </a:p>
          <a:p>
            <a:pPr eaLnBrk="1" hangingPunct="1">
              <a:buFont typeface="Wingdings" pitchFamily="32" charset="2"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20% de la note finale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04800" y="2590800"/>
            <a:ext cx="8534400" cy="231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1" lang="en-US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Attaque</a:t>
            </a:r>
            <a:r>
              <a:rPr kumimoji="1"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 d’un </a:t>
            </a:r>
            <a:r>
              <a:rPr kumimoji="1" lang="en-US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ordinateur</a:t>
            </a:r>
            <a:endParaRPr kumimoji="1" lang="en-US" sz="3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2" charset="0"/>
            </a:endParaRPr>
          </a:p>
          <a:p>
            <a:pPr algn="ctr" eaLnBrk="0" hangingPunct="0"/>
            <a:r>
              <a:rPr kumimoji="1" 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e</a:t>
            </a:r>
            <a:r>
              <a:rPr kumimoji="1" lang="en-US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n</a:t>
            </a:r>
            <a:r>
              <a:rPr kumimoji="1"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 </a:t>
            </a:r>
            <a:r>
              <a:rPr kumimoji="1" lang="en-US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utilisant</a:t>
            </a:r>
            <a:r>
              <a:rPr kumimoji="1"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 le </a:t>
            </a:r>
            <a:r>
              <a:rPr kumimoji="1" lang="en-US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réseau</a:t>
            </a:r>
            <a:endParaRPr kumimoji="1" lang="en-US" sz="3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2" charset="0"/>
            </a:endParaRPr>
          </a:p>
          <a:p>
            <a:pPr algn="ctr" eaLnBrk="0" hangingPunct="0"/>
            <a:endParaRPr kumimoji="1"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2" charset="0"/>
            </a:endParaRPr>
          </a:p>
          <a:p>
            <a:pPr algn="ctr" eaLnBrk="0" hangingPunct="0"/>
            <a:r>
              <a:rPr kumimoji="1" 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Au retour de la </a:t>
            </a:r>
            <a:r>
              <a:rPr kumimoji="1" lang="en-US" sz="2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semaine</a:t>
            </a:r>
            <a:r>
              <a:rPr kumimoji="1" 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 de </a:t>
            </a:r>
            <a:r>
              <a:rPr kumimoji="1" lang="en-US" sz="2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relâche</a:t>
            </a:r>
            <a:endParaRPr kumimoji="1" 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2" charset="0"/>
            </a:endParaRPr>
          </a:p>
          <a:p>
            <a:pPr algn="ctr" eaLnBrk="0" hangingPunct="0"/>
            <a:r>
              <a:rPr kumimoji="1" 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- remise le 31 mars 2016 -</a:t>
            </a:r>
            <a:endParaRPr kumimoji="1" 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age 11"/>
          <p:cNvSpPr/>
          <p:nvPr/>
        </p:nvSpPr>
        <p:spPr bwMode="auto">
          <a:xfrm>
            <a:off x="3270913" y="2552700"/>
            <a:ext cx="3719016" cy="17145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kumimoji="1" lang="en-AU" sz="3600" dirty="0" err="1" smtClean="0"/>
              <a:t>Fonctionnement</a:t>
            </a:r>
            <a:r>
              <a:rPr kumimoji="1" lang="en-AU" sz="3600" dirty="0" smtClean="0"/>
              <a:t> </a:t>
            </a:r>
            <a:r>
              <a:rPr kumimoji="1" lang="en-AU" sz="3600" dirty="0" err="1" smtClean="0"/>
              <a:t>général</a:t>
            </a:r>
            <a:endParaRPr kumimoji="1" lang="en-AU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92054" y="16764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36610" y="46482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5527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10200" y="16764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381000" y="2716368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Cible</a:t>
            </a:r>
            <a:endParaRPr lang="en-CA" dirty="0" smtClean="0"/>
          </a:p>
          <a:p>
            <a:r>
              <a:rPr lang="en-CA" dirty="0" smtClean="0"/>
              <a:t>132.212.203.48</a:t>
            </a:r>
            <a:endParaRPr lang="fr-CA" dirty="0"/>
          </a:p>
        </p:txBody>
      </p:sp>
      <p:sp>
        <p:nvSpPr>
          <p:cNvPr id="8" name="Flèche droite 7"/>
          <p:cNvSpPr/>
          <p:nvPr/>
        </p:nvSpPr>
        <p:spPr bwMode="auto">
          <a:xfrm rot="12185627">
            <a:off x="2882892" y="3699629"/>
            <a:ext cx="2944106" cy="24038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93338" y="3132330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 smtClean="0">
                <a:solidFill>
                  <a:schemeClr val="bg1"/>
                </a:solidFill>
              </a:rPr>
              <a:t>Attaque</a:t>
            </a:r>
            <a:r>
              <a:rPr lang="en-CA" sz="1600" dirty="0" smtClean="0">
                <a:solidFill>
                  <a:schemeClr val="bg1"/>
                </a:solidFill>
              </a:rPr>
              <a:t> de la</a:t>
            </a:r>
          </a:p>
          <a:p>
            <a:r>
              <a:rPr lang="en-CA" sz="1600" dirty="0" err="1" smtClean="0">
                <a:solidFill>
                  <a:schemeClr val="bg1"/>
                </a:solidFill>
              </a:rPr>
              <a:t>cible</a:t>
            </a:r>
            <a:endParaRPr lang="en-CA" sz="1600" dirty="0" smtClean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989929" y="4643735"/>
            <a:ext cx="2109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Serveur</a:t>
            </a:r>
            <a:endParaRPr lang="en-CA" dirty="0" smtClean="0"/>
          </a:p>
          <a:p>
            <a:r>
              <a:rPr lang="en-CA" sz="2000" dirty="0" smtClean="0"/>
              <a:t>(“</a:t>
            </a:r>
            <a:r>
              <a:rPr lang="en-CA" sz="2000" dirty="0" err="1" smtClean="0"/>
              <a:t>bouc</a:t>
            </a:r>
            <a:r>
              <a:rPr lang="en-CA" sz="2000" dirty="0" smtClean="0"/>
              <a:t> </a:t>
            </a:r>
            <a:r>
              <a:rPr lang="en-CA" sz="2000" dirty="0" err="1" smtClean="0"/>
              <a:t>émissaire</a:t>
            </a:r>
            <a:r>
              <a:rPr lang="en-CA" sz="2000" dirty="0" smtClean="0"/>
              <a:t>”)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3346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6300" y="4267200"/>
            <a:ext cx="7391400" cy="1219200"/>
          </a:xfrm>
        </p:spPr>
        <p:txBody>
          <a:bodyPr/>
          <a:lstStyle/>
          <a:p>
            <a:pPr eaLnBrk="1" hangingPunct="1">
              <a:buFont typeface="Wingdings" pitchFamily="32" charset="2"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Procrastination </a:t>
            </a:r>
            <a:r>
              <a:rPr lang="en-US" sz="1800" b="1" dirty="0" err="1" smtClean="0">
                <a:solidFill>
                  <a:srgbClr val="FFFF00"/>
                </a:solidFill>
              </a:rPr>
              <a:t>déconseillée</a:t>
            </a:r>
            <a:r>
              <a:rPr lang="en-US" sz="1800" b="1" dirty="0" smtClean="0">
                <a:solidFill>
                  <a:srgbClr val="FFFF00"/>
                </a:solidFill>
              </a:rPr>
              <a:t>…</a:t>
            </a:r>
          </a:p>
          <a:p>
            <a:pPr eaLnBrk="1" hangingPunct="1">
              <a:buFont typeface="Wingdings" pitchFamily="32" charset="2"/>
              <a:buNone/>
            </a:pPr>
            <a:endParaRPr lang="en-US" sz="1800" b="1" dirty="0">
              <a:solidFill>
                <a:srgbClr val="FFFF00"/>
              </a:solidFill>
            </a:endParaRPr>
          </a:p>
          <a:p>
            <a:pPr eaLnBrk="1" hangingPunct="1">
              <a:buFont typeface="Wingdings" pitchFamily="32" charset="2"/>
              <a:buNone/>
            </a:pPr>
            <a:endParaRPr lang="en-US" sz="1800" b="1" dirty="0" smtClean="0">
              <a:solidFill>
                <a:srgbClr val="FFFF00"/>
              </a:solidFill>
            </a:endParaRPr>
          </a:p>
          <a:p>
            <a:pPr eaLnBrk="1" hangingPunct="1">
              <a:buFont typeface="Wingdings" pitchFamily="32" charset="2"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20% de la note finale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04800" y="2590800"/>
            <a:ext cx="8534400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1"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- remise le 31 mars 2016 -</a:t>
            </a:r>
            <a:endParaRPr kumimoji="1"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kumimoji="1" lang="en-AU" sz="3600" dirty="0" err="1" smtClean="0"/>
              <a:t>Objectif</a:t>
            </a:r>
            <a:endParaRPr kumimoji="1" lang="en-AU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76200" y="1600200"/>
            <a:ext cx="921669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rgbClr val="FFFF00"/>
                </a:solidFill>
              </a:rPr>
              <a:t>Concevoir</a:t>
            </a:r>
            <a:r>
              <a:rPr lang="en-CA" b="1" dirty="0" smtClean="0">
                <a:solidFill>
                  <a:srgbClr val="FFFF00"/>
                </a:solidFill>
              </a:rPr>
              <a:t> un programme </a:t>
            </a:r>
            <a:r>
              <a:rPr lang="en-CA" b="1" dirty="0" err="1" smtClean="0">
                <a:solidFill>
                  <a:srgbClr val="FFFF00"/>
                </a:solidFill>
              </a:rPr>
              <a:t>permettant</a:t>
            </a:r>
            <a:r>
              <a:rPr lang="en-CA" b="1" dirty="0" smtClean="0">
                <a:solidFill>
                  <a:srgbClr val="FFFF00"/>
                </a:solidFill>
              </a:rPr>
              <a:t> </a:t>
            </a:r>
            <a:r>
              <a:rPr lang="en-CA" b="1" dirty="0" err="1" smtClean="0">
                <a:solidFill>
                  <a:srgbClr val="FFFF00"/>
                </a:solidFill>
              </a:rPr>
              <a:t>d’attaquer</a:t>
            </a:r>
            <a:r>
              <a:rPr lang="en-CA" b="1" dirty="0" smtClean="0">
                <a:solidFill>
                  <a:srgbClr val="FFFF00"/>
                </a:solidFill>
              </a:rPr>
              <a:t> un </a:t>
            </a:r>
            <a:r>
              <a:rPr lang="en-CA" b="1" dirty="0" err="1" smtClean="0">
                <a:solidFill>
                  <a:srgbClr val="FFFF00"/>
                </a:solidFill>
              </a:rPr>
              <a:t>ordinateur-cible</a:t>
            </a:r>
            <a:endParaRPr lang="en-CA" b="1" dirty="0" smtClean="0">
              <a:solidFill>
                <a:srgbClr val="FFFF00"/>
              </a:solidFill>
            </a:endParaRPr>
          </a:p>
          <a:p>
            <a:r>
              <a:rPr lang="en-CA" b="1" dirty="0" err="1" smtClean="0">
                <a:solidFill>
                  <a:srgbClr val="FFFF00"/>
                </a:solidFill>
              </a:rPr>
              <a:t>en</a:t>
            </a:r>
            <a:r>
              <a:rPr lang="en-CA" b="1" dirty="0" smtClean="0">
                <a:solidFill>
                  <a:srgbClr val="FFFF00"/>
                </a:solidFill>
              </a:rPr>
              <a:t> se </a:t>
            </a:r>
            <a:r>
              <a:rPr lang="en-CA" b="1" dirty="0" err="1" smtClean="0">
                <a:solidFill>
                  <a:srgbClr val="FFFF00"/>
                </a:solidFill>
              </a:rPr>
              <a:t>cachant</a:t>
            </a:r>
            <a:r>
              <a:rPr lang="en-CA" b="1" dirty="0" smtClean="0">
                <a:solidFill>
                  <a:srgbClr val="FFFF00"/>
                </a:solidFill>
              </a:rPr>
              <a:t> derrière un </a:t>
            </a:r>
            <a:r>
              <a:rPr lang="en-CA" b="1" dirty="0" err="1" smtClean="0">
                <a:solidFill>
                  <a:srgbClr val="FFFF00"/>
                </a:solidFill>
              </a:rPr>
              <a:t>autre</a:t>
            </a:r>
            <a:r>
              <a:rPr lang="en-CA" b="1" dirty="0" smtClean="0">
                <a:solidFill>
                  <a:srgbClr val="FFFF00"/>
                </a:solidFill>
              </a:rPr>
              <a:t> </a:t>
            </a:r>
            <a:r>
              <a:rPr lang="en-CA" b="1" dirty="0" err="1" smtClean="0">
                <a:solidFill>
                  <a:srgbClr val="FFFF00"/>
                </a:solidFill>
              </a:rPr>
              <a:t>ordinateur</a:t>
            </a:r>
            <a:r>
              <a:rPr lang="en-CA" b="1" dirty="0" smtClean="0">
                <a:solidFill>
                  <a:srgbClr val="FFFF00"/>
                </a:solidFill>
              </a:rPr>
              <a:t>.</a:t>
            </a:r>
          </a:p>
          <a:p>
            <a:endParaRPr lang="en-CA" b="1" dirty="0"/>
          </a:p>
          <a:p>
            <a:r>
              <a:rPr lang="en-CA" b="1" dirty="0" err="1" smtClean="0"/>
              <a:t>L’attaque</a:t>
            </a:r>
            <a:r>
              <a:rPr lang="en-CA" b="1" dirty="0" smtClean="0"/>
              <a:t> </a:t>
            </a:r>
            <a:r>
              <a:rPr lang="en-CA" b="1" dirty="0" err="1" smtClean="0"/>
              <a:t>pourrait</a:t>
            </a:r>
            <a:r>
              <a:rPr lang="en-CA" b="1" dirty="0" smtClean="0"/>
              <a:t> </a:t>
            </a:r>
            <a:r>
              <a:rPr lang="en-CA" b="1" dirty="0" err="1" smtClean="0"/>
              <a:t>être</a:t>
            </a:r>
            <a:r>
              <a:rPr lang="en-CA" b="1" dirty="0" smtClean="0"/>
              <a:t> :</a:t>
            </a:r>
          </a:p>
          <a:p>
            <a:endParaRPr lang="en-CA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 smtClean="0"/>
              <a:t>Un </a:t>
            </a:r>
            <a:r>
              <a:rPr lang="en-CA" b="1" dirty="0" err="1" smtClean="0"/>
              <a:t>bombardement</a:t>
            </a:r>
            <a:r>
              <a:rPr lang="en-CA" b="1" dirty="0" smtClean="0"/>
              <a:t> de “ping” (pour </a:t>
            </a:r>
            <a:r>
              <a:rPr lang="en-CA" b="1" dirty="0" err="1" smtClean="0"/>
              <a:t>ralentir</a:t>
            </a:r>
            <a:r>
              <a:rPr lang="en-CA" b="1" dirty="0" smtClean="0"/>
              <a:t> les </a:t>
            </a:r>
          </a:p>
          <a:p>
            <a:pPr lvl="1"/>
            <a:r>
              <a:rPr lang="en-CA" b="1" dirty="0"/>
              <a:t> </a:t>
            </a:r>
            <a:r>
              <a:rPr lang="en-CA" b="1" dirty="0" smtClean="0"/>
              <a:t>    communications de la </a:t>
            </a:r>
            <a:r>
              <a:rPr lang="en-CA" b="1" dirty="0" err="1" smtClean="0"/>
              <a:t>cible</a:t>
            </a:r>
            <a:r>
              <a:rPr lang="en-CA" b="1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 err="1" smtClean="0"/>
              <a:t>L’enregistrement</a:t>
            </a:r>
            <a:r>
              <a:rPr lang="en-CA" b="1" dirty="0" smtClean="0"/>
              <a:t> de </a:t>
            </a:r>
            <a:r>
              <a:rPr lang="en-CA" b="1" dirty="0" err="1" smtClean="0"/>
              <a:t>toute</a:t>
            </a:r>
            <a:r>
              <a:rPr lang="en-CA" b="1" dirty="0" smtClean="0"/>
              <a:t> </a:t>
            </a:r>
            <a:r>
              <a:rPr lang="en-CA" b="1" dirty="0" err="1" smtClean="0"/>
              <a:t>l’information</a:t>
            </a:r>
            <a:r>
              <a:rPr lang="en-CA" b="1" dirty="0" smtClean="0"/>
              <a:t> </a:t>
            </a:r>
            <a:r>
              <a:rPr lang="en-CA" b="1" dirty="0" err="1" smtClean="0"/>
              <a:t>contenue</a:t>
            </a:r>
            <a:r>
              <a:rPr lang="en-CA" b="1" dirty="0" smtClean="0"/>
              <a:t> </a:t>
            </a:r>
            <a:r>
              <a:rPr lang="en-CA" b="1" dirty="0" err="1" smtClean="0"/>
              <a:t>dans</a:t>
            </a:r>
            <a:r>
              <a:rPr lang="en-CA" b="1" dirty="0" smtClean="0"/>
              <a:t> les</a:t>
            </a:r>
          </a:p>
          <a:p>
            <a:pPr lvl="1"/>
            <a:r>
              <a:rPr lang="en-CA" b="1" dirty="0"/>
              <a:t> </a:t>
            </a:r>
            <a:r>
              <a:rPr lang="en-CA" b="1" dirty="0" smtClean="0"/>
              <a:t>   </a:t>
            </a:r>
            <a:r>
              <a:rPr lang="en-CA" b="1" dirty="0" err="1" smtClean="0"/>
              <a:t>paquets</a:t>
            </a:r>
            <a:r>
              <a:rPr lang="en-CA" b="1" dirty="0" smtClean="0"/>
              <a:t> </a:t>
            </a:r>
            <a:r>
              <a:rPr lang="en-CA" b="1" dirty="0" err="1" smtClean="0"/>
              <a:t>reçus</a:t>
            </a:r>
            <a:r>
              <a:rPr lang="en-CA" b="1" dirty="0" smtClean="0"/>
              <a:t> et </a:t>
            </a:r>
            <a:r>
              <a:rPr lang="en-CA" b="1" dirty="0" err="1" smtClean="0"/>
              <a:t>transmis</a:t>
            </a:r>
            <a:r>
              <a:rPr lang="en-CA" b="1" dirty="0" smtClean="0"/>
              <a:t> par la </a:t>
            </a:r>
            <a:r>
              <a:rPr lang="en-CA" b="1" dirty="0" err="1" smtClean="0"/>
              <a:t>cible</a:t>
            </a:r>
            <a:r>
              <a:rPr lang="en-CA" b="1" dirty="0" smtClean="0"/>
              <a:t> (“sniffer” </a:t>
            </a:r>
            <a:r>
              <a:rPr lang="en-CA" b="1" dirty="0" err="1" smtClean="0"/>
              <a:t>similaire</a:t>
            </a:r>
            <a:r>
              <a:rPr lang="en-CA" b="1" dirty="0" smtClean="0"/>
              <a:t> à</a:t>
            </a:r>
          </a:p>
          <a:p>
            <a:pPr lvl="1"/>
            <a:r>
              <a:rPr lang="en-CA" b="1" dirty="0"/>
              <a:t> </a:t>
            </a:r>
            <a:r>
              <a:rPr lang="en-CA" b="1" dirty="0" smtClean="0"/>
              <a:t>   Wireshark </a:t>
            </a:r>
            <a:r>
              <a:rPr lang="en-CA" b="1" dirty="0" err="1" smtClean="0"/>
              <a:t>mais</a:t>
            </a:r>
            <a:r>
              <a:rPr lang="en-CA" b="1" dirty="0" smtClean="0"/>
              <a:t> sans interface </a:t>
            </a:r>
            <a:r>
              <a:rPr lang="en-CA" b="1" dirty="0" err="1" smtClean="0"/>
              <a:t>graphique</a:t>
            </a:r>
            <a:r>
              <a:rPr lang="en-CA" b="1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 err="1" smtClean="0"/>
              <a:t>Envoyer</a:t>
            </a:r>
            <a:r>
              <a:rPr lang="en-CA" b="1" dirty="0" smtClean="0"/>
              <a:t> des </a:t>
            </a:r>
            <a:r>
              <a:rPr lang="en-CA" b="1" dirty="0" err="1" smtClean="0"/>
              <a:t>paquets</a:t>
            </a:r>
            <a:r>
              <a:rPr lang="en-CA" b="1" dirty="0" smtClean="0"/>
              <a:t> </a:t>
            </a:r>
            <a:r>
              <a:rPr lang="en-CA" b="1" dirty="0" err="1" smtClean="0"/>
              <a:t>volontairement</a:t>
            </a:r>
            <a:r>
              <a:rPr lang="en-CA" b="1" dirty="0" smtClean="0"/>
              <a:t> mal </a:t>
            </a:r>
            <a:r>
              <a:rPr lang="en-CA" b="1" dirty="0" err="1" smtClean="0"/>
              <a:t>formés</a:t>
            </a:r>
            <a:r>
              <a:rPr lang="en-CA" b="1" dirty="0" smtClean="0"/>
              <a:t> à la </a:t>
            </a:r>
            <a:r>
              <a:rPr lang="en-CA" b="1" dirty="0" err="1" smtClean="0"/>
              <a:t>cible</a:t>
            </a:r>
            <a:endParaRPr lang="en-CA" b="1" dirty="0" smtClean="0"/>
          </a:p>
          <a:p>
            <a:pPr lvl="1"/>
            <a:r>
              <a:rPr lang="en-CA" b="1" dirty="0" smtClean="0"/>
              <a:t>     (</a:t>
            </a:r>
            <a:r>
              <a:rPr lang="en-CA" b="1" dirty="0" err="1" smtClean="0"/>
              <a:t>vus</a:t>
            </a:r>
            <a:r>
              <a:rPr lang="en-CA" b="1" dirty="0" smtClean="0"/>
              <a:t> plus </a:t>
            </a:r>
            <a:r>
              <a:rPr lang="en-CA" b="1" dirty="0" err="1" smtClean="0"/>
              <a:t>tard</a:t>
            </a:r>
            <a:r>
              <a:rPr lang="en-CA" b="1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kumimoji="1" lang="en-AU" sz="3600" dirty="0" err="1" smtClean="0"/>
              <a:t>Fonctionnement</a:t>
            </a:r>
            <a:r>
              <a:rPr kumimoji="1" lang="en-AU" sz="3600" dirty="0" smtClean="0"/>
              <a:t> </a:t>
            </a:r>
            <a:r>
              <a:rPr kumimoji="1" lang="en-AU" sz="3600" dirty="0" err="1" smtClean="0"/>
              <a:t>général</a:t>
            </a:r>
            <a:endParaRPr kumimoji="1" lang="en-AU" sz="3600" dirty="0"/>
          </a:p>
        </p:txBody>
      </p:sp>
      <p:sp>
        <p:nvSpPr>
          <p:cNvPr id="3" name="Nuage 2"/>
          <p:cNvSpPr/>
          <p:nvPr/>
        </p:nvSpPr>
        <p:spPr bwMode="auto">
          <a:xfrm>
            <a:off x="3270913" y="2552700"/>
            <a:ext cx="3719016" cy="17145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92054" y="16764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5527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10200" y="167640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Client </a:t>
            </a:r>
            <a:r>
              <a:rPr lang="en-CA" sz="2000" dirty="0" smtClean="0"/>
              <a:t>(</a:t>
            </a:r>
            <a:r>
              <a:rPr lang="en-CA" sz="2000" dirty="0" err="1" smtClean="0"/>
              <a:t>en</a:t>
            </a:r>
            <a:r>
              <a:rPr lang="en-CA" sz="2000" dirty="0" smtClean="0"/>
              <a:t> </a:t>
            </a:r>
            <a:r>
              <a:rPr lang="en-CA" sz="2000" dirty="0" err="1" smtClean="0"/>
              <a:t>attente</a:t>
            </a:r>
            <a:r>
              <a:rPr lang="en-CA" sz="2000" dirty="0" smtClean="0"/>
              <a:t> d’un “</a:t>
            </a:r>
            <a:r>
              <a:rPr lang="en-CA" sz="2000" dirty="0" err="1" smtClean="0"/>
              <a:t>bouc</a:t>
            </a:r>
            <a:r>
              <a:rPr lang="en-CA" sz="2000" dirty="0" smtClean="0"/>
              <a:t> </a:t>
            </a:r>
            <a:r>
              <a:rPr lang="en-CA" sz="2000" dirty="0" err="1" smtClean="0"/>
              <a:t>émissaire</a:t>
            </a:r>
            <a:r>
              <a:rPr lang="en-CA" sz="2000" dirty="0" smtClean="0"/>
              <a:t>”)  </a:t>
            </a:r>
            <a:r>
              <a:rPr lang="en-CA" sz="2000" dirty="0" err="1" smtClean="0">
                <a:solidFill>
                  <a:srgbClr val="FFFF00"/>
                </a:solidFill>
              </a:rPr>
              <a:t>adresse</a:t>
            </a:r>
            <a:r>
              <a:rPr lang="en-CA" sz="2000" dirty="0" smtClean="0">
                <a:solidFill>
                  <a:srgbClr val="FFFF00"/>
                </a:solidFill>
              </a:rPr>
              <a:t> IP </a:t>
            </a:r>
            <a:r>
              <a:rPr lang="en-CA" sz="2000" dirty="0" err="1" smtClean="0">
                <a:solidFill>
                  <a:srgbClr val="FFFF00"/>
                </a:solidFill>
              </a:rPr>
              <a:t>connue</a:t>
            </a:r>
            <a:endParaRPr lang="fr-CA" sz="2000" dirty="0">
              <a:solidFill>
                <a:srgbClr val="FFFF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1000" y="2716368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Cible</a:t>
            </a:r>
            <a:endParaRPr lang="en-CA" dirty="0" smtClean="0"/>
          </a:p>
          <a:p>
            <a:r>
              <a:rPr lang="en-CA" dirty="0" smtClean="0"/>
              <a:t>132.212.203.48</a:t>
            </a:r>
            <a:endParaRPr lang="fr-CA" dirty="0"/>
          </a:p>
        </p:txBody>
      </p:sp>
      <p:sp>
        <p:nvSpPr>
          <p:cNvPr id="13" name="ZoneTexte 12"/>
          <p:cNvSpPr txBox="1"/>
          <p:nvPr/>
        </p:nvSpPr>
        <p:spPr>
          <a:xfrm>
            <a:off x="4012967" y="3099594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Internet </a:t>
            </a:r>
            <a:r>
              <a:rPr lang="en-CA" dirty="0" err="1" smtClean="0">
                <a:solidFill>
                  <a:schemeClr val="bg1"/>
                </a:solidFill>
              </a:rPr>
              <a:t>ou</a:t>
            </a:r>
            <a:r>
              <a:rPr lang="en-CA" dirty="0" smtClean="0">
                <a:solidFill>
                  <a:schemeClr val="bg1"/>
                </a:solidFill>
              </a:rPr>
              <a:t> LAN</a:t>
            </a:r>
          </a:p>
        </p:txBody>
      </p:sp>
    </p:spTree>
    <p:extLst>
      <p:ext uri="{BB962C8B-B14F-4D97-AF65-F5344CB8AC3E}">
        <p14:creationId xmlns:p14="http://schemas.microsoft.com/office/powerpoint/2010/main" val="866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kumimoji="1" lang="en-AU" sz="3600" dirty="0" err="1" smtClean="0"/>
              <a:t>Fonctionnement</a:t>
            </a:r>
            <a:r>
              <a:rPr kumimoji="1" lang="en-AU" sz="3600" dirty="0" smtClean="0"/>
              <a:t> </a:t>
            </a:r>
            <a:r>
              <a:rPr kumimoji="1" lang="en-AU" sz="3600" dirty="0" err="1" smtClean="0"/>
              <a:t>général</a:t>
            </a:r>
            <a:endParaRPr kumimoji="1" lang="en-AU" sz="3600" dirty="0"/>
          </a:p>
        </p:txBody>
      </p:sp>
      <p:sp>
        <p:nvSpPr>
          <p:cNvPr id="3" name="Nuage 2"/>
          <p:cNvSpPr/>
          <p:nvPr/>
        </p:nvSpPr>
        <p:spPr bwMode="auto">
          <a:xfrm>
            <a:off x="3270913" y="2552700"/>
            <a:ext cx="3719016" cy="17145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92054" y="16764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36610" y="46482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5527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10200" y="1676400"/>
            <a:ext cx="290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    </a:t>
            </a:r>
            <a:r>
              <a:rPr lang="en-CA" sz="1800" dirty="0" err="1" smtClean="0">
                <a:solidFill>
                  <a:srgbClr val="FFFF00"/>
                </a:solidFill>
              </a:rPr>
              <a:t>adresse</a:t>
            </a:r>
            <a:r>
              <a:rPr lang="en-CA" sz="1800" dirty="0" smtClean="0">
                <a:solidFill>
                  <a:srgbClr val="FFFF00"/>
                </a:solidFill>
              </a:rPr>
              <a:t> </a:t>
            </a:r>
            <a:r>
              <a:rPr lang="en-CA" sz="1800" dirty="0">
                <a:solidFill>
                  <a:srgbClr val="FFFF00"/>
                </a:solidFill>
              </a:rPr>
              <a:t>IP </a:t>
            </a:r>
            <a:r>
              <a:rPr lang="en-CA" sz="1800" dirty="0" err="1" smtClean="0">
                <a:solidFill>
                  <a:srgbClr val="FFFF00"/>
                </a:solidFill>
              </a:rPr>
              <a:t>connue</a:t>
            </a:r>
            <a:endParaRPr lang="fr-CA" sz="1800" dirty="0">
              <a:solidFill>
                <a:srgbClr val="FFFF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989929" y="4643735"/>
            <a:ext cx="2109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Serveur</a:t>
            </a:r>
            <a:endParaRPr lang="en-CA" dirty="0" smtClean="0"/>
          </a:p>
          <a:p>
            <a:r>
              <a:rPr lang="en-CA" sz="2000" dirty="0" smtClean="0"/>
              <a:t>(“</a:t>
            </a:r>
            <a:r>
              <a:rPr lang="en-CA" sz="2000" dirty="0" err="1" smtClean="0"/>
              <a:t>bouc</a:t>
            </a:r>
            <a:r>
              <a:rPr lang="en-CA" sz="2000" dirty="0" smtClean="0"/>
              <a:t> </a:t>
            </a:r>
            <a:r>
              <a:rPr lang="en-CA" sz="2000" dirty="0" err="1" smtClean="0"/>
              <a:t>émissaire</a:t>
            </a:r>
            <a:r>
              <a:rPr lang="en-CA" sz="2000" dirty="0" smtClean="0"/>
              <a:t>”)</a:t>
            </a:r>
            <a:endParaRPr lang="fr-CA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1000" y="2716368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Cible</a:t>
            </a:r>
            <a:endParaRPr lang="en-CA" dirty="0" smtClean="0"/>
          </a:p>
          <a:p>
            <a:r>
              <a:rPr lang="en-CA" dirty="0" smtClean="0"/>
              <a:t>132.212.203.48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01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kumimoji="1" lang="en-AU" sz="3600" dirty="0" err="1" smtClean="0"/>
              <a:t>Fonctionnement</a:t>
            </a:r>
            <a:r>
              <a:rPr kumimoji="1" lang="en-AU" sz="3600" dirty="0" smtClean="0"/>
              <a:t> </a:t>
            </a:r>
            <a:r>
              <a:rPr kumimoji="1" lang="en-AU" sz="3600" dirty="0" err="1" smtClean="0"/>
              <a:t>général</a:t>
            </a:r>
            <a:endParaRPr kumimoji="1" lang="en-AU" sz="3600" dirty="0"/>
          </a:p>
        </p:txBody>
      </p:sp>
      <p:sp>
        <p:nvSpPr>
          <p:cNvPr id="3" name="Nuage 2"/>
          <p:cNvSpPr/>
          <p:nvPr/>
        </p:nvSpPr>
        <p:spPr bwMode="auto">
          <a:xfrm>
            <a:off x="3270913" y="2552700"/>
            <a:ext cx="3719016" cy="17145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92054" y="16764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36610" y="46482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5527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10200" y="16764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6989929" y="464373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Serveur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381000" y="2716368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Cible</a:t>
            </a:r>
            <a:endParaRPr lang="en-CA" dirty="0" smtClean="0"/>
          </a:p>
          <a:p>
            <a:r>
              <a:rPr lang="en-CA" dirty="0" smtClean="0"/>
              <a:t>132.212.203.48</a:t>
            </a:r>
            <a:endParaRPr lang="fr-CA" dirty="0"/>
          </a:p>
        </p:txBody>
      </p:sp>
      <p:sp>
        <p:nvSpPr>
          <p:cNvPr id="12" name="Flèche droite 11"/>
          <p:cNvSpPr/>
          <p:nvPr/>
        </p:nvSpPr>
        <p:spPr bwMode="auto">
          <a:xfrm rot="14437778">
            <a:off x="4501690" y="3335440"/>
            <a:ext cx="2362200" cy="1905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12997" y="3193422"/>
            <a:ext cx="2024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connect()</a:t>
            </a:r>
          </a:p>
          <a:p>
            <a:r>
              <a:rPr lang="en-CA" sz="1600" dirty="0">
                <a:solidFill>
                  <a:schemeClr val="bg1"/>
                </a:solidFill>
              </a:rPr>
              <a:t>Note: </a:t>
            </a:r>
            <a:r>
              <a:rPr lang="en-CA" sz="1600" dirty="0" err="1">
                <a:solidFill>
                  <a:schemeClr val="bg1"/>
                </a:solidFill>
              </a:rPr>
              <a:t>rôles</a:t>
            </a:r>
            <a:r>
              <a:rPr lang="en-CA" sz="1600" dirty="0">
                <a:solidFill>
                  <a:schemeClr val="bg1"/>
                </a:solidFill>
              </a:rPr>
              <a:t> </a:t>
            </a:r>
            <a:r>
              <a:rPr lang="en-CA" sz="1600" dirty="0" err="1">
                <a:solidFill>
                  <a:schemeClr val="bg1"/>
                </a:solidFill>
              </a:rPr>
              <a:t>inversés</a:t>
            </a:r>
            <a:r>
              <a:rPr lang="en-CA" sz="1600" dirty="0" smtClean="0">
                <a:solidFill>
                  <a:schemeClr val="bg1"/>
                </a:solidFill>
              </a:rPr>
              <a:t>…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uage 13"/>
          <p:cNvSpPr/>
          <p:nvPr/>
        </p:nvSpPr>
        <p:spPr bwMode="auto">
          <a:xfrm>
            <a:off x="3270913" y="2552700"/>
            <a:ext cx="3719016" cy="17145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kumimoji="1" lang="en-AU" sz="3600" dirty="0" err="1" smtClean="0"/>
              <a:t>Fonctionnement</a:t>
            </a:r>
            <a:r>
              <a:rPr kumimoji="1" lang="en-AU" sz="3600" dirty="0" smtClean="0"/>
              <a:t> </a:t>
            </a:r>
            <a:r>
              <a:rPr kumimoji="1" lang="en-AU" sz="3600" dirty="0" err="1" smtClean="0"/>
              <a:t>général</a:t>
            </a:r>
            <a:endParaRPr kumimoji="1" lang="en-AU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92054" y="16764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36610" y="46482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5527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10200" y="16764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6989929" y="464373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Serveur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381000" y="2716368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Cible</a:t>
            </a:r>
            <a:endParaRPr lang="en-CA" dirty="0" smtClean="0"/>
          </a:p>
          <a:p>
            <a:r>
              <a:rPr lang="en-CA" dirty="0" smtClean="0"/>
              <a:t>132.212.203.48</a:t>
            </a:r>
            <a:endParaRPr lang="fr-CA" dirty="0"/>
          </a:p>
        </p:txBody>
      </p:sp>
      <p:sp>
        <p:nvSpPr>
          <p:cNvPr id="8" name="Flèche droite 7"/>
          <p:cNvSpPr/>
          <p:nvPr/>
        </p:nvSpPr>
        <p:spPr bwMode="auto">
          <a:xfrm rot="3617678">
            <a:off x="3887495" y="3340035"/>
            <a:ext cx="2362200" cy="1905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29000" y="3124200"/>
            <a:ext cx="2024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accept()</a:t>
            </a:r>
          </a:p>
          <a:p>
            <a:r>
              <a:rPr lang="en-CA" sz="1600" dirty="0" smtClean="0">
                <a:solidFill>
                  <a:schemeClr val="bg1"/>
                </a:solidFill>
              </a:rPr>
              <a:t>Note: </a:t>
            </a:r>
            <a:r>
              <a:rPr lang="en-CA" sz="1600" dirty="0" err="1" smtClean="0">
                <a:solidFill>
                  <a:schemeClr val="bg1"/>
                </a:solidFill>
              </a:rPr>
              <a:t>rôles</a:t>
            </a:r>
            <a:r>
              <a:rPr lang="en-CA" sz="1600" dirty="0" smtClean="0">
                <a:solidFill>
                  <a:schemeClr val="bg1"/>
                </a:solidFill>
              </a:rPr>
              <a:t> </a:t>
            </a:r>
            <a:r>
              <a:rPr lang="en-CA" sz="1600" dirty="0" err="1" smtClean="0">
                <a:solidFill>
                  <a:schemeClr val="bg1"/>
                </a:solidFill>
              </a:rPr>
              <a:t>inversés</a:t>
            </a:r>
            <a:r>
              <a:rPr lang="en-CA" sz="1600" dirty="0" smtClean="0">
                <a:solidFill>
                  <a:schemeClr val="bg1"/>
                </a:solidFill>
              </a:rPr>
              <a:t>…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age 11"/>
          <p:cNvSpPr/>
          <p:nvPr/>
        </p:nvSpPr>
        <p:spPr bwMode="auto">
          <a:xfrm>
            <a:off x="3270913" y="2552700"/>
            <a:ext cx="3719016" cy="17145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kumimoji="1" lang="en-AU" sz="3600" dirty="0" err="1" smtClean="0"/>
              <a:t>Fonctionnement</a:t>
            </a:r>
            <a:r>
              <a:rPr kumimoji="1" lang="en-AU" sz="3600" dirty="0" smtClean="0"/>
              <a:t> </a:t>
            </a:r>
            <a:r>
              <a:rPr kumimoji="1" lang="en-AU" sz="3600" dirty="0" err="1" smtClean="0"/>
              <a:t>général</a:t>
            </a:r>
            <a:endParaRPr kumimoji="1" lang="en-AU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92054" y="16764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36610" y="46482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5527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10200" y="16764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6989929" y="464373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Serveur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381000" y="2716368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Cible</a:t>
            </a:r>
            <a:endParaRPr lang="en-CA" dirty="0" smtClean="0"/>
          </a:p>
          <a:p>
            <a:r>
              <a:rPr lang="en-CA" dirty="0" smtClean="0"/>
              <a:t>132.212.203.48</a:t>
            </a:r>
            <a:endParaRPr lang="fr-CA" dirty="0"/>
          </a:p>
        </p:txBody>
      </p:sp>
      <p:sp>
        <p:nvSpPr>
          <p:cNvPr id="8" name="Flèche droite 7"/>
          <p:cNvSpPr/>
          <p:nvPr/>
        </p:nvSpPr>
        <p:spPr bwMode="auto">
          <a:xfrm rot="3617678">
            <a:off x="4028520" y="3314699"/>
            <a:ext cx="2362200" cy="1905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30122" y="2712956"/>
            <a:ext cx="1473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Envoi de</a:t>
            </a:r>
          </a:p>
          <a:p>
            <a:r>
              <a:rPr lang="en-CA" sz="1600" dirty="0" err="1" smtClean="0">
                <a:solidFill>
                  <a:schemeClr val="bg1"/>
                </a:solidFill>
              </a:rPr>
              <a:t>commandes</a:t>
            </a:r>
            <a:r>
              <a:rPr lang="en-CA" sz="1600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CA" sz="1600" dirty="0">
                <a:solidFill>
                  <a:schemeClr val="bg1"/>
                </a:solidFill>
              </a:rPr>
              <a:t> </a:t>
            </a:r>
            <a:r>
              <a:rPr lang="en-CA" sz="1600" dirty="0" err="1" smtClean="0">
                <a:solidFill>
                  <a:schemeClr val="bg1"/>
                </a:solidFill>
              </a:rPr>
              <a:t>dir</a:t>
            </a:r>
            <a:r>
              <a:rPr lang="en-CA" sz="1600" dirty="0" smtClean="0">
                <a:solidFill>
                  <a:schemeClr val="bg1"/>
                </a:solidFill>
              </a:rPr>
              <a:t>, cd, get, put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239000" y="2716368"/>
            <a:ext cx="1601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 smtClean="0">
                <a:solidFill>
                  <a:srgbClr val="FFFF00"/>
                </a:solidFill>
              </a:rPr>
              <a:t>Montrer</a:t>
            </a:r>
            <a:endParaRPr lang="en-CA" sz="1800" dirty="0" smtClean="0">
              <a:solidFill>
                <a:srgbClr val="FFFF00"/>
              </a:solidFill>
            </a:endParaRPr>
          </a:p>
          <a:p>
            <a:r>
              <a:rPr lang="en-CA" sz="1800" dirty="0">
                <a:solidFill>
                  <a:srgbClr val="FFFF00"/>
                </a:solidFill>
              </a:rPr>
              <a:t>l</a:t>
            </a:r>
            <a:r>
              <a:rPr lang="en-CA" sz="1800" dirty="0" smtClean="0">
                <a:solidFill>
                  <a:srgbClr val="FFFF00"/>
                </a:solidFill>
              </a:rPr>
              <a:t>es </a:t>
            </a:r>
            <a:r>
              <a:rPr lang="en-CA" sz="1800" dirty="0" err="1" smtClean="0">
                <a:solidFill>
                  <a:srgbClr val="FFFF00"/>
                </a:solidFill>
              </a:rPr>
              <a:t>commandes</a:t>
            </a:r>
            <a:endParaRPr lang="en-CA" sz="1800" dirty="0" smtClean="0">
              <a:solidFill>
                <a:srgbClr val="FFFF00"/>
              </a:solidFill>
            </a:endParaRPr>
          </a:p>
          <a:p>
            <a:r>
              <a:rPr lang="en-CA" sz="1800" dirty="0" err="1">
                <a:solidFill>
                  <a:srgbClr val="FFFF00"/>
                </a:solidFill>
              </a:rPr>
              <a:t>d</a:t>
            </a:r>
            <a:r>
              <a:rPr lang="en-CA" sz="1800" dirty="0" err="1" smtClean="0">
                <a:solidFill>
                  <a:srgbClr val="FFFF00"/>
                </a:solidFill>
              </a:rPr>
              <a:t>ans</a:t>
            </a:r>
            <a:r>
              <a:rPr lang="en-CA" sz="1800" dirty="0" smtClean="0">
                <a:solidFill>
                  <a:srgbClr val="FFFF00"/>
                </a:solidFill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</a:rPr>
              <a:t>une</a:t>
            </a:r>
            <a:endParaRPr lang="en-CA" sz="1800" dirty="0" smtClean="0">
              <a:solidFill>
                <a:srgbClr val="FFFF00"/>
              </a:solidFill>
            </a:endParaRPr>
          </a:p>
          <a:p>
            <a:r>
              <a:rPr lang="en-CA" sz="1800" dirty="0" err="1">
                <a:solidFill>
                  <a:srgbClr val="FFFF00"/>
                </a:solidFill>
              </a:rPr>
              <a:t>f</a:t>
            </a:r>
            <a:r>
              <a:rPr lang="en-CA" sz="1800" dirty="0" err="1" smtClean="0">
                <a:solidFill>
                  <a:srgbClr val="FFFF00"/>
                </a:solidFill>
              </a:rPr>
              <a:t>enêtre</a:t>
            </a:r>
            <a:r>
              <a:rPr lang="en-CA" sz="1800" dirty="0" smtClean="0">
                <a:solidFill>
                  <a:srgbClr val="FFFF00"/>
                </a:solidFill>
              </a:rPr>
              <a:t>  </a:t>
            </a:r>
            <a:r>
              <a:rPr lang="en-CA" sz="1800" i="1" dirty="0" err="1" smtClean="0">
                <a:solidFill>
                  <a:srgbClr val="FFFF00"/>
                </a:solidFill>
              </a:rPr>
              <a:t>cmd</a:t>
            </a:r>
            <a:endParaRPr lang="fr-CA" sz="1800" i="1" dirty="0">
              <a:solidFill>
                <a:srgbClr val="FFFF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" y="5638800"/>
            <a:ext cx="8815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 smtClean="0"/>
              <a:t>Informations</a:t>
            </a:r>
            <a:r>
              <a:rPr lang="en-CA" sz="3200" dirty="0"/>
              <a:t> </a:t>
            </a:r>
            <a:r>
              <a:rPr lang="en-CA" sz="3200" dirty="0" err="1" smtClean="0"/>
              <a:t>utiles</a:t>
            </a:r>
            <a:r>
              <a:rPr lang="en-CA" sz="3200" dirty="0"/>
              <a:t> </a:t>
            </a:r>
            <a:r>
              <a:rPr lang="en-CA" sz="3200" dirty="0" smtClean="0"/>
              <a:t>pour </a:t>
            </a:r>
            <a:r>
              <a:rPr lang="en-CA" sz="3200" dirty="0" err="1" smtClean="0"/>
              <a:t>exécuter</a:t>
            </a:r>
            <a:r>
              <a:rPr lang="en-CA" sz="3200" dirty="0" smtClean="0"/>
              <a:t> les </a:t>
            </a:r>
            <a:r>
              <a:rPr lang="en-CA" sz="3200" dirty="0" err="1" smtClean="0"/>
              <a:t>commandes</a:t>
            </a:r>
            <a:r>
              <a:rPr lang="en-CA" sz="3200" smtClean="0"/>
              <a:t> :</a:t>
            </a:r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/>
              <a:t> </a:t>
            </a:r>
            <a:r>
              <a:rPr lang="en-CA" dirty="0" smtClean="0"/>
              <a:t>     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www.uqac.ca/daudet/Cours/Reseaux/veniselab.htm</a:t>
            </a:r>
            <a:endParaRPr lang="en-CA" dirty="0" smtClean="0"/>
          </a:p>
          <a:p>
            <a:endParaRPr lang="fr-CA" dirty="0"/>
          </a:p>
        </p:txBody>
      </p:sp>
      <p:sp>
        <p:nvSpPr>
          <p:cNvPr id="11" name="Flèche droite 10"/>
          <p:cNvSpPr/>
          <p:nvPr/>
        </p:nvSpPr>
        <p:spPr bwMode="auto">
          <a:xfrm rot="4186704">
            <a:off x="381001" y="5213643"/>
            <a:ext cx="609600" cy="30703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age 11"/>
          <p:cNvSpPr/>
          <p:nvPr/>
        </p:nvSpPr>
        <p:spPr bwMode="auto">
          <a:xfrm>
            <a:off x="3270913" y="2552700"/>
            <a:ext cx="3719016" cy="17145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kumimoji="1" lang="en-AU" sz="3600" dirty="0" err="1" smtClean="0"/>
              <a:t>Fonctionnement</a:t>
            </a:r>
            <a:r>
              <a:rPr kumimoji="1" lang="en-AU" sz="3600" dirty="0" smtClean="0"/>
              <a:t> </a:t>
            </a:r>
            <a:r>
              <a:rPr kumimoji="1" lang="en-AU" sz="3600" dirty="0" err="1" smtClean="0"/>
              <a:t>général</a:t>
            </a:r>
            <a:endParaRPr kumimoji="1" lang="en-AU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92054" y="16764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36610" y="46482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5527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10200" y="16764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6989929" y="464373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Serveur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381000" y="2716368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Cible</a:t>
            </a:r>
            <a:endParaRPr lang="en-CA" dirty="0" smtClean="0"/>
          </a:p>
          <a:p>
            <a:r>
              <a:rPr lang="en-CA" dirty="0" smtClean="0"/>
              <a:t>132.212.203.48</a:t>
            </a:r>
            <a:endParaRPr lang="fr-CA" dirty="0"/>
          </a:p>
        </p:txBody>
      </p:sp>
      <p:sp>
        <p:nvSpPr>
          <p:cNvPr id="8" name="Flèche droite 7"/>
          <p:cNvSpPr/>
          <p:nvPr/>
        </p:nvSpPr>
        <p:spPr bwMode="auto">
          <a:xfrm rot="14505720">
            <a:off x="4229099" y="3314700"/>
            <a:ext cx="2362200" cy="1905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30122" y="2712956"/>
            <a:ext cx="1276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 smtClean="0">
                <a:solidFill>
                  <a:schemeClr val="bg1"/>
                </a:solidFill>
              </a:rPr>
              <a:t>Réponse</a:t>
            </a:r>
            <a:r>
              <a:rPr lang="en-CA" sz="1600" dirty="0" smtClean="0">
                <a:solidFill>
                  <a:schemeClr val="bg1"/>
                </a:solidFill>
              </a:rPr>
              <a:t> aux</a:t>
            </a:r>
          </a:p>
          <a:p>
            <a:r>
              <a:rPr lang="en-CA" sz="1600" dirty="0" err="1" smtClean="0">
                <a:solidFill>
                  <a:schemeClr val="bg1"/>
                </a:solidFill>
              </a:rPr>
              <a:t>commandes</a:t>
            </a:r>
            <a:endParaRPr lang="en-CA" sz="1600" dirty="0" smtClean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9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age 11"/>
          <p:cNvSpPr/>
          <p:nvPr/>
        </p:nvSpPr>
        <p:spPr bwMode="auto">
          <a:xfrm>
            <a:off x="3270913" y="2552700"/>
            <a:ext cx="3719016" cy="17145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pPr eaLnBrk="1" hangingPunct="1"/>
            <a:r>
              <a:rPr kumimoji="1" lang="en-AU" sz="3600" dirty="0" err="1" smtClean="0"/>
              <a:t>Fonctionnement</a:t>
            </a:r>
            <a:r>
              <a:rPr kumimoji="1" lang="en-AU" sz="3600" dirty="0" smtClean="0"/>
              <a:t> </a:t>
            </a:r>
            <a:r>
              <a:rPr kumimoji="1" lang="en-AU" sz="3600" dirty="0" err="1" smtClean="0"/>
              <a:t>général</a:t>
            </a:r>
            <a:endParaRPr kumimoji="1" lang="en-AU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92054" y="16764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36610" y="46482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552700"/>
            <a:ext cx="10668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10200" y="16764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6989929" y="464373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Serveur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381000" y="2716368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Cible</a:t>
            </a:r>
            <a:endParaRPr lang="en-CA" dirty="0" smtClean="0"/>
          </a:p>
          <a:p>
            <a:r>
              <a:rPr lang="en-CA" dirty="0" smtClean="0"/>
              <a:t>132.212.203.48</a:t>
            </a:r>
            <a:endParaRPr lang="fr-CA" dirty="0"/>
          </a:p>
        </p:txBody>
      </p:sp>
      <p:sp>
        <p:nvSpPr>
          <p:cNvPr id="8" name="Flèche droite 7"/>
          <p:cNvSpPr/>
          <p:nvPr/>
        </p:nvSpPr>
        <p:spPr bwMode="auto">
          <a:xfrm rot="3617678">
            <a:off x="3887495" y="3340035"/>
            <a:ext cx="2362200" cy="1905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30122" y="2712956"/>
            <a:ext cx="1649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 smtClean="0">
                <a:solidFill>
                  <a:schemeClr val="bg1"/>
                </a:solidFill>
              </a:rPr>
              <a:t>Commande</a:t>
            </a:r>
            <a:r>
              <a:rPr lang="en-CA" sz="1600" dirty="0" smtClean="0">
                <a:solidFill>
                  <a:schemeClr val="bg1"/>
                </a:solidFill>
              </a:rPr>
              <a:t> de</a:t>
            </a:r>
          </a:p>
          <a:p>
            <a:r>
              <a:rPr lang="en-CA" sz="1600" dirty="0" err="1" smtClean="0">
                <a:solidFill>
                  <a:schemeClr val="bg1"/>
                </a:solidFill>
              </a:rPr>
              <a:t>lancement</a:t>
            </a:r>
            <a:r>
              <a:rPr lang="en-CA" sz="1600" dirty="0" smtClean="0">
                <a:solidFill>
                  <a:schemeClr val="bg1"/>
                </a:solidFill>
              </a:rPr>
              <a:t> d’un</a:t>
            </a:r>
          </a:p>
          <a:p>
            <a:r>
              <a:rPr lang="en-CA" sz="1600" dirty="0" smtClean="0">
                <a:solidFill>
                  <a:schemeClr val="bg1"/>
                </a:solidFill>
              </a:rPr>
              <a:t>programme : star</a:t>
            </a:r>
            <a:r>
              <a:rPr lang="en-CA" sz="1600" dirty="0">
                <a:solidFill>
                  <a:schemeClr val="bg1"/>
                </a:solidFill>
              </a:rPr>
              <a:t>t</a:t>
            </a:r>
            <a:endParaRPr lang="en-CA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-Overview">
  <a:themeElements>
    <a:clrScheme name="01-Overview 5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8080"/>
      </a:accent1>
      <a:accent2>
        <a:srgbClr val="0099FF"/>
      </a:accent2>
      <a:accent3>
        <a:srgbClr val="AAB8B8"/>
      </a:accent3>
      <a:accent4>
        <a:srgbClr val="DADADA"/>
      </a:accent4>
      <a:accent5>
        <a:srgbClr val="AAC0C0"/>
      </a:accent5>
      <a:accent6>
        <a:srgbClr val="008AE7"/>
      </a:accent6>
      <a:hlink>
        <a:srgbClr val="1ACE9F"/>
      </a:hlink>
      <a:folHlink>
        <a:srgbClr val="A5B5CD"/>
      </a:folHlink>
    </a:clrScheme>
    <a:fontScheme name="01-Overvi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01-Overview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Overview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Mnementh:Users:lpb:work:consult:Stallings-DCC8:Slides:01-Overview.ppt</Template>
  <TotalTime>5614</TotalTime>
  <Words>295</Words>
  <Application>Microsoft Office PowerPoint</Application>
  <PresentationFormat>Affichage à l'écran (4:3)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Times</vt:lpstr>
      <vt:lpstr>Times New Roman</vt:lpstr>
      <vt:lpstr>Wingdings</vt:lpstr>
      <vt:lpstr>01-Overview</vt:lpstr>
      <vt:lpstr>Travail #5 Projet de conception (vous pouvez commencer à y réfléchir)</vt:lpstr>
      <vt:lpstr>Objectif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Présentation PowerPoint</vt:lpstr>
    </vt:vector>
  </TitlesOfParts>
  <Company>School of IT&amp;EE, UNSW@ADFA, Australia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16 - William Stallings, Data and Computer Communications, 8/e</dc:title>
  <dc:subject>Lecture Slides</dc:subject>
  <dc:creator>Dr Lawrie Brown</dc:creator>
  <cp:lastModifiedBy>Mario Lemieux</cp:lastModifiedBy>
  <cp:revision>174</cp:revision>
  <cp:lastPrinted>2006-08-18T05:02:44Z</cp:lastPrinted>
  <dcterms:created xsi:type="dcterms:W3CDTF">2010-08-02T04:33:46Z</dcterms:created>
  <dcterms:modified xsi:type="dcterms:W3CDTF">2016-03-11T18:55:09Z</dcterms:modified>
</cp:coreProperties>
</file>