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5" r:id="rId2"/>
    <p:sldId id="304" r:id="rId3"/>
    <p:sldId id="478" r:id="rId4"/>
    <p:sldId id="479" r:id="rId5"/>
    <p:sldId id="483" r:id="rId6"/>
    <p:sldId id="480" r:id="rId7"/>
    <p:sldId id="4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03" autoAdjust="0"/>
  </p:normalViewPr>
  <p:slideViewPr>
    <p:cSldViewPr snapToGrid="0">
      <p:cViewPr varScale="1">
        <p:scale>
          <a:sx n="83" d="100"/>
          <a:sy n="83" d="100"/>
        </p:scale>
        <p:origin x="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FCB-0A34-4766-93EC-F15431DA95D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F6EE7-1E50-46AA-BD16-37080B31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first week of Data Mining principles TA session.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F41E2-7C4C-6F44-BCBE-792648FAE7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076CD0-68A5-D14F-B096-5F94EC1655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74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we will not have any conceptual material. I will do a self-introduction, then I am just going to briefly talk about homework, projects and how I will help you through the learning process.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start with my self-introduction. As you probably can tell, my favorite color is pink. My undergrad is a joint grogram hosted by CUFE in China and Victoria University in Melbourne Australia. I then went to Boston College to get my first master’s degree in accounting, and I enter this program as a full-time student last Spring. I am also a huge fan of the show friends. So if anyone just want to have a zoom call watching friends. I am so down. I took Data Mining class last summer, and I was also the grader for this class last quarter. So, I am very familiar with all the materials and assignments in this class. I consider this class a very important one before you get into more advanced machine learning.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0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say something about homework and final project. Because I saw a lot of lateness in the last quarter, I want to stress here that lateness policy we have in this class is 15% deduction for each day after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you have something come up or you don’t feel good and you may miss that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please email professor and cc me beforehand. Professor is very reasonable and considerate, so he will consider all aspects and make fair decisions. What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mostly does is to grant a 24-hour extension, and the lateness policy does apply if you miss the extended deadline.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about homework is the recent Canvas update. Not so recent, it was updated in the beginning of last quarter. However, I notice some students keep forgetting to hit this submit button after uploading the file. I cannot see your submission if you don’t submit. I really do not want anyone to get pints deduction because this little mistake.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grades, assignments are designed to help you learn but not to punish you when you made a mistake. My grading style is that for every single point I deduct, I will clearly state the reason and point you to the right resources. If you get a 5-point deduction in the first assignment, it is OKAY. It really is. The second assignment will give you 15% bonus question, and the question is not hard or time consuming. You can easily make 15% back there. Many students in the last quarter gets final grades greater than 100% even they get a 5 points deduction in the first assignment.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Submitted format. I strongly recommend you submit html version of your notebook so that I can use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speedgrader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Canvas. Pdf would work but sometimes Canvas has glitch on pdf file so that I do not see all pages. You can submit the notebook as well, but it is your responsibility to have the right code and the right result. I have seen people run their notebook not in order, so their code is correct but the result is not. Since html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like R Markdown, it does not rerun the notebook on conversion. My only way to tell whether you made a mistake on running the notebook is to check your result against your code. </a:t>
            </a:r>
          </a:p>
          <a:p>
            <a:endParaRPr lang="en-US" dirty="0"/>
          </a:p>
          <a:p>
            <a:r>
              <a:rPr lang="en-US" dirty="0"/>
              <a:t>I am happy to discuss any ideas you have regarding the final project . If you have multiple datasets on hand and want to discuss the potential on each dataset, we can set up a separate meeting to discuss. I do consider final project as a very importance piece of this class. You can practice every single thing you learn from the class and maybe even more beyond the lectures through working with projects. So I am more than happy to help you along this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some books I think would help. Two of them are machine learning and statistics in R. You may not need it in this class but they are very good reads.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5029200"/>
            <a:ext cx="10668000" cy="820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is Arial Bold 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5950147"/>
            <a:ext cx="10668000" cy="450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Arial 24</a:t>
            </a:r>
          </a:p>
        </p:txBody>
      </p:sp>
    </p:spTree>
    <p:extLst>
      <p:ext uri="{BB962C8B-B14F-4D97-AF65-F5344CB8AC3E}">
        <p14:creationId xmlns:p14="http://schemas.microsoft.com/office/powerpoint/2010/main" val="25460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775198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4">
          <p15:clr>
            <a:srgbClr val="FBAE40"/>
          </p15:clr>
        </p15:guide>
        <p15:guide id="2" pos="7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o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0687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0"/>
            <a:ext cx="12192001" cy="68580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</a:t>
            </a:r>
            <a:br>
              <a:rPr lang="en-US" dirty="0"/>
            </a:br>
            <a:r>
              <a:rPr lang="en-US" dirty="0"/>
              <a:t>Arial Bold 40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770674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12">
          <p15:clr>
            <a:srgbClr val="FBAE40"/>
          </p15:clr>
        </p15:guide>
        <p15:guide id="3" orient="horz" pos="3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56"/>
            <a:ext cx="12201877" cy="6863556"/>
          </a:xfrm>
          <a:prstGeom prst="rect">
            <a:avLst/>
          </a:prstGeom>
        </p:spPr>
      </p:pic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-4763"/>
            <a:ext cx="12192000" cy="2301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54462"/>
            <a:ext cx="10668000" cy="590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3382297"/>
            <a:ext cx="10668000" cy="18889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25847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78224" y="0"/>
            <a:ext cx="4037076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78224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63450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F125-4C23-964E-AD7D-2FF1C91E9D28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@UtkuPamuksuz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15" y="9507"/>
            <a:ext cx="12179313" cy="684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bg object 17"/>
          <p:cNvSpPr/>
          <p:nvPr/>
        </p:nvSpPr>
        <p:spPr>
          <a:xfrm>
            <a:off x="9516" y="9507"/>
            <a:ext cx="2845011" cy="6845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bg object 18"/>
          <p:cNvSpPr/>
          <p:nvPr/>
        </p:nvSpPr>
        <p:spPr>
          <a:xfrm>
            <a:off x="9515" y="9507"/>
            <a:ext cx="180787" cy="6845323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43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@UtkuPamuksuz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B26D-7AF6-4D41-A298-5C6729301DA9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901346"/>
            <a:ext cx="10668000" cy="8205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  <a:ea typeface="Helvetica"/>
                <a:cs typeface="Arial"/>
              </a:rPr>
              <a:t>DM TA Session 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711154"/>
            <a:ext cx="10668000" cy="450656"/>
          </a:xfrm>
        </p:spPr>
        <p:txBody>
          <a:bodyPr/>
          <a:lstStyle/>
          <a:p>
            <a:r>
              <a:rPr lang="en-US" sz="2800" dirty="0"/>
              <a:t>Hanwen Serena Xu</a:t>
            </a:r>
          </a:p>
          <a:p>
            <a:r>
              <a:rPr lang="en-US" dirty="0"/>
              <a:t>hanwen@uchicago.edu</a:t>
            </a:r>
          </a:p>
        </p:txBody>
      </p:sp>
    </p:spTree>
    <p:extLst>
      <p:ext uri="{BB962C8B-B14F-4D97-AF65-F5344CB8AC3E}">
        <p14:creationId xmlns:p14="http://schemas.microsoft.com/office/powerpoint/2010/main" val="211314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0088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</a:t>
            </a:r>
          </a:p>
          <a:p>
            <a:pPr>
              <a:lnSpc>
                <a:spcPct val="150000"/>
              </a:lnSpc>
            </a:pPr>
            <a:r>
              <a:rPr lang="en-US" dirty="0"/>
              <a:t>Homework and Final Project</a:t>
            </a:r>
          </a:p>
          <a:p>
            <a:pPr>
              <a:lnSpc>
                <a:spcPct val="150000"/>
              </a:lnSpc>
            </a:pPr>
            <a:r>
              <a:rPr lang="en-US" dirty="0"/>
              <a:t>Questions</a:t>
            </a:r>
          </a:p>
          <a:p>
            <a:pPr>
              <a:lnSpc>
                <a:spcPct val="150000"/>
              </a:lnSpc>
            </a:pPr>
            <a:r>
              <a:rPr lang="en-US" dirty="0"/>
              <a:t>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609601" y="-27384"/>
            <a:ext cx="2499360" cy="6885384"/>
          </a:xfrm>
          <a:prstGeom prst="rect">
            <a:avLst/>
          </a:prstGeom>
          <a:solidFill>
            <a:srgbClr val="F5D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>
              <a:latin typeface="Candara" panose="020E0502030303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01084" y="671026"/>
            <a:ext cx="1974957" cy="1961015"/>
            <a:chOff x="3768740" y="844157"/>
            <a:chExt cx="1645798" cy="1634180"/>
          </a:xfrm>
        </p:grpSpPr>
        <p:sp>
          <p:nvSpPr>
            <p:cNvPr id="33" name="椭圆 32"/>
            <p:cNvSpPr/>
            <p:nvPr/>
          </p:nvSpPr>
          <p:spPr>
            <a:xfrm>
              <a:off x="3799134" y="878222"/>
              <a:ext cx="1536206" cy="154416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60" dirty="0">
                <a:latin typeface="Candara" panose="020E0502030303020204" pitchFamily="34" charset="0"/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86" t="16658" r="17126" b="29508"/>
            <a:stretch/>
          </p:blipFill>
          <p:spPr bwMode="auto">
            <a:xfrm>
              <a:off x="3768740" y="844157"/>
              <a:ext cx="1645798" cy="16341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/>
          <p:cNvGrpSpPr/>
          <p:nvPr/>
        </p:nvGrpSpPr>
        <p:grpSpPr>
          <a:xfrm>
            <a:off x="977223" y="145435"/>
            <a:ext cx="1640223" cy="424732"/>
            <a:chOff x="467544" y="121196"/>
            <a:chExt cx="1366852" cy="353944"/>
          </a:xfrm>
        </p:grpSpPr>
        <p:sp>
          <p:nvSpPr>
            <p:cNvPr id="38" name="TextBox 37"/>
            <p:cNvSpPr txBox="1"/>
            <p:nvPr/>
          </p:nvSpPr>
          <p:spPr>
            <a:xfrm>
              <a:off x="709355" y="121196"/>
              <a:ext cx="1125041" cy="353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60" dirty="0">
                  <a:solidFill>
                    <a:schemeClr val="bg1">
                      <a:lumMod val="50000"/>
                    </a:schemeClr>
                  </a:solidFill>
                  <a:latin typeface="Candara" panose="020E0502030303020204" pitchFamily="34" charset="0"/>
                  <a:ea typeface="方正兰亭中黑_GBK" pitchFamily="2" charset="-122"/>
                </a:rPr>
                <a:t>About Me</a:t>
              </a:r>
              <a:endParaRPr lang="zh-CN" altLang="en-US" sz="216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方正兰亭中黑_GBK" pitchFamily="2" charset="-122"/>
              </a:endParaRPr>
            </a:p>
          </p:txBody>
        </p:sp>
        <p:pic>
          <p:nvPicPr>
            <p:cNvPr id="39" name="Picture 3" descr="G:\PPT模板\2016\我.png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77225"/>
              <a:ext cx="231215" cy="22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CB27741-C3D5-4ED6-9586-E43282B28A94}"/>
              </a:ext>
            </a:extLst>
          </p:cNvPr>
          <p:cNvSpPr txBox="1"/>
          <p:nvPr/>
        </p:nvSpPr>
        <p:spPr>
          <a:xfrm>
            <a:off x="843999" y="2467595"/>
            <a:ext cx="1915909" cy="60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方正俊黑简体" pitchFamily="2" charset="-122"/>
              </a:rPr>
              <a:t>Serena(Hanwen) Xu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方正兰亭黑_GBK" pitchFamily="2" charset="-122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6D22591-D761-4BA3-8D63-F2F16C1A79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747" y="3394131"/>
            <a:ext cx="2259066" cy="2005960"/>
          </a:xfrm>
          <a:prstGeom prst="rect">
            <a:avLst/>
          </a:prstGeom>
        </p:spPr>
      </p:pic>
      <p:sp>
        <p:nvSpPr>
          <p:cNvPr id="37" name="矩形 102">
            <a:extLst>
              <a:ext uri="{FF2B5EF4-FFF2-40B4-BE49-F238E27FC236}">
                <a16:creationId xmlns:a16="http://schemas.microsoft.com/office/drawing/2014/main" id="{126B9DF3-BF4D-476C-BB5D-5BD5BC98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" y="5611287"/>
            <a:ext cx="2324100" cy="57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09717" tIns="54859" rIns="109717" bIns="5485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方正兰亭细黑_GBK" pitchFamily="2" charset="-122"/>
              </a:rPr>
              <a:t>Wechat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方正兰亭细黑_GBK" pitchFamily="2" charset="-122"/>
              </a:rPr>
              <a:t>: SerenaXu1919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方正兰亭细黑_GBK" pitchFamily="2" charset="-122"/>
              </a:rPr>
              <a:t>Email: Hanwen@uchicago.edu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D9F8C6-69BC-4F6E-9BB1-8395B10D19CB}"/>
              </a:ext>
            </a:extLst>
          </p:cNvPr>
          <p:cNvGrpSpPr/>
          <p:nvPr/>
        </p:nvGrpSpPr>
        <p:grpSpPr>
          <a:xfrm>
            <a:off x="4165903" y="2366267"/>
            <a:ext cx="6860304" cy="3816577"/>
            <a:chOff x="2960103" y="2037721"/>
            <a:chExt cx="6830861" cy="38292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7F9504-070F-4CA6-9450-10384D7CDD2F}"/>
                </a:ext>
              </a:extLst>
            </p:cNvPr>
            <p:cNvGrpSpPr/>
            <p:nvPr/>
          </p:nvGrpSpPr>
          <p:grpSpPr>
            <a:xfrm>
              <a:off x="2960103" y="2037721"/>
              <a:ext cx="6830861" cy="3829290"/>
              <a:chOff x="2960103" y="2037721"/>
              <a:chExt cx="6830861" cy="3829290"/>
            </a:xfrm>
          </p:grpSpPr>
          <p:sp>
            <p:nvSpPr>
              <p:cNvPr id="96" name="椭圆 95"/>
              <p:cNvSpPr/>
              <p:nvPr/>
            </p:nvSpPr>
            <p:spPr>
              <a:xfrm rot="16988644">
                <a:off x="9018780" y="2037721"/>
                <a:ext cx="772184" cy="772184"/>
              </a:xfrm>
              <a:prstGeom prst="ellipse">
                <a:avLst/>
              </a:prstGeom>
              <a:solidFill>
                <a:schemeClr val="bg1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60">
                  <a:latin typeface="Candara" panose="020E0502030303020204" pitchFamily="34" charset="0"/>
                </a:endParaRPr>
              </a:p>
            </p:txBody>
          </p:sp>
          <p:cxnSp>
            <p:nvCxnSpPr>
              <p:cNvPr id="97" name="Curved Connector 33"/>
              <p:cNvCxnSpPr>
                <a:cxnSpLocks/>
              </p:cNvCxnSpPr>
              <p:nvPr/>
            </p:nvCxnSpPr>
            <p:spPr>
              <a:xfrm rot="5400000" flipH="1" flipV="1">
                <a:off x="4226073" y="3314333"/>
                <a:ext cx="727915" cy="646598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33"/>
              <p:cNvCxnSpPr>
                <a:cxnSpLocks/>
              </p:cNvCxnSpPr>
              <p:nvPr/>
            </p:nvCxnSpPr>
            <p:spPr>
              <a:xfrm>
                <a:off x="5380910" y="3273675"/>
                <a:ext cx="1775428" cy="411236"/>
              </a:xfrm>
              <a:prstGeom prst="curvedConnector4">
                <a:avLst>
                  <a:gd name="adj1" fmla="val 46907"/>
                  <a:gd name="adj2" fmla="val 166706"/>
                </a:avLst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33"/>
              <p:cNvCxnSpPr>
                <a:cxnSpLocks/>
                <a:endCxn id="96" idx="0"/>
              </p:cNvCxnSpPr>
              <p:nvPr/>
            </p:nvCxnSpPr>
            <p:spPr>
              <a:xfrm rot="5400000" flipH="1" flipV="1">
                <a:off x="7948478" y="2074185"/>
                <a:ext cx="818585" cy="1342244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3591431" y="4799322"/>
                <a:ext cx="1173720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2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ea typeface="方正兰亭细黑_GBK" pitchFamily="2" charset="-122"/>
                    <a:cs typeface="Arial" pitchFamily="34" charset="0"/>
                  </a:rPr>
                  <a:t>2014-2018</a:t>
                </a:r>
                <a:endParaRPr lang="zh-CN" altLang="en-US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方正兰亭细黑_GBK" pitchFamily="2" charset="-122"/>
                  <a:cs typeface="Arial" pitchFamily="34" charset="0"/>
                </a:endParaRPr>
              </a:p>
            </p:txBody>
          </p:sp>
          <p:sp>
            <p:nvSpPr>
              <p:cNvPr id="101" name="矩形 100"/>
              <p:cNvSpPr>
                <a:spLocks noChangeArrowheads="1"/>
              </p:cNvSpPr>
              <p:nvPr/>
            </p:nvSpPr>
            <p:spPr bwMode="auto">
              <a:xfrm>
                <a:off x="2960103" y="5134684"/>
                <a:ext cx="2904257" cy="732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109717" tIns="54859" rIns="109717" bIns="54859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 panose="020E0502030303020204" pitchFamily="34" charset="0"/>
                    <a:ea typeface="方正兰亭细黑_GBK" pitchFamily="2" charset="-122"/>
                  </a:rPr>
                  <a:t>International Economics/ Financial Risk Management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412232" y="2207062"/>
                <a:ext cx="1172116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2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cs typeface="Arial" pitchFamily="34" charset="0"/>
                  </a:rPr>
                  <a:t>2018-2019</a:t>
                </a:r>
                <a:endParaRPr lang="zh-CN" altLang="en-US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cs typeface="Arial" pitchFamily="34" charset="0"/>
                </a:endParaRPr>
              </a:p>
            </p:txBody>
          </p:sp>
          <p:sp>
            <p:nvSpPr>
              <p:cNvPr id="103" name="矩形 102"/>
              <p:cNvSpPr>
                <a:spLocks noChangeArrowheads="1"/>
              </p:cNvSpPr>
              <p:nvPr/>
            </p:nvSpPr>
            <p:spPr bwMode="auto">
              <a:xfrm>
                <a:off x="4149044" y="2516030"/>
                <a:ext cx="2324100" cy="518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109717" tIns="54859" rIns="109717" bIns="54859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 panose="020E0502030303020204" pitchFamily="34" charset="0"/>
                    <a:ea typeface="方正兰亭细黑_GBK" pitchFamily="2" charset="-122"/>
                  </a:rPr>
                  <a:t>MS in Accounting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132915" y="4100237"/>
                <a:ext cx="1197764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2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cs typeface="Arial" pitchFamily="34" charset="0"/>
                  </a:rPr>
                  <a:t>2020-2021</a:t>
                </a:r>
                <a:endParaRPr lang="zh-CN" altLang="en-US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cs typeface="Arial" pitchFamily="34" charset="0"/>
                </a:endParaRPr>
              </a:p>
            </p:txBody>
          </p:sp>
          <p:sp>
            <p:nvSpPr>
              <p:cNvPr id="105" name="矩形 104"/>
              <p:cNvSpPr>
                <a:spLocks noChangeArrowheads="1"/>
              </p:cNvSpPr>
              <p:nvPr/>
            </p:nvSpPr>
            <p:spPr bwMode="auto">
              <a:xfrm>
                <a:off x="6942582" y="4420654"/>
                <a:ext cx="2324100" cy="518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109717" tIns="54859" rIns="109717" bIns="54859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 panose="020E0502030303020204" pitchFamily="34" charset="0"/>
                    <a:ea typeface="方正兰亭细黑_GBK" pitchFamily="2" charset="-122"/>
                  </a:rPr>
                  <a:t>MS in Analytics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033927" y="2933979"/>
                <a:ext cx="697627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2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cs typeface="Arial" pitchFamily="34" charset="0"/>
                  </a:rPr>
                  <a:t>2021-</a:t>
                </a:r>
                <a:endParaRPr lang="zh-CN" altLang="en-US" sz="19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方正兰亭中黑_GBK" pitchFamily="2" charset="-122"/>
                  <a:cs typeface="Arial" pitchFamily="34" charset="0"/>
                </a:endParaRPr>
              </a:p>
            </p:txBody>
          </p:sp>
          <p:sp>
            <p:nvSpPr>
              <p:cNvPr id="2" name="AutoShape 2">
                <a:extLst>
                  <a:ext uri="{FF2B5EF4-FFF2-40B4-BE49-F238E27FC236}">
                    <a16:creationId xmlns:a16="http://schemas.microsoft.com/office/drawing/2014/main" id="{128081B6-340D-496F-AA48-C5EE607852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AutoShape 4">
                <a:extLst>
                  <a:ext uri="{FF2B5EF4-FFF2-40B4-BE49-F238E27FC236}">
                    <a16:creationId xmlns:a16="http://schemas.microsoft.com/office/drawing/2014/main" id="{19F99F35-C7FD-4DB1-9622-9845993C66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96000" y="34290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30" name="Picture 6" descr="Central University of Finance and Economics - Wikipedia">
                <a:extLst>
                  <a:ext uri="{FF2B5EF4-FFF2-40B4-BE49-F238E27FC236}">
                    <a16:creationId xmlns:a16="http://schemas.microsoft.com/office/drawing/2014/main" id="{D2029E55-F8C6-410D-ABE0-8E59E49C9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687" y="4019072"/>
                <a:ext cx="888615" cy="86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Victoria University, Melbourne - Wikipedia">
                <a:extLst>
                  <a:ext uri="{FF2B5EF4-FFF2-40B4-BE49-F238E27FC236}">
                    <a16:creationId xmlns:a16="http://schemas.microsoft.com/office/drawing/2014/main" id="{1CD29570-65C9-42E2-B3F0-622334406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4011" y="4164251"/>
                <a:ext cx="1517963" cy="531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Graphic Identity System - University Communications - Boston College">
                <a:extLst>
                  <a:ext uri="{FF2B5EF4-FFF2-40B4-BE49-F238E27FC236}">
                    <a16:creationId xmlns:a16="http://schemas.microsoft.com/office/drawing/2014/main" id="{C7AF7C57-C0C4-4718-9A7A-727021B937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0482" y="2967023"/>
                <a:ext cx="750480" cy="750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4EE1495-4D61-4946-A32E-DB6A0A64B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7382" y="2917657"/>
              <a:ext cx="887376" cy="88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Graphic 7" descr="Piano">
            <a:extLst>
              <a:ext uri="{FF2B5EF4-FFF2-40B4-BE49-F238E27FC236}">
                <a16:creationId xmlns:a16="http://schemas.microsoft.com/office/drawing/2014/main" id="{527C7FB8-47C5-496E-86B0-3BF4799296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8778" y="995936"/>
            <a:ext cx="914400" cy="914400"/>
          </a:xfrm>
          <a:prstGeom prst="rect">
            <a:avLst/>
          </a:prstGeom>
        </p:spPr>
      </p:pic>
      <p:pic>
        <p:nvPicPr>
          <p:cNvPr id="10" name="Graphic 9" descr="Drum set">
            <a:extLst>
              <a:ext uri="{FF2B5EF4-FFF2-40B4-BE49-F238E27FC236}">
                <a16:creationId xmlns:a16="http://schemas.microsoft.com/office/drawing/2014/main" id="{DF9DB930-8578-410C-A3E9-BDBEEADD74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60777" y="995936"/>
            <a:ext cx="914400" cy="914400"/>
          </a:xfrm>
          <a:prstGeom prst="rect">
            <a:avLst/>
          </a:prstGeom>
        </p:spPr>
      </p:pic>
      <p:pic>
        <p:nvPicPr>
          <p:cNvPr id="12" name="Graphic 11" descr="Drama">
            <a:extLst>
              <a:ext uri="{FF2B5EF4-FFF2-40B4-BE49-F238E27FC236}">
                <a16:creationId xmlns:a16="http://schemas.microsoft.com/office/drawing/2014/main" id="{4275A91F-4B36-429B-9B99-D8F95B086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33438" y="995936"/>
            <a:ext cx="914400" cy="914400"/>
          </a:xfrm>
          <a:prstGeom prst="rect">
            <a:avLst/>
          </a:prstGeom>
        </p:spPr>
      </p:pic>
      <p:pic>
        <p:nvPicPr>
          <p:cNvPr id="14" name="Graphic 13" descr="Programmer">
            <a:extLst>
              <a:ext uri="{FF2B5EF4-FFF2-40B4-BE49-F238E27FC236}">
                <a16:creationId xmlns:a16="http://schemas.microsoft.com/office/drawing/2014/main" id="{A51B376D-E867-42C9-91EB-9B185EE35A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11986" y="981011"/>
            <a:ext cx="914400" cy="914400"/>
          </a:xfrm>
          <a:prstGeom prst="rect">
            <a:avLst/>
          </a:prstGeom>
        </p:spPr>
      </p:pic>
      <p:pic>
        <p:nvPicPr>
          <p:cNvPr id="16" name="Graphic 15" descr="Watermelon">
            <a:extLst>
              <a:ext uri="{FF2B5EF4-FFF2-40B4-BE49-F238E27FC236}">
                <a16:creationId xmlns:a16="http://schemas.microsoft.com/office/drawing/2014/main" id="{7C4955E2-E673-4D02-ACF7-737F39C1BD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96126" y="1071650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9BE2931-FAF6-4A75-8E63-2D9E07645C0F}"/>
              </a:ext>
            </a:extLst>
          </p:cNvPr>
          <p:cNvSpPr txBox="1"/>
          <p:nvPr/>
        </p:nvSpPr>
        <p:spPr>
          <a:xfrm>
            <a:off x="3965157" y="522090"/>
            <a:ext cx="196828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Interest</a:t>
            </a:r>
            <a:endParaRPr lang="zh-CN" altLang="en-US" sz="192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9F9F39-70E4-4B69-AAEA-4C4D9F207DA8}"/>
              </a:ext>
            </a:extLst>
          </p:cNvPr>
          <p:cNvSpPr txBox="1"/>
          <p:nvPr/>
        </p:nvSpPr>
        <p:spPr>
          <a:xfrm>
            <a:off x="8111986" y="528402"/>
            <a:ext cx="241764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 perfect day for me</a:t>
            </a:r>
            <a:endParaRPr lang="zh-CN" altLang="en-US" sz="192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1040" name="Picture 16" descr="F.R.I.E.N.D.S Icon by deepakselvaraj on DeviantArt">
            <a:extLst>
              <a:ext uri="{FF2B5EF4-FFF2-40B4-BE49-F238E27FC236}">
                <a16:creationId xmlns:a16="http://schemas.microsoft.com/office/drawing/2014/main" id="{55FBA54C-26D6-4940-A587-29932F3E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624" y="1071650"/>
            <a:ext cx="809583" cy="80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31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Homework and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0088"/>
            <a:ext cx="10668000" cy="3445622"/>
          </a:xfrm>
        </p:spPr>
        <p:txBody>
          <a:bodyPr/>
          <a:lstStyle/>
          <a:p>
            <a:r>
              <a:rPr lang="en-US" dirty="0"/>
              <a:t>Lateness policy</a:t>
            </a:r>
          </a:p>
          <a:p>
            <a:pPr lvl="1"/>
            <a:r>
              <a:rPr lang="en-US" dirty="0"/>
              <a:t>15% deduction for each day after the deadline</a:t>
            </a:r>
          </a:p>
          <a:p>
            <a:pPr lvl="1"/>
            <a:r>
              <a:rPr lang="en-US" dirty="0"/>
              <a:t>If you have personal emergencies, email Professor and CC me for extension.</a:t>
            </a:r>
          </a:p>
          <a:p>
            <a:r>
              <a:rPr lang="en-US" dirty="0"/>
              <a:t>Canvas update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About grades</a:t>
            </a:r>
          </a:p>
          <a:p>
            <a:r>
              <a:rPr lang="en-US" dirty="0"/>
              <a:t>Ideas about the final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EBCEA6-0ADB-4451-9BED-BACDCBFD1BD8}"/>
              </a:ext>
            </a:extLst>
          </p:cNvPr>
          <p:cNvGrpSpPr/>
          <p:nvPr/>
        </p:nvGrpSpPr>
        <p:grpSpPr>
          <a:xfrm>
            <a:off x="3845613" y="2413643"/>
            <a:ext cx="6616044" cy="2967014"/>
            <a:chOff x="4078224" y="1876233"/>
            <a:chExt cx="6616044" cy="29670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4B59AD-D2E0-4337-A041-B3F13CEAB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78224" y="1876233"/>
              <a:ext cx="6616044" cy="29670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B1282B-8C2C-4B8C-8EBE-B3B6F73A4477}"/>
                </a:ext>
              </a:extLst>
            </p:cNvPr>
            <p:cNvSpPr/>
            <p:nvPr/>
          </p:nvSpPr>
          <p:spPr>
            <a:xfrm>
              <a:off x="9617242" y="4291263"/>
              <a:ext cx="842211" cy="49730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8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Homework and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0088"/>
            <a:ext cx="10668000" cy="344562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About grades</a:t>
            </a:r>
          </a:p>
          <a:p>
            <a:pPr>
              <a:lnSpc>
                <a:spcPct val="120000"/>
              </a:lnSpc>
            </a:pPr>
            <a:r>
              <a:rPr lang="en-US" dirty="0"/>
              <a:t>Submitted format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Strongly recommend html accompanied with .</a:t>
            </a:r>
            <a:r>
              <a:rPr lang="en-US" dirty="0" err="1"/>
              <a:t>ipynb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Please rerun your notebook before submission</a:t>
            </a:r>
          </a:p>
          <a:p>
            <a:pPr>
              <a:lnSpc>
                <a:spcPct val="120000"/>
              </a:lnSpc>
            </a:pPr>
            <a:r>
              <a:rPr lang="en-US" dirty="0"/>
              <a:t>Ideas about the final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3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0720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Please send in advance, I will be able to dig deeper</a:t>
            </a:r>
          </a:p>
          <a:p>
            <a:pPr>
              <a:lnSpc>
                <a:spcPct val="150000"/>
              </a:lnSpc>
            </a:pPr>
            <a:r>
              <a:rPr lang="en-US" dirty="0"/>
              <a:t>Feel free to bring ideas what to cover more</a:t>
            </a:r>
          </a:p>
          <a:p>
            <a:pPr>
              <a:lnSpc>
                <a:spcPct val="150000"/>
              </a:lnSpc>
            </a:pPr>
            <a:r>
              <a:rPr lang="en-US" dirty="0"/>
              <a:t>Please provide feedback (what works and what does not)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5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Recommended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1751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Boehmke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Greenwell)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Scikit-Learn,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TensorFlow: Concepts, Tools, and Techniques to Build Intelligent Systems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Predictive Modeling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(Johnson &amp; Kuhn)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Introduction to Statistical Learning: With Applications in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(James et al.)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Data Science: Combining Machine Learning and Economics to Optimize, Automate, and Accelerate Business Decisions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Taddy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Hundred-Page Machine Learning Book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Burkov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991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7193</TotalTime>
  <Words>1019</Words>
  <Application>Microsoft Office PowerPoint</Application>
  <PresentationFormat>Widescreen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Gothic Uralic</vt:lpstr>
      <vt:lpstr>Arial</vt:lpstr>
      <vt:lpstr>Calibri</vt:lpstr>
      <vt:lpstr>Candara</vt:lpstr>
      <vt:lpstr>1_Office Theme</vt:lpstr>
      <vt:lpstr>DM TA Session 1</vt:lpstr>
      <vt:lpstr>Contents</vt:lpstr>
      <vt:lpstr>PowerPoint Presentation</vt:lpstr>
      <vt:lpstr>Homework and Final Project</vt:lpstr>
      <vt:lpstr>Homework and Final Project</vt:lpstr>
      <vt:lpstr>Questions</vt:lpstr>
      <vt:lpstr>Recommended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Hanwen Serena Xu</dc:creator>
  <cp:lastModifiedBy>Hanwen Serena Xu</cp:lastModifiedBy>
  <cp:revision>16</cp:revision>
  <dcterms:created xsi:type="dcterms:W3CDTF">2021-04-04T23:14:03Z</dcterms:created>
  <dcterms:modified xsi:type="dcterms:W3CDTF">2021-04-09T23:07:49Z</dcterms:modified>
</cp:coreProperties>
</file>