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5" r:id="rId2"/>
    <p:sldId id="304" r:id="rId3"/>
    <p:sldId id="479" r:id="rId4"/>
    <p:sldId id="483" r:id="rId5"/>
    <p:sldId id="484" r:id="rId6"/>
    <p:sldId id="480" r:id="rId7"/>
    <p:sldId id="485" r:id="rId8"/>
    <p:sldId id="486" r:id="rId9"/>
    <p:sldId id="487" r:id="rId10"/>
    <p:sldId id="489" r:id="rId11"/>
    <p:sldId id="492" r:id="rId12"/>
    <p:sldId id="490" r:id="rId13"/>
    <p:sldId id="491" r:id="rId14"/>
    <p:sldId id="493" r:id="rId15"/>
    <p:sldId id="494" r:id="rId16"/>
    <p:sldId id="495" r:id="rId17"/>
    <p:sldId id="496" r:id="rId18"/>
    <p:sldId id="4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03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FCB-0A34-4766-93EC-F15431DA95D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F6EE7-1E50-46AA-BD16-37080B31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F41E2-7C4C-6F44-BCBE-792648FAE7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076CD0-68A5-D14F-B096-5F94EC1655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4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is Arial Bold 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Arial 24</a:t>
            </a:r>
          </a:p>
        </p:txBody>
      </p:sp>
    </p:spTree>
    <p:extLst>
      <p:ext uri="{BB962C8B-B14F-4D97-AF65-F5344CB8AC3E}">
        <p14:creationId xmlns:p14="http://schemas.microsoft.com/office/powerpoint/2010/main" val="25460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77519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0687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</a:t>
            </a:r>
            <a:br>
              <a:rPr lang="en-US" dirty="0"/>
            </a:br>
            <a:r>
              <a:rPr lang="en-US" dirty="0"/>
              <a:t>Arial Bold 40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770674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12">
          <p15:clr>
            <a:srgbClr val="FBAE40"/>
          </p15:clr>
        </p15:guide>
        <p15:guide id="3" orient="horz" pos="3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25847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3450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F125-4C23-964E-AD7D-2FF1C91E9D2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@UtkuPamuksuz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15" y="9507"/>
            <a:ext cx="12179313" cy="68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bg object 17"/>
          <p:cNvSpPr/>
          <p:nvPr/>
        </p:nvSpPr>
        <p:spPr>
          <a:xfrm>
            <a:off x="9516" y="9507"/>
            <a:ext cx="2845011" cy="6845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bg object 18"/>
          <p:cNvSpPr/>
          <p:nvPr/>
        </p:nvSpPr>
        <p:spPr>
          <a:xfrm>
            <a:off x="9515" y="9507"/>
            <a:ext cx="180787" cy="6845323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43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@UtkuPamuksuz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B26D-7AF6-4D41-A298-5C6729301DA9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s.neu.edu/home/vip/teach/DMcourse/2_cluster_EM_mixt/notes_slides/revisitofrevisitDBSCAN.pdf" TargetMode="External"/><Relationship Id="rId2" Type="http://schemas.openxmlformats.org/officeDocument/2006/relationships/hyperlink" Target="https://www.aaai.org/Papers/KDD/1996/KDD96-03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pscience.iop.org/article/10.1088/1755-1315/31/1/012012/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901346"/>
            <a:ext cx="10668000" cy="8205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  <a:ea typeface="Helvetica"/>
                <a:cs typeface="Arial"/>
              </a:rPr>
              <a:t>DM TA Session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711154"/>
            <a:ext cx="10668000" cy="450656"/>
          </a:xfrm>
        </p:spPr>
        <p:txBody>
          <a:bodyPr/>
          <a:lstStyle/>
          <a:p>
            <a:r>
              <a:rPr lang="en-US" sz="2800" dirty="0"/>
              <a:t>Hanwen Serena Xu</a:t>
            </a:r>
          </a:p>
          <a:p>
            <a:r>
              <a:rPr lang="en-US" dirty="0"/>
              <a:t>hanwen@uchicago.edu</a:t>
            </a:r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How to choose # of clusters?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r>
              <a:rPr lang="en-US" dirty="0"/>
              <a:t>Try different approaches (Elbow method, Silhouette Score)</a:t>
            </a:r>
          </a:p>
          <a:p>
            <a:r>
              <a:rPr lang="en-US" dirty="0"/>
              <a:t>Applications requiring the exact optimal set of clusters is fairly rare</a:t>
            </a:r>
          </a:p>
          <a:p>
            <a:r>
              <a:rPr lang="en-US" dirty="0"/>
              <a:t>Ideally you need to understand data or work with an industry expert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7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573" y="2766218"/>
            <a:ext cx="106680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Questions about K-Means?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4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BDSCAN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0252"/>
            <a:ext cx="10668000" cy="3445622"/>
          </a:xfrm>
        </p:spPr>
        <p:txBody>
          <a:bodyPr/>
          <a:lstStyle/>
          <a:p>
            <a:r>
              <a:rPr lang="en-US" dirty="0"/>
              <a:t>DBSCAN is a very simple yet powerful algorithm capable of identifying any number of clusters of any shape</a:t>
            </a:r>
          </a:p>
          <a:p>
            <a:r>
              <a:rPr lang="en-US" dirty="0"/>
              <a:t>It is robust to outliers, and it has just two hyperparameters (eps and </a:t>
            </a:r>
            <a:r>
              <a:rPr lang="en-US" dirty="0" err="1"/>
              <a:t>min_samples</a:t>
            </a:r>
            <a:r>
              <a:rPr lang="en-US" dirty="0"/>
              <a:t>)</a:t>
            </a:r>
            <a:br>
              <a:rPr lang="en-US" dirty="0"/>
            </a:b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1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How to choose hyperparameters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https://www.aaai.org/Papers/KDD/1996/KDD96-037.pdf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https://www.ccs.neu.edu/home/vip/teach/DMcourse/2_cluster_EM_mixt/notes_slides/revisitofrevisitDBSCAN.pdf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https://iopscience.iop.org/article/10.1088/1755-1315/31/1/012012/pdf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4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How to choose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min_samples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Min_samples</a:t>
            </a:r>
            <a:r>
              <a:rPr lang="en-US" dirty="0"/>
              <a:t> is best set by a domain expert who understands the data well.</a:t>
            </a:r>
          </a:p>
          <a:p>
            <a:pPr>
              <a:lnSpc>
                <a:spcPct val="150000"/>
              </a:lnSpc>
            </a:pPr>
            <a:r>
              <a:rPr lang="en-US" dirty="0"/>
              <a:t>If not: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2-dimensional data, authors of DBSCAN suggest 4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your data has more than 2 dimensions, choose </a:t>
            </a:r>
            <a:r>
              <a:rPr lang="en-US" dirty="0" err="1"/>
              <a:t>MinPts</a:t>
            </a:r>
            <a:r>
              <a:rPr lang="en-US" dirty="0"/>
              <a:t> = 2*dim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Sometimes we also use ln(n). </a:t>
            </a:r>
            <a:r>
              <a:rPr lang="en-US" dirty="0" err="1"/>
              <a:t>Min_samples</a:t>
            </a:r>
            <a:r>
              <a:rPr lang="en-US" dirty="0"/>
              <a:t> &gt;=3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8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How to choose eps?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After choosing </a:t>
            </a:r>
            <a:r>
              <a:rPr lang="en-US" dirty="0" err="1"/>
              <a:t>min_samples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A5606-AB94-4E14-87F0-37A1D86F86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281" y="424603"/>
            <a:ext cx="5144218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88E6D-AA1C-4015-A09B-C8DE7737C8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281" y="1042562"/>
            <a:ext cx="5163271" cy="7144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6A4F824-5585-4811-8ABB-123C9D80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21325"/>
            <a:ext cx="38576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20AE84-31CC-4EB0-A08A-C6238F7C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874220"/>
            <a:ext cx="38481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2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How to choose eps?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 consistent in </a:t>
            </a:r>
            <a:r>
              <a:rPr lang="en-US" dirty="0" err="1"/>
              <a:t>min_samples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A5606-AB94-4E14-87F0-37A1D86F86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281" y="424603"/>
            <a:ext cx="5144218" cy="68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42118-0A34-4387-9393-2B3E6A71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9381" y="1200141"/>
            <a:ext cx="2553056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2EB0E-C962-4165-BB68-DE167DC25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2046" y="2253797"/>
            <a:ext cx="9230590" cy="35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573" y="2766218"/>
            <a:ext cx="106680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Questions about DBSCAN?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9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1751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Boehmke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Greenwell)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Scikit-Learn,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TensorFlow: Concepts, Tools, and Techniques to Build Intelligent Systems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Predictive Modeling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(Johnson &amp; Kuhn)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Introduction to Statistical Learning: With Applications in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(James et al.)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Data Science: Combining Machine Learning and Economics to Optimize, Automate, and Accelerate Business Decisions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Taddy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Hundred-Page Machine Learning Book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Burkov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0088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KMeans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DBSCAN</a:t>
            </a:r>
          </a:p>
          <a:p>
            <a:pPr>
              <a:lnSpc>
                <a:spcPct val="150000"/>
              </a:lnSpc>
            </a:pPr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0252"/>
            <a:ext cx="10668000" cy="3445622"/>
          </a:xfrm>
        </p:spPr>
        <p:txBody>
          <a:bodyPr/>
          <a:lstStyle/>
          <a:p>
            <a:r>
              <a:rPr lang="en-US" sz="2400" dirty="0"/>
              <a:t>A simple and common algorithm capable of clustering data very quickly and efficiently</a:t>
            </a:r>
          </a:p>
          <a:p>
            <a:r>
              <a:rPr lang="en-US" sz="2400" dirty="0"/>
              <a:t>Proposed by Stuart Lloyd in 1957; it was only published outside of the company in 1982</a:t>
            </a:r>
          </a:p>
          <a:p>
            <a:r>
              <a:rPr lang="en-US" sz="2400" dirty="0"/>
              <a:t>Have to specify the number of clusters k that the algorithm must find</a:t>
            </a:r>
          </a:p>
          <a:p>
            <a:r>
              <a:rPr lang="en-US" sz="2400" dirty="0"/>
              <a:t>Each cluster is represented by its center (</a:t>
            </a:r>
            <a:r>
              <a:rPr lang="en-US" sz="2400" dirty="0" err="1"/>
              <a:t>i.e</a:t>
            </a:r>
            <a:r>
              <a:rPr lang="en-US" sz="2400" dirty="0"/>
              <a:t>, centroid) which corresponds to the mean of the observation values assigned to the cluster</a:t>
            </a:r>
          </a:p>
          <a:p>
            <a:r>
              <a:rPr lang="en-US" sz="2400" dirty="0"/>
              <a:t>Basic idea - constructing clusters so that the total within-cluster variation is minimized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K-Means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42FB19-4C3C-4721-A065-6C2DD5184920}"/>
              </a:ext>
            </a:extLst>
          </p:cNvPr>
          <p:cNvGrpSpPr/>
          <p:nvPr/>
        </p:nvGrpSpPr>
        <p:grpSpPr>
          <a:xfrm>
            <a:off x="113002" y="1870757"/>
            <a:ext cx="5905500" cy="3116486"/>
            <a:chOff x="413689" y="1504429"/>
            <a:chExt cx="5905500" cy="3116486"/>
          </a:xfrm>
        </p:grpSpPr>
        <p:pic>
          <p:nvPicPr>
            <p:cNvPr id="1026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C6E419AC-4E3F-4F42-99B5-0CCB4AC1E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89" y="1753890"/>
              <a:ext cx="5905500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51BF2-CB6F-4BCD-B62D-4229D3C0FCB8}"/>
                </a:ext>
              </a:extLst>
            </p:cNvPr>
            <p:cNvSpPr txBox="1"/>
            <p:nvPr/>
          </p:nvSpPr>
          <p:spPr>
            <a:xfrm>
              <a:off x="2426062" y="1504429"/>
              <a:ext cx="1880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data plot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78EE9-AAD7-468D-AD3E-137975666A35}"/>
              </a:ext>
            </a:extLst>
          </p:cNvPr>
          <p:cNvGrpSpPr/>
          <p:nvPr/>
        </p:nvGrpSpPr>
        <p:grpSpPr>
          <a:xfrm>
            <a:off x="6173500" y="1870757"/>
            <a:ext cx="5953125" cy="3004360"/>
            <a:chOff x="7831281" y="1897110"/>
            <a:chExt cx="5953125" cy="300436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8F586F4-494C-4DBC-B386-6A1C052D2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281" y="2263045"/>
              <a:ext cx="5953125" cy="26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7EAF2C-4D9F-45EC-B8FD-43E3693BE573}"/>
                </a:ext>
              </a:extLst>
            </p:cNvPr>
            <p:cNvSpPr txBox="1"/>
            <p:nvPr/>
          </p:nvSpPr>
          <p:spPr>
            <a:xfrm>
              <a:off x="10771909" y="1897110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Ideal 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103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K-Means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C55AB-56F3-4D4C-B01B-7FCE7AAD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98525"/>
            <a:ext cx="10668000" cy="1325563"/>
          </a:xfrm>
        </p:spPr>
        <p:txBody>
          <a:bodyPr/>
          <a:lstStyle/>
          <a:p>
            <a:r>
              <a:rPr lang="en-US" sz="2400" dirty="0"/>
              <a:t>Although the algorithm is guaranteed to converge, it may not converge to the right solution (i.e., it may converge to a local optimum)</a:t>
            </a:r>
          </a:p>
          <a:p>
            <a:r>
              <a:rPr lang="en-US" sz="2400" dirty="0"/>
              <a:t>Whether it does or not depends on the centroid initialization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06CF72-FCE5-4AAF-84A4-05B81A6E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1" y="2556165"/>
            <a:ext cx="7507997" cy="28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How to choose # of clusters?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Elbow Method</a:t>
            </a:r>
          </a:p>
          <a:p>
            <a:pPr>
              <a:lnSpc>
                <a:spcPct val="150000"/>
              </a:lnSpc>
            </a:pPr>
            <a:r>
              <a:rPr lang="en-US" dirty="0"/>
              <a:t>Silhouette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5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Elbow Method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r>
              <a:rPr lang="en-US" dirty="0"/>
              <a:t>The mean squared distance between each instance and its closest centroid</a:t>
            </a:r>
          </a:p>
          <a:p>
            <a:r>
              <a:rPr lang="en-US" dirty="0"/>
              <a:t>We use how much the inertia dropped as the performance metric to choose 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B2C2F9-1167-4949-85C5-57B9F050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3550661"/>
            <a:ext cx="60864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0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Silhouette 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C4EB8-BBF1-4213-B818-27020DF69B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6164" y="1288400"/>
            <a:ext cx="2910650" cy="428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F0F0B-D9B8-48E4-8048-66500F9EFB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1035" y="1026318"/>
            <a:ext cx="3063683" cy="47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Silhouette 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AB01BF-066A-4DFB-B89D-0D69A9A405D5}"/>
              </a:ext>
            </a:extLst>
          </p:cNvPr>
          <p:cNvGrpSpPr/>
          <p:nvPr/>
        </p:nvGrpSpPr>
        <p:grpSpPr>
          <a:xfrm>
            <a:off x="6615546" y="144895"/>
            <a:ext cx="5209310" cy="2448645"/>
            <a:chOff x="5249780" y="1425596"/>
            <a:chExt cx="6668840" cy="30124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49037B-F937-4407-883C-01029868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49780" y="1865039"/>
              <a:ext cx="6668840" cy="25730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6539CB-2950-48DC-A6C7-0D84042F7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rcRect l="815"/>
            <a:stretch/>
          </p:blipFill>
          <p:spPr>
            <a:xfrm>
              <a:off x="5368709" y="1425596"/>
              <a:ext cx="6430982" cy="527007"/>
            </a:xfrm>
            <a:prstGeom prst="rect">
              <a:avLst/>
            </a:prstGeom>
          </p:spPr>
        </p:pic>
      </p:grp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C7765C1-59FB-47DA-B4BA-1D7F4529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0860" y="6356349"/>
            <a:ext cx="7684286" cy="365125"/>
          </a:xfrm>
        </p:spPr>
        <p:txBody>
          <a:bodyPr/>
          <a:lstStyle/>
          <a:p>
            <a:pPr algn="l"/>
            <a:r>
              <a:rPr lang="en-US" dirty="0"/>
              <a:t>https://scikit-learn.org/stable/auto_examples/cluster/plot_kmeans_silhouette_analysis.html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96B8C5-CF21-4EF6-B609-948AED55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3817863"/>
            <a:ext cx="58959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A75F64-BAF6-4A41-8BE5-49E59DEE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537830"/>
            <a:ext cx="10668000" cy="3445622"/>
          </a:xfrm>
        </p:spPr>
        <p:txBody>
          <a:bodyPr/>
          <a:lstStyle/>
          <a:p>
            <a:r>
              <a:rPr lang="en-US" sz="2400" dirty="0"/>
              <a:t>It confirms that k = 4 is a very good choice, and it also underlines the fact that k = 5 is quite good as well, and much better than k = 6 or 7</a:t>
            </a:r>
          </a:p>
          <a:p>
            <a:r>
              <a:rPr lang="en-US" sz="2400" dirty="0"/>
              <a:t>This was not visible when comparing inertias</a:t>
            </a:r>
          </a:p>
        </p:txBody>
      </p:sp>
    </p:spTree>
    <p:extLst>
      <p:ext uri="{BB962C8B-B14F-4D97-AF65-F5344CB8AC3E}">
        <p14:creationId xmlns:p14="http://schemas.microsoft.com/office/powerpoint/2010/main" val="9418165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628</Words>
  <Application>Microsoft Office PowerPoint</Application>
  <PresentationFormat>Widescreen</PresentationFormat>
  <Paragraphs>106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Gothic Uralic</vt:lpstr>
      <vt:lpstr>Arial</vt:lpstr>
      <vt:lpstr>Calibri</vt:lpstr>
      <vt:lpstr>1_Office Theme</vt:lpstr>
      <vt:lpstr>DM TA Session 2</vt:lpstr>
      <vt:lpstr>Contents</vt:lpstr>
      <vt:lpstr>K-Means</vt:lpstr>
      <vt:lpstr>K-Means</vt:lpstr>
      <vt:lpstr>K-Means</vt:lpstr>
      <vt:lpstr>How to choose # of clusters?</vt:lpstr>
      <vt:lpstr>Elbow Method</vt:lpstr>
      <vt:lpstr>Silhouette Analysis</vt:lpstr>
      <vt:lpstr>Silhouette Analysis</vt:lpstr>
      <vt:lpstr>How to choose # of clusters?</vt:lpstr>
      <vt:lpstr>Questions about K-Means?</vt:lpstr>
      <vt:lpstr>BDSCAN</vt:lpstr>
      <vt:lpstr>How to choose hyperparameters</vt:lpstr>
      <vt:lpstr>How to choose min_samples?</vt:lpstr>
      <vt:lpstr>How to choose eps?</vt:lpstr>
      <vt:lpstr>How to choose eps?</vt:lpstr>
      <vt:lpstr>Questions about DBSCAN?</vt:lpstr>
      <vt:lpstr>Recommended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Hanwen Serena Xu</dc:creator>
  <cp:lastModifiedBy>Hanwen Serena Xu</cp:lastModifiedBy>
  <cp:revision>31</cp:revision>
  <dcterms:created xsi:type="dcterms:W3CDTF">2021-04-04T23:14:03Z</dcterms:created>
  <dcterms:modified xsi:type="dcterms:W3CDTF">2021-04-12T23:03:04Z</dcterms:modified>
</cp:coreProperties>
</file>