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05" r:id="rId2"/>
    <p:sldId id="304" r:id="rId3"/>
    <p:sldId id="504" r:id="rId4"/>
    <p:sldId id="479" r:id="rId5"/>
    <p:sldId id="483" r:id="rId6"/>
    <p:sldId id="484" r:id="rId7"/>
    <p:sldId id="480" r:id="rId8"/>
    <p:sldId id="498" r:id="rId9"/>
    <p:sldId id="499" r:id="rId10"/>
    <p:sldId id="485" r:id="rId11"/>
    <p:sldId id="500" r:id="rId12"/>
    <p:sldId id="492" r:id="rId13"/>
    <p:sldId id="487" r:id="rId14"/>
    <p:sldId id="501" r:id="rId15"/>
    <p:sldId id="502" r:id="rId16"/>
    <p:sldId id="503" r:id="rId17"/>
    <p:sldId id="4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303" autoAdjust="0"/>
  </p:normalViewPr>
  <p:slideViewPr>
    <p:cSldViewPr snapToGrid="0">
      <p:cViewPr varScale="1">
        <p:scale>
          <a:sx n="92" d="100"/>
          <a:sy n="92" d="100"/>
        </p:scale>
        <p:origin x="13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49FCB-0A34-4766-93EC-F15431DA95D9}"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F6EE7-1E50-46AA-BD16-37080B3107D5}" type="slidenum">
              <a:rPr lang="en-US" smtClean="0"/>
              <a:t>‹#›</a:t>
            </a:fld>
            <a:endParaRPr lang="en-US"/>
          </a:p>
        </p:txBody>
      </p:sp>
    </p:spTree>
    <p:extLst>
      <p:ext uri="{BB962C8B-B14F-4D97-AF65-F5344CB8AC3E}">
        <p14:creationId xmlns:p14="http://schemas.microsoft.com/office/powerpoint/2010/main" val="68213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FF41E2-7C4C-6F44-BCBE-792648FAE7E7}"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4/19/2021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076CD0-68A5-D14F-B096-5F94EC16550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3747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10</a:t>
            </a:fld>
            <a:endParaRPr lang="en-US"/>
          </a:p>
        </p:txBody>
      </p:sp>
    </p:spTree>
    <p:extLst>
      <p:ext uri="{BB962C8B-B14F-4D97-AF65-F5344CB8AC3E}">
        <p14:creationId xmlns:p14="http://schemas.microsoft.com/office/powerpoint/2010/main" val="71830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11</a:t>
            </a:fld>
            <a:endParaRPr lang="en-US"/>
          </a:p>
        </p:txBody>
      </p:sp>
    </p:spTree>
    <p:extLst>
      <p:ext uri="{BB962C8B-B14F-4D97-AF65-F5344CB8AC3E}">
        <p14:creationId xmlns:p14="http://schemas.microsoft.com/office/powerpoint/2010/main" val="4168051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17</a:t>
            </a:fld>
            <a:endParaRPr lang="en-US"/>
          </a:p>
        </p:txBody>
      </p:sp>
    </p:spTree>
    <p:extLst>
      <p:ext uri="{BB962C8B-B14F-4D97-AF65-F5344CB8AC3E}">
        <p14:creationId xmlns:p14="http://schemas.microsoft.com/office/powerpoint/2010/main" val="91074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2</a:t>
            </a:fld>
            <a:endParaRPr lang="en-US"/>
          </a:p>
        </p:txBody>
      </p:sp>
    </p:spTree>
    <p:extLst>
      <p:ext uri="{BB962C8B-B14F-4D97-AF65-F5344CB8AC3E}">
        <p14:creationId xmlns:p14="http://schemas.microsoft.com/office/powerpoint/2010/main" val="312226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3</a:t>
            </a:fld>
            <a:endParaRPr lang="en-US"/>
          </a:p>
        </p:txBody>
      </p:sp>
    </p:spTree>
    <p:extLst>
      <p:ext uri="{BB962C8B-B14F-4D97-AF65-F5344CB8AC3E}">
        <p14:creationId xmlns:p14="http://schemas.microsoft.com/office/powerpoint/2010/main" val="1341150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4</a:t>
            </a:fld>
            <a:endParaRPr lang="en-US"/>
          </a:p>
        </p:txBody>
      </p:sp>
    </p:spTree>
    <p:extLst>
      <p:ext uri="{BB962C8B-B14F-4D97-AF65-F5344CB8AC3E}">
        <p14:creationId xmlns:p14="http://schemas.microsoft.com/office/powerpoint/2010/main" val="332340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5</a:t>
            </a:fld>
            <a:endParaRPr lang="en-US"/>
          </a:p>
        </p:txBody>
      </p:sp>
    </p:spTree>
    <p:extLst>
      <p:ext uri="{BB962C8B-B14F-4D97-AF65-F5344CB8AC3E}">
        <p14:creationId xmlns:p14="http://schemas.microsoft.com/office/powerpoint/2010/main" val="1460564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6</a:t>
            </a:fld>
            <a:endParaRPr lang="en-US"/>
          </a:p>
        </p:txBody>
      </p:sp>
    </p:spTree>
    <p:extLst>
      <p:ext uri="{BB962C8B-B14F-4D97-AF65-F5344CB8AC3E}">
        <p14:creationId xmlns:p14="http://schemas.microsoft.com/office/powerpoint/2010/main" val="1055722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7</a:t>
            </a:fld>
            <a:endParaRPr lang="en-US"/>
          </a:p>
        </p:txBody>
      </p:sp>
    </p:spTree>
    <p:extLst>
      <p:ext uri="{BB962C8B-B14F-4D97-AF65-F5344CB8AC3E}">
        <p14:creationId xmlns:p14="http://schemas.microsoft.com/office/powerpoint/2010/main" val="2822481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8</a:t>
            </a:fld>
            <a:endParaRPr lang="en-US"/>
          </a:p>
        </p:txBody>
      </p:sp>
    </p:spTree>
    <p:extLst>
      <p:ext uri="{BB962C8B-B14F-4D97-AF65-F5344CB8AC3E}">
        <p14:creationId xmlns:p14="http://schemas.microsoft.com/office/powerpoint/2010/main" val="356950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9</a:t>
            </a:fld>
            <a:endParaRPr lang="en-US"/>
          </a:p>
        </p:txBody>
      </p:sp>
    </p:spTree>
    <p:extLst>
      <p:ext uri="{BB962C8B-B14F-4D97-AF65-F5344CB8AC3E}">
        <p14:creationId xmlns:p14="http://schemas.microsoft.com/office/powerpoint/2010/main" val="1519678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62000" y="5029200"/>
            <a:ext cx="10668000" cy="820550"/>
          </a:xfrm>
          <a:prstGeom prst="rect">
            <a:avLst/>
          </a:prstGeom>
        </p:spPr>
        <p:txBody>
          <a:bodyPr anchor="b">
            <a:normAutofit/>
          </a:bodyPr>
          <a:lstStyle>
            <a:lvl1pPr algn="ctr">
              <a:defRPr sz="4800" b="1" i="0" baseline="0">
                <a:latin typeface="Arial" charset="0"/>
                <a:ea typeface="Arial" charset="0"/>
                <a:cs typeface="Arial" charset="0"/>
              </a:defRPr>
            </a:lvl1pPr>
          </a:lstStyle>
          <a:p>
            <a:r>
              <a:rPr lang="en-US" dirty="0"/>
              <a:t>Title is Arial Bold 48</a:t>
            </a:r>
          </a:p>
        </p:txBody>
      </p:sp>
      <p:sp>
        <p:nvSpPr>
          <p:cNvPr id="3" name="Subtitle 2"/>
          <p:cNvSpPr>
            <a:spLocks noGrp="1"/>
          </p:cNvSpPr>
          <p:nvPr>
            <p:ph type="subTitle" idx="1" hasCustomPrompt="1"/>
          </p:nvPr>
        </p:nvSpPr>
        <p:spPr>
          <a:xfrm>
            <a:off x="762000" y="5950147"/>
            <a:ext cx="10668000" cy="450656"/>
          </a:xfrm>
          <a:prstGeom prst="rect">
            <a:avLst/>
          </a:prstGeom>
        </p:spPr>
        <p:txBody>
          <a:bodyPr/>
          <a:lstStyle>
            <a:lvl1pPr marL="0" indent="0" algn="ctr">
              <a:buNone/>
              <a:defRPr sz="2400" b="0" i="0" baseline="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is Arial 24</a:t>
            </a:r>
          </a:p>
        </p:txBody>
      </p:sp>
    </p:spTree>
    <p:extLst>
      <p:ext uri="{BB962C8B-B14F-4D97-AF65-F5344CB8AC3E}">
        <p14:creationId xmlns:p14="http://schemas.microsoft.com/office/powerpoint/2010/main" val="254609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White Backgroun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762000" y="363537"/>
            <a:ext cx="10668000" cy="1325563"/>
          </a:xfrm>
          <a:prstGeom prst="rect">
            <a:avLst/>
          </a:prstGeom>
        </p:spPr>
        <p:txBody>
          <a:bodyPr>
            <a:normAutofit/>
          </a:bodyPr>
          <a:lstStyle>
            <a:lvl1pPr>
              <a:defRPr sz="4000" b="1" i="0" baseline="0">
                <a:latin typeface="Arial" charset="0"/>
                <a:ea typeface="Arial" charset="0"/>
                <a:cs typeface="Arial" charset="0"/>
              </a:defRPr>
            </a:lvl1pPr>
          </a:lstStyle>
          <a:p>
            <a:r>
              <a:rPr lang="en-US" dirty="0"/>
              <a:t>Slide Header is Arial Bold 40</a:t>
            </a:r>
          </a:p>
        </p:txBody>
      </p:sp>
      <p:sp>
        <p:nvSpPr>
          <p:cNvPr id="3" name="Content Placeholder 2"/>
          <p:cNvSpPr>
            <a:spLocks noGrp="1"/>
          </p:cNvSpPr>
          <p:nvPr>
            <p:ph idx="1" hasCustomPrompt="1"/>
          </p:nvPr>
        </p:nvSpPr>
        <p:spPr>
          <a:xfrm>
            <a:off x="762000" y="1825625"/>
            <a:ext cx="10668000" cy="3445622"/>
          </a:xfrm>
          <a:prstGeom prst="rect">
            <a:avLst/>
          </a:prstGeom>
        </p:spPr>
        <p:txBody>
          <a:bodyPr/>
          <a:lstStyle>
            <a:lvl1pPr>
              <a:defRPr b="0" i="0" baseline="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Arial 28</a:t>
            </a:r>
          </a:p>
          <a:p>
            <a:pPr lvl="1"/>
            <a:r>
              <a:rPr lang="en-US" dirty="0"/>
              <a:t>Arial 24</a:t>
            </a:r>
          </a:p>
          <a:p>
            <a:pPr lvl="2"/>
            <a:r>
              <a:rPr lang="en-US" dirty="0"/>
              <a:t>Arial 20</a:t>
            </a:r>
          </a:p>
          <a:p>
            <a:pPr lvl="3"/>
            <a:r>
              <a:rPr lang="en-US" dirty="0"/>
              <a:t>Arial 18</a:t>
            </a:r>
          </a:p>
          <a:p>
            <a:pPr lvl="4"/>
            <a:r>
              <a:rPr lang="en-US" dirty="0"/>
              <a:t>Arial 18</a:t>
            </a:r>
          </a:p>
        </p:txBody>
      </p:sp>
      <p:sp>
        <p:nvSpPr>
          <p:cNvPr id="4"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4/19/2021</a:t>
            </a:fld>
            <a:endParaRPr lang="en-US" dirty="0"/>
          </a:p>
        </p:txBody>
      </p:sp>
      <p:sp>
        <p:nvSpPr>
          <p:cNvPr id="6"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9"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775198379"/>
      </p:ext>
    </p:extLst>
  </p:cSld>
  <p:clrMapOvr>
    <a:masterClrMapping/>
  </p:clrMapOvr>
  <p:extLst>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roon Background">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4/19/2021</a:t>
            </a:fld>
            <a:endParaRPr lang="en-US" dirty="0"/>
          </a:p>
        </p:txBody>
      </p:sp>
      <p:sp>
        <p:nvSpPr>
          <p:cNvPr id="18"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11" name="Title 1"/>
          <p:cNvSpPr>
            <a:spLocks noGrp="1"/>
          </p:cNvSpPr>
          <p:nvPr>
            <p:ph type="title" hasCustomPrompt="1"/>
          </p:nvPr>
        </p:nvSpPr>
        <p:spPr>
          <a:xfrm>
            <a:off x="762000" y="363537"/>
            <a:ext cx="10668000" cy="1325563"/>
          </a:xfrm>
          <a:prstGeom prst="rect">
            <a:avLst/>
          </a:prstGeom>
        </p:spPr>
        <p:txBody>
          <a:bodyPr>
            <a:normAutofit/>
          </a:bodyPr>
          <a:lstStyle>
            <a:lvl1pPr>
              <a:defRPr sz="4000" b="1" i="0" baseline="0">
                <a:solidFill>
                  <a:schemeClr val="bg1"/>
                </a:solidFill>
                <a:latin typeface="Arial" charset="0"/>
                <a:ea typeface="Arial" charset="0"/>
                <a:cs typeface="Arial" charset="0"/>
              </a:defRPr>
            </a:lvl1pPr>
          </a:lstStyle>
          <a:p>
            <a:r>
              <a:rPr lang="en-US" dirty="0"/>
              <a:t>Slide Header is Arial Bold 40</a:t>
            </a:r>
          </a:p>
        </p:txBody>
      </p:sp>
      <p:sp>
        <p:nvSpPr>
          <p:cNvPr id="12" name="Content Placeholder 2"/>
          <p:cNvSpPr>
            <a:spLocks noGrp="1"/>
          </p:cNvSpPr>
          <p:nvPr>
            <p:ph idx="1" hasCustomPrompt="1"/>
          </p:nvPr>
        </p:nvSpPr>
        <p:spPr>
          <a:xfrm>
            <a:off x="762000" y="1825625"/>
            <a:ext cx="10668000" cy="3445622"/>
          </a:xfrm>
          <a:prstGeom prst="rect">
            <a:avLst/>
          </a:prstGeom>
        </p:spPr>
        <p:txBody>
          <a:bodyPr/>
          <a:lstStyle>
            <a:lvl1pPr>
              <a:defRPr b="0" i="0" baseline="0">
                <a:solidFill>
                  <a:schemeClr val="bg1"/>
                </a:solidFill>
                <a:latin typeface="Arial" charset="0"/>
                <a:ea typeface="Arial" charset="0"/>
                <a:cs typeface="Arial" charset="0"/>
              </a:defRPr>
            </a:lvl1pPr>
            <a:lvl2pPr>
              <a:defRPr b="0" i="0">
                <a:solidFill>
                  <a:schemeClr val="bg1"/>
                </a:solidFill>
                <a:latin typeface="Arial" charset="0"/>
                <a:ea typeface="Arial" charset="0"/>
                <a:cs typeface="Arial" charset="0"/>
              </a:defRPr>
            </a:lvl2pPr>
            <a:lvl3pPr>
              <a:defRPr b="0" i="0">
                <a:solidFill>
                  <a:schemeClr val="bg1"/>
                </a:solidFill>
                <a:latin typeface="Arial" charset="0"/>
                <a:ea typeface="Arial" charset="0"/>
                <a:cs typeface="Arial" charset="0"/>
              </a:defRPr>
            </a:lvl3pPr>
            <a:lvl4pPr>
              <a:defRPr b="0" i="0">
                <a:solidFill>
                  <a:schemeClr val="bg1"/>
                </a:solidFill>
                <a:latin typeface="Arial" charset="0"/>
                <a:ea typeface="Arial" charset="0"/>
                <a:cs typeface="Arial" charset="0"/>
              </a:defRPr>
            </a:lvl4pPr>
            <a:lvl5pPr>
              <a:defRPr b="0" i="0">
                <a:solidFill>
                  <a:schemeClr val="bg1"/>
                </a:solidFill>
                <a:latin typeface="Arial" charset="0"/>
                <a:ea typeface="Arial" charset="0"/>
                <a:cs typeface="Arial" charset="0"/>
              </a:defRPr>
            </a:lvl5pPr>
          </a:lstStyle>
          <a:p>
            <a:pPr lvl="0"/>
            <a:r>
              <a:rPr lang="en-US" dirty="0"/>
              <a:t>Arial 28</a:t>
            </a:r>
          </a:p>
          <a:p>
            <a:pPr lvl="1"/>
            <a:r>
              <a:rPr lang="en-US" dirty="0"/>
              <a:t>Arial 24</a:t>
            </a:r>
          </a:p>
          <a:p>
            <a:pPr lvl="2"/>
            <a:r>
              <a:rPr lang="en-US" dirty="0"/>
              <a:t>Arial 20</a:t>
            </a:r>
          </a:p>
          <a:p>
            <a:pPr lvl="3"/>
            <a:r>
              <a:rPr lang="en-US" dirty="0"/>
              <a:t>Arial 18</a:t>
            </a:r>
          </a:p>
          <a:p>
            <a:pPr lvl="4"/>
            <a:r>
              <a:rPr lang="en-US" dirty="0"/>
              <a:t>Arial 18</a:t>
            </a:r>
          </a:p>
        </p:txBody>
      </p:sp>
      <p:sp>
        <p:nvSpPr>
          <p:cNvPr id="13"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1068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hoto Sidebar">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8115300" y="0"/>
            <a:ext cx="4076700" cy="6210300"/>
          </a:xfrm>
          <a:prstGeom prst="rect">
            <a:avLst/>
          </a:prstGeom>
        </p:spPr>
        <p:txBody>
          <a:bodyPr/>
          <a:lstStyle/>
          <a:p>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 y="0"/>
            <a:ext cx="12192001" cy="6858001"/>
          </a:xfrm>
          <a:prstGeom prst="rect">
            <a:avLst/>
          </a:prstGeom>
        </p:spPr>
      </p:pic>
      <p:sp>
        <p:nvSpPr>
          <p:cNvPr id="7" name="Title 1"/>
          <p:cNvSpPr>
            <a:spLocks noGrp="1"/>
          </p:cNvSpPr>
          <p:nvPr>
            <p:ph type="title" hasCustomPrompt="1"/>
          </p:nvPr>
        </p:nvSpPr>
        <p:spPr>
          <a:xfrm>
            <a:off x="762000" y="363537"/>
            <a:ext cx="6629400" cy="1325563"/>
          </a:xfrm>
          <a:prstGeom prst="rect">
            <a:avLst/>
          </a:prstGeom>
        </p:spPr>
        <p:txBody>
          <a:bodyPr>
            <a:normAutofit/>
          </a:bodyPr>
          <a:lstStyle>
            <a:lvl1pPr>
              <a:defRPr sz="4000" b="1" i="0">
                <a:solidFill>
                  <a:schemeClr val="bg1"/>
                </a:solidFill>
                <a:latin typeface="Arial" charset="0"/>
                <a:ea typeface="Arial" charset="0"/>
                <a:cs typeface="Arial" charset="0"/>
              </a:defRPr>
            </a:lvl1pPr>
          </a:lstStyle>
          <a:p>
            <a:r>
              <a:rPr lang="en-US" dirty="0"/>
              <a:t>Slide Header is </a:t>
            </a:r>
            <a:br>
              <a:rPr lang="en-US" dirty="0"/>
            </a:br>
            <a:r>
              <a:rPr lang="en-US" dirty="0"/>
              <a:t>Arial Bold 40</a:t>
            </a:r>
          </a:p>
        </p:txBody>
      </p:sp>
      <p:sp>
        <p:nvSpPr>
          <p:cNvPr id="8" name="Content Placeholder 2"/>
          <p:cNvSpPr>
            <a:spLocks noGrp="1"/>
          </p:cNvSpPr>
          <p:nvPr>
            <p:ph idx="1" hasCustomPrompt="1"/>
          </p:nvPr>
        </p:nvSpPr>
        <p:spPr>
          <a:xfrm>
            <a:off x="762000" y="1825625"/>
            <a:ext cx="6629400" cy="3445622"/>
          </a:xfrm>
          <a:prstGeom prst="rect">
            <a:avLst/>
          </a:prstGeom>
        </p:spPr>
        <p:txBody>
          <a:bodyPr/>
          <a:lstStyle>
            <a:lvl1pPr>
              <a:defRPr b="0" i="0">
                <a:solidFill>
                  <a:schemeClr val="bg1"/>
                </a:solidFill>
                <a:latin typeface="Arial" charset="0"/>
                <a:ea typeface="Arial" charset="0"/>
                <a:cs typeface="Arial" charset="0"/>
              </a:defRPr>
            </a:lvl1pPr>
            <a:lvl2pPr>
              <a:defRPr b="0" i="0">
                <a:solidFill>
                  <a:schemeClr val="bg1"/>
                </a:solidFill>
                <a:latin typeface="Arial" charset="0"/>
                <a:ea typeface="Arial" charset="0"/>
                <a:cs typeface="Arial" charset="0"/>
              </a:defRPr>
            </a:lvl2pPr>
            <a:lvl3pPr>
              <a:defRPr b="0" i="0">
                <a:solidFill>
                  <a:schemeClr val="bg1"/>
                </a:solidFill>
                <a:latin typeface="Arial" charset="0"/>
                <a:ea typeface="Arial" charset="0"/>
                <a:cs typeface="Arial" charset="0"/>
              </a:defRPr>
            </a:lvl3pPr>
            <a:lvl4pPr>
              <a:defRPr b="0" i="0">
                <a:solidFill>
                  <a:schemeClr val="bg1"/>
                </a:solidFill>
                <a:latin typeface="Arial" charset="0"/>
                <a:ea typeface="Arial" charset="0"/>
                <a:cs typeface="Arial" charset="0"/>
              </a:defRPr>
            </a:lvl4pPr>
            <a:lvl5pPr>
              <a:defRPr b="0" i="0">
                <a:solidFill>
                  <a:schemeClr val="bg1"/>
                </a:solidFill>
                <a:latin typeface="Arial" charset="0"/>
                <a:ea typeface="Arial" charset="0"/>
                <a:cs typeface="Arial" charset="0"/>
              </a:defRPr>
            </a:lvl5pPr>
          </a:lstStyle>
          <a:p>
            <a:pPr lvl="0"/>
            <a:r>
              <a:rPr lang="en-US" dirty="0"/>
              <a:t>Arial 28</a:t>
            </a:r>
          </a:p>
          <a:p>
            <a:pPr lvl="1"/>
            <a:r>
              <a:rPr lang="en-US" dirty="0"/>
              <a:t>Arial 24</a:t>
            </a:r>
          </a:p>
          <a:p>
            <a:pPr lvl="2"/>
            <a:r>
              <a:rPr lang="en-US" dirty="0"/>
              <a:t>Arial 20</a:t>
            </a:r>
          </a:p>
          <a:p>
            <a:pPr lvl="3"/>
            <a:r>
              <a:rPr lang="en-US" dirty="0"/>
              <a:t>Arial 18</a:t>
            </a:r>
          </a:p>
          <a:p>
            <a:pPr lvl="4"/>
            <a:r>
              <a:rPr lang="en-US" dirty="0"/>
              <a:t>Arial 18</a:t>
            </a:r>
          </a:p>
        </p:txBody>
      </p:sp>
      <p:sp>
        <p:nvSpPr>
          <p:cNvPr id="16"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4/19/2021</a:t>
            </a:fld>
            <a:endParaRPr lang="en-US" dirty="0"/>
          </a:p>
        </p:txBody>
      </p:sp>
      <p:sp>
        <p:nvSpPr>
          <p:cNvPr id="17"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9"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1770674069"/>
      </p:ext>
    </p:extLst>
  </p:cSld>
  <p:clrMapOvr>
    <a:masterClrMapping/>
  </p:clrMapOvr>
  <p:extLst>
    <p:ext uri="{DCECCB84-F9BA-43D5-87BE-67443E8EF086}">
      <p15:sldGuideLst xmlns:p15="http://schemas.microsoft.com/office/powerpoint/2012/main">
        <p15:guide id="2" pos="5112">
          <p15:clr>
            <a:srgbClr val="FBAE40"/>
          </p15:clr>
        </p15:guide>
        <p15:guide id="3" orient="horz" pos="391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Head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56"/>
            <a:ext cx="12201877" cy="6863556"/>
          </a:xfrm>
          <a:prstGeom prst="rect">
            <a:avLst/>
          </a:prstGeom>
        </p:spPr>
      </p:pic>
      <p:sp>
        <p:nvSpPr>
          <p:cNvPr id="20" name="Picture Placeholder 19"/>
          <p:cNvSpPr>
            <a:spLocks noGrp="1"/>
          </p:cNvSpPr>
          <p:nvPr>
            <p:ph type="pic" sz="quarter" idx="13"/>
          </p:nvPr>
        </p:nvSpPr>
        <p:spPr>
          <a:xfrm>
            <a:off x="0" y="-4763"/>
            <a:ext cx="12192000" cy="2301956"/>
          </a:xfrm>
          <a:prstGeom prst="rect">
            <a:avLst/>
          </a:prstGeom>
        </p:spPr>
        <p:txBody>
          <a:bodyPr/>
          <a:lstStyle/>
          <a:p>
            <a:endParaRPr lang="en-US"/>
          </a:p>
        </p:txBody>
      </p:sp>
      <p:sp>
        <p:nvSpPr>
          <p:cNvPr id="12" name="Title 1"/>
          <p:cNvSpPr>
            <a:spLocks noGrp="1"/>
          </p:cNvSpPr>
          <p:nvPr>
            <p:ph type="title" hasCustomPrompt="1"/>
          </p:nvPr>
        </p:nvSpPr>
        <p:spPr>
          <a:xfrm>
            <a:off x="762000" y="2654462"/>
            <a:ext cx="10668000" cy="590183"/>
          </a:xfrm>
          <a:prstGeom prst="rect">
            <a:avLst/>
          </a:prstGeom>
        </p:spPr>
        <p:txBody>
          <a:bodyPr>
            <a:normAutofit/>
          </a:bodyPr>
          <a:lstStyle>
            <a:lvl1pPr>
              <a:defRPr sz="4000" b="1" i="0">
                <a:solidFill>
                  <a:schemeClr val="bg1"/>
                </a:solidFill>
                <a:latin typeface="Arial" charset="0"/>
                <a:ea typeface="Arial" charset="0"/>
                <a:cs typeface="Arial" charset="0"/>
              </a:defRPr>
            </a:lvl1pPr>
          </a:lstStyle>
          <a:p>
            <a:r>
              <a:rPr lang="en-US" dirty="0"/>
              <a:t>Slide Header is Arial Bold 40</a:t>
            </a:r>
          </a:p>
        </p:txBody>
      </p:sp>
      <p:sp>
        <p:nvSpPr>
          <p:cNvPr id="13" name="Content Placeholder 2"/>
          <p:cNvSpPr>
            <a:spLocks noGrp="1"/>
          </p:cNvSpPr>
          <p:nvPr>
            <p:ph idx="1" hasCustomPrompt="1"/>
          </p:nvPr>
        </p:nvSpPr>
        <p:spPr>
          <a:xfrm>
            <a:off x="762000" y="3382297"/>
            <a:ext cx="10668000" cy="1888949"/>
          </a:xfrm>
          <a:prstGeom prst="rect">
            <a:avLst/>
          </a:prstGeom>
        </p:spPr>
        <p:txBody>
          <a:bodyPr/>
          <a:lstStyle>
            <a:lvl1pPr>
              <a:defRPr b="0" i="0">
                <a:solidFill>
                  <a:schemeClr val="bg1"/>
                </a:solidFill>
                <a:latin typeface="Arial" charset="0"/>
                <a:ea typeface="Arial" charset="0"/>
                <a:cs typeface="Arial" charset="0"/>
              </a:defRPr>
            </a:lvl1pPr>
            <a:lvl2pPr>
              <a:defRPr b="0" i="0">
                <a:solidFill>
                  <a:schemeClr val="bg1"/>
                </a:solidFill>
                <a:latin typeface="Arial" charset="0"/>
                <a:ea typeface="Arial" charset="0"/>
                <a:cs typeface="Arial" charset="0"/>
              </a:defRPr>
            </a:lvl2pPr>
            <a:lvl3pPr>
              <a:defRPr b="0" i="0">
                <a:solidFill>
                  <a:schemeClr val="bg1"/>
                </a:solidFill>
                <a:latin typeface="Arial" charset="0"/>
                <a:ea typeface="Arial" charset="0"/>
                <a:cs typeface="Arial" charset="0"/>
              </a:defRPr>
            </a:lvl3pPr>
            <a:lvl4pPr>
              <a:defRPr b="0" i="0">
                <a:solidFill>
                  <a:schemeClr val="bg1"/>
                </a:solidFill>
                <a:latin typeface="Arial" charset="0"/>
                <a:ea typeface="Arial" charset="0"/>
                <a:cs typeface="Arial" charset="0"/>
              </a:defRPr>
            </a:lvl4pPr>
            <a:lvl5pPr>
              <a:defRPr b="0" i="0">
                <a:solidFill>
                  <a:schemeClr val="bg1"/>
                </a:solidFill>
                <a:latin typeface="Arial" charset="0"/>
                <a:ea typeface="Arial" charset="0"/>
                <a:cs typeface="Arial" charset="0"/>
              </a:defRPr>
            </a:lvl5pPr>
          </a:lstStyle>
          <a:p>
            <a:pPr lvl="0"/>
            <a:r>
              <a:rPr lang="en-US" dirty="0"/>
              <a:t>Arial 28</a:t>
            </a:r>
          </a:p>
          <a:p>
            <a:pPr lvl="1"/>
            <a:r>
              <a:rPr lang="en-US" dirty="0"/>
              <a:t>Arial 24</a:t>
            </a:r>
          </a:p>
          <a:p>
            <a:pPr lvl="2"/>
            <a:r>
              <a:rPr lang="en-US" dirty="0"/>
              <a:t>Arial 20</a:t>
            </a:r>
          </a:p>
          <a:p>
            <a:pPr lvl="3"/>
            <a:r>
              <a:rPr lang="en-US" dirty="0"/>
              <a:t>Arial 18</a:t>
            </a:r>
          </a:p>
          <a:p>
            <a:pPr lvl="4"/>
            <a:r>
              <a:rPr lang="en-US" dirty="0"/>
              <a:t>Arial 18</a:t>
            </a:r>
          </a:p>
        </p:txBody>
      </p:sp>
      <p:sp>
        <p:nvSpPr>
          <p:cNvPr id="17"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4/19/2021</a:t>
            </a:fld>
            <a:endParaRPr lang="en-US" dirty="0"/>
          </a:p>
        </p:txBody>
      </p:sp>
      <p:sp>
        <p:nvSpPr>
          <p:cNvPr id="18"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9"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25847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spTree>
      <p:nvGrpSpPr>
        <p:cNvPr id="1" name=""/>
        <p:cNvGrpSpPr/>
        <p:nvPr/>
      </p:nvGrpSpPr>
      <p:grpSpPr>
        <a:xfrm>
          <a:off x="0" y="0"/>
          <a:ext cx="0" cy="0"/>
          <a:chOff x="0" y="0"/>
          <a:chExt cx="0" cy="0"/>
        </a:xfrm>
      </p:grpSpPr>
      <p:sp>
        <p:nvSpPr>
          <p:cNvPr id="12" name="Picture Placeholder 13"/>
          <p:cNvSpPr>
            <a:spLocks noGrp="1"/>
          </p:cNvSpPr>
          <p:nvPr>
            <p:ph type="pic" sz="quarter" idx="13"/>
          </p:nvPr>
        </p:nvSpPr>
        <p:spPr>
          <a:xfrm>
            <a:off x="8115300" y="0"/>
            <a:ext cx="4076700" cy="6210300"/>
          </a:xfrm>
          <a:prstGeom prst="rect">
            <a:avLst/>
          </a:prstGeom>
        </p:spPr>
        <p:txBody>
          <a:bodyPr/>
          <a:lstStyle/>
          <a:p>
            <a:endParaRPr lang="en-US"/>
          </a:p>
        </p:txBody>
      </p:sp>
      <p:sp>
        <p:nvSpPr>
          <p:cNvPr id="13" name="Picture Placeholder 13"/>
          <p:cNvSpPr>
            <a:spLocks noGrp="1"/>
          </p:cNvSpPr>
          <p:nvPr>
            <p:ph type="pic" sz="quarter" idx="14"/>
          </p:nvPr>
        </p:nvSpPr>
        <p:spPr>
          <a:xfrm>
            <a:off x="4078224" y="0"/>
            <a:ext cx="4037076" cy="6210300"/>
          </a:xfrm>
          <a:prstGeom prst="rect">
            <a:avLst/>
          </a:prstGeom>
        </p:spPr>
        <p:txBody>
          <a:bodyPr/>
          <a:lstStyle/>
          <a:p>
            <a:endParaRPr lang="en-US"/>
          </a:p>
        </p:txBody>
      </p:sp>
      <p:sp>
        <p:nvSpPr>
          <p:cNvPr id="14" name="Picture Placeholder 13"/>
          <p:cNvSpPr>
            <a:spLocks noGrp="1"/>
          </p:cNvSpPr>
          <p:nvPr>
            <p:ph type="pic" sz="quarter" idx="15"/>
          </p:nvPr>
        </p:nvSpPr>
        <p:spPr>
          <a:xfrm>
            <a:off x="0" y="0"/>
            <a:ext cx="4078224" cy="6210300"/>
          </a:xfrm>
          <a:prstGeom prst="rect">
            <a:avLst/>
          </a:prstGeom>
        </p:spPr>
        <p:txBody>
          <a:bodyPr/>
          <a:lstStyle/>
          <a:p>
            <a:endParaRPr lang="en-US" dirty="0"/>
          </a:p>
        </p:txBody>
      </p:sp>
      <p:sp>
        <p:nvSpPr>
          <p:cNvPr id="17"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4/19/2021</a:t>
            </a:fld>
            <a:endParaRPr lang="en-US" dirty="0"/>
          </a:p>
        </p:txBody>
      </p:sp>
      <p:sp>
        <p:nvSpPr>
          <p:cNvPr id="18"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8"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1634508156"/>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7F125-4C23-964E-AD7D-2FF1C91E9D28}" type="datetime1">
              <a:rPr lang="en-US" smtClean="0"/>
              <a:t>4/19/2021</a:t>
            </a:fld>
            <a:endParaRPr lang="en-US" dirty="0"/>
          </a:p>
        </p:txBody>
      </p:sp>
      <p:sp>
        <p:nvSpPr>
          <p:cNvPr id="3" name="Footer Placeholder 2"/>
          <p:cNvSpPr>
            <a:spLocks noGrp="1"/>
          </p:cNvSpPr>
          <p:nvPr>
            <p:ph type="ftr" sz="quarter" idx="11"/>
          </p:nvPr>
        </p:nvSpPr>
        <p:spPr/>
        <p:txBody>
          <a:bodyPr/>
          <a:lstStyle/>
          <a:p>
            <a:r>
              <a:rPr lang="en-US"/>
              <a:t>@UtkuPamuksuz</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121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15" y="9507"/>
            <a:ext cx="12179313" cy="6845323"/>
          </a:xfrm>
          <a:prstGeom prst="rect">
            <a:avLst/>
          </a:prstGeom>
          <a:blipFill>
            <a:blip r:embed="rId2" cstate="print"/>
            <a:stretch>
              <a:fillRect/>
            </a:stretch>
          </a:blipFill>
        </p:spPr>
        <p:txBody>
          <a:bodyPr wrap="square" lIns="0" tIns="0" rIns="0" bIns="0" rtlCol="0"/>
          <a:lstStyle/>
          <a:p>
            <a:endParaRPr sz="1797"/>
          </a:p>
        </p:txBody>
      </p:sp>
      <p:sp>
        <p:nvSpPr>
          <p:cNvPr id="17" name="bg object 17"/>
          <p:cNvSpPr/>
          <p:nvPr/>
        </p:nvSpPr>
        <p:spPr>
          <a:xfrm>
            <a:off x="9516" y="9507"/>
            <a:ext cx="2845011" cy="6845323"/>
          </a:xfrm>
          <a:prstGeom prst="rect">
            <a:avLst/>
          </a:prstGeom>
          <a:blipFill>
            <a:blip r:embed="rId3" cstate="print"/>
            <a:stretch>
              <a:fillRect/>
            </a:stretch>
          </a:blipFill>
        </p:spPr>
        <p:txBody>
          <a:bodyPr wrap="square" lIns="0" tIns="0" rIns="0" bIns="0" rtlCol="0"/>
          <a:lstStyle/>
          <a:p>
            <a:endParaRPr sz="1797"/>
          </a:p>
        </p:txBody>
      </p:sp>
      <p:sp>
        <p:nvSpPr>
          <p:cNvPr id="18" name="bg object 18"/>
          <p:cNvSpPr/>
          <p:nvPr/>
        </p:nvSpPr>
        <p:spPr>
          <a:xfrm>
            <a:off x="9515" y="9507"/>
            <a:ext cx="180787" cy="6845323"/>
          </a:xfrm>
          <a:custGeom>
            <a:avLst/>
            <a:gdLst/>
            <a:ahLst/>
            <a:cxnLst/>
            <a:rect l="l" t="t" r="r" b="b"/>
            <a:pathLst>
              <a:path w="180975" h="6858000">
                <a:moveTo>
                  <a:pt x="180975" y="0"/>
                </a:moveTo>
                <a:lnTo>
                  <a:pt x="0" y="0"/>
                </a:lnTo>
                <a:lnTo>
                  <a:pt x="0" y="6858000"/>
                </a:lnTo>
                <a:lnTo>
                  <a:pt x="180975" y="6858000"/>
                </a:lnTo>
                <a:lnTo>
                  <a:pt x="180975" y="0"/>
                </a:lnTo>
                <a:close/>
              </a:path>
            </a:pathLst>
          </a:custGeom>
          <a:solidFill>
            <a:srgbClr val="766E53"/>
          </a:solidFill>
        </p:spPr>
        <p:txBody>
          <a:bodyPr wrap="square" lIns="0" tIns="0" rIns="0" bIns="0" rtlCol="0"/>
          <a:lstStyle/>
          <a:p>
            <a:endParaRPr sz="1797"/>
          </a:p>
        </p:txBody>
      </p:sp>
      <p:sp>
        <p:nvSpPr>
          <p:cNvPr id="2" name="Holder 2"/>
          <p:cNvSpPr>
            <a:spLocks noGrp="1"/>
          </p:cNvSpPr>
          <p:nvPr>
            <p:ph type="title"/>
          </p:nvPr>
        </p:nvSpPr>
        <p:spPr/>
        <p:txBody>
          <a:bodyPr lIns="0" tIns="0" rIns="0" bIns="0"/>
          <a:lstStyle>
            <a:lvl1pPr>
              <a:defRPr sz="3943" b="0" i="0">
                <a:solidFill>
                  <a:srgbClr val="252525"/>
                </a:solidFill>
                <a:latin typeface="Gothic Uralic"/>
                <a:cs typeface="Gothic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@UtkuPamuksuz</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07CB26D-7AF6-4D41-A298-5C6729301DA9}" type="datetime1">
              <a:rPr lang="en-US" smtClean="0"/>
              <a:t>4/19/2021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735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285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901346"/>
            <a:ext cx="10668000" cy="820550"/>
          </a:xfrm>
        </p:spPr>
        <p:txBody>
          <a:bodyPr>
            <a:normAutofit/>
          </a:bodyPr>
          <a:lstStyle/>
          <a:p>
            <a:r>
              <a:rPr lang="en-US" altLang="zh-CN" dirty="0">
                <a:latin typeface="Arial"/>
                <a:ea typeface="Helvetica"/>
                <a:cs typeface="Arial"/>
              </a:rPr>
              <a:t>DM TA Session 3</a:t>
            </a:r>
            <a:endParaRPr lang="en-US" dirty="0">
              <a:latin typeface="Arial"/>
              <a:cs typeface="Arial"/>
            </a:endParaRPr>
          </a:p>
        </p:txBody>
      </p:sp>
      <p:sp>
        <p:nvSpPr>
          <p:cNvPr id="3" name="Subtitle 2"/>
          <p:cNvSpPr>
            <a:spLocks noGrp="1"/>
          </p:cNvSpPr>
          <p:nvPr>
            <p:ph type="subTitle" idx="1"/>
          </p:nvPr>
        </p:nvSpPr>
        <p:spPr>
          <a:xfrm>
            <a:off x="762000" y="5711154"/>
            <a:ext cx="10668000" cy="450656"/>
          </a:xfrm>
        </p:spPr>
        <p:txBody>
          <a:bodyPr/>
          <a:lstStyle/>
          <a:p>
            <a:r>
              <a:rPr lang="en-US" sz="2800" dirty="0"/>
              <a:t>Hanwen Serena Xu</a:t>
            </a:r>
          </a:p>
          <a:p>
            <a:r>
              <a:rPr lang="en-US" dirty="0"/>
              <a:t>hanwen@uchicago.edu</a:t>
            </a:r>
          </a:p>
        </p:txBody>
      </p:sp>
    </p:spTree>
    <p:extLst>
      <p:ext uri="{BB962C8B-B14F-4D97-AF65-F5344CB8AC3E}">
        <p14:creationId xmlns:p14="http://schemas.microsoft.com/office/powerpoint/2010/main" val="211314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altLang="zh-CN" dirty="0">
                <a:solidFill>
                  <a:schemeClr val="accent1">
                    <a:lumMod val="75000"/>
                  </a:schemeClr>
                </a:solidFill>
              </a:rPr>
              <a:t>Proportion of variance explained criterion</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1042555" y="1210557"/>
            <a:ext cx="10668000" cy="3445622"/>
          </a:xfrm>
        </p:spPr>
        <p:txBody>
          <a:bodyPr/>
          <a:lstStyle/>
          <a:p>
            <a:r>
              <a:rPr lang="en-US" dirty="0"/>
              <a:t>The proportion of variance explained identifies the optimal number of PCs to keep based on the total variability that we would like to account for</a:t>
            </a:r>
          </a:p>
          <a:p>
            <a:r>
              <a:rPr lang="en-US" dirty="0"/>
              <a:t>What amount of variability is reasonable? </a:t>
            </a:r>
          </a:p>
          <a:p>
            <a:pPr lvl="1"/>
            <a:r>
              <a:rPr lang="en-US" dirty="0"/>
              <a:t>This varies by application and the data being used</a:t>
            </a:r>
          </a:p>
          <a:p>
            <a:pPr lvl="1"/>
            <a:r>
              <a:rPr lang="en-US" dirty="0"/>
              <a:t>Standard rule to cut off # PCs is 85%</a:t>
            </a:r>
          </a:p>
          <a:p>
            <a:pPr lvl="1"/>
            <a:r>
              <a:rPr lang="en-US" dirty="0"/>
              <a:t>When the PCs are being used for descriptive purposes only then the proportion of variability explained may be lower than otherwise</a:t>
            </a:r>
          </a:p>
          <a:p>
            <a:pPr lvl="1"/>
            <a:r>
              <a:rPr lang="en-US" dirty="0"/>
              <a:t>When the PCs are to be used as derived features for models downstream, then the PVE should be as much as can conveniently be achieved, given any constraints</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10</a:t>
            </a:fld>
            <a:endParaRPr lang="en-US" dirty="0"/>
          </a:p>
        </p:txBody>
      </p:sp>
    </p:spTree>
    <p:extLst>
      <p:ext uri="{BB962C8B-B14F-4D97-AF65-F5344CB8AC3E}">
        <p14:creationId xmlns:p14="http://schemas.microsoft.com/office/powerpoint/2010/main" val="137290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altLang="zh-CN" dirty="0">
                <a:solidFill>
                  <a:schemeClr val="accent1">
                    <a:lumMod val="75000"/>
                  </a:schemeClr>
                </a:solidFill>
              </a:rPr>
              <a:t>Cons of PCA</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897082" y="1706189"/>
            <a:ext cx="10668000" cy="3445622"/>
          </a:xfrm>
        </p:spPr>
        <p:txBody>
          <a:bodyPr/>
          <a:lstStyle/>
          <a:p>
            <a:r>
              <a:rPr lang="en-US" dirty="0"/>
              <a:t>PCA can be highly affected by outliers</a:t>
            </a:r>
          </a:p>
          <a:p>
            <a:r>
              <a:rPr lang="en-US" dirty="0"/>
              <a:t>PC directions are linear and traditional PCA does not perform as well in very high dimensional space where complex nonlinear patterns often exist</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11</a:t>
            </a:fld>
            <a:endParaRPr lang="en-US" dirty="0"/>
          </a:p>
        </p:txBody>
      </p:sp>
    </p:spTree>
    <p:extLst>
      <p:ext uri="{BB962C8B-B14F-4D97-AF65-F5344CB8AC3E}">
        <p14:creationId xmlns:p14="http://schemas.microsoft.com/office/powerpoint/2010/main" val="134388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a:xfrm>
            <a:off x="1707573" y="2766218"/>
            <a:ext cx="10668000" cy="1325563"/>
          </a:xfrm>
        </p:spPr>
        <p:txBody>
          <a:bodyPr/>
          <a:lstStyle/>
          <a:p>
            <a:r>
              <a:rPr lang="en-US" dirty="0">
                <a:solidFill>
                  <a:schemeClr val="accent1">
                    <a:lumMod val="75000"/>
                  </a:schemeClr>
                </a:solidFill>
              </a:rPr>
              <a:t>Questions about PCA?</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12</a:t>
            </a:fld>
            <a:endParaRPr lang="en-US" dirty="0"/>
          </a:p>
        </p:txBody>
      </p:sp>
    </p:spTree>
    <p:extLst>
      <p:ext uri="{BB962C8B-B14F-4D97-AF65-F5344CB8AC3E}">
        <p14:creationId xmlns:p14="http://schemas.microsoft.com/office/powerpoint/2010/main" val="208054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altLang="zh-CN" dirty="0">
                <a:solidFill>
                  <a:schemeClr val="accent1">
                    <a:lumMod val="75000"/>
                  </a:schemeClr>
                </a:solidFill>
              </a:rPr>
              <a:t>T-SNE</a:t>
            </a:r>
            <a:endParaRPr lang="en-US" dirty="0">
              <a:solidFill>
                <a:schemeClr val="accent1">
                  <a:lumMod val="75000"/>
                </a:schemeClr>
              </a:solidFill>
            </a:endParaRP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13</a:t>
            </a:fld>
            <a:endParaRPr lang="en-US" dirty="0"/>
          </a:p>
        </p:txBody>
      </p:sp>
      <p:sp>
        <p:nvSpPr>
          <p:cNvPr id="14" name="Content Placeholder 2">
            <a:extLst>
              <a:ext uri="{FF2B5EF4-FFF2-40B4-BE49-F238E27FC236}">
                <a16:creationId xmlns:a16="http://schemas.microsoft.com/office/drawing/2014/main" id="{16A75F64-BAF6-4A41-8BE5-49E59DEE1993}"/>
              </a:ext>
            </a:extLst>
          </p:cNvPr>
          <p:cNvSpPr>
            <a:spLocks noGrp="1"/>
          </p:cNvSpPr>
          <p:nvPr>
            <p:ph idx="1"/>
          </p:nvPr>
        </p:nvSpPr>
        <p:spPr>
          <a:xfrm>
            <a:off x="837958" y="1178478"/>
            <a:ext cx="7547506" cy="3445622"/>
          </a:xfrm>
        </p:spPr>
        <p:txBody>
          <a:bodyPr/>
          <a:lstStyle/>
          <a:p>
            <a:pPr lvl="0"/>
            <a:r>
              <a:rPr lang="en-US" dirty="0"/>
              <a:t>t-SNE is non-convex, meaning it has multiple local minima and is therefore much more difficult to optimize. The authors use various tricks to alleviate this, but there are no failsafe methods to reach the global minima. This fact has an important consequence: t-SNE is </a:t>
            </a:r>
            <a:r>
              <a:rPr lang="en-US" b="1" dirty="0"/>
              <a:t>non-deterministic. </a:t>
            </a:r>
            <a:r>
              <a:rPr lang="en-US" dirty="0"/>
              <a:t>You can run it multiple times and get a different result each time.</a:t>
            </a:r>
          </a:p>
        </p:txBody>
      </p:sp>
      <p:pic>
        <p:nvPicPr>
          <p:cNvPr id="3" name="Picture 2">
            <a:extLst>
              <a:ext uri="{FF2B5EF4-FFF2-40B4-BE49-F238E27FC236}">
                <a16:creationId xmlns:a16="http://schemas.microsoft.com/office/drawing/2014/main" id="{45FCC9DA-8A16-49E2-ADF1-6CAE0157066B}"/>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8723168" y="363537"/>
            <a:ext cx="2819400" cy="3043782"/>
          </a:xfrm>
          <a:prstGeom prst="rect">
            <a:avLst/>
          </a:prstGeom>
        </p:spPr>
      </p:pic>
    </p:spTree>
    <p:extLst>
      <p:ext uri="{BB962C8B-B14F-4D97-AF65-F5344CB8AC3E}">
        <p14:creationId xmlns:p14="http://schemas.microsoft.com/office/powerpoint/2010/main" val="94181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altLang="zh-CN" dirty="0">
                <a:solidFill>
                  <a:schemeClr val="accent1">
                    <a:lumMod val="75000"/>
                  </a:schemeClr>
                </a:solidFill>
              </a:rPr>
              <a:t>T-SNE Epsilon And Perplexity</a:t>
            </a:r>
            <a:endParaRPr lang="en-US" dirty="0">
              <a:solidFill>
                <a:schemeClr val="accent1">
                  <a:lumMod val="75000"/>
                </a:schemeClr>
              </a:solidFill>
            </a:endParaRP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14</a:t>
            </a:fld>
            <a:endParaRPr lang="en-US" dirty="0"/>
          </a:p>
        </p:txBody>
      </p:sp>
      <p:sp>
        <p:nvSpPr>
          <p:cNvPr id="14" name="Content Placeholder 2">
            <a:extLst>
              <a:ext uri="{FF2B5EF4-FFF2-40B4-BE49-F238E27FC236}">
                <a16:creationId xmlns:a16="http://schemas.microsoft.com/office/drawing/2014/main" id="{16A75F64-BAF6-4A41-8BE5-49E59DEE1993}"/>
              </a:ext>
            </a:extLst>
          </p:cNvPr>
          <p:cNvSpPr>
            <a:spLocks noGrp="1"/>
          </p:cNvSpPr>
          <p:nvPr>
            <p:ph idx="1"/>
          </p:nvPr>
        </p:nvSpPr>
        <p:spPr>
          <a:xfrm>
            <a:off x="837958" y="1178478"/>
            <a:ext cx="8534642" cy="3445622"/>
          </a:xfrm>
        </p:spPr>
        <p:txBody>
          <a:bodyPr/>
          <a:lstStyle/>
          <a:p>
            <a:r>
              <a:rPr lang="en-US" sz="2000" dirty="0"/>
              <a:t>Epsilon - learning rate</a:t>
            </a:r>
          </a:p>
          <a:p>
            <a:r>
              <a:rPr lang="en-US" sz="2000" dirty="0"/>
              <a:t>Perplexity tells how to balance attention between local and global aspects of your data. The parameter is, in a sense, a guess about the number of close neighbors each point has</a:t>
            </a:r>
          </a:p>
          <a:p>
            <a:r>
              <a:rPr lang="en-US" sz="2000" dirty="0"/>
              <a:t>Changing perplexity has a complex effect on plots</a:t>
            </a:r>
          </a:p>
          <a:p>
            <a:r>
              <a:rPr lang="en-US" sz="2000" dirty="0"/>
              <a:t>“The performance of SNE is fairly robust to changes in the perplexity, and typical values are between 5 and 50”</a:t>
            </a:r>
          </a:p>
        </p:txBody>
      </p:sp>
      <p:pic>
        <p:nvPicPr>
          <p:cNvPr id="3" name="Picture 2">
            <a:extLst>
              <a:ext uri="{FF2B5EF4-FFF2-40B4-BE49-F238E27FC236}">
                <a16:creationId xmlns:a16="http://schemas.microsoft.com/office/drawing/2014/main" id="{45FCC9DA-8A16-49E2-ADF1-6CAE0157066B}"/>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9372600" y="0"/>
            <a:ext cx="2819400" cy="3043782"/>
          </a:xfrm>
          <a:prstGeom prst="rect">
            <a:avLst/>
          </a:prstGeom>
        </p:spPr>
      </p:pic>
      <p:pic>
        <p:nvPicPr>
          <p:cNvPr id="3074" name="Picture 2">
            <a:extLst>
              <a:ext uri="{FF2B5EF4-FFF2-40B4-BE49-F238E27FC236}">
                <a16:creationId xmlns:a16="http://schemas.microsoft.com/office/drawing/2014/main" id="{C5A833F1-BD08-4BCB-BE58-F4B035B37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536" y="3858723"/>
            <a:ext cx="9912927" cy="212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30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altLang="zh-CN" dirty="0">
                <a:solidFill>
                  <a:schemeClr val="accent1">
                    <a:lumMod val="75000"/>
                  </a:schemeClr>
                </a:solidFill>
              </a:rPr>
              <a:t>T-SNE Epsilon And Perplexity</a:t>
            </a:r>
            <a:endParaRPr lang="en-US" dirty="0">
              <a:solidFill>
                <a:schemeClr val="accent1">
                  <a:lumMod val="75000"/>
                </a:schemeClr>
              </a:solidFill>
            </a:endParaRP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15</a:t>
            </a:fld>
            <a:endParaRPr lang="en-US" dirty="0"/>
          </a:p>
        </p:txBody>
      </p:sp>
      <p:sp>
        <p:nvSpPr>
          <p:cNvPr id="14" name="Content Placeholder 2">
            <a:extLst>
              <a:ext uri="{FF2B5EF4-FFF2-40B4-BE49-F238E27FC236}">
                <a16:creationId xmlns:a16="http://schemas.microsoft.com/office/drawing/2014/main" id="{16A75F64-BAF6-4A41-8BE5-49E59DEE1993}"/>
              </a:ext>
            </a:extLst>
          </p:cNvPr>
          <p:cNvSpPr>
            <a:spLocks noGrp="1"/>
          </p:cNvSpPr>
          <p:nvPr>
            <p:ph idx="1"/>
          </p:nvPr>
        </p:nvSpPr>
        <p:spPr>
          <a:xfrm>
            <a:off x="837958" y="1178478"/>
            <a:ext cx="8534642" cy="1938795"/>
          </a:xfrm>
        </p:spPr>
        <p:txBody>
          <a:bodyPr/>
          <a:lstStyle/>
          <a:p>
            <a:r>
              <a:rPr lang="en-US" sz="2000" dirty="0"/>
              <a:t>If you see a t-SNE plot with strange “pinched” shapes, chances are the process was stopped too early</a:t>
            </a:r>
          </a:p>
          <a:p>
            <a:r>
              <a:rPr lang="en-US" sz="2000" dirty="0"/>
              <a:t>Unfortunately, there’s no fixed number of steps that yields a stable result</a:t>
            </a:r>
          </a:p>
          <a:p>
            <a:r>
              <a:rPr lang="en-US" sz="2000" dirty="0"/>
              <a:t>Different data sets can require different numbers of iterations to converge</a:t>
            </a:r>
          </a:p>
          <a:p>
            <a:pPr marL="0" indent="0">
              <a:buNone/>
            </a:pPr>
            <a:endParaRPr lang="en-US" sz="2000" dirty="0"/>
          </a:p>
        </p:txBody>
      </p:sp>
      <p:pic>
        <p:nvPicPr>
          <p:cNvPr id="3" name="Picture 2">
            <a:extLst>
              <a:ext uri="{FF2B5EF4-FFF2-40B4-BE49-F238E27FC236}">
                <a16:creationId xmlns:a16="http://schemas.microsoft.com/office/drawing/2014/main" id="{45FCC9DA-8A16-49E2-ADF1-6CAE0157066B}"/>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9372600" y="0"/>
            <a:ext cx="2819400" cy="3043782"/>
          </a:xfrm>
          <a:prstGeom prst="rect">
            <a:avLst/>
          </a:prstGeom>
        </p:spPr>
      </p:pic>
      <p:pic>
        <p:nvPicPr>
          <p:cNvPr id="4098" name="Picture 2">
            <a:extLst>
              <a:ext uri="{FF2B5EF4-FFF2-40B4-BE49-F238E27FC236}">
                <a16:creationId xmlns:a16="http://schemas.microsoft.com/office/drawing/2014/main" id="{8AB9A739-2B53-4D88-86D5-1943F5CAF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117" y="3740728"/>
            <a:ext cx="10221191" cy="220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51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altLang="zh-CN" dirty="0">
                <a:solidFill>
                  <a:schemeClr val="accent1">
                    <a:lumMod val="75000"/>
                  </a:schemeClr>
                </a:solidFill>
              </a:rPr>
              <a:t>T-SNE</a:t>
            </a:r>
            <a:endParaRPr lang="en-US" dirty="0">
              <a:solidFill>
                <a:schemeClr val="accent1">
                  <a:lumMod val="75000"/>
                </a:schemeClr>
              </a:solidFill>
            </a:endParaRP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16</a:t>
            </a:fld>
            <a:endParaRPr lang="en-US" dirty="0"/>
          </a:p>
        </p:txBody>
      </p:sp>
      <p:sp>
        <p:nvSpPr>
          <p:cNvPr id="14" name="Content Placeholder 2">
            <a:extLst>
              <a:ext uri="{FF2B5EF4-FFF2-40B4-BE49-F238E27FC236}">
                <a16:creationId xmlns:a16="http://schemas.microsoft.com/office/drawing/2014/main" id="{16A75F64-BAF6-4A41-8BE5-49E59DEE1993}"/>
              </a:ext>
            </a:extLst>
          </p:cNvPr>
          <p:cNvSpPr>
            <a:spLocks noGrp="1"/>
          </p:cNvSpPr>
          <p:nvPr>
            <p:ph idx="1"/>
          </p:nvPr>
        </p:nvSpPr>
        <p:spPr>
          <a:xfrm>
            <a:off x="837958" y="1416648"/>
            <a:ext cx="8534642" cy="1938795"/>
          </a:xfrm>
        </p:spPr>
        <p:txBody>
          <a:bodyPr/>
          <a:lstStyle/>
          <a:p>
            <a:r>
              <a:rPr lang="en-US" dirty="0"/>
              <a:t>Cluster sizes in a t-SNE plot mean nothing</a:t>
            </a:r>
          </a:p>
          <a:p>
            <a:r>
              <a:rPr lang="en-US" dirty="0"/>
              <a:t>Distances between clusters might not mean anything</a:t>
            </a:r>
          </a:p>
          <a:p>
            <a:r>
              <a:rPr lang="en-US" dirty="0"/>
              <a:t>Random noise doesn’t always look random</a:t>
            </a:r>
          </a:p>
          <a:p>
            <a:r>
              <a:rPr lang="en-US" dirty="0"/>
              <a:t>Animated TSNE package</a:t>
            </a:r>
          </a:p>
          <a:p>
            <a:pPr lvl="1"/>
            <a:r>
              <a:rPr lang="en-US" dirty="0"/>
              <a:t>https://github.com/sophronesis/tsne_animate</a:t>
            </a:r>
          </a:p>
          <a:p>
            <a:endParaRPr lang="en-US" sz="2000" dirty="0"/>
          </a:p>
          <a:p>
            <a:pPr marL="0" indent="0">
              <a:buNone/>
            </a:pPr>
            <a:endParaRPr lang="en-US" sz="2000" dirty="0"/>
          </a:p>
        </p:txBody>
      </p:sp>
      <p:pic>
        <p:nvPicPr>
          <p:cNvPr id="6" name="Picture 5">
            <a:extLst>
              <a:ext uri="{FF2B5EF4-FFF2-40B4-BE49-F238E27FC236}">
                <a16:creationId xmlns:a16="http://schemas.microsoft.com/office/drawing/2014/main" id="{13A9EB9F-D402-4439-8F73-78F9100C2958}"/>
              </a:ext>
            </a:extLst>
          </p:cNvPr>
          <p:cNvPicPr>
            <a:picLocks noChangeAspect="1"/>
          </p:cNvPicPr>
          <p:nvPr/>
        </p:nvPicPr>
        <p:blipFill>
          <a:blip r:embed="rId2">
            <a:clrChange>
              <a:clrFrom>
                <a:srgbClr val="F6F8FA"/>
              </a:clrFrom>
              <a:clrTo>
                <a:srgbClr val="F6F8FA">
                  <a:alpha val="0"/>
                </a:srgbClr>
              </a:clrTo>
            </a:clrChange>
          </a:blip>
          <a:stretch>
            <a:fillRect/>
          </a:stretch>
        </p:blipFill>
        <p:spPr>
          <a:xfrm>
            <a:off x="2863917" y="4388594"/>
            <a:ext cx="5602143" cy="1555006"/>
          </a:xfrm>
          <a:prstGeom prst="rect">
            <a:avLst/>
          </a:prstGeom>
        </p:spPr>
      </p:pic>
    </p:spTree>
    <p:extLst>
      <p:ext uri="{BB962C8B-B14F-4D97-AF65-F5344CB8AC3E}">
        <p14:creationId xmlns:p14="http://schemas.microsoft.com/office/powerpoint/2010/main" val="159911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dirty="0">
                <a:solidFill>
                  <a:schemeClr val="accent1">
                    <a:lumMod val="75000"/>
                  </a:schemeClr>
                </a:solidFill>
              </a:rPr>
              <a:t>Recommended sources</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762000" y="1111751"/>
            <a:ext cx="10668000" cy="3445622"/>
          </a:xfrm>
        </p:spPr>
        <p:txBody>
          <a:bodyPr/>
          <a:lstStyle/>
          <a:p>
            <a:pPr>
              <a:lnSpc>
                <a:spcPct val="150000"/>
              </a:lnSpc>
            </a:pPr>
            <a:r>
              <a:rPr lang="en-US" sz="2000" dirty="0">
                <a:latin typeface="Arial" panose="020B0604020202020204" pitchFamily="34" charset="0"/>
                <a:cs typeface="Arial" panose="020B0604020202020204" pitchFamily="34" charset="0"/>
              </a:rPr>
              <a:t>Hands-On Machine Learning with R </a:t>
            </a:r>
            <a:r>
              <a:rPr lang="en-US" sz="2000" dirty="0">
                <a:solidFill>
                  <a:schemeClr val="tx1">
                    <a:lumMod val="65000"/>
                    <a:lumOff val="35000"/>
                  </a:schemeClr>
                </a:solidFill>
                <a:latin typeface="Arial" panose="020B0604020202020204" pitchFamily="34" charset="0"/>
                <a:cs typeface="Arial" panose="020B0604020202020204" pitchFamily="34" charset="0"/>
              </a:rPr>
              <a:t>(</a:t>
            </a:r>
            <a:r>
              <a:rPr lang="en-US" sz="2000" dirty="0" err="1">
                <a:solidFill>
                  <a:schemeClr val="tx1">
                    <a:lumMod val="65000"/>
                    <a:lumOff val="35000"/>
                  </a:schemeClr>
                </a:solidFill>
                <a:latin typeface="Arial" panose="020B0604020202020204" pitchFamily="34" charset="0"/>
                <a:cs typeface="Arial" panose="020B0604020202020204" pitchFamily="34" charset="0"/>
              </a:rPr>
              <a:t>Boehmke</a:t>
            </a:r>
            <a:r>
              <a:rPr lang="en-US" sz="2000" dirty="0">
                <a:solidFill>
                  <a:schemeClr val="tx1">
                    <a:lumMod val="65000"/>
                    <a:lumOff val="35000"/>
                  </a:schemeClr>
                </a:solidFill>
                <a:latin typeface="Arial" panose="020B0604020202020204" pitchFamily="34" charset="0"/>
                <a:cs typeface="Arial" panose="020B0604020202020204" pitchFamily="34" charset="0"/>
              </a:rPr>
              <a:t> &amp; Greenwell)</a:t>
            </a:r>
          </a:p>
          <a:p>
            <a:pPr>
              <a:lnSpc>
                <a:spcPct val="150000"/>
              </a:lnSpc>
            </a:pPr>
            <a:r>
              <a:rPr lang="en-US" sz="2000" dirty="0">
                <a:latin typeface="Arial" panose="020B0604020202020204" pitchFamily="34" charset="0"/>
                <a:cs typeface="Arial" panose="020B0604020202020204" pitchFamily="34" charset="0"/>
              </a:rPr>
              <a:t>Hands-On Machine Learning with Scikit-Learn, </a:t>
            </a:r>
            <a:r>
              <a:rPr lang="en-US" sz="2000" dirty="0" err="1">
                <a:latin typeface="Arial" panose="020B0604020202020204" pitchFamily="34" charset="0"/>
                <a:cs typeface="Arial" panose="020B0604020202020204" pitchFamily="34" charset="0"/>
              </a:rPr>
              <a:t>Keras</a:t>
            </a:r>
            <a:r>
              <a:rPr lang="en-US" sz="2000" dirty="0">
                <a:latin typeface="Arial" panose="020B0604020202020204" pitchFamily="34" charset="0"/>
                <a:cs typeface="Arial" panose="020B0604020202020204" pitchFamily="34" charset="0"/>
              </a:rPr>
              <a:t>, and TensorFlow: Concepts, Tools, and Techniques to Build Intelligent Systems </a:t>
            </a:r>
            <a:r>
              <a:rPr lang="en-US" sz="2000" dirty="0">
                <a:solidFill>
                  <a:schemeClr val="tx1">
                    <a:lumMod val="65000"/>
                    <a:lumOff val="35000"/>
                  </a:schemeClr>
                </a:solidFill>
                <a:latin typeface="Arial" panose="020B0604020202020204" pitchFamily="34" charset="0"/>
                <a:cs typeface="Arial" panose="020B0604020202020204" pitchFamily="34" charset="0"/>
              </a:rPr>
              <a:t>(</a:t>
            </a:r>
            <a:r>
              <a:rPr lang="en-US" sz="2000" dirty="0" err="1">
                <a:solidFill>
                  <a:schemeClr val="tx1">
                    <a:lumMod val="65000"/>
                    <a:lumOff val="35000"/>
                  </a:schemeClr>
                </a:solidFill>
                <a:latin typeface="Arial" panose="020B0604020202020204" pitchFamily="34" charset="0"/>
                <a:cs typeface="Arial" panose="020B0604020202020204" pitchFamily="34" charset="0"/>
              </a:rPr>
              <a:t>Geron</a:t>
            </a:r>
            <a:r>
              <a:rPr lang="en-US" sz="2000" dirty="0">
                <a:solidFill>
                  <a:schemeClr val="tx1">
                    <a:lumMod val="65000"/>
                    <a:lumOff val="35000"/>
                  </a:schemeClr>
                </a:solidFill>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Applied Predictive Modeling </a:t>
            </a:r>
            <a:r>
              <a:rPr lang="en-US" sz="2000" dirty="0">
                <a:solidFill>
                  <a:schemeClr val="tx1">
                    <a:lumMod val="65000"/>
                    <a:lumOff val="35000"/>
                  </a:schemeClr>
                </a:solidFill>
                <a:latin typeface="Arial" panose="020B0604020202020204" pitchFamily="34" charset="0"/>
                <a:cs typeface="Arial" panose="020B0604020202020204" pitchFamily="34" charset="0"/>
              </a:rPr>
              <a:t>(Johnson &amp; Kuhn)</a:t>
            </a:r>
          </a:p>
          <a:p>
            <a:pPr>
              <a:lnSpc>
                <a:spcPct val="150000"/>
              </a:lnSpc>
            </a:pPr>
            <a:r>
              <a:rPr lang="en-US" sz="2000" dirty="0">
                <a:latin typeface="Arial" panose="020B0604020202020204" pitchFamily="34" charset="0"/>
                <a:cs typeface="Arial" panose="020B0604020202020204" pitchFamily="34" charset="0"/>
              </a:rPr>
              <a:t>An Introduction to Statistical Learning: With Applications in R </a:t>
            </a:r>
            <a:r>
              <a:rPr lang="en-US" sz="2000" dirty="0">
                <a:solidFill>
                  <a:schemeClr val="tx1">
                    <a:lumMod val="65000"/>
                    <a:lumOff val="35000"/>
                  </a:schemeClr>
                </a:solidFill>
                <a:latin typeface="Arial" panose="020B0604020202020204" pitchFamily="34" charset="0"/>
                <a:cs typeface="Arial" panose="020B0604020202020204" pitchFamily="34" charset="0"/>
              </a:rPr>
              <a:t>(James et al.)</a:t>
            </a:r>
          </a:p>
          <a:p>
            <a:pPr>
              <a:lnSpc>
                <a:spcPct val="150000"/>
              </a:lnSpc>
            </a:pPr>
            <a:r>
              <a:rPr lang="en-US" sz="2000" dirty="0">
                <a:latin typeface="Arial" panose="020B0604020202020204" pitchFamily="34" charset="0"/>
                <a:cs typeface="Arial" panose="020B0604020202020204" pitchFamily="34" charset="0"/>
              </a:rPr>
              <a:t>Business Data Science: Combining Machine Learning and Economics to Optimize, Automate, and Accelerate Business Decisions </a:t>
            </a:r>
            <a:r>
              <a:rPr lang="en-US" sz="2000" dirty="0">
                <a:solidFill>
                  <a:schemeClr val="tx1">
                    <a:lumMod val="65000"/>
                    <a:lumOff val="35000"/>
                  </a:schemeClr>
                </a:solidFill>
                <a:latin typeface="Arial" panose="020B0604020202020204" pitchFamily="34" charset="0"/>
                <a:cs typeface="Arial" panose="020B0604020202020204" pitchFamily="34" charset="0"/>
              </a:rPr>
              <a:t>(</a:t>
            </a:r>
            <a:r>
              <a:rPr lang="en-US" sz="2000" dirty="0" err="1">
                <a:solidFill>
                  <a:schemeClr val="tx1">
                    <a:lumMod val="65000"/>
                    <a:lumOff val="35000"/>
                  </a:schemeClr>
                </a:solidFill>
                <a:latin typeface="Arial" panose="020B0604020202020204" pitchFamily="34" charset="0"/>
                <a:cs typeface="Arial" panose="020B0604020202020204" pitchFamily="34" charset="0"/>
              </a:rPr>
              <a:t>Taddy</a:t>
            </a:r>
            <a:r>
              <a:rPr lang="en-US" sz="2000" dirty="0">
                <a:solidFill>
                  <a:schemeClr val="tx1">
                    <a:lumMod val="65000"/>
                    <a:lumOff val="35000"/>
                  </a:schemeClr>
                </a:solidFill>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The Hundred-Page Machine Learning Book </a:t>
            </a:r>
            <a:r>
              <a:rPr lang="en-US" sz="2000" dirty="0">
                <a:solidFill>
                  <a:schemeClr val="tx1">
                    <a:lumMod val="65000"/>
                    <a:lumOff val="35000"/>
                  </a:schemeClr>
                </a:solidFill>
                <a:latin typeface="Arial" panose="020B0604020202020204" pitchFamily="34" charset="0"/>
                <a:cs typeface="Arial" panose="020B0604020202020204" pitchFamily="34" charset="0"/>
              </a:rPr>
              <a:t>(</a:t>
            </a:r>
            <a:r>
              <a:rPr lang="en-US" sz="2000" dirty="0" err="1">
                <a:solidFill>
                  <a:schemeClr val="tx1">
                    <a:lumMod val="65000"/>
                    <a:lumOff val="35000"/>
                  </a:schemeClr>
                </a:solidFill>
                <a:latin typeface="Arial" panose="020B0604020202020204" pitchFamily="34" charset="0"/>
                <a:cs typeface="Arial" panose="020B0604020202020204" pitchFamily="34" charset="0"/>
              </a:rPr>
              <a:t>Burkov</a:t>
            </a:r>
            <a:r>
              <a:rPr lang="en-US" sz="2000" dirty="0">
                <a:solidFill>
                  <a:schemeClr val="tx1">
                    <a:lumMod val="65000"/>
                    <a:lumOff val="35000"/>
                  </a:schemeClr>
                </a:solidFill>
                <a:latin typeface="Arial" panose="020B0604020202020204" pitchFamily="34" charset="0"/>
                <a:cs typeface="Arial" panose="020B0604020202020204" pitchFamily="34" charset="0"/>
              </a:rPr>
              <a:t>)</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17</a:t>
            </a:fld>
            <a:endParaRPr lang="en-US" dirty="0"/>
          </a:p>
        </p:txBody>
      </p:sp>
    </p:spTree>
    <p:extLst>
      <p:ext uri="{BB962C8B-B14F-4D97-AF65-F5344CB8AC3E}">
        <p14:creationId xmlns:p14="http://schemas.microsoft.com/office/powerpoint/2010/main" val="421299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dirty="0">
                <a:solidFill>
                  <a:schemeClr val="accent1">
                    <a:lumMod val="75000"/>
                  </a:schemeClr>
                </a:solidFill>
              </a:rPr>
              <a:t>Contents</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762000" y="1240088"/>
            <a:ext cx="10668000" cy="3445622"/>
          </a:xfrm>
        </p:spPr>
        <p:txBody>
          <a:bodyPr/>
          <a:lstStyle/>
          <a:p>
            <a:pPr>
              <a:lnSpc>
                <a:spcPct val="150000"/>
              </a:lnSpc>
            </a:pPr>
            <a:r>
              <a:rPr lang="en-US" altLang="zh-CN" dirty="0"/>
              <a:t>HW2</a:t>
            </a:r>
          </a:p>
          <a:p>
            <a:pPr>
              <a:lnSpc>
                <a:spcPct val="150000"/>
              </a:lnSpc>
            </a:pPr>
            <a:r>
              <a:rPr lang="en-US" altLang="zh-CN" dirty="0"/>
              <a:t>PCA</a:t>
            </a:r>
          </a:p>
          <a:p>
            <a:pPr>
              <a:lnSpc>
                <a:spcPct val="150000"/>
              </a:lnSpc>
            </a:pPr>
            <a:r>
              <a:rPr lang="en-US" dirty="0"/>
              <a:t>T-SNE</a:t>
            </a:r>
          </a:p>
          <a:p>
            <a:pPr>
              <a:lnSpc>
                <a:spcPct val="150000"/>
              </a:lnSpc>
            </a:pPr>
            <a:r>
              <a:rPr lang="en-US" dirty="0"/>
              <a:t>Questions</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2</a:t>
            </a:fld>
            <a:endParaRPr lang="en-US" dirty="0"/>
          </a:p>
        </p:txBody>
      </p:sp>
    </p:spTree>
    <p:extLst>
      <p:ext uri="{BB962C8B-B14F-4D97-AF65-F5344CB8AC3E}">
        <p14:creationId xmlns:p14="http://schemas.microsoft.com/office/powerpoint/2010/main" val="252570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dirty="0">
                <a:solidFill>
                  <a:schemeClr val="accent1">
                    <a:lumMod val="75000"/>
                  </a:schemeClr>
                </a:solidFill>
              </a:rPr>
              <a:t>HW2 unit test Problem 2</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6494118" y="1243019"/>
            <a:ext cx="9421492" cy="3445622"/>
          </a:xfrm>
        </p:spPr>
        <p:txBody>
          <a:bodyPr/>
          <a:lstStyle/>
          <a:p>
            <a:pPr marL="0" indent="0">
              <a:buNone/>
            </a:pPr>
            <a:r>
              <a:rPr lang="en-US" dirty="0" err="1"/>
              <a:t>assert_is_instance</a:t>
            </a:r>
            <a:r>
              <a:rPr lang="en-US" dirty="0"/>
              <a:t>(</a:t>
            </a:r>
            <a:r>
              <a:rPr lang="en-US" dirty="0" err="1"/>
              <a:t>k_means_t</a:t>
            </a:r>
            <a:r>
              <a:rPr lang="en-US" dirty="0"/>
              <a:t>, sklearn.cluster</a:t>
            </a:r>
            <a:r>
              <a:rPr lang="en-US" dirty="0">
                <a:solidFill>
                  <a:srgbClr val="FF0000"/>
                </a:solidFill>
              </a:rPr>
              <a:t>._</a:t>
            </a:r>
            <a:r>
              <a:rPr lang="en-US" dirty="0" err="1">
                <a:solidFill>
                  <a:srgbClr val="FF0000"/>
                </a:solidFill>
              </a:rPr>
              <a:t>kmeans</a:t>
            </a:r>
            <a:r>
              <a:rPr lang="en-US" dirty="0" err="1"/>
              <a:t>.KMeans</a:t>
            </a:r>
            <a:r>
              <a:rPr lang="en-US" dirty="0"/>
              <a:t>)</a:t>
            </a:r>
            <a:endParaRPr lang="en-US" sz="2400" dirty="0"/>
          </a:p>
          <a:p>
            <a:pPr lvl="1"/>
            <a:endParaRPr lang="en-US" sz="2000" dirty="0"/>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3</a:t>
            </a:fld>
            <a:endParaRPr lang="en-US" dirty="0"/>
          </a:p>
        </p:txBody>
      </p:sp>
      <p:grpSp>
        <p:nvGrpSpPr>
          <p:cNvPr id="8" name="Group 7">
            <a:extLst>
              <a:ext uri="{FF2B5EF4-FFF2-40B4-BE49-F238E27FC236}">
                <a16:creationId xmlns:a16="http://schemas.microsoft.com/office/drawing/2014/main" id="{5931F742-11A4-4985-95BA-7DFC0767BDC0}"/>
              </a:ext>
            </a:extLst>
          </p:cNvPr>
          <p:cNvGrpSpPr/>
          <p:nvPr/>
        </p:nvGrpSpPr>
        <p:grpSpPr>
          <a:xfrm>
            <a:off x="128155" y="1015680"/>
            <a:ext cx="7459828" cy="4155222"/>
            <a:chOff x="128155" y="1015680"/>
            <a:chExt cx="7459828" cy="4155222"/>
          </a:xfrm>
        </p:grpSpPr>
        <p:pic>
          <p:nvPicPr>
            <p:cNvPr id="6" name="Picture 5">
              <a:extLst>
                <a:ext uri="{FF2B5EF4-FFF2-40B4-BE49-F238E27FC236}">
                  <a16:creationId xmlns:a16="http://schemas.microsoft.com/office/drawing/2014/main" id="{1FF47DC6-25E4-4AA4-8A21-00F53054BE27}"/>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128155" y="1015680"/>
              <a:ext cx="7459828" cy="4155222"/>
            </a:xfrm>
            <a:prstGeom prst="rect">
              <a:avLst/>
            </a:prstGeom>
          </p:spPr>
        </p:pic>
        <p:sp>
          <p:nvSpPr>
            <p:cNvPr id="7" name="Rectangle 6">
              <a:extLst>
                <a:ext uri="{FF2B5EF4-FFF2-40B4-BE49-F238E27FC236}">
                  <a16:creationId xmlns:a16="http://schemas.microsoft.com/office/drawing/2014/main" id="{C63471F6-4ED8-43DA-BAAE-1C08191CA32E}"/>
                </a:ext>
              </a:extLst>
            </p:cNvPr>
            <p:cNvSpPr/>
            <p:nvPr/>
          </p:nvSpPr>
          <p:spPr>
            <a:xfrm>
              <a:off x="987136" y="1243019"/>
              <a:ext cx="4166755" cy="2532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6229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dirty="0">
                <a:solidFill>
                  <a:schemeClr val="accent1">
                    <a:lumMod val="75000"/>
                  </a:schemeClr>
                </a:solidFill>
              </a:rPr>
              <a:t>PCA</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762000" y="1510252"/>
            <a:ext cx="10668000" cy="3445622"/>
          </a:xfrm>
        </p:spPr>
        <p:txBody>
          <a:bodyPr/>
          <a:lstStyle/>
          <a:p>
            <a:r>
              <a:rPr lang="en-US" dirty="0"/>
              <a:t>A commonly used data reduction technique</a:t>
            </a:r>
          </a:p>
          <a:p>
            <a:r>
              <a:rPr lang="en-US" dirty="0"/>
              <a:t>Seeks to find linear combinations of the predictors, known as principal components, which capture the most possible variance</a:t>
            </a:r>
          </a:p>
          <a:p>
            <a:r>
              <a:rPr lang="en-US" dirty="0"/>
              <a:t>The first PC captures the most possible variance</a:t>
            </a:r>
          </a:p>
          <a:p>
            <a:r>
              <a:rPr lang="en-US" dirty="0"/>
              <a:t>Primary advantage - PCA creates components that are uncorrelated</a:t>
            </a:r>
          </a:p>
          <a:p>
            <a:endParaRPr lang="en-US" sz="2400" dirty="0"/>
          </a:p>
          <a:p>
            <a:pPr lvl="1"/>
            <a:endParaRPr lang="en-US" sz="2000" dirty="0"/>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4</a:t>
            </a:fld>
            <a:endParaRPr lang="en-US" dirty="0"/>
          </a:p>
        </p:txBody>
      </p:sp>
    </p:spTree>
    <p:extLst>
      <p:ext uri="{BB962C8B-B14F-4D97-AF65-F5344CB8AC3E}">
        <p14:creationId xmlns:p14="http://schemas.microsoft.com/office/powerpoint/2010/main" val="229489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dirty="0">
                <a:solidFill>
                  <a:schemeClr val="accent1">
                    <a:lumMod val="75000"/>
                  </a:schemeClr>
                </a:solidFill>
              </a:rPr>
              <a:t>Transform data before PCA</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5</a:t>
            </a:fld>
            <a:endParaRPr lang="en-US" dirty="0"/>
          </a:p>
        </p:txBody>
      </p:sp>
      <p:sp>
        <p:nvSpPr>
          <p:cNvPr id="11" name="Content Placeholder 2">
            <a:extLst>
              <a:ext uri="{FF2B5EF4-FFF2-40B4-BE49-F238E27FC236}">
                <a16:creationId xmlns:a16="http://schemas.microsoft.com/office/drawing/2014/main" id="{13A771C0-40B2-426C-9B69-9C9699391B5A}"/>
              </a:ext>
            </a:extLst>
          </p:cNvPr>
          <p:cNvSpPr>
            <a:spLocks noGrp="1"/>
          </p:cNvSpPr>
          <p:nvPr>
            <p:ph idx="1"/>
          </p:nvPr>
        </p:nvSpPr>
        <p:spPr>
          <a:xfrm>
            <a:off x="762000" y="1551814"/>
            <a:ext cx="10668000" cy="4641167"/>
          </a:xfrm>
        </p:spPr>
        <p:txBody>
          <a:bodyPr/>
          <a:lstStyle/>
          <a:p>
            <a:r>
              <a:rPr lang="en-US" dirty="0"/>
              <a:t>PCA seeks linear combinations of predictors that maximize variability, it will naturally first be drawn to summarizing predictors that have more variation</a:t>
            </a:r>
          </a:p>
          <a:p>
            <a:r>
              <a:rPr lang="en-US" dirty="0"/>
              <a:t>PC weights will be larger for the higher variability predictors on the first few components</a:t>
            </a:r>
          </a:p>
          <a:p>
            <a:r>
              <a:rPr lang="en-US" dirty="0"/>
              <a:t>Data usually have predictors are on different scales and predictors may have skewed distributions</a:t>
            </a:r>
          </a:p>
        </p:txBody>
      </p:sp>
    </p:spTree>
    <p:extLst>
      <p:ext uri="{BB962C8B-B14F-4D97-AF65-F5344CB8AC3E}">
        <p14:creationId xmlns:p14="http://schemas.microsoft.com/office/powerpoint/2010/main" val="256103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dirty="0">
                <a:solidFill>
                  <a:schemeClr val="accent1">
                    <a:lumMod val="75000"/>
                  </a:schemeClr>
                </a:solidFill>
              </a:rPr>
              <a:t>Transform data before PCA</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6</a:t>
            </a:fld>
            <a:endParaRPr lang="en-US" dirty="0"/>
          </a:p>
        </p:txBody>
      </p:sp>
      <p:sp>
        <p:nvSpPr>
          <p:cNvPr id="11" name="Content Placeholder 2">
            <a:extLst>
              <a:ext uri="{FF2B5EF4-FFF2-40B4-BE49-F238E27FC236}">
                <a16:creationId xmlns:a16="http://schemas.microsoft.com/office/drawing/2014/main" id="{DC3C55AB-56F3-4D4C-B01B-7FCE7AAD3A28}"/>
              </a:ext>
            </a:extLst>
          </p:cNvPr>
          <p:cNvSpPr>
            <a:spLocks noGrp="1"/>
          </p:cNvSpPr>
          <p:nvPr>
            <p:ph idx="1"/>
          </p:nvPr>
        </p:nvSpPr>
        <p:spPr>
          <a:xfrm>
            <a:off x="1000991" y="1689100"/>
            <a:ext cx="10668000" cy="1981093"/>
          </a:xfrm>
        </p:spPr>
        <p:txBody>
          <a:bodyPr/>
          <a:lstStyle/>
          <a:p>
            <a:r>
              <a:rPr lang="en-US" dirty="0"/>
              <a:t>It is recommended to transform data before applying PCA</a:t>
            </a:r>
          </a:p>
          <a:p>
            <a:r>
              <a:rPr lang="en-US" dirty="0"/>
              <a:t>Enables PCA to find the underlying relationships in the data without being influenced by the original measurement scales</a:t>
            </a:r>
          </a:p>
          <a:p>
            <a:r>
              <a:rPr lang="en-US" dirty="0" err="1"/>
              <a:t>StandardScale</a:t>
            </a:r>
            <a:r>
              <a:rPr lang="en-US" dirty="0"/>
              <a:t> vs Normalizer</a:t>
            </a:r>
          </a:p>
          <a:p>
            <a:pPr lvl="1"/>
            <a:endParaRPr lang="en-US" sz="1800" dirty="0"/>
          </a:p>
        </p:txBody>
      </p:sp>
    </p:spTree>
    <p:extLst>
      <p:ext uri="{BB962C8B-B14F-4D97-AF65-F5344CB8AC3E}">
        <p14:creationId xmlns:p14="http://schemas.microsoft.com/office/powerpoint/2010/main" val="333929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altLang="zh-CN" dirty="0">
                <a:solidFill>
                  <a:schemeClr val="accent1">
                    <a:lumMod val="75000"/>
                  </a:schemeClr>
                </a:solidFill>
              </a:rPr>
              <a:t>How to choose # of PCs?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762000" y="1480720"/>
            <a:ext cx="10668000" cy="3445622"/>
          </a:xfrm>
        </p:spPr>
        <p:txBody>
          <a:bodyPr/>
          <a:lstStyle/>
          <a:p>
            <a:pPr>
              <a:lnSpc>
                <a:spcPct val="150000"/>
              </a:lnSpc>
            </a:pPr>
            <a:r>
              <a:rPr lang="en-US" dirty="0"/>
              <a:t>Scree plot criterion</a:t>
            </a:r>
          </a:p>
          <a:p>
            <a:pPr>
              <a:lnSpc>
                <a:spcPct val="150000"/>
              </a:lnSpc>
            </a:pPr>
            <a:r>
              <a:rPr lang="en-US" dirty="0"/>
              <a:t>Proportion of variance explained criterion</a:t>
            </a:r>
          </a:p>
          <a:p>
            <a:pPr>
              <a:lnSpc>
                <a:spcPct val="150000"/>
              </a:lnSpc>
            </a:pPr>
            <a:endParaRPr lang="en-US" dirty="0"/>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7</a:t>
            </a:fld>
            <a:endParaRPr lang="en-US" dirty="0"/>
          </a:p>
        </p:txBody>
      </p:sp>
    </p:spTree>
    <p:extLst>
      <p:ext uri="{BB962C8B-B14F-4D97-AF65-F5344CB8AC3E}">
        <p14:creationId xmlns:p14="http://schemas.microsoft.com/office/powerpoint/2010/main" val="158255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altLang="zh-CN" dirty="0">
                <a:solidFill>
                  <a:schemeClr val="accent1">
                    <a:lumMod val="75000"/>
                  </a:schemeClr>
                </a:solidFill>
              </a:rPr>
              <a:t>Scree plot criterion</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1052946" y="1026318"/>
            <a:ext cx="10668000" cy="3445622"/>
          </a:xfrm>
        </p:spPr>
        <p:txBody>
          <a:bodyPr/>
          <a:lstStyle/>
          <a:p>
            <a:r>
              <a:rPr lang="en-US" dirty="0"/>
              <a:t>A scree plot shows the PVE for each individual PC</a:t>
            </a:r>
          </a:p>
          <a:p>
            <a:r>
              <a:rPr lang="en-US" dirty="0"/>
              <a:t>Most scree plots look broadly similar in shape, starting high on the left, falling rather quickly, and then flattening out at some point</a:t>
            </a:r>
          </a:p>
          <a:p>
            <a:r>
              <a:rPr lang="en-US" dirty="0"/>
              <a:t>This is because the first component usually explains much of the variability</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8</a:t>
            </a:fld>
            <a:endParaRPr lang="en-US" dirty="0"/>
          </a:p>
        </p:txBody>
      </p:sp>
      <p:pic>
        <p:nvPicPr>
          <p:cNvPr id="1026" name="Picture 2" descr="Scree plot criterion looks for the 'elbow' in the curve and keeps all principal components before the line flattens out.">
            <a:extLst>
              <a:ext uri="{FF2B5EF4-FFF2-40B4-BE49-F238E27FC236}">
                <a16:creationId xmlns:a16="http://schemas.microsoft.com/office/drawing/2014/main" id="{2242C900-3A3A-46E6-BB69-CC9C3FCD226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72095" y="3257261"/>
            <a:ext cx="7968196" cy="3099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74FE3AD-85B4-4DEF-AF15-8953D58A84DF}"/>
              </a:ext>
            </a:extLst>
          </p:cNvPr>
          <p:cNvPicPr>
            <a:picLocks noChangeAspect="1"/>
          </p:cNvPicPr>
          <p:nvPr/>
        </p:nvPicPr>
        <p:blipFill>
          <a:blip r:embed="rId4"/>
          <a:stretch>
            <a:fillRect/>
          </a:stretch>
        </p:blipFill>
        <p:spPr>
          <a:xfrm>
            <a:off x="8929731" y="501650"/>
            <a:ext cx="2791215" cy="304843"/>
          </a:xfrm>
          <a:prstGeom prst="rect">
            <a:avLst/>
          </a:prstGeom>
        </p:spPr>
      </p:pic>
    </p:spTree>
    <p:extLst>
      <p:ext uri="{BB962C8B-B14F-4D97-AF65-F5344CB8AC3E}">
        <p14:creationId xmlns:p14="http://schemas.microsoft.com/office/powerpoint/2010/main" val="310302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altLang="zh-CN" dirty="0">
                <a:solidFill>
                  <a:schemeClr val="accent1">
                    <a:lumMod val="75000"/>
                  </a:schemeClr>
                </a:solidFill>
              </a:rPr>
              <a:t>Scree plot criterion</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1052946" y="1026318"/>
            <a:ext cx="10668000" cy="3445622"/>
          </a:xfrm>
        </p:spPr>
        <p:txBody>
          <a:bodyPr/>
          <a:lstStyle/>
          <a:p>
            <a:r>
              <a:rPr lang="en-US" dirty="0"/>
              <a:t>To deal with a not-so-ideal scree plot curve, there are a couple ways:</a:t>
            </a:r>
          </a:p>
          <a:p>
            <a:pPr lvl="1"/>
            <a:r>
              <a:rPr lang="en-US" dirty="0"/>
              <a:t>Kaiser rule: pick PCs with eigenvalues of at least 1.</a:t>
            </a:r>
          </a:p>
          <a:p>
            <a:pPr lvl="1"/>
            <a:r>
              <a:rPr lang="en-US" dirty="0"/>
              <a:t>Proportion of variance plot: the selected PCs should be able to describe at least 80% of the variance.</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4/19/2021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9</a:t>
            </a:fld>
            <a:endParaRPr lang="en-US" dirty="0"/>
          </a:p>
        </p:txBody>
      </p:sp>
      <p:pic>
        <p:nvPicPr>
          <p:cNvPr id="2050" name="Picture 2" descr="Eigenvalue criterion keeps all principal components where the sum of the eigenvalues are above or equal to a value of one.">
            <a:extLst>
              <a:ext uri="{FF2B5EF4-FFF2-40B4-BE49-F238E27FC236}">
                <a16:creationId xmlns:a16="http://schemas.microsoft.com/office/drawing/2014/main" id="{53ADE96B-3C9A-43A9-A4D4-C6E024F27AD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9217" y="3057477"/>
            <a:ext cx="7273566"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1352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8498</TotalTime>
  <Words>794</Words>
  <Application>Microsoft Office PowerPoint</Application>
  <PresentationFormat>Widescreen</PresentationFormat>
  <Paragraphs>114</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Gothic Uralic</vt:lpstr>
      <vt:lpstr>Arial</vt:lpstr>
      <vt:lpstr>Calibri</vt:lpstr>
      <vt:lpstr>1_Office Theme</vt:lpstr>
      <vt:lpstr>DM TA Session 3</vt:lpstr>
      <vt:lpstr>Contents</vt:lpstr>
      <vt:lpstr>HW2 unit test Problem 2</vt:lpstr>
      <vt:lpstr>PCA</vt:lpstr>
      <vt:lpstr>Transform data before PCA</vt:lpstr>
      <vt:lpstr>Transform data before PCA</vt:lpstr>
      <vt:lpstr>How to choose # of PCs?</vt:lpstr>
      <vt:lpstr>Scree plot criterion</vt:lpstr>
      <vt:lpstr>Scree plot criterion</vt:lpstr>
      <vt:lpstr>Proportion of variance explained criterion</vt:lpstr>
      <vt:lpstr>Cons of PCA</vt:lpstr>
      <vt:lpstr>Questions about PCA?</vt:lpstr>
      <vt:lpstr>T-SNE</vt:lpstr>
      <vt:lpstr>T-SNE Epsilon And Perplexity</vt:lpstr>
      <vt:lpstr>T-SNE Epsilon And Perplexity</vt:lpstr>
      <vt:lpstr>T-SNE</vt:lpstr>
      <vt:lpstr>Recommended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Hanwen Serena Xu</dc:creator>
  <cp:lastModifiedBy>Hanwen Serena Xu</cp:lastModifiedBy>
  <cp:revision>39</cp:revision>
  <dcterms:created xsi:type="dcterms:W3CDTF">2021-04-04T23:14:03Z</dcterms:created>
  <dcterms:modified xsi:type="dcterms:W3CDTF">2021-04-19T23:19:06Z</dcterms:modified>
</cp:coreProperties>
</file>