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5" r:id="rId2"/>
    <p:sldId id="304" r:id="rId3"/>
    <p:sldId id="504" r:id="rId4"/>
    <p:sldId id="479" r:id="rId5"/>
    <p:sldId id="483" r:id="rId6"/>
    <p:sldId id="505" r:id="rId7"/>
    <p:sldId id="506" r:id="rId8"/>
    <p:sldId id="507" r:id="rId9"/>
    <p:sldId id="484" r:id="rId10"/>
    <p:sldId id="480" r:id="rId11"/>
    <p:sldId id="508" r:id="rId12"/>
    <p:sldId id="4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03" autoAdjust="0"/>
  </p:normalViewPr>
  <p:slideViewPr>
    <p:cSldViewPr snapToGrid="0">
      <p:cViewPr varScale="1">
        <p:scale>
          <a:sx n="92" d="100"/>
          <a:sy n="92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9FCB-0A34-4766-93EC-F15431DA95D9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F6EE7-1E50-46AA-BD16-37080B31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FF41E2-7C4C-6F44-BCBE-792648FAE7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4/26/2021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076CD0-68A5-D14F-B096-5F94EC1655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74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9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synthesises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minority instances between existing (real) minority instances. Imagine that SMOTE draws lines between existing minority instances like this. SMOTE then imagines new, synthetic minority instances somewhere on these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synthesises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minority instances between existing (real) minority instances. Imagine that SMOTE draws lines between existing minority instances like this. SMOTE then imagines new, synthetic minority instances somewhere on these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0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higher the line is in the upper left hand corner, the better. AUC computes the area under this curve.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8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F6EE7-1E50-46AA-BD16-37080B310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5029200"/>
            <a:ext cx="10668000" cy="820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is Arial Bold 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2000" y="5950147"/>
            <a:ext cx="10668000" cy="450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is Arial 24</a:t>
            </a:r>
          </a:p>
        </p:txBody>
      </p:sp>
    </p:spTree>
    <p:extLst>
      <p:ext uri="{BB962C8B-B14F-4D97-AF65-F5344CB8AC3E}">
        <p14:creationId xmlns:p14="http://schemas.microsoft.com/office/powerpoint/2010/main" val="25460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775198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04">
          <p15:clr>
            <a:srgbClr val="FBAE40"/>
          </p15:clr>
        </p15:guide>
        <p15:guide id="2" pos="70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o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106680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10668000" cy="3445622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0687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0"/>
            <a:ext cx="12192001" cy="68580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63537"/>
            <a:ext cx="66294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</a:t>
            </a:r>
            <a:br>
              <a:rPr lang="en-US" dirty="0"/>
            </a:br>
            <a:r>
              <a:rPr lang="en-US" dirty="0"/>
              <a:t>Arial Bold 40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825625"/>
            <a:ext cx="6629400" cy="344562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770674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12">
          <p15:clr>
            <a:srgbClr val="FBAE40"/>
          </p15:clr>
        </p15:guide>
        <p15:guide id="3" orient="horz" pos="3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56"/>
            <a:ext cx="12201877" cy="6863556"/>
          </a:xfrm>
          <a:prstGeom prst="rect">
            <a:avLst/>
          </a:prstGeom>
        </p:spPr>
      </p:pic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-4763"/>
            <a:ext cx="12192000" cy="2301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54462"/>
            <a:ext cx="10668000" cy="590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Slide Header is Arial Bold 40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3382297"/>
            <a:ext cx="10668000" cy="188894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Arial 28</a:t>
            </a:r>
          </a:p>
          <a:p>
            <a:pPr lvl="1"/>
            <a:r>
              <a:rPr lang="en-US" dirty="0"/>
              <a:t>Arial 24</a:t>
            </a:r>
          </a:p>
          <a:p>
            <a:pPr lvl="2"/>
            <a:r>
              <a:rPr lang="en-US" dirty="0"/>
              <a:t>Arial 20</a:t>
            </a:r>
          </a:p>
          <a:p>
            <a:pPr lvl="3"/>
            <a:r>
              <a:rPr lang="en-US" dirty="0"/>
              <a:t>Arial 18</a:t>
            </a:r>
          </a:p>
          <a:p>
            <a:pPr lvl="4"/>
            <a:r>
              <a:rPr lang="en-US" dirty="0"/>
              <a:t>Arial 18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258478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115300" y="0"/>
            <a:ext cx="4076700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78224" y="0"/>
            <a:ext cx="4037076" cy="621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78224" cy="6210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091018" y="6356350"/>
            <a:ext cx="149038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ECC8D6-1311-6F42-B063-A331488CED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224" y="6356350"/>
            <a:ext cx="403707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[Click “View &gt; Header and Footer” to Edit]</a:t>
            </a:r>
          </a:p>
        </p:txBody>
      </p:sp>
    </p:spTree>
    <p:extLst>
      <p:ext uri="{BB962C8B-B14F-4D97-AF65-F5344CB8AC3E}">
        <p14:creationId xmlns:p14="http://schemas.microsoft.com/office/powerpoint/2010/main" val="163450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F125-4C23-964E-AD7D-2FF1C91E9D2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@UtkuPamuksuz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15" y="9507"/>
            <a:ext cx="12179313" cy="684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7" name="bg object 17"/>
          <p:cNvSpPr/>
          <p:nvPr/>
        </p:nvSpPr>
        <p:spPr>
          <a:xfrm>
            <a:off x="9516" y="9507"/>
            <a:ext cx="2845011" cy="6845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18" name="bg object 18"/>
          <p:cNvSpPr/>
          <p:nvPr/>
        </p:nvSpPr>
        <p:spPr>
          <a:xfrm>
            <a:off x="9515" y="9507"/>
            <a:ext cx="180787" cy="6845323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 sz="179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43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@UtkuPamuksuz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B26D-7AF6-4D41-A298-5C6729301DA9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2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901346"/>
            <a:ext cx="10668000" cy="8205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/>
                <a:ea typeface="Helvetica"/>
                <a:cs typeface="Arial"/>
              </a:rPr>
              <a:t>DM TA Session 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711154"/>
            <a:ext cx="10668000" cy="450656"/>
          </a:xfrm>
        </p:spPr>
        <p:txBody>
          <a:bodyPr/>
          <a:lstStyle/>
          <a:p>
            <a:r>
              <a:rPr lang="en-US" sz="2800" dirty="0"/>
              <a:t>Hanwen Serena Xu</a:t>
            </a:r>
          </a:p>
          <a:p>
            <a:r>
              <a:rPr lang="en-US" dirty="0"/>
              <a:t>hanwen@uchicago.edu</a:t>
            </a:r>
          </a:p>
        </p:txBody>
      </p:sp>
    </p:spTree>
    <p:extLst>
      <p:ext uri="{BB962C8B-B14F-4D97-AF65-F5344CB8AC3E}">
        <p14:creationId xmlns:p14="http://schemas.microsoft.com/office/powerpoint/2010/main" val="21131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Linear Regression – Assumption: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0720"/>
            <a:ext cx="10668000" cy="3445622"/>
          </a:xfrm>
        </p:spPr>
        <p:txBody>
          <a:bodyPr/>
          <a:lstStyle/>
          <a:p>
            <a:r>
              <a:rPr lang="en-US" b="1" dirty="0"/>
              <a:t>Multi-collinearity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Linear regression model assumes that there is very little or no multi-collinearity in the data. Basically, multi-collinearity occurs when the independent variables or features have dependency in them.</a:t>
            </a:r>
          </a:p>
          <a:p>
            <a:r>
              <a:rPr lang="en-US" b="1" dirty="0"/>
              <a:t>Relationship between variables</a:t>
            </a:r>
          </a:p>
          <a:p>
            <a:pPr lvl="1"/>
            <a:r>
              <a:rPr lang="en-US" dirty="0"/>
              <a:t>Linear regression model assumes that the relationship between response and feature variables must be linear.                            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5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854" y="2885654"/>
            <a:ext cx="106680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34EEF7-C00A-4D0F-BF98-06ED5A1B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Recommended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1751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Hands-On Machine Learning with 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Boehmke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Greenwell)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Hands-On Machine Learning with Scikit-Learn,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TensorFlow: Concepts, Tools, and Techniques to Build Intelligent Systems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Predictive Modeling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(Johnson &amp; Kuhn)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Introduction to Statistical Learning: With Applications in R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(James et al.)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Data Science: Combining Machine Learning and Economics to Optimize, Automate, and Accelerate Business Decisions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Taddy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Hundred-Page Machine Learning Book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Burkov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9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40088"/>
            <a:ext cx="10668000" cy="3445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Classification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Regression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A82F10-1803-44FD-A172-DC44F49E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22953"/>
            <a:ext cx="10668000" cy="3445622"/>
          </a:xfrm>
        </p:spPr>
        <p:txBody>
          <a:bodyPr/>
          <a:lstStyle/>
          <a:p>
            <a:r>
              <a:rPr lang="en-US" dirty="0"/>
              <a:t>Objective of classification - predict a categorical outcome (binary or multinomial response)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classification problems we often face problem of imbalanced labels. Meaning one class labels might dominate the other.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772D9F-0724-46F3-AD54-843104677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25" y="1589712"/>
            <a:ext cx="3354966" cy="29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to deal with imbalanced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8DD-6819-4B92-BD41-31D37558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0252"/>
            <a:ext cx="10668000" cy="3445622"/>
          </a:xfrm>
        </p:spPr>
        <p:txBody>
          <a:bodyPr/>
          <a:lstStyle/>
          <a:p>
            <a:r>
              <a:rPr lang="en-US" sz="3200" dirty="0"/>
              <a:t>Balance the classes by increasing minority or decreasing majority</a:t>
            </a:r>
          </a:p>
          <a:p>
            <a:pPr lvl="1"/>
            <a:r>
              <a:rPr lang="en-US" sz="2800" dirty="0"/>
              <a:t>Random Under-sampling</a:t>
            </a:r>
          </a:p>
          <a:p>
            <a:pPr lvl="1"/>
            <a:r>
              <a:rPr lang="en-US" sz="2800" dirty="0"/>
              <a:t>Random Over-sampling</a:t>
            </a:r>
          </a:p>
          <a:p>
            <a:pPr lvl="1"/>
            <a:r>
              <a:rPr lang="en-US" sz="2800" dirty="0"/>
              <a:t>SMOTE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0BB17-75AE-408B-80F3-A8B766023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979"/>
          <a:stretch/>
        </p:blipFill>
        <p:spPr>
          <a:xfrm>
            <a:off x="8281555" y="3542695"/>
            <a:ext cx="3631032" cy="14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9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to deal with imbalanced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A771C0-40B2-426C-9B69-9C969939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026318"/>
            <a:ext cx="10668000" cy="4641167"/>
          </a:xfrm>
        </p:spPr>
        <p:txBody>
          <a:bodyPr/>
          <a:lstStyle/>
          <a:p>
            <a:r>
              <a:rPr lang="en-US" dirty="0"/>
              <a:t>Random Under-sampling</a:t>
            </a:r>
          </a:p>
          <a:p>
            <a:pPr lvl="1"/>
            <a:r>
              <a:rPr lang="en-US" dirty="0"/>
              <a:t>Randomly remove majority class observations</a:t>
            </a:r>
          </a:p>
          <a:p>
            <a:pPr lvl="1"/>
            <a:r>
              <a:rPr lang="en-US" dirty="0"/>
              <a:t>Helps balance the dataset</a:t>
            </a:r>
          </a:p>
          <a:p>
            <a:pPr lvl="1"/>
            <a:r>
              <a:rPr lang="en-US" dirty="0"/>
              <a:t>Discarded observations could have important information</a:t>
            </a:r>
          </a:p>
          <a:p>
            <a:pPr lvl="1"/>
            <a:r>
              <a:rPr lang="en-US" dirty="0"/>
              <a:t>May lead to bias</a:t>
            </a:r>
          </a:p>
          <a:p>
            <a:pPr lvl="1"/>
            <a:endParaRPr lang="en-US" sz="3200" dirty="0"/>
          </a:p>
          <a:p>
            <a:r>
              <a:rPr lang="en-US" dirty="0"/>
              <a:t>Random Over-sampling</a:t>
            </a:r>
          </a:p>
          <a:p>
            <a:pPr lvl="1"/>
            <a:r>
              <a:rPr lang="en-US" dirty="0"/>
              <a:t>Randomly add more minority observations by replication</a:t>
            </a:r>
          </a:p>
          <a:p>
            <a:pPr lvl="1"/>
            <a:r>
              <a:rPr lang="en-US" dirty="0"/>
              <a:t>No information loss</a:t>
            </a:r>
          </a:p>
          <a:p>
            <a:pPr lvl="1"/>
            <a:r>
              <a:rPr lang="en-US" dirty="0"/>
              <a:t>Prone to overfitting due to copying same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79446-131A-47A1-BC9A-FC126505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935" y="1109057"/>
            <a:ext cx="2897611" cy="1848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8D72FA-0524-41CE-AF4B-20AE86461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935" y="3818532"/>
            <a:ext cx="2996816" cy="18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3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to deal with imbalanced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A771C0-40B2-426C-9B69-9C969939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26" y="985389"/>
            <a:ext cx="10668000" cy="4641167"/>
          </a:xfrm>
        </p:spPr>
        <p:txBody>
          <a:bodyPr/>
          <a:lstStyle/>
          <a:p>
            <a:r>
              <a:rPr lang="en-US" dirty="0"/>
              <a:t>SMOTE (Synthetic Minority Oversampling Technique)</a:t>
            </a:r>
          </a:p>
          <a:p>
            <a:pPr lvl="1"/>
            <a:r>
              <a:rPr lang="en-US" altLang="zh-CN" dirty="0"/>
              <a:t>Create new “synthetic” observations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dirty="0"/>
              <a:t>There is no absolute advantage of one sampling method over another</a:t>
            </a:r>
          </a:p>
          <a:p>
            <a:pPr lvl="1"/>
            <a:endParaRPr 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78FD4C-595D-449A-AA8E-38F3B049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9" y="3087084"/>
            <a:ext cx="6057902" cy="254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4EA92F-6E65-4CCD-88A9-3880C055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01" y="3135110"/>
            <a:ext cx="5829300" cy="244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971E-B5D5-4D47-8319-DE600D1A5D2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101" y="1474154"/>
            <a:ext cx="3507386" cy="14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6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A771C0-40B2-426C-9B69-9C969939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234136"/>
            <a:ext cx="10668000" cy="4641167"/>
          </a:xfrm>
        </p:spPr>
        <p:txBody>
          <a:bodyPr/>
          <a:lstStyle/>
          <a:p>
            <a:r>
              <a:rPr lang="en-US" sz="3200" dirty="0"/>
              <a:t>Accuracy</a:t>
            </a:r>
          </a:p>
          <a:p>
            <a:r>
              <a:rPr lang="en-US" sz="3200" dirty="0"/>
              <a:t>Precision and Recall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A23B59-605B-4F90-8D7F-FB405259B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534" y="2538700"/>
            <a:ext cx="8374932" cy="25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14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A771C0-40B2-426C-9B69-9C969939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234136"/>
            <a:ext cx="10668000" cy="4641167"/>
          </a:xfrm>
        </p:spPr>
        <p:txBody>
          <a:bodyPr/>
          <a:lstStyle/>
          <a:p>
            <a:r>
              <a:rPr lang="en-US" sz="3200" dirty="0"/>
              <a:t>ROC curve (receiver operating characteristic curve)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34823A-A885-4C55-9B92-8546FC68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6" y="2019210"/>
            <a:ext cx="60960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BC94A3-FB70-451B-8317-E43C2B1622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020" y="1797660"/>
            <a:ext cx="4921503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9B4F-10CA-42F4-B172-7F6F80C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A126-6F16-481C-947C-C6208ED5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101D-EE4F-E14F-B986-E9B4B91F2B37}" type="datetime1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7296-14C2-46BB-8C67-33A9DE94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C8D6-1311-6F42-B063-A331488CED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3C55AB-56F3-4D4C-B01B-7FCE7AAD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91" y="1689100"/>
            <a:ext cx="10668000" cy="1981093"/>
          </a:xfrm>
        </p:spPr>
        <p:txBody>
          <a:bodyPr/>
          <a:lstStyle/>
          <a:p>
            <a:pPr lvl="0"/>
            <a:r>
              <a:rPr lang="en-US" dirty="0"/>
              <a:t>This is a supervised machine learning approach by which we train our model to predict a numerical value.</a:t>
            </a:r>
          </a:p>
          <a:p>
            <a:pPr lvl="0"/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Predict the price of a car, given a set of features (mileage, age, brand,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92972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8616</TotalTime>
  <Words>486</Words>
  <Application>Microsoft Office PowerPoint</Application>
  <PresentationFormat>Widescreen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Gothic Uralic</vt:lpstr>
      <vt:lpstr>Arial</vt:lpstr>
      <vt:lpstr>Calibri</vt:lpstr>
      <vt:lpstr>1_Office Theme</vt:lpstr>
      <vt:lpstr>DM TA Session 4</vt:lpstr>
      <vt:lpstr>Contents</vt:lpstr>
      <vt:lpstr>Classification</vt:lpstr>
      <vt:lpstr>How to deal with imbalanced dataset</vt:lpstr>
      <vt:lpstr>How to deal with imbalanced dataset</vt:lpstr>
      <vt:lpstr>How to deal with imbalanced dataset</vt:lpstr>
      <vt:lpstr>Evaluation</vt:lpstr>
      <vt:lpstr>Evaluation</vt:lpstr>
      <vt:lpstr>Regression</vt:lpstr>
      <vt:lpstr>Linear Regression – Assumption:</vt:lpstr>
      <vt:lpstr>Questions?</vt:lpstr>
      <vt:lpstr>Recommended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Hanwen Serena Xu</dc:creator>
  <cp:lastModifiedBy>Hanwen Serena Xu</cp:lastModifiedBy>
  <cp:revision>45</cp:revision>
  <dcterms:created xsi:type="dcterms:W3CDTF">2021-04-04T23:14:03Z</dcterms:created>
  <dcterms:modified xsi:type="dcterms:W3CDTF">2021-04-26T22:51:00Z</dcterms:modified>
</cp:coreProperties>
</file>