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05" r:id="rId2"/>
    <p:sldId id="304" r:id="rId3"/>
    <p:sldId id="504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479" r:id="rId14"/>
    <p:sldId id="518" r:id="rId15"/>
    <p:sldId id="483" r:id="rId16"/>
    <p:sldId id="508" r:id="rId17"/>
    <p:sldId id="4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49FCB-0A34-4766-93EC-F15431DA95D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F6EE7-1E50-46AA-BD16-37080B31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FF41E2-7C4C-6F44-BCBE-792648FAE7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076CD0-68A5-D14F-B096-5F94EC1655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74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5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90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2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5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62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64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9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4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3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0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5029200"/>
            <a:ext cx="10668000" cy="8205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is Arial Bold 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2000" y="5950147"/>
            <a:ext cx="10668000" cy="450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is Arial 24</a:t>
            </a:r>
          </a:p>
        </p:txBody>
      </p:sp>
    </p:spTree>
    <p:extLst>
      <p:ext uri="{BB962C8B-B14F-4D97-AF65-F5344CB8AC3E}">
        <p14:creationId xmlns:p14="http://schemas.microsoft.com/office/powerpoint/2010/main" val="25460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775198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04">
          <p15:clr>
            <a:srgbClr val="FBAE40"/>
          </p15:clr>
        </p15:guide>
        <p15:guide id="2" pos="70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oo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06879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" y="0"/>
            <a:ext cx="12192001" cy="68580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66294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</a:t>
            </a:r>
            <a:br>
              <a:rPr lang="en-US" dirty="0"/>
            </a:br>
            <a:r>
              <a:rPr lang="en-US" dirty="0"/>
              <a:t>Arial Bold 40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6629400" cy="344562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770674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12">
          <p15:clr>
            <a:srgbClr val="FBAE40"/>
          </p15:clr>
        </p15:guide>
        <p15:guide id="3" orient="horz" pos="39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56"/>
            <a:ext cx="12201877" cy="6863556"/>
          </a:xfrm>
          <a:prstGeom prst="rect">
            <a:avLst/>
          </a:prstGeom>
        </p:spPr>
      </p:pic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-4763"/>
            <a:ext cx="12192000" cy="2301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54462"/>
            <a:ext cx="10668000" cy="590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3382297"/>
            <a:ext cx="10668000" cy="188894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258478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78224" y="0"/>
            <a:ext cx="4037076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078224" cy="62103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634508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F125-4C23-964E-AD7D-2FF1C91E9D2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@UtkuPamuksuz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1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15" y="9507"/>
            <a:ext cx="12179313" cy="6845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bg object 17"/>
          <p:cNvSpPr/>
          <p:nvPr/>
        </p:nvSpPr>
        <p:spPr>
          <a:xfrm>
            <a:off x="9516" y="9507"/>
            <a:ext cx="2845011" cy="6845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bg object 18"/>
          <p:cNvSpPr/>
          <p:nvPr/>
        </p:nvSpPr>
        <p:spPr>
          <a:xfrm>
            <a:off x="9515" y="9507"/>
            <a:ext cx="180787" cy="6845323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43" b="0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@UtkuPamuksuz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B26D-7AF6-4D41-A298-5C6729301DA9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3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28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901346"/>
            <a:ext cx="10668000" cy="82055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/>
                <a:ea typeface="Helvetica"/>
                <a:cs typeface="Arial"/>
              </a:rPr>
              <a:t>DM TA Session 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711154"/>
            <a:ext cx="10668000" cy="450656"/>
          </a:xfrm>
        </p:spPr>
        <p:txBody>
          <a:bodyPr/>
          <a:lstStyle/>
          <a:p>
            <a:r>
              <a:rPr lang="en-US" sz="2800" dirty="0"/>
              <a:t>Hanwen Serena Xu</a:t>
            </a:r>
          </a:p>
          <a:p>
            <a:r>
              <a:rPr lang="en-US" dirty="0"/>
              <a:t>hanwen@uchicago.edu</a:t>
            </a:r>
          </a:p>
        </p:txBody>
      </p:sp>
    </p:spTree>
    <p:extLst>
      <p:ext uri="{BB962C8B-B14F-4D97-AF65-F5344CB8AC3E}">
        <p14:creationId xmlns:p14="http://schemas.microsoft.com/office/powerpoint/2010/main" val="21131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012463"/>
            <a:ext cx="9521536" cy="3445622"/>
          </a:xfrm>
        </p:spPr>
        <p:txBody>
          <a:bodyPr/>
          <a:lstStyle/>
          <a:p>
            <a:pPr marL="0" indent="0">
              <a:buNone/>
            </a:pPr>
            <a:r>
              <a:rPr lang="en-US" b="1" cap="all" dirty="0" err="1"/>
              <a:t>sOFT</a:t>
            </a:r>
            <a:r>
              <a:rPr lang="en-US" b="1" cap="all" dirty="0"/>
              <a:t> margin classifier</a:t>
            </a:r>
          </a:p>
          <a:p>
            <a:r>
              <a:rPr lang="en-US" sz="2000" dirty="0"/>
              <a:t>In some situations, HMC will not perform well</a:t>
            </a:r>
          </a:p>
          <a:p>
            <a:r>
              <a:rPr lang="en-US" sz="2000" dirty="0"/>
              <a:t>Find a good balance between keeping the street as large as possible and limiting the margin violations</a:t>
            </a:r>
          </a:p>
          <a:p>
            <a:r>
              <a:rPr lang="en-US" sz="2000" dirty="0"/>
              <a:t>We can loosen the constraints (or soften the margin) by allowing some points to be on the wrong side of the margin; this is referred to as the </a:t>
            </a:r>
            <a:r>
              <a:rPr lang="en-US" sz="2000" b="1" dirty="0"/>
              <a:t>soft margin classifier</a:t>
            </a:r>
            <a:endParaRPr lang="en-US" sz="2000" dirty="0"/>
          </a:p>
          <a:p>
            <a:r>
              <a:rPr lang="en-US" sz="2000" dirty="0"/>
              <a:t>SMC finds the separating hyperplane that provides the largest margin/gap between the two classes, but allows for some of the points to cross over the margin boundaries</a:t>
            </a:r>
          </a:p>
          <a:p>
            <a:r>
              <a:rPr lang="en-US" sz="2000" dirty="0"/>
              <a:t>C is the allowable budget for the total amount of overlap and is our first tunable hyperparameter for the SVM</a:t>
            </a:r>
          </a:p>
          <a:p>
            <a:r>
              <a:rPr lang="en-US" sz="2000" dirty="0"/>
              <a:t>C is a parameter, which allows us to control how tight/loosen is our classifier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SVM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217C404-9E36-4788-8760-31505B24F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09" y="74251"/>
            <a:ext cx="30480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35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20841"/>
            <a:ext cx="10525991" cy="3445622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Left: Zero budget for overlap (i.e., the HMC).</a:t>
            </a:r>
          </a:p>
          <a:p>
            <a:r>
              <a:rPr lang="en-US" sz="2400" dirty="0"/>
              <a:t>Right: Maximum allowable overlap. The solid black points represent the support vectors that define the margin boundaries</a:t>
            </a:r>
          </a:p>
          <a:p>
            <a:r>
              <a:rPr lang="en-US" sz="2400" dirty="0"/>
              <a:t>If your SVM model is overfitting, you can try regularizing it by increasing C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547255" y="349681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Examples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 Different Cs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A1CE09F-7EC0-4FC2-B0B7-8388E379E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790" y="2960516"/>
            <a:ext cx="7909645" cy="318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11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20841"/>
            <a:ext cx="10525991" cy="3445622"/>
          </a:xfrm>
        </p:spPr>
        <p:txBody>
          <a:bodyPr/>
          <a:lstStyle/>
          <a:p>
            <a:endParaRPr lang="en-US" sz="2400" dirty="0"/>
          </a:p>
          <a:p>
            <a:pPr>
              <a:lnSpc>
                <a:spcPct val="125000"/>
              </a:lnSpc>
            </a:pPr>
            <a:r>
              <a:rPr lang="en-US" sz="2600" dirty="0"/>
              <a:t>The hyperparameter c in </a:t>
            </a:r>
            <a:r>
              <a:rPr lang="en-US" sz="2600" dirty="0" err="1"/>
              <a:t>sklearn</a:t>
            </a:r>
            <a:r>
              <a:rPr lang="en-US" sz="2600" dirty="0"/>
              <a:t> is not the same as what we discussed in learning the algorithm</a:t>
            </a:r>
          </a:p>
          <a:p>
            <a:pPr>
              <a:lnSpc>
                <a:spcPct val="125000"/>
              </a:lnSpc>
            </a:pPr>
            <a:r>
              <a:rPr lang="en-US" sz="2600" dirty="0"/>
              <a:t>C in </a:t>
            </a:r>
            <a:r>
              <a:rPr lang="en-US" sz="2600" dirty="0" err="1"/>
              <a:t>sklearn</a:t>
            </a:r>
            <a:r>
              <a:rPr lang="en-US" sz="2600" dirty="0"/>
              <a:t>: Regularization parameter. The strength of the regularization 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 inversely proportional to C</a:t>
            </a:r>
            <a:r>
              <a:rPr lang="en-US" sz="2600" dirty="0"/>
              <a:t>. Must be strictly positive. </a:t>
            </a:r>
          </a:p>
          <a:p>
            <a:pPr>
              <a:lnSpc>
                <a:spcPct val="125000"/>
              </a:lnSpc>
            </a:pPr>
            <a:r>
              <a:rPr lang="en-US" sz="2600" dirty="0"/>
              <a:t>A smaller c: wider street, more margin violation</a:t>
            </a:r>
          </a:p>
          <a:p>
            <a:pPr>
              <a:lnSpc>
                <a:spcPct val="125000"/>
              </a:lnSpc>
            </a:pPr>
            <a:r>
              <a:rPr lang="en-US" sz="2600" dirty="0"/>
              <a:t>A higher c: smaller margin, fewer margin violations</a:t>
            </a:r>
          </a:p>
          <a:p>
            <a:pPr>
              <a:lnSpc>
                <a:spcPct val="125000"/>
              </a:lnSpc>
            </a:pPr>
            <a:r>
              <a:rPr lang="en-US" sz="2600" dirty="0"/>
              <a:t>If overfit,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 c in </a:t>
            </a:r>
            <a:r>
              <a:rPr lang="en-US" sz="2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sklearn</a:t>
            </a:r>
            <a:endParaRPr lang="en-US" sz="2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547255" y="349681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Examples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 Different Cs</a:t>
            </a:r>
          </a:p>
        </p:txBody>
      </p:sp>
    </p:spTree>
    <p:extLst>
      <p:ext uri="{BB962C8B-B14F-4D97-AF65-F5344CB8AC3E}">
        <p14:creationId xmlns:p14="http://schemas.microsoft.com/office/powerpoint/2010/main" val="119151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to deal with missing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83976-CC7A-4D1C-AC9E-8592DC5EA7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0393" y="1128939"/>
            <a:ext cx="8026704" cy="42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9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to deal with missing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E5955735-846F-4698-8FAA-6EFE69CA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27" y="1209214"/>
            <a:ext cx="10525991" cy="3445622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https://pypi.org/project/autoimpute/</a:t>
            </a:r>
          </a:p>
        </p:txBody>
      </p:sp>
    </p:spTree>
    <p:extLst>
      <p:ext uri="{BB962C8B-B14F-4D97-AF65-F5344CB8AC3E}">
        <p14:creationId xmlns:p14="http://schemas.microsoft.com/office/powerpoint/2010/main" val="247957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Pycaret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A771C0-40B2-426C-9B69-9C969939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62" y="1982282"/>
            <a:ext cx="10668000" cy="4641167"/>
          </a:xfrm>
        </p:spPr>
        <p:txBody>
          <a:bodyPr/>
          <a:lstStyle/>
          <a:p>
            <a:r>
              <a:rPr lang="en-US" dirty="0"/>
              <a:t>Set a baseline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2561034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854" y="2885654"/>
            <a:ext cx="106680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34EEF7-C00A-4D0F-BF98-06ED5A1B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Recommended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11751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Hands-On Machine Learning with R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Boehmke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Greenwell)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Hands-On Machine Learning with Scikit-Learn,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TensorFlow: Concepts, Tools, and Techniques to Build Intelligent Systems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Applied Predictive Modeling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(Johnson &amp; Kuhn)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Introduction to Statistical Learning: With Applications in R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(James et al.)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 Data Science: Combining Machine Learning and Economics to Optimize, Automate, and Accelerate Business Decisions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Taddy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Hundred-Page Machine Learning Book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Burkov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https://christophm.github.io/interpretable-ml-book/shap.html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https://en.wikipedia.org/wiki/Explainable_artificial_intelligence#:~:text=Explainable%20AI%20(XAI)%20is%20artificial,arrived%20at%20a%20specific%20decision.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https://www.kaggle.com/wrosinski/shap-feature-importance-with-feature-engineering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9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40088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Homework 3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Decision Tree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How to deal with missing data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Pycaret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0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22953"/>
            <a:ext cx="10668000" cy="3445622"/>
          </a:xfrm>
        </p:spPr>
        <p:txBody>
          <a:bodyPr/>
          <a:lstStyle/>
          <a:p>
            <a:r>
              <a:rPr lang="en-US" dirty="0"/>
              <a:t>Please watch the titanic review recording. The titanic part tarts at 1:20:00.</a:t>
            </a:r>
          </a:p>
          <a:p>
            <a:endParaRPr lang="en-US" dirty="0"/>
          </a:p>
          <a:p>
            <a:r>
              <a:rPr lang="en-US" dirty="0"/>
              <a:t>It’s very helpful for feature engineering including how to handle missing values.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HW3</a:t>
            </a:r>
          </a:p>
        </p:txBody>
      </p:sp>
    </p:spTree>
    <p:extLst>
      <p:ext uri="{BB962C8B-B14F-4D97-AF65-F5344CB8AC3E}">
        <p14:creationId xmlns:p14="http://schemas.microsoft.com/office/powerpoint/2010/main" val="28622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08653"/>
            <a:ext cx="10668000" cy="3445622"/>
          </a:xfrm>
        </p:spPr>
        <p:txBody>
          <a:bodyPr/>
          <a:lstStyle/>
          <a:p>
            <a:r>
              <a:rPr lang="en-US" dirty="0"/>
              <a:t>DT are versatile Machine Learning algorithms that can perform both classification and regression tasks</a:t>
            </a:r>
          </a:p>
          <a:p>
            <a:r>
              <a:rPr lang="en-US" dirty="0"/>
              <a:t>DT are also the fundamental components of Random Forests</a:t>
            </a:r>
          </a:p>
          <a:p>
            <a:r>
              <a:rPr lang="en-US" dirty="0"/>
              <a:t>DT require very little data preparation. In fact, they don’t require feature scaling or centering at all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Decision 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CACAA1-8F09-4A66-B2AF-B39C008A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3309505"/>
            <a:ext cx="6086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9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08653"/>
            <a:ext cx="10668000" cy="3445622"/>
          </a:xfrm>
        </p:spPr>
        <p:txBody>
          <a:bodyPr/>
          <a:lstStyle/>
          <a:p>
            <a:r>
              <a:rPr lang="en-US" dirty="0"/>
              <a:t>DT also perform regressions, also known as regression tree</a:t>
            </a:r>
          </a:p>
          <a:p>
            <a:r>
              <a:rPr lang="en-US" dirty="0"/>
              <a:t>The main difference is that instead of predicting a class in each node, it predicts a value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Decision Tree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64A526-7E5A-43B9-BFC8-714737C3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7" y="2487035"/>
            <a:ext cx="6684423" cy="33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9D213B3-51A8-4323-A70E-4A648EF613E8}"/>
              </a:ext>
            </a:extLst>
          </p:cNvPr>
          <p:cNvSpPr txBox="1">
            <a:spLocks/>
          </p:cNvSpPr>
          <p:nvPr/>
        </p:nvSpPr>
        <p:spPr>
          <a:xfrm>
            <a:off x="4342381" y="6356350"/>
            <a:ext cx="446910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https://www.youtube.com/watch?v=g9c66TUylZ4</a:t>
            </a:r>
          </a:p>
        </p:txBody>
      </p:sp>
    </p:spTree>
    <p:extLst>
      <p:ext uri="{BB962C8B-B14F-4D97-AF65-F5344CB8AC3E}">
        <p14:creationId xmlns:p14="http://schemas.microsoft.com/office/powerpoint/2010/main" val="324764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3898"/>
            <a:ext cx="11021291" cy="3445622"/>
          </a:xfrm>
        </p:spPr>
        <p:txBody>
          <a:bodyPr/>
          <a:lstStyle/>
          <a:p>
            <a:r>
              <a:rPr lang="en-US" sz="2000" dirty="0" err="1">
                <a:highlight>
                  <a:srgbClr val="008080"/>
                </a:highlight>
              </a:rPr>
              <a:t>max_depth</a:t>
            </a:r>
            <a:r>
              <a:rPr lang="en-US" sz="2000" dirty="0"/>
              <a:t>  (the maximum depth of the tree)</a:t>
            </a:r>
          </a:p>
          <a:p>
            <a:r>
              <a:rPr lang="en-US" sz="2000" dirty="0" err="1">
                <a:highlight>
                  <a:srgbClr val="008080"/>
                </a:highlight>
              </a:rPr>
              <a:t>min_samples_split</a:t>
            </a:r>
            <a:r>
              <a:rPr lang="en-US" sz="2000" dirty="0"/>
              <a:t> (the minimum number of samples a node must have before it can be split)</a:t>
            </a:r>
          </a:p>
          <a:p>
            <a:r>
              <a:rPr lang="en-US" sz="2000" dirty="0" err="1">
                <a:highlight>
                  <a:srgbClr val="008080"/>
                </a:highlight>
              </a:rPr>
              <a:t>min_samples_leaf</a:t>
            </a:r>
            <a:r>
              <a:rPr lang="en-US" sz="2000" dirty="0"/>
              <a:t> (the minimum number of samples a leaf node must have)</a:t>
            </a:r>
          </a:p>
          <a:p>
            <a:r>
              <a:rPr lang="en-US" sz="2000" dirty="0" err="1">
                <a:highlight>
                  <a:srgbClr val="008080"/>
                </a:highlight>
              </a:rPr>
              <a:t>min_weight_fraction_leaf</a:t>
            </a:r>
            <a:r>
              <a:rPr lang="en-US" sz="2000" dirty="0"/>
              <a:t> (same as </a:t>
            </a:r>
            <a:r>
              <a:rPr lang="en-US" sz="2000" dirty="0" err="1"/>
              <a:t>min_samples_leaf</a:t>
            </a:r>
            <a:r>
              <a:rPr lang="en-US" sz="2000" dirty="0"/>
              <a:t> but expressed as a fraction of the total number of weighted instances)</a:t>
            </a:r>
          </a:p>
          <a:p>
            <a:r>
              <a:rPr lang="en-US" sz="2000" dirty="0" err="1">
                <a:highlight>
                  <a:srgbClr val="008080"/>
                </a:highlight>
              </a:rPr>
              <a:t>max_leaf_nodes</a:t>
            </a:r>
            <a:r>
              <a:rPr lang="en-US" sz="2000" dirty="0"/>
              <a:t> (the maximum number of leaf nodes)</a:t>
            </a:r>
          </a:p>
          <a:p>
            <a:r>
              <a:rPr lang="en-US" sz="2000" dirty="0" err="1">
                <a:highlight>
                  <a:srgbClr val="008080"/>
                </a:highlight>
              </a:rPr>
              <a:t>max_features</a:t>
            </a:r>
            <a:r>
              <a:rPr lang="en-US" sz="2000" dirty="0"/>
              <a:t> (the maximum number of features that are evaluated for splitting at each node)</a:t>
            </a:r>
          </a:p>
          <a:p>
            <a:r>
              <a:rPr lang="en-US" sz="2000" dirty="0">
                <a:highlight>
                  <a:srgbClr val="008080"/>
                </a:highlight>
              </a:rPr>
              <a:t>impurity</a:t>
            </a:r>
            <a:r>
              <a:rPr lang="en-US" sz="2000" dirty="0"/>
              <a:t> (the function to measure the quality of a split)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Decision Tree -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79145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" y="1261845"/>
            <a:ext cx="11021291" cy="3445622"/>
          </a:xfrm>
        </p:spPr>
        <p:txBody>
          <a:bodyPr/>
          <a:lstStyle/>
          <a:p>
            <a:pPr marL="0" indent="0">
              <a:buNone/>
            </a:pPr>
            <a:r>
              <a:rPr lang="en-US" b="1" cap="all" dirty="0"/>
              <a:t>ADVANTAGES OF DECISION TREES</a:t>
            </a:r>
          </a:p>
          <a:p>
            <a:r>
              <a:rPr lang="en-US" sz="2000" dirty="0"/>
              <a:t>Simple, easy to explain, very fast</a:t>
            </a:r>
          </a:p>
          <a:p>
            <a:r>
              <a:rPr lang="en-US" sz="2000" dirty="0"/>
              <a:t>A good starting point of the analysis</a:t>
            </a:r>
          </a:p>
          <a:p>
            <a:r>
              <a:rPr lang="en-US" sz="2000" dirty="0"/>
              <a:t>Minimum preprocessing of data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b="1" cap="all" dirty="0"/>
              <a:t>DISADVANTAGES OF DECISION TREES</a:t>
            </a:r>
          </a:p>
          <a:p>
            <a:r>
              <a:rPr lang="en-US" sz="2000" dirty="0"/>
              <a:t>Do not achieve a state-of-the-art results</a:t>
            </a:r>
          </a:p>
          <a:p>
            <a:r>
              <a:rPr lang="en-US" sz="2000" dirty="0"/>
              <a:t>Deep trees tend to have high variance (and low bias) and shallow trees tend to be overly bias (but low variance)</a:t>
            </a:r>
          </a:p>
          <a:p>
            <a:r>
              <a:rPr lang="en-US" sz="2000" dirty="0"/>
              <a:t>Small change in data can give you completely different results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Decision Tree –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72715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" y="1261845"/>
            <a:ext cx="5611091" cy="3445622"/>
          </a:xfrm>
        </p:spPr>
        <p:txBody>
          <a:bodyPr/>
          <a:lstStyle/>
          <a:p>
            <a:pPr marL="0" indent="0">
              <a:buNone/>
            </a:pPr>
            <a:r>
              <a:rPr lang="en-US" b="1" cap="all" dirty="0"/>
              <a:t>Hard margin classifier</a:t>
            </a:r>
          </a:p>
          <a:p>
            <a:pPr marL="0" indent="0">
              <a:buNone/>
            </a:pPr>
            <a:endParaRPr lang="en-US" b="1" cap="all" dirty="0"/>
          </a:p>
          <a:p>
            <a:r>
              <a:rPr lang="en-US" sz="2400" dirty="0"/>
              <a:t>HMC finds the separating hyperplane that provides the largest margin/gap between the two classes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SVM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A2FFC9-BFA7-402F-813E-902C6E97E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12463"/>
            <a:ext cx="609600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6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" y="1261845"/>
            <a:ext cx="5611091" cy="3445622"/>
          </a:xfrm>
        </p:spPr>
        <p:txBody>
          <a:bodyPr/>
          <a:lstStyle/>
          <a:p>
            <a:pPr marL="0" indent="0">
              <a:buNone/>
            </a:pPr>
            <a:r>
              <a:rPr lang="en-US" b="1" cap="all" dirty="0"/>
              <a:t>Hard margin classifier</a:t>
            </a:r>
          </a:p>
          <a:p>
            <a:pPr marL="0" indent="0">
              <a:buNone/>
            </a:pPr>
            <a:endParaRPr lang="en-US" b="1" cap="all" dirty="0"/>
          </a:p>
          <a:p>
            <a:r>
              <a:rPr lang="en-US" sz="2400" dirty="0"/>
              <a:t>HMC finds the separating hyperplane that provides the largest margin/gap between the two classes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SVM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217C404-9E36-4788-8760-31505B24F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07893"/>
            <a:ext cx="60960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558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16729</TotalTime>
  <Words>865</Words>
  <Application>Microsoft Office PowerPoint</Application>
  <PresentationFormat>Widescreen</PresentationFormat>
  <Paragraphs>134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Gothic Uralic</vt:lpstr>
      <vt:lpstr>Arial</vt:lpstr>
      <vt:lpstr>Calibri</vt:lpstr>
      <vt:lpstr>1_Office Theme</vt:lpstr>
      <vt:lpstr>DM TA Session 5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deal with missing values</vt:lpstr>
      <vt:lpstr>How to deal with missing values</vt:lpstr>
      <vt:lpstr>Pycaret</vt:lpstr>
      <vt:lpstr>Questions?</vt:lpstr>
      <vt:lpstr>Recommended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Hanwen Serena Xu</dc:creator>
  <cp:lastModifiedBy>Hanwen Serena Xu</cp:lastModifiedBy>
  <cp:revision>59</cp:revision>
  <dcterms:created xsi:type="dcterms:W3CDTF">2021-04-04T23:14:03Z</dcterms:created>
  <dcterms:modified xsi:type="dcterms:W3CDTF">2021-05-10T05:42:48Z</dcterms:modified>
</cp:coreProperties>
</file>