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5" r:id="rId2"/>
    <p:sldId id="304" r:id="rId3"/>
    <p:sldId id="504" r:id="rId4"/>
    <p:sldId id="509" r:id="rId5"/>
    <p:sldId id="519" r:id="rId6"/>
    <p:sldId id="510" r:id="rId7"/>
    <p:sldId id="520" r:id="rId8"/>
    <p:sldId id="511" r:id="rId9"/>
    <p:sldId id="521" r:id="rId10"/>
    <p:sldId id="512" r:id="rId11"/>
    <p:sldId id="513" r:id="rId12"/>
    <p:sldId id="522" r:id="rId13"/>
    <p:sldId id="508" r:id="rId14"/>
    <p:sldId id="4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50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FCB-0A34-4766-93EC-F15431DA95D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F6EE7-1E50-46AA-BD16-37080B31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F41E2-7C4C-6F44-BCBE-792648FAE7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076CD0-68A5-D14F-B096-5F94EC1655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74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0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6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9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5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5029200"/>
            <a:ext cx="10668000" cy="820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is Arial Bold 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5950147"/>
            <a:ext cx="10668000" cy="450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Arial 24</a:t>
            </a:r>
          </a:p>
        </p:txBody>
      </p:sp>
    </p:spTree>
    <p:extLst>
      <p:ext uri="{BB962C8B-B14F-4D97-AF65-F5344CB8AC3E}">
        <p14:creationId xmlns:p14="http://schemas.microsoft.com/office/powerpoint/2010/main" val="25460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775198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4">
          <p15:clr>
            <a:srgbClr val="FBAE40"/>
          </p15:clr>
        </p15:guide>
        <p15:guide id="2" pos="7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o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0687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0"/>
            <a:ext cx="12192001" cy="68580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</a:t>
            </a:r>
            <a:br>
              <a:rPr lang="en-US" dirty="0"/>
            </a:br>
            <a:r>
              <a:rPr lang="en-US" dirty="0"/>
              <a:t>Arial Bold 40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770674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12">
          <p15:clr>
            <a:srgbClr val="FBAE40"/>
          </p15:clr>
        </p15:guide>
        <p15:guide id="3" orient="horz" pos="3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56"/>
            <a:ext cx="12201877" cy="6863556"/>
          </a:xfrm>
          <a:prstGeom prst="rect">
            <a:avLst/>
          </a:prstGeom>
        </p:spPr>
      </p:pic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-4763"/>
            <a:ext cx="12192000" cy="2301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54462"/>
            <a:ext cx="10668000" cy="590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3382297"/>
            <a:ext cx="10668000" cy="18889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25847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78224" y="0"/>
            <a:ext cx="4037076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78224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63450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F125-4C23-964E-AD7D-2FF1C91E9D2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@UtkuPamuksuz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15" y="9507"/>
            <a:ext cx="12179313" cy="684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bg object 17"/>
          <p:cNvSpPr/>
          <p:nvPr/>
        </p:nvSpPr>
        <p:spPr>
          <a:xfrm>
            <a:off x="9516" y="9507"/>
            <a:ext cx="2845011" cy="6845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bg object 18"/>
          <p:cNvSpPr/>
          <p:nvPr/>
        </p:nvSpPr>
        <p:spPr>
          <a:xfrm>
            <a:off x="9515" y="9507"/>
            <a:ext cx="180787" cy="6845323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43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@UtkuPamuksuz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B26D-7AF6-4D41-A298-5C6729301DA9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901346"/>
            <a:ext cx="10668000" cy="8205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  <a:ea typeface="Helvetica"/>
                <a:cs typeface="Arial"/>
              </a:rPr>
              <a:t>DM TA Session 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711154"/>
            <a:ext cx="10668000" cy="450656"/>
          </a:xfrm>
        </p:spPr>
        <p:txBody>
          <a:bodyPr/>
          <a:lstStyle/>
          <a:p>
            <a:r>
              <a:rPr lang="en-US" sz="2800" dirty="0"/>
              <a:t>Hanwen Serena Xu</a:t>
            </a:r>
          </a:p>
          <a:p>
            <a:r>
              <a:rPr lang="en-US" dirty="0"/>
              <a:t>hanwen@uchicago.edu</a:t>
            </a:r>
          </a:p>
        </p:txBody>
      </p:sp>
    </p:spTree>
    <p:extLst>
      <p:ext uri="{BB962C8B-B14F-4D97-AF65-F5344CB8AC3E}">
        <p14:creationId xmlns:p14="http://schemas.microsoft.com/office/powerpoint/2010/main" val="21131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261845"/>
            <a:ext cx="11021291" cy="3445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Each bootstrap sample will contain 1−1/e≈0.632 of the sample.</a:t>
            </a:r>
            <a:endParaRPr lang="en-US" sz="2000" dirty="0"/>
          </a:p>
          <a:p>
            <a:r>
              <a:rPr lang="en-US" sz="2000" dirty="0"/>
              <a:t>We have an original sample 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,…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 with n items in it. We draw items with replacement from this original set until we have another set of size n.</a:t>
            </a:r>
          </a:p>
          <a:p>
            <a:endParaRPr lang="en-US" sz="2000" dirty="0"/>
          </a:p>
          <a:p>
            <a:r>
              <a:rPr lang="en-US" sz="2000" dirty="0"/>
              <a:t>From that, it follows that the probability of choosing any one item (say, x</a:t>
            </a:r>
            <a:r>
              <a:rPr lang="en-US" sz="2000" baseline="-25000" dirty="0"/>
              <a:t>1</a:t>
            </a:r>
            <a:r>
              <a:rPr lang="en-US" sz="2000" dirty="0"/>
              <a:t>) on the first draw is 1/n. Therefore, the probability of not choosing that item is 1−1/n. That's just for the first draw; there are a total of n draws, all of which are independent, so the probability of never choosing this item on any of the draws is (1−1/n)</a:t>
            </a:r>
            <a:r>
              <a:rPr lang="en-US" sz="2000" baseline="30000" dirty="0"/>
              <a:t>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That's the probability of an item not being chosen. Subtract it from one to find the probability of the item being chosen, which gives you 0.632.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632 Bootstrap Rule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CA9A2E-BA82-4016-91CA-75B1CFBE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5676" y="4012002"/>
            <a:ext cx="3840647" cy="9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5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80" y="570175"/>
            <a:ext cx="9966598" cy="3445622"/>
          </a:xfrm>
        </p:spPr>
        <p:txBody>
          <a:bodyPr/>
          <a:lstStyle/>
          <a:p>
            <a:pPr marL="0" indent="0">
              <a:buNone/>
            </a:pPr>
            <a:endParaRPr lang="en-US" b="1" cap="all" dirty="0"/>
          </a:p>
          <a:p>
            <a:r>
              <a:rPr lang="en-US" sz="2400" dirty="0"/>
              <a:t>This means that only about 63% of the training instances are sampled on average for each predictor. The remaining 37% of the training instances that are not sampled are called out-of-bag (</a:t>
            </a:r>
            <a:r>
              <a:rPr lang="en-US" sz="2400" dirty="0" err="1"/>
              <a:t>oob</a:t>
            </a:r>
            <a:r>
              <a:rPr lang="en-US" sz="2400" dirty="0"/>
              <a:t>) instances. Note that they are not the same 37% for all predictors</a:t>
            </a:r>
          </a:p>
          <a:p>
            <a:endParaRPr lang="en-US" sz="2400" dirty="0"/>
          </a:p>
          <a:p>
            <a:r>
              <a:rPr lang="en-US" sz="2400" dirty="0"/>
              <a:t>Since a predictor never sees the </a:t>
            </a:r>
            <a:r>
              <a:rPr lang="en-US" sz="2400" dirty="0" err="1"/>
              <a:t>oob</a:t>
            </a:r>
            <a:r>
              <a:rPr lang="en-US" sz="2400" dirty="0"/>
              <a:t> instances during training, it can be evaluated on these instances, without the need for a separate validation set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Out-of-bag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8863B-0A97-4CC7-92FE-B7C55B7A97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2313" y="4015796"/>
            <a:ext cx="5376313" cy="1359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537433-23DA-4C86-97A9-021274B5842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2313" y="5169543"/>
            <a:ext cx="2516940" cy="6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E885A-F9F1-42F8-B186-DD633A30D3AC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2906" y="1288593"/>
            <a:ext cx="5663785" cy="410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5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854" y="2885654"/>
            <a:ext cx="106680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34EEF7-C00A-4D0F-BF98-06ED5A1B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Recommended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1751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Boehmke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Greenwell)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Scikit-Learn,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TensorFlow: Concepts, Tools, and Techniques to Build Intelligent Systems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Predictive Modeling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(Johnson &amp; Kuhn)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Introduction to Statistical Learning: With Applications in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(James et al.)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Data Science: Combining Machine Learning and Economics to Optimize, Automate, and Accelerate Business Decisions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Taddy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Hundred-Page Machine Learning Book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Burkov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https://christophm.github.io/interpretable-ml-book/shap.html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https://en.wikipedia.org/wiki/Explainable_artificial_intelligence#:~:text=Explainable%20AI%20(XAI)%20is%20artificial,arrived%20at%20a%20specific%20decision.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https://www.kaggle.com/wrosinski/shap-feature-importance-with-feature-engineering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9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0088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Homework 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Cross-validation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Bootstrap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22953"/>
            <a:ext cx="10668000" cy="3445622"/>
          </a:xfrm>
        </p:spPr>
        <p:txBody>
          <a:bodyPr/>
          <a:lstStyle/>
          <a:p>
            <a:r>
              <a:rPr lang="en-US" dirty="0"/>
              <a:t>Hold-out method</a:t>
            </a:r>
          </a:p>
          <a:p>
            <a:endParaRPr lang="en-US" dirty="0"/>
          </a:p>
          <a:p>
            <a:r>
              <a:rPr lang="en-US" dirty="0"/>
              <a:t>K-fold cross validation</a:t>
            </a:r>
          </a:p>
          <a:p>
            <a:endParaRPr lang="en-US" dirty="0"/>
          </a:p>
          <a:p>
            <a:r>
              <a:rPr lang="en-US" dirty="0"/>
              <a:t>Leave-one-out cross validation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8622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08653"/>
            <a:ext cx="10668000" cy="3445622"/>
          </a:xfrm>
        </p:spPr>
        <p:txBody>
          <a:bodyPr/>
          <a:lstStyle/>
          <a:p>
            <a:r>
              <a:rPr lang="en-US" dirty="0"/>
              <a:t>DT are versatile Machine Learning algorithms that can perform both classification and regression tasks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Take little time to compute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High variance. The evaluation may depend heavily on which data points end up in the training set and which end up in the validation set.</a:t>
            </a:r>
          </a:p>
          <a:p>
            <a:pPr lvl="1"/>
            <a:r>
              <a:rPr lang="en-US" dirty="0"/>
              <a:t>Unless you are working with a very large data set. 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Hold-out Method</a:t>
            </a:r>
          </a:p>
        </p:txBody>
      </p:sp>
    </p:spTree>
    <p:extLst>
      <p:ext uri="{BB962C8B-B14F-4D97-AF65-F5344CB8AC3E}">
        <p14:creationId xmlns:p14="http://schemas.microsoft.com/office/powerpoint/2010/main" val="395299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08653"/>
            <a:ext cx="10668000" cy="3445622"/>
          </a:xfrm>
        </p:spPr>
        <p:txBody>
          <a:bodyPr/>
          <a:lstStyle/>
          <a:p>
            <a:r>
              <a:rPr lang="en-US" dirty="0"/>
              <a:t>It is common to use 80% of the data for training and hold out 20% for testing</a:t>
            </a:r>
          </a:p>
          <a:p>
            <a:endParaRPr lang="en-US" dirty="0"/>
          </a:p>
          <a:p>
            <a:r>
              <a:rPr lang="en-US" dirty="0"/>
              <a:t>If dataset contains 10 million instances, then holding out 1% means your test set will contain 100,000 instances, probably more than enough to get a good estimate of the generalization error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Hold-out Method</a:t>
            </a:r>
          </a:p>
        </p:txBody>
      </p:sp>
    </p:spTree>
    <p:extLst>
      <p:ext uri="{BB962C8B-B14F-4D97-AF65-F5344CB8AC3E}">
        <p14:creationId xmlns:p14="http://schemas.microsoft.com/office/powerpoint/2010/main" val="421275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08653"/>
            <a:ext cx="10668000" cy="3445622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It matters less how the data gets divided. Every data point gets to be in a test set exactly once and gets to be in a training set k-1 times. Another example is that you can independently choose how large each test set is and how many trials you average over.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Computational heavy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K-fold Cross Validation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9D213B3-51A8-4323-A70E-4A648EF613E8}"/>
              </a:ext>
            </a:extLst>
          </p:cNvPr>
          <p:cNvSpPr txBox="1">
            <a:spLocks/>
          </p:cNvSpPr>
          <p:nvPr/>
        </p:nvSpPr>
        <p:spPr>
          <a:xfrm>
            <a:off x="4342381" y="6356350"/>
            <a:ext cx="446910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https://www.youtube.com/watch?v=g9c66TUylZ4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B52F24-6327-4967-8C9E-FF63981F4A5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2465" y="3966681"/>
            <a:ext cx="4827069" cy="20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08653"/>
            <a:ext cx="10668000" cy="3445622"/>
          </a:xfrm>
        </p:spPr>
        <p:txBody>
          <a:bodyPr/>
          <a:lstStyle/>
          <a:p>
            <a:r>
              <a:rPr lang="en-US" dirty="0"/>
              <a:t>Extreme version of k-fold CV where k=N</a:t>
            </a:r>
          </a:p>
          <a:p>
            <a:r>
              <a:rPr lang="en-US" dirty="0"/>
              <a:t>The leave-one-out cross-validation procedure is appropriate when you have a small dataset or when an accurate estimate of model performance is more important than the computational cost of the method.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Time consuming if n is large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Leave-one-out cross validation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9D213B3-51A8-4323-A70E-4A648EF613E8}"/>
              </a:ext>
            </a:extLst>
          </p:cNvPr>
          <p:cNvSpPr txBox="1">
            <a:spLocks/>
          </p:cNvSpPr>
          <p:nvPr/>
        </p:nvSpPr>
        <p:spPr>
          <a:xfrm>
            <a:off x="4342381" y="6356350"/>
            <a:ext cx="446910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https://www.youtube.com/watch?v=g9c66TUylZ4</a:t>
            </a:r>
          </a:p>
        </p:txBody>
      </p:sp>
      <p:pic>
        <p:nvPicPr>
          <p:cNvPr id="1026" name="Picture 2" descr="LOOCV Leave One Out Cross Validation">
            <a:extLst>
              <a:ext uri="{FF2B5EF4-FFF2-40B4-BE49-F238E27FC236}">
                <a16:creationId xmlns:a16="http://schemas.microsoft.com/office/drawing/2014/main" id="{9820BB15-C911-4B5E-A173-53477744D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6" b="11152"/>
          <a:stretch/>
        </p:blipFill>
        <p:spPr bwMode="auto">
          <a:xfrm>
            <a:off x="6576935" y="3429000"/>
            <a:ext cx="4515318" cy="24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3898"/>
            <a:ext cx="11021291" cy="3445622"/>
          </a:xfrm>
        </p:spPr>
        <p:txBody>
          <a:bodyPr/>
          <a:lstStyle/>
          <a:p>
            <a:pPr lvl="0"/>
            <a:r>
              <a:rPr lang="en-US" dirty="0"/>
              <a:t>A general-purpose procedure for reducing the variance </a:t>
            </a:r>
            <a:r>
              <a:rPr lang="en-US" dirty="0" err="1"/>
              <a:t>i.e</a:t>
            </a:r>
            <a:r>
              <a:rPr lang="en-US" dirty="0"/>
              <a:t> overfitting of a statistical learning method</a:t>
            </a:r>
          </a:p>
          <a:p>
            <a:pPr lvl="0"/>
            <a:r>
              <a:rPr lang="en-US" dirty="0"/>
              <a:t>Random forest is one of the most popular bagging algorithms.</a:t>
            </a:r>
          </a:p>
          <a:p>
            <a:pPr lvl="0"/>
            <a:r>
              <a:rPr lang="en-US" dirty="0"/>
              <a:t>Bagging is composed of two parts:</a:t>
            </a:r>
          </a:p>
          <a:p>
            <a:pPr lvl="1"/>
            <a:r>
              <a:rPr lang="en-US" dirty="0"/>
              <a:t>Bootstrapping</a:t>
            </a:r>
          </a:p>
          <a:p>
            <a:pPr lvl="1"/>
            <a:r>
              <a:rPr lang="en-US" dirty="0"/>
              <a:t>Aggregation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Bagging (Bootstrap aggregation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67885-572F-4DC2-95EF-C4E8FBAD15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4782" y="3429000"/>
            <a:ext cx="6021106" cy="24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3898"/>
            <a:ext cx="11021291" cy="344562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Pros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Multiple weak learners can work better than a single strong learner.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provides stability and increases the accuracy of the machine learning algorithm that is used in statistical classification and regression.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helps in reducing variance i.e. it avoids overfitting.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F4CC2-08BC-418E-BCAF-4692523C7711}"/>
              </a:ext>
            </a:extLst>
          </p:cNvPr>
          <p:cNvSpPr txBox="1">
            <a:spLocks/>
          </p:cNvSpPr>
          <p:nvPr/>
        </p:nvSpPr>
        <p:spPr>
          <a:xfrm>
            <a:off x="914400" y="349682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Bagging (Bootstrap aggregation )</a:t>
            </a:r>
          </a:p>
        </p:txBody>
      </p:sp>
    </p:spTree>
    <p:extLst>
      <p:ext uri="{BB962C8B-B14F-4D97-AF65-F5344CB8AC3E}">
        <p14:creationId xmlns:p14="http://schemas.microsoft.com/office/powerpoint/2010/main" val="23254699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16866</TotalTime>
  <Words>817</Words>
  <Application>Microsoft Office PowerPoint</Application>
  <PresentationFormat>Widescreen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Gothic Uralic</vt:lpstr>
      <vt:lpstr>Arial</vt:lpstr>
      <vt:lpstr>Calibri</vt:lpstr>
      <vt:lpstr>1_Office Theme</vt:lpstr>
      <vt:lpstr>DM TA Session 6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Recommended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Hanwen Serena Xu</dc:creator>
  <cp:lastModifiedBy>Hanwen Serena Xu</cp:lastModifiedBy>
  <cp:revision>65</cp:revision>
  <dcterms:created xsi:type="dcterms:W3CDTF">2021-04-04T23:14:03Z</dcterms:created>
  <dcterms:modified xsi:type="dcterms:W3CDTF">2021-05-10T08:14:52Z</dcterms:modified>
</cp:coreProperties>
</file>