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63" r:id="rId3"/>
    <p:sldId id="259" r:id="rId4"/>
    <p:sldId id="271" r:id="rId5"/>
    <p:sldId id="272" r:id="rId6"/>
    <p:sldId id="264" r:id="rId7"/>
    <p:sldId id="262" r:id="rId8"/>
    <p:sldId id="276" r:id="rId9"/>
    <p:sldId id="317" r:id="rId10"/>
    <p:sldId id="328" r:id="rId11"/>
    <p:sldId id="329" r:id="rId12"/>
    <p:sldId id="285" r:id="rId13"/>
    <p:sldId id="330" r:id="rId14"/>
    <p:sldId id="331" r:id="rId15"/>
    <p:sldId id="332" r:id="rId16"/>
    <p:sldId id="334" r:id="rId17"/>
    <p:sldId id="335" r:id="rId18"/>
    <p:sldId id="265" r:id="rId19"/>
    <p:sldId id="290" r:id="rId20"/>
    <p:sldId id="326" r:id="rId21"/>
    <p:sldId id="291" r:id="rId22"/>
    <p:sldId id="292" r:id="rId23"/>
    <p:sldId id="293" r:id="rId24"/>
    <p:sldId id="337" r:id="rId25"/>
    <p:sldId id="294" r:id="rId26"/>
    <p:sldId id="338" r:id="rId27"/>
    <p:sldId id="266" r:id="rId28"/>
    <p:sldId id="260" r:id="rId29"/>
    <p:sldId id="32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2954"/>
    <a:srgbClr val="FFFFFF"/>
    <a:srgbClr val="3773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490" autoAdjust="0"/>
  </p:normalViewPr>
  <p:slideViewPr>
    <p:cSldViewPr snapToGrid="0" showGuides="1">
      <p:cViewPr varScale="1">
        <p:scale>
          <a:sx n="70" d="100"/>
          <a:sy n="70" d="100"/>
        </p:scale>
        <p:origin x="1138" y="58"/>
      </p:cViewPr>
      <p:guideLst/>
    </p:cSldViewPr>
  </p:slideViewPr>
  <p:notesTextViewPr>
    <p:cViewPr>
      <p:scale>
        <a:sx n="1" d="1"/>
        <a:sy n="1" d="1"/>
      </p:scale>
      <p:origin x="0" y="0"/>
    </p:cViewPr>
  </p:notesTextViewPr>
  <p:sorterViewPr>
    <p:cViewPr>
      <p:scale>
        <a:sx n="100" d="100"/>
        <a:sy n="100" d="100"/>
      </p:scale>
      <p:origin x="0" y="-758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12290E-51C7-4F1B-90B8-914944B7E30D}" type="datetimeFigureOut">
              <a:rPr lang="en-US" smtClean="0"/>
              <a:t>6/1/2023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E5B8A-C46A-4E0D-BC75-449C95654DCF}" type="slidenum">
              <a:rPr lang="en-US" smtClean="0"/>
              <a:t>‹#›</a:t>
            </a:fld>
            <a:endParaRPr lang="en-US"/>
          </a:p>
        </p:txBody>
      </p:sp>
    </p:spTree>
    <p:extLst>
      <p:ext uri="{BB962C8B-B14F-4D97-AF65-F5344CB8AC3E}">
        <p14:creationId xmlns:p14="http://schemas.microsoft.com/office/powerpoint/2010/main" val="870040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DE5B8A-C46A-4E0D-BC75-449C95654DCF}" type="slidenum">
              <a:rPr lang="en-US" smtClean="0"/>
              <a:t>1</a:t>
            </a:fld>
            <a:endParaRPr lang="en-US"/>
          </a:p>
        </p:txBody>
      </p:sp>
    </p:spTree>
    <p:extLst>
      <p:ext uri="{BB962C8B-B14F-4D97-AF65-F5344CB8AC3E}">
        <p14:creationId xmlns:p14="http://schemas.microsoft.com/office/powerpoint/2010/main" val="18119963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DE5B8A-C46A-4E0D-BC75-449C95654DCF}" type="slidenum">
              <a:rPr lang="en-US" smtClean="0"/>
              <a:t>12</a:t>
            </a:fld>
            <a:endParaRPr lang="en-US"/>
          </a:p>
        </p:txBody>
      </p:sp>
    </p:spTree>
    <p:extLst>
      <p:ext uri="{BB962C8B-B14F-4D97-AF65-F5344CB8AC3E}">
        <p14:creationId xmlns:p14="http://schemas.microsoft.com/office/powerpoint/2010/main" val="100324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DE5B8A-C46A-4E0D-BC75-449C95654DCF}" type="slidenum">
              <a:rPr lang="en-US" smtClean="0"/>
              <a:t>13</a:t>
            </a:fld>
            <a:endParaRPr lang="en-US"/>
          </a:p>
        </p:txBody>
      </p:sp>
    </p:spTree>
    <p:extLst>
      <p:ext uri="{BB962C8B-B14F-4D97-AF65-F5344CB8AC3E}">
        <p14:creationId xmlns:p14="http://schemas.microsoft.com/office/powerpoint/2010/main" val="2531090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The second learning objective is Cluster-wise Contrastive Learning.</a:t>
                </a:r>
              </a:p>
              <a:p>
                <a:endParaRPr lang="en-US" dirty="0"/>
              </a:p>
              <a:p>
                <a:r>
                  <a:rPr lang="en-US" dirty="0"/>
                  <a:t>For each sequence </a:t>
                </a:r>
                <a:r>
                  <a:rPr lang="en-US" dirty="0" err="1"/>
                  <a:t>si</a:t>
                </a:r>
                <a:r>
                  <a:rPr lang="en-US" dirty="0"/>
                  <a:t>, it is from s specific cluster denoted as c. This cluster is the result of k-means clustering. Also, we denote the centroid of this cluster as pc. Pc can be a positive sample of sequence </a:t>
                </a:r>
                <a:r>
                  <a:rPr lang="en-US" dirty="0" err="1"/>
                  <a:t>si</a:t>
                </a:r>
                <a:r>
                  <a:rPr lang="en-US" dirty="0"/>
                  <a:t>, and </a:t>
                </a:r>
                <a:r>
                  <a:rPr lang="en-US" baseline="0" dirty="0"/>
                  <a:t> </a:t>
                </a:r>
                <a:r>
                  <a:rPr lang="en-US" sz="1200" dirty="0"/>
                  <a:t>prototypes except </a:t>
                </a:r>
                <a:r>
                  <a:rPr lang="en-US" sz="1200" b="1" i="0" dirty="0">
                    <a:latin typeface="Cambria Math" panose="02040503050406030204" pitchFamily="18" charset="0"/>
                  </a:rPr>
                  <a:t>𝒑_(</a:t>
                </a:r>
                <a:r>
                  <a:rPr lang="en-US" sz="1200" i="0" dirty="0">
                    <a:latin typeface="Cambria Math" panose="02040503050406030204" pitchFamily="18" charset="0"/>
                  </a:rPr>
                  <a:t>𝑐 )</a:t>
                </a:r>
                <a:r>
                  <a:rPr lang="en-US" sz="1200" dirty="0"/>
                  <a:t> can be used to compose the negative samples of </a:t>
                </a:r>
                <a:r>
                  <a:rPr lang="en-US" sz="1200" b="0" i="0" dirty="0">
                    <a:latin typeface="Cambria Math" panose="02040503050406030204" pitchFamily="18" charset="0"/>
                  </a:rPr>
                  <a:t>𝑠𝑖.</a:t>
                </a:r>
                <a:endParaRPr lang="en-US" dirty="0"/>
              </a:p>
            </p:txBody>
          </p:sp>
        </mc:Fallback>
      </mc:AlternateContent>
      <p:sp>
        <p:nvSpPr>
          <p:cNvPr id="4" name="Slide Number Placeholder 3"/>
          <p:cNvSpPr>
            <a:spLocks noGrp="1"/>
          </p:cNvSpPr>
          <p:nvPr>
            <p:ph type="sldNum" sz="quarter" idx="5"/>
          </p:nvPr>
        </p:nvSpPr>
        <p:spPr/>
        <p:txBody>
          <a:bodyPr/>
          <a:lstStyle/>
          <a:p>
            <a:fld id="{DBDE5B8A-C46A-4E0D-BC75-449C95654DCF}" type="slidenum">
              <a:rPr lang="en-US" smtClean="0"/>
              <a:t>14</a:t>
            </a:fld>
            <a:endParaRPr lang="en-US"/>
          </a:p>
        </p:txBody>
      </p:sp>
    </p:spTree>
    <p:extLst>
      <p:ext uri="{BB962C8B-B14F-4D97-AF65-F5344CB8AC3E}">
        <p14:creationId xmlns:p14="http://schemas.microsoft.com/office/powerpoint/2010/main" val="31194822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DE5B8A-C46A-4E0D-BC75-449C95654DCF}" type="slidenum">
              <a:rPr lang="en-US" smtClean="0"/>
              <a:t>15</a:t>
            </a:fld>
            <a:endParaRPr lang="en-US"/>
          </a:p>
        </p:txBody>
      </p:sp>
    </p:spTree>
    <p:extLst>
      <p:ext uri="{BB962C8B-B14F-4D97-AF65-F5344CB8AC3E}">
        <p14:creationId xmlns:p14="http://schemas.microsoft.com/office/powerpoint/2010/main" val="547701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DE5B8A-C46A-4E0D-BC75-449C95654DCF}" type="slidenum">
              <a:rPr lang="en-US" smtClean="0"/>
              <a:t>16</a:t>
            </a:fld>
            <a:endParaRPr lang="en-US"/>
          </a:p>
        </p:txBody>
      </p:sp>
    </p:spTree>
    <p:extLst>
      <p:ext uri="{BB962C8B-B14F-4D97-AF65-F5344CB8AC3E}">
        <p14:creationId xmlns:p14="http://schemas.microsoft.com/office/powerpoint/2010/main" val="3570835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DE5B8A-C46A-4E0D-BC75-449C95654DCF}" type="slidenum">
              <a:rPr lang="en-US" smtClean="0"/>
              <a:t>17</a:t>
            </a:fld>
            <a:endParaRPr lang="en-US"/>
          </a:p>
        </p:txBody>
      </p:sp>
    </p:spTree>
    <p:extLst>
      <p:ext uri="{BB962C8B-B14F-4D97-AF65-F5344CB8AC3E}">
        <p14:creationId xmlns:p14="http://schemas.microsoft.com/office/powerpoint/2010/main" val="34512436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BDE5B8A-C46A-4E0D-BC75-449C95654DCF}" type="slidenum">
              <a:rPr lang="en-US" smtClean="0"/>
              <a:t>19</a:t>
            </a:fld>
            <a:endParaRPr lang="en-US"/>
          </a:p>
        </p:txBody>
      </p:sp>
    </p:spTree>
    <p:extLst>
      <p:ext uri="{BB962C8B-B14F-4D97-AF65-F5344CB8AC3E}">
        <p14:creationId xmlns:p14="http://schemas.microsoft.com/office/powerpoint/2010/main" val="11861546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DE5B8A-C46A-4E0D-BC75-449C95654DCF}" type="slidenum">
              <a:rPr lang="en-US" smtClean="0"/>
              <a:t>20</a:t>
            </a:fld>
            <a:endParaRPr lang="en-US"/>
          </a:p>
        </p:txBody>
      </p:sp>
    </p:spTree>
    <p:extLst>
      <p:ext uri="{BB962C8B-B14F-4D97-AF65-F5344CB8AC3E}">
        <p14:creationId xmlns:p14="http://schemas.microsoft.com/office/powerpoint/2010/main" val="17607901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BDE5B8A-C46A-4E0D-BC75-449C95654DCF}" type="slidenum">
              <a:rPr lang="en-US" smtClean="0"/>
              <a:t>21</a:t>
            </a:fld>
            <a:endParaRPr lang="en-US"/>
          </a:p>
        </p:txBody>
      </p:sp>
    </p:spTree>
    <p:extLst>
      <p:ext uri="{BB962C8B-B14F-4D97-AF65-F5344CB8AC3E}">
        <p14:creationId xmlns:p14="http://schemas.microsoft.com/office/powerpoint/2010/main" val="30895419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DE5B8A-C46A-4E0D-BC75-449C95654DCF}" type="slidenum">
              <a:rPr lang="en-US" smtClean="0"/>
              <a:t>22</a:t>
            </a:fld>
            <a:endParaRPr lang="en-US"/>
          </a:p>
        </p:txBody>
      </p:sp>
    </p:spTree>
    <p:extLst>
      <p:ext uri="{BB962C8B-B14F-4D97-AF65-F5344CB8AC3E}">
        <p14:creationId xmlns:p14="http://schemas.microsoft.com/office/powerpoint/2010/main" val="2939991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DE5B8A-C46A-4E0D-BC75-449C95654DCF}" type="slidenum">
              <a:rPr lang="en-US" smtClean="0"/>
              <a:t>3</a:t>
            </a:fld>
            <a:endParaRPr lang="en-US"/>
          </a:p>
        </p:txBody>
      </p:sp>
    </p:spTree>
    <p:extLst>
      <p:ext uri="{BB962C8B-B14F-4D97-AF65-F5344CB8AC3E}">
        <p14:creationId xmlns:p14="http://schemas.microsoft.com/office/powerpoint/2010/main" val="14376278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BDE5B8A-C46A-4E0D-BC75-449C95654DCF}" type="slidenum">
              <a:rPr lang="en-US" smtClean="0"/>
              <a:t>23</a:t>
            </a:fld>
            <a:endParaRPr lang="en-US"/>
          </a:p>
        </p:txBody>
      </p:sp>
    </p:spTree>
    <p:extLst>
      <p:ext uri="{BB962C8B-B14F-4D97-AF65-F5344CB8AC3E}">
        <p14:creationId xmlns:p14="http://schemas.microsoft.com/office/powerpoint/2010/main" val="22196352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DE5B8A-C46A-4E0D-BC75-449C95654DCF}" type="slidenum">
              <a:rPr lang="en-US" smtClean="0"/>
              <a:t>24</a:t>
            </a:fld>
            <a:endParaRPr lang="en-US"/>
          </a:p>
        </p:txBody>
      </p:sp>
    </p:spTree>
    <p:extLst>
      <p:ext uri="{BB962C8B-B14F-4D97-AF65-F5344CB8AC3E}">
        <p14:creationId xmlns:p14="http://schemas.microsoft.com/office/powerpoint/2010/main" val="4874677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DE5B8A-C46A-4E0D-BC75-449C95654DCF}" type="slidenum">
              <a:rPr lang="en-US" smtClean="0"/>
              <a:t>25</a:t>
            </a:fld>
            <a:endParaRPr lang="en-US"/>
          </a:p>
        </p:txBody>
      </p:sp>
    </p:spTree>
    <p:extLst>
      <p:ext uri="{BB962C8B-B14F-4D97-AF65-F5344CB8AC3E}">
        <p14:creationId xmlns:p14="http://schemas.microsoft.com/office/powerpoint/2010/main" val="7145012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DE5B8A-C46A-4E0D-BC75-449C95654DCF}" type="slidenum">
              <a:rPr lang="en-US" smtClean="0"/>
              <a:t>26</a:t>
            </a:fld>
            <a:endParaRPr lang="en-US"/>
          </a:p>
        </p:txBody>
      </p:sp>
    </p:spTree>
    <p:extLst>
      <p:ext uri="{BB962C8B-B14F-4D97-AF65-F5344CB8AC3E}">
        <p14:creationId xmlns:p14="http://schemas.microsoft.com/office/powerpoint/2010/main" val="14445469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DE5B8A-C46A-4E0D-BC75-449C95654DCF}" type="slidenum">
              <a:rPr lang="en-US" smtClean="0"/>
              <a:t>28</a:t>
            </a:fld>
            <a:endParaRPr lang="en-US"/>
          </a:p>
        </p:txBody>
      </p:sp>
    </p:spTree>
    <p:extLst>
      <p:ext uri="{BB962C8B-B14F-4D97-AF65-F5344CB8AC3E}">
        <p14:creationId xmlns:p14="http://schemas.microsoft.com/office/powerpoint/2010/main" val="1780242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DE5B8A-C46A-4E0D-BC75-449C95654DCF}" type="slidenum">
              <a:rPr lang="en-US" smtClean="0"/>
              <a:t>29</a:t>
            </a:fld>
            <a:endParaRPr lang="en-US"/>
          </a:p>
        </p:txBody>
      </p:sp>
    </p:spTree>
    <p:extLst>
      <p:ext uri="{BB962C8B-B14F-4D97-AF65-F5344CB8AC3E}">
        <p14:creationId xmlns:p14="http://schemas.microsoft.com/office/powerpoint/2010/main" val="1585511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DE5B8A-C46A-4E0D-BC75-449C95654DCF}" type="slidenum">
              <a:rPr lang="en-US" smtClean="0"/>
              <a:t>4</a:t>
            </a:fld>
            <a:endParaRPr lang="en-US"/>
          </a:p>
        </p:txBody>
      </p:sp>
    </p:spTree>
    <p:extLst>
      <p:ext uri="{BB962C8B-B14F-4D97-AF65-F5344CB8AC3E}">
        <p14:creationId xmlns:p14="http://schemas.microsoft.com/office/powerpoint/2010/main" val="2396020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DE5B8A-C46A-4E0D-BC75-449C95654DCF}" type="slidenum">
              <a:rPr lang="en-US" smtClean="0"/>
              <a:t>5</a:t>
            </a:fld>
            <a:endParaRPr lang="en-US"/>
          </a:p>
        </p:txBody>
      </p:sp>
    </p:spTree>
    <p:extLst>
      <p:ext uri="{BB962C8B-B14F-4D97-AF65-F5344CB8AC3E}">
        <p14:creationId xmlns:p14="http://schemas.microsoft.com/office/powerpoint/2010/main" val="1503322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DE5B8A-C46A-4E0D-BC75-449C95654DCF}" type="slidenum">
              <a:rPr lang="en-US" smtClean="0"/>
              <a:t>7</a:t>
            </a:fld>
            <a:endParaRPr lang="en-US"/>
          </a:p>
        </p:txBody>
      </p:sp>
    </p:spTree>
    <p:extLst>
      <p:ext uri="{BB962C8B-B14F-4D97-AF65-F5344CB8AC3E}">
        <p14:creationId xmlns:p14="http://schemas.microsoft.com/office/powerpoint/2010/main" val="1007670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DE5B8A-C46A-4E0D-BC75-449C95654DCF}" type="slidenum">
              <a:rPr lang="en-US" smtClean="0"/>
              <a:t>8</a:t>
            </a:fld>
            <a:endParaRPr lang="en-US"/>
          </a:p>
        </p:txBody>
      </p:sp>
    </p:spTree>
    <p:extLst>
      <p:ext uri="{BB962C8B-B14F-4D97-AF65-F5344CB8AC3E}">
        <p14:creationId xmlns:p14="http://schemas.microsoft.com/office/powerpoint/2010/main" val="820590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DE5B8A-C46A-4E0D-BC75-449C95654DCF}" type="slidenum">
              <a:rPr lang="en-US" smtClean="0"/>
              <a:t>9</a:t>
            </a:fld>
            <a:endParaRPr lang="en-US"/>
          </a:p>
        </p:txBody>
      </p:sp>
    </p:spTree>
    <p:extLst>
      <p:ext uri="{BB962C8B-B14F-4D97-AF65-F5344CB8AC3E}">
        <p14:creationId xmlns:p14="http://schemas.microsoft.com/office/powerpoint/2010/main" val="735170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DE5B8A-C46A-4E0D-BC75-449C95654DCF}" type="slidenum">
              <a:rPr lang="en-US" smtClean="0"/>
              <a:t>10</a:t>
            </a:fld>
            <a:endParaRPr lang="en-US"/>
          </a:p>
        </p:txBody>
      </p:sp>
    </p:spTree>
    <p:extLst>
      <p:ext uri="{BB962C8B-B14F-4D97-AF65-F5344CB8AC3E}">
        <p14:creationId xmlns:p14="http://schemas.microsoft.com/office/powerpoint/2010/main" val="4266016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DE5B8A-C46A-4E0D-BC75-449C95654DCF}" type="slidenum">
              <a:rPr lang="en-US" smtClean="0"/>
              <a:t>11</a:t>
            </a:fld>
            <a:endParaRPr lang="en-US"/>
          </a:p>
        </p:txBody>
      </p:sp>
    </p:spTree>
    <p:extLst>
      <p:ext uri="{BB962C8B-B14F-4D97-AF65-F5344CB8AC3E}">
        <p14:creationId xmlns:p14="http://schemas.microsoft.com/office/powerpoint/2010/main" val="2554302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3448B-7EB7-6E43-992B-45BDF8831E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124330-2A7E-3747-90AF-9CB9D60D1F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878CD5-2414-7246-9E7E-59EA054ECC8A}"/>
              </a:ext>
            </a:extLst>
          </p:cNvPr>
          <p:cNvSpPr>
            <a:spLocks noGrp="1"/>
          </p:cNvSpPr>
          <p:nvPr>
            <p:ph type="dt" sz="half" idx="10"/>
          </p:nvPr>
        </p:nvSpPr>
        <p:spPr/>
        <p:txBody>
          <a:bodyPr/>
          <a:lstStyle/>
          <a:p>
            <a:fld id="{0F223963-35BE-4E47-9B2C-FD5C461645DF}" type="datetimeFigureOut">
              <a:rPr lang="en-US" smtClean="0"/>
              <a:t>6/1/2023</a:t>
            </a:fld>
            <a:endParaRPr lang="en-US"/>
          </a:p>
        </p:txBody>
      </p:sp>
      <p:sp>
        <p:nvSpPr>
          <p:cNvPr id="5" name="Footer Placeholder 4">
            <a:extLst>
              <a:ext uri="{FF2B5EF4-FFF2-40B4-BE49-F238E27FC236}">
                <a16:creationId xmlns:a16="http://schemas.microsoft.com/office/drawing/2014/main" id="{24B956FA-D058-A148-9E6F-4FA6128CA7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8C7CCF-D48D-8E44-A10C-535C375958C6}"/>
              </a:ext>
            </a:extLst>
          </p:cNvPr>
          <p:cNvSpPr>
            <a:spLocks noGrp="1"/>
          </p:cNvSpPr>
          <p:nvPr>
            <p:ph type="sldNum" sz="quarter" idx="12"/>
          </p:nvPr>
        </p:nvSpPr>
        <p:spPr/>
        <p:txBody>
          <a:bodyPr/>
          <a:lstStyle/>
          <a:p>
            <a:fld id="{1E0ACD98-DDFF-6E4E-937A-5E8C48025508}" type="slidenum">
              <a:rPr lang="en-US" smtClean="0"/>
              <a:t>‹#›</a:t>
            </a:fld>
            <a:endParaRPr lang="en-US"/>
          </a:p>
        </p:txBody>
      </p:sp>
    </p:spTree>
    <p:extLst>
      <p:ext uri="{BB962C8B-B14F-4D97-AF65-F5344CB8AC3E}">
        <p14:creationId xmlns:p14="http://schemas.microsoft.com/office/powerpoint/2010/main" val="40545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A9253-89A1-2240-B51F-4B80F0B3B5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ED6F64-61B3-C545-8E68-9E5C2B819D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1EEFB8-4C23-6144-874B-DB3E1E7433A6}"/>
              </a:ext>
            </a:extLst>
          </p:cNvPr>
          <p:cNvSpPr>
            <a:spLocks noGrp="1"/>
          </p:cNvSpPr>
          <p:nvPr>
            <p:ph type="dt" sz="half" idx="10"/>
          </p:nvPr>
        </p:nvSpPr>
        <p:spPr/>
        <p:txBody>
          <a:bodyPr/>
          <a:lstStyle/>
          <a:p>
            <a:fld id="{0F223963-35BE-4E47-9B2C-FD5C461645DF}" type="datetimeFigureOut">
              <a:rPr lang="en-US" smtClean="0"/>
              <a:t>6/1/2023</a:t>
            </a:fld>
            <a:endParaRPr lang="en-US"/>
          </a:p>
        </p:txBody>
      </p:sp>
      <p:sp>
        <p:nvSpPr>
          <p:cNvPr id="5" name="Footer Placeholder 4">
            <a:extLst>
              <a:ext uri="{FF2B5EF4-FFF2-40B4-BE49-F238E27FC236}">
                <a16:creationId xmlns:a16="http://schemas.microsoft.com/office/drawing/2014/main" id="{954DDB80-D1FD-7B4D-BB38-834A1CB58C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8A3CB9-E34A-8848-806F-B9FA3922EF22}"/>
              </a:ext>
            </a:extLst>
          </p:cNvPr>
          <p:cNvSpPr>
            <a:spLocks noGrp="1"/>
          </p:cNvSpPr>
          <p:nvPr>
            <p:ph type="sldNum" sz="quarter" idx="12"/>
          </p:nvPr>
        </p:nvSpPr>
        <p:spPr/>
        <p:txBody>
          <a:bodyPr/>
          <a:lstStyle/>
          <a:p>
            <a:fld id="{1E0ACD98-DDFF-6E4E-937A-5E8C48025508}" type="slidenum">
              <a:rPr lang="en-US" smtClean="0"/>
              <a:t>‹#›</a:t>
            </a:fld>
            <a:endParaRPr lang="en-US"/>
          </a:p>
        </p:txBody>
      </p:sp>
    </p:spTree>
    <p:extLst>
      <p:ext uri="{BB962C8B-B14F-4D97-AF65-F5344CB8AC3E}">
        <p14:creationId xmlns:p14="http://schemas.microsoft.com/office/powerpoint/2010/main" val="881825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ACA67C-07C9-2342-B505-F8E200C499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26D62D-4CCF-F743-9742-2429789143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24B399-C726-FD48-8FF7-85D65D4793FD}"/>
              </a:ext>
            </a:extLst>
          </p:cNvPr>
          <p:cNvSpPr>
            <a:spLocks noGrp="1"/>
          </p:cNvSpPr>
          <p:nvPr>
            <p:ph type="dt" sz="half" idx="10"/>
          </p:nvPr>
        </p:nvSpPr>
        <p:spPr/>
        <p:txBody>
          <a:bodyPr/>
          <a:lstStyle/>
          <a:p>
            <a:fld id="{0F223963-35BE-4E47-9B2C-FD5C461645DF}" type="datetimeFigureOut">
              <a:rPr lang="en-US" smtClean="0"/>
              <a:t>6/1/2023</a:t>
            </a:fld>
            <a:endParaRPr lang="en-US"/>
          </a:p>
        </p:txBody>
      </p:sp>
      <p:sp>
        <p:nvSpPr>
          <p:cNvPr id="5" name="Footer Placeholder 4">
            <a:extLst>
              <a:ext uri="{FF2B5EF4-FFF2-40B4-BE49-F238E27FC236}">
                <a16:creationId xmlns:a16="http://schemas.microsoft.com/office/drawing/2014/main" id="{6061941C-F195-E24A-B960-06F8526776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FCDC34-4596-4349-93F5-E07A3047086D}"/>
              </a:ext>
            </a:extLst>
          </p:cNvPr>
          <p:cNvSpPr>
            <a:spLocks noGrp="1"/>
          </p:cNvSpPr>
          <p:nvPr>
            <p:ph type="sldNum" sz="quarter" idx="12"/>
          </p:nvPr>
        </p:nvSpPr>
        <p:spPr/>
        <p:txBody>
          <a:bodyPr/>
          <a:lstStyle/>
          <a:p>
            <a:fld id="{1E0ACD98-DDFF-6E4E-937A-5E8C48025508}" type="slidenum">
              <a:rPr lang="en-US" smtClean="0"/>
              <a:t>‹#›</a:t>
            </a:fld>
            <a:endParaRPr lang="en-US"/>
          </a:p>
        </p:txBody>
      </p:sp>
    </p:spTree>
    <p:extLst>
      <p:ext uri="{BB962C8B-B14F-4D97-AF65-F5344CB8AC3E}">
        <p14:creationId xmlns:p14="http://schemas.microsoft.com/office/powerpoint/2010/main" val="734222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93B83-98DE-CD40-B09D-F60BF6BD52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FA43B9-AE69-004D-9818-7B89317CBE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051BFE-A7A9-4047-98B5-14142025AB91}"/>
              </a:ext>
            </a:extLst>
          </p:cNvPr>
          <p:cNvSpPr>
            <a:spLocks noGrp="1"/>
          </p:cNvSpPr>
          <p:nvPr>
            <p:ph type="dt" sz="half" idx="10"/>
          </p:nvPr>
        </p:nvSpPr>
        <p:spPr/>
        <p:txBody>
          <a:bodyPr/>
          <a:lstStyle/>
          <a:p>
            <a:fld id="{0F223963-35BE-4E47-9B2C-FD5C461645DF}" type="datetimeFigureOut">
              <a:rPr lang="en-US" smtClean="0"/>
              <a:t>6/1/2023</a:t>
            </a:fld>
            <a:endParaRPr lang="en-US"/>
          </a:p>
        </p:txBody>
      </p:sp>
      <p:sp>
        <p:nvSpPr>
          <p:cNvPr id="5" name="Footer Placeholder 4">
            <a:extLst>
              <a:ext uri="{FF2B5EF4-FFF2-40B4-BE49-F238E27FC236}">
                <a16:creationId xmlns:a16="http://schemas.microsoft.com/office/drawing/2014/main" id="{035BBE61-0984-E846-8B89-350EAF1C76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B1D1FB-8CF2-E84D-8E4E-0BB3EB88915D}"/>
              </a:ext>
            </a:extLst>
          </p:cNvPr>
          <p:cNvSpPr>
            <a:spLocks noGrp="1"/>
          </p:cNvSpPr>
          <p:nvPr>
            <p:ph type="sldNum" sz="quarter" idx="12"/>
          </p:nvPr>
        </p:nvSpPr>
        <p:spPr/>
        <p:txBody>
          <a:bodyPr/>
          <a:lstStyle/>
          <a:p>
            <a:fld id="{1E0ACD98-DDFF-6E4E-937A-5E8C48025508}" type="slidenum">
              <a:rPr lang="en-US" smtClean="0"/>
              <a:t>‹#›</a:t>
            </a:fld>
            <a:endParaRPr lang="en-US"/>
          </a:p>
        </p:txBody>
      </p:sp>
    </p:spTree>
    <p:extLst>
      <p:ext uri="{BB962C8B-B14F-4D97-AF65-F5344CB8AC3E}">
        <p14:creationId xmlns:p14="http://schemas.microsoft.com/office/powerpoint/2010/main" val="3273933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674CD-EF2E-4348-BE4D-F57B378D9D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E1D3A7-476A-EF45-A1D9-8983BA4672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F73CD9-7C66-7648-B80B-EC11085F75B4}"/>
              </a:ext>
            </a:extLst>
          </p:cNvPr>
          <p:cNvSpPr>
            <a:spLocks noGrp="1"/>
          </p:cNvSpPr>
          <p:nvPr>
            <p:ph type="dt" sz="half" idx="10"/>
          </p:nvPr>
        </p:nvSpPr>
        <p:spPr/>
        <p:txBody>
          <a:bodyPr/>
          <a:lstStyle/>
          <a:p>
            <a:fld id="{0F223963-35BE-4E47-9B2C-FD5C461645DF}" type="datetimeFigureOut">
              <a:rPr lang="en-US" smtClean="0"/>
              <a:t>6/1/2023</a:t>
            </a:fld>
            <a:endParaRPr lang="en-US"/>
          </a:p>
        </p:txBody>
      </p:sp>
      <p:sp>
        <p:nvSpPr>
          <p:cNvPr id="5" name="Footer Placeholder 4">
            <a:extLst>
              <a:ext uri="{FF2B5EF4-FFF2-40B4-BE49-F238E27FC236}">
                <a16:creationId xmlns:a16="http://schemas.microsoft.com/office/drawing/2014/main" id="{73888D05-88F5-604E-8D4F-FD64D0BE34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3B3CC1-9D4E-E14A-A353-0AB551DB11DE}"/>
              </a:ext>
            </a:extLst>
          </p:cNvPr>
          <p:cNvSpPr>
            <a:spLocks noGrp="1"/>
          </p:cNvSpPr>
          <p:nvPr>
            <p:ph type="sldNum" sz="quarter" idx="12"/>
          </p:nvPr>
        </p:nvSpPr>
        <p:spPr/>
        <p:txBody>
          <a:bodyPr/>
          <a:lstStyle/>
          <a:p>
            <a:fld id="{1E0ACD98-DDFF-6E4E-937A-5E8C48025508}" type="slidenum">
              <a:rPr lang="en-US" smtClean="0"/>
              <a:t>‹#›</a:t>
            </a:fld>
            <a:endParaRPr lang="en-US"/>
          </a:p>
        </p:txBody>
      </p:sp>
    </p:spTree>
    <p:extLst>
      <p:ext uri="{BB962C8B-B14F-4D97-AF65-F5344CB8AC3E}">
        <p14:creationId xmlns:p14="http://schemas.microsoft.com/office/powerpoint/2010/main" val="2401062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0B8C4-1211-BE40-B982-FAD52F1F8E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C7CF5E-D2C8-1B4E-8C59-638DADC7D6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5EA13D-8098-0445-B133-5201303E73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657A7C-6172-6C48-9334-08A1C52639BC}"/>
              </a:ext>
            </a:extLst>
          </p:cNvPr>
          <p:cNvSpPr>
            <a:spLocks noGrp="1"/>
          </p:cNvSpPr>
          <p:nvPr>
            <p:ph type="dt" sz="half" idx="10"/>
          </p:nvPr>
        </p:nvSpPr>
        <p:spPr/>
        <p:txBody>
          <a:bodyPr/>
          <a:lstStyle/>
          <a:p>
            <a:fld id="{0F223963-35BE-4E47-9B2C-FD5C461645DF}" type="datetimeFigureOut">
              <a:rPr lang="en-US" smtClean="0"/>
              <a:t>6/1/2023</a:t>
            </a:fld>
            <a:endParaRPr lang="en-US"/>
          </a:p>
        </p:txBody>
      </p:sp>
      <p:sp>
        <p:nvSpPr>
          <p:cNvPr id="6" name="Footer Placeholder 5">
            <a:extLst>
              <a:ext uri="{FF2B5EF4-FFF2-40B4-BE49-F238E27FC236}">
                <a16:creationId xmlns:a16="http://schemas.microsoft.com/office/drawing/2014/main" id="{28A48868-6DB1-DE4A-9B95-62ED936E0A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73A273-2AF9-AE40-BF07-E7059969326D}"/>
              </a:ext>
            </a:extLst>
          </p:cNvPr>
          <p:cNvSpPr>
            <a:spLocks noGrp="1"/>
          </p:cNvSpPr>
          <p:nvPr>
            <p:ph type="sldNum" sz="quarter" idx="12"/>
          </p:nvPr>
        </p:nvSpPr>
        <p:spPr/>
        <p:txBody>
          <a:bodyPr/>
          <a:lstStyle/>
          <a:p>
            <a:fld id="{1E0ACD98-DDFF-6E4E-937A-5E8C48025508}" type="slidenum">
              <a:rPr lang="en-US" smtClean="0"/>
              <a:t>‹#›</a:t>
            </a:fld>
            <a:endParaRPr lang="en-US"/>
          </a:p>
        </p:txBody>
      </p:sp>
    </p:spTree>
    <p:extLst>
      <p:ext uri="{BB962C8B-B14F-4D97-AF65-F5344CB8AC3E}">
        <p14:creationId xmlns:p14="http://schemas.microsoft.com/office/powerpoint/2010/main" val="4245891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9ECF9-5EFF-7B48-B6A1-ECA4CE029F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C1AE7E-CFB9-3242-859F-5958C7E537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7BBD3B-EE83-8449-ABD6-F75293F724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FA0741-F7D5-7D49-97A1-9909BD8B79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6AF29D-1678-6245-9120-CCB49F29AF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173EA4-2564-2141-8FEC-DA926330D186}"/>
              </a:ext>
            </a:extLst>
          </p:cNvPr>
          <p:cNvSpPr>
            <a:spLocks noGrp="1"/>
          </p:cNvSpPr>
          <p:nvPr>
            <p:ph type="dt" sz="half" idx="10"/>
          </p:nvPr>
        </p:nvSpPr>
        <p:spPr/>
        <p:txBody>
          <a:bodyPr/>
          <a:lstStyle/>
          <a:p>
            <a:fld id="{0F223963-35BE-4E47-9B2C-FD5C461645DF}" type="datetimeFigureOut">
              <a:rPr lang="en-US" smtClean="0"/>
              <a:t>6/1/2023</a:t>
            </a:fld>
            <a:endParaRPr lang="en-US"/>
          </a:p>
        </p:txBody>
      </p:sp>
      <p:sp>
        <p:nvSpPr>
          <p:cNvPr id="8" name="Footer Placeholder 7">
            <a:extLst>
              <a:ext uri="{FF2B5EF4-FFF2-40B4-BE49-F238E27FC236}">
                <a16:creationId xmlns:a16="http://schemas.microsoft.com/office/drawing/2014/main" id="{E1930FA5-EEA3-3D47-98BE-5E52F7678C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6022EA-0603-6646-98B4-8FCA05AFBD59}"/>
              </a:ext>
            </a:extLst>
          </p:cNvPr>
          <p:cNvSpPr>
            <a:spLocks noGrp="1"/>
          </p:cNvSpPr>
          <p:nvPr>
            <p:ph type="sldNum" sz="quarter" idx="12"/>
          </p:nvPr>
        </p:nvSpPr>
        <p:spPr/>
        <p:txBody>
          <a:bodyPr/>
          <a:lstStyle/>
          <a:p>
            <a:fld id="{1E0ACD98-DDFF-6E4E-937A-5E8C48025508}" type="slidenum">
              <a:rPr lang="en-US" smtClean="0"/>
              <a:t>‹#›</a:t>
            </a:fld>
            <a:endParaRPr lang="en-US"/>
          </a:p>
        </p:txBody>
      </p:sp>
    </p:spTree>
    <p:extLst>
      <p:ext uri="{BB962C8B-B14F-4D97-AF65-F5344CB8AC3E}">
        <p14:creationId xmlns:p14="http://schemas.microsoft.com/office/powerpoint/2010/main" val="3268444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04DC3-C44D-B740-A08A-D7DF6308EF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CB72DC-323D-AE49-9BEC-790B67FBE616}"/>
              </a:ext>
            </a:extLst>
          </p:cNvPr>
          <p:cNvSpPr>
            <a:spLocks noGrp="1"/>
          </p:cNvSpPr>
          <p:nvPr>
            <p:ph type="dt" sz="half" idx="10"/>
          </p:nvPr>
        </p:nvSpPr>
        <p:spPr/>
        <p:txBody>
          <a:bodyPr/>
          <a:lstStyle/>
          <a:p>
            <a:fld id="{0F223963-35BE-4E47-9B2C-FD5C461645DF}" type="datetimeFigureOut">
              <a:rPr lang="en-US" smtClean="0"/>
              <a:t>6/1/2023</a:t>
            </a:fld>
            <a:endParaRPr lang="en-US"/>
          </a:p>
        </p:txBody>
      </p:sp>
      <p:sp>
        <p:nvSpPr>
          <p:cNvPr id="4" name="Footer Placeholder 3">
            <a:extLst>
              <a:ext uri="{FF2B5EF4-FFF2-40B4-BE49-F238E27FC236}">
                <a16:creationId xmlns:a16="http://schemas.microsoft.com/office/drawing/2014/main" id="{D59697AA-7E75-E449-9665-D3286DC0BB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22B3A2-A7EF-7349-9847-46B112951415}"/>
              </a:ext>
            </a:extLst>
          </p:cNvPr>
          <p:cNvSpPr>
            <a:spLocks noGrp="1"/>
          </p:cNvSpPr>
          <p:nvPr>
            <p:ph type="sldNum" sz="quarter" idx="12"/>
          </p:nvPr>
        </p:nvSpPr>
        <p:spPr/>
        <p:txBody>
          <a:bodyPr/>
          <a:lstStyle/>
          <a:p>
            <a:fld id="{1E0ACD98-DDFF-6E4E-937A-5E8C48025508}" type="slidenum">
              <a:rPr lang="en-US" smtClean="0"/>
              <a:t>‹#›</a:t>
            </a:fld>
            <a:endParaRPr lang="en-US"/>
          </a:p>
        </p:txBody>
      </p:sp>
    </p:spTree>
    <p:extLst>
      <p:ext uri="{BB962C8B-B14F-4D97-AF65-F5344CB8AC3E}">
        <p14:creationId xmlns:p14="http://schemas.microsoft.com/office/powerpoint/2010/main" val="1875211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3B6B95-4313-F24F-AF9B-9CFC8D643401}"/>
              </a:ext>
            </a:extLst>
          </p:cNvPr>
          <p:cNvSpPr>
            <a:spLocks noGrp="1"/>
          </p:cNvSpPr>
          <p:nvPr>
            <p:ph type="dt" sz="half" idx="10"/>
          </p:nvPr>
        </p:nvSpPr>
        <p:spPr/>
        <p:txBody>
          <a:bodyPr/>
          <a:lstStyle/>
          <a:p>
            <a:fld id="{0F223963-35BE-4E47-9B2C-FD5C461645DF}" type="datetimeFigureOut">
              <a:rPr lang="en-US" smtClean="0"/>
              <a:t>6/1/2023</a:t>
            </a:fld>
            <a:endParaRPr lang="en-US"/>
          </a:p>
        </p:txBody>
      </p:sp>
      <p:sp>
        <p:nvSpPr>
          <p:cNvPr id="3" name="Footer Placeholder 2">
            <a:extLst>
              <a:ext uri="{FF2B5EF4-FFF2-40B4-BE49-F238E27FC236}">
                <a16:creationId xmlns:a16="http://schemas.microsoft.com/office/drawing/2014/main" id="{130B9904-4269-CB4C-951B-E90962EE63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18F355-B8B4-7445-936E-FAC632AC1F3B}"/>
              </a:ext>
            </a:extLst>
          </p:cNvPr>
          <p:cNvSpPr>
            <a:spLocks noGrp="1"/>
          </p:cNvSpPr>
          <p:nvPr>
            <p:ph type="sldNum" sz="quarter" idx="12"/>
          </p:nvPr>
        </p:nvSpPr>
        <p:spPr/>
        <p:txBody>
          <a:bodyPr/>
          <a:lstStyle/>
          <a:p>
            <a:fld id="{1E0ACD98-DDFF-6E4E-937A-5E8C48025508}" type="slidenum">
              <a:rPr lang="en-US" smtClean="0"/>
              <a:t>‹#›</a:t>
            </a:fld>
            <a:endParaRPr lang="en-US"/>
          </a:p>
        </p:txBody>
      </p:sp>
    </p:spTree>
    <p:extLst>
      <p:ext uri="{BB962C8B-B14F-4D97-AF65-F5344CB8AC3E}">
        <p14:creationId xmlns:p14="http://schemas.microsoft.com/office/powerpoint/2010/main" val="3535717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2671-7E7B-3446-A45D-26BFABAE95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9807CD-3331-BE40-B60B-049B8A26DE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B48195-D697-FD4A-8814-BFCD2C1E71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E83F2-DAD8-9041-82FE-540CC31399D6}"/>
              </a:ext>
            </a:extLst>
          </p:cNvPr>
          <p:cNvSpPr>
            <a:spLocks noGrp="1"/>
          </p:cNvSpPr>
          <p:nvPr>
            <p:ph type="dt" sz="half" idx="10"/>
          </p:nvPr>
        </p:nvSpPr>
        <p:spPr/>
        <p:txBody>
          <a:bodyPr/>
          <a:lstStyle/>
          <a:p>
            <a:fld id="{0F223963-35BE-4E47-9B2C-FD5C461645DF}" type="datetimeFigureOut">
              <a:rPr lang="en-US" smtClean="0"/>
              <a:t>6/1/2023</a:t>
            </a:fld>
            <a:endParaRPr lang="en-US"/>
          </a:p>
        </p:txBody>
      </p:sp>
      <p:sp>
        <p:nvSpPr>
          <p:cNvPr id="6" name="Footer Placeholder 5">
            <a:extLst>
              <a:ext uri="{FF2B5EF4-FFF2-40B4-BE49-F238E27FC236}">
                <a16:creationId xmlns:a16="http://schemas.microsoft.com/office/drawing/2014/main" id="{8D11585B-187B-BD43-8BBC-64741528F0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CF2ED4-C267-C443-A2C6-5D0763F291B0}"/>
              </a:ext>
            </a:extLst>
          </p:cNvPr>
          <p:cNvSpPr>
            <a:spLocks noGrp="1"/>
          </p:cNvSpPr>
          <p:nvPr>
            <p:ph type="sldNum" sz="quarter" idx="12"/>
          </p:nvPr>
        </p:nvSpPr>
        <p:spPr/>
        <p:txBody>
          <a:bodyPr/>
          <a:lstStyle/>
          <a:p>
            <a:fld id="{1E0ACD98-DDFF-6E4E-937A-5E8C48025508}" type="slidenum">
              <a:rPr lang="en-US" smtClean="0"/>
              <a:t>‹#›</a:t>
            </a:fld>
            <a:endParaRPr lang="en-US"/>
          </a:p>
        </p:txBody>
      </p:sp>
    </p:spTree>
    <p:extLst>
      <p:ext uri="{BB962C8B-B14F-4D97-AF65-F5344CB8AC3E}">
        <p14:creationId xmlns:p14="http://schemas.microsoft.com/office/powerpoint/2010/main" val="1649091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5EF9B-3588-F345-8D5D-33006E2661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A9FB35-2201-A148-914C-370163C2ED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763CD3-58C8-AC43-8A7B-2C972DE919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FF7053-1771-2D42-9C61-71537493767C}"/>
              </a:ext>
            </a:extLst>
          </p:cNvPr>
          <p:cNvSpPr>
            <a:spLocks noGrp="1"/>
          </p:cNvSpPr>
          <p:nvPr>
            <p:ph type="dt" sz="half" idx="10"/>
          </p:nvPr>
        </p:nvSpPr>
        <p:spPr/>
        <p:txBody>
          <a:bodyPr/>
          <a:lstStyle/>
          <a:p>
            <a:fld id="{0F223963-35BE-4E47-9B2C-FD5C461645DF}" type="datetimeFigureOut">
              <a:rPr lang="en-US" smtClean="0"/>
              <a:t>6/1/2023</a:t>
            </a:fld>
            <a:endParaRPr lang="en-US"/>
          </a:p>
        </p:txBody>
      </p:sp>
      <p:sp>
        <p:nvSpPr>
          <p:cNvPr id="6" name="Footer Placeholder 5">
            <a:extLst>
              <a:ext uri="{FF2B5EF4-FFF2-40B4-BE49-F238E27FC236}">
                <a16:creationId xmlns:a16="http://schemas.microsoft.com/office/drawing/2014/main" id="{3076F9B3-B0C3-604E-AB33-7B933A3299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79B6C8-75E3-3942-911F-D94E4D04421F}"/>
              </a:ext>
            </a:extLst>
          </p:cNvPr>
          <p:cNvSpPr>
            <a:spLocks noGrp="1"/>
          </p:cNvSpPr>
          <p:nvPr>
            <p:ph type="sldNum" sz="quarter" idx="12"/>
          </p:nvPr>
        </p:nvSpPr>
        <p:spPr/>
        <p:txBody>
          <a:bodyPr/>
          <a:lstStyle/>
          <a:p>
            <a:fld id="{1E0ACD98-DDFF-6E4E-937A-5E8C48025508}" type="slidenum">
              <a:rPr lang="en-US" smtClean="0"/>
              <a:t>‹#›</a:t>
            </a:fld>
            <a:endParaRPr lang="en-US"/>
          </a:p>
        </p:txBody>
      </p:sp>
    </p:spTree>
    <p:extLst>
      <p:ext uri="{BB962C8B-B14F-4D97-AF65-F5344CB8AC3E}">
        <p14:creationId xmlns:p14="http://schemas.microsoft.com/office/powerpoint/2010/main" val="16425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C95273-549B-FE41-814F-C1C66F083E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A16CB2-1F82-1641-83E8-915220FB6D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54966E-AEF5-254A-ABAE-F5E4908223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223963-35BE-4E47-9B2C-FD5C461645DF}" type="datetimeFigureOut">
              <a:rPr lang="en-US" smtClean="0"/>
              <a:t>6/1/2023</a:t>
            </a:fld>
            <a:endParaRPr lang="en-US"/>
          </a:p>
        </p:txBody>
      </p:sp>
      <p:sp>
        <p:nvSpPr>
          <p:cNvPr id="5" name="Footer Placeholder 4">
            <a:extLst>
              <a:ext uri="{FF2B5EF4-FFF2-40B4-BE49-F238E27FC236}">
                <a16:creationId xmlns:a16="http://schemas.microsoft.com/office/drawing/2014/main" id="{E0837909-77E2-1241-B9E3-C3802BD2E2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3FF7A7-8D4F-2F46-B449-BFC1EFF249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0ACD98-DDFF-6E4E-937A-5E8C48025508}" type="slidenum">
              <a:rPr lang="en-US" smtClean="0"/>
              <a:t>‹#›</a:t>
            </a:fld>
            <a:endParaRPr lang="en-US"/>
          </a:p>
        </p:txBody>
      </p:sp>
    </p:spTree>
    <p:extLst>
      <p:ext uri="{BB962C8B-B14F-4D97-AF65-F5344CB8AC3E}">
        <p14:creationId xmlns:p14="http://schemas.microsoft.com/office/powerpoint/2010/main" val="2583549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0.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arxiv.org/abs/2011.00362"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3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9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5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427F6-2DE8-404B-9657-647E48669EEC}"/>
              </a:ext>
            </a:extLst>
          </p:cNvPr>
          <p:cNvSpPr>
            <a:spLocks noGrp="1"/>
          </p:cNvSpPr>
          <p:nvPr>
            <p:ph type="ctrTitle"/>
          </p:nvPr>
        </p:nvSpPr>
        <p:spPr>
          <a:xfrm>
            <a:off x="1524000" y="1266732"/>
            <a:ext cx="9144000" cy="1655756"/>
          </a:xfrm>
        </p:spPr>
        <p:txBody>
          <a:bodyPr>
            <a:normAutofit/>
          </a:bodyPr>
          <a:lstStyle/>
          <a:p>
            <a:r>
              <a:rPr lang="en-US" sz="4000" dirty="0">
                <a:effectLst/>
                <a:latin typeface="Calibri" panose="020F0502020204030204" pitchFamily="34" charset="0"/>
                <a:ea typeface="等线" panose="02010600030101010101" pitchFamily="2" charset="-122"/>
                <a:cs typeface="Times New Roman" panose="02020603050405020304" pitchFamily="18" charset="0"/>
              </a:rPr>
              <a:t>Explainable Sequential Anomaly Detection via Prototypes</a:t>
            </a:r>
            <a:endParaRPr lang="en-US" sz="11500" b="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B9CC5AF-8F2D-4E41-9EC8-E0901BEE6AE7}"/>
              </a:ext>
            </a:extLst>
          </p:cNvPr>
          <p:cNvSpPr>
            <a:spLocks noGrp="1"/>
          </p:cNvSpPr>
          <p:nvPr>
            <p:ph type="subTitle" idx="1"/>
          </p:nvPr>
        </p:nvSpPr>
        <p:spPr>
          <a:xfrm>
            <a:off x="1524000" y="3754328"/>
            <a:ext cx="9144000" cy="2752016"/>
          </a:xfrm>
        </p:spPr>
        <p:txBody>
          <a:bodyPr>
            <a:normAutofit/>
          </a:bodyPr>
          <a:lstStyle/>
          <a:p>
            <a:r>
              <a:rPr lang="en-US" dirty="0">
                <a:solidFill>
                  <a:schemeClr val="accent5"/>
                </a:solidFill>
                <a:latin typeface="Arial" panose="020B0604020202020204" pitchFamily="34" charset="0"/>
                <a:cs typeface="Arial" panose="020B0604020202020204" pitchFamily="34" charset="0"/>
              </a:rPr>
              <a:t>H</a:t>
            </a:r>
            <a:r>
              <a:rPr lang="en-US" altLang="zh-CN" dirty="0">
                <a:solidFill>
                  <a:schemeClr val="accent5"/>
                </a:solidFill>
                <a:latin typeface="Arial" panose="020B0604020202020204" pitchFamily="34" charset="0"/>
                <a:cs typeface="Arial" panose="020B0604020202020204" pitchFamily="34" charset="0"/>
              </a:rPr>
              <a:t>e Cheng</a:t>
            </a:r>
            <a:r>
              <a:rPr lang="en-US" altLang="zh-CN" baseline="30000" dirty="0">
                <a:solidFill>
                  <a:schemeClr val="accent5"/>
                </a:solidFill>
                <a:latin typeface="Arial" panose="020B0604020202020204" pitchFamily="34" charset="0"/>
                <a:cs typeface="Arial" panose="020B0604020202020204" pitchFamily="34" charset="0"/>
              </a:rPr>
              <a:t>1	</a:t>
            </a:r>
            <a:r>
              <a:rPr lang="en-US" altLang="zh-CN" dirty="0" err="1">
                <a:latin typeface="Arial" panose="020B0604020202020204" pitchFamily="34" charset="0"/>
                <a:cs typeface="Arial" panose="020B0604020202020204" pitchFamily="34" charset="0"/>
              </a:rPr>
              <a:t>Depeng</a:t>
            </a:r>
            <a:r>
              <a:rPr lang="en-US" altLang="zh-CN" dirty="0">
                <a:latin typeface="Arial" panose="020B0604020202020204" pitchFamily="34" charset="0"/>
                <a:cs typeface="Arial" panose="020B0604020202020204" pitchFamily="34" charset="0"/>
              </a:rPr>
              <a:t> Xu</a:t>
            </a:r>
            <a:r>
              <a:rPr lang="en-US" altLang="zh-CN" baseline="30000" dirty="0">
                <a:latin typeface="Arial" panose="020B0604020202020204" pitchFamily="34" charset="0"/>
                <a:cs typeface="Arial" panose="020B0604020202020204" pitchFamily="34" charset="0"/>
              </a:rPr>
              <a:t>2	</a:t>
            </a:r>
            <a:r>
              <a:rPr lang="en-US" altLang="zh-CN" dirty="0" err="1">
                <a:latin typeface="Arial" panose="020B0604020202020204" pitchFamily="34" charset="0"/>
                <a:cs typeface="Arial" panose="020B0604020202020204" pitchFamily="34" charset="0"/>
              </a:rPr>
              <a:t>Shuhan</a:t>
            </a:r>
            <a:r>
              <a:rPr lang="en-US" altLang="zh-CN" dirty="0">
                <a:latin typeface="Arial" panose="020B0604020202020204" pitchFamily="34" charset="0"/>
                <a:cs typeface="Arial" panose="020B0604020202020204" pitchFamily="34" charset="0"/>
              </a:rPr>
              <a:t> Yuan</a:t>
            </a:r>
            <a:r>
              <a:rPr lang="en-US" altLang="zh-CN" baseline="30000" dirty="0">
                <a:latin typeface="Arial" panose="020B0604020202020204" pitchFamily="34" charset="0"/>
                <a:cs typeface="Arial" panose="020B0604020202020204" pitchFamily="34" charset="0"/>
              </a:rPr>
              <a:t>1</a:t>
            </a:r>
            <a:endParaRPr lang="en-US" baseline="300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baseline="30000"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Utah State University</a:t>
            </a:r>
          </a:p>
          <a:p>
            <a:r>
              <a:rPr lang="en-US" baseline="30000" dirty="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University of North Carolina at Charlotte</a:t>
            </a:r>
          </a:p>
          <a:p>
            <a:endParaRPr lang="en-US" dirty="0">
              <a:solidFill>
                <a:schemeClr val="accent5"/>
              </a:solidFill>
              <a:latin typeface="Arial" panose="020B0604020202020204" pitchFamily="34" charset="0"/>
              <a:cs typeface="Arial" panose="020B0604020202020204" pitchFamily="34" charset="0"/>
            </a:endParaRPr>
          </a:p>
          <a:p>
            <a:r>
              <a:rPr lang="en-US" sz="1800" dirty="0">
                <a:latin typeface="NimbusRomNo9L-Regu"/>
              </a:rPr>
              <a:t>This work was supported in part by NSF 2103829</a:t>
            </a:r>
          </a:p>
          <a:p>
            <a:endParaRPr lang="en-US" dirty="0">
              <a:solidFill>
                <a:schemeClr val="accent5"/>
              </a:solidFill>
              <a:latin typeface="Arial" panose="020B0604020202020204" pitchFamily="34" charset="0"/>
              <a:cs typeface="Arial" panose="020B0604020202020204" pitchFamily="34" charset="0"/>
            </a:endParaRPr>
          </a:p>
          <a:p>
            <a:endParaRPr lang="en-US" dirty="0">
              <a:solidFill>
                <a:schemeClr val="accent5"/>
              </a:solidFill>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92BB9148-FDA0-5A4D-BC75-97766897AB53}"/>
              </a:ext>
            </a:extLst>
          </p:cNvPr>
          <p:cNvCxnSpPr/>
          <p:nvPr/>
        </p:nvCxnSpPr>
        <p:spPr>
          <a:xfrm>
            <a:off x="1887068" y="3318155"/>
            <a:ext cx="8417859" cy="0"/>
          </a:xfrm>
          <a:prstGeom prst="line">
            <a:avLst/>
          </a:prstGeom>
          <a:ln w="19050">
            <a:solidFill>
              <a:srgbClr val="377362"/>
            </a:solidFill>
          </a:ln>
        </p:spPr>
        <p:style>
          <a:lnRef idx="1">
            <a:schemeClr val="accent1"/>
          </a:lnRef>
          <a:fillRef idx="0">
            <a:schemeClr val="accent1"/>
          </a:fillRef>
          <a:effectRef idx="0">
            <a:schemeClr val="accent1"/>
          </a:effectRef>
          <a:fontRef idx="minor">
            <a:schemeClr val="tx1"/>
          </a:fontRef>
        </p:style>
      </p:cxnSp>
      <p:pic>
        <p:nvPicPr>
          <p:cNvPr id="6" name="Picture 6" descr="Logo&#10;&#10;Description automatically generated">
            <a:extLst>
              <a:ext uri="{FF2B5EF4-FFF2-40B4-BE49-F238E27FC236}">
                <a16:creationId xmlns:a16="http://schemas.microsoft.com/office/drawing/2014/main" id="{22522F29-1B9E-4C28-827B-C0AD26BA62C6}"/>
              </a:ext>
            </a:extLst>
          </p:cNvPr>
          <p:cNvPicPr>
            <a:picLocks noChangeAspect="1"/>
          </p:cNvPicPr>
          <p:nvPr/>
        </p:nvPicPr>
        <p:blipFill>
          <a:blip r:embed="rId3"/>
          <a:stretch>
            <a:fillRect/>
          </a:stretch>
        </p:blipFill>
        <p:spPr>
          <a:xfrm>
            <a:off x="152400" y="6360443"/>
            <a:ext cx="2743200" cy="439261"/>
          </a:xfrm>
          <a:prstGeom prst="rect">
            <a:avLst/>
          </a:prstGeom>
        </p:spPr>
      </p:pic>
      <p:pic>
        <p:nvPicPr>
          <p:cNvPr id="8" name="Picture 7" descr="A picture containing logo&#10;&#10;Description automatically generated">
            <a:extLst>
              <a:ext uri="{FF2B5EF4-FFF2-40B4-BE49-F238E27FC236}">
                <a16:creationId xmlns:a16="http://schemas.microsoft.com/office/drawing/2014/main" id="{E17C9387-AD54-35A2-970E-53F470676EFE}"/>
              </a:ext>
            </a:extLst>
          </p:cNvPr>
          <p:cNvPicPr>
            <a:picLocks noChangeAspect="1"/>
          </p:cNvPicPr>
          <p:nvPr/>
        </p:nvPicPr>
        <p:blipFill>
          <a:blip r:embed="rId4"/>
          <a:stretch>
            <a:fillRect/>
          </a:stretch>
        </p:blipFill>
        <p:spPr>
          <a:xfrm>
            <a:off x="5636418" y="351653"/>
            <a:ext cx="919164" cy="915079"/>
          </a:xfrm>
          <a:prstGeom prst="rect">
            <a:avLst/>
          </a:prstGeom>
        </p:spPr>
      </p:pic>
    </p:spTree>
    <p:extLst>
      <p:ext uri="{BB962C8B-B14F-4D97-AF65-F5344CB8AC3E}">
        <p14:creationId xmlns:p14="http://schemas.microsoft.com/office/powerpoint/2010/main" val="2792116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B019A-3E83-8E4A-A454-D07479C07664}"/>
              </a:ext>
            </a:extLst>
          </p:cNvPr>
          <p:cNvSpPr>
            <a:spLocks noGrp="1"/>
          </p:cNvSpPr>
          <p:nvPr>
            <p:ph type="title"/>
          </p:nvPr>
        </p:nvSpPr>
        <p:spPr/>
        <p:txBody>
          <a:bodyPr/>
          <a:lstStyle/>
          <a:p>
            <a:r>
              <a:rPr lang="en-US" b="1"/>
              <a:t>Prototype Representation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0C5BC2-D9B4-1F4F-A10F-9123396387E4}"/>
                  </a:ext>
                </a:extLst>
              </p:cNvPr>
              <p:cNvSpPr>
                <a:spLocks noGrp="1"/>
              </p:cNvSpPr>
              <p:nvPr>
                <p:ph idx="1"/>
              </p:nvPr>
            </p:nvSpPr>
            <p:spPr>
              <a:xfrm>
                <a:off x="838199" y="1825625"/>
                <a:ext cx="5719917" cy="3611613"/>
              </a:xfrm>
            </p:spPr>
            <p:txBody>
              <a:bodyPr>
                <a:normAutofit/>
              </a:bodyPr>
              <a:lstStyle/>
              <a:p>
                <a:pPr algn="just"/>
                <a:r>
                  <a:rPr lang="en-US" sz="2000"/>
                  <a:t>For sequences in </a:t>
                </a:r>
                <a14:m>
                  <m:oMath xmlns:m="http://schemas.openxmlformats.org/officeDocument/2006/math">
                    <m:sSup>
                      <m:sSupPr>
                        <m:ctrlPr>
                          <a:rPr lang="en-US" sz="2000" i="1" smtClean="0">
                            <a:latin typeface="Cambria Math" panose="02040503050406030204" pitchFamily="18" charset="0"/>
                          </a:rPr>
                        </m:ctrlPr>
                      </m:sSupPr>
                      <m:e>
                        <m:r>
                          <a:rPr lang="en-US" sz="2000" b="1" i="1" smtClean="0">
                            <a:latin typeface="Cambria Math" panose="02040503050406030204" pitchFamily="18" charset="0"/>
                          </a:rPr>
                          <m:t>𝑺</m:t>
                        </m:r>
                      </m:e>
                      <m:sup>
                        <m:r>
                          <a:rPr lang="en-US" sz="2000" b="0" i="1" smtClean="0">
                            <a:latin typeface="Cambria Math" panose="02040503050406030204" pitchFamily="18" charset="0"/>
                          </a:rPr>
                          <m:t>+</m:t>
                        </m:r>
                      </m:sup>
                    </m:sSup>
                    <m:r>
                      <a:rPr lang="en-US" sz="2000"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𝑼</m:t>
                    </m:r>
                  </m:oMath>
                </a14:m>
                <a:r>
                  <a:rPr lang="en-US" sz="2000"/>
                  <a:t>, we derive the sequence representation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𝑅</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𝑟</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𝑟</m:t>
                        </m:r>
                      </m:e>
                      <m:sub>
                        <m:r>
                          <a:rPr lang="en-US" sz="2000" b="0" i="1" smtClean="0">
                            <a:latin typeface="Cambria Math" panose="02040503050406030204" pitchFamily="18" charset="0"/>
                          </a:rPr>
                          <m:t>2</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𝑟</m:t>
                        </m:r>
                      </m:e>
                      <m:sub>
                        <m:d>
                          <m:dPr>
                            <m:begChr m:val="|"/>
                            <m:endChr m:val="|"/>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1" i="1" smtClean="0">
                                    <a:latin typeface="Cambria Math" panose="02040503050406030204" pitchFamily="18" charset="0"/>
                                  </a:rPr>
                                  <m:t>𝑺</m:t>
                                </m:r>
                              </m:e>
                              <m:sup>
                                <m:r>
                                  <a:rPr lang="en-US" sz="2000" b="0" i="1" smtClean="0">
                                    <a:latin typeface="Cambria Math" panose="02040503050406030204" pitchFamily="18" charset="0"/>
                                  </a:rPr>
                                  <m:t>+</m:t>
                                </m:r>
                              </m:sup>
                            </m:sSup>
                          </m:e>
                        </m:d>
                        <m:r>
                          <a:rPr lang="en-US" sz="2000" b="0" i="1" smtClean="0">
                            <a:latin typeface="Cambria Math" panose="02040503050406030204" pitchFamily="18" charset="0"/>
                          </a:rPr>
                          <m:t>+|</m:t>
                        </m:r>
                        <m:r>
                          <a:rPr lang="en-US" sz="2000" b="1" i="1" smtClean="0">
                            <a:latin typeface="Cambria Math" panose="02040503050406030204" pitchFamily="18" charset="0"/>
                          </a:rPr>
                          <m:t>𝑼</m:t>
                        </m:r>
                        <m:r>
                          <a:rPr lang="en-US" sz="2000" b="0" i="1" smtClean="0">
                            <a:latin typeface="Cambria Math" panose="02040503050406030204" pitchFamily="18" charset="0"/>
                          </a:rPr>
                          <m:t>|</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oMath>
                </a14:m>
                <a:r>
                  <a:rPr lang="en-US" sz="2000" b="1"/>
                  <a:t>.</a:t>
                </a:r>
              </a:p>
              <a:p>
                <a:pPr marL="0" indent="0" algn="just">
                  <a:buNone/>
                </a:pPr>
                <a:endParaRPr lang="en-US" sz="1700" b="1"/>
              </a:p>
              <a:p>
                <a:pPr algn="just"/>
                <a:r>
                  <a:rPr lang="en-US" sz="2000"/>
                  <a:t>We run </a:t>
                </a:r>
                <a14:m>
                  <m:oMath xmlns:m="http://schemas.openxmlformats.org/officeDocument/2006/math">
                    <m:r>
                      <a:rPr lang="en-US" sz="2000" b="0" i="1" smtClean="0">
                        <a:latin typeface="Cambria Math" panose="02040503050406030204" pitchFamily="18" charset="0"/>
                      </a:rPr>
                      <m:t>𝑘</m:t>
                    </m:r>
                  </m:oMath>
                </a14:m>
                <a:r>
                  <a:rPr lang="en-US" sz="2000"/>
                  <a:t>-means on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𝑅</m:t>
                        </m:r>
                      </m:e>
                      <m:sup>
                        <m:r>
                          <a:rPr lang="en-US" sz="2000" i="1">
                            <a:latin typeface="Cambria Math" panose="02040503050406030204" pitchFamily="18" charset="0"/>
                          </a:rPr>
                          <m:t>+</m:t>
                        </m:r>
                      </m:sup>
                    </m:sSup>
                  </m:oMath>
                </a14:m>
                <a:r>
                  <a:rPr lang="en-US" sz="2000"/>
                  <a:t> and derive the prototypes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𝑃</m:t>
                        </m:r>
                      </m:e>
                      <m:sup>
                        <m:r>
                          <a:rPr lang="en-US" sz="2000" b="0" i="1" smtClean="0">
                            <a:latin typeface="Cambria Math" panose="02040503050406030204" pitchFamily="18" charset="0"/>
                          </a:rPr>
                          <m:t>+</m:t>
                        </m:r>
                      </m:sup>
                    </m:sSup>
                  </m:oMath>
                </a14:m>
                <a:r>
                  <a:rPr lang="en-US" sz="2000"/>
                  <a:t> as:</a:t>
                </a:r>
              </a:p>
              <a:p>
                <a:pPr marL="0" indent="0" algn="ctr">
                  <a:buNone/>
                </a:pPr>
                <a14:m>
                  <m:oMath xmlns:m="http://schemas.openxmlformats.org/officeDocument/2006/math">
                    <m:sSubSup>
                      <m:sSubSupPr>
                        <m:ctrlPr>
                          <a:rPr lang="en-US" sz="2000" i="1" smtClean="0">
                            <a:latin typeface="Cambria Math" panose="02040503050406030204" pitchFamily="18" charset="0"/>
                          </a:rPr>
                        </m:ctrlPr>
                      </m:sSubSupPr>
                      <m:e>
                        <m:r>
                          <a:rPr lang="en-US" sz="2000" b="1" i="1" smtClean="0">
                            <a:latin typeface="Cambria Math" panose="02040503050406030204" pitchFamily="18" charset="0"/>
                          </a:rPr>
                          <m:t>𝒑</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b="1" i="1">
                            <a:latin typeface="Cambria Math" panose="02040503050406030204" pitchFamily="18" charset="0"/>
                          </a:rPr>
                          <m:t>𝒑</m:t>
                        </m:r>
                      </m:e>
                      <m:sub>
                        <m:r>
                          <a:rPr lang="en-US" sz="2000" b="0" i="1" smtClean="0">
                            <a:latin typeface="Cambria Math" panose="02040503050406030204" pitchFamily="18" charset="0"/>
                          </a:rPr>
                          <m:t>2</m:t>
                        </m:r>
                      </m:sub>
                      <m:sup>
                        <m:r>
                          <a:rPr lang="en-US" sz="2000" i="1">
                            <a:latin typeface="Cambria Math" panose="02040503050406030204" pitchFamily="18" charset="0"/>
                          </a:rPr>
                          <m:t>+</m:t>
                        </m:r>
                      </m:sup>
                    </m:sSubSup>
                  </m:oMath>
                </a14:m>
                <a:r>
                  <a:rPr lang="en-US" sz="2000"/>
                  <a:t>,…, </a:t>
                </a:r>
                <a14:m>
                  <m:oMath xmlns:m="http://schemas.openxmlformats.org/officeDocument/2006/math">
                    <m:sSubSup>
                      <m:sSubSupPr>
                        <m:ctrlPr>
                          <a:rPr lang="en-US" sz="2000" i="1">
                            <a:latin typeface="Cambria Math" panose="02040503050406030204" pitchFamily="18" charset="0"/>
                          </a:rPr>
                        </m:ctrlPr>
                      </m:sSubSupPr>
                      <m:e>
                        <m:r>
                          <a:rPr lang="en-US" sz="2000" b="1" i="1">
                            <a:latin typeface="Cambria Math" panose="02040503050406030204" pitchFamily="18" charset="0"/>
                          </a:rPr>
                          <m:t>𝒑</m:t>
                        </m:r>
                      </m:e>
                      <m:sub>
                        <m:sSup>
                          <m:sSupPr>
                            <m:ctrlPr>
                              <a:rPr lang="en-US" sz="2000" b="1" i="1" smtClean="0">
                                <a:latin typeface="Cambria Math" panose="02040503050406030204" pitchFamily="18" charset="0"/>
                              </a:rPr>
                            </m:ctrlPr>
                          </m:sSupPr>
                          <m:e>
                            <m:r>
                              <a:rPr lang="en-US" sz="2000" b="0" i="1" smtClean="0">
                                <a:latin typeface="Cambria Math" panose="02040503050406030204" pitchFamily="18" charset="0"/>
                              </a:rPr>
                              <m:t>𝑘</m:t>
                            </m:r>
                          </m:e>
                          <m:sup>
                            <m:r>
                              <a:rPr lang="en-US" sz="2000" b="1" i="1" smtClean="0">
                                <a:latin typeface="Cambria Math" panose="02040503050406030204" pitchFamily="18" charset="0"/>
                              </a:rPr>
                              <m:t>+</m:t>
                            </m:r>
                          </m:sup>
                        </m:sSup>
                      </m:sub>
                      <m:sup>
                        <m:r>
                          <a:rPr lang="en-US" sz="2000" i="1">
                            <a:latin typeface="Cambria Math" panose="02040503050406030204" pitchFamily="18" charset="0"/>
                          </a:rPr>
                          <m:t>+</m:t>
                        </m:r>
                      </m:sup>
                    </m:sSubSup>
                  </m:oMath>
                </a14:m>
                <a:r>
                  <a:rPr lang="en-US" sz="2000"/>
                  <a:t>= </a:t>
                </a:r>
                <a14:m>
                  <m:oMath xmlns:m="http://schemas.openxmlformats.org/officeDocument/2006/math">
                    <m:r>
                      <a:rPr lang="en-US" sz="2000" b="0" i="1" smtClean="0">
                        <a:latin typeface="Cambria Math" panose="02040503050406030204" pitchFamily="18" charset="0"/>
                      </a:rPr>
                      <m:t>𝑘</m:t>
                    </m:r>
                  </m:oMath>
                </a14:m>
                <a:r>
                  <a:rPr lang="en-US" sz="2000"/>
                  <a:t>-means</a:t>
                </a:r>
                <a14:m>
                  <m:oMath xmlns:m="http://schemas.openxmlformats.org/officeDocument/2006/math">
                    <m:r>
                      <a:rPr lang="en-US" sz="2000" b="0" i="1" smtClean="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𝑅</m:t>
                        </m:r>
                      </m:e>
                      <m:sup>
                        <m:r>
                          <a:rPr lang="en-US" sz="2000" i="1">
                            <a:latin typeface="Cambria Math" panose="02040503050406030204" pitchFamily="18" charset="0"/>
                          </a:rPr>
                          <m:t>+</m:t>
                        </m:r>
                      </m:sup>
                    </m:sSup>
                    <m:r>
                      <a:rPr lang="en-US" sz="2000" b="0" i="1" smtClean="0">
                        <a:latin typeface="Cambria Math" panose="02040503050406030204" pitchFamily="18" charset="0"/>
                      </a:rPr>
                      <m:t>)</m:t>
                    </m:r>
                  </m:oMath>
                </a14:m>
                <a:r>
                  <a:rPr lang="en-US" sz="2000"/>
                  <a:t>,</a:t>
                </a:r>
              </a:p>
              <a:p>
                <a:pPr marL="0" indent="0" algn="ctr">
                  <a:buNone/>
                </a:pPr>
                <a:r>
                  <a:rPr lang="en-US" sz="2000"/>
                  <a:t> where </a:t>
                </a:r>
                <a14:m>
                  <m:oMath xmlns:m="http://schemas.openxmlformats.org/officeDocument/2006/math">
                    <m:sSup>
                      <m:sSupPr>
                        <m:ctrlPr>
                          <a:rPr lang="en-US" sz="2000" b="1" i="1" smtClean="0">
                            <a:latin typeface="Cambria Math" panose="02040503050406030204" pitchFamily="18" charset="0"/>
                          </a:rPr>
                        </m:ctrlPr>
                      </m:sSupPr>
                      <m:e>
                        <m:r>
                          <a:rPr lang="en-US" sz="2000" b="0" i="1" smtClean="0">
                            <a:latin typeface="Cambria Math" panose="02040503050406030204" pitchFamily="18" charset="0"/>
                          </a:rPr>
                          <m:t>𝑘</m:t>
                        </m:r>
                      </m:e>
                      <m:sup>
                        <m:r>
                          <a:rPr lang="en-US" sz="2000" b="1" i="1" smtClean="0">
                            <a:latin typeface="Cambria Math" panose="02040503050406030204" pitchFamily="18" charset="0"/>
                          </a:rPr>
                          <m:t>+</m:t>
                        </m:r>
                      </m:sup>
                    </m:sSup>
                  </m:oMath>
                </a14:m>
                <a:r>
                  <a:rPr lang="en-US" sz="2000"/>
                  <a:t> is the number of normal clusters, and </a:t>
                </a:r>
                <a14:m>
                  <m:oMath xmlns:m="http://schemas.openxmlformats.org/officeDocument/2006/math">
                    <m:sSubSup>
                      <m:sSubSupPr>
                        <m:ctrlPr>
                          <a:rPr lang="en-US" sz="2000" i="1" smtClean="0">
                            <a:latin typeface="Cambria Math" panose="02040503050406030204" pitchFamily="18" charset="0"/>
                          </a:rPr>
                        </m:ctrlPr>
                      </m:sSubSupPr>
                      <m:e>
                        <m:r>
                          <a:rPr lang="en-US" sz="2000" b="1" i="1" smtClean="0">
                            <a:latin typeface="Cambria Math" panose="02040503050406030204" pitchFamily="18" charset="0"/>
                          </a:rPr>
                          <m:t>𝒑</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m:t>
                        </m:r>
                      </m:sup>
                    </m:sSubSup>
                  </m:oMath>
                </a14:m>
                <a:r>
                  <a:rPr lang="en-US" sz="2000"/>
                  <a:t>,   </a:t>
                </a:r>
                <a14:m>
                  <m:oMath xmlns:m="http://schemas.openxmlformats.org/officeDocument/2006/math">
                    <m:sSubSup>
                      <m:sSubSupPr>
                        <m:ctrlPr>
                          <a:rPr lang="en-US" sz="2000" b="1" i="1">
                            <a:latin typeface="Cambria Math" panose="02040503050406030204" pitchFamily="18" charset="0"/>
                          </a:rPr>
                        </m:ctrlPr>
                      </m:sSubSupPr>
                      <m:e>
                        <m:r>
                          <a:rPr lang="en-US" sz="2000" b="1" i="1" smtClean="0">
                            <a:latin typeface="Cambria Math" panose="02040503050406030204" pitchFamily="18" charset="0"/>
                          </a:rPr>
                          <m:t>𝒑</m:t>
                        </m:r>
                      </m:e>
                      <m:sub>
                        <m:r>
                          <a:rPr lang="en-US" sz="2000" b="1" i="1">
                            <a:latin typeface="Cambria Math" panose="02040503050406030204" pitchFamily="18" charset="0"/>
                          </a:rPr>
                          <m:t>2</m:t>
                        </m:r>
                      </m:sub>
                      <m:sup>
                        <m:r>
                          <a:rPr lang="en-US" sz="2000" b="1" i="1">
                            <a:latin typeface="Cambria Math" panose="02040503050406030204" pitchFamily="18" charset="0"/>
                          </a:rPr>
                          <m:t>+</m:t>
                        </m:r>
                      </m:sup>
                    </m:sSubSup>
                  </m:oMath>
                </a14:m>
                <a:r>
                  <a:rPr lang="en-US" sz="2000"/>
                  <a:t>, </a:t>
                </a:r>
                <a14:m>
                  <m:oMath xmlns:m="http://schemas.openxmlformats.org/officeDocument/2006/math">
                    <m:r>
                      <a:rPr lang="en-US" sz="2000" b="0" i="1" smtClean="0">
                        <a:latin typeface="Cambria Math" panose="02040503050406030204" pitchFamily="18" charset="0"/>
                      </a:rPr>
                      <m:t>…</m:t>
                    </m:r>
                  </m:oMath>
                </a14:m>
                <a:r>
                  <a:rPr lang="en-US" sz="2000"/>
                  <a:t>, </a:t>
                </a:r>
                <a14:m>
                  <m:oMath xmlns:m="http://schemas.openxmlformats.org/officeDocument/2006/math">
                    <m:sSubSup>
                      <m:sSubSupPr>
                        <m:ctrlPr>
                          <a:rPr lang="en-US" sz="2000" i="1">
                            <a:latin typeface="Cambria Math" panose="02040503050406030204" pitchFamily="18" charset="0"/>
                          </a:rPr>
                        </m:ctrlPr>
                      </m:sSubSupPr>
                      <m:e>
                        <m:r>
                          <a:rPr lang="en-US" sz="2000" b="1" i="1" smtClean="0">
                            <a:latin typeface="Cambria Math" panose="02040503050406030204" pitchFamily="18" charset="0"/>
                          </a:rPr>
                          <m:t>𝒑</m:t>
                        </m:r>
                      </m:e>
                      <m:sub>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𝑘</m:t>
                            </m:r>
                          </m:e>
                          <m:sup>
                            <m:r>
                              <a:rPr lang="en-US" sz="2000" b="0" i="1" smtClean="0">
                                <a:latin typeface="Cambria Math" panose="02040503050406030204" pitchFamily="18" charset="0"/>
                              </a:rPr>
                              <m:t>+</m:t>
                            </m:r>
                          </m:sup>
                        </m:sSup>
                      </m:sub>
                      <m:sup>
                        <m:r>
                          <a:rPr lang="en-US" sz="2000" i="1">
                            <a:latin typeface="Cambria Math" panose="02040503050406030204" pitchFamily="18" charset="0"/>
                          </a:rPr>
                          <m:t>+</m:t>
                        </m:r>
                      </m:sup>
                    </m:sSubSup>
                    <m:r>
                      <a:rPr lang="en-US" sz="2000" i="1" smtClean="0">
                        <a:latin typeface="Cambria Math" panose="02040503050406030204" pitchFamily="18" charset="0"/>
                        <a:ea typeface="Cambria Math" panose="02040503050406030204" pitchFamily="18" charset="0"/>
                      </a:rPr>
                      <m:t>∈</m:t>
                    </m:r>
                    <m:sSup>
                      <m:sSupPr>
                        <m:ctrlPr>
                          <a:rPr lang="en-US" sz="2000" i="1">
                            <a:solidFill>
                              <a:srgbClr val="072854"/>
                            </a:solidFill>
                            <a:latin typeface="Cambria Math" panose="02040503050406030204" pitchFamily="18" charset="0"/>
                            <a:ea typeface="Cambria Math" panose="02040503050406030204" pitchFamily="18" charset="0"/>
                          </a:rPr>
                        </m:ctrlPr>
                      </m:sSupPr>
                      <m:e>
                        <m:r>
                          <a:rPr lang="en-US" sz="2000" i="1">
                            <a:solidFill>
                              <a:srgbClr val="072854"/>
                            </a:solidFill>
                            <a:latin typeface="Cambria Math" panose="02040503050406030204" pitchFamily="18" charset="0"/>
                            <a:ea typeface="Cambria Math" panose="02040503050406030204" pitchFamily="18" charset="0"/>
                          </a:rPr>
                          <m:t>𝒫</m:t>
                        </m:r>
                      </m:e>
                      <m:sup>
                        <m:r>
                          <a:rPr lang="en-US" sz="2000" b="0" i="1" smtClean="0">
                            <a:solidFill>
                              <a:srgbClr val="072854"/>
                            </a:solidFill>
                            <a:latin typeface="Cambria Math" panose="02040503050406030204" pitchFamily="18" charset="0"/>
                            <a:ea typeface="Cambria Math" panose="02040503050406030204" pitchFamily="18" charset="0"/>
                          </a:rPr>
                          <m:t>+</m:t>
                        </m:r>
                      </m:sup>
                    </m:sSup>
                  </m:oMath>
                </a14:m>
                <a:r>
                  <a:rPr lang="en-US" sz="2000"/>
                  <a:t>are the centroids of normal clusters.</a:t>
                </a:r>
              </a:p>
              <a:p>
                <a:pPr marL="0" indent="0">
                  <a:buNone/>
                </a:pPr>
                <a:endParaRPr lang="en-US"/>
              </a:p>
            </p:txBody>
          </p:sp>
        </mc:Choice>
        <mc:Fallback xmlns="">
          <p:sp>
            <p:nvSpPr>
              <p:cNvPr id="3" name="Content Placeholder 2">
                <a:extLst>
                  <a:ext uri="{FF2B5EF4-FFF2-40B4-BE49-F238E27FC236}">
                    <a16:creationId xmlns:a16="http://schemas.microsoft.com/office/drawing/2014/main" id="{AF0C5BC2-D9B4-1F4F-A10F-9123396387E4}"/>
                  </a:ext>
                </a:extLst>
              </p:cNvPr>
              <p:cNvSpPr>
                <a:spLocks noGrp="1" noRot="1" noChangeAspect="1" noMove="1" noResize="1" noEditPoints="1" noAdjustHandles="1" noChangeArrowheads="1" noChangeShapeType="1" noTextEdit="1"/>
              </p:cNvSpPr>
              <p:nvPr>
                <p:ph idx="1"/>
              </p:nvPr>
            </p:nvSpPr>
            <p:spPr>
              <a:xfrm>
                <a:off x="838199" y="1825625"/>
                <a:ext cx="5719917" cy="3611613"/>
              </a:xfrm>
              <a:blipFill>
                <a:blip r:embed="rId5"/>
                <a:stretch>
                  <a:fillRect l="-852" t="-1686" r="-2982"/>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60D731A3-63EA-1E41-9E61-65462CD1C402}"/>
              </a:ext>
            </a:extLst>
          </p:cNvPr>
          <p:cNvCxnSpPr>
            <a:cxnSpLocks/>
          </p:cNvCxnSpPr>
          <p:nvPr/>
        </p:nvCxnSpPr>
        <p:spPr>
          <a:xfrm>
            <a:off x="838200" y="1515909"/>
            <a:ext cx="10515600" cy="0"/>
          </a:xfrm>
          <a:prstGeom prst="line">
            <a:avLst/>
          </a:prstGeom>
          <a:ln w="19050">
            <a:solidFill>
              <a:srgbClr val="377362"/>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F8D19525-9680-BB3D-4421-AE988CA16443}"/>
              </a:ext>
            </a:extLst>
          </p:cNvPr>
          <p:cNvPicPr>
            <a:picLocks noChangeAspect="1"/>
          </p:cNvPicPr>
          <p:nvPr/>
        </p:nvPicPr>
        <p:blipFill>
          <a:blip r:embed="rId6"/>
          <a:stretch>
            <a:fillRect/>
          </a:stretch>
        </p:blipFill>
        <p:spPr>
          <a:xfrm>
            <a:off x="6558116" y="1825625"/>
            <a:ext cx="4796168" cy="1541151"/>
          </a:xfrm>
          <a:prstGeom prst="rect">
            <a:avLst/>
          </a:prstGeom>
        </p:spPr>
      </p:pic>
    </p:spTree>
    <p:extLst>
      <p:ext uri="{BB962C8B-B14F-4D97-AF65-F5344CB8AC3E}">
        <p14:creationId xmlns:p14="http://schemas.microsoft.com/office/powerpoint/2010/main" val="3387453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B019A-3E83-8E4A-A454-D07479C07664}"/>
              </a:ext>
            </a:extLst>
          </p:cNvPr>
          <p:cNvSpPr>
            <a:spLocks noGrp="1"/>
          </p:cNvSpPr>
          <p:nvPr>
            <p:ph type="title"/>
          </p:nvPr>
        </p:nvSpPr>
        <p:spPr/>
        <p:txBody>
          <a:bodyPr/>
          <a:lstStyle/>
          <a:p>
            <a:r>
              <a:rPr lang="en-US" b="1"/>
              <a:t>Prototype Representation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0C5BC2-D9B4-1F4F-A10F-9123396387E4}"/>
                  </a:ext>
                </a:extLst>
              </p:cNvPr>
              <p:cNvSpPr>
                <a:spLocks noGrp="1"/>
              </p:cNvSpPr>
              <p:nvPr>
                <p:ph idx="1"/>
              </p:nvPr>
            </p:nvSpPr>
            <p:spPr>
              <a:xfrm>
                <a:off x="838199" y="1825625"/>
                <a:ext cx="5719917" cy="3611613"/>
              </a:xfrm>
            </p:spPr>
            <p:txBody>
              <a:bodyPr>
                <a:normAutofit/>
              </a:bodyPr>
              <a:lstStyle/>
              <a:p>
                <a:pPr algn="just"/>
                <a:r>
                  <a:rPr lang="en-US" sz="2000"/>
                  <a:t>For sequences in </a:t>
                </a:r>
                <a14:m>
                  <m:oMath xmlns:m="http://schemas.openxmlformats.org/officeDocument/2006/math">
                    <m:sSup>
                      <m:sSupPr>
                        <m:ctrlPr>
                          <a:rPr lang="en-US" sz="2000" i="1" smtClean="0">
                            <a:latin typeface="Cambria Math" panose="02040503050406030204" pitchFamily="18" charset="0"/>
                          </a:rPr>
                        </m:ctrlPr>
                      </m:sSupPr>
                      <m:e>
                        <m:r>
                          <a:rPr lang="en-US" sz="2000" b="1" i="1" smtClean="0">
                            <a:latin typeface="Cambria Math" panose="02040503050406030204" pitchFamily="18" charset="0"/>
                          </a:rPr>
                          <m:t>𝑺</m:t>
                        </m:r>
                      </m:e>
                      <m:sup>
                        <m:r>
                          <a:rPr lang="en-US" sz="2000" b="0" i="1" smtClean="0">
                            <a:latin typeface="Cambria Math" panose="02040503050406030204" pitchFamily="18" charset="0"/>
                          </a:rPr>
                          <m:t>−</m:t>
                        </m:r>
                      </m:sup>
                    </m:sSup>
                  </m:oMath>
                </a14:m>
                <a:r>
                  <a:rPr lang="en-US" sz="2000"/>
                  <a:t>, we derive the sequence representation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𝑅</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𝑟</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𝑟</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𝑟</m:t>
                        </m:r>
                      </m:e>
                      <m:sub>
                        <m:d>
                          <m:dPr>
                            <m:begChr m:val="|"/>
                            <m:endChr m:val="|"/>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1" i="1" smtClean="0">
                                    <a:latin typeface="Cambria Math" panose="02040503050406030204" pitchFamily="18" charset="0"/>
                                  </a:rPr>
                                  <m:t>𝑺</m:t>
                                </m:r>
                              </m:e>
                              <m:sup>
                                <m:r>
                                  <a:rPr lang="en-US" sz="2000" b="0" i="1" smtClean="0">
                                    <a:latin typeface="Cambria Math" panose="02040503050406030204" pitchFamily="18" charset="0"/>
                                  </a:rPr>
                                  <m:t>−</m:t>
                                </m:r>
                              </m:sup>
                            </m:sSup>
                          </m:e>
                        </m:d>
                      </m:sub>
                      <m:sup>
                        <m:r>
                          <a:rPr lang="en-US" sz="2000" b="0" i="1" smtClean="0">
                            <a:latin typeface="Cambria Math" panose="02040503050406030204" pitchFamily="18" charset="0"/>
                          </a:rPr>
                          <m:t>−</m:t>
                        </m:r>
                      </m:sup>
                    </m:sSubSup>
                    <m:r>
                      <a:rPr lang="en-US" sz="2000" b="0" i="1" smtClean="0">
                        <a:latin typeface="Cambria Math" panose="02040503050406030204" pitchFamily="18" charset="0"/>
                      </a:rPr>
                      <m:t>}</m:t>
                    </m:r>
                  </m:oMath>
                </a14:m>
                <a:r>
                  <a:rPr lang="en-US" sz="2000" b="1"/>
                  <a:t>.</a:t>
                </a:r>
              </a:p>
              <a:p>
                <a:pPr marL="0" indent="0" algn="just">
                  <a:buNone/>
                </a:pPr>
                <a:endParaRPr lang="en-US" sz="1700" b="1"/>
              </a:p>
              <a:p>
                <a:pPr algn="just"/>
                <a:r>
                  <a:rPr lang="en-US" sz="2000"/>
                  <a:t>We run </a:t>
                </a:r>
                <a14:m>
                  <m:oMath xmlns:m="http://schemas.openxmlformats.org/officeDocument/2006/math">
                    <m:r>
                      <a:rPr lang="en-US" sz="2000" b="0" i="1" smtClean="0">
                        <a:latin typeface="Cambria Math" panose="02040503050406030204" pitchFamily="18" charset="0"/>
                      </a:rPr>
                      <m:t>𝑘</m:t>
                    </m:r>
                  </m:oMath>
                </a14:m>
                <a:r>
                  <a:rPr lang="en-US" sz="2000"/>
                  <a:t>-means on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𝑅</m:t>
                        </m:r>
                      </m:e>
                      <m:sup>
                        <m:r>
                          <a:rPr lang="en-US" sz="2000" b="0" i="1" smtClean="0">
                            <a:latin typeface="Cambria Math" panose="02040503050406030204" pitchFamily="18" charset="0"/>
                          </a:rPr>
                          <m:t>−</m:t>
                        </m:r>
                      </m:sup>
                    </m:sSup>
                  </m:oMath>
                </a14:m>
                <a:r>
                  <a:rPr lang="en-US" sz="2000"/>
                  <a:t> and derive the prototypes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𝑃</m:t>
                        </m:r>
                      </m:e>
                      <m:sup>
                        <m:r>
                          <a:rPr lang="en-US" sz="2000" b="0" i="1" smtClean="0">
                            <a:latin typeface="Cambria Math" panose="02040503050406030204" pitchFamily="18" charset="0"/>
                          </a:rPr>
                          <m:t>−</m:t>
                        </m:r>
                      </m:sup>
                    </m:sSup>
                  </m:oMath>
                </a14:m>
                <a:r>
                  <a:rPr lang="en-US" sz="2000"/>
                  <a:t> as:</a:t>
                </a:r>
              </a:p>
              <a:p>
                <a:pPr marL="0" indent="0" algn="ctr">
                  <a:buNone/>
                </a:pPr>
                <a14:m>
                  <m:oMath xmlns:m="http://schemas.openxmlformats.org/officeDocument/2006/math">
                    <m:sSubSup>
                      <m:sSubSupPr>
                        <m:ctrlPr>
                          <a:rPr lang="en-US" sz="2000" i="1" smtClean="0">
                            <a:latin typeface="Cambria Math" panose="02040503050406030204" pitchFamily="18" charset="0"/>
                          </a:rPr>
                        </m:ctrlPr>
                      </m:sSubSupPr>
                      <m:e>
                        <m:r>
                          <a:rPr lang="en-US" sz="2000" b="1" i="1" smtClean="0">
                            <a:latin typeface="Cambria Math" panose="02040503050406030204" pitchFamily="18" charset="0"/>
                          </a:rPr>
                          <m:t>𝒑</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b="1" i="1">
                            <a:latin typeface="Cambria Math" panose="02040503050406030204" pitchFamily="18" charset="0"/>
                          </a:rPr>
                          <m:t>𝒑</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m:t>
                        </m:r>
                      </m:sup>
                    </m:sSubSup>
                  </m:oMath>
                </a14:m>
                <a:r>
                  <a:rPr lang="en-US" sz="2000"/>
                  <a:t>,…, </a:t>
                </a:r>
                <a14:m>
                  <m:oMath xmlns:m="http://schemas.openxmlformats.org/officeDocument/2006/math">
                    <m:sSubSup>
                      <m:sSubSupPr>
                        <m:ctrlPr>
                          <a:rPr lang="en-US" sz="2000" i="1">
                            <a:latin typeface="Cambria Math" panose="02040503050406030204" pitchFamily="18" charset="0"/>
                          </a:rPr>
                        </m:ctrlPr>
                      </m:sSubSupPr>
                      <m:e>
                        <m:r>
                          <a:rPr lang="en-US" sz="2000" b="1" i="1">
                            <a:latin typeface="Cambria Math" panose="02040503050406030204" pitchFamily="18" charset="0"/>
                          </a:rPr>
                          <m:t>𝒑</m:t>
                        </m:r>
                      </m:e>
                      <m:sub>
                        <m:sSup>
                          <m:sSupPr>
                            <m:ctrlPr>
                              <a:rPr lang="en-US" sz="2000" b="1" i="1" smtClean="0">
                                <a:latin typeface="Cambria Math" panose="02040503050406030204" pitchFamily="18" charset="0"/>
                              </a:rPr>
                            </m:ctrlPr>
                          </m:sSupPr>
                          <m:e>
                            <m:r>
                              <a:rPr lang="en-US" sz="2000" b="0" i="1" smtClean="0">
                                <a:latin typeface="Cambria Math" panose="02040503050406030204" pitchFamily="18" charset="0"/>
                              </a:rPr>
                              <m:t>𝑘</m:t>
                            </m:r>
                          </m:e>
                          <m:sup>
                            <m:r>
                              <a:rPr lang="en-US" sz="2000" b="1" i="1" smtClean="0">
                                <a:latin typeface="Cambria Math" panose="02040503050406030204" pitchFamily="18" charset="0"/>
                              </a:rPr>
                              <m:t>−</m:t>
                            </m:r>
                          </m:sup>
                        </m:sSup>
                      </m:sub>
                      <m:sup>
                        <m:r>
                          <a:rPr lang="en-US" sz="2000" b="0" i="1" smtClean="0">
                            <a:latin typeface="Cambria Math" panose="02040503050406030204" pitchFamily="18" charset="0"/>
                          </a:rPr>
                          <m:t>−</m:t>
                        </m:r>
                      </m:sup>
                    </m:sSubSup>
                  </m:oMath>
                </a14:m>
                <a:r>
                  <a:rPr lang="en-US" sz="2000"/>
                  <a:t>= </a:t>
                </a:r>
                <a14:m>
                  <m:oMath xmlns:m="http://schemas.openxmlformats.org/officeDocument/2006/math">
                    <m:r>
                      <a:rPr lang="en-US" sz="2000" b="0" i="1" smtClean="0">
                        <a:latin typeface="Cambria Math" panose="02040503050406030204" pitchFamily="18" charset="0"/>
                      </a:rPr>
                      <m:t>𝑘</m:t>
                    </m:r>
                  </m:oMath>
                </a14:m>
                <a:r>
                  <a:rPr lang="en-US" sz="2000"/>
                  <a:t>-means</a:t>
                </a:r>
                <a14:m>
                  <m:oMath xmlns:m="http://schemas.openxmlformats.org/officeDocument/2006/math">
                    <m:r>
                      <a:rPr lang="en-US" sz="2000" b="0" i="1" smtClean="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𝑅</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oMath>
                </a14:m>
                <a:r>
                  <a:rPr lang="en-US" sz="2000"/>
                  <a:t>,</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a:ln>
                      <a:noFill/>
                    </a:ln>
                    <a:solidFill>
                      <a:srgbClr val="072854"/>
                    </a:solidFill>
                    <a:effectLst/>
                    <a:uLnTx/>
                    <a:uFillTx/>
                    <a:latin typeface="Calibri" panose="020F0502020204030204"/>
                    <a:ea typeface="+mn-ea"/>
                    <a:cs typeface="+mn-cs"/>
                  </a:rPr>
                  <a:t> where </a:t>
                </a:r>
                <a14:m>
                  <m:oMath xmlns:m="http://schemas.openxmlformats.org/officeDocument/2006/math">
                    <m:sSup>
                      <m:sSupPr>
                        <m:ctrlPr>
                          <a:rPr kumimoji="0" lang="en-US" sz="2000" b="1" i="1" u="none" strike="noStrike" kern="1200" cap="none" spc="0" normalizeH="0" baseline="0" noProof="0" smtClean="0">
                            <a:ln>
                              <a:noFill/>
                            </a:ln>
                            <a:solidFill>
                              <a:srgbClr val="072854"/>
                            </a:solidFill>
                            <a:effectLst/>
                            <a:uLnTx/>
                            <a:uFillTx/>
                            <a:latin typeface="Cambria Math" panose="02040503050406030204" pitchFamily="18" charset="0"/>
                            <a:ea typeface="+mn-ea"/>
                            <a:cs typeface="+mn-cs"/>
                          </a:rPr>
                        </m:ctrlPr>
                      </m:sSupPr>
                      <m:e>
                        <m:r>
                          <a:rPr kumimoji="0" lang="en-US" sz="2000" b="0" i="1" u="none" strike="noStrike" kern="1200" cap="none" spc="0" normalizeH="0" baseline="0" noProof="0" smtClean="0">
                            <a:ln>
                              <a:noFill/>
                            </a:ln>
                            <a:solidFill>
                              <a:srgbClr val="072854"/>
                            </a:solidFill>
                            <a:effectLst/>
                            <a:uLnTx/>
                            <a:uFillTx/>
                            <a:latin typeface="Cambria Math" panose="02040503050406030204" pitchFamily="18" charset="0"/>
                            <a:ea typeface="+mn-ea"/>
                            <a:cs typeface="+mn-cs"/>
                          </a:rPr>
                          <m:t>𝑘</m:t>
                        </m:r>
                      </m:e>
                      <m:sup>
                        <m:r>
                          <a:rPr kumimoji="0" lang="en-US" sz="2000" b="1" i="1" u="none" strike="noStrike" kern="1200" cap="none" spc="0" normalizeH="0" baseline="0" noProof="0" smtClean="0">
                            <a:ln>
                              <a:noFill/>
                            </a:ln>
                            <a:solidFill>
                              <a:srgbClr val="072854"/>
                            </a:solidFill>
                            <a:effectLst/>
                            <a:uLnTx/>
                            <a:uFillTx/>
                            <a:latin typeface="Cambria Math" panose="02040503050406030204" pitchFamily="18" charset="0"/>
                            <a:ea typeface="+mn-ea"/>
                            <a:cs typeface="+mn-cs"/>
                          </a:rPr>
                          <m:t>−</m:t>
                        </m:r>
                      </m:sup>
                    </m:sSup>
                  </m:oMath>
                </a14:m>
                <a:r>
                  <a:rPr kumimoji="0" lang="en-US" sz="2000" b="0" i="0" u="none" strike="noStrike" kern="1200" cap="none" spc="0" normalizeH="0" baseline="0" noProof="0">
                    <a:ln>
                      <a:noFill/>
                    </a:ln>
                    <a:solidFill>
                      <a:srgbClr val="072854"/>
                    </a:solidFill>
                    <a:effectLst/>
                    <a:uLnTx/>
                    <a:uFillTx/>
                    <a:latin typeface="Calibri" panose="020F0502020204030204"/>
                    <a:ea typeface="+mn-ea"/>
                    <a:cs typeface="+mn-cs"/>
                  </a:rPr>
                  <a:t> is the number of normal clusters, and </a:t>
                </a:r>
                <a14:m>
                  <m:oMath xmlns:m="http://schemas.openxmlformats.org/officeDocument/2006/math">
                    <m:sSubSup>
                      <m:sSubSupPr>
                        <m:ctrlPr>
                          <a:rPr kumimoji="0" lang="en-US" sz="2000" b="0" i="1" u="none" strike="noStrike" kern="1200" cap="none" spc="0" normalizeH="0" baseline="0" noProof="0" smtClean="0">
                            <a:ln>
                              <a:noFill/>
                            </a:ln>
                            <a:solidFill>
                              <a:srgbClr val="072854"/>
                            </a:solidFill>
                            <a:effectLst/>
                            <a:uLnTx/>
                            <a:uFillTx/>
                            <a:latin typeface="Cambria Math" panose="02040503050406030204" pitchFamily="18" charset="0"/>
                            <a:ea typeface="+mn-ea"/>
                            <a:cs typeface="+mn-cs"/>
                          </a:rPr>
                        </m:ctrlPr>
                      </m:sSubSupPr>
                      <m:e>
                        <m:r>
                          <a:rPr kumimoji="0" lang="en-US" sz="2000" b="1" i="1" u="none" strike="noStrike" kern="1200" cap="none" spc="0" normalizeH="0" baseline="0" noProof="0" smtClean="0">
                            <a:ln>
                              <a:noFill/>
                            </a:ln>
                            <a:solidFill>
                              <a:srgbClr val="072854"/>
                            </a:solidFill>
                            <a:effectLst/>
                            <a:uLnTx/>
                            <a:uFillTx/>
                            <a:latin typeface="Cambria Math" panose="02040503050406030204" pitchFamily="18" charset="0"/>
                            <a:ea typeface="+mn-ea"/>
                            <a:cs typeface="+mn-cs"/>
                          </a:rPr>
                          <m:t>𝒑</m:t>
                        </m:r>
                      </m:e>
                      <m:sub>
                        <m:r>
                          <a:rPr kumimoji="0" lang="en-US" sz="2000" b="0" i="1" u="none" strike="noStrike" kern="1200" cap="none" spc="0" normalizeH="0" baseline="0" noProof="0" smtClean="0">
                            <a:ln>
                              <a:noFill/>
                            </a:ln>
                            <a:solidFill>
                              <a:srgbClr val="072854"/>
                            </a:solidFill>
                            <a:effectLst/>
                            <a:uLnTx/>
                            <a:uFillTx/>
                            <a:latin typeface="Cambria Math" panose="02040503050406030204" pitchFamily="18" charset="0"/>
                            <a:ea typeface="+mn-ea"/>
                            <a:cs typeface="+mn-cs"/>
                          </a:rPr>
                          <m:t>1</m:t>
                        </m:r>
                      </m:sub>
                      <m:sup>
                        <m:r>
                          <a:rPr kumimoji="0" lang="en-US" sz="2000" b="0" i="1" u="none" strike="noStrike" kern="1200" cap="none" spc="0" normalizeH="0" baseline="0" noProof="0" smtClean="0">
                            <a:ln>
                              <a:noFill/>
                            </a:ln>
                            <a:solidFill>
                              <a:srgbClr val="072854"/>
                            </a:solidFill>
                            <a:effectLst/>
                            <a:uLnTx/>
                            <a:uFillTx/>
                            <a:latin typeface="Cambria Math" panose="02040503050406030204" pitchFamily="18" charset="0"/>
                            <a:ea typeface="+mn-ea"/>
                            <a:cs typeface="+mn-cs"/>
                          </a:rPr>
                          <m:t>−</m:t>
                        </m:r>
                      </m:sup>
                    </m:sSubSup>
                  </m:oMath>
                </a14:m>
                <a:r>
                  <a:rPr kumimoji="0" lang="en-US" sz="2000" b="0" i="0" u="none" strike="noStrike" kern="1200" cap="none" spc="0" normalizeH="0" baseline="0" noProof="0">
                    <a:ln>
                      <a:noFill/>
                    </a:ln>
                    <a:solidFill>
                      <a:srgbClr val="072854"/>
                    </a:solidFill>
                    <a:effectLst/>
                    <a:uLnTx/>
                    <a:uFillTx/>
                    <a:latin typeface="Calibri" panose="020F0502020204030204"/>
                    <a:ea typeface="+mn-ea"/>
                    <a:cs typeface="+mn-cs"/>
                  </a:rPr>
                  <a:t>,</a:t>
                </a:r>
                <a:r>
                  <a:rPr kumimoji="0" lang="en-US" sz="2000" b="0" i="0" u="none" strike="noStrike" kern="1200" cap="none" spc="0" normalizeH="0" noProof="0">
                    <a:ln>
                      <a:noFill/>
                    </a:ln>
                    <a:solidFill>
                      <a:srgbClr val="072854"/>
                    </a:solidFill>
                    <a:effectLst/>
                    <a:uLnTx/>
                    <a:uFillTx/>
                    <a:latin typeface="Calibri" panose="020F0502020204030204"/>
                    <a:ea typeface="+mn-ea"/>
                    <a:cs typeface="+mn-cs"/>
                  </a:rPr>
                  <a:t> </a:t>
                </a:r>
                <a14:m>
                  <m:oMath xmlns:m="http://schemas.openxmlformats.org/officeDocument/2006/math">
                    <m:sSubSup>
                      <m:sSubSupPr>
                        <m:ctrlPr>
                          <a:rPr kumimoji="0" lang="en-US" sz="2000" b="0" i="1" u="none" strike="noStrike" kern="1200" cap="none" spc="0" normalizeH="0" baseline="0" noProof="0">
                            <a:ln>
                              <a:noFill/>
                            </a:ln>
                            <a:solidFill>
                              <a:srgbClr val="072854"/>
                            </a:solidFill>
                            <a:effectLst/>
                            <a:uLnTx/>
                            <a:uFillTx/>
                            <a:latin typeface="Cambria Math" panose="02040503050406030204" pitchFamily="18" charset="0"/>
                            <a:ea typeface="+mn-ea"/>
                            <a:cs typeface="+mn-cs"/>
                          </a:rPr>
                        </m:ctrlPr>
                      </m:sSubSupPr>
                      <m:e>
                        <m:r>
                          <a:rPr kumimoji="0" lang="en-US" sz="2000" b="1" i="1" u="none" strike="noStrike" kern="1200" cap="none" spc="0" normalizeH="0" baseline="0" noProof="0" smtClean="0">
                            <a:ln>
                              <a:noFill/>
                            </a:ln>
                            <a:solidFill>
                              <a:srgbClr val="072854"/>
                            </a:solidFill>
                            <a:effectLst/>
                            <a:uLnTx/>
                            <a:uFillTx/>
                            <a:latin typeface="Cambria Math" panose="02040503050406030204" pitchFamily="18" charset="0"/>
                            <a:ea typeface="+mn-ea"/>
                            <a:cs typeface="+mn-cs"/>
                          </a:rPr>
                          <m:t>𝒑</m:t>
                        </m:r>
                      </m:e>
                      <m:sub>
                        <m:r>
                          <a:rPr kumimoji="0" lang="en-US" sz="2000" b="0" i="1" u="none" strike="noStrike" kern="1200" cap="none" spc="0" normalizeH="0" baseline="0" noProof="0" smtClean="0">
                            <a:ln>
                              <a:noFill/>
                            </a:ln>
                            <a:solidFill>
                              <a:srgbClr val="072854"/>
                            </a:solidFill>
                            <a:effectLst/>
                            <a:uLnTx/>
                            <a:uFillTx/>
                            <a:latin typeface="Cambria Math" panose="02040503050406030204" pitchFamily="18" charset="0"/>
                            <a:ea typeface="+mn-ea"/>
                            <a:cs typeface="+mn-cs"/>
                          </a:rPr>
                          <m:t>2</m:t>
                        </m:r>
                      </m:sub>
                      <m:sup>
                        <m:r>
                          <a:rPr kumimoji="0" lang="en-US" sz="2000" b="0" i="1" u="none" strike="noStrike" kern="1200" cap="none" spc="0" normalizeH="0" baseline="0" noProof="0" smtClean="0">
                            <a:ln>
                              <a:noFill/>
                            </a:ln>
                            <a:solidFill>
                              <a:srgbClr val="072854"/>
                            </a:solidFill>
                            <a:effectLst/>
                            <a:uLnTx/>
                            <a:uFillTx/>
                            <a:latin typeface="Cambria Math" panose="02040503050406030204" pitchFamily="18" charset="0"/>
                            <a:ea typeface="+mn-ea"/>
                            <a:cs typeface="+mn-cs"/>
                          </a:rPr>
                          <m:t>−</m:t>
                        </m:r>
                      </m:sup>
                    </m:sSubSup>
                  </m:oMath>
                </a14:m>
                <a:r>
                  <a:rPr kumimoji="0" lang="en-US" sz="2000" b="0" i="0" u="none" strike="noStrike" kern="1200" cap="none" spc="0" normalizeH="0" baseline="0" noProof="0">
                    <a:ln>
                      <a:noFill/>
                    </a:ln>
                    <a:solidFill>
                      <a:srgbClr val="072854"/>
                    </a:solidFill>
                    <a:effectLst/>
                    <a:uLnTx/>
                    <a:uFillTx/>
                    <a:latin typeface="Calibri" panose="020F0502020204030204"/>
                    <a:ea typeface="+mn-ea"/>
                    <a:cs typeface="+mn-cs"/>
                  </a:rPr>
                  <a:t>, </a:t>
                </a:r>
                <a14:m>
                  <m:oMath xmlns:m="http://schemas.openxmlformats.org/officeDocument/2006/math">
                    <m:r>
                      <a:rPr kumimoji="0" lang="en-US" sz="2000" b="0" i="1" u="none" strike="noStrike" kern="1200" cap="none" spc="0" normalizeH="0" baseline="0" noProof="0" smtClean="0">
                        <a:ln>
                          <a:noFill/>
                        </a:ln>
                        <a:solidFill>
                          <a:srgbClr val="072854"/>
                        </a:solidFill>
                        <a:effectLst/>
                        <a:uLnTx/>
                        <a:uFillTx/>
                        <a:latin typeface="Cambria Math" panose="02040503050406030204" pitchFamily="18" charset="0"/>
                        <a:ea typeface="+mn-ea"/>
                        <a:cs typeface="+mn-cs"/>
                      </a:rPr>
                      <m:t>…</m:t>
                    </m:r>
                  </m:oMath>
                </a14:m>
                <a:r>
                  <a:rPr kumimoji="0" lang="en-US" sz="2000" b="0" i="0" u="none" strike="noStrike" kern="1200" cap="none" spc="0" normalizeH="0" baseline="0" noProof="0">
                    <a:ln>
                      <a:noFill/>
                    </a:ln>
                    <a:solidFill>
                      <a:srgbClr val="072854"/>
                    </a:solidFill>
                    <a:effectLst/>
                    <a:uLnTx/>
                    <a:uFillTx/>
                    <a:latin typeface="Calibri" panose="020F0502020204030204"/>
                    <a:ea typeface="+mn-ea"/>
                    <a:cs typeface="+mn-cs"/>
                  </a:rPr>
                  <a:t>, </a:t>
                </a:r>
                <a14:m>
                  <m:oMath xmlns:m="http://schemas.openxmlformats.org/officeDocument/2006/math">
                    <m:sSubSup>
                      <m:sSubSupPr>
                        <m:ctrlPr>
                          <a:rPr kumimoji="0" lang="en-US" sz="2000" b="0" i="1" u="none" strike="noStrike" kern="1200" cap="none" spc="0" normalizeH="0" baseline="0" noProof="0">
                            <a:ln>
                              <a:noFill/>
                            </a:ln>
                            <a:solidFill>
                              <a:srgbClr val="072854"/>
                            </a:solidFill>
                            <a:effectLst/>
                            <a:uLnTx/>
                            <a:uFillTx/>
                            <a:latin typeface="Cambria Math" panose="02040503050406030204" pitchFamily="18" charset="0"/>
                            <a:ea typeface="+mn-ea"/>
                            <a:cs typeface="+mn-cs"/>
                          </a:rPr>
                        </m:ctrlPr>
                      </m:sSubSupPr>
                      <m:e>
                        <m:r>
                          <a:rPr kumimoji="0" lang="en-US" sz="2000" b="1" i="1" u="none" strike="noStrike" kern="1200" cap="none" spc="0" normalizeH="0" baseline="0" noProof="0" smtClean="0">
                            <a:ln>
                              <a:noFill/>
                            </a:ln>
                            <a:solidFill>
                              <a:srgbClr val="072854"/>
                            </a:solidFill>
                            <a:effectLst/>
                            <a:uLnTx/>
                            <a:uFillTx/>
                            <a:latin typeface="Cambria Math" panose="02040503050406030204" pitchFamily="18" charset="0"/>
                            <a:ea typeface="+mn-ea"/>
                            <a:cs typeface="+mn-cs"/>
                          </a:rPr>
                          <m:t>𝒑</m:t>
                        </m:r>
                      </m:e>
                      <m:sub>
                        <m:sSup>
                          <m:sSupPr>
                            <m:ctrlPr>
                              <a:rPr kumimoji="0" lang="en-US" sz="2000" b="0" i="1" u="none" strike="noStrike" kern="1200" cap="none" spc="0" normalizeH="0" baseline="0" noProof="0" smtClean="0">
                                <a:ln>
                                  <a:noFill/>
                                </a:ln>
                                <a:solidFill>
                                  <a:srgbClr val="072854"/>
                                </a:solidFill>
                                <a:effectLst/>
                                <a:uLnTx/>
                                <a:uFillTx/>
                                <a:latin typeface="Cambria Math" panose="02040503050406030204" pitchFamily="18" charset="0"/>
                                <a:ea typeface="+mn-ea"/>
                                <a:cs typeface="+mn-cs"/>
                              </a:rPr>
                            </m:ctrlPr>
                          </m:sSupPr>
                          <m:e>
                            <m:r>
                              <a:rPr kumimoji="0" lang="en-US" sz="2000" b="0" i="1" u="none" strike="noStrike" kern="1200" cap="none" spc="0" normalizeH="0" baseline="0" noProof="0" smtClean="0">
                                <a:ln>
                                  <a:noFill/>
                                </a:ln>
                                <a:solidFill>
                                  <a:srgbClr val="072854"/>
                                </a:solidFill>
                                <a:effectLst/>
                                <a:uLnTx/>
                                <a:uFillTx/>
                                <a:latin typeface="Cambria Math" panose="02040503050406030204" pitchFamily="18" charset="0"/>
                                <a:ea typeface="+mn-ea"/>
                                <a:cs typeface="+mn-cs"/>
                              </a:rPr>
                              <m:t>𝑘</m:t>
                            </m:r>
                          </m:e>
                          <m:sup>
                            <m:r>
                              <a:rPr kumimoji="0" lang="en-US" sz="2000" b="0" i="1" u="none" strike="noStrike" kern="1200" cap="none" spc="0" normalizeH="0" baseline="0" noProof="0" smtClean="0">
                                <a:ln>
                                  <a:noFill/>
                                </a:ln>
                                <a:solidFill>
                                  <a:srgbClr val="072854"/>
                                </a:solidFill>
                                <a:effectLst/>
                                <a:uLnTx/>
                                <a:uFillTx/>
                                <a:latin typeface="Cambria Math" panose="02040503050406030204" pitchFamily="18" charset="0"/>
                                <a:ea typeface="+mn-ea"/>
                                <a:cs typeface="+mn-cs"/>
                              </a:rPr>
                              <m:t>+</m:t>
                            </m:r>
                          </m:sup>
                        </m:sSup>
                      </m:sub>
                      <m:sup>
                        <m:r>
                          <a:rPr kumimoji="0" lang="en-US" sz="2000" b="0" i="1" u="none" strike="noStrike" kern="1200" cap="none" spc="0" normalizeH="0" baseline="0" noProof="0" smtClean="0">
                            <a:ln>
                              <a:noFill/>
                            </a:ln>
                            <a:solidFill>
                              <a:srgbClr val="072854"/>
                            </a:solidFill>
                            <a:effectLst/>
                            <a:uLnTx/>
                            <a:uFillTx/>
                            <a:latin typeface="Cambria Math" panose="02040503050406030204" pitchFamily="18" charset="0"/>
                            <a:ea typeface="+mn-ea"/>
                            <a:cs typeface="+mn-cs"/>
                          </a:rPr>
                          <m:t>−</m:t>
                        </m:r>
                      </m:sup>
                    </m:sSubSup>
                    <m:r>
                      <a:rPr kumimoji="0" lang="en-US" sz="2000" b="0" i="1" u="none" strike="noStrike" kern="1200" cap="none" spc="0" normalizeH="0" baseline="0" noProof="0" smtClean="0">
                        <a:ln>
                          <a:noFill/>
                        </a:ln>
                        <a:solidFill>
                          <a:srgbClr val="072854"/>
                        </a:solidFill>
                        <a:effectLst/>
                        <a:uLnTx/>
                        <a:uFillTx/>
                        <a:latin typeface="Cambria Math" panose="02040503050406030204" pitchFamily="18" charset="0"/>
                        <a:ea typeface="Cambria Math" panose="02040503050406030204" pitchFamily="18" charset="0"/>
                      </a:rPr>
                      <m:t>∈</m:t>
                    </m:r>
                    <m:sSup>
                      <m:sSupPr>
                        <m:ctrlPr>
                          <a:rPr kumimoji="0" lang="en-US" sz="2000" b="0" i="1" u="none" strike="noStrike" kern="1200" cap="none" spc="0" normalizeH="0" baseline="0" noProof="0" smtClean="0">
                            <a:ln>
                              <a:noFill/>
                            </a:ln>
                            <a:solidFill>
                              <a:srgbClr val="072854"/>
                            </a:solidFill>
                            <a:effectLst/>
                            <a:uLnTx/>
                            <a:uFillTx/>
                            <a:latin typeface="Cambria Math" panose="02040503050406030204" pitchFamily="18" charset="0"/>
                            <a:ea typeface="Cambria Math" panose="02040503050406030204" pitchFamily="18" charset="0"/>
                          </a:rPr>
                        </m:ctrlPr>
                      </m:sSupPr>
                      <m:e>
                        <m:r>
                          <a:rPr kumimoji="0" lang="en-US" sz="2000" b="0" i="1" u="none" strike="noStrike" kern="1200" cap="none" spc="0" normalizeH="0" baseline="0" noProof="0" smtClean="0">
                            <a:ln>
                              <a:noFill/>
                            </a:ln>
                            <a:solidFill>
                              <a:srgbClr val="072854"/>
                            </a:solidFill>
                            <a:effectLst/>
                            <a:uLnTx/>
                            <a:uFillTx/>
                            <a:latin typeface="Cambria Math" panose="02040503050406030204" pitchFamily="18" charset="0"/>
                            <a:ea typeface="Cambria Math" panose="02040503050406030204" pitchFamily="18" charset="0"/>
                          </a:rPr>
                          <m:t>𝒫</m:t>
                        </m:r>
                      </m:e>
                      <m:sup>
                        <m:r>
                          <a:rPr kumimoji="0" lang="en-US" sz="2000" b="0" i="1" u="none" strike="noStrike" kern="1200" cap="none" spc="0" normalizeH="0" baseline="0" noProof="0" smtClean="0">
                            <a:ln>
                              <a:noFill/>
                            </a:ln>
                            <a:solidFill>
                              <a:srgbClr val="072854"/>
                            </a:solidFill>
                            <a:effectLst/>
                            <a:uLnTx/>
                            <a:uFillTx/>
                            <a:latin typeface="Cambria Math" panose="02040503050406030204" pitchFamily="18" charset="0"/>
                            <a:ea typeface="Cambria Math" panose="02040503050406030204" pitchFamily="18" charset="0"/>
                          </a:rPr>
                          <m:t>−</m:t>
                        </m:r>
                      </m:sup>
                    </m:sSup>
                  </m:oMath>
                </a14:m>
                <a:r>
                  <a:rPr kumimoji="0" lang="en-US" sz="2000" b="0" i="0" u="none" strike="noStrike" kern="1200" cap="none" spc="0" normalizeH="0" baseline="0" noProof="0">
                    <a:ln>
                      <a:noFill/>
                    </a:ln>
                    <a:solidFill>
                      <a:srgbClr val="072854"/>
                    </a:solidFill>
                    <a:effectLst/>
                    <a:uLnTx/>
                    <a:uFillTx/>
                    <a:latin typeface="Calibri" panose="020F0502020204030204"/>
                    <a:ea typeface="+mn-ea"/>
                    <a:cs typeface="+mn-cs"/>
                  </a:rPr>
                  <a:t>are the centroids of normal clusters.</a:t>
                </a:r>
              </a:p>
              <a:p>
                <a:pPr marL="0" indent="0" algn="ctr">
                  <a:buNone/>
                </a:pPr>
                <a:endParaRPr lang="en-US" sz="2000"/>
              </a:p>
              <a:p>
                <a:pPr marL="0" indent="0">
                  <a:buNone/>
                </a:pPr>
                <a:endParaRPr lang="en-US"/>
              </a:p>
            </p:txBody>
          </p:sp>
        </mc:Choice>
        <mc:Fallback xmlns="">
          <p:sp>
            <p:nvSpPr>
              <p:cNvPr id="3" name="Content Placeholder 2">
                <a:extLst>
                  <a:ext uri="{FF2B5EF4-FFF2-40B4-BE49-F238E27FC236}">
                    <a16:creationId xmlns:a16="http://schemas.microsoft.com/office/drawing/2014/main" id="{AF0C5BC2-D9B4-1F4F-A10F-9123396387E4}"/>
                  </a:ext>
                </a:extLst>
              </p:cNvPr>
              <p:cNvSpPr>
                <a:spLocks noGrp="1" noRot="1" noChangeAspect="1" noMove="1" noResize="1" noEditPoints="1" noAdjustHandles="1" noChangeArrowheads="1" noChangeShapeType="1" noTextEdit="1"/>
              </p:cNvSpPr>
              <p:nvPr>
                <p:ph idx="1"/>
              </p:nvPr>
            </p:nvSpPr>
            <p:spPr>
              <a:xfrm>
                <a:off x="838199" y="1825625"/>
                <a:ext cx="5719917" cy="3611613"/>
              </a:xfrm>
              <a:blipFill>
                <a:blip r:embed="rId5"/>
                <a:stretch>
                  <a:fillRect l="-852" t="-1686" r="-1065"/>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60D731A3-63EA-1E41-9E61-65462CD1C402}"/>
              </a:ext>
            </a:extLst>
          </p:cNvPr>
          <p:cNvCxnSpPr>
            <a:cxnSpLocks/>
          </p:cNvCxnSpPr>
          <p:nvPr/>
        </p:nvCxnSpPr>
        <p:spPr>
          <a:xfrm>
            <a:off x="838200" y="1515909"/>
            <a:ext cx="10515600" cy="0"/>
          </a:xfrm>
          <a:prstGeom prst="line">
            <a:avLst/>
          </a:prstGeom>
          <a:ln w="19050">
            <a:solidFill>
              <a:srgbClr val="377362"/>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3D911BFB-5616-4181-DE13-1924E3B3A47A}"/>
              </a:ext>
            </a:extLst>
          </p:cNvPr>
          <p:cNvPicPr>
            <a:picLocks noChangeAspect="1"/>
          </p:cNvPicPr>
          <p:nvPr/>
        </p:nvPicPr>
        <p:blipFill>
          <a:blip r:embed="rId6"/>
          <a:stretch>
            <a:fillRect/>
          </a:stretch>
        </p:blipFill>
        <p:spPr>
          <a:xfrm>
            <a:off x="6634558" y="1825625"/>
            <a:ext cx="4719242" cy="1555356"/>
          </a:xfrm>
          <a:prstGeom prst="rect">
            <a:avLst/>
          </a:prstGeom>
        </p:spPr>
      </p:pic>
    </p:spTree>
    <p:extLst>
      <p:ext uri="{BB962C8B-B14F-4D97-AF65-F5344CB8AC3E}">
        <p14:creationId xmlns:p14="http://schemas.microsoft.com/office/powerpoint/2010/main" val="834896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B019A-3E83-8E4A-A454-D07479C07664}"/>
              </a:ext>
            </a:extLst>
          </p:cNvPr>
          <p:cNvSpPr>
            <a:spLocks noGrp="1"/>
          </p:cNvSpPr>
          <p:nvPr>
            <p:ph type="title"/>
          </p:nvPr>
        </p:nvSpPr>
        <p:spPr/>
        <p:txBody>
          <a:bodyPr/>
          <a:lstStyle/>
          <a:p>
            <a:r>
              <a:rPr lang="en-US" b="1"/>
              <a:t>Learning Objectives</a:t>
            </a:r>
          </a:p>
        </p:txBody>
      </p:sp>
      <p:sp>
        <p:nvSpPr>
          <p:cNvPr id="3" name="Content Placeholder 2">
            <a:extLst>
              <a:ext uri="{FF2B5EF4-FFF2-40B4-BE49-F238E27FC236}">
                <a16:creationId xmlns:a16="http://schemas.microsoft.com/office/drawing/2014/main" id="{AF0C5BC2-D9B4-1F4F-A10F-9123396387E4}"/>
              </a:ext>
            </a:extLst>
          </p:cNvPr>
          <p:cNvSpPr>
            <a:spLocks noGrp="1"/>
          </p:cNvSpPr>
          <p:nvPr>
            <p:ph idx="1"/>
          </p:nvPr>
        </p:nvSpPr>
        <p:spPr/>
        <p:txBody>
          <a:bodyPr/>
          <a:lstStyle/>
          <a:p>
            <a:pPr>
              <a:lnSpc>
                <a:spcPct val="150000"/>
              </a:lnSpc>
            </a:pPr>
            <a:r>
              <a:rPr lang="en-US" dirty="0"/>
              <a:t>contrastive learning</a:t>
            </a:r>
          </a:p>
          <a:p>
            <a:pPr lvl="1">
              <a:lnSpc>
                <a:spcPct val="150000"/>
              </a:lnSpc>
            </a:pPr>
            <a:r>
              <a:rPr lang="en-US" sz="2000" dirty="0"/>
              <a:t>Contrastive Learning is an unsupervised representation learning technique. </a:t>
            </a:r>
          </a:p>
          <a:p>
            <a:pPr lvl="1">
              <a:lnSpc>
                <a:spcPct val="150000"/>
              </a:lnSpc>
            </a:pPr>
            <a:r>
              <a:rPr lang="en-US" sz="2000" dirty="0"/>
              <a:t>The goal is to learn a representation space where similar samples are close together while dissimilar samples are far apart.</a:t>
            </a:r>
          </a:p>
          <a:p>
            <a:pPr marL="0" indent="0">
              <a:lnSpc>
                <a:spcPct val="150000"/>
              </a:lnSpc>
              <a:buNone/>
            </a:pPr>
            <a:endParaRPr lang="en-US" sz="2000" dirty="0"/>
          </a:p>
        </p:txBody>
      </p:sp>
      <p:cxnSp>
        <p:nvCxnSpPr>
          <p:cNvPr id="5" name="Straight Connector 4">
            <a:extLst>
              <a:ext uri="{FF2B5EF4-FFF2-40B4-BE49-F238E27FC236}">
                <a16:creationId xmlns:a16="http://schemas.microsoft.com/office/drawing/2014/main" id="{60D731A3-63EA-1E41-9E61-65462CD1C402}"/>
              </a:ext>
            </a:extLst>
          </p:cNvPr>
          <p:cNvCxnSpPr>
            <a:cxnSpLocks/>
          </p:cNvCxnSpPr>
          <p:nvPr/>
        </p:nvCxnSpPr>
        <p:spPr>
          <a:xfrm>
            <a:off x="838200" y="1515909"/>
            <a:ext cx="10515600" cy="0"/>
          </a:xfrm>
          <a:prstGeom prst="line">
            <a:avLst/>
          </a:prstGeom>
          <a:ln w="19050">
            <a:solidFill>
              <a:srgbClr val="37736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9982EA4-F51D-826D-8CA8-33FCE5AEAE1D}"/>
              </a:ext>
            </a:extLst>
          </p:cNvPr>
          <p:cNvPicPr>
            <a:picLocks noChangeAspect="1"/>
          </p:cNvPicPr>
          <p:nvPr/>
        </p:nvPicPr>
        <p:blipFill>
          <a:blip r:embed="rId3"/>
          <a:stretch>
            <a:fillRect/>
          </a:stretch>
        </p:blipFill>
        <p:spPr>
          <a:xfrm>
            <a:off x="3989878" y="4001294"/>
            <a:ext cx="4212243" cy="2581386"/>
          </a:xfrm>
          <a:prstGeom prst="rect">
            <a:avLst/>
          </a:prstGeom>
        </p:spPr>
      </p:pic>
      <p:sp>
        <p:nvSpPr>
          <p:cNvPr id="7" name="TextBox 6">
            <a:extLst>
              <a:ext uri="{FF2B5EF4-FFF2-40B4-BE49-F238E27FC236}">
                <a16:creationId xmlns:a16="http://schemas.microsoft.com/office/drawing/2014/main" id="{5728206C-3005-308F-721A-09BF161BCCAA}"/>
              </a:ext>
            </a:extLst>
          </p:cNvPr>
          <p:cNvSpPr txBox="1"/>
          <p:nvPr/>
        </p:nvSpPr>
        <p:spPr>
          <a:xfrm>
            <a:off x="8527026" y="6488668"/>
            <a:ext cx="3291349" cy="369332"/>
          </a:xfrm>
          <a:prstGeom prst="rect">
            <a:avLst/>
          </a:prstGeom>
          <a:noFill/>
        </p:spPr>
        <p:txBody>
          <a:bodyPr wrap="square" rtlCol="0">
            <a:spAutoFit/>
          </a:bodyPr>
          <a:lstStyle/>
          <a:p>
            <a:r>
              <a:rPr lang="en-US" u="sng" dirty="0">
                <a:hlinkClick r:id="rId4"/>
              </a:rPr>
              <a:t>https://arxiv.org/abs/2011.00362</a:t>
            </a:r>
            <a:endParaRPr lang="en-US" u="sng" dirty="0"/>
          </a:p>
        </p:txBody>
      </p:sp>
    </p:spTree>
    <p:extLst>
      <p:ext uri="{BB962C8B-B14F-4D97-AF65-F5344CB8AC3E}">
        <p14:creationId xmlns:p14="http://schemas.microsoft.com/office/powerpoint/2010/main" val="3396356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B019A-3E83-8E4A-A454-D07479C07664}"/>
              </a:ext>
            </a:extLst>
          </p:cNvPr>
          <p:cNvSpPr>
            <a:spLocks noGrp="1"/>
          </p:cNvSpPr>
          <p:nvPr>
            <p:ph type="title"/>
          </p:nvPr>
        </p:nvSpPr>
        <p:spPr/>
        <p:txBody>
          <a:bodyPr/>
          <a:lstStyle/>
          <a:p>
            <a:r>
              <a:rPr lang="en-US" b="1"/>
              <a:t>Learning Objectives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0C5BC2-D9B4-1F4F-A10F-9123396387E4}"/>
                  </a:ext>
                </a:extLst>
              </p:cNvPr>
              <p:cNvSpPr>
                <a:spLocks noGrp="1"/>
              </p:cNvSpPr>
              <p:nvPr>
                <p:ph idx="1"/>
              </p:nvPr>
            </p:nvSpPr>
            <p:spPr/>
            <p:txBody>
              <a:bodyPr>
                <a:normAutofit/>
              </a:bodyPr>
              <a:lstStyle/>
              <a:p>
                <a:pPr>
                  <a:lnSpc>
                    <a:spcPct val="150000"/>
                  </a:lnSpc>
                </a:pPr>
                <a:r>
                  <a:rPr lang="en-US" dirty="0"/>
                  <a:t>Instance-wise Contrastive Learning</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𝐿</m:t>
                          </m:r>
                        </m:e>
                        <m:sub>
                          <m:r>
                            <a:rPr lang="en-US" sz="2000" b="0" i="1" smtClean="0">
                              <a:latin typeface="Cambria Math" panose="02040503050406030204" pitchFamily="18" charset="0"/>
                            </a:rPr>
                            <m:t>𝑐𝑜𝑛</m:t>
                          </m:r>
                        </m:sub>
                      </m:sSub>
                      <m:r>
                        <a:rPr lang="en-US" sz="2000" b="0" i="1" smtClean="0">
                          <a:latin typeface="Cambria Math" panose="02040503050406030204" pitchFamily="18" charset="0"/>
                        </a:rPr>
                        <m:t>=</m:t>
                      </m:r>
                      <m:nary>
                        <m:naryPr>
                          <m:chr m:val="∑"/>
                          <m:limLoc m:val="subSup"/>
                          <m:ctrlPr>
                            <a:rPr lang="en-US" sz="2000" b="0" i="1" smtClean="0">
                              <a:latin typeface="Cambria Math" panose="02040503050406030204" pitchFamily="18" charset="0"/>
                            </a:rPr>
                          </m:ctrlPr>
                        </m:naryPr>
                        <m:sub>
                          <m:r>
                            <m:rPr>
                              <m:brk m:alnAt="25"/>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𝒮</m:t>
                              </m:r>
                            </m:e>
                          </m:d>
                          <m:r>
                            <a:rPr lang="en-US" sz="2000" b="0" i="1" smtClean="0">
                              <a:latin typeface="Cambria Math" panose="02040503050406030204" pitchFamily="18" charset="0"/>
                            </a:rPr>
                            <m:t>+|</m:t>
                          </m:r>
                          <m:r>
                            <a:rPr lang="en-US" sz="2000" b="0" i="1" smtClean="0">
                              <a:latin typeface="Cambria Math" panose="02040503050406030204" pitchFamily="18" charset="0"/>
                            </a:rPr>
                            <m:t>𝒰</m:t>
                          </m:r>
                          <m:r>
                            <a:rPr lang="en-US" sz="2000" b="0" i="1" smtClean="0">
                              <a:latin typeface="Cambria Math" panose="02040503050406030204" pitchFamily="18" charset="0"/>
                            </a:rPr>
                            <m:t>|</m:t>
                          </m:r>
                        </m:sup>
                        <m:e>
                          <m:r>
                            <a:rPr lang="en-US" sz="2000" b="0" i="1" smtClean="0">
                              <a:latin typeface="Cambria Math" panose="02040503050406030204" pitchFamily="18" charset="0"/>
                            </a:rPr>
                            <m:t>−</m:t>
                          </m:r>
                          <m:r>
                            <a:rPr lang="en-US" sz="2000" b="0" i="1" smtClean="0">
                              <a:latin typeface="Cambria Math" panose="02040503050406030204" pitchFamily="18" charset="0"/>
                            </a:rPr>
                            <m:t>𝑙𝑜𝑔</m:t>
                          </m:r>
                          <m:f>
                            <m:fPr>
                              <m:ctrlPr>
                                <a:rPr lang="en-US" sz="2000" b="0" i="1" smtClean="0">
                                  <a:latin typeface="Cambria Math" panose="02040503050406030204" pitchFamily="18" charset="0"/>
                                </a:rPr>
                              </m:ctrlPr>
                            </m:fPr>
                            <m:num>
                              <m:r>
                                <m:rPr>
                                  <m:sty m:val="p"/>
                                </m:rPr>
                                <a:rPr lang="en-US" sz="2000" b="0" i="0" smtClean="0">
                                  <a:latin typeface="Cambria Math" panose="02040503050406030204" pitchFamily="18" charset="0"/>
                                </a:rPr>
                                <m:t>exp</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i="1">
                                      <a:latin typeface="Cambria Math" panose="02040503050406030204" pitchFamily="18" charset="0"/>
                                    </a:rPr>
                                    <m:t>𝑓</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𝑖</m:t>
                                          </m:r>
                                        </m:sub>
                                      </m:sSub>
                                    </m:e>
                                  </m:d>
                                  <m:r>
                                    <a:rPr lang="en-US" sz="2000" i="1">
                                      <a:latin typeface="Cambria Math" panose="02040503050406030204" pitchFamily="18" charset="0"/>
                                    </a:rPr>
                                    <m:t>∗</m:t>
                                  </m:r>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𝑠</m:t>
                                          </m:r>
                                        </m:e>
                                        <m:sub>
                                          <m:r>
                                            <a:rPr lang="en-US" sz="2000" b="0" i="1" smtClean="0">
                                              <a:latin typeface="Cambria Math" panose="02040503050406030204" pitchFamily="18" charset="0"/>
                                            </a:rPr>
                                            <m:t>𝑖</m:t>
                                          </m:r>
                                        </m:sub>
                                        <m:sup>
                                          <m:r>
                                            <a:rPr lang="en-US" sz="2000" b="0" i="1" smtClean="0">
                                              <a:latin typeface="Cambria Math" panose="02040503050406030204" pitchFamily="18" charset="0"/>
                                            </a:rPr>
                                            <m:t>′</m:t>
                                          </m:r>
                                        </m:sup>
                                      </m:sSubSup>
                                    </m:e>
                                  </m:d>
                                </m:num>
                                <m:den>
                                  <m:r>
                                    <a:rPr lang="en-US" sz="2000" b="0" i="1" smtClean="0">
                                      <a:latin typeface="Cambria Math" panose="02040503050406030204" pitchFamily="18" charset="0"/>
                                      <a:ea typeface="Cambria Math" panose="02040503050406030204" pitchFamily="18" charset="0"/>
                                    </a:rPr>
                                    <m:t>𝜏</m:t>
                                  </m:r>
                                </m:den>
                              </m:f>
                              <m:r>
                                <a:rPr lang="en-US" sz="2000" b="0" i="1" smtClean="0">
                                  <a:latin typeface="Cambria Math" panose="02040503050406030204" pitchFamily="18" charset="0"/>
                                  <a:ea typeface="Cambria Math" panose="02040503050406030204" pitchFamily="18" charset="0"/>
                                </a:rPr>
                                <m:t>)</m:t>
                              </m:r>
                            </m:num>
                            <m:den>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=0</m:t>
                                  </m:r>
                                </m:sub>
                                <m:sup>
                                  <m:r>
                                    <a:rPr lang="en-US" sz="2000" b="0" i="1" smtClean="0">
                                      <a:latin typeface="Cambria Math" panose="02040503050406030204" pitchFamily="18" charset="0"/>
                                    </a:rPr>
                                    <m:t>𝑟</m:t>
                                  </m:r>
                                </m:sup>
                                <m:e>
                                  <m:r>
                                    <m:rPr>
                                      <m:sty m:val="p"/>
                                    </m:rPr>
                                    <a:rPr lang="en-US" sz="2000">
                                      <a:latin typeface="Cambria Math" panose="02040503050406030204" pitchFamily="18" charset="0"/>
                                    </a:rPr>
                                    <m:t>exp</m:t>
                                  </m:r>
                                  <m:r>
                                    <a:rPr lang="en-US" sz="2000" i="1">
                                      <a:latin typeface="Cambria Math" panose="02040503050406030204" pitchFamily="18" charset="0"/>
                                    </a:rPr>
                                    <m:t>⁡</m:t>
                                  </m:r>
                                  <m:r>
                                    <a:rPr lang="en-US" sz="2000" i="1" smtClean="0">
                                      <a:latin typeface="Cambria Math" panose="02040503050406030204" pitchFamily="18" charset="0"/>
                                    </a:rPr>
                                    <m:t>(</m:t>
                                  </m:r>
                                </m:e>
                              </m:nary>
                              <m:f>
                                <m:fPr>
                                  <m:ctrlPr>
                                    <a:rPr lang="en-US" sz="2000" i="1">
                                      <a:latin typeface="Cambria Math" panose="02040503050406030204" pitchFamily="18" charset="0"/>
                                    </a:rPr>
                                  </m:ctrlPr>
                                </m:fPr>
                                <m:num>
                                  <m:r>
                                    <a:rPr lang="en-US" sz="2000" i="1">
                                      <a:latin typeface="Cambria Math" panose="02040503050406030204" pitchFamily="18" charset="0"/>
                                    </a:rPr>
                                    <m:t>𝑓</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𝑖</m:t>
                                          </m:r>
                                        </m:sub>
                                      </m:sSub>
                                    </m:e>
                                  </m:d>
                                  <m:r>
                                    <a:rPr lang="en-US" sz="2000" b="0" i="1" smtClean="0">
                                      <a:latin typeface="Cambria Math" panose="02040503050406030204" pitchFamily="18" charset="0"/>
                                    </a:rPr>
                                    <m:t>∗</m:t>
                                  </m:r>
                                  <m:r>
                                    <a:rPr lang="en-US" sz="2000" i="1">
                                      <a:latin typeface="Cambria Math" panose="02040503050406030204" pitchFamily="18" charset="0"/>
                                    </a:rPr>
                                    <m:t>𝑓</m:t>
                                  </m:r>
                                  <m:d>
                                    <m:dPr>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𝑠</m:t>
                                          </m:r>
                                        </m:e>
                                        <m:sub>
                                          <m:r>
                                            <a:rPr lang="en-US" sz="2000" b="0" i="1" smtClean="0">
                                              <a:latin typeface="Cambria Math" panose="02040503050406030204" pitchFamily="18" charset="0"/>
                                            </a:rPr>
                                            <m:t>𝑗</m:t>
                                          </m:r>
                                        </m:sub>
                                        <m:sup>
                                          <m:r>
                                            <a:rPr lang="en-US" sz="2000" i="1">
                                              <a:latin typeface="Cambria Math" panose="02040503050406030204" pitchFamily="18" charset="0"/>
                                            </a:rPr>
                                            <m:t>′</m:t>
                                          </m:r>
                                        </m:sup>
                                      </m:sSubSup>
                                    </m:e>
                                  </m:d>
                                </m:num>
                                <m:den>
                                  <m:r>
                                    <a:rPr lang="en-US" sz="2000" i="1">
                                      <a:latin typeface="Cambria Math" panose="02040503050406030204" pitchFamily="18" charset="0"/>
                                      <a:ea typeface="Cambria Math" panose="02040503050406030204" pitchFamily="18" charset="0"/>
                                    </a:rPr>
                                    <m:t>𝜏</m:t>
                                  </m:r>
                                </m:den>
                              </m:f>
                              <m:r>
                                <a:rPr lang="en-US" sz="2000" b="0" i="1" smtClean="0">
                                  <a:latin typeface="Cambria Math" panose="02040503050406030204" pitchFamily="18" charset="0"/>
                                  <a:ea typeface="Cambria Math" panose="02040503050406030204" pitchFamily="18" charset="0"/>
                                </a:rPr>
                                <m:t>)</m:t>
                              </m:r>
                            </m:den>
                          </m:f>
                        </m:e>
                      </m:nary>
                      <m:r>
                        <a:rPr lang="en-US" sz="2000" b="0" i="1" smtClean="0">
                          <a:latin typeface="Cambria Math" panose="02040503050406030204" pitchFamily="18" charset="0"/>
                        </a:rPr>
                        <m:t>    ,</m:t>
                      </m:r>
                    </m:oMath>
                  </m:oMathPara>
                </a14:m>
                <a:endParaRPr lang="en-US" sz="2000" b="0" dirty="0"/>
              </a:p>
              <a:p>
                <a:pPr marL="0" indent="0">
                  <a:lnSpc>
                    <a:spcPct val="150000"/>
                  </a:lnSpc>
                  <a:buNone/>
                </a:pPr>
                <a:r>
                  <a:rPr lang="en-US" sz="2000" dirty="0"/>
                  <a:t>where </a:t>
                </a:r>
                <a14:m>
                  <m:oMath xmlns:m="http://schemas.openxmlformats.org/officeDocument/2006/math">
                    <m:r>
                      <a:rPr lang="en-US" sz="2000" i="1" smtClean="0">
                        <a:latin typeface="Cambria Math" panose="02040503050406030204" pitchFamily="18" charset="0"/>
                        <a:ea typeface="Cambria Math" panose="02040503050406030204" pitchFamily="18" charset="0"/>
                      </a:rPr>
                      <m:t>𝜏</m:t>
                    </m:r>
                  </m:oMath>
                </a14:m>
                <a:r>
                  <a:rPr lang="en-US" sz="2000" dirty="0"/>
                  <a:t> is a temperature hyper-parameter, and </a:t>
                </a:r>
                <a14:m>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𝑠</m:t>
                        </m:r>
                      </m:e>
                      <m:sub>
                        <m:r>
                          <a:rPr lang="en-US" sz="2000" b="0" i="1" smtClean="0">
                            <a:latin typeface="Cambria Math" panose="02040503050406030204" pitchFamily="18" charset="0"/>
                          </a:rPr>
                          <m:t>𝑖</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rPr>
                      <m:t>)</m:t>
                    </m:r>
                  </m:oMath>
                </a14:m>
                <a:r>
                  <a:rPr lang="en-US" sz="2000" dirty="0"/>
                  <a:t> are a positive pair, and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𝑠</m:t>
                        </m:r>
                      </m:e>
                      <m:sub>
                        <m:r>
                          <a:rPr lang="en-US" sz="2000" b="0" i="1" smtClean="0">
                            <a:latin typeface="Cambria Math" panose="02040503050406030204" pitchFamily="18" charset="0"/>
                          </a:rPr>
                          <m:t>𝑗</m:t>
                        </m:r>
                      </m:sub>
                      <m:sup>
                        <m:r>
                          <a:rPr lang="en-US" sz="2000" i="1">
                            <a:latin typeface="Cambria Math" panose="02040503050406030204" pitchFamily="18" charset="0"/>
                          </a:rPr>
                          <m:t>′</m:t>
                        </m:r>
                      </m:sup>
                    </m:sSubSup>
                  </m:oMath>
                </a14:m>
                <a:r>
                  <a:rPr lang="en-US" sz="2000" dirty="0"/>
                  <a:t> includes one positive sample (i.e., when </a:t>
                </a:r>
                <a14:m>
                  <m:oMath xmlns:m="http://schemas.openxmlformats.org/officeDocument/2006/math">
                    <m:r>
                      <a:rPr lang="en-US" sz="2000" i="1" dirty="0" smtClean="0">
                        <a:latin typeface="Cambria Math" panose="02040503050406030204" pitchFamily="18" charset="0"/>
                      </a:rPr>
                      <m:t>𝑗</m:t>
                    </m:r>
                    <m:r>
                      <a:rPr lang="en-US" sz="2000" i="1" dirty="0" smtClean="0">
                        <a:latin typeface="Cambria Math" panose="02040503050406030204" pitchFamily="18" charset="0"/>
                      </a:rPr>
                      <m:t> = </m:t>
                    </m:r>
                    <m:r>
                      <a:rPr lang="en-US" sz="2000" i="1" dirty="0" err="1">
                        <a:latin typeface="Cambria Math" panose="02040503050406030204" pitchFamily="18" charset="0"/>
                      </a:rPr>
                      <m:t>𝑖</m:t>
                    </m:r>
                  </m:oMath>
                </a14:m>
                <a:r>
                  <a:rPr lang="en-US" sz="2000" dirty="0"/>
                  <a:t>) and r negative samples.</a:t>
                </a:r>
              </a:p>
            </p:txBody>
          </p:sp>
        </mc:Choice>
        <mc:Fallback xmlns="">
          <p:sp>
            <p:nvSpPr>
              <p:cNvPr id="3" name="Content Placeholder 2">
                <a:extLst>
                  <a:ext uri="{FF2B5EF4-FFF2-40B4-BE49-F238E27FC236}">
                    <a16:creationId xmlns:a16="http://schemas.microsoft.com/office/drawing/2014/main" id="{AF0C5BC2-D9B4-1F4F-A10F-9123396387E4}"/>
                  </a:ext>
                </a:extLst>
              </p:cNvPr>
              <p:cNvSpPr>
                <a:spLocks noGrp="1" noRot="1" noChangeAspect="1" noMove="1" noResize="1" noEditPoints="1" noAdjustHandles="1" noChangeArrowheads="1" noChangeShapeType="1" noTextEdit="1"/>
              </p:cNvSpPr>
              <p:nvPr>
                <p:ph idx="1"/>
              </p:nvPr>
            </p:nvSpPr>
            <p:spPr>
              <a:blipFill>
                <a:blip r:embed="rId5"/>
                <a:stretch>
                  <a:fillRect l="-1043"/>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60D731A3-63EA-1E41-9E61-65462CD1C402}"/>
              </a:ext>
            </a:extLst>
          </p:cNvPr>
          <p:cNvCxnSpPr>
            <a:cxnSpLocks/>
          </p:cNvCxnSpPr>
          <p:nvPr/>
        </p:nvCxnSpPr>
        <p:spPr>
          <a:xfrm>
            <a:off x="838200" y="1515909"/>
            <a:ext cx="10515600" cy="0"/>
          </a:xfrm>
          <a:prstGeom prst="line">
            <a:avLst/>
          </a:prstGeom>
          <a:ln w="19050">
            <a:solidFill>
              <a:srgbClr val="37736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4684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B019A-3E83-8E4A-A454-D07479C07664}"/>
              </a:ext>
            </a:extLst>
          </p:cNvPr>
          <p:cNvSpPr>
            <a:spLocks noGrp="1"/>
          </p:cNvSpPr>
          <p:nvPr>
            <p:ph type="title"/>
          </p:nvPr>
        </p:nvSpPr>
        <p:spPr/>
        <p:txBody>
          <a:bodyPr/>
          <a:lstStyle/>
          <a:p>
            <a:r>
              <a:rPr lang="en-US" b="1"/>
              <a:t>Learning Objectives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0C5BC2-D9B4-1F4F-A10F-9123396387E4}"/>
                  </a:ext>
                </a:extLst>
              </p:cNvPr>
              <p:cNvSpPr>
                <a:spLocks noGrp="1"/>
              </p:cNvSpPr>
              <p:nvPr>
                <p:ph idx="1"/>
              </p:nvPr>
            </p:nvSpPr>
            <p:spPr/>
            <p:txBody>
              <a:bodyPr>
                <a:normAutofit/>
              </a:bodyPr>
              <a:lstStyle/>
              <a:p>
                <a:pPr>
                  <a:lnSpc>
                    <a:spcPct val="150000"/>
                  </a:lnSpc>
                </a:pPr>
                <a:r>
                  <a:rPr lang="en-US" dirty="0"/>
                  <a:t>Cluster-wise Contrastive Learning</a:t>
                </a:r>
                <a:endParaRPr lang="en-US" sz="2000" i="1" dirty="0">
                  <a:latin typeface="Cambria Math" panose="02040503050406030204" pitchFamily="18" charset="0"/>
                </a:endParaRPr>
              </a:p>
              <a:p>
                <a:pPr lvl="1">
                  <a:lnSpc>
                    <a:spcPct val="150000"/>
                  </a:lnSpc>
                </a:pPr>
                <a:r>
                  <a:rPr lang="en-US" sz="2000" dirty="0"/>
                  <a:t>For any prototype </a:t>
                </a:r>
                <a14:m>
                  <m:oMath xmlns:m="http://schemas.openxmlformats.org/officeDocument/2006/math">
                    <m:sSub>
                      <m:sSubPr>
                        <m:ctrlPr>
                          <a:rPr lang="en-US" sz="2000" i="1" dirty="0" smtClean="0">
                            <a:latin typeface="Cambria Math" panose="02040503050406030204" pitchFamily="18" charset="0"/>
                          </a:rPr>
                        </m:ctrlPr>
                      </m:sSubPr>
                      <m:e>
                        <m:r>
                          <a:rPr lang="en-US" sz="2000" b="1" i="1" dirty="0" smtClean="0">
                            <a:latin typeface="Cambria Math" panose="02040503050406030204" pitchFamily="18" charset="0"/>
                          </a:rPr>
                          <m:t>𝒑</m:t>
                        </m:r>
                      </m:e>
                      <m:sub>
                        <m:r>
                          <a:rPr lang="en-US" sz="2000" b="0" i="1" dirty="0" smtClean="0">
                            <a:latin typeface="Cambria Math" panose="02040503050406030204" pitchFamily="18" charset="0"/>
                          </a:rPr>
                          <m:t>𝑐</m:t>
                        </m:r>
                        <m:r>
                          <a:rPr lang="en-US" sz="2000" b="0" i="1" dirty="0" smtClean="0">
                            <a:latin typeface="Cambria Math" panose="02040503050406030204" pitchFamily="18" charset="0"/>
                          </a:rPr>
                          <m:t> </m:t>
                        </m:r>
                      </m:sub>
                    </m:sSub>
                    <m:r>
                      <a:rPr lang="en-US" sz="200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𝒫</m:t>
                    </m:r>
                    <m:r>
                      <a:rPr lang="en-US" sz="2000" b="0" i="1" dirty="0" smtClean="0">
                        <a:latin typeface="Cambria Math" panose="02040503050406030204" pitchFamily="18" charset="0"/>
                        <a:ea typeface="Cambria Math" panose="02040503050406030204" pitchFamily="18" charset="0"/>
                      </a:rPr>
                      <m:t>=</m:t>
                    </m:r>
                    <m:sSup>
                      <m:sSupPr>
                        <m:ctrlPr>
                          <a:rPr lang="en-US" sz="2000" b="0" i="1" dirty="0" smtClean="0">
                            <a:latin typeface="Cambria Math" panose="02040503050406030204" pitchFamily="18" charset="0"/>
                            <a:ea typeface="Cambria Math" panose="02040503050406030204" pitchFamily="18" charset="0"/>
                          </a:rPr>
                        </m:ctrlPr>
                      </m:sSupPr>
                      <m:e>
                        <m:r>
                          <a:rPr lang="en-US" sz="2000" b="0" i="1" dirty="0" smtClean="0">
                            <a:latin typeface="Cambria Math" panose="02040503050406030204" pitchFamily="18" charset="0"/>
                            <a:ea typeface="Cambria Math" panose="02040503050406030204" pitchFamily="18" charset="0"/>
                          </a:rPr>
                          <m:t>𝒫</m:t>
                        </m:r>
                      </m:e>
                      <m:sup>
                        <m:r>
                          <a:rPr lang="en-US" sz="2000" b="0" i="1" dirty="0" smtClean="0">
                            <a:latin typeface="Cambria Math" panose="02040503050406030204" pitchFamily="18" charset="0"/>
                            <a:ea typeface="Cambria Math" panose="02040503050406030204" pitchFamily="18" charset="0"/>
                          </a:rPr>
                          <m:t>+</m:t>
                        </m:r>
                      </m:sup>
                    </m:sSup>
                    <m:r>
                      <a:rPr lang="en-US" sz="2000" b="0" i="1" dirty="0" smtClean="0">
                        <a:latin typeface="Cambria Math" panose="02040503050406030204" pitchFamily="18" charset="0"/>
                        <a:ea typeface="Cambria Math" panose="02040503050406030204" pitchFamily="18" charset="0"/>
                      </a:rPr>
                      <m:t>+</m:t>
                    </m:r>
                    <m:sSup>
                      <m:sSupPr>
                        <m:ctrlPr>
                          <a:rPr lang="en-US" sz="2000" b="0" i="1" dirty="0" smtClean="0">
                            <a:latin typeface="Cambria Math" panose="02040503050406030204" pitchFamily="18" charset="0"/>
                            <a:ea typeface="Cambria Math" panose="02040503050406030204" pitchFamily="18" charset="0"/>
                          </a:rPr>
                        </m:ctrlPr>
                      </m:sSupPr>
                      <m:e>
                        <m:r>
                          <a:rPr lang="en-US" sz="2000" b="0" i="1" dirty="0" smtClean="0">
                            <a:latin typeface="Cambria Math" panose="02040503050406030204" pitchFamily="18" charset="0"/>
                            <a:ea typeface="Cambria Math" panose="02040503050406030204" pitchFamily="18" charset="0"/>
                          </a:rPr>
                          <m:t>𝒫</m:t>
                        </m:r>
                      </m:e>
                      <m:sup>
                        <m:r>
                          <a:rPr lang="en-US" sz="2000" b="0" i="1" dirty="0" smtClean="0">
                            <a:latin typeface="Cambria Math" panose="02040503050406030204" pitchFamily="18" charset="0"/>
                            <a:ea typeface="Cambria Math" panose="02040503050406030204" pitchFamily="18" charset="0"/>
                          </a:rPr>
                          <m:t>−</m:t>
                        </m:r>
                      </m:sup>
                    </m:sSup>
                    <m:r>
                      <a:rPr lang="en-US" sz="2000" i="1" dirty="0" smtClean="0">
                        <a:latin typeface="Cambria Math" panose="02040503050406030204" pitchFamily="18" charset="0"/>
                      </a:rPr>
                      <m:t> </m:t>
                    </m:r>
                  </m:oMath>
                </a14:m>
                <a:r>
                  <a:rPr lang="en-US" sz="2000" dirty="0"/>
                  <a:t>of a cluster </a:t>
                </a:r>
                <a14:m>
                  <m:oMath xmlns:m="http://schemas.openxmlformats.org/officeDocument/2006/math">
                    <m:r>
                      <a:rPr lang="en-US" sz="2000" i="1" dirty="0" smtClean="0">
                        <a:latin typeface="Cambria Math" panose="02040503050406030204" pitchFamily="18" charset="0"/>
                      </a:rPr>
                      <m:t>𝑐</m:t>
                    </m:r>
                  </m:oMath>
                </a14:m>
                <a:r>
                  <a:rPr lang="en-US" sz="2000" dirty="0"/>
                  <a:t>, </a:t>
                </a:r>
                <a14:m>
                  <m:oMath xmlns:m="http://schemas.openxmlformats.org/officeDocument/2006/math">
                    <m:sSub>
                      <m:sSubPr>
                        <m:ctrlPr>
                          <a:rPr lang="en-US" sz="2000" i="1" dirty="0">
                            <a:latin typeface="Cambria Math" panose="02040503050406030204" pitchFamily="18" charset="0"/>
                          </a:rPr>
                        </m:ctrlPr>
                      </m:sSubPr>
                      <m:e>
                        <m:r>
                          <a:rPr lang="en-US" sz="2000" b="1" i="1" dirty="0">
                            <a:latin typeface="Cambria Math" panose="02040503050406030204" pitchFamily="18" charset="0"/>
                          </a:rPr>
                          <m:t>𝒑</m:t>
                        </m:r>
                      </m:e>
                      <m:sub>
                        <m:r>
                          <a:rPr lang="en-US" sz="2000" i="1" dirty="0">
                            <a:latin typeface="Cambria Math" panose="02040503050406030204" pitchFamily="18" charset="0"/>
                          </a:rPr>
                          <m:t>𝑐</m:t>
                        </m:r>
                        <m:r>
                          <a:rPr lang="en-US" sz="2000" i="1" dirty="0">
                            <a:latin typeface="Cambria Math" panose="02040503050406030204" pitchFamily="18" charset="0"/>
                          </a:rPr>
                          <m:t> </m:t>
                        </m:r>
                      </m:sub>
                    </m:sSub>
                    <m:r>
                      <a:rPr lang="en-US" sz="2000" i="1" dirty="0">
                        <a:latin typeface="Cambria Math" panose="02040503050406030204" pitchFamily="18" charset="0"/>
                      </a:rPr>
                      <m:t> </m:t>
                    </m:r>
                  </m:oMath>
                </a14:m>
                <a:r>
                  <a:rPr lang="en-US" sz="2000" dirty="0"/>
                  <a:t>can be used for composing the positive sample of a sequence </a:t>
                </a:r>
                <a14:m>
                  <m:oMath xmlns:m="http://schemas.openxmlformats.org/officeDocument/2006/math">
                    <m:sSubSup>
                      <m:sSubSupPr>
                        <m:ctrlPr>
                          <a:rPr lang="en-US" sz="2000" i="1" dirty="0" smtClean="0">
                            <a:latin typeface="Cambria Math" panose="02040503050406030204" pitchFamily="18" charset="0"/>
                          </a:rPr>
                        </m:ctrlPr>
                      </m:sSubSupPr>
                      <m:e>
                        <m:r>
                          <a:rPr lang="en-US" sz="2000" b="0" i="1" dirty="0" smtClean="0">
                            <a:latin typeface="Cambria Math" panose="02040503050406030204" pitchFamily="18" charset="0"/>
                          </a:rPr>
                          <m:t>𝑠</m:t>
                        </m:r>
                      </m:e>
                      <m:sub>
                        <m:r>
                          <a:rPr lang="en-US" sz="2000" b="0" i="1" dirty="0" smtClean="0">
                            <a:latin typeface="Cambria Math" panose="02040503050406030204" pitchFamily="18" charset="0"/>
                          </a:rPr>
                          <m:t>𝑖</m:t>
                        </m:r>
                      </m:sub>
                      <m:sup>
                        <m:r>
                          <a:rPr lang="en-US" sz="2000" b="0" i="1" dirty="0" smtClean="0">
                            <a:latin typeface="Cambria Math" panose="02040503050406030204" pitchFamily="18" charset="0"/>
                          </a:rPr>
                          <m:t>𝑐</m:t>
                        </m:r>
                      </m:sup>
                    </m:sSubSup>
                  </m:oMath>
                </a14:m>
                <a:r>
                  <a:rPr lang="en-US" sz="2000" dirty="0"/>
                  <a:t>, where </a:t>
                </a:r>
                <a14:m>
                  <m:oMath xmlns:m="http://schemas.openxmlformats.org/officeDocument/2006/math">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𝑠</m:t>
                        </m:r>
                      </m:e>
                      <m:sub>
                        <m:r>
                          <a:rPr lang="en-US" sz="2000" i="1" dirty="0">
                            <a:latin typeface="Cambria Math" panose="02040503050406030204" pitchFamily="18" charset="0"/>
                          </a:rPr>
                          <m:t>𝑖</m:t>
                        </m:r>
                      </m:sub>
                      <m:sup>
                        <m:r>
                          <a:rPr lang="en-US" sz="2000" i="1" dirty="0">
                            <a:latin typeface="Cambria Math" panose="02040503050406030204" pitchFamily="18" charset="0"/>
                          </a:rPr>
                          <m:t>𝑐</m:t>
                        </m:r>
                      </m:sup>
                    </m:sSubSup>
                    <m:r>
                      <a:rPr lang="en-US" sz="2000" i="1" dirty="0">
                        <a:latin typeface="Cambria Math" panose="02040503050406030204" pitchFamily="18" charset="0"/>
                      </a:rPr>
                      <m:t> </m:t>
                    </m:r>
                  </m:oMath>
                </a14:m>
                <a:r>
                  <a:rPr lang="en-US" sz="2000" dirty="0"/>
                  <a:t>indicates a sequence in the cluster </a:t>
                </a:r>
                <a14:m>
                  <m:oMath xmlns:m="http://schemas.openxmlformats.org/officeDocument/2006/math">
                    <m:r>
                      <a:rPr lang="en-US" sz="2000" i="1" dirty="0" smtClean="0">
                        <a:latin typeface="Cambria Math" panose="02040503050406030204" pitchFamily="18" charset="0"/>
                      </a:rPr>
                      <m:t>𝑐</m:t>
                    </m:r>
                  </m:oMath>
                </a14:m>
                <a:r>
                  <a:rPr lang="en-US" sz="2000" dirty="0"/>
                  <a:t>.</a:t>
                </a:r>
              </a:p>
              <a:p>
                <a:pPr marL="457200" lvl="1" indent="0">
                  <a:lnSpc>
                    <a:spcPct val="150000"/>
                  </a:lnSpc>
                  <a:buNone/>
                </a:pPr>
                <a:r>
                  <a:rPr lang="en-US" sz="2000" dirty="0"/>
                  <a:t> </a:t>
                </a:r>
              </a:p>
              <a:p>
                <a:pPr lvl="1">
                  <a:lnSpc>
                    <a:spcPct val="150000"/>
                  </a:lnSpc>
                </a:pPr>
                <a:r>
                  <a:rPr lang="en-US" sz="2000" dirty="0"/>
                  <a:t>The prototypes except </a:t>
                </a:r>
                <a14:m>
                  <m:oMath xmlns:m="http://schemas.openxmlformats.org/officeDocument/2006/math">
                    <m:sSub>
                      <m:sSubPr>
                        <m:ctrlPr>
                          <a:rPr lang="en-US" sz="2000" i="1" dirty="0">
                            <a:latin typeface="Cambria Math" panose="02040503050406030204" pitchFamily="18" charset="0"/>
                          </a:rPr>
                        </m:ctrlPr>
                      </m:sSubPr>
                      <m:e>
                        <m:r>
                          <a:rPr lang="en-US" sz="2000" b="1" i="1" dirty="0">
                            <a:latin typeface="Cambria Math" panose="02040503050406030204" pitchFamily="18" charset="0"/>
                          </a:rPr>
                          <m:t>𝒑</m:t>
                        </m:r>
                      </m:e>
                      <m:sub>
                        <m:r>
                          <a:rPr lang="en-US" sz="2000" i="1" dirty="0">
                            <a:latin typeface="Cambria Math" panose="02040503050406030204" pitchFamily="18" charset="0"/>
                          </a:rPr>
                          <m:t>𝑐</m:t>
                        </m:r>
                        <m:r>
                          <a:rPr lang="en-US" sz="2000" i="1" dirty="0">
                            <a:latin typeface="Cambria Math" panose="02040503050406030204" pitchFamily="18" charset="0"/>
                          </a:rPr>
                          <m:t> </m:t>
                        </m:r>
                      </m:sub>
                    </m:sSub>
                  </m:oMath>
                </a14:m>
                <a:r>
                  <a:rPr lang="en-US" sz="2000" dirty="0"/>
                  <a:t> can be used to compose the negative samples of </a:t>
                </a:r>
                <a14:m>
                  <m:oMath xmlns:m="http://schemas.openxmlformats.org/officeDocument/2006/math">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𝑠</m:t>
                        </m:r>
                      </m:e>
                      <m:sub>
                        <m:r>
                          <a:rPr lang="en-US" sz="2000" i="1" dirty="0">
                            <a:latin typeface="Cambria Math" panose="02040503050406030204" pitchFamily="18" charset="0"/>
                          </a:rPr>
                          <m:t>𝑖</m:t>
                        </m:r>
                      </m:sub>
                      <m:sup>
                        <m:r>
                          <a:rPr lang="en-US" sz="2000" i="1" dirty="0">
                            <a:latin typeface="Cambria Math" panose="02040503050406030204" pitchFamily="18" charset="0"/>
                          </a:rPr>
                          <m:t>𝑐</m:t>
                        </m:r>
                      </m:sup>
                    </m:sSubSup>
                    <m:r>
                      <a:rPr lang="en-US" sz="2000" i="1" dirty="0">
                        <a:latin typeface="Cambria Math" panose="02040503050406030204" pitchFamily="18" charset="0"/>
                      </a:rPr>
                      <m:t> </m:t>
                    </m:r>
                  </m:oMath>
                </a14:m>
                <a:r>
                  <a:rPr lang="en-US" sz="2000" dirty="0"/>
                  <a:t>.</a:t>
                </a:r>
              </a:p>
            </p:txBody>
          </p:sp>
        </mc:Choice>
        <mc:Fallback xmlns="">
          <p:sp>
            <p:nvSpPr>
              <p:cNvPr id="3" name="Content Placeholder 2">
                <a:extLst>
                  <a:ext uri="{FF2B5EF4-FFF2-40B4-BE49-F238E27FC236}">
                    <a16:creationId xmlns:a16="http://schemas.microsoft.com/office/drawing/2014/main" id="{AF0C5BC2-D9B4-1F4F-A10F-9123396387E4}"/>
                  </a:ext>
                </a:extLst>
              </p:cNvPr>
              <p:cNvSpPr>
                <a:spLocks noGrp="1" noRot="1" noChangeAspect="1" noMove="1" noResize="1" noEditPoints="1" noAdjustHandles="1" noChangeArrowheads="1" noChangeShapeType="1" noTextEdit="1"/>
              </p:cNvSpPr>
              <p:nvPr>
                <p:ph idx="1"/>
              </p:nvPr>
            </p:nvSpPr>
            <p:spPr>
              <a:blipFill>
                <a:blip r:embed="rId5"/>
                <a:stretch>
                  <a:fillRect l="-1043"/>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60D731A3-63EA-1E41-9E61-65462CD1C402}"/>
              </a:ext>
            </a:extLst>
          </p:cNvPr>
          <p:cNvCxnSpPr>
            <a:cxnSpLocks/>
          </p:cNvCxnSpPr>
          <p:nvPr/>
        </p:nvCxnSpPr>
        <p:spPr>
          <a:xfrm>
            <a:off x="838200" y="1515909"/>
            <a:ext cx="10515600" cy="0"/>
          </a:xfrm>
          <a:prstGeom prst="line">
            <a:avLst/>
          </a:prstGeom>
          <a:ln w="19050">
            <a:solidFill>
              <a:srgbClr val="37736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2737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B019A-3E83-8E4A-A454-D07479C07664}"/>
              </a:ext>
            </a:extLst>
          </p:cNvPr>
          <p:cNvSpPr>
            <a:spLocks noGrp="1"/>
          </p:cNvSpPr>
          <p:nvPr>
            <p:ph type="title"/>
          </p:nvPr>
        </p:nvSpPr>
        <p:spPr/>
        <p:txBody>
          <a:bodyPr/>
          <a:lstStyle/>
          <a:p>
            <a:r>
              <a:rPr lang="en-US" b="1"/>
              <a:t>Learning Objectives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0C5BC2-D9B4-1F4F-A10F-9123396387E4}"/>
                  </a:ext>
                </a:extLst>
              </p:cNvPr>
              <p:cNvSpPr>
                <a:spLocks noGrp="1"/>
              </p:cNvSpPr>
              <p:nvPr>
                <p:ph idx="1"/>
              </p:nvPr>
            </p:nvSpPr>
            <p:spPr/>
            <p:txBody>
              <a:bodyPr>
                <a:normAutofit fontScale="92500" lnSpcReduction="20000"/>
              </a:bodyPr>
              <a:lstStyle/>
              <a:p>
                <a:pPr>
                  <a:lnSpc>
                    <a:spcPct val="150000"/>
                  </a:lnSpc>
                </a:pPr>
                <a:r>
                  <a:rPr lang="en-US" sz="3000" dirty="0"/>
                  <a:t>Cluster-wise Contrastive Learning</a:t>
                </a:r>
              </a:p>
              <a:p>
                <a:pPr lvl="1">
                  <a:lnSpc>
                    <a:spcPct val="150000"/>
                  </a:lnSpc>
                </a:pPr>
                <a:r>
                  <a:rPr lang="en-US" sz="2100" dirty="0"/>
                  <a:t>Therefore, the objective function can be formulated as:</a:t>
                </a:r>
              </a:p>
              <a:p>
                <a:pPr marL="457200" lvl="1" indent="0">
                  <a:lnSpc>
                    <a:spcPct val="150000"/>
                  </a:lnSpc>
                  <a:buNone/>
                </a:pPr>
                <a14:m>
                  <m:oMathPara xmlns:m="http://schemas.openxmlformats.org/officeDocument/2006/math">
                    <m:oMathParaPr>
                      <m:jc m:val="centerGroup"/>
                    </m:oMathParaPr>
                    <m:oMath xmlns:m="http://schemas.openxmlformats.org/officeDocument/2006/math">
                      <m:sSub>
                        <m:sSubPr>
                          <m:ctrlPr>
                            <a:rPr lang="en-US" sz="2100" i="1" smtClean="0">
                              <a:latin typeface="Cambria Math" panose="02040503050406030204" pitchFamily="18" charset="0"/>
                            </a:rPr>
                          </m:ctrlPr>
                        </m:sSubPr>
                        <m:e>
                          <m:r>
                            <a:rPr lang="en-US" sz="2100" b="0" i="1" smtClean="0">
                              <a:latin typeface="Cambria Math" panose="02040503050406030204" pitchFamily="18" charset="0"/>
                            </a:rPr>
                            <m:t>𝐿</m:t>
                          </m:r>
                        </m:e>
                        <m:sub>
                          <m:r>
                            <a:rPr lang="en-US" sz="2100" b="0" i="1" smtClean="0">
                              <a:latin typeface="Cambria Math" panose="02040503050406030204" pitchFamily="18" charset="0"/>
                            </a:rPr>
                            <m:t>𝑐𝑜𝑛</m:t>
                          </m:r>
                        </m:sub>
                      </m:sSub>
                      <m:r>
                        <a:rPr lang="en-US" sz="2100" b="0" i="1" smtClean="0">
                          <a:latin typeface="Cambria Math" panose="02040503050406030204" pitchFamily="18" charset="0"/>
                        </a:rPr>
                        <m:t>=</m:t>
                      </m:r>
                      <m:nary>
                        <m:naryPr>
                          <m:chr m:val="∑"/>
                          <m:limLoc m:val="subSup"/>
                          <m:ctrlPr>
                            <a:rPr lang="en-US" sz="2100" b="0" i="1" smtClean="0">
                              <a:latin typeface="Cambria Math" panose="02040503050406030204" pitchFamily="18" charset="0"/>
                            </a:rPr>
                          </m:ctrlPr>
                        </m:naryPr>
                        <m:sub>
                          <m:r>
                            <m:rPr>
                              <m:brk m:alnAt="25"/>
                            </m:rPr>
                            <a:rPr lang="en-US" sz="2100" b="0" i="1" smtClean="0">
                              <a:latin typeface="Cambria Math" panose="02040503050406030204" pitchFamily="18" charset="0"/>
                            </a:rPr>
                            <m:t>𝑖</m:t>
                          </m:r>
                          <m:r>
                            <a:rPr lang="en-US" sz="2100" b="0" i="1" smtClean="0">
                              <a:latin typeface="Cambria Math" panose="02040503050406030204" pitchFamily="18" charset="0"/>
                            </a:rPr>
                            <m:t>=1</m:t>
                          </m:r>
                        </m:sub>
                        <m:sup>
                          <m:d>
                            <m:dPr>
                              <m:begChr m:val="|"/>
                              <m:endChr m:val="|"/>
                              <m:ctrlPr>
                                <a:rPr lang="en-US" sz="2100" b="0" i="1" smtClean="0">
                                  <a:latin typeface="Cambria Math" panose="02040503050406030204" pitchFamily="18" charset="0"/>
                                </a:rPr>
                              </m:ctrlPr>
                            </m:dPr>
                            <m:e>
                              <m:r>
                                <a:rPr lang="en-US" sz="2100" b="0" i="1" smtClean="0">
                                  <a:latin typeface="Cambria Math" panose="02040503050406030204" pitchFamily="18" charset="0"/>
                                </a:rPr>
                                <m:t>𝒮</m:t>
                              </m:r>
                            </m:e>
                          </m:d>
                          <m:r>
                            <a:rPr lang="en-US" sz="2100" b="0" i="1" smtClean="0">
                              <a:latin typeface="Cambria Math" panose="02040503050406030204" pitchFamily="18" charset="0"/>
                            </a:rPr>
                            <m:t>+|</m:t>
                          </m:r>
                          <m:r>
                            <a:rPr lang="en-US" sz="2100" b="0" i="1" smtClean="0">
                              <a:latin typeface="Cambria Math" panose="02040503050406030204" pitchFamily="18" charset="0"/>
                            </a:rPr>
                            <m:t>𝒰</m:t>
                          </m:r>
                          <m:r>
                            <a:rPr lang="en-US" sz="2100" b="0" i="1" smtClean="0">
                              <a:latin typeface="Cambria Math" panose="02040503050406030204" pitchFamily="18" charset="0"/>
                            </a:rPr>
                            <m:t>|</m:t>
                          </m:r>
                        </m:sup>
                        <m:e>
                          <m:r>
                            <a:rPr lang="en-US" sz="2100" b="0" i="1" smtClean="0">
                              <a:latin typeface="Cambria Math" panose="02040503050406030204" pitchFamily="18" charset="0"/>
                            </a:rPr>
                            <m:t>−</m:t>
                          </m:r>
                          <m:r>
                            <a:rPr lang="en-US" sz="2100" b="0" i="1" smtClean="0">
                              <a:latin typeface="Cambria Math" panose="02040503050406030204" pitchFamily="18" charset="0"/>
                            </a:rPr>
                            <m:t>𝑙𝑜𝑔</m:t>
                          </m:r>
                          <m:f>
                            <m:fPr>
                              <m:ctrlPr>
                                <a:rPr lang="en-US" sz="2100" b="0" i="1" smtClean="0">
                                  <a:latin typeface="Cambria Math" panose="02040503050406030204" pitchFamily="18" charset="0"/>
                                </a:rPr>
                              </m:ctrlPr>
                            </m:fPr>
                            <m:num>
                              <m:r>
                                <m:rPr>
                                  <m:sty m:val="p"/>
                                </m:rPr>
                                <a:rPr lang="en-US" sz="2100" b="0" i="0" smtClean="0">
                                  <a:latin typeface="Cambria Math" panose="02040503050406030204" pitchFamily="18" charset="0"/>
                                </a:rPr>
                                <m:t>exp</m:t>
                              </m:r>
                              <m:r>
                                <a:rPr lang="en-US" sz="2100" b="0" i="1" smtClean="0">
                                  <a:latin typeface="Cambria Math" panose="02040503050406030204" pitchFamily="18" charset="0"/>
                                </a:rPr>
                                <m:t>⁡(</m:t>
                              </m:r>
                              <m:f>
                                <m:fPr>
                                  <m:ctrlPr>
                                    <a:rPr lang="en-US" sz="2100" b="0" i="1" smtClean="0">
                                      <a:latin typeface="Cambria Math" panose="02040503050406030204" pitchFamily="18" charset="0"/>
                                    </a:rPr>
                                  </m:ctrlPr>
                                </m:fPr>
                                <m:num>
                                  <m:r>
                                    <a:rPr lang="en-US" sz="2100" i="1">
                                      <a:latin typeface="Cambria Math" panose="02040503050406030204" pitchFamily="18" charset="0"/>
                                    </a:rPr>
                                    <m:t>𝑓</m:t>
                                  </m:r>
                                  <m:d>
                                    <m:dPr>
                                      <m:ctrlPr>
                                        <a:rPr lang="en-US" sz="2100" i="1">
                                          <a:latin typeface="Cambria Math" panose="02040503050406030204" pitchFamily="18" charset="0"/>
                                        </a:rPr>
                                      </m:ctrlPr>
                                    </m:dPr>
                                    <m:e>
                                      <m:sSubSup>
                                        <m:sSubSupPr>
                                          <m:ctrlPr>
                                            <a:rPr lang="en-US" sz="2100" i="1" smtClean="0">
                                              <a:latin typeface="Cambria Math" panose="02040503050406030204" pitchFamily="18" charset="0"/>
                                            </a:rPr>
                                          </m:ctrlPr>
                                        </m:sSubSupPr>
                                        <m:e>
                                          <m:r>
                                            <a:rPr lang="en-US" sz="2100" b="0" i="1" smtClean="0">
                                              <a:latin typeface="Cambria Math" panose="02040503050406030204" pitchFamily="18" charset="0"/>
                                            </a:rPr>
                                            <m:t>𝑠</m:t>
                                          </m:r>
                                        </m:e>
                                        <m:sub>
                                          <m:r>
                                            <a:rPr lang="en-US" sz="2100" b="0" i="1" smtClean="0">
                                              <a:latin typeface="Cambria Math" panose="02040503050406030204" pitchFamily="18" charset="0"/>
                                            </a:rPr>
                                            <m:t>𝑖</m:t>
                                          </m:r>
                                        </m:sub>
                                        <m:sup>
                                          <m:r>
                                            <a:rPr lang="en-US" sz="2100" b="0" i="1" smtClean="0">
                                              <a:latin typeface="Cambria Math" panose="02040503050406030204" pitchFamily="18" charset="0"/>
                                            </a:rPr>
                                            <m:t>𝑐</m:t>
                                          </m:r>
                                        </m:sup>
                                      </m:sSubSup>
                                    </m:e>
                                  </m:d>
                                  <m:r>
                                    <a:rPr lang="en-US" sz="2100" i="1">
                                      <a:latin typeface="Cambria Math" panose="02040503050406030204" pitchFamily="18" charset="0"/>
                                    </a:rPr>
                                    <m:t>∗</m:t>
                                  </m:r>
                                  <m:sSub>
                                    <m:sSubPr>
                                      <m:ctrlPr>
                                        <a:rPr lang="en-US" sz="2100" i="1" dirty="0">
                                          <a:latin typeface="Cambria Math" panose="02040503050406030204" pitchFamily="18" charset="0"/>
                                        </a:rPr>
                                      </m:ctrlPr>
                                    </m:sSubPr>
                                    <m:e>
                                      <m:r>
                                        <a:rPr lang="en-US" sz="2100" b="1" i="1" dirty="0">
                                          <a:latin typeface="Cambria Math" panose="02040503050406030204" pitchFamily="18" charset="0"/>
                                        </a:rPr>
                                        <m:t>𝒑</m:t>
                                      </m:r>
                                    </m:e>
                                    <m:sub>
                                      <m:r>
                                        <a:rPr lang="en-US" sz="2100" i="1" dirty="0">
                                          <a:latin typeface="Cambria Math" panose="02040503050406030204" pitchFamily="18" charset="0"/>
                                        </a:rPr>
                                        <m:t>𝑐</m:t>
                                      </m:r>
                                      <m:r>
                                        <a:rPr lang="en-US" sz="2100" i="1" dirty="0">
                                          <a:latin typeface="Cambria Math" panose="02040503050406030204" pitchFamily="18" charset="0"/>
                                        </a:rPr>
                                        <m:t> </m:t>
                                      </m:r>
                                    </m:sub>
                                  </m:sSub>
                                </m:num>
                                <m:den>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ea typeface="Cambria Math" panose="02040503050406030204" pitchFamily="18" charset="0"/>
                                        </a:rPr>
                                        <m:t>𝜑</m:t>
                                      </m:r>
                                    </m:e>
                                    <m:sub>
                                      <m:r>
                                        <a:rPr lang="en-US" sz="2100" b="0" i="1" smtClean="0">
                                          <a:latin typeface="Cambria Math" panose="02040503050406030204" pitchFamily="18" charset="0"/>
                                        </a:rPr>
                                        <m:t>𝑐</m:t>
                                      </m:r>
                                    </m:sub>
                                  </m:sSub>
                                </m:den>
                              </m:f>
                              <m:r>
                                <a:rPr lang="en-US" sz="2100" b="0" i="1" smtClean="0">
                                  <a:latin typeface="Cambria Math" panose="02040503050406030204" pitchFamily="18" charset="0"/>
                                  <a:ea typeface="Cambria Math" panose="02040503050406030204" pitchFamily="18" charset="0"/>
                                </a:rPr>
                                <m:t>)</m:t>
                              </m:r>
                            </m:num>
                            <m:den>
                              <m:nary>
                                <m:naryPr>
                                  <m:chr m:val="∑"/>
                                  <m:ctrlPr>
                                    <a:rPr lang="en-US" sz="2100" b="0" i="1" smtClean="0">
                                      <a:latin typeface="Cambria Math" panose="02040503050406030204" pitchFamily="18" charset="0"/>
                                    </a:rPr>
                                  </m:ctrlPr>
                                </m:naryPr>
                                <m:sub>
                                  <m:r>
                                    <m:rPr>
                                      <m:brk m:alnAt="23"/>
                                    </m:rPr>
                                    <a:rPr lang="en-US" sz="2100" b="0" i="1" smtClean="0">
                                      <a:latin typeface="Cambria Math" panose="02040503050406030204" pitchFamily="18" charset="0"/>
                                    </a:rPr>
                                    <m:t>𝑗</m:t>
                                  </m:r>
                                  <m:r>
                                    <a:rPr lang="en-US" sz="2100" b="0" i="1" smtClean="0">
                                      <a:latin typeface="Cambria Math" panose="02040503050406030204" pitchFamily="18" charset="0"/>
                                    </a:rPr>
                                    <m:t>=0</m:t>
                                  </m:r>
                                </m:sub>
                                <m:sup>
                                  <m:r>
                                    <a:rPr lang="en-US" sz="2100" b="0" i="1" smtClean="0">
                                      <a:latin typeface="Cambria Math" panose="02040503050406030204" pitchFamily="18" charset="0"/>
                                    </a:rPr>
                                    <m:t>|</m:t>
                                  </m:r>
                                  <m:r>
                                    <a:rPr lang="en-US" sz="2100" b="0" i="1" smtClean="0">
                                      <a:latin typeface="Cambria Math" panose="02040503050406030204" pitchFamily="18" charset="0"/>
                                    </a:rPr>
                                    <m:t>𝒫</m:t>
                                  </m:r>
                                  <m:r>
                                    <a:rPr lang="en-US" sz="2100" b="0" i="1" smtClean="0">
                                      <a:latin typeface="Cambria Math" panose="02040503050406030204" pitchFamily="18" charset="0"/>
                                    </a:rPr>
                                    <m:t>|</m:t>
                                  </m:r>
                                </m:sup>
                                <m:e>
                                  <m:r>
                                    <m:rPr>
                                      <m:sty m:val="p"/>
                                    </m:rPr>
                                    <a:rPr lang="en-US" sz="2100">
                                      <a:latin typeface="Cambria Math" panose="02040503050406030204" pitchFamily="18" charset="0"/>
                                    </a:rPr>
                                    <m:t>exp</m:t>
                                  </m:r>
                                  <m:r>
                                    <a:rPr lang="en-US" sz="2100" i="1">
                                      <a:latin typeface="Cambria Math" panose="02040503050406030204" pitchFamily="18" charset="0"/>
                                    </a:rPr>
                                    <m:t>⁡</m:t>
                                  </m:r>
                                  <m:r>
                                    <a:rPr lang="en-US" sz="2100" i="1" smtClean="0">
                                      <a:latin typeface="Cambria Math" panose="02040503050406030204" pitchFamily="18" charset="0"/>
                                    </a:rPr>
                                    <m:t>(</m:t>
                                  </m:r>
                                </m:e>
                              </m:nary>
                              <m:f>
                                <m:fPr>
                                  <m:ctrlPr>
                                    <a:rPr lang="en-US" sz="2100" i="1">
                                      <a:latin typeface="Cambria Math" panose="02040503050406030204" pitchFamily="18" charset="0"/>
                                    </a:rPr>
                                  </m:ctrlPr>
                                </m:fPr>
                                <m:num>
                                  <m:r>
                                    <a:rPr lang="en-US" sz="2100" i="1">
                                      <a:latin typeface="Cambria Math" panose="02040503050406030204" pitchFamily="18" charset="0"/>
                                    </a:rPr>
                                    <m:t>𝑓</m:t>
                                  </m:r>
                                  <m:d>
                                    <m:dPr>
                                      <m:ctrlPr>
                                        <a:rPr lang="en-US" sz="2100" i="1">
                                          <a:latin typeface="Cambria Math" panose="02040503050406030204" pitchFamily="18" charset="0"/>
                                        </a:rPr>
                                      </m:ctrlPr>
                                    </m:dPr>
                                    <m:e>
                                      <m:sSubSup>
                                        <m:sSubSupPr>
                                          <m:ctrlPr>
                                            <a:rPr lang="en-US" sz="2100" i="1">
                                              <a:latin typeface="Cambria Math" panose="02040503050406030204" pitchFamily="18" charset="0"/>
                                            </a:rPr>
                                          </m:ctrlPr>
                                        </m:sSubSupPr>
                                        <m:e>
                                          <m:r>
                                            <a:rPr lang="en-US" sz="2100" i="1">
                                              <a:latin typeface="Cambria Math" panose="02040503050406030204" pitchFamily="18" charset="0"/>
                                            </a:rPr>
                                            <m:t>𝑠</m:t>
                                          </m:r>
                                        </m:e>
                                        <m:sub>
                                          <m:r>
                                            <a:rPr lang="en-US" sz="2100" i="1">
                                              <a:latin typeface="Cambria Math" panose="02040503050406030204" pitchFamily="18" charset="0"/>
                                            </a:rPr>
                                            <m:t>𝑖</m:t>
                                          </m:r>
                                        </m:sub>
                                        <m:sup>
                                          <m:r>
                                            <a:rPr lang="en-US" sz="2100" i="1">
                                              <a:latin typeface="Cambria Math" panose="02040503050406030204" pitchFamily="18" charset="0"/>
                                            </a:rPr>
                                            <m:t>𝑐</m:t>
                                          </m:r>
                                        </m:sup>
                                      </m:sSubSup>
                                    </m:e>
                                  </m:d>
                                  <m:r>
                                    <a:rPr lang="en-US" sz="2100" b="0" i="1" smtClean="0">
                                      <a:latin typeface="Cambria Math" panose="02040503050406030204" pitchFamily="18" charset="0"/>
                                    </a:rPr>
                                    <m:t>∗</m:t>
                                  </m:r>
                                  <m:sSub>
                                    <m:sSubPr>
                                      <m:ctrlPr>
                                        <a:rPr lang="en-US" sz="2100" i="1" dirty="0">
                                          <a:latin typeface="Cambria Math" panose="02040503050406030204" pitchFamily="18" charset="0"/>
                                        </a:rPr>
                                      </m:ctrlPr>
                                    </m:sSubPr>
                                    <m:e>
                                      <m:r>
                                        <a:rPr lang="en-US" sz="2100" b="1" i="1" dirty="0">
                                          <a:latin typeface="Cambria Math" panose="02040503050406030204" pitchFamily="18" charset="0"/>
                                        </a:rPr>
                                        <m:t>𝒑</m:t>
                                      </m:r>
                                    </m:e>
                                    <m:sub>
                                      <m:r>
                                        <a:rPr lang="en-US" sz="2100" b="0" i="1" dirty="0" smtClean="0">
                                          <a:latin typeface="Cambria Math" panose="02040503050406030204" pitchFamily="18" charset="0"/>
                                        </a:rPr>
                                        <m:t>𝑗</m:t>
                                      </m:r>
                                      <m:r>
                                        <a:rPr lang="en-US" sz="2100" i="1" dirty="0">
                                          <a:latin typeface="Cambria Math" panose="02040503050406030204" pitchFamily="18" charset="0"/>
                                        </a:rPr>
                                        <m:t> </m:t>
                                      </m:r>
                                    </m:sub>
                                  </m:sSub>
                                </m:num>
                                <m:den>
                                  <m:sSub>
                                    <m:sSubPr>
                                      <m:ctrlPr>
                                        <a:rPr lang="en-US" sz="2100" i="1">
                                          <a:latin typeface="Cambria Math" panose="02040503050406030204" pitchFamily="18" charset="0"/>
                                        </a:rPr>
                                      </m:ctrlPr>
                                    </m:sSubPr>
                                    <m:e>
                                      <m:r>
                                        <a:rPr lang="en-US" sz="2100" i="1">
                                          <a:latin typeface="Cambria Math" panose="02040503050406030204" pitchFamily="18" charset="0"/>
                                          <a:ea typeface="Cambria Math" panose="02040503050406030204" pitchFamily="18" charset="0"/>
                                        </a:rPr>
                                        <m:t>𝜑</m:t>
                                      </m:r>
                                    </m:e>
                                    <m:sub>
                                      <m:r>
                                        <a:rPr lang="en-US" sz="2100" b="0" i="1" smtClean="0">
                                          <a:latin typeface="Cambria Math" panose="02040503050406030204" pitchFamily="18" charset="0"/>
                                          <a:ea typeface="Cambria Math" panose="02040503050406030204" pitchFamily="18" charset="0"/>
                                        </a:rPr>
                                        <m:t>𝑗</m:t>
                                      </m:r>
                                    </m:sub>
                                  </m:sSub>
                                </m:den>
                              </m:f>
                              <m:r>
                                <a:rPr lang="en-US" sz="2100" b="0" i="1" smtClean="0">
                                  <a:latin typeface="Cambria Math" panose="02040503050406030204" pitchFamily="18" charset="0"/>
                                  <a:ea typeface="Cambria Math" panose="02040503050406030204" pitchFamily="18" charset="0"/>
                                </a:rPr>
                                <m:t>)</m:t>
                              </m:r>
                            </m:den>
                          </m:f>
                        </m:e>
                      </m:nary>
                      <m:r>
                        <a:rPr lang="en-US" sz="2100" b="0" i="1" smtClean="0">
                          <a:latin typeface="Cambria Math" panose="02040503050406030204" pitchFamily="18" charset="0"/>
                        </a:rPr>
                        <m:t>    ,</m:t>
                      </m:r>
                    </m:oMath>
                  </m:oMathPara>
                </a14:m>
                <a:endParaRPr lang="en-US" sz="2100" b="0" dirty="0"/>
              </a:p>
              <a:p>
                <a:pPr marL="457200" lvl="1" indent="0">
                  <a:lnSpc>
                    <a:spcPct val="150000"/>
                  </a:lnSpc>
                  <a:buNone/>
                </a:pPr>
                <a:r>
                  <a:rPr lang="en-US" sz="2200" dirty="0"/>
                  <a:t>where  </a:t>
                </a:r>
                <a14:m>
                  <m:oMath xmlns:m="http://schemas.openxmlformats.org/officeDocument/2006/math">
                    <m:sSubSup>
                      <m:sSubSupPr>
                        <m:ctrlPr>
                          <a:rPr lang="en-US" sz="2200" i="1" smtClean="0">
                            <a:latin typeface="Cambria Math" panose="02040503050406030204" pitchFamily="18" charset="0"/>
                          </a:rPr>
                        </m:ctrlPr>
                      </m:sSubSupPr>
                      <m:e>
                        <m:r>
                          <a:rPr lang="en-US" sz="2200" b="0" i="1" smtClean="0">
                            <a:latin typeface="Cambria Math" panose="02040503050406030204" pitchFamily="18" charset="0"/>
                          </a:rPr>
                          <m:t>𝑠</m:t>
                        </m:r>
                      </m:e>
                      <m:sub>
                        <m:r>
                          <a:rPr lang="en-US" sz="2200" b="0" i="1" smtClean="0">
                            <a:latin typeface="Cambria Math" panose="02040503050406030204" pitchFamily="18" charset="0"/>
                          </a:rPr>
                          <m:t>𝑖</m:t>
                        </m:r>
                      </m:sub>
                      <m:sup>
                        <m:r>
                          <a:rPr lang="en-US" sz="2200" b="0" i="1" smtClean="0">
                            <a:latin typeface="Cambria Math" panose="02040503050406030204" pitchFamily="18" charset="0"/>
                          </a:rPr>
                          <m:t>𝑐</m:t>
                        </m:r>
                      </m:sup>
                    </m:sSubSup>
                  </m:oMath>
                </a14:m>
                <a:r>
                  <a:rPr lang="en-US" sz="2200" b="0" dirty="0"/>
                  <a:t> is a sequence in cluster </a:t>
                </a:r>
                <a14:m>
                  <m:oMath xmlns:m="http://schemas.openxmlformats.org/officeDocument/2006/math">
                    <m:r>
                      <a:rPr lang="en-US" sz="2200" b="0" i="1" smtClean="0">
                        <a:latin typeface="Cambria Math" panose="02040503050406030204" pitchFamily="18" charset="0"/>
                      </a:rPr>
                      <m:t>𝑐</m:t>
                    </m:r>
                  </m:oMath>
                </a14:m>
                <a:r>
                  <a:rPr lang="en-US" sz="2200" b="0" dirty="0"/>
                  <a:t> and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rPr>
                          <m:t>𝑐</m:t>
                        </m:r>
                      </m:sub>
                    </m:sSub>
                  </m:oMath>
                </a14:m>
                <a:r>
                  <a:rPr lang="en-US" sz="2200" b="0" dirty="0"/>
                  <a:t> and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𝑗</m:t>
                        </m:r>
                      </m:sub>
                    </m:sSub>
                  </m:oMath>
                </a14:m>
                <a:r>
                  <a:rPr lang="en-US" sz="2200" b="0" dirty="0"/>
                  <a:t> indicates the concentration level of the cluster </a:t>
                </a:r>
                <a14:m>
                  <m:oMath xmlns:m="http://schemas.openxmlformats.org/officeDocument/2006/math">
                    <m:r>
                      <a:rPr lang="en-US" sz="2200" b="0" i="1" smtClean="0">
                        <a:latin typeface="Cambria Math" panose="02040503050406030204" pitchFamily="18" charset="0"/>
                      </a:rPr>
                      <m:t>𝑐</m:t>
                    </m:r>
                  </m:oMath>
                </a14:m>
                <a:r>
                  <a:rPr lang="en-US" sz="2200" b="0" dirty="0"/>
                  <a:t> and </a:t>
                </a:r>
                <a14:m>
                  <m:oMath xmlns:m="http://schemas.openxmlformats.org/officeDocument/2006/math">
                    <m:r>
                      <a:rPr lang="en-US" sz="2200" b="0" i="1" smtClean="0">
                        <a:latin typeface="Cambria Math" panose="02040503050406030204" pitchFamily="18" charset="0"/>
                      </a:rPr>
                      <m:t>𝑗</m:t>
                    </m:r>
                  </m:oMath>
                </a14:m>
                <a:r>
                  <a:rPr lang="en-US" sz="2200" b="0" dirty="0"/>
                  <a:t>, respectively. </a:t>
                </a:r>
                <a:r>
                  <a:rPr lang="en-US" sz="2200" dirty="0"/>
                  <a:t>The concentration level of a cluster </a:t>
                </a:r>
                <a14:m>
                  <m:oMath xmlns:m="http://schemas.openxmlformats.org/officeDocument/2006/math">
                    <m:r>
                      <a:rPr lang="en-US" sz="2200" i="1" dirty="0" smtClean="0">
                        <a:latin typeface="Cambria Math" panose="02040503050406030204" pitchFamily="18" charset="0"/>
                      </a:rPr>
                      <m:t>𝑐</m:t>
                    </m:r>
                  </m:oMath>
                </a14:m>
                <a:r>
                  <a:rPr lang="en-US" sz="2200" dirty="0"/>
                  <a:t> can be proportional to the summation of Euclidean distance between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𝑠</m:t>
                            </m:r>
                          </m:e>
                          <m:sub>
                            <m:r>
                              <a:rPr lang="en-US" i="1">
                                <a:latin typeface="Cambria Math" panose="02040503050406030204" pitchFamily="18" charset="0"/>
                              </a:rPr>
                              <m:t>𝑖</m:t>
                            </m:r>
                          </m:sub>
                          <m:sup>
                            <m:r>
                              <a:rPr lang="en-US" i="1">
                                <a:latin typeface="Cambria Math" panose="02040503050406030204" pitchFamily="18" charset="0"/>
                              </a:rPr>
                              <m:t>𝑐</m:t>
                            </m:r>
                          </m:sup>
                        </m:sSubSup>
                      </m:e>
                    </m:d>
                    <m:r>
                      <a:rPr lang="en-US" i="1">
                        <a:latin typeface="Cambria Math" panose="02040503050406030204" pitchFamily="18" charset="0"/>
                      </a:rPr>
                      <m:t> </m:t>
                    </m:r>
                  </m:oMath>
                </a14:m>
                <a:r>
                  <a:rPr lang="en-US" sz="2200" dirty="0"/>
                  <a:t>and pc for all sequences in the cluster </a:t>
                </a:r>
                <a14:m>
                  <m:oMath xmlns:m="http://schemas.openxmlformats.org/officeDocument/2006/math">
                    <m:r>
                      <a:rPr lang="en-US" sz="2200" i="1" dirty="0" smtClean="0">
                        <a:latin typeface="Cambria Math" panose="02040503050406030204" pitchFamily="18" charset="0"/>
                      </a:rPr>
                      <m:t>𝑐</m:t>
                    </m:r>
                  </m:oMath>
                </a14:m>
                <a:r>
                  <a:rPr lang="en-US" sz="2200" dirty="0"/>
                  <a:t>.</a:t>
                </a:r>
                <a:endParaRPr lang="en-US" sz="2200" b="0" dirty="0"/>
              </a:p>
              <a:p>
                <a:pPr marL="457200" lvl="1" indent="0">
                  <a:lnSpc>
                    <a:spcPct val="150000"/>
                  </a:lnSpc>
                  <a:buNone/>
                </a:pPr>
                <a:endParaRPr lang="en-US" sz="2000" dirty="0"/>
              </a:p>
            </p:txBody>
          </p:sp>
        </mc:Choice>
        <mc:Fallback xmlns="">
          <p:sp>
            <p:nvSpPr>
              <p:cNvPr id="3" name="Content Placeholder 2">
                <a:extLst>
                  <a:ext uri="{FF2B5EF4-FFF2-40B4-BE49-F238E27FC236}">
                    <a16:creationId xmlns:a16="http://schemas.microsoft.com/office/drawing/2014/main" id="{AF0C5BC2-D9B4-1F4F-A10F-9123396387E4}"/>
                  </a:ext>
                </a:extLst>
              </p:cNvPr>
              <p:cNvSpPr>
                <a:spLocks noGrp="1" noRot="1" noChangeAspect="1" noMove="1" noResize="1" noEditPoints="1" noAdjustHandles="1" noChangeArrowheads="1" noChangeShapeType="1" noTextEdit="1"/>
              </p:cNvSpPr>
              <p:nvPr>
                <p:ph idx="1"/>
              </p:nvPr>
            </p:nvSpPr>
            <p:spPr>
              <a:blipFill>
                <a:blip r:embed="rId5"/>
                <a:stretch>
                  <a:fillRect l="-1043"/>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60D731A3-63EA-1E41-9E61-65462CD1C402}"/>
              </a:ext>
            </a:extLst>
          </p:cNvPr>
          <p:cNvCxnSpPr>
            <a:cxnSpLocks/>
          </p:cNvCxnSpPr>
          <p:nvPr/>
        </p:nvCxnSpPr>
        <p:spPr>
          <a:xfrm>
            <a:off x="838200" y="1515909"/>
            <a:ext cx="10515600" cy="0"/>
          </a:xfrm>
          <a:prstGeom prst="line">
            <a:avLst/>
          </a:prstGeom>
          <a:ln w="19050">
            <a:solidFill>
              <a:srgbClr val="37736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218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B019A-3E83-8E4A-A454-D07479C07664}"/>
              </a:ext>
            </a:extLst>
          </p:cNvPr>
          <p:cNvSpPr>
            <a:spLocks noGrp="1"/>
          </p:cNvSpPr>
          <p:nvPr>
            <p:ph type="title"/>
          </p:nvPr>
        </p:nvSpPr>
        <p:spPr/>
        <p:txBody>
          <a:bodyPr/>
          <a:lstStyle/>
          <a:p>
            <a:r>
              <a:rPr lang="en-US" b="1"/>
              <a:t>Learning Objectives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0C5BC2-D9B4-1F4F-A10F-9123396387E4}"/>
                  </a:ext>
                </a:extLst>
              </p:cNvPr>
              <p:cNvSpPr>
                <a:spLocks noGrp="1"/>
              </p:cNvSpPr>
              <p:nvPr>
                <p:ph idx="1"/>
              </p:nvPr>
            </p:nvSpPr>
            <p:spPr/>
            <p:txBody>
              <a:bodyPr>
                <a:normAutofit/>
              </a:bodyPr>
              <a:lstStyle/>
              <a:p>
                <a:pPr marL="0" indent="0">
                  <a:lnSpc>
                    <a:spcPct val="150000"/>
                  </a:lnSpc>
                  <a:buNone/>
                </a:pPr>
                <a:r>
                  <a:rPr lang="en-US" sz="2000"/>
                  <a:t>By combining the instance-wise and cluster-wise contrastive learning objectives, our final learning objective can be expressed as:</a:t>
                </a:r>
              </a:p>
              <a:p>
                <a:pPr marL="457200" lvl="1" indent="0">
                  <a:lnSpc>
                    <a:spcPct val="150000"/>
                  </a:lnSpc>
                  <a:buNone/>
                </a:pPr>
                <a:endParaRPr lang="en-US" sz="2200" b="0"/>
              </a:p>
              <a:p>
                <a:pPr marL="457200" lvl="1" indent="0" algn="ctr">
                  <a:lnSpc>
                    <a:spcPct val="150000"/>
                  </a:lnSpc>
                  <a:buNone/>
                </a:pPr>
                <a14:m>
                  <m:oMath xmlns:m="http://schemas.openxmlformats.org/officeDocument/2006/math">
                    <m:r>
                      <a:rPr lang="en-US" sz="2000" b="0" i="1" smtClean="0">
                        <a:latin typeface="Cambria Math" panose="02040503050406030204" pitchFamily="18" charset="0"/>
                      </a:rPr>
                      <m:t>ℒ</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ℒ</m:t>
                        </m:r>
                      </m:e>
                      <m:sub>
                        <m:r>
                          <a:rPr lang="en-US" sz="2000" b="0" i="1" smtClean="0">
                            <a:latin typeface="Cambria Math" panose="02040503050406030204" pitchFamily="18" charset="0"/>
                          </a:rPr>
                          <m:t>𝑐𝑜𝑛</m:t>
                        </m:r>
                      </m:sub>
                    </m:sSub>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𝜆</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ℒ</m:t>
                        </m:r>
                      </m:e>
                      <m:sub>
                        <m:r>
                          <a:rPr lang="en-US" sz="2000" b="0" i="1" smtClean="0">
                            <a:latin typeface="Cambria Math" panose="02040503050406030204" pitchFamily="18" charset="0"/>
                            <a:ea typeface="Cambria Math" panose="02040503050406030204" pitchFamily="18" charset="0"/>
                          </a:rPr>
                          <m:t>𝑝𝑟𝑜</m:t>
                        </m:r>
                      </m:sub>
                    </m:sSub>
                  </m:oMath>
                </a14:m>
                <a:r>
                  <a:rPr lang="en-US" sz="2000"/>
                  <a:t>  ,</a:t>
                </a:r>
              </a:p>
              <a:p>
                <a:pPr marL="0" lvl="1" indent="0">
                  <a:lnSpc>
                    <a:spcPct val="150000"/>
                  </a:lnSpc>
                  <a:buNone/>
                </a:pPr>
                <a:r>
                  <a:rPr lang="en-US" sz="2000"/>
                  <a:t>where </a:t>
                </a:r>
                <a14:m>
                  <m:oMath xmlns:m="http://schemas.openxmlformats.org/officeDocument/2006/math">
                    <m:r>
                      <a:rPr lang="en-US" sz="2000" i="1" dirty="0" smtClean="0">
                        <a:latin typeface="Cambria Math" panose="02040503050406030204" pitchFamily="18" charset="0"/>
                      </a:rPr>
                      <m:t>𝜆</m:t>
                    </m:r>
                    <m:r>
                      <a:rPr lang="en-US" sz="2000" i="1" dirty="0" smtClean="0">
                        <a:latin typeface="Cambria Math" panose="02040503050406030204" pitchFamily="18" charset="0"/>
                      </a:rPr>
                      <m:t> </m:t>
                    </m:r>
                  </m:oMath>
                </a14:m>
                <a:r>
                  <a:rPr lang="en-US" sz="2000"/>
                  <a:t>is a hyper-parameter to balance these two objectives.</a:t>
                </a:r>
              </a:p>
            </p:txBody>
          </p:sp>
        </mc:Choice>
        <mc:Fallback xmlns="">
          <p:sp>
            <p:nvSpPr>
              <p:cNvPr id="3" name="Content Placeholder 2">
                <a:extLst>
                  <a:ext uri="{FF2B5EF4-FFF2-40B4-BE49-F238E27FC236}">
                    <a16:creationId xmlns:a16="http://schemas.microsoft.com/office/drawing/2014/main" id="{AF0C5BC2-D9B4-1F4F-A10F-9123396387E4}"/>
                  </a:ext>
                </a:extLst>
              </p:cNvPr>
              <p:cNvSpPr>
                <a:spLocks noGrp="1" noRot="1" noChangeAspect="1" noMove="1" noResize="1" noEditPoints="1" noAdjustHandles="1" noChangeArrowheads="1" noChangeShapeType="1" noTextEdit="1"/>
              </p:cNvSpPr>
              <p:nvPr>
                <p:ph idx="1"/>
              </p:nvPr>
            </p:nvSpPr>
            <p:spPr>
              <a:blipFill>
                <a:blip r:embed="rId5"/>
                <a:stretch>
                  <a:fillRect l="-638"/>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60D731A3-63EA-1E41-9E61-65462CD1C402}"/>
              </a:ext>
            </a:extLst>
          </p:cNvPr>
          <p:cNvCxnSpPr>
            <a:cxnSpLocks/>
          </p:cNvCxnSpPr>
          <p:nvPr/>
        </p:nvCxnSpPr>
        <p:spPr>
          <a:xfrm>
            <a:off x="838200" y="1515909"/>
            <a:ext cx="10515600" cy="0"/>
          </a:xfrm>
          <a:prstGeom prst="line">
            <a:avLst/>
          </a:prstGeom>
          <a:ln w="19050">
            <a:solidFill>
              <a:srgbClr val="37736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2822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B019A-3E83-8E4A-A454-D07479C07664}"/>
              </a:ext>
            </a:extLst>
          </p:cNvPr>
          <p:cNvSpPr>
            <a:spLocks noGrp="1"/>
          </p:cNvSpPr>
          <p:nvPr>
            <p:ph type="title"/>
          </p:nvPr>
        </p:nvSpPr>
        <p:spPr>
          <a:xfrm>
            <a:off x="838200" y="365125"/>
            <a:ext cx="10591800" cy="1325563"/>
          </a:xfrm>
        </p:spPr>
        <p:txBody>
          <a:bodyPr/>
          <a:lstStyle/>
          <a:p>
            <a:r>
              <a:rPr lang="en-US" b="1" dirty="0"/>
              <a:t>Abnormal Sequence Detection and explanation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0C5BC2-D9B4-1F4F-A10F-9123396387E4}"/>
                  </a:ext>
                </a:extLst>
              </p:cNvPr>
              <p:cNvSpPr>
                <a:spLocks noGrp="1"/>
              </p:cNvSpPr>
              <p:nvPr>
                <p:ph idx="1"/>
              </p:nvPr>
            </p:nvSpPr>
            <p:spPr/>
            <p:txBody>
              <a:bodyPr>
                <a:normAutofit/>
              </a:bodyPr>
              <a:lstStyle/>
              <a:p>
                <a:pPr>
                  <a:lnSpc>
                    <a:spcPct val="150000"/>
                  </a:lnSpc>
                </a:pPr>
                <a:r>
                  <a:rPr lang="en-US" sz="2000" dirty="0"/>
                  <a:t>Given a </a:t>
                </a:r>
                <a14:m>
                  <m:oMath xmlns:m="http://schemas.openxmlformats.org/officeDocument/2006/math">
                    <m:r>
                      <m:rPr>
                        <m:nor/>
                      </m:rPr>
                      <a:rPr lang="en-US" sz="2000" dirty="0"/>
                      <m:t>test</m:t>
                    </m:r>
                    <m:r>
                      <m:rPr>
                        <m:nor/>
                      </m:rPr>
                      <a:rPr lang="en-US" sz="2000" dirty="0"/>
                      <m:t> </m:t>
                    </m:r>
                    <m:r>
                      <m:rPr>
                        <m:nor/>
                      </m:rPr>
                      <a:rPr lang="en-US" sz="2000" dirty="0"/>
                      <m:t>sequence</m:t>
                    </m:r>
                    <m:sSub>
                      <m:sSubPr>
                        <m:ctrlPr>
                          <a:rPr lang="en-US" sz="2000" i="1" dirty="0">
                            <a:latin typeface="Cambria Math" panose="02040503050406030204" pitchFamily="18" charset="0"/>
                          </a:rPr>
                        </m:ctrlPr>
                      </m:sSubPr>
                      <m:e>
                        <m:r>
                          <a:rPr lang="en-US" sz="2000" b="0" i="1" dirty="0" smtClean="0">
                            <a:latin typeface="Cambria Math" panose="02040503050406030204" pitchFamily="18" charset="0"/>
                          </a:rPr>
                          <m:t> </m:t>
                        </m:r>
                        <m:r>
                          <a:rPr lang="en-US" sz="2000" i="1" dirty="0">
                            <a:latin typeface="Cambria Math" panose="02040503050406030204" pitchFamily="18" charset="0"/>
                          </a:rPr>
                          <m:t>𝑠</m:t>
                        </m:r>
                      </m:e>
                      <m:sub>
                        <m:r>
                          <a:rPr lang="en-US" sz="2000" i="1" dirty="0">
                            <a:latin typeface="Cambria Math" panose="02040503050406030204" pitchFamily="18" charset="0"/>
                          </a:rPr>
                          <m:t>𝑡</m:t>
                        </m:r>
                      </m:sub>
                    </m:sSub>
                    <m:r>
                      <m:rPr>
                        <m:nor/>
                      </m:rPr>
                      <a:rPr lang="en-US" sz="2000" dirty="0"/>
                      <m:t>, </m:t>
                    </m:r>
                    <m:r>
                      <m:rPr>
                        <m:nor/>
                      </m:rPr>
                      <a:rPr lang="en-US" sz="2000" dirty="0"/>
                      <m:t>we</m:t>
                    </m:r>
                    <m:r>
                      <m:rPr>
                        <m:nor/>
                      </m:rPr>
                      <a:rPr lang="en-US" sz="2000" dirty="0"/>
                      <m:t> </m:t>
                    </m:r>
                    <m:r>
                      <m:rPr>
                        <m:nor/>
                      </m:rPr>
                      <a:rPr lang="en-US" sz="2000" dirty="0"/>
                      <m:t>search</m:t>
                    </m:r>
                    <m:r>
                      <m:rPr>
                        <m:nor/>
                      </m:rPr>
                      <a:rPr lang="en-US" sz="2000" dirty="0"/>
                      <m:t> </m:t>
                    </m:r>
                    <m:r>
                      <m:rPr>
                        <m:nor/>
                      </m:rPr>
                      <a:rPr lang="en-US" sz="2000" dirty="0"/>
                      <m:t>for</m:t>
                    </m:r>
                    <m:r>
                      <m:rPr>
                        <m:nor/>
                      </m:rPr>
                      <a:rPr lang="en-US" sz="2000" dirty="0"/>
                      <m:t> </m:t>
                    </m:r>
                    <m:r>
                      <m:rPr>
                        <m:nor/>
                      </m:rPr>
                      <a:rPr lang="en-US" sz="2000" dirty="0"/>
                      <m:t>the</m:t>
                    </m:r>
                    <m:r>
                      <m:rPr>
                        <m:nor/>
                      </m:rPr>
                      <a:rPr lang="en-US" sz="2000" dirty="0"/>
                      <m:t> </m:t>
                    </m:r>
                    <m:r>
                      <m:rPr>
                        <m:nor/>
                      </m:rPr>
                      <a:rPr lang="en-US" sz="2000" dirty="0"/>
                      <m:t>most</m:t>
                    </m:r>
                    <m:r>
                      <m:rPr>
                        <m:nor/>
                      </m:rPr>
                      <a:rPr lang="en-US" sz="2000" dirty="0"/>
                      <m:t> </m:t>
                    </m:r>
                    <m:r>
                      <m:rPr>
                        <m:nor/>
                      </m:rPr>
                      <a:rPr lang="en-US" sz="2000" dirty="0"/>
                      <m:t>similar</m:t>
                    </m:r>
                    <m:r>
                      <m:rPr>
                        <m:nor/>
                      </m:rPr>
                      <a:rPr lang="en-US" sz="2000" dirty="0"/>
                      <m:t> </m:t>
                    </m:r>
                    <m:r>
                      <m:rPr>
                        <m:nor/>
                      </m:rPr>
                      <a:rPr lang="en-US" sz="2000" dirty="0"/>
                      <m:t>prototype</m:t>
                    </m:r>
                    <m:r>
                      <m:rPr>
                        <m:nor/>
                      </m:rPr>
                      <a:rPr lang="en-US" sz="2000" dirty="0"/>
                      <m:t> </m:t>
                    </m:r>
                    <m:r>
                      <m:rPr>
                        <m:nor/>
                      </m:rPr>
                      <a:rPr lang="en-US" sz="2000" dirty="0"/>
                      <m:t>in</m:t>
                    </m:r>
                    <m:r>
                      <m:rPr>
                        <m:nor/>
                      </m:rPr>
                      <a:rPr lang="en-US" sz="2000" dirty="0"/>
                      <m:t> </m:t>
                    </m:r>
                    <m:r>
                      <a:rPr lang="en-US" sz="2000" b="0" i="1" dirty="0" smtClean="0">
                        <a:latin typeface="Cambria Math" panose="02040503050406030204" pitchFamily="18" charset="0"/>
                      </a:rPr>
                      <m:t>𝒫</m:t>
                    </m:r>
                    <m:r>
                      <m:rPr>
                        <m:nor/>
                      </m:rPr>
                      <a:rPr lang="en-US" sz="2000" dirty="0"/>
                      <m:t> </m:t>
                    </m:r>
                    <m:r>
                      <m:rPr>
                        <m:nor/>
                      </m:rPr>
                      <a:rPr lang="en-US" sz="2000" dirty="0"/>
                      <m:t>as</m:t>
                    </m:r>
                    <m:r>
                      <m:rPr>
                        <m:nor/>
                      </m:rPr>
                      <a:rPr lang="en-US" sz="2000" dirty="0"/>
                      <m:t>: </m:t>
                    </m:r>
                  </m:oMath>
                </a14:m>
                <a:endParaRPr lang="en-US" sz="2000" dirty="0"/>
              </a:p>
              <a:p>
                <a:pPr marL="0" indent="0">
                  <a:lnSpc>
                    <a:spcPct val="150000"/>
                  </a:lnSpc>
                  <a:buNone/>
                </a:pPr>
                <a14:m>
                  <m:oMathPara xmlns:m="http://schemas.openxmlformats.org/officeDocument/2006/math">
                    <m:oMathParaPr>
                      <m:jc m:val="centerGroup"/>
                    </m:oMathParaPr>
                    <m:oMath xmlns:m="http://schemas.openxmlformats.org/officeDocument/2006/math">
                      <m:sSup>
                        <m:sSupPr>
                          <m:ctrlPr>
                            <a:rPr lang="en-US" sz="2000" i="1" dirty="0">
                              <a:latin typeface="Cambria Math" panose="02040503050406030204" pitchFamily="18" charset="0"/>
                            </a:rPr>
                          </m:ctrlPr>
                        </m:sSupPr>
                        <m:e>
                          <m:r>
                            <a:rPr lang="en-US" sz="2000" b="1" i="1" dirty="0">
                              <a:latin typeface="Cambria Math" panose="02040503050406030204" pitchFamily="18" charset="0"/>
                            </a:rPr>
                            <m:t>𝒑</m:t>
                          </m:r>
                        </m:e>
                        <m:sup>
                          <m:r>
                            <a:rPr lang="en-US" sz="2000" i="1" dirty="0">
                              <a:latin typeface="Cambria Math" panose="02040503050406030204" pitchFamily="18" charset="0"/>
                            </a:rPr>
                            <m:t>∗</m:t>
                          </m:r>
                        </m:sup>
                      </m:sSup>
                      <m:r>
                        <a:rPr lang="en-US" sz="2000" i="1" dirty="0">
                          <a:latin typeface="Cambria Math" panose="02040503050406030204" pitchFamily="18" charset="0"/>
                        </a:rPr>
                        <m:t> = </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𝑎𝑟𝑔𝑚𝑖𝑛</m:t>
                          </m:r>
                        </m:e>
                        <m:sub>
                          <m:r>
                            <a:rPr lang="en-US" sz="2000" b="1" i="1" dirty="0">
                              <a:latin typeface="Cambria Math" panose="02040503050406030204" pitchFamily="18" charset="0"/>
                            </a:rPr>
                            <m:t>𝒑</m:t>
                          </m:r>
                          <m:r>
                            <a:rPr lang="en-US" sz="200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𝒫</m:t>
                          </m:r>
                        </m:sub>
                      </m:sSub>
                      <m:r>
                        <a:rPr lang="en-US" sz="2000" i="1" dirty="0" smtClean="0">
                          <a:latin typeface="Cambria Math" panose="02040503050406030204" pitchFamily="18" charset="0"/>
                        </a:rPr>
                        <m:t>𝐷</m:t>
                      </m:r>
                      <m:r>
                        <a:rPr lang="en-US" sz="2000" i="1" dirty="0" smtClean="0">
                          <a:latin typeface="Cambria Math" panose="02040503050406030204" pitchFamily="18" charset="0"/>
                        </a:rPr>
                        <m:t>(</m:t>
                      </m:r>
                      <m:r>
                        <a:rPr lang="en-US" sz="2000" i="1" dirty="0" smtClean="0">
                          <a:latin typeface="Cambria Math" panose="02040503050406030204" pitchFamily="18" charset="0"/>
                        </a:rPr>
                        <m:t>𝑓</m:t>
                      </m:r>
                      <m:r>
                        <a:rPr lang="en-US" sz="2000" i="1" dirty="0" smtClean="0">
                          <a:latin typeface="Cambria Math" panose="02040503050406030204" pitchFamily="18" charset="0"/>
                        </a:rPr>
                        <m:t>(</m:t>
                      </m:r>
                      <m:sSub>
                        <m:sSubPr>
                          <m:ctrlPr>
                            <a:rPr lang="en-US" sz="2000" i="1" dirty="0" smtClean="0">
                              <a:latin typeface="Cambria Math" panose="02040503050406030204" pitchFamily="18" charset="0"/>
                            </a:rPr>
                          </m:ctrlPr>
                        </m:sSubPr>
                        <m:e>
                          <m:r>
                            <a:rPr lang="en-US" sz="2000" b="0" i="1" dirty="0" smtClean="0">
                              <a:latin typeface="Cambria Math" panose="02040503050406030204" pitchFamily="18" charset="0"/>
                            </a:rPr>
                            <m:t>𝑠</m:t>
                          </m:r>
                        </m:e>
                        <m:sub>
                          <m:r>
                            <a:rPr lang="en-US" sz="2000" b="0" i="1" dirty="0" smtClean="0">
                              <a:latin typeface="Cambria Math" panose="02040503050406030204" pitchFamily="18" charset="0"/>
                            </a:rPr>
                            <m:t>𝑡</m:t>
                          </m:r>
                        </m:sub>
                      </m:sSub>
                      <m:r>
                        <a:rPr lang="en-US" sz="2000" i="1" dirty="0" smtClean="0">
                          <a:latin typeface="Cambria Math" panose="02040503050406030204" pitchFamily="18" charset="0"/>
                        </a:rPr>
                        <m:t>), </m:t>
                      </m:r>
                      <m:r>
                        <a:rPr lang="en-US" sz="2000" b="1" i="1" dirty="0" smtClean="0">
                          <a:latin typeface="Cambria Math" panose="02040503050406030204" pitchFamily="18" charset="0"/>
                        </a:rPr>
                        <m:t>𝒑</m:t>
                      </m:r>
                      <m:r>
                        <a:rPr lang="en-US" sz="2000" i="1" dirty="0" smtClean="0">
                          <a:latin typeface="Cambria Math" panose="02040503050406030204" pitchFamily="18" charset="0"/>
                        </a:rPr>
                        <m:t>),</m:t>
                      </m:r>
                    </m:oMath>
                  </m:oMathPara>
                </a14:m>
                <a:endParaRPr lang="en-US" sz="3200" b="0" dirty="0"/>
              </a:p>
              <a:p>
                <a:pPr marL="0" indent="0">
                  <a:lnSpc>
                    <a:spcPct val="150000"/>
                  </a:lnSpc>
                  <a:buNone/>
                </a:pPr>
                <a:r>
                  <a:rPr lang="en-US" sz="2000" dirty="0"/>
                  <a:t>    where </a:t>
                </a:r>
                <a14:m>
                  <m:oMath xmlns:m="http://schemas.openxmlformats.org/officeDocument/2006/math">
                    <m:r>
                      <a:rPr lang="en-US" sz="2000" dirty="0">
                        <a:latin typeface="Cambria Math" panose="02040503050406030204" pitchFamily="18" charset="0"/>
                      </a:rPr>
                      <m:t>𝐷</m:t>
                    </m:r>
                    <m:r>
                      <a:rPr lang="en-US" sz="2000" dirty="0">
                        <a:latin typeface="Cambria Math" panose="02040503050406030204" pitchFamily="18" charset="0"/>
                      </a:rPr>
                      <m:t>(·) </m:t>
                    </m:r>
                  </m:oMath>
                </a14:m>
                <a:r>
                  <a:rPr lang="en-US" sz="2000" dirty="0"/>
                  <a:t>indicates the Euclidean distance.</a:t>
                </a:r>
              </a:p>
              <a:p>
                <a:pPr marL="0" indent="0">
                  <a:lnSpc>
                    <a:spcPct val="150000"/>
                  </a:lnSpc>
                  <a:buNone/>
                </a:pPr>
                <a:endParaRPr lang="en-US" sz="2000" dirty="0"/>
              </a:p>
              <a:p>
                <a:pPr>
                  <a:lnSpc>
                    <a:spcPct val="150000"/>
                  </a:lnSpc>
                </a:pPr>
                <a:r>
                  <a:rPr lang="en-US" sz="2000" dirty="0"/>
                  <a:t>If </a:t>
                </a:r>
                <a14:m>
                  <m:oMath xmlns:m="http://schemas.openxmlformats.org/officeDocument/2006/math">
                    <m:sSup>
                      <m:sSupPr>
                        <m:ctrlPr>
                          <a:rPr lang="en-US" sz="2000" i="1" dirty="0" smtClean="0">
                            <a:latin typeface="Cambria Math" panose="02040503050406030204" pitchFamily="18" charset="0"/>
                          </a:rPr>
                        </m:ctrlPr>
                      </m:sSupPr>
                      <m:e>
                        <m:r>
                          <a:rPr lang="en-US" sz="2000" b="1" i="1" dirty="0">
                            <a:latin typeface="Cambria Math" panose="02040503050406030204" pitchFamily="18" charset="0"/>
                          </a:rPr>
                          <m:t>𝒑</m:t>
                        </m:r>
                      </m:e>
                      <m:sup>
                        <m:r>
                          <a:rPr lang="en-US" sz="2000" i="1" dirty="0">
                            <a:latin typeface="Cambria Math" panose="02040503050406030204" pitchFamily="18" charset="0"/>
                          </a:rPr>
                          <m:t>∗</m:t>
                        </m:r>
                      </m:sup>
                    </m:sSup>
                    <m:r>
                      <a:rPr lang="en-US" sz="2000" i="1" dirty="0" smtClean="0">
                        <a:latin typeface="Cambria Math" panose="02040503050406030204" pitchFamily="18" charset="0"/>
                        <a:ea typeface="Cambria Math" panose="02040503050406030204" pitchFamily="18" charset="0"/>
                      </a:rPr>
                      <m:t>∈</m:t>
                    </m:r>
                    <m:sSup>
                      <m:sSupPr>
                        <m:ctrlPr>
                          <a:rPr lang="en-US" sz="2000" i="1" dirty="0" smtClean="0">
                            <a:latin typeface="Cambria Math" panose="02040503050406030204" pitchFamily="18" charset="0"/>
                            <a:ea typeface="Cambria Math" panose="02040503050406030204" pitchFamily="18" charset="0"/>
                          </a:rPr>
                        </m:ctrlPr>
                      </m:sSupPr>
                      <m:e>
                        <m:r>
                          <a:rPr lang="en-US" sz="2000" b="0" i="1" dirty="0" smtClean="0">
                            <a:latin typeface="Cambria Math" panose="02040503050406030204" pitchFamily="18" charset="0"/>
                            <a:ea typeface="Cambria Math" panose="02040503050406030204" pitchFamily="18" charset="0"/>
                          </a:rPr>
                          <m:t>𝒫</m:t>
                        </m:r>
                      </m:e>
                      <m:sup>
                        <m:r>
                          <a:rPr lang="en-US" sz="2000" b="0" i="1" dirty="0" smtClean="0">
                            <a:latin typeface="Cambria Math" panose="02040503050406030204" pitchFamily="18" charset="0"/>
                            <a:ea typeface="Cambria Math" panose="02040503050406030204" pitchFamily="18" charset="0"/>
                          </a:rPr>
                          <m:t>+</m:t>
                        </m:r>
                      </m:sup>
                    </m:sSup>
                  </m:oMath>
                </a14:m>
                <a:r>
                  <a:rPr lang="en-US" sz="2000" dirty="0"/>
                  <a:t>, then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 </m:t>
                        </m:r>
                        <m:r>
                          <a:rPr lang="en-US" sz="2000" i="1" dirty="0">
                            <a:latin typeface="Cambria Math" panose="02040503050406030204" pitchFamily="18" charset="0"/>
                          </a:rPr>
                          <m:t>𝑠</m:t>
                        </m:r>
                      </m:e>
                      <m:sub>
                        <m:r>
                          <a:rPr lang="en-US" sz="2000" i="1" dirty="0">
                            <a:latin typeface="Cambria Math" panose="02040503050406030204" pitchFamily="18" charset="0"/>
                          </a:rPr>
                          <m:t>𝑡</m:t>
                        </m:r>
                      </m:sub>
                    </m:sSub>
                  </m:oMath>
                </a14:m>
                <a:r>
                  <a:rPr lang="en-US" sz="2000" dirty="0"/>
                  <a:t> is normal. </a:t>
                </a:r>
              </a:p>
              <a:p>
                <a:pPr>
                  <a:lnSpc>
                    <a:spcPct val="150000"/>
                  </a:lnSpc>
                </a:pPr>
                <a:r>
                  <a:rPr lang="en-US" sz="2000" dirty="0"/>
                  <a:t>If </a:t>
                </a:r>
                <a14:m>
                  <m:oMath xmlns:m="http://schemas.openxmlformats.org/officeDocument/2006/math">
                    <m:sSup>
                      <m:sSupPr>
                        <m:ctrlPr>
                          <a:rPr lang="en-US" sz="2000" i="1" dirty="0" smtClean="0">
                            <a:latin typeface="Cambria Math" panose="02040503050406030204" pitchFamily="18" charset="0"/>
                          </a:rPr>
                        </m:ctrlPr>
                      </m:sSupPr>
                      <m:e>
                        <m:r>
                          <a:rPr lang="en-US" sz="2000" b="1" i="1" dirty="0">
                            <a:latin typeface="Cambria Math" panose="02040503050406030204" pitchFamily="18" charset="0"/>
                          </a:rPr>
                          <m:t>𝒑</m:t>
                        </m:r>
                      </m:e>
                      <m:sup>
                        <m:r>
                          <a:rPr lang="en-US" sz="2000" i="1" dirty="0">
                            <a:latin typeface="Cambria Math" panose="02040503050406030204" pitchFamily="18" charset="0"/>
                          </a:rPr>
                          <m:t>∗</m:t>
                        </m:r>
                      </m:sup>
                    </m:sSup>
                    <m:r>
                      <a:rPr lang="en-US" sz="2000" i="1" dirty="0" smtClean="0">
                        <a:latin typeface="Cambria Math" panose="02040503050406030204" pitchFamily="18" charset="0"/>
                        <a:ea typeface="Cambria Math" panose="02040503050406030204" pitchFamily="18" charset="0"/>
                      </a:rPr>
                      <m:t>∈</m:t>
                    </m:r>
                    <m:sSup>
                      <m:sSupPr>
                        <m:ctrlPr>
                          <a:rPr lang="en-US" sz="2000" i="1" dirty="0" smtClean="0">
                            <a:latin typeface="Cambria Math" panose="02040503050406030204" pitchFamily="18" charset="0"/>
                            <a:ea typeface="Cambria Math" panose="02040503050406030204" pitchFamily="18" charset="0"/>
                          </a:rPr>
                        </m:ctrlPr>
                      </m:sSupPr>
                      <m:e>
                        <m:r>
                          <a:rPr lang="en-US" sz="2000" b="0" i="1" dirty="0" smtClean="0">
                            <a:latin typeface="Cambria Math" panose="02040503050406030204" pitchFamily="18" charset="0"/>
                            <a:ea typeface="Cambria Math" panose="02040503050406030204" pitchFamily="18" charset="0"/>
                          </a:rPr>
                          <m:t>𝒫</m:t>
                        </m:r>
                      </m:e>
                      <m:sup>
                        <m:r>
                          <a:rPr lang="en-US" sz="2000" b="0" i="1" dirty="0" smtClean="0">
                            <a:latin typeface="Cambria Math" panose="02040503050406030204" pitchFamily="18" charset="0"/>
                            <a:ea typeface="Cambria Math" panose="02040503050406030204" pitchFamily="18" charset="0"/>
                          </a:rPr>
                          <m:t>−</m:t>
                        </m:r>
                      </m:sup>
                    </m:sSup>
                  </m:oMath>
                </a14:m>
                <a:r>
                  <a:rPr lang="en-US" sz="2000" dirty="0"/>
                  <a:t>, then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 </m:t>
                        </m:r>
                        <m:r>
                          <a:rPr lang="en-US" sz="2000" i="1" dirty="0">
                            <a:latin typeface="Cambria Math" panose="02040503050406030204" pitchFamily="18" charset="0"/>
                          </a:rPr>
                          <m:t>𝑠</m:t>
                        </m:r>
                      </m:e>
                      <m:sub>
                        <m:r>
                          <a:rPr lang="en-US" sz="2000" i="1" dirty="0">
                            <a:latin typeface="Cambria Math" panose="02040503050406030204" pitchFamily="18" charset="0"/>
                          </a:rPr>
                          <m:t>𝑡</m:t>
                        </m:r>
                      </m:sub>
                    </m:sSub>
                  </m:oMath>
                </a14:m>
                <a:r>
                  <a:rPr lang="en-US" sz="2000" dirty="0"/>
                  <a:t> is abnormal.</a:t>
                </a:r>
              </a:p>
              <a:p>
                <a:pPr>
                  <a:lnSpc>
                    <a:spcPct val="150000"/>
                  </a:lnSpc>
                </a:pPr>
                <a14:m>
                  <m:oMath xmlns:m="http://schemas.openxmlformats.org/officeDocument/2006/math">
                    <m:sSup>
                      <m:sSupPr>
                        <m:ctrlPr>
                          <a:rPr lang="en-US" sz="2000" i="1" dirty="0" smtClean="0">
                            <a:latin typeface="Cambria Math" panose="02040503050406030204" pitchFamily="18" charset="0"/>
                          </a:rPr>
                        </m:ctrlPr>
                      </m:sSupPr>
                      <m:e>
                        <m:r>
                          <a:rPr lang="en-US" sz="2000" b="1" i="1" dirty="0">
                            <a:latin typeface="Cambria Math" panose="02040503050406030204" pitchFamily="18" charset="0"/>
                          </a:rPr>
                          <m:t>𝒑</m:t>
                        </m:r>
                      </m:e>
                      <m:sup>
                        <m:r>
                          <a:rPr lang="en-US" sz="2000" i="1" dirty="0">
                            <a:latin typeface="Cambria Math" panose="02040503050406030204" pitchFamily="18" charset="0"/>
                          </a:rPr>
                          <m:t>∗</m:t>
                        </m:r>
                      </m:sup>
                    </m:sSup>
                  </m:oMath>
                </a14:m>
                <a:r>
                  <a:rPr lang="en-US" sz="2000" dirty="0"/>
                  <a:t> can be instantiated to explain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 </m:t>
                        </m:r>
                        <m:r>
                          <a:rPr lang="en-US" sz="2000" i="1" dirty="0">
                            <a:latin typeface="Cambria Math" panose="02040503050406030204" pitchFamily="18" charset="0"/>
                          </a:rPr>
                          <m:t>𝑠</m:t>
                        </m:r>
                      </m:e>
                      <m:sub>
                        <m:r>
                          <a:rPr lang="en-US" sz="2000" i="1" dirty="0">
                            <a:latin typeface="Cambria Math" panose="02040503050406030204" pitchFamily="18" charset="0"/>
                          </a:rPr>
                          <m:t>𝑡</m:t>
                        </m:r>
                      </m:sub>
                    </m:sSub>
                  </m:oMath>
                </a14:m>
                <a:r>
                  <a:rPr lang="en-US" sz="2000" dirty="0"/>
                  <a:t>.</a:t>
                </a:r>
              </a:p>
              <a:p>
                <a:pPr marL="0" indent="0">
                  <a:lnSpc>
                    <a:spcPct val="150000"/>
                  </a:lnSpc>
                  <a:buNone/>
                </a:pPr>
                <a:endParaRPr lang="en-US" sz="2000" dirty="0"/>
              </a:p>
            </p:txBody>
          </p:sp>
        </mc:Choice>
        <mc:Fallback xmlns="">
          <p:sp>
            <p:nvSpPr>
              <p:cNvPr id="3" name="Content Placeholder 2">
                <a:extLst>
                  <a:ext uri="{FF2B5EF4-FFF2-40B4-BE49-F238E27FC236}">
                    <a16:creationId xmlns:a16="http://schemas.microsoft.com/office/drawing/2014/main" id="{AF0C5BC2-D9B4-1F4F-A10F-9123396387E4}"/>
                  </a:ext>
                </a:extLst>
              </p:cNvPr>
              <p:cNvSpPr>
                <a:spLocks noGrp="1" noRot="1" noChangeAspect="1" noMove="1" noResize="1" noEditPoints="1" noAdjustHandles="1" noChangeArrowheads="1" noChangeShapeType="1" noTextEdit="1"/>
              </p:cNvSpPr>
              <p:nvPr>
                <p:ph idx="1"/>
              </p:nvPr>
            </p:nvSpPr>
            <p:spPr>
              <a:blipFill>
                <a:blip r:embed="rId5"/>
                <a:stretch>
                  <a:fillRect l="-522"/>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60D731A3-63EA-1E41-9E61-65462CD1C402}"/>
              </a:ext>
            </a:extLst>
          </p:cNvPr>
          <p:cNvCxnSpPr>
            <a:cxnSpLocks/>
          </p:cNvCxnSpPr>
          <p:nvPr/>
        </p:nvCxnSpPr>
        <p:spPr>
          <a:xfrm>
            <a:off x="838200" y="1515909"/>
            <a:ext cx="10515600" cy="0"/>
          </a:xfrm>
          <a:prstGeom prst="line">
            <a:avLst/>
          </a:prstGeom>
          <a:ln w="19050">
            <a:solidFill>
              <a:srgbClr val="37736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8041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A00A-64A9-F345-8DDA-D15E01567E4A}"/>
              </a:ext>
            </a:extLst>
          </p:cNvPr>
          <p:cNvSpPr>
            <a:spLocks noGrp="1"/>
          </p:cNvSpPr>
          <p:nvPr>
            <p:ph type="title"/>
          </p:nvPr>
        </p:nvSpPr>
        <p:spPr>
          <a:xfrm>
            <a:off x="831850" y="1709738"/>
            <a:ext cx="10515600" cy="2111375"/>
          </a:xfrm>
        </p:spPr>
        <p:txBody>
          <a:bodyPr/>
          <a:lstStyle/>
          <a:p>
            <a:r>
              <a:rPr lang="en-US" b="1"/>
              <a:t>Experiments</a:t>
            </a:r>
          </a:p>
        </p:txBody>
      </p:sp>
      <p:sp>
        <p:nvSpPr>
          <p:cNvPr id="3" name="Text Placeholder 2">
            <a:extLst>
              <a:ext uri="{FF2B5EF4-FFF2-40B4-BE49-F238E27FC236}">
                <a16:creationId xmlns:a16="http://schemas.microsoft.com/office/drawing/2014/main" id="{BA7AE7F9-2AA5-0341-8B74-88070B62FF37}"/>
              </a:ext>
            </a:extLst>
          </p:cNvPr>
          <p:cNvSpPr>
            <a:spLocks noGrp="1"/>
          </p:cNvSpPr>
          <p:nvPr>
            <p:ph type="body" idx="1"/>
          </p:nvPr>
        </p:nvSpPr>
        <p:spPr/>
        <p:txBody>
          <a:bodyPr/>
          <a:lstStyle/>
          <a:p>
            <a:r>
              <a:rPr lang="en-US" dirty="0">
                <a:latin typeface="+mj-lt"/>
              </a:rPr>
              <a:t>Abnormal sequence detection, visualization, clustering analysis, and case study</a:t>
            </a:r>
          </a:p>
        </p:txBody>
      </p:sp>
      <p:cxnSp>
        <p:nvCxnSpPr>
          <p:cNvPr id="5" name="Straight Connector 4">
            <a:extLst>
              <a:ext uri="{FF2B5EF4-FFF2-40B4-BE49-F238E27FC236}">
                <a16:creationId xmlns:a16="http://schemas.microsoft.com/office/drawing/2014/main" id="{26AF93E8-0C59-1D40-9270-C47D85A06AF3}"/>
              </a:ext>
            </a:extLst>
          </p:cNvPr>
          <p:cNvCxnSpPr>
            <a:cxnSpLocks/>
          </p:cNvCxnSpPr>
          <p:nvPr/>
        </p:nvCxnSpPr>
        <p:spPr>
          <a:xfrm>
            <a:off x="838200" y="3875308"/>
            <a:ext cx="10515600" cy="0"/>
          </a:xfrm>
          <a:prstGeom prst="line">
            <a:avLst/>
          </a:prstGeom>
          <a:ln w="19050">
            <a:solidFill>
              <a:srgbClr val="37736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8119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B019A-3E83-8E4A-A454-D07479C07664}"/>
              </a:ext>
            </a:extLst>
          </p:cNvPr>
          <p:cNvSpPr>
            <a:spLocks noGrp="1"/>
          </p:cNvSpPr>
          <p:nvPr>
            <p:ph type="title"/>
          </p:nvPr>
        </p:nvSpPr>
        <p:spPr/>
        <p:txBody>
          <a:bodyPr/>
          <a:lstStyle/>
          <a:p>
            <a:r>
              <a:rPr lang="en-US" b="1"/>
              <a:t>Datasets</a:t>
            </a:r>
          </a:p>
        </p:txBody>
      </p:sp>
      <p:sp>
        <p:nvSpPr>
          <p:cNvPr id="3" name="Content Placeholder 2">
            <a:extLst>
              <a:ext uri="{FF2B5EF4-FFF2-40B4-BE49-F238E27FC236}">
                <a16:creationId xmlns:a16="http://schemas.microsoft.com/office/drawing/2014/main" id="{AF0C5BC2-D9B4-1F4F-A10F-9123396387E4}"/>
              </a:ext>
            </a:extLst>
          </p:cNvPr>
          <p:cNvSpPr>
            <a:spLocks noGrp="1"/>
          </p:cNvSpPr>
          <p:nvPr>
            <p:ph idx="1"/>
          </p:nvPr>
        </p:nvSpPr>
        <p:spPr/>
        <p:txBody>
          <a:bodyPr>
            <a:normAutofit/>
          </a:bodyPr>
          <a:lstStyle/>
          <a:p>
            <a:pPr algn="just">
              <a:lnSpc>
                <a:spcPct val="100000"/>
              </a:lnSpc>
            </a:pPr>
            <a:r>
              <a:rPr lang="en-US" sz="2400" b="1" i="0" u="none" strike="noStrike" baseline="0" err="1">
                <a:latin typeface="NimbusRomNo9L-Medi"/>
              </a:rPr>
              <a:t>BlueGene</a:t>
            </a:r>
            <a:r>
              <a:rPr lang="en-US" sz="2400" b="1" i="0" u="none" strike="noStrike" baseline="0">
                <a:latin typeface="NimbusRomNo9L-Medi"/>
              </a:rPr>
              <a:t>/L (BGL) </a:t>
            </a:r>
            <a:r>
              <a:rPr lang="en-US" sz="2400" i="0" u="none" strike="noStrike" baseline="0">
                <a:latin typeface="NimbusRomNo9L-Medi"/>
              </a:rPr>
              <a:t>is a log dataset containing alert and non-alert log messages collected from a </a:t>
            </a:r>
            <a:r>
              <a:rPr lang="en-US" sz="2400" i="0" u="none" strike="noStrike" baseline="0" err="1">
                <a:latin typeface="NimbusRomNo9L-Medi"/>
              </a:rPr>
              <a:t>BlueGene</a:t>
            </a:r>
            <a:r>
              <a:rPr lang="en-US" sz="2400" i="0" u="none" strike="noStrike" baseline="0">
                <a:latin typeface="NimbusRomNo9L-Medi"/>
              </a:rPr>
              <a:t>/L supercomputer system at Lawrence Livermore National Labs.</a:t>
            </a:r>
            <a:endParaRPr lang="en-US" sz="3600" b="1">
              <a:latin typeface="NimbusRomNo9L-Medi"/>
            </a:endParaRPr>
          </a:p>
          <a:p>
            <a:pPr algn="just">
              <a:lnSpc>
                <a:spcPct val="100000"/>
              </a:lnSpc>
            </a:pPr>
            <a:r>
              <a:rPr lang="en-US" sz="2400" b="1">
                <a:latin typeface="NimbusRomNo9L-Medi"/>
              </a:rPr>
              <a:t>R</a:t>
            </a:r>
            <a:r>
              <a:rPr lang="en-US" altLang="zh-CN" sz="2400" b="1">
                <a:latin typeface="NimbusRomNo9L-Medi"/>
              </a:rPr>
              <a:t>euters</a:t>
            </a:r>
            <a:r>
              <a:rPr lang="en-US" sz="2400" b="1">
                <a:latin typeface="NimbusRomNo9L-Medi"/>
              </a:rPr>
              <a:t> </a:t>
            </a:r>
            <a:r>
              <a:rPr lang="en-US" sz="2400">
                <a:latin typeface="NimbusRomNo9L-Medi"/>
              </a:rPr>
              <a:t>is a text dataset consisting of 90 categories from 7769 training documents and 3019 testing documents.</a:t>
            </a:r>
          </a:p>
          <a:p>
            <a:pPr algn="just">
              <a:lnSpc>
                <a:spcPct val="100000"/>
              </a:lnSpc>
            </a:pPr>
            <a:r>
              <a:rPr lang="en-US" sz="2400" b="1">
                <a:latin typeface="NimbusRomNo9L-Medi"/>
              </a:rPr>
              <a:t>20 Newsgroups </a:t>
            </a:r>
            <a:r>
              <a:rPr lang="en-US" sz="2400">
                <a:latin typeface="NimbusRomNo9L-Medi"/>
              </a:rPr>
              <a:t>is another text dataset containing about 18000 newsgroups posts from 20 different topics.</a:t>
            </a:r>
          </a:p>
        </p:txBody>
      </p:sp>
      <p:cxnSp>
        <p:nvCxnSpPr>
          <p:cNvPr id="5" name="Straight Connector 4">
            <a:extLst>
              <a:ext uri="{FF2B5EF4-FFF2-40B4-BE49-F238E27FC236}">
                <a16:creationId xmlns:a16="http://schemas.microsoft.com/office/drawing/2014/main" id="{60D731A3-63EA-1E41-9E61-65462CD1C402}"/>
              </a:ext>
            </a:extLst>
          </p:cNvPr>
          <p:cNvCxnSpPr>
            <a:cxnSpLocks/>
          </p:cNvCxnSpPr>
          <p:nvPr/>
        </p:nvCxnSpPr>
        <p:spPr>
          <a:xfrm>
            <a:off x="838200" y="1515909"/>
            <a:ext cx="10515600" cy="0"/>
          </a:xfrm>
          <a:prstGeom prst="line">
            <a:avLst/>
          </a:prstGeom>
          <a:ln w="19050">
            <a:solidFill>
              <a:srgbClr val="37736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3981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A00A-64A9-F345-8DDA-D15E01567E4A}"/>
              </a:ext>
            </a:extLst>
          </p:cNvPr>
          <p:cNvSpPr>
            <a:spLocks noGrp="1"/>
          </p:cNvSpPr>
          <p:nvPr>
            <p:ph type="title"/>
          </p:nvPr>
        </p:nvSpPr>
        <p:spPr>
          <a:xfrm>
            <a:off x="831850" y="1709738"/>
            <a:ext cx="10515600" cy="2111375"/>
          </a:xfrm>
        </p:spPr>
        <p:txBody>
          <a:bodyPr/>
          <a:lstStyle/>
          <a:p>
            <a:r>
              <a:rPr lang="en-US" b="1"/>
              <a:t>Introduction</a:t>
            </a:r>
          </a:p>
        </p:txBody>
      </p:sp>
      <p:sp>
        <p:nvSpPr>
          <p:cNvPr id="3" name="Text Placeholder 2">
            <a:extLst>
              <a:ext uri="{FF2B5EF4-FFF2-40B4-BE49-F238E27FC236}">
                <a16:creationId xmlns:a16="http://schemas.microsoft.com/office/drawing/2014/main" id="{BA7AE7F9-2AA5-0341-8B74-88070B62FF37}"/>
              </a:ext>
            </a:extLst>
          </p:cNvPr>
          <p:cNvSpPr>
            <a:spLocks noGrp="1"/>
          </p:cNvSpPr>
          <p:nvPr>
            <p:ph type="body" idx="1"/>
          </p:nvPr>
        </p:nvSpPr>
        <p:spPr/>
        <p:txBody>
          <a:bodyPr/>
          <a:lstStyle/>
          <a:p>
            <a:r>
              <a:rPr lang="en-US">
                <a:latin typeface="+mj-lt"/>
              </a:rPr>
              <a:t>Deep sequential anomaly detection, explainable anomaly detection</a:t>
            </a:r>
            <a:endParaRPr lang="en-US"/>
          </a:p>
        </p:txBody>
      </p:sp>
      <p:cxnSp>
        <p:nvCxnSpPr>
          <p:cNvPr id="5" name="Straight Connector 4">
            <a:extLst>
              <a:ext uri="{FF2B5EF4-FFF2-40B4-BE49-F238E27FC236}">
                <a16:creationId xmlns:a16="http://schemas.microsoft.com/office/drawing/2014/main" id="{26AF93E8-0C59-1D40-9270-C47D85A06AF3}"/>
              </a:ext>
            </a:extLst>
          </p:cNvPr>
          <p:cNvCxnSpPr>
            <a:cxnSpLocks/>
          </p:cNvCxnSpPr>
          <p:nvPr/>
        </p:nvCxnSpPr>
        <p:spPr>
          <a:xfrm>
            <a:off x="838200" y="3875308"/>
            <a:ext cx="10515600" cy="0"/>
          </a:xfrm>
          <a:prstGeom prst="line">
            <a:avLst/>
          </a:prstGeom>
          <a:ln w="19050">
            <a:solidFill>
              <a:srgbClr val="37736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0778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B019A-3E83-8E4A-A454-D07479C07664}"/>
              </a:ext>
            </a:extLst>
          </p:cNvPr>
          <p:cNvSpPr>
            <a:spLocks noGrp="1"/>
          </p:cNvSpPr>
          <p:nvPr>
            <p:ph type="title"/>
          </p:nvPr>
        </p:nvSpPr>
        <p:spPr/>
        <p:txBody>
          <a:bodyPr/>
          <a:lstStyle/>
          <a:p>
            <a:r>
              <a:rPr lang="en-US" b="1"/>
              <a:t>Statistics of Training set</a:t>
            </a:r>
          </a:p>
        </p:txBody>
      </p:sp>
      <p:graphicFrame>
        <p:nvGraphicFramePr>
          <p:cNvPr id="4" name="Table 5">
            <a:extLst>
              <a:ext uri="{FF2B5EF4-FFF2-40B4-BE49-F238E27FC236}">
                <a16:creationId xmlns:a16="http://schemas.microsoft.com/office/drawing/2014/main" id="{16630141-A751-2B0D-F95B-FDD6CEAA955C}"/>
              </a:ext>
            </a:extLst>
          </p:cNvPr>
          <p:cNvGraphicFramePr>
            <a:graphicFrameLocks noGrp="1"/>
          </p:cNvGraphicFramePr>
          <p:nvPr>
            <p:ph idx="1"/>
            <p:extLst>
              <p:ext uri="{D42A27DB-BD31-4B8C-83A1-F6EECF244321}">
                <p14:modId xmlns:p14="http://schemas.microsoft.com/office/powerpoint/2010/main" val="4274644657"/>
              </p:ext>
            </p:extLst>
          </p:nvPr>
        </p:nvGraphicFramePr>
        <p:xfrm>
          <a:off x="838200" y="1825625"/>
          <a:ext cx="10515600" cy="2225040"/>
        </p:xfrm>
        <a:graphic>
          <a:graphicData uri="http://schemas.openxmlformats.org/drawingml/2006/table">
            <a:tbl>
              <a:tblPr firstRow="1" bandRow="1">
                <a:tableStyleId>{073A0DAA-6AF3-43AB-8588-CEC1D06C72B9}</a:tableStyleId>
              </a:tblPr>
              <a:tblGrid>
                <a:gridCol w="2103120">
                  <a:extLst>
                    <a:ext uri="{9D8B030D-6E8A-4147-A177-3AD203B41FA5}">
                      <a16:colId xmlns:a16="http://schemas.microsoft.com/office/drawing/2014/main" val="2695681724"/>
                    </a:ext>
                  </a:extLst>
                </a:gridCol>
                <a:gridCol w="2103120">
                  <a:extLst>
                    <a:ext uri="{9D8B030D-6E8A-4147-A177-3AD203B41FA5}">
                      <a16:colId xmlns:a16="http://schemas.microsoft.com/office/drawing/2014/main" val="919687954"/>
                    </a:ext>
                  </a:extLst>
                </a:gridCol>
                <a:gridCol w="2103120">
                  <a:extLst>
                    <a:ext uri="{9D8B030D-6E8A-4147-A177-3AD203B41FA5}">
                      <a16:colId xmlns:a16="http://schemas.microsoft.com/office/drawing/2014/main" val="294444550"/>
                    </a:ext>
                  </a:extLst>
                </a:gridCol>
                <a:gridCol w="2103120">
                  <a:extLst>
                    <a:ext uri="{9D8B030D-6E8A-4147-A177-3AD203B41FA5}">
                      <a16:colId xmlns:a16="http://schemas.microsoft.com/office/drawing/2014/main" val="3540380989"/>
                    </a:ext>
                  </a:extLst>
                </a:gridCol>
                <a:gridCol w="2103120">
                  <a:extLst>
                    <a:ext uri="{9D8B030D-6E8A-4147-A177-3AD203B41FA5}">
                      <a16:colId xmlns:a16="http://schemas.microsoft.com/office/drawing/2014/main" val="407133051"/>
                    </a:ext>
                  </a:extLst>
                </a:gridCol>
              </a:tblGrid>
              <a:tr h="370840">
                <a:tc gridSpan="2">
                  <a:txBody>
                    <a:bodyPr/>
                    <a:lstStyle/>
                    <a:p>
                      <a:pPr algn="ctr"/>
                      <a:r>
                        <a:rPr lang="en-US"/>
                        <a:t>Dataset</a:t>
                      </a:r>
                    </a:p>
                  </a:txBody>
                  <a:tcPr/>
                </a:tc>
                <a:tc hMerge="1">
                  <a:txBody>
                    <a:bodyPr/>
                    <a:lstStyle/>
                    <a:p>
                      <a:endParaRPr lang="en-US"/>
                    </a:p>
                  </a:txBody>
                  <a:tcPr/>
                </a:tc>
                <a:tc>
                  <a:txBody>
                    <a:bodyPr/>
                    <a:lstStyle/>
                    <a:p>
                      <a:pPr algn="ctr"/>
                      <a:r>
                        <a:rPr lang="en-US"/>
                        <a:t>BGL</a:t>
                      </a:r>
                    </a:p>
                  </a:txBody>
                  <a:tcPr/>
                </a:tc>
                <a:tc>
                  <a:txBody>
                    <a:bodyPr/>
                    <a:lstStyle/>
                    <a:p>
                      <a:pPr algn="ctr"/>
                      <a:r>
                        <a:rPr lang="en-US"/>
                        <a:t>Reuters</a:t>
                      </a:r>
                    </a:p>
                  </a:txBody>
                  <a:tcPr/>
                </a:tc>
                <a:tc>
                  <a:txBody>
                    <a:bodyPr/>
                    <a:lstStyle/>
                    <a:p>
                      <a:pPr algn="ctr"/>
                      <a:r>
                        <a:rPr lang="en-US"/>
                        <a:t>20 Newsgroups</a:t>
                      </a:r>
                    </a:p>
                  </a:txBody>
                  <a:tcPr/>
                </a:tc>
                <a:extLst>
                  <a:ext uri="{0D108BD9-81ED-4DB2-BD59-A6C34878D82A}">
                    <a16:rowId xmlns:a16="http://schemas.microsoft.com/office/drawing/2014/main" val="792765837"/>
                  </a:ext>
                </a:extLst>
              </a:tr>
              <a:tr h="370840">
                <a:tc rowSpan="3">
                  <a:txBody>
                    <a:bodyPr/>
                    <a:lstStyle/>
                    <a:p>
                      <a:pPr algn="ctr"/>
                      <a:r>
                        <a:rPr lang="en-US" sz="1800" b="0" i="0" u="none" strike="noStrike" kern="1200" baseline="0">
                          <a:solidFill>
                            <a:schemeClr val="dk1"/>
                          </a:solidFill>
                          <a:latin typeface="+mn-lt"/>
                          <a:ea typeface="+mn-ea"/>
                          <a:cs typeface="+mn-cs"/>
                        </a:rPr>
                        <a:t>Training</a:t>
                      </a:r>
                      <a:endParaRPr lang="en-US"/>
                    </a:p>
                  </a:txBody>
                  <a:tcPr anchor="ctr"/>
                </a:tc>
                <a:tc>
                  <a:txBody>
                    <a:bodyPr/>
                    <a:lstStyle/>
                    <a:p>
                      <a:pPr algn="ctr"/>
                      <a:r>
                        <a:rPr lang="en-US" sz="1800" b="0" i="0" u="none" strike="noStrike" kern="1200" baseline="0">
                          <a:solidFill>
                            <a:schemeClr val="dk1"/>
                          </a:solidFill>
                          <a:latin typeface="+mn-lt"/>
                          <a:ea typeface="+mn-ea"/>
                          <a:cs typeface="+mn-cs"/>
                        </a:rPr>
                        <a:t>Normal</a:t>
                      </a:r>
                      <a:endParaRPr lang="en-US"/>
                    </a:p>
                  </a:txBody>
                  <a:tcPr/>
                </a:tc>
                <a:tc>
                  <a:txBody>
                    <a:bodyPr/>
                    <a:lstStyle/>
                    <a:p>
                      <a:pPr algn="ctr"/>
                      <a:r>
                        <a:rPr lang="en-US"/>
                        <a:t>100</a:t>
                      </a:r>
                    </a:p>
                  </a:txBody>
                  <a:tcPr/>
                </a:tc>
                <a:tc>
                  <a:txBody>
                    <a:bodyPr/>
                    <a:lstStyle/>
                    <a:p>
                      <a:pPr algn="ctr"/>
                      <a:r>
                        <a:rPr lang="en-US"/>
                        <a:t>200</a:t>
                      </a:r>
                    </a:p>
                  </a:txBody>
                  <a:tcPr/>
                </a:tc>
                <a:tc>
                  <a:txBody>
                    <a:bodyPr/>
                    <a:lstStyle/>
                    <a:p>
                      <a:pPr algn="ctr"/>
                      <a:r>
                        <a:rPr lang="en-US"/>
                        <a:t>200</a:t>
                      </a:r>
                    </a:p>
                  </a:txBody>
                  <a:tcPr/>
                </a:tc>
                <a:extLst>
                  <a:ext uri="{0D108BD9-81ED-4DB2-BD59-A6C34878D82A}">
                    <a16:rowId xmlns:a16="http://schemas.microsoft.com/office/drawing/2014/main" val="2024032880"/>
                  </a:ext>
                </a:extLst>
              </a:tr>
              <a:tr h="370840">
                <a:tc vMerge="1">
                  <a:txBody>
                    <a:bodyPr/>
                    <a:lstStyle/>
                    <a:p>
                      <a:endParaRPr lang="en-US"/>
                    </a:p>
                  </a:txBody>
                  <a:tcPr/>
                </a:tc>
                <a:tc>
                  <a:txBody>
                    <a:bodyPr/>
                    <a:lstStyle/>
                    <a:p>
                      <a:pPr algn="ctr"/>
                      <a:r>
                        <a:rPr lang="en-US" sz="1800" b="0" i="0" u="none" strike="noStrike" kern="1200" baseline="0">
                          <a:solidFill>
                            <a:schemeClr val="dk1"/>
                          </a:solidFill>
                          <a:latin typeface="+mn-lt"/>
                          <a:ea typeface="+mn-ea"/>
                          <a:cs typeface="+mn-cs"/>
                        </a:rPr>
                        <a:t>Abnormal</a:t>
                      </a:r>
                      <a:endParaRPr lang="en-US"/>
                    </a:p>
                  </a:txBody>
                  <a:tcPr/>
                </a:tc>
                <a:tc>
                  <a:txBody>
                    <a:bodyPr/>
                    <a:lstStyle/>
                    <a:p>
                      <a:pPr algn="ctr"/>
                      <a:r>
                        <a:rPr lang="en-US"/>
                        <a:t>100</a:t>
                      </a:r>
                    </a:p>
                  </a:txBody>
                  <a:tcPr/>
                </a:tc>
                <a:tc>
                  <a:txBody>
                    <a:bodyPr/>
                    <a:lstStyle/>
                    <a:p>
                      <a:pPr algn="ctr"/>
                      <a:r>
                        <a:rPr lang="en-US"/>
                        <a:t>200</a:t>
                      </a:r>
                    </a:p>
                  </a:txBody>
                  <a:tcPr/>
                </a:tc>
                <a:tc>
                  <a:txBody>
                    <a:bodyPr/>
                    <a:lstStyle/>
                    <a:p>
                      <a:pPr algn="ctr"/>
                      <a:r>
                        <a:rPr lang="en-US"/>
                        <a:t>200</a:t>
                      </a:r>
                    </a:p>
                  </a:txBody>
                  <a:tcPr/>
                </a:tc>
                <a:extLst>
                  <a:ext uri="{0D108BD9-81ED-4DB2-BD59-A6C34878D82A}">
                    <a16:rowId xmlns:a16="http://schemas.microsoft.com/office/drawing/2014/main" val="3488495797"/>
                  </a:ext>
                </a:extLst>
              </a:tr>
              <a:tr h="370840">
                <a:tc vMerge="1">
                  <a:txBody>
                    <a:bodyPr/>
                    <a:lstStyle/>
                    <a:p>
                      <a:endParaRPr lang="en-US"/>
                    </a:p>
                  </a:txBody>
                  <a:tcPr/>
                </a:tc>
                <a:tc>
                  <a:txBody>
                    <a:bodyPr/>
                    <a:lstStyle/>
                    <a:p>
                      <a:pPr algn="ctr"/>
                      <a:r>
                        <a:rPr lang="en-US" sz="1800" b="0" i="0" u="none" strike="noStrike" kern="1200" baseline="0">
                          <a:solidFill>
                            <a:schemeClr val="dk1"/>
                          </a:solidFill>
                          <a:latin typeface="+mn-lt"/>
                          <a:ea typeface="+mn-ea"/>
                          <a:cs typeface="+mn-cs"/>
                        </a:rPr>
                        <a:t>Unlabeled</a:t>
                      </a:r>
                      <a:endParaRPr lang="en-US"/>
                    </a:p>
                  </a:txBody>
                  <a:tcPr/>
                </a:tc>
                <a:tc>
                  <a:txBody>
                    <a:bodyPr/>
                    <a:lstStyle/>
                    <a:p>
                      <a:pPr algn="ctr"/>
                      <a:r>
                        <a:rPr lang="en-US"/>
                        <a:t>900</a:t>
                      </a:r>
                    </a:p>
                  </a:txBody>
                  <a:tcPr/>
                </a:tc>
                <a:tc>
                  <a:txBody>
                    <a:bodyPr/>
                    <a:lstStyle/>
                    <a:p>
                      <a:pPr algn="ctr"/>
                      <a:r>
                        <a:rPr lang="en-US"/>
                        <a:t>800</a:t>
                      </a:r>
                    </a:p>
                  </a:txBody>
                  <a:tcPr/>
                </a:tc>
                <a:tc>
                  <a:txBody>
                    <a:bodyPr/>
                    <a:lstStyle/>
                    <a:p>
                      <a:pPr algn="ctr"/>
                      <a:r>
                        <a:rPr lang="en-US"/>
                        <a:t>800</a:t>
                      </a:r>
                    </a:p>
                  </a:txBody>
                  <a:tcPr/>
                </a:tc>
                <a:extLst>
                  <a:ext uri="{0D108BD9-81ED-4DB2-BD59-A6C34878D82A}">
                    <a16:rowId xmlns:a16="http://schemas.microsoft.com/office/drawing/2014/main" val="1455069757"/>
                  </a:ext>
                </a:extLst>
              </a:tr>
              <a:tr h="370840">
                <a:tc rowSpan="2">
                  <a:txBody>
                    <a:bodyPr/>
                    <a:lstStyle/>
                    <a:p>
                      <a:pPr algn="ctr"/>
                      <a:r>
                        <a:rPr lang="en-US" sz="1800" b="0" i="0" u="none" strike="noStrike" kern="1200" baseline="0">
                          <a:solidFill>
                            <a:schemeClr val="dk1"/>
                          </a:solidFill>
                          <a:latin typeface="+mn-lt"/>
                          <a:ea typeface="+mn-ea"/>
                          <a:cs typeface="+mn-cs"/>
                        </a:rPr>
                        <a:t>Test</a:t>
                      </a:r>
                      <a:endParaRPr lang="en-US"/>
                    </a:p>
                  </a:txBody>
                  <a:tcPr anchor="ctr"/>
                </a:tc>
                <a:tc>
                  <a:txBody>
                    <a:bodyPr/>
                    <a:lstStyle/>
                    <a:p>
                      <a:pPr algn="ctr"/>
                      <a:r>
                        <a:rPr lang="en-US" sz="1800" b="0" i="0" u="none" strike="noStrike" kern="1200" baseline="0">
                          <a:solidFill>
                            <a:schemeClr val="dk1"/>
                          </a:solidFill>
                          <a:latin typeface="+mn-lt"/>
                          <a:ea typeface="+mn-ea"/>
                          <a:cs typeface="+mn-cs"/>
                        </a:rPr>
                        <a:t>Normal</a:t>
                      </a:r>
                      <a:endParaRPr lang="en-US"/>
                    </a:p>
                  </a:txBody>
                  <a:tcPr/>
                </a:tc>
                <a:tc>
                  <a:txBody>
                    <a:bodyPr/>
                    <a:lstStyle/>
                    <a:p>
                      <a:pPr algn="ctr"/>
                      <a:r>
                        <a:rPr lang="en-US"/>
                        <a:t>10000</a:t>
                      </a:r>
                    </a:p>
                  </a:txBody>
                  <a:tcPr/>
                </a:tc>
                <a:tc>
                  <a:txBody>
                    <a:bodyPr/>
                    <a:lstStyle/>
                    <a:p>
                      <a:pPr algn="ctr"/>
                      <a:r>
                        <a:rPr lang="en-US"/>
                        <a:t>1000</a:t>
                      </a:r>
                    </a:p>
                  </a:txBody>
                  <a:tcPr/>
                </a:tc>
                <a:tc>
                  <a:txBody>
                    <a:bodyPr/>
                    <a:lstStyle/>
                    <a:p>
                      <a:pPr algn="ctr"/>
                      <a:r>
                        <a:rPr lang="en-US"/>
                        <a:t>1000</a:t>
                      </a:r>
                    </a:p>
                  </a:txBody>
                  <a:tcPr/>
                </a:tc>
                <a:extLst>
                  <a:ext uri="{0D108BD9-81ED-4DB2-BD59-A6C34878D82A}">
                    <a16:rowId xmlns:a16="http://schemas.microsoft.com/office/drawing/2014/main" val="2026147374"/>
                  </a:ext>
                </a:extLst>
              </a:tr>
              <a:tr h="370840">
                <a:tc vMerge="1">
                  <a:txBody>
                    <a:bodyPr/>
                    <a:lstStyle/>
                    <a:p>
                      <a:endParaRPr lang="en-US"/>
                    </a:p>
                  </a:txBody>
                  <a:tcPr/>
                </a:tc>
                <a:tc>
                  <a:txBody>
                    <a:bodyPr/>
                    <a:lstStyle/>
                    <a:p>
                      <a:pPr algn="ctr"/>
                      <a:r>
                        <a:rPr lang="en-US" sz="1800" b="0" i="0" u="none" strike="noStrike" kern="1200" baseline="0">
                          <a:solidFill>
                            <a:schemeClr val="dk1"/>
                          </a:solidFill>
                          <a:latin typeface="+mn-lt"/>
                          <a:ea typeface="+mn-ea"/>
                          <a:cs typeface="+mn-cs"/>
                        </a:rPr>
                        <a:t>Abnormal</a:t>
                      </a:r>
                      <a:endParaRPr lang="en-US"/>
                    </a:p>
                  </a:txBody>
                  <a:tcPr/>
                </a:tc>
                <a:tc>
                  <a:txBody>
                    <a:bodyPr/>
                    <a:lstStyle/>
                    <a:p>
                      <a:pPr algn="ctr"/>
                      <a:r>
                        <a:rPr lang="en-US"/>
                        <a:t>1000</a:t>
                      </a:r>
                    </a:p>
                  </a:txBody>
                  <a:tcPr/>
                </a:tc>
                <a:tc>
                  <a:txBody>
                    <a:bodyPr/>
                    <a:lstStyle/>
                    <a:p>
                      <a:pPr algn="ctr"/>
                      <a:r>
                        <a:rPr lang="en-US"/>
                        <a:t>200</a:t>
                      </a:r>
                    </a:p>
                  </a:txBody>
                  <a:tcPr/>
                </a:tc>
                <a:tc>
                  <a:txBody>
                    <a:bodyPr/>
                    <a:lstStyle/>
                    <a:p>
                      <a:pPr algn="ctr"/>
                      <a:r>
                        <a:rPr lang="en-US" dirty="0"/>
                        <a:t>200</a:t>
                      </a:r>
                    </a:p>
                  </a:txBody>
                  <a:tcPr/>
                </a:tc>
                <a:extLst>
                  <a:ext uri="{0D108BD9-81ED-4DB2-BD59-A6C34878D82A}">
                    <a16:rowId xmlns:a16="http://schemas.microsoft.com/office/drawing/2014/main" val="2165376866"/>
                  </a:ext>
                </a:extLst>
              </a:tr>
            </a:tbl>
          </a:graphicData>
        </a:graphic>
      </p:graphicFrame>
      <p:cxnSp>
        <p:nvCxnSpPr>
          <p:cNvPr id="5" name="Straight Connector 4">
            <a:extLst>
              <a:ext uri="{FF2B5EF4-FFF2-40B4-BE49-F238E27FC236}">
                <a16:creationId xmlns:a16="http://schemas.microsoft.com/office/drawing/2014/main" id="{60D731A3-63EA-1E41-9E61-65462CD1C402}"/>
              </a:ext>
            </a:extLst>
          </p:cNvPr>
          <p:cNvCxnSpPr>
            <a:cxnSpLocks/>
          </p:cNvCxnSpPr>
          <p:nvPr/>
        </p:nvCxnSpPr>
        <p:spPr>
          <a:xfrm>
            <a:off x="838200" y="1515909"/>
            <a:ext cx="10515600" cy="0"/>
          </a:xfrm>
          <a:prstGeom prst="line">
            <a:avLst/>
          </a:prstGeom>
          <a:ln w="19050">
            <a:solidFill>
              <a:srgbClr val="37736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7017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B019A-3E83-8E4A-A454-D07479C07664}"/>
              </a:ext>
            </a:extLst>
          </p:cNvPr>
          <p:cNvSpPr>
            <a:spLocks noGrp="1"/>
          </p:cNvSpPr>
          <p:nvPr>
            <p:ph type="title"/>
          </p:nvPr>
        </p:nvSpPr>
        <p:spPr/>
        <p:txBody>
          <a:bodyPr/>
          <a:lstStyle/>
          <a:p>
            <a:r>
              <a:rPr lang="en-US" b="1"/>
              <a:t>Baselines (Abnormal Sequence Detection)</a:t>
            </a:r>
          </a:p>
        </p:txBody>
      </p:sp>
      <p:sp>
        <p:nvSpPr>
          <p:cNvPr id="3" name="Content Placeholder 2">
            <a:extLst>
              <a:ext uri="{FF2B5EF4-FFF2-40B4-BE49-F238E27FC236}">
                <a16:creationId xmlns:a16="http://schemas.microsoft.com/office/drawing/2014/main" id="{AF0C5BC2-D9B4-1F4F-A10F-9123396387E4}"/>
              </a:ext>
            </a:extLst>
          </p:cNvPr>
          <p:cNvSpPr>
            <a:spLocks noGrp="1"/>
          </p:cNvSpPr>
          <p:nvPr>
            <p:ph idx="1"/>
          </p:nvPr>
        </p:nvSpPr>
        <p:spPr/>
        <p:txBody>
          <a:bodyPr>
            <a:normAutofit/>
          </a:bodyPr>
          <a:lstStyle/>
          <a:p>
            <a:pPr algn="just"/>
            <a:r>
              <a:rPr lang="en-US" sz="2400" b="1" i="0" u="none" strike="noStrike" baseline="0">
                <a:latin typeface="NimbusRomNo9L-Medi"/>
              </a:rPr>
              <a:t>Isolation Forest (</a:t>
            </a:r>
            <a:r>
              <a:rPr lang="en-US" sz="2400" b="1" i="0" u="none" strike="noStrike" baseline="0" err="1">
                <a:latin typeface="NimbusRomNo9L-Medi"/>
              </a:rPr>
              <a:t>iForest</a:t>
            </a:r>
            <a:r>
              <a:rPr lang="en-US" sz="2400" b="1" i="0" u="none" strike="noStrike" baseline="0">
                <a:latin typeface="NimbusRomNo9L-Medi"/>
              </a:rPr>
              <a:t>) </a:t>
            </a:r>
            <a:r>
              <a:rPr lang="en-US" sz="2400" b="0" i="0" u="none" strike="noStrike" baseline="0">
                <a:latin typeface="NimbusRomNo9L-Regu"/>
              </a:rPr>
              <a:t>is an unsupervised outlier detection algorithm that recursively partitions the observations based on decision trees.</a:t>
            </a:r>
          </a:p>
          <a:p>
            <a:pPr algn="just"/>
            <a:r>
              <a:rPr lang="en-US" sz="2400" b="1" i="0" u="none" strike="noStrike" baseline="0">
                <a:latin typeface="NimbusRomNo9L-Medi"/>
              </a:rPr>
              <a:t>One Class Support Vector Machine (OCSVM)</a:t>
            </a:r>
            <a:r>
              <a:rPr lang="en-US" sz="2400" b="0" i="0" u="none" strike="noStrike" baseline="0">
                <a:latin typeface="NimbusRomNo9L-Medi"/>
              </a:rPr>
              <a:t> </a:t>
            </a:r>
            <a:r>
              <a:rPr lang="en-US" sz="2400" b="0" i="0" u="none" strike="noStrike" baseline="0">
                <a:latin typeface="NimbusRomNo9L-Regu"/>
              </a:rPr>
              <a:t>is a one-class novelty detection method that learns the pattern of observations and recognizes samples whose behaviors deviate from the learned pattern .</a:t>
            </a:r>
          </a:p>
          <a:p>
            <a:pPr algn="just"/>
            <a:r>
              <a:rPr lang="en-US" sz="2400" b="1" i="0" u="none" strike="noStrike" baseline="0" err="1">
                <a:latin typeface="NimbusRomNo9L-Medi"/>
              </a:rPr>
              <a:t>DeepSAD</a:t>
            </a:r>
            <a:r>
              <a:rPr lang="en-US" sz="2400" b="0" i="0" u="none" strike="noStrike" baseline="0">
                <a:latin typeface="NimbusRomNo9L-Medi"/>
              </a:rPr>
              <a:t> </a:t>
            </a:r>
            <a:r>
              <a:rPr lang="en-US" sz="2400" b="0" i="0" u="none" strike="noStrike" baseline="0">
                <a:latin typeface="NimbusRomNo9L-Regu"/>
              </a:rPr>
              <a:t>is a state-of-the-art semi-supervised anomaly detection approach that takes advantage of the labeled anomalies as well as the unlabeled samples to achieve good performance on anomaly detection.</a:t>
            </a:r>
            <a:endParaRPr lang="en-US" sz="2400"/>
          </a:p>
        </p:txBody>
      </p:sp>
      <p:cxnSp>
        <p:nvCxnSpPr>
          <p:cNvPr id="5" name="Straight Connector 4">
            <a:extLst>
              <a:ext uri="{FF2B5EF4-FFF2-40B4-BE49-F238E27FC236}">
                <a16:creationId xmlns:a16="http://schemas.microsoft.com/office/drawing/2014/main" id="{60D731A3-63EA-1E41-9E61-65462CD1C402}"/>
              </a:ext>
            </a:extLst>
          </p:cNvPr>
          <p:cNvCxnSpPr>
            <a:cxnSpLocks/>
          </p:cNvCxnSpPr>
          <p:nvPr/>
        </p:nvCxnSpPr>
        <p:spPr>
          <a:xfrm>
            <a:off x="838200" y="1515909"/>
            <a:ext cx="10515600" cy="0"/>
          </a:xfrm>
          <a:prstGeom prst="line">
            <a:avLst/>
          </a:prstGeom>
          <a:ln w="19050">
            <a:solidFill>
              <a:srgbClr val="37736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6527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B019A-3E83-8E4A-A454-D07479C07664}"/>
              </a:ext>
            </a:extLst>
          </p:cNvPr>
          <p:cNvSpPr>
            <a:spLocks noGrp="1"/>
          </p:cNvSpPr>
          <p:nvPr>
            <p:ph type="title"/>
          </p:nvPr>
        </p:nvSpPr>
        <p:spPr/>
        <p:txBody>
          <a:bodyPr/>
          <a:lstStyle/>
          <a:p>
            <a:r>
              <a:rPr lang="en-US" b="1"/>
              <a:t>Results (Sequential Anomaly Detection)</a:t>
            </a:r>
          </a:p>
        </p:txBody>
      </p:sp>
      <p:cxnSp>
        <p:nvCxnSpPr>
          <p:cNvPr id="5" name="Straight Connector 4">
            <a:extLst>
              <a:ext uri="{FF2B5EF4-FFF2-40B4-BE49-F238E27FC236}">
                <a16:creationId xmlns:a16="http://schemas.microsoft.com/office/drawing/2014/main" id="{60D731A3-63EA-1E41-9E61-65462CD1C402}"/>
              </a:ext>
            </a:extLst>
          </p:cNvPr>
          <p:cNvCxnSpPr>
            <a:cxnSpLocks/>
          </p:cNvCxnSpPr>
          <p:nvPr/>
        </p:nvCxnSpPr>
        <p:spPr>
          <a:xfrm>
            <a:off x="838200" y="1515909"/>
            <a:ext cx="10515600" cy="0"/>
          </a:xfrm>
          <a:prstGeom prst="line">
            <a:avLst/>
          </a:prstGeom>
          <a:ln w="19050">
            <a:solidFill>
              <a:srgbClr val="377362"/>
            </a:solidFill>
          </a:ln>
        </p:spPr>
        <p:style>
          <a:lnRef idx="1">
            <a:schemeClr val="accent1"/>
          </a:lnRef>
          <a:fillRef idx="0">
            <a:schemeClr val="accent1"/>
          </a:fillRef>
          <a:effectRef idx="0">
            <a:schemeClr val="accent1"/>
          </a:effectRef>
          <a:fontRef idx="minor">
            <a:schemeClr val="tx1"/>
          </a:fontRef>
        </p:style>
      </p:cxnSp>
      <p:graphicFrame>
        <p:nvGraphicFramePr>
          <p:cNvPr id="12" name="Table 12">
            <a:extLst>
              <a:ext uri="{FF2B5EF4-FFF2-40B4-BE49-F238E27FC236}">
                <a16:creationId xmlns:a16="http://schemas.microsoft.com/office/drawing/2014/main" id="{3C82DD0C-08FA-248C-6A57-9614B8FECCA3}"/>
              </a:ext>
            </a:extLst>
          </p:cNvPr>
          <p:cNvGraphicFramePr>
            <a:graphicFrameLocks noGrp="1"/>
          </p:cNvGraphicFramePr>
          <p:nvPr>
            <p:ph idx="1"/>
            <p:extLst>
              <p:ext uri="{D42A27DB-BD31-4B8C-83A1-F6EECF244321}">
                <p14:modId xmlns:p14="http://schemas.microsoft.com/office/powerpoint/2010/main" val="2853645397"/>
              </p:ext>
            </p:extLst>
          </p:nvPr>
        </p:nvGraphicFramePr>
        <p:xfrm>
          <a:off x="1255197" y="1690688"/>
          <a:ext cx="9681605" cy="4820920"/>
        </p:xfrm>
        <a:graphic>
          <a:graphicData uri="http://schemas.openxmlformats.org/drawingml/2006/table">
            <a:tbl>
              <a:tblPr firstRow="1" bandRow="1">
                <a:tableStyleId>{073A0DAA-6AF3-43AB-8588-CEC1D06C72B9}</a:tableStyleId>
              </a:tblPr>
              <a:tblGrid>
                <a:gridCol w="1643831">
                  <a:extLst>
                    <a:ext uri="{9D8B030D-6E8A-4147-A177-3AD203B41FA5}">
                      <a16:colId xmlns:a16="http://schemas.microsoft.com/office/drawing/2014/main" val="3932553752"/>
                    </a:ext>
                  </a:extLst>
                </a:gridCol>
                <a:gridCol w="1498184">
                  <a:extLst>
                    <a:ext uri="{9D8B030D-6E8A-4147-A177-3AD203B41FA5}">
                      <a16:colId xmlns:a16="http://schemas.microsoft.com/office/drawing/2014/main" val="925306813"/>
                    </a:ext>
                  </a:extLst>
                </a:gridCol>
                <a:gridCol w="1682815">
                  <a:extLst>
                    <a:ext uri="{9D8B030D-6E8A-4147-A177-3AD203B41FA5}">
                      <a16:colId xmlns:a16="http://schemas.microsoft.com/office/drawing/2014/main" val="817543378"/>
                    </a:ext>
                  </a:extLst>
                </a:gridCol>
                <a:gridCol w="1569113">
                  <a:extLst>
                    <a:ext uri="{9D8B030D-6E8A-4147-A177-3AD203B41FA5}">
                      <a16:colId xmlns:a16="http://schemas.microsoft.com/office/drawing/2014/main" val="3399056898"/>
                    </a:ext>
                  </a:extLst>
                </a:gridCol>
                <a:gridCol w="1643831">
                  <a:extLst>
                    <a:ext uri="{9D8B030D-6E8A-4147-A177-3AD203B41FA5}">
                      <a16:colId xmlns:a16="http://schemas.microsoft.com/office/drawing/2014/main" val="836607128"/>
                    </a:ext>
                  </a:extLst>
                </a:gridCol>
                <a:gridCol w="1643831">
                  <a:extLst>
                    <a:ext uri="{9D8B030D-6E8A-4147-A177-3AD203B41FA5}">
                      <a16:colId xmlns:a16="http://schemas.microsoft.com/office/drawing/2014/main" val="2109165594"/>
                    </a:ext>
                  </a:extLst>
                </a:gridCol>
              </a:tblGrid>
              <a:tr h="370840">
                <a:tc>
                  <a:txBody>
                    <a:bodyPr/>
                    <a:lstStyle/>
                    <a:p>
                      <a:pPr algn="ctr"/>
                      <a:r>
                        <a:rPr lang="en-US" b="0"/>
                        <a:t>Dataset</a:t>
                      </a:r>
                    </a:p>
                  </a:txBody>
                  <a:tcPr/>
                </a:tc>
                <a:tc>
                  <a:txBody>
                    <a:bodyPr/>
                    <a:lstStyle/>
                    <a:p>
                      <a:pPr algn="ctr"/>
                      <a:r>
                        <a:rPr lang="en-US" b="0"/>
                        <a:t>Metric</a:t>
                      </a:r>
                    </a:p>
                  </a:txBody>
                  <a:tcPr/>
                </a:tc>
                <a:tc>
                  <a:txBody>
                    <a:bodyPr/>
                    <a:lstStyle/>
                    <a:p>
                      <a:pPr algn="ctr"/>
                      <a:r>
                        <a:rPr lang="en-US" sz="1800" b="0" i="0" u="none" strike="noStrike" kern="1200" baseline="0" err="1">
                          <a:solidFill>
                            <a:schemeClr val="lt1"/>
                          </a:solidFill>
                          <a:latin typeface="+mn-lt"/>
                          <a:ea typeface="+mn-ea"/>
                          <a:cs typeface="+mn-cs"/>
                        </a:rPr>
                        <a:t>iForest</a:t>
                      </a:r>
                      <a:endParaRPr lang="en-US" b="0"/>
                    </a:p>
                  </a:txBody>
                  <a:tcPr/>
                </a:tc>
                <a:tc>
                  <a:txBody>
                    <a:bodyPr/>
                    <a:lstStyle/>
                    <a:p>
                      <a:pPr algn="ctr"/>
                      <a:r>
                        <a:rPr lang="en-US" sz="1800" b="0" i="0" u="none" strike="noStrike" kern="1200" baseline="0">
                          <a:solidFill>
                            <a:schemeClr val="lt1"/>
                          </a:solidFill>
                          <a:latin typeface="+mn-lt"/>
                          <a:ea typeface="+mn-ea"/>
                          <a:cs typeface="+mn-cs"/>
                        </a:rPr>
                        <a:t>OCSVM</a:t>
                      </a:r>
                      <a:endParaRPr lang="en-US" b="0"/>
                    </a:p>
                  </a:txBody>
                  <a:tcPr/>
                </a:tc>
                <a:tc>
                  <a:txBody>
                    <a:bodyPr/>
                    <a:lstStyle/>
                    <a:p>
                      <a:pPr algn="ctr"/>
                      <a:r>
                        <a:rPr lang="en-US" b="0" err="1"/>
                        <a:t>DeepSAD</a:t>
                      </a:r>
                      <a:endParaRPr lang="en-US" b="0"/>
                    </a:p>
                  </a:txBody>
                  <a:tcPr/>
                </a:tc>
                <a:tc>
                  <a:txBody>
                    <a:bodyPr/>
                    <a:lstStyle/>
                    <a:p>
                      <a:pPr algn="ctr"/>
                      <a:r>
                        <a:rPr lang="en-US" b="0"/>
                        <a:t>ESAD</a:t>
                      </a:r>
                    </a:p>
                  </a:txBody>
                  <a:tcPr/>
                </a:tc>
                <a:extLst>
                  <a:ext uri="{0D108BD9-81ED-4DB2-BD59-A6C34878D82A}">
                    <a16:rowId xmlns:a16="http://schemas.microsoft.com/office/drawing/2014/main" val="3326865157"/>
                  </a:ext>
                </a:extLst>
              </a:tr>
              <a:tr h="370840">
                <a:tc rowSpan="4">
                  <a:txBody>
                    <a:bodyPr/>
                    <a:lstStyle/>
                    <a:p>
                      <a:pPr algn="ctr"/>
                      <a:r>
                        <a:rPr lang="en-US"/>
                        <a:t>BGL</a:t>
                      </a:r>
                    </a:p>
                  </a:txBody>
                  <a:tcPr anchor="ctr"/>
                </a:tc>
                <a:tc>
                  <a:txBody>
                    <a:bodyPr/>
                    <a:lstStyle/>
                    <a:p>
                      <a:pPr algn="ctr"/>
                      <a:r>
                        <a:rPr lang="en-US"/>
                        <a:t>Precision</a:t>
                      </a:r>
                    </a:p>
                  </a:txBody>
                  <a:tcPr/>
                </a:tc>
                <a:tc>
                  <a:txBody>
                    <a:bodyPr/>
                    <a:lstStyle/>
                    <a:p>
                      <a:pPr algn="ctr"/>
                      <a:r>
                        <a:rPr lang="en-US"/>
                        <a:t>21.92±5.74</a:t>
                      </a:r>
                    </a:p>
                  </a:txBody>
                  <a:tcPr/>
                </a:tc>
                <a:tc>
                  <a:txBody>
                    <a:bodyPr/>
                    <a:lstStyle/>
                    <a:p>
                      <a:pPr algn="ctr"/>
                      <a:r>
                        <a:rPr lang="en-US"/>
                        <a:t>20.27±10.20</a:t>
                      </a:r>
                    </a:p>
                  </a:txBody>
                  <a:tcPr/>
                </a:tc>
                <a:tc>
                  <a:txBody>
                    <a:bodyPr/>
                    <a:lstStyle/>
                    <a:p>
                      <a:pPr algn="ctr"/>
                      <a:r>
                        <a:rPr lang="en-US"/>
                        <a:t>85.43±11.81</a:t>
                      </a:r>
                      <a:endParaRPr lang="en-US">
                        <a:solidFill>
                          <a:srgbClr val="FF0000"/>
                        </a:solidFill>
                      </a:endParaRPr>
                    </a:p>
                  </a:txBody>
                  <a:tcPr/>
                </a:tc>
                <a:tc>
                  <a:txBody>
                    <a:bodyPr/>
                    <a:lstStyle/>
                    <a:p>
                      <a:pPr algn="ctr"/>
                      <a:r>
                        <a:rPr lang="en-US" b="1"/>
                        <a:t>90.88</a:t>
                      </a:r>
                      <a:r>
                        <a:rPr lang="en-US"/>
                        <a:t>±4.81</a:t>
                      </a:r>
                    </a:p>
                  </a:txBody>
                  <a:tcPr/>
                </a:tc>
                <a:extLst>
                  <a:ext uri="{0D108BD9-81ED-4DB2-BD59-A6C34878D82A}">
                    <a16:rowId xmlns:a16="http://schemas.microsoft.com/office/drawing/2014/main" val="1092277913"/>
                  </a:ext>
                </a:extLst>
              </a:tr>
              <a:tr h="370840">
                <a:tc vMerge="1">
                  <a:txBody>
                    <a:bodyPr/>
                    <a:lstStyle/>
                    <a:p>
                      <a:endParaRPr lang="en-US"/>
                    </a:p>
                  </a:txBody>
                  <a:tcPr/>
                </a:tc>
                <a:tc>
                  <a:txBody>
                    <a:bodyPr/>
                    <a:lstStyle/>
                    <a:p>
                      <a:pPr algn="ctr"/>
                      <a:r>
                        <a:rPr lang="en-US"/>
                        <a:t>Recall</a:t>
                      </a:r>
                    </a:p>
                  </a:txBody>
                  <a:tcPr/>
                </a:tc>
                <a:tc>
                  <a:txBody>
                    <a:bodyPr/>
                    <a:lstStyle/>
                    <a:p>
                      <a:pPr algn="ctr"/>
                      <a:r>
                        <a:rPr lang="en-US"/>
                        <a:t>49.65±13.94</a:t>
                      </a:r>
                    </a:p>
                  </a:txBody>
                  <a:tcPr/>
                </a:tc>
                <a:tc>
                  <a:txBody>
                    <a:bodyPr/>
                    <a:lstStyle/>
                    <a:p>
                      <a:pPr algn="ctr"/>
                      <a:r>
                        <a:rPr lang="en-US"/>
                        <a:t>60.05±18.50</a:t>
                      </a:r>
                      <a:endParaRPr lang="en-US">
                        <a:solidFill>
                          <a:srgbClr val="FF0000"/>
                        </a:solidFill>
                      </a:endParaRPr>
                    </a:p>
                  </a:txBody>
                  <a:tcPr/>
                </a:tc>
                <a:tc>
                  <a:txBody>
                    <a:bodyPr/>
                    <a:lstStyle/>
                    <a:p>
                      <a:pPr algn="ctr"/>
                      <a:r>
                        <a:rPr lang="en-US"/>
                        <a:t>97.46±2.52</a:t>
                      </a:r>
                    </a:p>
                  </a:txBody>
                  <a:tcPr/>
                </a:tc>
                <a:tc>
                  <a:txBody>
                    <a:bodyPr/>
                    <a:lstStyle/>
                    <a:p>
                      <a:pPr algn="ctr"/>
                      <a:r>
                        <a:rPr lang="en-US" b="1"/>
                        <a:t>97.49</a:t>
                      </a:r>
                      <a:r>
                        <a:rPr lang="en-US"/>
                        <a:t>±2.05</a:t>
                      </a:r>
                      <a:endParaRPr lang="en-US" sz="1800" b="0" i="0" u="none" strike="noStrike" kern="1200" baseline="0">
                        <a:solidFill>
                          <a:schemeClr val="dk1"/>
                        </a:solidFill>
                        <a:latin typeface="+mn-lt"/>
                        <a:ea typeface="+mn-ea"/>
                        <a:cs typeface="+mn-cs"/>
                      </a:endParaRPr>
                    </a:p>
                  </a:txBody>
                  <a:tcPr/>
                </a:tc>
                <a:extLst>
                  <a:ext uri="{0D108BD9-81ED-4DB2-BD59-A6C34878D82A}">
                    <a16:rowId xmlns:a16="http://schemas.microsoft.com/office/drawing/2014/main" val="2208603024"/>
                  </a:ext>
                </a:extLst>
              </a:tr>
              <a:tr h="370840">
                <a:tc vMerge="1">
                  <a:txBody>
                    <a:bodyPr/>
                    <a:lstStyle/>
                    <a:p>
                      <a:endParaRPr lang="en-US"/>
                    </a:p>
                  </a:txBody>
                  <a:tcPr/>
                </a:tc>
                <a:tc>
                  <a:txBody>
                    <a:bodyPr/>
                    <a:lstStyle/>
                    <a:p>
                      <a:pPr algn="ctr"/>
                      <a:r>
                        <a:rPr lang="en-US"/>
                        <a:t>F-1 score</a:t>
                      </a:r>
                    </a:p>
                  </a:txBody>
                  <a:tcPr/>
                </a:tc>
                <a:tc>
                  <a:txBody>
                    <a:bodyPr/>
                    <a:lstStyle/>
                    <a:p>
                      <a:pPr algn="ctr"/>
                      <a:r>
                        <a:rPr lang="en-US"/>
                        <a:t>30.40±8.13</a:t>
                      </a:r>
                    </a:p>
                  </a:txBody>
                  <a:tcPr/>
                </a:tc>
                <a:tc>
                  <a:txBody>
                    <a:bodyPr/>
                    <a:lstStyle/>
                    <a:p>
                      <a:pPr algn="ctr"/>
                      <a:r>
                        <a:rPr lang="en-US"/>
                        <a:t>29.95±13.36</a:t>
                      </a:r>
                    </a:p>
                  </a:txBody>
                  <a:tcPr/>
                </a:tc>
                <a:tc>
                  <a:txBody>
                    <a:bodyPr/>
                    <a:lstStyle/>
                    <a:p>
                      <a:pPr algn="ctr"/>
                      <a:r>
                        <a:rPr lang="en-US"/>
                        <a:t>90.63±7.13</a:t>
                      </a:r>
                      <a:endParaRPr lang="en-US">
                        <a:solidFill>
                          <a:srgbClr val="FF0000"/>
                        </a:solidFill>
                      </a:endParaRPr>
                    </a:p>
                  </a:txBody>
                  <a:tcPr/>
                </a:tc>
                <a:tc>
                  <a:txBody>
                    <a:bodyPr/>
                    <a:lstStyle/>
                    <a:p>
                      <a:pPr algn="ctr"/>
                      <a:r>
                        <a:rPr lang="en-US" b="1"/>
                        <a:t>93.99</a:t>
                      </a:r>
                      <a:r>
                        <a:rPr lang="en-US"/>
                        <a:t>±2.51</a:t>
                      </a:r>
                    </a:p>
                  </a:txBody>
                  <a:tcPr/>
                </a:tc>
                <a:extLst>
                  <a:ext uri="{0D108BD9-81ED-4DB2-BD59-A6C34878D82A}">
                    <a16:rowId xmlns:a16="http://schemas.microsoft.com/office/drawing/2014/main" val="515795209"/>
                  </a:ext>
                </a:extLst>
              </a:tr>
              <a:tr h="370840">
                <a:tc vMerge="1">
                  <a:txBody>
                    <a:bodyPr/>
                    <a:lstStyle/>
                    <a:p>
                      <a:endParaRPr lang="en-US"/>
                    </a:p>
                  </a:txBody>
                  <a:tcPr/>
                </a:tc>
                <a:tc>
                  <a:txBody>
                    <a:bodyPr/>
                    <a:lstStyle/>
                    <a:p>
                      <a:pPr algn="ctr"/>
                      <a:r>
                        <a:rPr lang="en-US"/>
                        <a:t>AUC</a:t>
                      </a:r>
                    </a:p>
                  </a:txBody>
                  <a:tcPr/>
                </a:tc>
                <a:tc>
                  <a:txBody>
                    <a:bodyPr/>
                    <a:lstStyle/>
                    <a:p>
                      <a:pPr algn="ctr"/>
                      <a:r>
                        <a:rPr lang="en-US"/>
                        <a:t>57.28±7.67</a:t>
                      </a:r>
                    </a:p>
                  </a:txBody>
                  <a:tcPr/>
                </a:tc>
                <a:tc>
                  <a:txBody>
                    <a:bodyPr/>
                    <a:lstStyle/>
                    <a:p>
                      <a:pPr algn="ctr"/>
                      <a:r>
                        <a:rPr lang="en-US"/>
                        <a:t>53.47±16.37</a:t>
                      </a:r>
                    </a:p>
                  </a:txBody>
                  <a:tcPr/>
                </a:tc>
                <a:tc>
                  <a:txBody>
                    <a:bodyPr/>
                    <a:lstStyle/>
                    <a:p>
                      <a:pPr algn="ctr"/>
                      <a:r>
                        <a:rPr lang="en-US"/>
                        <a:t>97.79±1.54</a:t>
                      </a:r>
                    </a:p>
                  </a:txBody>
                  <a:tcPr/>
                </a:tc>
                <a:tc>
                  <a:txBody>
                    <a:bodyPr/>
                    <a:lstStyle/>
                    <a:p>
                      <a:pPr algn="ctr"/>
                      <a:r>
                        <a:rPr lang="en-US" b="1"/>
                        <a:t>98.24</a:t>
                      </a:r>
                      <a:r>
                        <a:rPr lang="en-US"/>
                        <a:t>±0.96</a:t>
                      </a:r>
                      <a:endParaRPr lang="en-US">
                        <a:solidFill>
                          <a:srgbClr val="FF0000"/>
                        </a:solidFill>
                      </a:endParaRPr>
                    </a:p>
                  </a:txBody>
                  <a:tcPr/>
                </a:tc>
                <a:extLst>
                  <a:ext uri="{0D108BD9-81ED-4DB2-BD59-A6C34878D82A}">
                    <a16:rowId xmlns:a16="http://schemas.microsoft.com/office/drawing/2014/main" val="769354462"/>
                  </a:ext>
                </a:extLst>
              </a:tr>
              <a:tr h="370840">
                <a:tc rowSpan="4">
                  <a:txBody>
                    <a:bodyPr/>
                    <a:lstStyle/>
                    <a:p>
                      <a:pPr algn="ctr"/>
                      <a:r>
                        <a:rPr lang="en-US"/>
                        <a:t>Reuters</a:t>
                      </a:r>
                    </a:p>
                  </a:txBody>
                  <a:tcPr anchor="ctr"/>
                </a:tc>
                <a:tc>
                  <a:txBody>
                    <a:bodyPr/>
                    <a:lstStyle/>
                    <a:p>
                      <a:pPr algn="ctr"/>
                      <a:r>
                        <a:rPr lang="en-US"/>
                        <a:t>Precision</a:t>
                      </a:r>
                    </a:p>
                  </a:txBody>
                  <a:tcPr/>
                </a:tc>
                <a:tc>
                  <a:txBody>
                    <a:bodyPr/>
                    <a:lstStyle/>
                    <a:p>
                      <a:pPr algn="ctr"/>
                      <a:r>
                        <a:rPr lang="en-US"/>
                        <a:t>41.80±2.61</a:t>
                      </a:r>
                    </a:p>
                  </a:txBody>
                  <a:tcPr/>
                </a:tc>
                <a:tc>
                  <a:txBody>
                    <a:bodyPr/>
                    <a:lstStyle/>
                    <a:p>
                      <a:pPr algn="ctr"/>
                      <a:r>
                        <a:rPr lang="en-US"/>
                        <a:t>42.67±1.91</a:t>
                      </a:r>
                    </a:p>
                  </a:txBody>
                  <a:tcPr/>
                </a:tc>
                <a:tc>
                  <a:txBody>
                    <a:bodyPr/>
                    <a:lstStyle/>
                    <a:p>
                      <a:pPr algn="ctr"/>
                      <a:r>
                        <a:rPr lang="en-US"/>
                        <a:t>76.86±8.14</a:t>
                      </a:r>
                      <a:endParaRPr lang="en-US">
                        <a:solidFill>
                          <a:srgbClr val="FF0000"/>
                        </a:solidFill>
                      </a:endParaRPr>
                    </a:p>
                  </a:txBody>
                  <a:tcPr/>
                </a:tc>
                <a:tc>
                  <a:txBody>
                    <a:bodyPr/>
                    <a:lstStyle/>
                    <a:p>
                      <a:pPr algn="ctr"/>
                      <a:r>
                        <a:rPr lang="en-US" b="1"/>
                        <a:t>86.03</a:t>
                      </a:r>
                      <a:r>
                        <a:rPr lang="en-US"/>
                        <a:t>±3.28</a:t>
                      </a:r>
                    </a:p>
                  </a:txBody>
                  <a:tcPr/>
                </a:tc>
                <a:extLst>
                  <a:ext uri="{0D108BD9-81ED-4DB2-BD59-A6C34878D82A}">
                    <a16:rowId xmlns:a16="http://schemas.microsoft.com/office/drawing/2014/main" val="829343458"/>
                  </a:ext>
                </a:extLst>
              </a:tr>
              <a:tr h="370840">
                <a:tc vMerge="1">
                  <a:txBody>
                    <a:bodyPr/>
                    <a:lstStyle/>
                    <a:p>
                      <a:endParaRPr lang="en-US"/>
                    </a:p>
                  </a:txBody>
                  <a:tcPr/>
                </a:tc>
                <a:tc>
                  <a:txBody>
                    <a:bodyPr/>
                    <a:lstStyle/>
                    <a:p>
                      <a:pPr algn="ctr"/>
                      <a:r>
                        <a:rPr lang="en-US"/>
                        <a:t>Recall</a:t>
                      </a:r>
                    </a:p>
                  </a:txBody>
                  <a:tcPr/>
                </a:tc>
                <a:tc>
                  <a:txBody>
                    <a:bodyPr/>
                    <a:lstStyle/>
                    <a:p>
                      <a:pPr algn="ctr"/>
                      <a:r>
                        <a:rPr lang="en-US"/>
                        <a:t>58.15±4.49</a:t>
                      </a:r>
                    </a:p>
                  </a:txBody>
                  <a:tcPr/>
                </a:tc>
                <a:tc>
                  <a:txBody>
                    <a:bodyPr/>
                    <a:lstStyle/>
                    <a:p>
                      <a:pPr algn="ctr"/>
                      <a:r>
                        <a:rPr lang="en-US"/>
                        <a:t>41.15±3.58</a:t>
                      </a:r>
                    </a:p>
                  </a:txBody>
                  <a:tcPr/>
                </a:tc>
                <a:tc>
                  <a:txBody>
                    <a:bodyPr/>
                    <a:lstStyle/>
                    <a:p>
                      <a:pPr algn="ctr"/>
                      <a:r>
                        <a:rPr lang="en-US"/>
                        <a:t>88.90±12.80</a:t>
                      </a:r>
                    </a:p>
                  </a:txBody>
                  <a:tcPr/>
                </a:tc>
                <a:tc>
                  <a:txBody>
                    <a:bodyPr/>
                    <a:lstStyle/>
                    <a:p>
                      <a:pPr algn="ctr"/>
                      <a:r>
                        <a:rPr lang="en-US" b="1"/>
                        <a:t>94.85</a:t>
                      </a:r>
                      <a:r>
                        <a:rPr lang="en-US"/>
                        <a:t>±1.16</a:t>
                      </a:r>
                      <a:endParaRPr lang="en-US">
                        <a:solidFill>
                          <a:srgbClr val="FF0000"/>
                        </a:solidFill>
                      </a:endParaRPr>
                    </a:p>
                  </a:txBody>
                  <a:tcPr/>
                </a:tc>
                <a:extLst>
                  <a:ext uri="{0D108BD9-81ED-4DB2-BD59-A6C34878D82A}">
                    <a16:rowId xmlns:a16="http://schemas.microsoft.com/office/drawing/2014/main" val="2706910618"/>
                  </a:ext>
                </a:extLst>
              </a:tr>
              <a:tr h="370840">
                <a:tc vMerge="1">
                  <a:txBody>
                    <a:bodyPr/>
                    <a:lstStyle/>
                    <a:p>
                      <a:endParaRPr lang="en-US"/>
                    </a:p>
                  </a:txBody>
                  <a:tcPr/>
                </a:tc>
                <a:tc>
                  <a:txBody>
                    <a:bodyPr/>
                    <a:lstStyle/>
                    <a:p>
                      <a:pPr algn="ctr"/>
                      <a:r>
                        <a:rPr lang="en-US"/>
                        <a:t>F-1 score</a:t>
                      </a:r>
                    </a:p>
                  </a:txBody>
                  <a:tcPr/>
                </a:tc>
                <a:tc>
                  <a:txBody>
                    <a:bodyPr/>
                    <a:lstStyle/>
                    <a:p>
                      <a:pPr algn="ctr"/>
                      <a:r>
                        <a:rPr lang="en-US"/>
                        <a:t>48.59±2.97</a:t>
                      </a:r>
                    </a:p>
                  </a:txBody>
                  <a:tcPr/>
                </a:tc>
                <a:tc>
                  <a:txBody>
                    <a:bodyPr/>
                    <a:lstStyle/>
                    <a:p>
                      <a:pPr algn="ctr"/>
                      <a:r>
                        <a:rPr lang="en-US"/>
                        <a:t>41.85±2.55</a:t>
                      </a:r>
                    </a:p>
                  </a:txBody>
                  <a:tcPr/>
                </a:tc>
                <a:tc>
                  <a:txBody>
                    <a:bodyPr/>
                    <a:lstStyle/>
                    <a:p>
                      <a:pPr algn="ctr"/>
                      <a:r>
                        <a:rPr lang="en-US"/>
                        <a:t>82.25±9.67</a:t>
                      </a:r>
                    </a:p>
                  </a:txBody>
                  <a:tcPr/>
                </a:tc>
                <a:tc>
                  <a:txBody>
                    <a:bodyPr/>
                    <a:lstStyle/>
                    <a:p>
                      <a:pPr algn="ctr"/>
                      <a:r>
                        <a:rPr lang="en-US" b="1"/>
                        <a:t>90.19</a:t>
                      </a:r>
                      <a:r>
                        <a:rPr lang="en-US"/>
                        <a:t>±1.89</a:t>
                      </a:r>
                      <a:endParaRPr lang="en-US">
                        <a:solidFill>
                          <a:srgbClr val="FF0000"/>
                        </a:solidFill>
                      </a:endParaRPr>
                    </a:p>
                  </a:txBody>
                  <a:tcPr/>
                </a:tc>
                <a:extLst>
                  <a:ext uri="{0D108BD9-81ED-4DB2-BD59-A6C34878D82A}">
                    <a16:rowId xmlns:a16="http://schemas.microsoft.com/office/drawing/2014/main" val="2694707782"/>
                  </a:ext>
                </a:extLst>
              </a:tr>
              <a:tr h="370840">
                <a:tc vMerge="1">
                  <a:txBody>
                    <a:bodyPr/>
                    <a:lstStyle/>
                    <a:p>
                      <a:endParaRPr lang="en-US"/>
                    </a:p>
                  </a:txBody>
                  <a:tcPr/>
                </a:tc>
                <a:tc>
                  <a:txBody>
                    <a:bodyPr/>
                    <a:lstStyle/>
                    <a:p>
                      <a:pPr algn="ctr"/>
                      <a:r>
                        <a:rPr lang="en-US"/>
                        <a:t>AUC</a:t>
                      </a:r>
                    </a:p>
                  </a:txBody>
                  <a:tcPr/>
                </a:tc>
                <a:tc>
                  <a:txBody>
                    <a:bodyPr/>
                    <a:lstStyle/>
                    <a:p>
                      <a:pPr algn="ctr"/>
                      <a:r>
                        <a:rPr lang="en-US"/>
                        <a:t>70.97±2.21</a:t>
                      </a:r>
                    </a:p>
                  </a:txBody>
                  <a:tcPr/>
                </a:tc>
                <a:tc>
                  <a:txBody>
                    <a:bodyPr/>
                    <a:lstStyle/>
                    <a:p>
                      <a:pPr algn="ctr"/>
                      <a:r>
                        <a:rPr lang="en-US"/>
                        <a:t>65.05±1.60</a:t>
                      </a:r>
                    </a:p>
                  </a:txBody>
                  <a:tcPr/>
                </a:tc>
                <a:tc>
                  <a:txBody>
                    <a:bodyPr/>
                    <a:lstStyle/>
                    <a:p>
                      <a:pPr algn="ctr"/>
                      <a:r>
                        <a:rPr lang="en-US"/>
                        <a:t>91.79±6.79</a:t>
                      </a:r>
                    </a:p>
                  </a:txBody>
                  <a:tcPr/>
                </a:tc>
                <a:tc>
                  <a:txBody>
                    <a:bodyPr/>
                    <a:lstStyle/>
                    <a:p>
                      <a:pPr algn="ctr"/>
                      <a:r>
                        <a:rPr lang="en-US" b="1"/>
                        <a:t>95.87</a:t>
                      </a:r>
                      <a:r>
                        <a:rPr lang="en-US"/>
                        <a:t>±0.70</a:t>
                      </a:r>
                      <a:endParaRPr lang="en-US">
                        <a:solidFill>
                          <a:srgbClr val="FF0000"/>
                        </a:solidFill>
                      </a:endParaRPr>
                    </a:p>
                  </a:txBody>
                  <a:tcPr/>
                </a:tc>
                <a:extLst>
                  <a:ext uri="{0D108BD9-81ED-4DB2-BD59-A6C34878D82A}">
                    <a16:rowId xmlns:a16="http://schemas.microsoft.com/office/drawing/2014/main" val="3202322156"/>
                  </a:ext>
                </a:extLst>
              </a:tr>
              <a:tr h="370840">
                <a:tc rowSpan="4">
                  <a:txBody>
                    <a:bodyPr/>
                    <a:lstStyle/>
                    <a:p>
                      <a:pPr algn="ctr"/>
                      <a:r>
                        <a:rPr lang="en-US"/>
                        <a:t>20 Newsgroups </a:t>
                      </a:r>
                    </a:p>
                  </a:txBody>
                  <a:tcPr anchor="ctr"/>
                </a:tc>
                <a:tc>
                  <a:txBody>
                    <a:bodyPr/>
                    <a:lstStyle/>
                    <a:p>
                      <a:pPr algn="ctr"/>
                      <a:r>
                        <a:rPr lang="en-US"/>
                        <a:t>Precision</a:t>
                      </a:r>
                    </a:p>
                  </a:txBody>
                  <a:tcPr/>
                </a:tc>
                <a:tc>
                  <a:txBody>
                    <a:bodyPr/>
                    <a:lstStyle/>
                    <a:p>
                      <a:pPr algn="ctr"/>
                      <a:r>
                        <a:rPr lang="en-US"/>
                        <a:t>27.40±1.65</a:t>
                      </a:r>
                    </a:p>
                  </a:txBody>
                  <a:tcPr/>
                </a:tc>
                <a:tc>
                  <a:txBody>
                    <a:bodyPr/>
                    <a:lstStyle/>
                    <a:p>
                      <a:pPr algn="ctr"/>
                      <a:r>
                        <a:rPr lang="en-US"/>
                        <a:t>26.50±2.21</a:t>
                      </a:r>
                    </a:p>
                  </a:txBody>
                  <a:tcPr/>
                </a:tc>
                <a:tc>
                  <a:txBody>
                    <a:bodyPr/>
                    <a:lstStyle/>
                    <a:p>
                      <a:pPr algn="ctr"/>
                      <a:r>
                        <a:rPr lang="en-US" b="1"/>
                        <a:t>72.92</a:t>
                      </a:r>
                      <a:r>
                        <a:rPr lang="en-US"/>
                        <a:t>±13.98</a:t>
                      </a:r>
                    </a:p>
                  </a:txBody>
                  <a:tcPr/>
                </a:tc>
                <a:tc>
                  <a:txBody>
                    <a:bodyPr/>
                    <a:lstStyle/>
                    <a:p>
                      <a:pPr algn="ctr"/>
                      <a:r>
                        <a:rPr lang="en-US"/>
                        <a:t>71.53±10.29</a:t>
                      </a:r>
                      <a:endParaRPr lang="en-US">
                        <a:solidFill>
                          <a:srgbClr val="FF0000"/>
                        </a:solidFill>
                      </a:endParaRPr>
                    </a:p>
                  </a:txBody>
                  <a:tcPr/>
                </a:tc>
                <a:extLst>
                  <a:ext uri="{0D108BD9-81ED-4DB2-BD59-A6C34878D82A}">
                    <a16:rowId xmlns:a16="http://schemas.microsoft.com/office/drawing/2014/main" val="3240235669"/>
                  </a:ext>
                </a:extLst>
              </a:tr>
              <a:tr h="370840">
                <a:tc vMerge="1">
                  <a:txBody>
                    <a:bodyPr/>
                    <a:lstStyle/>
                    <a:p>
                      <a:pPr algn="ctr"/>
                      <a:endParaRPr lang="en-US"/>
                    </a:p>
                  </a:txBody>
                  <a:tcPr anchor="ctr"/>
                </a:tc>
                <a:tc>
                  <a:txBody>
                    <a:bodyPr/>
                    <a:lstStyle/>
                    <a:p>
                      <a:pPr algn="ctr"/>
                      <a:r>
                        <a:rPr lang="en-US"/>
                        <a:t>Recall</a:t>
                      </a:r>
                    </a:p>
                  </a:txBody>
                  <a:tcPr/>
                </a:tc>
                <a:tc>
                  <a:txBody>
                    <a:bodyPr/>
                    <a:lstStyle/>
                    <a:p>
                      <a:pPr algn="ctr"/>
                      <a:r>
                        <a:rPr lang="en-US"/>
                        <a:t>41.30±3.03</a:t>
                      </a:r>
                    </a:p>
                  </a:txBody>
                  <a:tcPr/>
                </a:tc>
                <a:tc>
                  <a:txBody>
                    <a:bodyPr/>
                    <a:lstStyle/>
                    <a:p>
                      <a:pPr algn="ctr"/>
                      <a:r>
                        <a:rPr lang="en-US"/>
                        <a:t>35.60±3.05</a:t>
                      </a:r>
                    </a:p>
                  </a:txBody>
                  <a:tcPr/>
                </a:tc>
                <a:tc>
                  <a:txBody>
                    <a:bodyPr/>
                    <a:lstStyle/>
                    <a:p>
                      <a:pPr algn="ctr"/>
                      <a:r>
                        <a:rPr lang="en-US"/>
                        <a:t>85.35±11.18</a:t>
                      </a:r>
                    </a:p>
                  </a:txBody>
                  <a:tcPr/>
                </a:tc>
                <a:tc>
                  <a:txBody>
                    <a:bodyPr/>
                    <a:lstStyle/>
                    <a:p>
                      <a:pPr algn="ctr"/>
                      <a:r>
                        <a:rPr lang="en-US" b="1"/>
                        <a:t>87.10</a:t>
                      </a:r>
                      <a:r>
                        <a:rPr lang="en-US"/>
                        <a:t>±5.63</a:t>
                      </a:r>
                      <a:endParaRPr lang="en-US">
                        <a:solidFill>
                          <a:srgbClr val="FF0000"/>
                        </a:solidFill>
                      </a:endParaRPr>
                    </a:p>
                  </a:txBody>
                  <a:tcPr/>
                </a:tc>
                <a:extLst>
                  <a:ext uri="{0D108BD9-81ED-4DB2-BD59-A6C34878D82A}">
                    <a16:rowId xmlns:a16="http://schemas.microsoft.com/office/drawing/2014/main" val="689260542"/>
                  </a:ext>
                </a:extLst>
              </a:tr>
              <a:tr h="370840">
                <a:tc vMerge="1">
                  <a:txBody>
                    <a:bodyPr/>
                    <a:lstStyle/>
                    <a:p>
                      <a:pPr algn="ctr"/>
                      <a:endParaRPr lang="en-US"/>
                    </a:p>
                  </a:txBody>
                  <a:tcPr anchor="ctr"/>
                </a:tc>
                <a:tc>
                  <a:txBody>
                    <a:bodyPr/>
                    <a:lstStyle/>
                    <a:p>
                      <a:pPr algn="ctr"/>
                      <a:r>
                        <a:rPr lang="en-US"/>
                        <a:t>F-1 score</a:t>
                      </a:r>
                    </a:p>
                  </a:txBody>
                  <a:tcPr/>
                </a:tc>
                <a:tc>
                  <a:txBody>
                    <a:bodyPr/>
                    <a:lstStyle/>
                    <a:p>
                      <a:pPr algn="ctr"/>
                      <a:r>
                        <a:rPr lang="en-US"/>
                        <a:t>32.91±1.90</a:t>
                      </a:r>
                    </a:p>
                  </a:txBody>
                  <a:tcPr/>
                </a:tc>
                <a:tc>
                  <a:txBody>
                    <a:bodyPr/>
                    <a:lstStyle/>
                    <a:p>
                      <a:pPr algn="ctr"/>
                      <a:r>
                        <a:rPr lang="en-US"/>
                        <a:t>30.38±2.55</a:t>
                      </a:r>
                    </a:p>
                  </a:txBody>
                  <a:tcPr/>
                </a:tc>
                <a:tc>
                  <a:txBody>
                    <a:bodyPr/>
                    <a:lstStyle/>
                    <a:p>
                      <a:pPr algn="ctr"/>
                      <a:r>
                        <a:rPr lang="en-US"/>
                        <a:t>77.19±7.20</a:t>
                      </a:r>
                    </a:p>
                  </a:txBody>
                  <a:tcPr/>
                </a:tc>
                <a:tc>
                  <a:txBody>
                    <a:bodyPr/>
                    <a:lstStyle/>
                    <a:p>
                      <a:pPr algn="ctr"/>
                      <a:r>
                        <a:rPr lang="en-US" b="1"/>
                        <a:t>77.82</a:t>
                      </a:r>
                      <a:r>
                        <a:rPr lang="en-US"/>
                        <a:t>±5.26</a:t>
                      </a:r>
                      <a:endParaRPr lang="en-US">
                        <a:solidFill>
                          <a:srgbClr val="FF0000"/>
                        </a:solidFill>
                      </a:endParaRPr>
                    </a:p>
                  </a:txBody>
                  <a:tcPr/>
                </a:tc>
                <a:extLst>
                  <a:ext uri="{0D108BD9-81ED-4DB2-BD59-A6C34878D82A}">
                    <a16:rowId xmlns:a16="http://schemas.microsoft.com/office/drawing/2014/main" val="1874602027"/>
                  </a:ext>
                </a:extLst>
              </a:tr>
              <a:tr h="370840">
                <a:tc vMerge="1">
                  <a:txBody>
                    <a:bodyPr/>
                    <a:lstStyle/>
                    <a:p>
                      <a:pPr algn="ctr"/>
                      <a:endParaRPr lang="en-US"/>
                    </a:p>
                  </a:txBody>
                  <a:tcPr anchor="ctr"/>
                </a:tc>
                <a:tc>
                  <a:txBody>
                    <a:bodyPr/>
                    <a:lstStyle/>
                    <a:p>
                      <a:pPr algn="ctr"/>
                      <a:r>
                        <a:rPr lang="en-US"/>
                        <a:t>AUC</a:t>
                      </a:r>
                    </a:p>
                  </a:txBody>
                  <a:tcPr/>
                </a:tc>
                <a:tc>
                  <a:txBody>
                    <a:bodyPr/>
                    <a:lstStyle/>
                    <a:p>
                      <a:pPr algn="ctr"/>
                      <a:r>
                        <a:rPr lang="en-US"/>
                        <a:t>59.69±1.42</a:t>
                      </a:r>
                    </a:p>
                  </a:txBody>
                  <a:tcPr/>
                </a:tc>
                <a:tc>
                  <a:txBody>
                    <a:bodyPr/>
                    <a:lstStyle/>
                    <a:p>
                      <a:pPr algn="ctr"/>
                      <a:r>
                        <a:rPr lang="en-US"/>
                        <a:t>57.93±1.79</a:t>
                      </a:r>
                    </a:p>
                  </a:txBody>
                  <a:tcPr/>
                </a:tc>
                <a:tc>
                  <a:txBody>
                    <a:bodyPr/>
                    <a:lstStyle/>
                    <a:p>
                      <a:pPr algn="ctr"/>
                      <a:r>
                        <a:rPr lang="en-US"/>
                        <a:t>88.91±4.11</a:t>
                      </a:r>
                    </a:p>
                  </a:txBody>
                  <a:tcPr/>
                </a:tc>
                <a:tc>
                  <a:txBody>
                    <a:bodyPr/>
                    <a:lstStyle/>
                    <a:p>
                      <a:pPr algn="ctr"/>
                      <a:r>
                        <a:rPr lang="en-US" b="1" dirty="0"/>
                        <a:t>89.71</a:t>
                      </a:r>
                      <a:r>
                        <a:rPr lang="en-US" dirty="0"/>
                        <a:t>±1.65</a:t>
                      </a:r>
                      <a:endParaRPr lang="en-US" dirty="0">
                        <a:solidFill>
                          <a:srgbClr val="FF0000"/>
                        </a:solidFill>
                      </a:endParaRPr>
                    </a:p>
                  </a:txBody>
                  <a:tcPr/>
                </a:tc>
                <a:extLst>
                  <a:ext uri="{0D108BD9-81ED-4DB2-BD59-A6C34878D82A}">
                    <a16:rowId xmlns:a16="http://schemas.microsoft.com/office/drawing/2014/main" val="1467258253"/>
                  </a:ext>
                </a:extLst>
              </a:tr>
            </a:tbl>
          </a:graphicData>
        </a:graphic>
      </p:graphicFrame>
    </p:spTree>
    <p:extLst>
      <p:ext uri="{BB962C8B-B14F-4D97-AF65-F5344CB8AC3E}">
        <p14:creationId xmlns:p14="http://schemas.microsoft.com/office/powerpoint/2010/main" val="3452844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B019A-3E83-8E4A-A454-D07479C07664}"/>
              </a:ext>
            </a:extLst>
          </p:cNvPr>
          <p:cNvSpPr>
            <a:spLocks noGrp="1"/>
          </p:cNvSpPr>
          <p:nvPr>
            <p:ph type="title"/>
          </p:nvPr>
        </p:nvSpPr>
        <p:spPr/>
        <p:txBody>
          <a:bodyPr/>
          <a:lstStyle/>
          <a:p>
            <a:r>
              <a:rPr lang="en-US" b="1"/>
              <a:t>Results (Visualization)</a:t>
            </a:r>
          </a:p>
        </p:txBody>
      </p:sp>
      <p:pic>
        <p:nvPicPr>
          <p:cNvPr id="12" name="Content Placeholder 11" descr="A picture containing text, screenshot, diagram, design&#10;&#10;Description automatically generated">
            <a:extLst>
              <a:ext uri="{FF2B5EF4-FFF2-40B4-BE49-F238E27FC236}">
                <a16:creationId xmlns:a16="http://schemas.microsoft.com/office/drawing/2014/main" id="{0D1DACDC-B40A-0A3C-98FB-1275B6933683}"/>
              </a:ext>
            </a:extLst>
          </p:cNvPr>
          <p:cNvPicPr>
            <a:picLocks noGrp="1" noChangeAspect="1"/>
          </p:cNvPicPr>
          <p:nvPr>
            <p:ph idx="1"/>
          </p:nvPr>
        </p:nvPicPr>
        <p:blipFill>
          <a:blip r:embed="rId3"/>
          <a:stretch>
            <a:fillRect/>
          </a:stretch>
        </p:blipFill>
        <p:spPr>
          <a:xfrm>
            <a:off x="829228" y="2441892"/>
            <a:ext cx="3174870" cy="2543602"/>
          </a:xfrm>
        </p:spPr>
      </p:pic>
      <p:cxnSp>
        <p:nvCxnSpPr>
          <p:cNvPr id="5" name="Straight Connector 4">
            <a:extLst>
              <a:ext uri="{FF2B5EF4-FFF2-40B4-BE49-F238E27FC236}">
                <a16:creationId xmlns:a16="http://schemas.microsoft.com/office/drawing/2014/main" id="{60D731A3-63EA-1E41-9E61-65462CD1C402}"/>
              </a:ext>
            </a:extLst>
          </p:cNvPr>
          <p:cNvCxnSpPr>
            <a:cxnSpLocks/>
          </p:cNvCxnSpPr>
          <p:nvPr/>
        </p:nvCxnSpPr>
        <p:spPr>
          <a:xfrm>
            <a:off x="838200" y="1515909"/>
            <a:ext cx="10515600" cy="0"/>
          </a:xfrm>
          <a:prstGeom prst="line">
            <a:avLst/>
          </a:prstGeom>
          <a:ln w="19050">
            <a:solidFill>
              <a:srgbClr val="377362"/>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text, screenshot, map&#10;&#10;Description automatically generated">
            <a:extLst>
              <a:ext uri="{FF2B5EF4-FFF2-40B4-BE49-F238E27FC236}">
                <a16:creationId xmlns:a16="http://schemas.microsoft.com/office/drawing/2014/main" id="{0DF2F842-AE80-0CA3-E5F1-B92FCC879143}"/>
              </a:ext>
            </a:extLst>
          </p:cNvPr>
          <p:cNvPicPr>
            <a:picLocks noChangeAspect="1"/>
          </p:cNvPicPr>
          <p:nvPr/>
        </p:nvPicPr>
        <p:blipFill>
          <a:blip r:embed="rId4"/>
          <a:stretch>
            <a:fillRect/>
          </a:stretch>
        </p:blipFill>
        <p:spPr>
          <a:xfrm>
            <a:off x="4508564" y="2441892"/>
            <a:ext cx="3174871" cy="2543603"/>
          </a:xfrm>
          <a:prstGeom prst="rect">
            <a:avLst/>
          </a:prstGeom>
        </p:spPr>
      </p:pic>
      <p:pic>
        <p:nvPicPr>
          <p:cNvPr id="16" name="Picture 15" descr="A picture containing text, screenshot, map&#10;&#10;Description automatically generated">
            <a:extLst>
              <a:ext uri="{FF2B5EF4-FFF2-40B4-BE49-F238E27FC236}">
                <a16:creationId xmlns:a16="http://schemas.microsoft.com/office/drawing/2014/main" id="{EE8202D0-6112-80D3-2A10-F5A66708B294}"/>
              </a:ext>
            </a:extLst>
          </p:cNvPr>
          <p:cNvPicPr>
            <a:picLocks noChangeAspect="1"/>
          </p:cNvPicPr>
          <p:nvPr/>
        </p:nvPicPr>
        <p:blipFill>
          <a:blip r:embed="rId5"/>
          <a:stretch>
            <a:fillRect/>
          </a:stretch>
        </p:blipFill>
        <p:spPr>
          <a:xfrm>
            <a:off x="8059745" y="2447747"/>
            <a:ext cx="3167563" cy="2537748"/>
          </a:xfrm>
          <a:prstGeom prst="rect">
            <a:avLst/>
          </a:prstGeom>
        </p:spPr>
      </p:pic>
      <p:sp>
        <p:nvSpPr>
          <p:cNvPr id="17" name="TextBox 16">
            <a:extLst>
              <a:ext uri="{FF2B5EF4-FFF2-40B4-BE49-F238E27FC236}">
                <a16:creationId xmlns:a16="http://schemas.microsoft.com/office/drawing/2014/main" id="{5918F97F-6606-1F97-76FE-48C55E110094}"/>
              </a:ext>
            </a:extLst>
          </p:cNvPr>
          <p:cNvSpPr txBox="1"/>
          <p:nvPr/>
        </p:nvSpPr>
        <p:spPr>
          <a:xfrm>
            <a:off x="1834772" y="4972759"/>
            <a:ext cx="581891" cy="369332"/>
          </a:xfrm>
          <a:prstGeom prst="rect">
            <a:avLst/>
          </a:prstGeom>
          <a:noFill/>
        </p:spPr>
        <p:txBody>
          <a:bodyPr wrap="square" rtlCol="0">
            <a:spAutoFit/>
          </a:bodyPr>
          <a:lstStyle/>
          <a:p>
            <a:r>
              <a:rPr lang="en-US" b="1"/>
              <a:t>BGL</a:t>
            </a:r>
          </a:p>
        </p:txBody>
      </p:sp>
      <p:sp>
        <p:nvSpPr>
          <p:cNvPr id="18" name="TextBox 17">
            <a:extLst>
              <a:ext uri="{FF2B5EF4-FFF2-40B4-BE49-F238E27FC236}">
                <a16:creationId xmlns:a16="http://schemas.microsoft.com/office/drawing/2014/main" id="{AA1B9190-2E24-447F-16BF-83E5A5095D1B}"/>
              </a:ext>
            </a:extLst>
          </p:cNvPr>
          <p:cNvSpPr txBox="1"/>
          <p:nvPr/>
        </p:nvSpPr>
        <p:spPr>
          <a:xfrm>
            <a:off x="5631871" y="4972759"/>
            <a:ext cx="928256" cy="369332"/>
          </a:xfrm>
          <a:prstGeom prst="rect">
            <a:avLst/>
          </a:prstGeom>
          <a:noFill/>
        </p:spPr>
        <p:txBody>
          <a:bodyPr wrap="square" rtlCol="0">
            <a:spAutoFit/>
          </a:bodyPr>
          <a:lstStyle/>
          <a:p>
            <a:r>
              <a:rPr lang="en-US" b="1"/>
              <a:t>Reuters</a:t>
            </a:r>
          </a:p>
        </p:txBody>
      </p:sp>
      <p:sp>
        <p:nvSpPr>
          <p:cNvPr id="19" name="TextBox 18">
            <a:extLst>
              <a:ext uri="{FF2B5EF4-FFF2-40B4-BE49-F238E27FC236}">
                <a16:creationId xmlns:a16="http://schemas.microsoft.com/office/drawing/2014/main" id="{059FBF84-7904-76AA-C2A7-829720D5E644}"/>
              </a:ext>
            </a:extLst>
          </p:cNvPr>
          <p:cNvSpPr txBox="1"/>
          <p:nvPr/>
        </p:nvSpPr>
        <p:spPr>
          <a:xfrm>
            <a:off x="9030462" y="4968273"/>
            <a:ext cx="1651393" cy="369332"/>
          </a:xfrm>
          <a:prstGeom prst="rect">
            <a:avLst/>
          </a:prstGeom>
          <a:noFill/>
        </p:spPr>
        <p:txBody>
          <a:bodyPr wrap="square" rtlCol="0">
            <a:spAutoFit/>
          </a:bodyPr>
          <a:lstStyle/>
          <a:p>
            <a:r>
              <a:rPr lang="en-US" b="1"/>
              <a:t>20 Newsgroups</a:t>
            </a:r>
          </a:p>
        </p:txBody>
      </p:sp>
    </p:spTree>
    <p:extLst>
      <p:ext uri="{BB962C8B-B14F-4D97-AF65-F5344CB8AC3E}">
        <p14:creationId xmlns:p14="http://schemas.microsoft.com/office/powerpoint/2010/main" val="217599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B019A-3E83-8E4A-A454-D07479C07664}"/>
              </a:ext>
            </a:extLst>
          </p:cNvPr>
          <p:cNvSpPr>
            <a:spLocks noGrp="1"/>
          </p:cNvSpPr>
          <p:nvPr>
            <p:ph type="title"/>
          </p:nvPr>
        </p:nvSpPr>
        <p:spPr/>
        <p:txBody>
          <a:bodyPr/>
          <a:lstStyle/>
          <a:p>
            <a:r>
              <a:rPr lang="en-US" b="1"/>
              <a:t>Results (Clustering Analysis)</a:t>
            </a:r>
          </a:p>
        </p:txBody>
      </p:sp>
      <p:cxnSp>
        <p:nvCxnSpPr>
          <p:cNvPr id="5" name="Straight Connector 4">
            <a:extLst>
              <a:ext uri="{FF2B5EF4-FFF2-40B4-BE49-F238E27FC236}">
                <a16:creationId xmlns:a16="http://schemas.microsoft.com/office/drawing/2014/main" id="{60D731A3-63EA-1E41-9E61-65462CD1C402}"/>
              </a:ext>
            </a:extLst>
          </p:cNvPr>
          <p:cNvCxnSpPr>
            <a:cxnSpLocks/>
          </p:cNvCxnSpPr>
          <p:nvPr/>
        </p:nvCxnSpPr>
        <p:spPr>
          <a:xfrm>
            <a:off x="838200" y="1515909"/>
            <a:ext cx="10515600" cy="0"/>
          </a:xfrm>
          <a:prstGeom prst="line">
            <a:avLst/>
          </a:prstGeom>
          <a:ln w="19050">
            <a:solidFill>
              <a:srgbClr val="37736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2" name="Table 12">
                <a:extLst>
                  <a:ext uri="{FF2B5EF4-FFF2-40B4-BE49-F238E27FC236}">
                    <a16:creationId xmlns:a16="http://schemas.microsoft.com/office/drawing/2014/main" id="{3C82DD0C-08FA-248C-6A57-9614B8FECCA3}"/>
                  </a:ext>
                </a:extLst>
              </p:cNvPr>
              <p:cNvGraphicFramePr>
                <a:graphicFrameLocks noGrp="1"/>
              </p:cNvGraphicFramePr>
              <p:nvPr>
                <p:ph idx="1"/>
              </p:nvPr>
            </p:nvGraphicFramePr>
            <p:xfrm>
              <a:off x="838200" y="1825625"/>
              <a:ext cx="10515596" cy="4612640"/>
            </p:xfrm>
            <a:graphic>
              <a:graphicData uri="http://schemas.openxmlformats.org/drawingml/2006/table">
                <a:tbl>
                  <a:tblPr firstRow="1" bandRow="1">
                    <a:tableStyleId>{073A0DAA-6AF3-43AB-8588-CEC1D06C72B9}</a:tableStyleId>
                  </a:tblPr>
                  <a:tblGrid>
                    <a:gridCol w="1354282">
                      <a:extLst>
                        <a:ext uri="{9D8B030D-6E8A-4147-A177-3AD203B41FA5}">
                          <a16:colId xmlns:a16="http://schemas.microsoft.com/office/drawing/2014/main" val="3932553752"/>
                        </a:ext>
                      </a:extLst>
                    </a:gridCol>
                    <a:gridCol w="1257300">
                      <a:extLst>
                        <a:ext uri="{9D8B030D-6E8A-4147-A177-3AD203B41FA5}">
                          <a16:colId xmlns:a16="http://schemas.microsoft.com/office/drawing/2014/main" val="925306813"/>
                        </a:ext>
                      </a:extLst>
                    </a:gridCol>
                    <a:gridCol w="1423554">
                      <a:extLst>
                        <a:ext uri="{9D8B030D-6E8A-4147-A177-3AD203B41FA5}">
                          <a16:colId xmlns:a16="http://schemas.microsoft.com/office/drawing/2014/main" val="817543378"/>
                        </a:ext>
                      </a:extLst>
                    </a:gridCol>
                    <a:gridCol w="925780">
                      <a:extLst>
                        <a:ext uri="{9D8B030D-6E8A-4147-A177-3AD203B41FA5}">
                          <a16:colId xmlns:a16="http://schemas.microsoft.com/office/drawing/2014/main" val="3399056898"/>
                        </a:ext>
                      </a:extLst>
                    </a:gridCol>
                    <a:gridCol w="925780">
                      <a:extLst>
                        <a:ext uri="{9D8B030D-6E8A-4147-A177-3AD203B41FA5}">
                          <a16:colId xmlns:a16="http://schemas.microsoft.com/office/drawing/2014/main" val="192543272"/>
                        </a:ext>
                      </a:extLst>
                    </a:gridCol>
                    <a:gridCol w="925780">
                      <a:extLst>
                        <a:ext uri="{9D8B030D-6E8A-4147-A177-3AD203B41FA5}">
                          <a16:colId xmlns:a16="http://schemas.microsoft.com/office/drawing/2014/main" val="836607128"/>
                        </a:ext>
                      </a:extLst>
                    </a:gridCol>
                    <a:gridCol w="925780">
                      <a:extLst>
                        <a:ext uri="{9D8B030D-6E8A-4147-A177-3AD203B41FA5}">
                          <a16:colId xmlns:a16="http://schemas.microsoft.com/office/drawing/2014/main" val="2109165594"/>
                        </a:ext>
                      </a:extLst>
                    </a:gridCol>
                    <a:gridCol w="925780">
                      <a:extLst>
                        <a:ext uri="{9D8B030D-6E8A-4147-A177-3AD203B41FA5}">
                          <a16:colId xmlns:a16="http://schemas.microsoft.com/office/drawing/2014/main" val="3648772529"/>
                        </a:ext>
                      </a:extLst>
                    </a:gridCol>
                    <a:gridCol w="925780">
                      <a:extLst>
                        <a:ext uri="{9D8B030D-6E8A-4147-A177-3AD203B41FA5}">
                          <a16:colId xmlns:a16="http://schemas.microsoft.com/office/drawing/2014/main" val="85165870"/>
                        </a:ext>
                      </a:extLst>
                    </a:gridCol>
                    <a:gridCol w="925780">
                      <a:extLst>
                        <a:ext uri="{9D8B030D-6E8A-4147-A177-3AD203B41FA5}">
                          <a16:colId xmlns:a16="http://schemas.microsoft.com/office/drawing/2014/main" val="2735460979"/>
                        </a:ext>
                      </a:extLst>
                    </a:gridCol>
                  </a:tblGrid>
                  <a:tr h="209146">
                    <a:tc>
                      <a:txBody>
                        <a:bodyPr/>
                        <a:lstStyle/>
                        <a:p>
                          <a:pPr algn="ctr"/>
                          <a:r>
                            <a:rPr lang="en-US" b="0"/>
                            <a:t>Dataset</a:t>
                          </a:r>
                        </a:p>
                      </a:txBody>
                      <a:tcPr anchor="ctr"/>
                    </a:tc>
                    <a:tc gridSpan="2">
                      <a:txBody>
                        <a:bodyPr/>
                        <a:lstStyle/>
                        <a:p>
                          <a:pPr algn="ctr"/>
                          <a:r>
                            <a:rPr lang="en-US"/>
                            <a:t>Metric</a:t>
                          </a:r>
                          <a:endParaRPr lang="en-US" b="0"/>
                        </a:p>
                      </a:txBody>
                      <a:tcPr anchor="ctr"/>
                    </a:tc>
                    <a:tc hMerge="1">
                      <a:txBody>
                        <a:bodyPr/>
                        <a:lstStyle/>
                        <a:p>
                          <a:pPr algn="ctr"/>
                          <a:endParaRPr lang="en-US" b="0"/>
                        </a:p>
                      </a:txBody>
                      <a:tcPr/>
                    </a:tc>
                    <a:tc>
                      <a:txBody>
                        <a:bodyPr/>
                        <a:lstStyle/>
                        <a:p>
                          <a:pPr algn="ctr"/>
                          <a14:m>
                            <m:oMathPara xmlns:m="http://schemas.openxmlformats.org/officeDocument/2006/math">
                              <m:oMathParaPr>
                                <m:jc m:val="center"/>
                              </m:oMathParaPr>
                              <m:oMath xmlns:m="http://schemas.openxmlformats.org/officeDocument/2006/math">
                                <m:sSup>
                                  <m:sSupPr>
                                    <m:ctrlPr>
                                      <a:rPr lang="en-US" sz="1400" b="0" i="1" kern="1200" smtClean="0">
                                        <a:solidFill>
                                          <a:schemeClr val="lt1"/>
                                        </a:solidFill>
                                        <a:latin typeface="Cambria Math" panose="02040503050406030204" pitchFamily="18" charset="0"/>
                                        <a:ea typeface="+mn-ea"/>
                                        <a:cs typeface="+mn-cs"/>
                                      </a:rPr>
                                    </m:ctrlPr>
                                  </m:sSupPr>
                                  <m:e>
                                    <m:r>
                                      <a:rPr lang="en-US" sz="1400" b="0" i="1" kern="1200" smtClean="0">
                                        <a:solidFill>
                                          <a:schemeClr val="lt1"/>
                                        </a:solidFill>
                                        <a:latin typeface="Cambria Math" panose="02040503050406030204" pitchFamily="18" charset="0"/>
                                        <a:ea typeface="+mn-ea"/>
                                        <a:cs typeface="+mn-cs"/>
                                      </a:rPr>
                                      <m:t>𝑘</m:t>
                                    </m:r>
                                  </m:e>
                                  <m:sup>
                                    <m:r>
                                      <a:rPr lang="en-US" sz="1400" b="0" i="1" kern="1200" smtClean="0">
                                        <a:solidFill>
                                          <a:schemeClr val="lt1"/>
                                        </a:solidFill>
                                        <a:latin typeface="Cambria Math" panose="02040503050406030204" pitchFamily="18" charset="0"/>
                                        <a:ea typeface="+mn-ea"/>
                                        <a:cs typeface="+mn-cs"/>
                                      </a:rPr>
                                      <m:t>−</m:t>
                                    </m:r>
                                  </m:sup>
                                </m:sSup>
                                <m:r>
                                  <a:rPr lang="en-US" sz="1400" b="0" i="1" kern="1200" smtClean="0">
                                    <a:solidFill>
                                      <a:schemeClr val="lt1"/>
                                    </a:solidFill>
                                    <a:latin typeface="Cambria Math" panose="02040503050406030204" pitchFamily="18" charset="0"/>
                                    <a:ea typeface="+mn-ea"/>
                                    <a:cs typeface="+mn-cs"/>
                                  </a:rPr>
                                  <m:t>=1</m:t>
                                </m:r>
                              </m:oMath>
                            </m:oMathPara>
                          </a14:m>
                          <a:endParaRPr lang="en-US" sz="1400" b="0" i="1" kern="1200">
                            <a:solidFill>
                              <a:schemeClr val="lt1"/>
                            </a:solidFill>
                            <a:latin typeface="Cambria Math" panose="02040503050406030204" pitchFamily="18"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1400" b="0" i="1" kern="1200" smtClean="0">
                                        <a:solidFill>
                                          <a:schemeClr val="lt1"/>
                                        </a:solidFill>
                                        <a:latin typeface="Cambria Math" panose="02040503050406030204" pitchFamily="18" charset="0"/>
                                        <a:ea typeface="+mn-ea"/>
                                        <a:cs typeface="+mn-cs"/>
                                      </a:rPr>
                                    </m:ctrlPr>
                                  </m:sSupPr>
                                  <m:e>
                                    <m:r>
                                      <a:rPr lang="en-US" sz="1400" b="0" i="1" kern="1200" smtClean="0">
                                        <a:solidFill>
                                          <a:schemeClr val="lt1"/>
                                        </a:solidFill>
                                        <a:latin typeface="Cambria Math" panose="02040503050406030204" pitchFamily="18" charset="0"/>
                                        <a:ea typeface="+mn-ea"/>
                                        <a:cs typeface="+mn-cs"/>
                                      </a:rPr>
                                      <m:t>𝑘</m:t>
                                    </m:r>
                                  </m:e>
                                  <m:sup>
                                    <m:r>
                                      <a:rPr lang="en-US" sz="1400" b="0" i="1" kern="1200" smtClean="0">
                                        <a:solidFill>
                                          <a:schemeClr val="lt1"/>
                                        </a:solidFill>
                                        <a:latin typeface="Cambria Math" panose="02040503050406030204" pitchFamily="18" charset="0"/>
                                        <a:ea typeface="+mn-ea"/>
                                        <a:cs typeface="+mn-cs"/>
                                      </a:rPr>
                                      <m:t>−</m:t>
                                    </m:r>
                                  </m:sup>
                                </m:sSup>
                                <m:r>
                                  <a:rPr lang="en-US" sz="1400" b="0" i="1" kern="1200" smtClean="0">
                                    <a:solidFill>
                                      <a:schemeClr val="lt1"/>
                                    </a:solidFill>
                                    <a:latin typeface="Cambria Math" panose="02040503050406030204" pitchFamily="18" charset="0"/>
                                    <a:ea typeface="+mn-ea"/>
                                    <a:cs typeface="+mn-cs"/>
                                  </a:rPr>
                                  <m:t>=2</m:t>
                                </m:r>
                              </m:oMath>
                            </m:oMathPara>
                          </a14:m>
                          <a:endParaRPr lang="en-US" sz="1400" b="0" i="1" kern="1200">
                            <a:solidFill>
                              <a:schemeClr val="lt1"/>
                            </a:solidFill>
                            <a:latin typeface="Cambria Math" panose="02040503050406030204" pitchFamily="18"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1400" b="0" i="1" kern="1200" smtClean="0">
                                        <a:solidFill>
                                          <a:schemeClr val="lt1"/>
                                        </a:solidFill>
                                        <a:latin typeface="Cambria Math" panose="02040503050406030204" pitchFamily="18" charset="0"/>
                                        <a:ea typeface="+mn-ea"/>
                                        <a:cs typeface="+mn-cs"/>
                                      </a:rPr>
                                    </m:ctrlPr>
                                  </m:sSupPr>
                                  <m:e>
                                    <m:r>
                                      <a:rPr lang="en-US" sz="1400" b="0" i="1" kern="1200" smtClean="0">
                                        <a:solidFill>
                                          <a:schemeClr val="lt1"/>
                                        </a:solidFill>
                                        <a:latin typeface="Cambria Math" panose="02040503050406030204" pitchFamily="18" charset="0"/>
                                        <a:ea typeface="+mn-ea"/>
                                        <a:cs typeface="+mn-cs"/>
                                      </a:rPr>
                                      <m:t>𝑘</m:t>
                                    </m:r>
                                  </m:e>
                                  <m:sup>
                                    <m:r>
                                      <a:rPr lang="en-US" sz="1400" b="0" i="1" kern="1200" smtClean="0">
                                        <a:solidFill>
                                          <a:schemeClr val="lt1"/>
                                        </a:solidFill>
                                        <a:latin typeface="Cambria Math" panose="02040503050406030204" pitchFamily="18" charset="0"/>
                                        <a:ea typeface="+mn-ea"/>
                                        <a:cs typeface="+mn-cs"/>
                                      </a:rPr>
                                      <m:t>−</m:t>
                                    </m:r>
                                  </m:sup>
                                </m:sSup>
                                <m:r>
                                  <a:rPr lang="en-US" sz="1400" b="0" i="1" kern="1200" smtClean="0">
                                    <a:solidFill>
                                      <a:schemeClr val="lt1"/>
                                    </a:solidFill>
                                    <a:latin typeface="Cambria Math" panose="02040503050406030204" pitchFamily="18" charset="0"/>
                                    <a:ea typeface="+mn-ea"/>
                                    <a:cs typeface="+mn-cs"/>
                                  </a:rPr>
                                  <m:t>=3</m:t>
                                </m:r>
                              </m:oMath>
                            </m:oMathPara>
                          </a14:m>
                          <a:endParaRPr lang="en-US" sz="1400" b="0" i="1" kern="1200">
                            <a:solidFill>
                              <a:schemeClr val="lt1"/>
                            </a:solidFill>
                            <a:latin typeface="Cambria Math" panose="02040503050406030204" pitchFamily="18"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1400" b="0" i="1" kern="1200" smtClean="0">
                                        <a:solidFill>
                                          <a:schemeClr val="lt1"/>
                                        </a:solidFill>
                                        <a:latin typeface="Cambria Math" panose="02040503050406030204" pitchFamily="18" charset="0"/>
                                        <a:ea typeface="+mn-ea"/>
                                        <a:cs typeface="+mn-cs"/>
                                      </a:rPr>
                                    </m:ctrlPr>
                                  </m:sSupPr>
                                  <m:e>
                                    <m:r>
                                      <a:rPr lang="en-US" sz="1400" b="0" i="1" kern="1200" smtClean="0">
                                        <a:solidFill>
                                          <a:schemeClr val="lt1"/>
                                        </a:solidFill>
                                        <a:latin typeface="Cambria Math" panose="02040503050406030204" pitchFamily="18" charset="0"/>
                                        <a:ea typeface="+mn-ea"/>
                                        <a:cs typeface="+mn-cs"/>
                                      </a:rPr>
                                      <m:t>𝑘</m:t>
                                    </m:r>
                                  </m:e>
                                  <m:sup>
                                    <m:r>
                                      <a:rPr lang="en-US" sz="1400" b="0" i="1" kern="1200" smtClean="0">
                                        <a:solidFill>
                                          <a:schemeClr val="lt1"/>
                                        </a:solidFill>
                                        <a:latin typeface="Cambria Math" panose="02040503050406030204" pitchFamily="18" charset="0"/>
                                        <a:ea typeface="+mn-ea"/>
                                        <a:cs typeface="+mn-cs"/>
                                      </a:rPr>
                                      <m:t>−</m:t>
                                    </m:r>
                                  </m:sup>
                                </m:sSup>
                                <m:r>
                                  <a:rPr lang="en-US" sz="1400" b="0" i="1" kern="1200" smtClean="0">
                                    <a:solidFill>
                                      <a:schemeClr val="lt1"/>
                                    </a:solidFill>
                                    <a:latin typeface="Cambria Math" panose="02040503050406030204" pitchFamily="18" charset="0"/>
                                    <a:ea typeface="+mn-ea"/>
                                    <a:cs typeface="+mn-cs"/>
                                  </a:rPr>
                                  <m:t>=4</m:t>
                                </m:r>
                              </m:oMath>
                            </m:oMathPara>
                          </a14:m>
                          <a:endParaRPr lang="en-US" sz="1400" b="0" i="1" kern="1200">
                            <a:solidFill>
                              <a:schemeClr val="lt1"/>
                            </a:solidFill>
                            <a:latin typeface="Cambria Math" panose="02040503050406030204" pitchFamily="18"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1400" b="0" i="1" kern="1200" smtClean="0">
                                        <a:solidFill>
                                          <a:schemeClr val="lt1"/>
                                        </a:solidFill>
                                        <a:latin typeface="Cambria Math" panose="02040503050406030204" pitchFamily="18" charset="0"/>
                                        <a:ea typeface="+mn-ea"/>
                                        <a:cs typeface="+mn-cs"/>
                                      </a:rPr>
                                    </m:ctrlPr>
                                  </m:sSupPr>
                                  <m:e>
                                    <m:r>
                                      <a:rPr lang="en-US" sz="1400" b="0" i="1" kern="1200" smtClean="0">
                                        <a:solidFill>
                                          <a:schemeClr val="lt1"/>
                                        </a:solidFill>
                                        <a:latin typeface="Cambria Math" panose="02040503050406030204" pitchFamily="18" charset="0"/>
                                        <a:ea typeface="+mn-ea"/>
                                        <a:cs typeface="+mn-cs"/>
                                      </a:rPr>
                                      <m:t>𝑘</m:t>
                                    </m:r>
                                  </m:e>
                                  <m:sup>
                                    <m:r>
                                      <a:rPr lang="en-US" sz="1400" b="0" i="1" kern="1200" smtClean="0">
                                        <a:solidFill>
                                          <a:schemeClr val="lt1"/>
                                        </a:solidFill>
                                        <a:latin typeface="Cambria Math" panose="02040503050406030204" pitchFamily="18" charset="0"/>
                                        <a:ea typeface="+mn-ea"/>
                                        <a:cs typeface="+mn-cs"/>
                                      </a:rPr>
                                      <m:t>−</m:t>
                                    </m:r>
                                  </m:sup>
                                </m:sSup>
                                <m:r>
                                  <a:rPr lang="en-US" sz="1400" b="0" i="1" kern="1200" smtClean="0">
                                    <a:solidFill>
                                      <a:schemeClr val="lt1"/>
                                    </a:solidFill>
                                    <a:latin typeface="Cambria Math" panose="02040503050406030204" pitchFamily="18" charset="0"/>
                                    <a:ea typeface="+mn-ea"/>
                                    <a:cs typeface="+mn-cs"/>
                                  </a:rPr>
                                  <m:t>=5</m:t>
                                </m:r>
                              </m:oMath>
                            </m:oMathPara>
                          </a14:m>
                          <a:endParaRPr lang="en-US" sz="1400" b="0" i="1" kern="1200">
                            <a:solidFill>
                              <a:schemeClr val="lt1"/>
                            </a:solidFill>
                            <a:latin typeface="Cambria Math" panose="02040503050406030204" pitchFamily="18"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1400" b="0" i="1" kern="1200" smtClean="0">
                                        <a:solidFill>
                                          <a:schemeClr val="lt1"/>
                                        </a:solidFill>
                                        <a:latin typeface="Cambria Math" panose="02040503050406030204" pitchFamily="18" charset="0"/>
                                        <a:ea typeface="+mn-ea"/>
                                        <a:cs typeface="+mn-cs"/>
                                      </a:rPr>
                                    </m:ctrlPr>
                                  </m:sSupPr>
                                  <m:e>
                                    <m:r>
                                      <a:rPr lang="en-US" sz="1400" b="0" i="1" kern="1200" smtClean="0">
                                        <a:solidFill>
                                          <a:schemeClr val="lt1"/>
                                        </a:solidFill>
                                        <a:latin typeface="Cambria Math" panose="02040503050406030204" pitchFamily="18" charset="0"/>
                                        <a:ea typeface="+mn-ea"/>
                                        <a:cs typeface="+mn-cs"/>
                                      </a:rPr>
                                      <m:t>𝑘</m:t>
                                    </m:r>
                                  </m:e>
                                  <m:sup>
                                    <m:r>
                                      <a:rPr lang="en-US" sz="1400" b="0" i="1" kern="1200" smtClean="0">
                                        <a:solidFill>
                                          <a:schemeClr val="lt1"/>
                                        </a:solidFill>
                                        <a:latin typeface="Cambria Math" panose="02040503050406030204" pitchFamily="18" charset="0"/>
                                        <a:ea typeface="+mn-ea"/>
                                        <a:cs typeface="+mn-cs"/>
                                      </a:rPr>
                                      <m:t>−</m:t>
                                    </m:r>
                                  </m:sup>
                                </m:sSup>
                                <m:r>
                                  <a:rPr lang="en-US" sz="1400" b="0" i="1" kern="1200" smtClean="0">
                                    <a:solidFill>
                                      <a:schemeClr val="lt1"/>
                                    </a:solidFill>
                                    <a:latin typeface="Cambria Math" panose="02040503050406030204" pitchFamily="18" charset="0"/>
                                    <a:ea typeface="+mn-ea"/>
                                    <a:cs typeface="+mn-cs"/>
                                  </a:rPr>
                                  <m:t>=6</m:t>
                                </m:r>
                              </m:oMath>
                            </m:oMathPara>
                          </a14:m>
                          <a:endParaRPr lang="en-US" sz="1400" b="0" i="1" kern="1200">
                            <a:solidFill>
                              <a:schemeClr val="lt1"/>
                            </a:solidFill>
                            <a:latin typeface="Cambria Math" panose="02040503050406030204" pitchFamily="18"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1400" b="0" i="1" kern="1200" smtClean="0">
                                        <a:solidFill>
                                          <a:schemeClr val="lt1"/>
                                        </a:solidFill>
                                        <a:latin typeface="Cambria Math" panose="02040503050406030204" pitchFamily="18" charset="0"/>
                                        <a:ea typeface="+mn-ea"/>
                                        <a:cs typeface="+mn-cs"/>
                                      </a:rPr>
                                    </m:ctrlPr>
                                  </m:sSupPr>
                                  <m:e>
                                    <m:r>
                                      <a:rPr lang="en-US" sz="1400" b="0" i="1" kern="1200" smtClean="0">
                                        <a:solidFill>
                                          <a:schemeClr val="lt1"/>
                                        </a:solidFill>
                                        <a:latin typeface="Cambria Math" panose="02040503050406030204" pitchFamily="18" charset="0"/>
                                        <a:ea typeface="+mn-ea"/>
                                        <a:cs typeface="+mn-cs"/>
                                      </a:rPr>
                                      <m:t>𝑘</m:t>
                                    </m:r>
                                  </m:e>
                                  <m:sup>
                                    <m:r>
                                      <a:rPr lang="en-US" sz="1400" b="0" i="1" kern="1200" smtClean="0">
                                        <a:solidFill>
                                          <a:schemeClr val="lt1"/>
                                        </a:solidFill>
                                        <a:latin typeface="Cambria Math" panose="02040503050406030204" pitchFamily="18" charset="0"/>
                                        <a:ea typeface="+mn-ea"/>
                                        <a:cs typeface="+mn-cs"/>
                                      </a:rPr>
                                      <m:t>−</m:t>
                                    </m:r>
                                  </m:sup>
                                </m:sSup>
                                <m:r>
                                  <a:rPr lang="en-US" sz="1400" b="0" i="1" kern="1200" smtClean="0">
                                    <a:solidFill>
                                      <a:schemeClr val="lt1"/>
                                    </a:solidFill>
                                    <a:latin typeface="Cambria Math" panose="02040503050406030204" pitchFamily="18" charset="0"/>
                                    <a:ea typeface="+mn-ea"/>
                                    <a:cs typeface="+mn-cs"/>
                                  </a:rPr>
                                  <m:t>=7</m:t>
                                </m:r>
                              </m:oMath>
                            </m:oMathPara>
                          </a14:m>
                          <a:endParaRPr lang="en-US" sz="1400" b="0" i="1" kern="1200">
                            <a:solidFill>
                              <a:schemeClr val="lt1"/>
                            </a:solidFill>
                            <a:latin typeface="Cambria Math" panose="02040503050406030204" pitchFamily="18" charset="0"/>
                            <a:ea typeface="+mn-ea"/>
                            <a:cs typeface="+mn-cs"/>
                          </a:endParaRPr>
                        </a:p>
                      </a:txBody>
                      <a:tcPr anchor="ctr"/>
                    </a:tc>
                    <a:extLst>
                      <a:ext uri="{0D108BD9-81ED-4DB2-BD59-A6C34878D82A}">
                        <a16:rowId xmlns:a16="http://schemas.microsoft.com/office/drawing/2014/main" val="3326865157"/>
                      </a:ext>
                    </a:extLst>
                  </a:tr>
                  <a:tr h="370840">
                    <a:tc rowSpan="5">
                      <a:txBody>
                        <a:bodyPr/>
                        <a:lstStyle/>
                        <a:p>
                          <a:pPr algn="ctr"/>
                          <a:r>
                            <a:rPr lang="en-US"/>
                            <a:t>Reuters</a:t>
                          </a:r>
                        </a:p>
                      </a:txBody>
                      <a:tcPr anchor="ctr"/>
                    </a:tc>
                    <a:tc rowSpan="3">
                      <a:txBody>
                        <a:bodyPr/>
                        <a:lstStyle/>
                        <a:p>
                          <a:pPr algn="ctr"/>
                          <a:r>
                            <a:rPr lang="en-US"/>
                            <a:t>sequence anomaly detection </a:t>
                          </a:r>
                        </a:p>
                      </a:txBody>
                      <a:tcPr anchor="ctr"/>
                    </a:tc>
                    <a:tc>
                      <a:txBody>
                        <a:bodyPr/>
                        <a:lstStyle/>
                        <a:p>
                          <a:pPr algn="ctr"/>
                          <a:r>
                            <a:rPr lang="en-US"/>
                            <a:t>Precision</a:t>
                          </a:r>
                        </a:p>
                      </a:txBody>
                      <a:tcPr anchor="ctr"/>
                    </a:tc>
                    <a:tc>
                      <a:txBody>
                        <a:bodyPr/>
                        <a:lstStyle/>
                        <a:p>
                          <a:pPr algn="ctr"/>
                          <a:r>
                            <a:rPr lang="en-US"/>
                            <a:t>94.79</a:t>
                          </a:r>
                        </a:p>
                      </a:txBody>
                      <a:tcPr anchor="ctr"/>
                    </a:tc>
                    <a:tc>
                      <a:txBody>
                        <a:bodyPr/>
                        <a:lstStyle/>
                        <a:p>
                          <a:pPr algn="ctr"/>
                          <a:r>
                            <a:rPr lang="en-US"/>
                            <a:t>92.68</a:t>
                          </a:r>
                        </a:p>
                      </a:txBody>
                      <a:tcPr anchor="ctr"/>
                    </a:tc>
                    <a:tc>
                      <a:txBody>
                        <a:bodyPr/>
                        <a:lstStyle/>
                        <a:p>
                          <a:pPr algn="ctr"/>
                          <a:r>
                            <a:rPr lang="en-US"/>
                            <a:t>91.90</a:t>
                          </a:r>
                          <a:endParaRPr lang="en-US">
                            <a:solidFill>
                              <a:srgbClr val="FF0000"/>
                            </a:solidFill>
                          </a:endParaRPr>
                        </a:p>
                      </a:txBody>
                      <a:tcPr anchor="ctr"/>
                    </a:tc>
                    <a:tc>
                      <a:txBody>
                        <a:bodyPr/>
                        <a:lstStyle/>
                        <a:p>
                          <a:pPr algn="ctr"/>
                          <a:r>
                            <a:rPr lang="en-US"/>
                            <a:t>90.87</a:t>
                          </a:r>
                        </a:p>
                      </a:txBody>
                      <a:tcPr anchor="ctr"/>
                    </a:tc>
                    <a:tc>
                      <a:txBody>
                        <a:bodyPr/>
                        <a:lstStyle/>
                        <a:p>
                          <a:pPr algn="ctr"/>
                          <a:r>
                            <a:rPr lang="en-US"/>
                            <a:t>87.84</a:t>
                          </a:r>
                        </a:p>
                      </a:txBody>
                      <a:tcPr anchor="ctr"/>
                    </a:tc>
                    <a:tc>
                      <a:txBody>
                        <a:bodyPr/>
                        <a:lstStyle/>
                        <a:p>
                          <a:pPr algn="ctr"/>
                          <a:r>
                            <a:rPr lang="en-US"/>
                            <a:t>90.52</a:t>
                          </a:r>
                        </a:p>
                      </a:txBody>
                      <a:tcPr anchor="ctr"/>
                    </a:tc>
                    <a:tc>
                      <a:txBody>
                        <a:bodyPr/>
                        <a:lstStyle/>
                        <a:p>
                          <a:pPr algn="ctr"/>
                          <a:r>
                            <a:rPr lang="en-US"/>
                            <a:t>90.82</a:t>
                          </a:r>
                        </a:p>
                      </a:txBody>
                      <a:tcPr anchor="ctr"/>
                    </a:tc>
                    <a:extLst>
                      <a:ext uri="{0D108BD9-81ED-4DB2-BD59-A6C34878D82A}">
                        <a16:rowId xmlns:a16="http://schemas.microsoft.com/office/drawing/2014/main" val="1092277913"/>
                      </a:ext>
                    </a:extLst>
                  </a:tr>
                  <a:tr h="370840">
                    <a:tc vMerge="1">
                      <a:txBody>
                        <a:bodyPr/>
                        <a:lstStyle/>
                        <a:p>
                          <a:endParaRPr lang="en-US"/>
                        </a:p>
                      </a:txBody>
                      <a:tcPr/>
                    </a:tc>
                    <a:tc vMerge="1">
                      <a:txBody>
                        <a:bodyPr/>
                        <a:lstStyle/>
                        <a:p>
                          <a:pPr algn="ctr"/>
                          <a:endParaRPr lang="en-US"/>
                        </a:p>
                      </a:txBody>
                      <a:tcPr/>
                    </a:tc>
                    <a:tc>
                      <a:txBody>
                        <a:bodyPr/>
                        <a:lstStyle/>
                        <a:p>
                          <a:pPr algn="ctr"/>
                          <a:r>
                            <a:rPr lang="en-US"/>
                            <a:t>Recall</a:t>
                          </a:r>
                        </a:p>
                      </a:txBody>
                      <a:tcPr anchor="ctr"/>
                    </a:tc>
                    <a:tc>
                      <a:txBody>
                        <a:bodyPr/>
                        <a:lstStyle/>
                        <a:p>
                          <a:pPr algn="ctr"/>
                          <a:r>
                            <a:rPr lang="en-US"/>
                            <a:t>91.00</a:t>
                          </a:r>
                          <a:endParaRPr lang="en-US">
                            <a:solidFill>
                              <a:srgbClr val="FF0000"/>
                            </a:solidFill>
                          </a:endParaRPr>
                        </a:p>
                      </a:txBody>
                      <a:tcPr anchor="ctr"/>
                    </a:tc>
                    <a:tc>
                      <a:txBody>
                        <a:bodyPr/>
                        <a:lstStyle/>
                        <a:p>
                          <a:pPr algn="ctr"/>
                          <a:r>
                            <a:rPr lang="en-US"/>
                            <a:t>95.00</a:t>
                          </a:r>
                        </a:p>
                      </a:txBody>
                      <a:tcPr anchor="ctr"/>
                    </a:tc>
                    <a:tc>
                      <a:txBody>
                        <a:bodyPr/>
                        <a:lstStyle/>
                        <a:p>
                          <a:pPr algn="ctr"/>
                          <a:r>
                            <a:rPr lang="en-US"/>
                            <a:t>96.50</a:t>
                          </a:r>
                        </a:p>
                      </a:txBody>
                      <a:tcPr anchor="ctr"/>
                    </a:tc>
                    <a:tc>
                      <a:txBody>
                        <a:bodyPr/>
                        <a:lstStyle/>
                        <a:p>
                          <a:pPr algn="ctr"/>
                          <a:r>
                            <a:rPr lang="en-US"/>
                            <a:t>94.50</a:t>
                          </a:r>
                          <a:endParaRPr lang="en-US">
                            <a:solidFill>
                              <a:srgbClr val="FF0000"/>
                            </a:solidFill>
                          </a:endParaRPr>
                        </a:p>
                      </a:txBody>
                      <a:tcPr anchor="ctr"/>
                    </a:tc>
                    <a:tc>
                      <a:txBody>
                        <a:bodyPr/>
                        <a:lstStyle/>
                        <a:p>
                          <a:pPr algn="ctr"/>
                          <a:r>
                            <a:rPr lang="en-US"/>
                            <a:t>97.50</a:t>
                          </a:r>
                          <a:endParaRPr lang="en-US">
                            <a:solidFill>
                              <a:srgbClr val="FF0000"/>
                            </a:solidFill>
                          </a:endParaRPr>
                        </a:p>
                      </a:txBody>
                      <a:tcPr anchor="ctr"/>
                    </a:tc>
                    <a:tc>
                      <a:txBody>
                        <a:bodyPr/>
                        <a:lstStyle/>
                        <a:p>
                          <a:pPr algn="ctr"/>
                          <a:r>
                            <a:rPr lang="en-US"/>
                            <a:t>95.50</a:t>
                          </a:r>
                          <a:endParaRPr lang="en-US">
                            <a:solidFill>
                              <a:srgbClr val="FF0000"/>
                            </a:solidFill>
                          </a:endParaRPr>
                        </a:p>
                      </a:txBody>
                      <a:tcPr anchor="ctr"/>
                    </a:tc>
                    <a:tc>
                      <a:txBody>
                        <a:bodyPr/>
                        <a:lstStyle/>
                        <a:p>
                          <a:pPr algn="ctr"/>
                          <a:r>
                            <a:rPr lang="en-US"/>
                            <a:t>94.00</a:t>
                          </a:r>
                          <a:endParaRPr lang="en-US">
                            <a:solidFill>
                              <a:srgbClr val="FF0000"/>
                            </a:solidFill>
                          </a:endParaRPr>
                        </a:p>
                      </a:txBody>
                      <a:tcPr anchor="ctr"/>
                    </a:tc>
                    <a:extLst>
                      <a:ext uri="{0D108BD9-81ED-4DB2-BD59-A6C34878D82A}">
                        <a16:rowId xmlns:a16="http://schemas.microsoft.com/office/drawing/2014/main" val="2208603024"/>
                      </a:ext>
                    </a:extLst>
                  </a:tr>
                  <a:tr h="370840">
                    <a:tc vMerge="1">
                      <a:txBody>
                        <a:bodyPr/>
                        <a:lstStyle/>
                        <a:p>
                          <a:endParaRPr lang="en-US"/>
                        </a:p>
                      </a:txBody>
                      <a:tcPr/>
                    </a:tc>
                    <a:tc vMerge="1">
                      <a:txBody>
                        <a:bodyPr/>
                        <a:lstStyle/>
                        <a:p>
                          <a:pPr algn="ctr"/>
                          <a:endParaRPr lang="en-US"/>
                        </a:p>
                      </a:txBody>
                      <a:tcPr/>
                    </a:tc>
                    <a:tc>
                      <a:txBody>
                        <a:bodyPr/>
                        <a:lstStyle/>
                        <a:p>
                          <a:pPr algn="ctr"/>
                          <a:r>
                            <a:rPr lang="en-US"/>
                            <a:t>F-1 score</a:t>
                          </a:r>
                        </a:p>
                      </a:txBody>
                      <a:tcPr anchor="ctr"/>
                    </a:tc>
                    <a:tc>
                      <a:txBody>
                        <a:bodyPr/>
                        <a:lstStyle/>
                        <a:p>
                          <a:pPr algn="ctr"/>
                          <a:r>
                            <a:rPr lang="en-US"/>
                            <a:t>92.86</a:t>
                          </a:r>
                        </a:p>
                      </a:txBody>
                      <a:tcPr anchor="ctr"/>
                    </a:tc>
                    <a:tc>
                      <a:txBody>
                        <a:bodyPr/>
                        <a:lstStyle/>
                        <a:p>
                          <a:pPr algn="ctr"/>
                          <a:r>
                            <a:rPr lang="en-US"/>
                            <a:t>93.83</a:t>
                          </a:r>
                        </a:p>
                      </a:txBody>
                      <a:tcPr anchor="ctr"/>
                    </a:tc>
                    <a:tc>
                      <a:txBody>
                        <a:bodyPr/>
                        <a:lstStyle/>
                        <a:p>
                          <a:pPr algn="ctr"/>
                          <a:r>
                            <a:rPr lang="en-US"/>
                            <a:t>94.15</a:t>
                          </a:r>
                          <a:endParaRPr lang="en-US">
                            <a:solidFill>
                              <a:srgbClr val="FF0000"/>
                            </a:solidFill>
                          </a:endParaRPr>
                        </a:p>
                      </a:txBody>
                      <a:tcPr anchor="ctr"/>
                    </a:tc>
                    <a:tc>
                      <a:txBody>
                        <a:bodyPr/>
                        <a:lstStyle/>
                        <a:p>
                          <a:pPr algn="ctr"/>
                          <a:r>
                            <a:rPr lang="en-US"/>
                            <a:t>92.65</a:t>
                          </a:r>
                          <a:endParaRPr lang="en-US">
                            <a:solidFill>
                              <a:srgbClr val="FF0000"/>
                            </a:solidFill>
                          </a:endParaRPr>
                        </a:p>
                      </a:txBody>
                      <a:tcPr anchor="ctr"/>
                    </a:tc>
                    <a:tc>
                      <a:txBody>
                        <a:bodyPr/>
                        <a:lstStyle/>
                        <a:p>
                          <a:pPr algn="ctr"/>
                          <a:r>
                            <a:rPr lang="en-US"/>
                            <a:t>92.42</a:t>
                          </a:r>
                          <a:endParaRPr lang="en-US">
                            <a:solidFill>
                              <a:srgbClr val="FF0000"/>
                            </a:solidFill>
                          </a:endParaRPr>
                        </a:p>
                      </a:txBody>
                      <a:tcPr anchor="ctr"/>
                    </a:tc>
                    <a:tc>
                      <a:txBody>
                        <a:bodyPr/>
                        <a:lstStyle/>
                        <a:p>
                          <a:pPr algn="ctr"/>
                          <a:r>
                            <a:rPr lang="en-US"/>
                            <a:t>92.94</a:t>
                          </a:r>
                          <a:endParaRPr lang="en-US">
                            <a:solidFill>
                              <a:srgbClr val="FF0000"/>
                            </a:solidFill>
                          </a:endParaRPr>
                        </a:p>
                      </a:txBody>
                      <a:tcPr anchor="ctr"/>
                    </a:tc>
                    <a:tc>
                      <a:txBody>
                        <a:bodyPr/>
                        <a:lstStyle/>
                        <a:p>
                          <a:pPr algn="ctr"/>
                          <a:r>
                            <a:rPr lang="en-US"/>
                            <a:t>92.38</a:t>
                          </a:r>
                          <a:endParaRPr lang="en-US">
                            <a:solidFill>
                              <a:srgbClr val="FF0000"/>
                            </a:solidFill>
                          </a:endParaRPr>
                        </a:p>
                      </a:txBody>
                      <a:tcPr anchor="ctr"/>
                    </a:tc>
                    <a:extLst>
                      <a:ext uri="{0D108BD9-81ED-4DB2-BD59-A6C34878D82A}">
                        <a16:rowId xmlns:a16="http://schemas.microsoft.com/office/drawing/2014/main" val="515795209"/>
                      </a:ext>
                    </a:extLst>
                  </a:tr>
                  <a:tr h="370840">
                    <a:tc vMerge="1">
                      <a:txBody>
                        <a:bodyPr/>
                        <a:lstStyle/>
                        <a:p>
                          <a:endParaRPr lang="en-US"/>
                        </a:p>
                      </a:txBody>
                      <a:tcPr/>
                    </a:tc>
                    <a:tc rowSpan="2">
                      <a:txBody>
                        <a:bodyPr/>
                        <a:lstStyle/>
                        <a:p>
                          <a:pPr algn="ctr"/>
                          <a:r>
                            <a:rPr lang="en-US"/>
                            <a:t>clustering</a:t>
                          </a:r>
                        </a:p>
                      </a:txBody>
                      <a:tcPr anchor="ctr"/>
                    </a:tc>
                    <a:tc>
                      <a:txBody>
                        <a:bodyPr/>
                        <a:lstStyle/>
                        <a:p>
                          <a:pPr algn="ctr"/>
                          <a:r>
                            <a:rPr lang="en-US"/>
                            <a:t>Rand Index</a:t>
                          </a:r>
                        </a:p>
                      </a:txBody>
                      <a:tcPr anchor="ctr"/>
                    </a:tc>
                    <a:tc>
                      <a:txBody>
                        <a:bodyPr/>
                        <a:lstStyle/>
                        <a:p>
                          <a:pPr algn="ctr"/>
                          <a:r>
                            <a:rPr lang="en-US"/>
                            <a:t>0.87</a:t>
                          </a:r>
                        </a:p>
                      </a:txBody>
                      <a:tcPr anchor="ctr"/>
                    </a:tc>
                    <a:tc>
                      <a:txBody>
                        <a:bodyPr/>
                        <a:lstStyle/>
                        <a:p>
                          <a:pPr algn="ctr"/>
                          <a:r>
                            <a:rPr lang="en-US"/>
                            <a:t>0.88</a:t>
                          </a:r>
                        </a:p>
                      </a:txBody>
                      <a:tcPr anchor="ctr"/>
                    </a:tc>
                    <a:tc>
                      <a:txBody>
                        <a:bodyPr/>
                        <a:lstStyle/>
                        <a:p>
                          <a:pPr algn="ctr"/>
                          <a:r>
                            <a:rPr lang="en-US"/>
                            <a:t>0.88</a:t>
                          </a:r>
                        </a:p>
                      </a:txBody>
                      <a:tcPr anchor="ctr"/>
                    </a:tc>
                    <a:tc>
                      <a:txBody>
                        <a:bodyPr/>
                        <a:lstStyle/>
                        <a:p>
                          <a:pPr algn="ctr"/>
                          <a:r>
                            <a:rPr lang="en-US"/>
                            <a:t>0.88</a:t>
                          </a:r>
                          <a:endParaRPr lang="en-US">
                            <a:solidFill>
                              <a:srgbClr val="FF0000"/>
                            </a:solidFill>
                          </a:endParaRPr>
                        </a:p>
                      </a:txBody>
                      <a:tcPr anchor="ctr"/>
                    </a:tc>
                    <a:tc>
                      <a:txBody>
                        <a:bodyPr/>
                        <a:lstStyle/>
                        <a:p>
                          <a:pPr algn="ctr"/>
                          <a:r>
                            <a:rPr lang="en-US"/>
                            <a:t>0.87</a:t>
                          </a:r>
                          <a:endParaRPr lang="en-US">
                            <a:solidFill>
                              <a:srgbClr val="FF0000"/>
                            </a:solidFill>
                          </a:endParaRPr>
                        </a:p>
                      </a:txBody>
                      <a:tcPr anchor="ctr"/>
                    </a:tc>
                    <a:tc>
                      <a:txBody>
                        <a:bodyPr/>
                        <a:lstStyle/>
                        <a:p>
                          <a:pPr algn="ctr"/>
                          <a:r>
                            <a:rPr lang="en-US"/>
                            <a:t>0.88</a:t>
                          </a:r>
                          <a:endParaRPr lang="en-US">
                            <a:solidFill>
                              <a:srgbClr val="FF0000"/>
                            </a:solidFill>
                          </a:endParaRPr>
                        </a:p>
                      </a:txBody>
                      <a:tcPr anchor="ctr"/>
                    </a:tc>
                    <a:tc>
                      <a:txBody>
                        <a:bodyPr/>
                        <a:lstStyle/>
                        <a:p>
                          <a:pPr algn="ctr"/>
                          <a:r>
                            <a:rPr lang="en-US"/>
                            <a:t>0.87</a:t>
                          </a:r>
                          <a:endParaRPr lang="en-US">
                            <a:solidFill>
                              <a:srgbClr val="FF0000"/>
                            </a:solidFill>
                          </a:endParaRPr>
                        </a:p>
                      </a:txBody>
                      <a:tcPr anchor="ctr"/>
                    </a:tc>
                    <a:extLst>
                      <a:ext uri="{0D108BD9-81ED-4DB2-BD59-A6C34878D82A}">
                        <a16:rowId xmlns:a16="http://schemas.microsoft.com/office/drawing/2014/main" val="769354462"/>
                      </a:ext>
                    </a:extLst>
                  </a:tr>
                  <a:tr h="370840">
                    <a:tc vMerge="1">
                      <a:txBody>
                        <a:bodyPr/>
                        <a:lstStyle/>
                        <a:p>
                          <a:pPr algn="ctr"/>
                          <a:endParaRPr lang="en-US"/>
                        </a:p>
                      </a:txBody>
                      <a:tcPr anchor="ctr"/>
                    </a:tc>
                    <a:tc vMerge="1">
                      <a:txBody>
                        <a:bodyPr/>
                        <a:lstStyle/>
                        <a:p>
                          <a:pPr algn="ctr"/>
                          <a:endParaRPr lang="en-US"/>
                        </a:p>
                      </a:txBody>
                      <a:tcPr/>
                    </a:tc>
                    <a:tc>
                      <a:txBody>
                        <a:bodyPr/>
                        <a:lstStyle/>
                        <a:p>
                          <a:pPr algn="ctr"/>
                          <a:r>
                            <a:rPr lang="en-US"/>
                            <a:t>Mutual Information</a:t>
                          </a:r>
                        </a:p>
                      </a:txBody>
                      <a:tcPr anchor="ctr"/>
                    </a:tc>
                    <a:tc>
                      <a:txBody>
                        <a:bodyPr/>
                        <a:lstStyle/>
                        <a:p>
                          <a:pPr algn="ctr"/>
                          <a:r>
                            <a:rPr lang="en-US"/>
                            <a:t>0.73</a:t>
                          </a:r>
                        </a:p>
                      </a:txBody>
                      <a:tcPr anchor="ctr"/>
                    </a:tc>
                    <a:tc>
                      <a:txBody>
                        <a:bodyPr/>
                        <a:lstStyle/>
                        <a:p>
                          <a:pPr algn="ctr"/>
                          <a:r>
                            <a:rPr lang="en-US"/>
                            <a:t>0.84</a:t>
                          </a:r>
                        </a:p>
                      </a:txBody>
                      <a:tcPr anchor="ctr"/>
                    </a:tc>
                    <a:tc>
                      <a:txBody>
                        <a:bodyPr/>
                        <a:lstStyle/>
                        <a:p>
                          <a:pPr algn="ctr"/>
                          <a:r>
                            <a:rPr lang="en-US"/>
                            <a:t>0.83</a:t>
                          </a:r>
                        </a:p>
                      </a:txBody>
                      <a:tcPr anchor="ctr"/>
                    </a:tc>
                    <a:tc>
                      <a:txBody>
                        <a:bodyPr/>
                        <a:lstStyle/>
                        <a:p>
                          <a:pPr algn="ctr"/>
                          <a:r>
                            <a:rPr lang="en-US"/>
                            <a:t>0.84</a:t>
                          </a:r>
                          <a:endParaRPr lang="en-US">
                            <a:solidFill>
                              <a:srgbClr val="FF0000"/>
                            </a:solidFill>
                          </a:endParaRPr>
                        </a:p>
                      </a:txBody>
                      <a:tcPr anchor="ctr"/>
                    </a:tc>
                    <a:tc>
                      <a:txBody>
                        <a:bodyPr/>
                        <a:lstStyle/>
                        <a:p>
                          <a:pPr algn="ctr"/>
                          <a:r>
                            <a:rPr lang="en-US"/>
                            <a:t>0.84</a:t>
                          </a:r>
                          <a:endParaRPr lang="en-US">
                            <a:solidFill>
                              <a:srgbClr val="FF0000"/>
                            </a:solidFill>
                          </a:endParaRPr>
                        </a:p>
                      </a:txBody>
                      <a:tcPr anchor="ctr"/>
                    </a:tc>
                    <a:tc>
                      <a:txBody>
                        <a:bodyPr/>
                        <a:lstStyle/>
                        <a:p>
                          <a:pPr algn="ctr"/>
                          <a:r>
                            <a:rPr lang="en-US"/>
                            <a:t>0.85</a:t>
                          </a:r>
                          <a:endParaRPr lang="en-US">
                            <a:solidFill>
                              <a:srgbClr val="FF0000"/>
                            </a:solidFill>
                          </a:endParaRPr>
                        </a:p>
                      </a:txBody>
                      <a:tcPr anchor="ctr"/>
                    </a:tc>
                    <a:tc>
                      <a:txBody>
                        <a:bodyPr/>
                        <a:lstStyle/>
                        <a:p>
                          <a:pPr algn="ctr"/>
                          <a:r>
                            <a:rPr lang="en-US"/>
                            <a:t>0.85</a:t>
                          </a:r>
                          <a:endParaRPr lang="en-US">
                            <a:solidFill>
                              <a:srgbClr val="FF0000"/>
                            </a:solidFill>
                          </a:endParaRPr>
                        </a:p>
                      </a:txBody>
                      <a:tcPr anchor="ctr"/>
                    </a:tc>
                    <a:extLst>
                      <a:ext uri="{0D108BD9-81ED-4DB2-BD59-A6C34878D82A}">
                        <a16:rowId xmlns:a16="http://schemas.microsoft.com/office/drawing/2014/main" val="851746200"/>
                      </a:ext>
                    </a:extLst>
                  </a:tr>
                  <a:tr h="370840">
                    <a:tc rowSpan="5">
                      <a:txBody>
                        <a:bodyPr/>
                        <a:lstStyle/>
                        <a:p>
                          <a:pPr algn="ctr"/>
                          <a:r>
                            <a:rPr lang="en-US"/>
                            <a:t>20 Newsgroups</a:t>
                          </a:r>
                        </a:p>
                      </a:txBody>
                      <a:tcPr anchor="ct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sequence anomaly detection </a:t>
                          </a:r>
                        </a:p>
                      </a:txBody>
                      <a:tcPr anchor="ctr"/>
                    </a:tc>
                    <a:tc>
                      <a:txBody>
                        <a:bodyPr/>
                        <a:lstStyle/>
                        <a:p>
                          <a:pPr algn="ctr"/>
                          <a:r>
                            <a:rPr lang="en-US"/>
                            <a:t>Precision</a:t>
                          </a:r>
                        </a:p>
                      </a:txBody>
                      <a:tcPr anchor="ctr"/>
                    </a:tc>
                    <a:tc>
                      <a:txBody>
                        <a:bodyPr/>
                        <a:lstStyle/>
                        <a:p>
                          <a:pPr algn="ctr"/>
                          <a:r>
                            <a:rPr lang="en-US"/>
                            <a:t>83.87</a:t>
                          </a:r>
                        </a:p>
                      </a:txBody>
                      <a:tcPr anchor="ctr"/>
                    </a:tc>
                    <a:tc>
                      <a:txBody>
                        <a:bodyPr/>
                        <a:lstStyle/>
                        <a:p>
                          <a:pPr algn="ctr"/>
                          <a:r>
                            <a:rPr lang="en-US"/>
                            <a:t>83.78</a:t>
                          </a:r>
                        </a:p>
                      </a:txBody>
                      <a:tcPr anchor="ctr"/>
                    </a:tc>
                    <a:tc>
                      <a:txBody>
                        <a:bodyPr/>
                        <a:lstStyle/>
                        <a:p>
                          <a:pPr algn="ctr"/>
                          <a:r>
                            <a:rPr lang="en-US"/>
                            <a:t>82.81</a:t>
                          </a:r>
                          <a:endParaRPr lang="en-US">
                            <a:solidFill>
                              <a:srgbClr val="FF0000"/>
                            </a:solidFill>
                          </a:endParaRPr>
                        </a:p>
                      </a:txBody>
                      <a:tcPr anchor="ctr"/>
                    </a:tc>
                    <a:tc>
                      <a:txBody>
                        <a:bodyPr/>
                        <a:lstStyle/>
                        <a:p>
                          <a:pPr algn="ctr"/>
                          <a:r>
                            <a:rPr lang="en-US"/>
                            <a:t>85.25</a:t>
                          </a:r>
                          <a:endParaRPr lang="en-US">
                            <a:solidFill>
                              <a:srgbClr val="FF0000"/>
                            </a:solidFill>
                          </a:endParaRPr>
                        </a:p>
                      </a:txBody>
                      <a:tcPr anchor="ctr"/>
                    </a:tc>
                    <a:tc>
                      <a:txBody>
                        <a:bodyPr/>
                        <a:lstStyle/>
                        <a:p>
                          <a:pPr algn="ctr"/>
                          <a:r>
                            <a:rPr lang="en-US"/>
                            <a:t>79.81</a:t>
                          </a:r>
                          <a:endParaRPr lang="en-US">
                            <a:solidFill>
                              <a:srgbClr val="FF0000"/>
                            </a:solidFill>
                          </a:endParaRPr>
                        </a:p>
                      </a:txBody>
                      <a:tcPr anchor="ctr"/>
                    </a:tc>
                    <a:tc>
                      <a:txBody>
                        <a:bodyPr/>
                        <a:lstStyle/>
                        <a:p>
                          <a:pPr algn="ctr"/>
                          <a:r>
                            <a:rPr lang="en-US"/>
                            <a:t>75.44</a:t>
                          </a:r>
                          <a:endParaRPr lang="en-US">
                            <a:solidFill>
                              <a:srgbClr val="FF0000"/>
                            </a:solidFill>
                          </a:endParaRPr>
                        </a:p>
                      </a:txBody>
                      <a:tcPr anchor="ctr"/>
                    </a:tc>
                    <a:tc>
                      <a:txBody>
                        <a:bodyPr/>
                        <a:lstStyle/>
                        <a:p>
                          <a:pPr algn="ctr"/>
                          <a:r>
                            <a:rPr lang="en-US"/>
                            <a:t>70.17</a:t>
                          </a:r>
                          <a:endParaRPr lang="en-US">
                            <a:solidFill>
                              <a:srgbClr val="FF0000"/>
                            </a:solidFill>
                          </a:endParaRPr>
                        </a:p>
                      </a:txBody>
                      <a:tcPr anchor="ctr"/>
                    </a:tc>
                    <a:extLst>
                      <a:ext uri="{0D108BD9-81ED-4DB2-BD59-A6C34878D82A}">
                        <a16:rowId xmlns:a16="http://schemas.microsoft.com/office/drawing/2014/main" val="829343458"/>
                      </a:ext>
                    </a:extLst>
                  </a:tr>
                  <a:tr h="370840">
                    <a:tc vMerge="1">
                      <a:txBody>
                        <a:bodyPr/>
                        <a:lstStyle/>
                        <a:p>
                          <a:endParaRPr lang="en-US"/>
                        </a:p>
                      </a:txBody>
                      <a:tcPr/>
                    </a:tc>
                    <a:tc vMerge="1">
                      <a:txBody>
                        <a:bodyPr/>
                        <a:lstStyle/>
                        <a:p>
                          <a:pPr algn="ctr"/>
                          <a:endParaRPr lang="en-US"/>
                        </a:p>
                      </a:txBody>
                      <a:tcPr/>
                    </a:tc>
                    <a:tc>
                      <a:txBody>
                        <a:bodyPr/>
                        <a:lstStyle/>
                        <a:p>
                          <a:pPr algn="ctr"/>
                          <a:r>
                            <a:rPr lang="en-US"/>
                            <a:t>Recall</a:t>
                          </a:r>
                        </a:p>
                      </a:txBody>
                      <a:tcPr anchor="ctr"/>
                    </a:tc>
                    <a:tc>
                      <a:txBody>
                        <a:bodyPr/>
                        <a:lstStyle/>
                        <a:p>
                          <a:pPr algn="ctr"/>
                          <a:r>
                            <a:rPr lang="en-US"/>
                            <a:t>78.00</a:t>
                          </a:r>
                          <a:endParaRPr lang="en-US">
                            <a:solidFill>
                              <a:srgbClr val="FF0000"/>
                            </a:solidFill>
                          </a:endParaRPr>
                        </a:p>
                      </a:txBody>
                      <a:tcPr anchor="ctr"/>
                    </a:tc>
                    <a:tc>
                      <a:txBody>
                        <a:bodyPr/>
                        <a:lstStyle/>
                        <a:p>
                          <a:pPr algn="ctr"/>
                          <a:r>
                            <a:rPr lang="en-US"/>
                            <a:t>77.50</a:t>
                          </a:r>
                        </a:p>
                      </a:txBody>
                      <a:tcPr anchor="ctr"/>
                    </a:tc>
                    <a:tc>
                      <a:txBody>
                        <a:bodyPr/>
                        <a:lstStyle/>
                        <a:p>
                          <a:pPr algn="ctr"/>
                          <a:r>
                            <a:rPr lang="en-US"/>
                            <a:t>79.50</a:t>
                          </a:r>
                        </a:p>
                      </a:txBody>
                      <a:tcPr anchor="ctr"/>
                    </a:tc>
                    <a:tc>
                      <a:txBody>
                        <a:bodyPr/>
                        <a:lstStyle/>
                        <a:p>
                          <a:pPr algn="ctr"/>
                          <a:r>
                            <a:rPr lang="en-US"/>
                            <a:t>78.00</a:t>
                          </a:r>
                          <a:endParaRPr lang="en-US" sz="1800" b="0" i="0" u="none" strike="noStrike" kern="1200" baseline="0">
                            <a:solidFill>
                              <a:schemeClr val="dk1"/>
                            </a:solidFill>
                            <a:latin typeface="+mn-lt"/>
                            <a:ea typeface="+mn-ea"/>
                            <a:cs typeface="+mn-cs"/>
                          </a:endParaRPr>
                        </a:p>
                      </a:txBody>
                      <a:tcPr anchor="ctr"/>
                    </a:tc>
                    <a:tc>
                      <a:txBody>
                        <a:bodyPr/>
                        <a:lstStyle/>
                        <a:p>
                          <a:pPr algn="ctr"/>
                          <a:r>
                            <a:rPr lang="en-US"/>
                            <a:t>83.00</a:t>
                          </a:r>
                          <a:endParaRPr lang="en-US" sz="1800" b="0" i="0" u="none" strike="noStrike" kern="1200" baseline="0">
                            <a:solidFill>
                              <a:schemeClr val="dk1"/>
                            </a:solidFill>
                            <a:latin typeface="+mn-lt"/>
                            <a:ea typeface="+mn-ea"/>
                            <a:cs typeface="+mn-cs"/>
                          </a:endParaRPr>
                        </a:p>
                      </a:txBody>
                      <a:tcPr anchor="ctr"/>
                    </a:tc>
                    <a:tc>
                      <a:txBody>
                        <a:bodyPr/>
                        <a:lstStyle/>
                        <a:p>
                          <a:pPr algn="ctr"/>
                          <a:r>
                            <a:rPr lang="en-US"/>
                            <a:t>86.00</a:t>
                          </a:r>
                          <a:endParaRPr lang="en-US" sz="1800" b="0" i="0" u="none" strike="noStrike" kern="1200" baseline="0">
                            <a:solidFill>
                              <a:schemeClr val="dk1"/>
                            </a:solidFill>
                            <a:latin typeface="+mn-lt"/>
                            <a:ea typeface="+mn-ea"/>
                            <a:cs typeface="+mn-cs"/>
                          </a:endParaRPr>
                        </a:p>
                      </a:txBody>
                      <a:tcPr anchor="ctr"/>
                    </a:tc>
                    <a:tc>
                      <a:txBody>
                        <a:bodyPr/>
                        <a:lstStyle/>
                        <a:p>
                          <a:pPr algn="ctr"/>
                          <a:r>
                            <a:rPr lang="en-US"/>
                            <a:t>83.50</a:t>
                          </a:r>
                          <a:endParaRPr lang="en-US" sz="1800" b="0" i="0" u="none" strike="noStrike" kern="1200" baseline="0">
                            <a:solidFill>
                              <a:schemeClr val="dk1"/>
                            </a:solidFill>
                            <a:latin typeface="+mn-lt"/>
                            <a:ea typeface="+mn-ea"/>
                            <a:cs typeface="+mn-cs"/>
                          </a:endParaRPr>
                        </a:p>
                      </a:txBody>
                      <a:tcPr anchor="ctr"/>
                    </a:tc>
                    <a:extLst>
                      <a:ext uri="{0D108BD9-81ED-4DB2-BD59-A6C34878D82A}">
                        <a16:rowId xmlns:a16="http://schemas.microsoft.com/office/drawing/2014/main" val="2706910618"/>
                      </a:ext>
                    </a:extLst>
                  </a:tr>
                  <a:tr h="370840">
                    <a:tc vMerge="1">
                      <a:txBody>
                        <a:bodyPr/>
                        <a:lstStyle/>
                        <a:p>
                          <a:endParaRPr lang="en-US"/>
                        </a:p>
                      </a:txBody>
                      <a:tcPr/>
                    </a:tc>
                    <a:tc vMerge="1">
                      <a:txBody>
                        <a:bodyPr/>
                        <a:lstStyle/>
                        <a:p>
                          <a:pPr algn="ctr"/>
                          <a:endParaRPr lang="en-US"/>
                        </a:p>
                      </a:txBody>
                      <a:tcPr/>
                    </a:tc>
                    <a:tc>
                      <a:txBody>
                        <a:bodyPr/>
                        <a:lstStyle/>
                        <a:p>
                          <a:pPr algn="ctr"/>
                          <a:r>
                            <a:rPr lang="en-US"/>
                            <a:t>F-1 score</a:t>
                          </a:r>
                        </a:p>
                      </a:txBody>
                      <a:tcPr anchor="ctr"/>
                    </a:tc>
                    <a:tc>
                      <a:txBody>
                        <a:bodyPr/>
                        <a:lstStyle/>
                        <a:p>
                          <a:pPr algn="ctr"/>
                          <a:r>
                            <a:rPr lang="en-US"/>
                            <a:t>80.83</a:t>
                          </a:r>
                        </a:p>
                      </a:txBody>
                      <a:tcPr anchor="ctr"/>
                    </a:tc>
                    <a:tc>
                      <a:txBody>
                        <a:bodyPr/>
                        <a:lstStyle/>
                        <a:p>
                          <a:pPr algn="ctr"/>
                          <a:r>
                            <a:rPr lang="en-US"/>
                            <a:t>80.52</a:t>
                          </a:r>
                        </a:p>
                      </a:txBody>
                      <a:tcPr anchor="ctr"/>
                    </a:tc>
                    <a:tc>
                      <a:txBody>
                        <a:bodyPr/>
                        <a:lstStyle/>
                        <a:p>
                          <a:pPr algn="ctr"/>
                          <a:r>
                            <a:rPr lang="en-US"/>
                            <a:t>81.12</a:t>
                          </a:r>
                        </a:p>
                      </a:txBody>
                      <a:tcPr anchor="ctr"/>
                    </a:tc>
                    <a:tc>
                      <a:txBody>
                        <a:bodyPr/>
                        <a:lstStyle/>
                        <a:p>
                          <a:pPr algn="ctr"/>
                          <a:r>
                            <a:rPr lang="en-US"/>
                            <a:t>81.46</a:t>
                          </a:r>
                          <a:endParaRPr lang="en-US">
                            <a:solidFill>
                              <a:srgbClr val="FF0000"/>
                            </a:solidFill>
                          </a:endParaRPr>
                        </a:p>
                      </a:txBody>
                      <a:tcPr anchor="ctr"/>
                    </a:tc>
                    <a:tc>
                      <a:txBody>
                        <a:bodyPr/>
                        <a:lstStyle/>
                        <a:p>
                          <a:pPr algn="ctr"/>
                          <a:r>
                            <a:rPr lang="en-US"/>
                            <a:t>81.37</a:t>
                          </a:r>
                          <a:endParaRPr lang="en-US">
                            <a:solidFill>
                              <a:srgbClr val="FF0000"/>
                            </a:solidFill>
                          </a:endParaRPr>
                        </a:p>
                      </a:txBody>
                      <a:tcPr anchor="ctr"/>
                    </a:tc>
                    <a:tc>
                      <a:txBody>
                        <a:bodyPr/>
                        <a:lstStyle/>
                        <a:p>
                          <a:pPr algn="ctr"/>
                          <a:r>
                            <a:rPr lang="en-US"/>
                            <a:t>80.37</a:t>
                          </a:r>
                          <a:endParaRPr lang="en-US">
                            <a:solidFill>
                              <a:srgbClr val="FF0000"/>
                            </a:solidFill>
                          </a:endParaRPr>
                        </a:p>
                      </a:txBody>
                      <a:tcPr anchor="ctr"/>
                    </a:tc>
                    <a:tc>
                      <a:txBody>
                        <a:bodyPr/>
                        <a:lstStyle/>
                        <a:p>
                          <a:pPr algn="ctr"/>
                          <a:r>
                            <a:rPr lang="en-US"/>
                            <a:t>76.26</a:t>
                          </a:r>
                          <a:endParaRPr lang="en-US">
                            <a:solidFill>
                              <a:srgbClr val="FF0000"/>
                            </a:solidFill>
                          </a:endParaRPr>
                        </a:p>
                      </a:txBody>
                      <a:tcPr anchor="ctr"/>
                    </a:tc>
                    <a:extLst>
                      <a:ext uri="{0D108BD9-81ED-4DB2-BD59-A6C34878D82A}">
                        <a16:rowId xmlns:a16="http://schemas.microsoft.com/office/drawing/2014/main" val="2694707782"/>
                      </a:ext>
                    </a:extLst>
                  </a:tr>
                  <a:tr h="370840">
                    <a:tc vMerge="1">
                      <a:txBody>
                        <a:bodyPr/>
                        <a:lstStyle/>
                        <a:p>
                          <a:endParaRPr lang="en-US"/>
                        </a:p>
                      </a:txBody>
                      <a:tcPr/>
                    </a:tc>
                    <a:tc rowSpan="2">
                      <a:txBody>
                        <a:bodyPr/>
                        <a:lstStyle/>
                        <a:p>
                          <a:pPr algn="ctr"/>
                          <a:r>
                            <a:rPr lang="en-US"/>
                            <a:t>clustering</a:t>
                          </a:r>
                        </a:p>
                      </a:txBody>
                      <a:tcPr anchor="ctr"/>
                    </a:tc>
                    <a:tc>
                      <a:txBody>
                        <a:bodyPr/>
                        <a:lstStyle/>
                        <a:p>
                          <a:pPr algn="ctr"/>
                          <a:r>
                            <a:rPr lang="en-US"/>
                            <a:t>Rand Index</a:t>
                          </a:r>
                        </a:p>
                      </a:txBody>
                      <a:tcPr anchor="ctr"/>
                    </a:tc>
                    <a:tc>
                      <a:txBody>
                        <a:bodyPr/>
                        <a:lstStyle/>
                        <a:p>
                          <a:pPr algn="ctr"/>
                          <a:r>
                            <a:rPr lang="en-US"/>
                            <a:t>0.69</a:t>
                          </a:r>
                        </a:p>
                      </a:txBody>
                      <a:tcPr anchor="ctr"/>
                    </a:tc>
                    <a:tc>
                      <a:txBody>
                        <a:bodyPr/>
                        <a:lstStyle/>
                        <a:p>
                          <a:pPr algn="ctr"/>
                          <a:r>
                            <a:rPr lang="en-US"/>
                            <a:t>0.69</a:t>
                          </a:r>
                        </a:p>
                      </a:txBody>
                      <a:tcPr anchor="ctr"/>
                    </a:tc>
                    <a:tc>
                      <a:txBody>
                        <a:bodyPr/>
                        <a:lstStyle/>
                        <a:p>
                          <a:pPr algn="ctr"/>
                          <a:r>
                            <a:rPr lang="en-US"/>
                            <a:t>0.69</a:t>
                          </a:r>
                        </a:p>
                      </a:txBody>
                      <a:tcPr anchor="ctr"/>
                    </a:tc>
                    <a:tc>
                      <a:txBody>
                        <a:bodyPr/>
                        <a:lstStyle/>
                        <a:p>
                          <a:pPr algn="ctr"/>
                          <a:r>
                            <a:rPr lang="en-US"/>
                            <a:t>0.69</a:t>
                          </a:r>
                          <a:endParaRPr lang="en-US">
                            <a:solidFill>
                              <a:srgbClr val="FF0000"/>
                            </a:solidFill>
                          </a:endParaRPr>
                        </a:p>
                      </a:txBody>
                      <a:tcPr anchor="ctr"/>
                    </a:tc>
                    <a:tc>
                      <a:txBody>
                        <a:bodyPr/>
                        <a:lstStyle/>
                        <a:p>
                          <a:pPr algn="ctr"/>
                          <a:r>
                            <a:rPr lang="en-US"/>
                            <a:t>0.71</a:t>
                          </a:r>
                          <a:endParaRPr lang="en-US">
                            <a:solidFill>
                              <a:srgbClr val="FF0000"/>
                            </a:solidFill>
                          </a:endParaRPr>
                        </a:p>
                      </a:txBody>
                      <a:tcPr anchor="ctr"/>
                    </a:tc>
                    <a:tc>
                      <a:txBody>
                        <a:bodyPr/>
                        <a:lstStyle/>
                        <a:p>
                          <a:pPr algn="ctr"/>
                          <a:r>
                            <a:rPr lang="en-US"/>
                            <a:t>0.71</a:t>
                          </a:r>
                          <a:endParaRPr lang="en-US">
                            <a:solidFill>
                              <a:srgbClr val="FF0000"/>
                            </a:solidFill>
                          </a:endParaRPr>
                        </a:p>
                      </a:txBody>
                      <a:tcPr anchor="ctr"/>
                    </a:tc>
                    <a:tc>
                      <a:txBody>
                        <a:bodyPr/>
                        <a:lstStyle/>
                        <a:p>
                          <a:pPr algn="ctr"/>
                          <a:r>
                            <a:rPr lang="en-US"/>
                            <a:t>0.71</a:t>
                          </a:r>
                          <a:endParaRPr lang="en-US">
                            <a:solidFill>
                              <a:srgbClr val="FF0000"/>
                            </a:solidFill>
                          </a:endParaRPr>
                        </a:p>
                      </a:txBody>
                      <a:tcPr anchor="ctr"/>
                    </a:tc>
                    <a:extLst>
                      <a:ext uri="{0D108BD9-81ED-4DB2-BD59-A6C34878D82A}">
                        <a16:rowId xmlns:a16="http://schemas.microsoft.com/office/drawing/2014/main" val="3202322156"/>
                      </a:ext>
                    </a:extLst>
                  </a:tr>
                  <a:tr h="370840">
                    <a:tc vMerge="1">
                      <a:txBody>
                        <a:bodyPr/>
                        <a:lstStyle/>
                        <a:p>
                          <a:pPr algn="ctr"/>
                          <a:endParaRPr lang="en-US"/>
                        </a:p>
                      </a:txBody>
                      <a:tcPr anchor="ctr"/>
                    </a:tc>
                    <a:tc vMerge="1">
                      <a:txBody>
                        <a:bodyPr/>
                        <a:lstStyle/>
                        <a:p>
                          <a:pPr algn="ctr"/>
                          <a:endParaRPr lang="en-US"/>
                        </a:p>
                      </a:txBody>
                      <a:tcPr/>
                    </a:tc>
                    <a:tc>
                      <a:txBody>
                        <a:bodyPr/>
                        <a:lstStyle/>
                        <a:p>
                          <a:pPr algn="ctr"/>
                          <a:r>
                            <a:rPr lang="en-US"/>
                            <a:t>Mutual Information</a:t>
                          </a:r>
                        </a:p>
                      </a:txBody>
                      <a:tcPr anchor="ctr"/>
                    </a:tc>
                    <a:tc>
                      <a:txBody>
                        <a:bodyPr/>
                        <a:lstStyle/>
                        <a:p>
                          <a:pPr algn="ctr"/>
                          <a:r>
                            <a:rPr lang="en-US"/>
                            <a:t>0.39</a:t>
                          </a:r>
                        </a:p>
                      </a:txBody>
                      <a:tcPr anchor="ctr"/>
                    </a:tc>
                    <a:tc>
                      <a:txBody>
                        <a:bodyPr/>
                        <a:lstStyle/>
                        <a:p>
                          <a:pPr algn="ctr"/>
                          <a:r>
                            <a:rPr lang="en-US"/>
                            <a:t>0.39</a:t>
                          </a:r>
                        </a:p>
                      </a:txBody>
                      <a:tcPr anchor="ctr"/>
                    </a:tc>
                    <a:tc>
                      <a:txBody>
                        <a:bodyPr/>
                        <a:lstStyle/>
                        <a:p>
                          <a:pPr algn="ctr"/>
                          <a:r>
                            <a:rPr lang="en-US"/>
                            <a:t>0.40</a:t>
                          </a:r>
                        </a:p>
                      </a:txBody>
                      <a:tcPr anchor="ctr"/>
                    </a:tc>
                    <a:tc>
                      <a:txBody>
                        <a:bodyPr/>
                        <a:lstStyle/>
                        <a:p>
                          <a:pPr algn="ctr"/>
                          <a:r>
                            <a:rPr lang="en-US"/>
                            <a:t>0.42</a:t>
                          </a:r>
                          <a:endParaRPr lang="en-US">
                            <a:solidFill>
                              <a:srgbClr val="FF0000"/>
                            </a:solidFill>
                          </a:endParaRPr>
                        </a:p>
                      </a:txBody>
                      <a:tcPr anchor="ctr"/>
                    </a:tc>
                    <a:tc>
                      <a:txBody>
                        <a:bodyPr/>
                        <a:lstStyle/>
                        <a:p>
                          <a:pPr algn="ctr"/>
                          <a:r>
                            <a:rPr lang="en-US"/>
                            <a:t>0.44</a:t>
                          </a:r>
                          <a:endParaRPr lang="en-US">
                            <a:solidFill>
                              <a:srgbClr val="FF0000"/>
                            </a:solidFill>
                          </a:endParaRPr>
                        </a:p>
                      </a:txBody>
                      <a:tcPr anchor="ctr"/>
                    </a:tc>
                    <a:tc>
                      <a:txBody>
                        <a:bodyPr/>
                        <a:lstStyle/>
                        <a:p>
                          <a:pPr algn="ctr"/>
                          <a:r>
                            <a:rPr lang="en-US"/>
                            <a:t>0.48</a:t>
                          </a:r>
                          <a:endParaRPr lang="en-US">
                            <a:solidFill>
                              <a:srgbClr val="FF0000"/>
                            </a:solidFill>
                          </a:endParaRPr>
                        </a:p>
                      </a:txBody>
                      <a:tcPr anchor="ctr"/>
                    </a:tc>
                    <a:tc>
                      <a:txBody>
                        <a:bodyPr/>
                        <a:lstStyle/>
                        <a:p>
                          <a:pPr algn="ctr"/>
                          <a:r>
                            <a:rPr lang="en-US" dirty="0"/>
                            <a:t>0.48</a:t>
                          </a:r>
                          <a:endParaRPr lang="en-US" dirty="0">
                            <a:solidFill>
                              <a:srgbClr val="FF0000"/>
                            </a:solidFill>
                          </a:endParaRPr>
                        </a:p>
                      </a:txBody>
                      <a:tcPr anchor="ctr"/>
                    </a:tc>
                    <a:extLst>
                      <a:ext uri="{0D108BD9-81ED-4DB2-BD59-A6C34878D82A}">
                        <a16:rowId xmlns:a16="http://schemas.microsoft.com/office/drawing/2014/main" val="2523018482"/>
                      </a:ext>
                    </a:extLst>
                  </a:tr>
                </a:tbl>
              </a:graphicData>
            </a:graphic>
          </p:graphicFrame>
        </mc:Choice>
        <mc:Fallback xmlns="">
          <p:graphicFrame>
            <p:nvGraphicFramePr>
              <p:cNvPr id="12" name="Table 12">
                <a:extLst>
                  <a:ext uri="{FF2B5EF4-FFF2-40B4-BE49-F238E27FC236}">
                    <a16:creationId xmlns:a16="http://schemas.microsoft.com/office/drawing/2014/main" id="{3C82DD0C-08FA-248C-6A57-9614B8FECCA3}"/>
                  </a:ext>
                </a:extLst>
              </p:cNvPr>
              <p:cNvGraphicFramePr>
                <a:graphicFrameLocks noGrp="1"/>
              </p:cNvGraphicFramePr>
              <p:nvPr>
                <p:ph idx="1"/>
              </p:nvPr>
            </p:nvGraphicFramePr>
            <p:xfrm>
              <a:off x="838200" y="1825625"/>
              <a:ext cx="10515596" cy="4612640"/>
            </p:xfrm>
            <a:graphic>
              <a:graphicData uri="http://schemas.openxmlformats.org/drawingml/2006/table">
                <a:tbl>
                  <a:tblPr firstRow="1" bandRow="1">
                    <a:tableStyleId>{073A0DAA-6AF3-43AB-8588-CEC1D06C72B9}</a:tableStyleId>
                  </a:tblPr>
                  <a:tblGrid>
                    <a:gridCol w="1354282">
                      <a:extLst>
                        <a:ext uri="{9D8B030D-6E8A-4147-A177-3AD203B41FA5}">
                          <a16:colId xmlns:a16="http://schemas.microsoft.com/office/drawing/2014/main" val="3932553752"/>
                        </a:ext>
                      </a:extLst>
                    </a:gridCol>
                    <a:gridCol w="1257300">
                      <a:extLst>
                        <a:ext uri="{9D8B030D-6E8A-4147-A177-3AD203B41FA5}">
                          <a16:colId xmlns:a16="http://schemas.microsoft.com/office/drawing/2014/main" val="925306813"/>
                        </a:ext>
                      </a:extLst>
                    </a:gridCol>
                    <a:gridCol w="1423554">
                      <a:extLst>
                        <a:ext uri="{9D8B030D-6E8A-4147-A177-3AD203B41FA5}">
                          <a16:colId xmlns:a16="http://schemas.microsoft.com/office/drawing/2014/main" val="817543378"/>
                        </a:ext>
                      </a:extLst>
                    </a:gridCol>
                    <a:gridCol w="925780">
                      <a:extLst>
                        <a:ext uri="{9D8B030D-6E8A-4147-A177-3AD203B41FA5}">
                          <a16:colId xmlns:a16="http://schemas.microsoft.com/office/drawing/2014/main" val="3399056898"/>
                        </a:ext>
                      </a:extLst>
                    </a:gridCol>
                    <a:gridCol w="925780">
                      <a:extLst>
                        <a:ext uri="{9D8B030D-6E8A-4147-A177-3AD203B41FA5}">
                          <a16:colId xmlns:a16="http://schemas.microsoft.com/office/drawing/2014/main" val="192543272"/>
                        </a:ext>
                      </a:extLst>
                    </a:gridCol>
                    <a:gridCol w="925780">
                      <a:extLst>
                        <a:ext uri="{9D8B030D-6E8A-4147-A177-3AD203B41FA5}">
                          <a16:colId xmlns:a16="http://schemas.microsoft.com/office/drawing/2014/main" val="836607128"/>
                        </a:ext>
                      </a:extLst>
                    </a:gridCol>
                    <a:gridCol w="925780">
                      <a:extLst>
                        <a:ext uri="{9D8B030D-6E8A-4147-A177-3AD203B41FA5}">
                          <a16:colId xmlns:a16="http://schemas.microsoft.com/office/drawing/2014/main" val="2109165594"/>
                        </a:ext>
                      </a:extLst>
                    </a:gridCol>
                    <a:gridCol w="925780">
                      <a:extLst>
                        <a:ext uri="{9D8B030D-6E8A-4147-A177-3AD203B41FA5}">
                          <a16:colId xmlns:a16="http://schemas.microsoft.com/office/drawing/2014/main" val="3648772529"/>
                        </a:ext>
                      </a:extLst>
                    </a:gridCol>
                    <a:gridCol w="925780">
                      <a:extLst>
                        <a:ext uri="{9D8B030D-6E8A-4147-A177-3AD203B41FA5}">
                          <a16:colId xmlns:a16="http://schemas.microsoft.com/office/drawing/2014/main" val="85165870"/>
                        </a:ext>
                      </a:extLst>
                    </a:gridCol>
                    <a:gridCol w="925780">
                      <a:extLst>
                        <a:ext uri="{9D8B030D-6E8A-4147-A177-3AD203B41FA5}">
                          <a16:colId xmlns:a16="http://schemas.microsoft.com/office/drawing/2014/main" val="2735460979"/>
                        </a:ext>
                      </a:extLst>
                    </a:gridCol>
                  </a:tblGrid>
                  <a:tr h="365760">
                    <a:tc>
                      <a:txBody>
                        <a:bodyPr/>
                        <a:lstStyle/>
                        <a:p>
                          <a:pPr algn="ctr"/>
                          <a:r>
                            <a:rPr lang="en-US" b="0"/>
                            <a:t>Dataset</a:t>
                          </a:r>
                        </a:p>
                      </a:txBody>
                      <a:tcPr anchor="ctr"/>
                    </a:tc>
                    <a:tc gridSpan="2">
                      <a:txBody>
                        <a:bodyPr/>
                        <a:lstStyle/>
                        <a:p>
                          <a:pPr algn="ctr"/>
                          <a:r>
                            <a:rPr lang="en-US"/>
                            <a:t>Metric</a:t>
                          </a:r>
                          <a:endParaRPr lang="en-US" b="0"/>
                        </a:p>
                      </a:txBody>
                      <a:tcPr anchor="ctr"/>
                    </a:tc>
                    <a:tc hMerge="1">
                      <a:txBody>
                        <a:bodyPr/>
                        <a:lstStyle/>
                        <a:p>
                          <a:pPr algn="ctr"/>
                          <a:endParaRPr lang="en-US" b="0"/>
                        </a:p>
                      </a:txBody>
                      <a:tcPr/>
                    </a:tc>
                    <a:tc>
                      <a:txBody>
                        <a:bodyPr/>
                        <a:lstStyle/>
                        <a:p>
                          <a:endParaRPr lang="en-US"/>
                        </a:p>
                      </a:txBody>
                      <a:tcPr anchor="ctr">
                        <a:blipFill>
                          <a:blip r:embed="rId5"/>
                          <a:stretch>
                            <a:fillRect l="-436184" t="-8333" r="-602632" b="-1188333"/>
                          </a:stretch>
                        </a:blipFill>
                      </a:tcPr>
                    </a:tc>
                    <a:tc>
                      <a:txBody>
                        <a:bodyPr/>
                        <a:lstStyle/>
                        <a:p>
                          <a:endParaRPr lang="en-US"/>
                        </a:p>
                      </a:txBody>
                      <a:tcPr anchor="ctr">
                        <a:blipFill>
                          <a:blip r:embed="rId5"/>
                          <a:stretch>
                            <a:fillRect l="-536184" t="-8333" r="-502632" b="-1188333"/>
                          </a:stretch>
                        </a:blipFill>
                      </a:tcPr>
                    </a:tc>
                    <a:tc>
                      <a:txBody>
                        <a:bodyPr/>
                        <a:lstStyle/>
                        <a:p>
                          <a:endParaRPr lang="en-US"/>
                        </a:p>
                      </a:txBody>
                      <a:tcPr anchor="ctr">
                        <a:blipFill>
                          <a:blip r:embed="rId5"/>
                          <a:stretch>
                            <a:fillRect l="-636184" t="-8333" r="-402632" b="-1188333"/>
                          </a:stretch>
                        </a:blipFill>
                      </a:tcPr>
                    </a:tc>
                    <a:tc>
                      <a:txBody>
                        <a:bodyPr/>
                        <a:lstStyle/>
                        <a:p>
                          <a:endParaRPr lang="en-US"/>
                        </a:p>
                      </a:txBody>
                      <a:tcPr anchor="ctr">
                        <a:blipFill>
                          <a:blip r:embed="rId5"/>
                          <a:stretch>
                            <a:fillRect l="-736184" t="-8333" r="-302632" b="-1188333"/>
                          </a:stretch>
                        </a:blipFill>
                      </a:tcPr>
                    </a:tc>
                    <a:tc>
                      <a:txBody>
                        <a:bodyPr/>
                        <a:lstStyle/>
                        <a:p>
                          <a:endParaRPr lang="en-US"/>
                        </a:p>
                      </a:txBody>
                      <a:tcPr anchor="ctr">
                        <a:blipFill>
                          <a:blip r:embed="rId5"/>
                          <a:stretch>
                            <a:fillRect l="-836184" t="-8333" r="-202632" b="-1188333"/>
                          </a:stretch>
                        </a:blipFill>
                      </a:tcPr>
                    </a:tc>
                    <a:tc>
                      <a:txBody>
                        <a:bodyPr/>
                        <a:lstStyle/>
                        <a:p>
                          <a:endParaRPr lang="en-US"/>
                        </a:p>
                      </a:txBody>
                      <a:tcPr anchor="ctr">
                        <a:blipFill>
                          <a:blip r:embed="rId5"/>
                          <a:stretch>
                            <a:fillRect l="-936184" t="-8333" r="-102632" b="-1188333"/>
                          </a:stretch>
                        </a:blipFill>
                      </a:tcPr>
                    </a:tc>
                    <a:tc>
                      <a:txBody>
                        <a:bodyPr/>
                        <a:lstStyle/>
                        <a:p>
                          <a:endParaRPr lang="en-US"/>
                        </a:p>
                      </a:txBody>
                      <a:tcPr anchor="ctr">
                        <a:blipFill>
                          <a:blip r:embed="rId5"/>
                          <a:stretch>
                            <a:fillRect l="-1036184" t="-8333" r="-2632" b="-1188333"/>
                          </a:stretch>
                        </a:blipFill>
                      </a:tcPr>
                    </a:tc>
                    <a:extLst>
                      <a:ext uri="{0D108BD9-81ED-4DB2-BD59-A6C34878D82A}">
                        <a16:rowId xmlns:a16="http://schemas.microsoft.com/office/drawing/2014/main" val="3326865157"/>
                      </a:ext>
                    </a:extLst>
                  </a:tr>
                  <a:tr h="370840">
                    <a:tc rowSpan="5">
                      <a:txBody>
                        <a:bodyPr/>
                        <a:lstStyle/>
                        <a:p>
                          <a:pPr algn="ctr"/>
                          <a:r>
                            <a:rPr lang="en-US"/>
                            <a:t>Reuters</a:t>
                          </a:r>
                        </a:p>
                      </a:txBody>
                      <a:tcPr anchor="ctr"/>
                    </a:tc>
                    <a:tc rowSpan="3">
                      <a:txBody>
                        <a:bodyPr/>
                        <a:lstStyle/>
                        <a:p>
                          <a:pPr algn="ctr"/>
                          <a:r>
                            <a:rPr lang="en-US"/>
                            <a:t>sequence anomaly detection </a:t>
                          </a:r>
                        </a:p>
                      </a:txBody>
                      <a:tcPr anchor="ctr"/>
                    </a:tc>
                    <a:tc>
                      <a:txBody>
                        <a:bodyPr/>
                        <a:lstStyle/>
                        <a:p>
                          <a:pPr algn="ctr"/>
                          <a:r>
                            <a:rPr lang="en-US"/>
                            <a:t>Precision</a:t>
                          </a:r>
                        </a:p>
                      </a:txBody>
                      <a:tcPr anchor="ctr"/>
                    </a:tc>
                    <a:tc>
                      <a:txBody>
                        <a:bodyPr/>
                        <a:lstStyle/>
                        <a:p>
                          <a:pPr algn="ctr"/>
                          <a:r>
                            <a:rPr lang="en-US"/>
                            <a:t>94.79</a:t>
                          </a:r>
                        </a:p>
                      </a:txBody>
                      <a:tcPr anchor="ctr"/>
                    </a:tc>
                    <a:tc>
                      <a:txBody>
                        <a:bodyPr/>
                        <a:lstStyle/>
                        <a:p>
                          <a:pPr algn="ctr"/>
                          <a:r>
                            <a:rPr lang="en-US"/>
                            <a:t>92.68</a:t>
                          </a:r>
                        </a:p>
                      </a:txBody>
                      <a:tcPr anchor="ctr"/>
                    </a:tc>
                    <a:tc>
                      <a:txBody>
                        <a:bodyPr/>
                        <a:lstStyle/>
                        <a:p>
                          <a:pPr algn="ctr"/>
                          <a:r>
                            <a:rPr lang="en-US"/>
                            <a:t>91.90</a:t>
                          </a:r>
                          <a:endParaRPr lang="en-US">
                            <a:solidFill>
                              <a:srgbClr val="FF0000"/>
                            </a:solidFill>
                          </a:endParaRPr>
                        </a:p>
                      </a:txBody>
                      <a:tcPr anchor="ctr"/>
                    </a:tc>
                    <a:tc>
                      <a:txBody>
                        <a:bodyPr/>
                        <a:lstStyle/>
                        <a:p>
                          <a:pPr algn="ctr"/>
                          <a:r>
                            <a:rPr lang="en-US"/>
                            <a:t>90.87</a:t>
                          </a:r>
                        </a:p>
                      </a:txBody>
                      <a:tcPr anchor="ctr"/>
                    </a:tc>
                    <a:tc>
                      <a:txBody>
                        <a:bodyPr/>
                        <a:lstStyle/>
                        <a:p>
                          <a:pPr algn="ctr"/>
                          <a:r>
                            <a:rPr lang="en-US"/>
                            <a:t>87.84</a:t>
                          </a:r>
                        </a:p>
                      </a:txBody>
                      <a:tcPr anchor="ctr"/>
                    </a:tc>
                    <a:tc>
                      <a:txBody>
                        <a:bodyPr/>
                        <a:lstStyle/>
                        <a:p>
                          <a:pPr algn="ctr"/>
                          <a:r>
                            <a:rPr lang="en-US"/>
                            <a:t>90.52</a:t>
                          </a:r>
                        </a:p>
                      </a:txBody>
                      <a:tcPr anchor="ctr"/>
                    </a:tc>
                    <a:tc>
                      <a:txBody>
                        <a:bodyPr/>
                        <a:lstStyle/>
                        <a:p>
                          <a:pPr algn="ctr"/>
                          <a:r>
                            <a:rPr lang="en-US"/>
                            <a:t>90.82</a:t>
                          </a:r>
                        </a:p>
                      </a:txBody>
                      <a:tcPr anchor="ctr"/>
                    </a:tc>
                    <a:extLst>
                      <a:ext uri="{0D108BD9-81ED-4DB2-BD59-A6C34878D82A}">
                        <a16:rowId xmlns:a16="http://schemas.microsoft.com/office/drawing/2014/main" val="1092277913"/>
                      </a:ext>
                    </a:extLst>
                  </a:tr>
                  <a:tr h="370840">
                    <a:tc vMerge="1">
                      <a:txBody>
                        <a:bodyPr/>
                        <a:lstStyle/>
                        <a:p>
                          <a:endParaRPr lang="en-US"/>
                        </a:p>
                      </a:txBody>
                      <a:tcPr/>
                    </a:tc>
                    <a:tc vMerge="1">
                      <a:txBody>
                        <a:bodyPr/>
                        <a:lstStyle/>
                        <a:p>
                          <a:pPr algn="ctr"/>
                          <a:endParaRPr lang="en-US"/>
                        </a:p>
                      </a:txBody>
                      <a:tcPr/>
                    </a:tc>
                    <a:tc>
                      <a:txBody>
                        <a:bodyPr/>
                        <a:lstStyle/>
                        <a:p>
                          <a:pPr algn="ctr"/>
                          <a:r>
                            <a:rPr lang="en-US"/>
                            <a:t>Recall</a:t>
                          </a:r>
                        </a:p>
                      </a:txBody>
                      <a:tcPr anchor="ctr"/>
                    </a:tc>
                    <a:tc>
                      <a:txBody>
                        <a:bodyPr/>
                        <a:lstStyle/>
                        <a:p>
                          <a:pPr algn="ctr"/>
                          <a:r>
                            <a:rPr lang="en-US"/>
                            <a:t>91.00</a:t>
                          </a:r>
                          <a:endParaRPr lang="en-US">
                            <a:solidFill>
                              <a:srgbClr val="FF0000"/>
                            </a:solidFill>
                          </a:endParaRPr>
                        </a:p>
                      </a:txBody>
                      <a:tcPr anchor="ctr"/>
                    </a:tc>
                    <a:tc>
                      <a:txBody>
                        <a:bodyPr/>
                        <a:lstStyle/>
                        <a:p>
                          <a:pPr algn="ctr"/>
                          <a:r>
                            <a:rPr lang="en-US"/>
                            <a:t>95.00</a:t>
                          </a:r>
                        </a:p>
                      </a:txBody>
                      <a:tcPr anchor="ctr"/>
                    </a:tc>
                    <a:tc>
                      <a:txBody>
                        <a:bodyPr/>
                        <a:lstStyle/>
                        <a:p>
                          <a:pPr algn="ctr"/>
                          <a:r>
                            <a:rPr lang="en-US"/>
                            <a:t>96.50</a:t>
                          </a:r>
                        </a:p>
                      </a:txBody>
                      <a:tcPr anchor="ctr"/>
                    </a:tc>
                    <a:tc>
                      <a:txBody>
                        <a:bodyPr/>
                        <a:lstStyle/>
                        <a:p>
                          <a:pPr algn="ctr"/>
                          <a:r>
                            <a:rPr lang="en-US"/>
                            <a:t>94.50</a:t>
                          </a:r>
                          <a:endParaRPr lang="en-US">
                            <a:solidFill>
                              <a:srgbClr val="FF0000"/>
                            </a:solidFill>
                          </a:endParaRPr>
                        </a:p>
                      </a:txBody>
                      <a:tcPr anchor="ctr"/>
                    </a:tc>
                    <a:tc>
                      <a:txBody>
                        <a:bodyPr/>
                        <a:lstStyle/>
                        <a:p>
                          <a:pPr algn="ctr"/>
                          <a:r>
                            <a:rPr lang="en-US"/>
                            <a:t>97.50</a:t>
                          </a:r>
                          <a:endParaRPr lang="en-US">
                            <a:solidFill>
                              <a:srgbClr val="FF0000"/>
                            </a:solidFill>
                          </a:endParaRPr>
                        </a:p>
                      </a:txBody>
                      <a:tcPr anchor="ctr"/>
                    </a:tc>
                    <a:tc>
                      <a:txBody>
                        <a:bodyPr/>
                        <a:lstStyle/>
                        <a:p>
                          <a:pPr algn="ctr"/>
                          <a:r>
                            <a:rPr lang="en-US"/>
                            <a:t>95.50</a:t>
                          </a:r>
                          <a:endParaRPr lang="en-US">
                            <a:solidFill>
                              <a:srgbClr val="FF0000"/>
                            </a:solidFill>
                          </a:endParaRPr>
                        </a:p>
                      </a:txBody>
                      <a:tcPr anchor="ctr"/>
                    </a:tc>
                    <a:tc>
                      <a:txBody>
                        <a:bodyPr/>
                        <a:lstStyle/>
                        <a:p>
                          <a:pPr algn="ctr"/>
                          <a:r>
                            <a:rPr lang="en-US"/>
                            <a:t>94.00</a:t>
                          </a:r>
                          <a:endParaRPr lang="en-US">
                            <a:solidFill>
                              <a:srgbClr val="FF0000"/>
                            </a:solidFill>
                          </a:endParaRPr>
                        </a:p>
                      </a:txBody>
                      <a:tcPr anchor="ctr"/>
                    </a:tc>
                    <a:extLst>
                      <a:ext uri="{0D108BD9-81ED-4DB2-BD59-A6C34878D82A}">
                        <a16:rowId xmlns:a16="http://schemas.microsoft.com/office/drawing/2014/main" val="2208603024"/>
                      </a:ext>
                    </a:extLst>
                  </a:tr>
                  <a:tr h="370840">
                    <a:tc vMerge="1">
                      <a:txBody>
                        <a:bodyPr/>
                        <a:lstStyle/>
                        <a:p>
                          <a:endParaRPr lang="en-US"/>
                        </a:p>
                      </a:txBody>
                      <a:tcPr/>
                    </a:tc>
                    <a:tc vMerge="1">
                      <a:txBody>
                        <a:bodyPr/>
                        <a:lstStyle/>
                        <a:p>
                          <a:pPr algn="ctr"/>
                          <a:endParaRPr lang="en-US"/>
                        </a:p>
                      </a:txBody>
                      <a:tcPr/>
                    </a:tc>
                    <a:tc>
                      <a:txBody>
                        <a:bodyPr/>
                        <a:lstStyle/>
                        <a:p>
                          <a:pPr algn="ctr"/>
                          <a:r>
                            <a:rPr lang="en-US"/>
                            <a:t>F-1 score</a:t>
                          </a:r>
                        </a:p>
                      </a:txBody>
                      <a:tcPr anchor="ctr"/>
                    </a:tc>
                    <a:tc>
                      <a:txBody>
                        <a:bodyPr/>
                        <a:lstStyle/>
                        <a:p>
                          <a:pPr algn="ctr"/>
                          <a:r>
                            <a:rPr lang="en-US"/>
                            <a:t>92.86</a:t>
                          </a:r>
                        </a:p>
                      </a:txBody>
                      <a:tcPr anchor="ctr"/>
                    </a:tc>
                    <a:tc>
                      <a:txBody>
                        <a:bodyPr/>
                        <a:lstStyle/>
                        <a:p>
                          <a:pPr algn="ctr"/>
                          <a:r>
                            <a:rPr lang="en-US"/>
                            <a:t>93.83</a:t>
                          </a:r>
                        </a:p>
                      </a:txBody>
                      <a:tcPr anchor="ctr"/>
                    </a:tc>
                    <a:tc>
                      <a:txBody>
                        <a:bodyPr/>
                        <a:lstStyle/>
                        <a:p>
                          <a:pPr algn="ctr"/>
                          <a:r>
                            <a:rPr lang="en-US"/>
                            <a:t>94.15</a:t>
                          </a:r>
                          <a:endParaRPr lang="en-US">
                            <a:solidFill>
                              <a:srgbClr val="FF0000"/>
                            </a:solidFill>
                          </a:endParaRPr>
                        </a:p>
                      </a:txBody>
                      <a:tcPr anchor="ctr"/>
                    </a:tc>
                    <a:tc>
                      <a:txBody>
                        <a:bodyPr/>
                        <a:lstStyle/>
                        <a:p>
                          <a:pPr algn="ctr"/>
                          <a:r>
                            <a:rPr lang="en-US"/>
                            <a:t>92.65</a:t>
                          </a:r>
                          <a:endParaRPr lang="en-US">
                            <a:solidFill>
                              <a:srgbClr val="FF0000"/>
                            </a:solidFill>
                          </a:endParaRPr>
                        </a:p>
                      </a:txBody>
                      <a:tcPr anchor="ctr"/>
                    </a:tc>
                    <a:tc>
                      <a:txBody>
                        <a:bodyPr/>
                        <a:lstStyle/>
                        <a:p>
                          <a:pPr algn="ctr"/>
                          <a:r>
                            <a:rPr lang="en-US"/>
                            <a:t>92.42</a:t>
                          </a:r>
                          <a:endParaRPr lang="en-US">
                            <a:solidFill>
                              <a:srgbClr val="FF0000"/>
                            </a:solidFill>
                          </a:endParaRPr>
                        </a:p>
                      </a:txBody>
                      <a:tcPr anchor="ctr"/>
                    </a:tc>
                    <a:tc>
                      <a:txBody>
                        <a:bodyPr/>
                        <a:lstStyle/>
                        <a:p>
                          <a:pPr algn="ctr"/>
                          <a:r>
                            <a:rPr lang="en-US"/>
                            <a:t>92.94</a:t>
                          </a:r>
                          <a:endParaRPr lang="en-US">
                            <a:solidFill>
                              <a:srgbClr val="FF0000"/>
                            </a:solidFill>
                          </a:endParaRPr>
                        </a:p>
                      </a:txBody>
                      <a:tcPr anchor="ctr"/>
                    </a:tc>
                    <a:tc>
                      <a:txBody>
                        <a:bodyPr/>
                        <a:lstStyle/>
                        <a:p>
                          <a:pPr algn="ctr"/>
                          <a:r>
                            <a:rPr lang="en-US"/>
                            <a:t>92.38</a:t>
                          </a:r>
                          <a:endParaRPr lang="en-US">
                            <a:solidFill>
                              <a:srgbClr val="FF0000"/>
                            </a:solidFill>
                          </a:endParaRPr>
                        </a:p>
                      </a:txBody>
                      <a:tcPr anchor="ctr"/>
                    </a:tc>
                    <a:extLst>
                      <a:ext uri="{0D108BD9-81ED-4DB2-BD59-A6C34878D82A}">
                        <a16:rowId xmlns:a16="http://schemas.microsoft.com/office/drawing/2014/main" val="515795209"/>
                      </a:ext>
                    </a:extLst>
                  </a:tr>
                  <a:tr h="370840">
                    <a:tc vMerge="1">
                      <a:txBody>
                        <a:bodyPr/>
                        <a:lstStyle/>
                        <a:p>
                          <a:endParaRPr lang="en-US"/>
                        </a:p>
                      </a:txBody>
                      <a:tcPr/>
                    </a:tc>
                    <a:tc rowSpan="2">
                      <a:txBody>
                        <a:bodyPr/>
                        <a:lstStyle/>
                        <a:p>
                          <a:pPr algn="ctr"/>
                          <a:r>
                            <a:rPr lang="en-US"/>
                            <a:t>clustering</a:t>
                          </a:r>
                        </a:p>
                      </a:txBody>
                      <a:tcPr anchor="ctr"/>
                    </a:tc>
                    <a:tc>
                      <a:txBody>
                        <a:bodyPr/>
                        <a:lstStyle/>
                        <a:p>
                          <a:pPr algn="ctr"/>
                          <a:r>
                            <a:rPr lang="en-US"/>
                            <a:t>Rand Index</a:t>
                          </a:r>
                        </a:p>
                      </a:txBody>
                      <a:tcPr anchor="ctr"/>
                    </a:tc>
                    <a:tc>
                      <a:txBody>
                        <a:bodyPr/>
                        <a:lstStyle/>
                        <a:p>
                          <a:pPr algn="ctr"/>
                          <a:r>
                            <a:rPr lang="en-US"/>
                            <a:t>0.87</a:t>
                          </a:r>
                        </a:p>
                      </a:txBody>
                      <a:tcPr anchor="ctr"/>
                    </a:tc>
                    <a:tc>
                      <a:txBody>
                        <a:bodyPr/>
                        <a:lstStyle/>
                        <a:p>
                          <a:pPr algn="ctr"/>
                          <a:r>
                            <a:rPr lang="en-US"/>
                            <a:t>0.88</a:t>
                          </a:r>
                        </a:p>
                      </a:txBody>
                      <a:tcPr anchor="ctr"/>
                    </a:tc>
                    <a:tc>
                      <a:txBody>
                        <a:bodyPr/>
                        <a:lstStyle/>
                        <a:p>
                          <a:pPr algn="ctr"/>
                          <a:r>
                            <a:rPr lang="en-US"/>
                            <a:t>0.88</a:t>
                          </a:r>
                        </a:p>
                      </a:txBody>
                      <a:tcPr anchor="ctr"/>
                    </a:tc>
                    <a:tc>
                      <a:txBody>
                        <a:bodyPr/>
                        <a:lstStyle/>
                        <a:p>
                          <a:pPr algn="ctr"/>
                          <a:r>
                            <a:rPr lang="en-US"/>
                            <a:t>0.88</a:t>
                          </a:r>
                          <a:endParaRPr lang="en-US">
                            <a:solidFill>
                              <a:srgbClr val="FF0000"/>
                            </a:solidFill>
                          </a:endParaRPr>
                        </a:p>
                      </a:txBody>
                      <a:tcPr anchor="ctr"/>
                    </a:tc>
                    <a:tc>
                      <a:txBody>
                        <a:bodyPr/>
                        <a:lstStyle/>
                        <a:p>
                          <a:pPr algn="ctr"/>
                          <a:r>
                            <a:rPr lang="en-US"/>
                            <a:t>0.87</a:t>
                          </a:r>
                          <a:endParaRPr lang="en-US">
                            <a:solidFill>
                              <a:srgbClr val="FF0000"/>
                            </a:solidFill>
                          </a:endParaRPr>
                        </a:p>
                      </a:txBody>
                      <a:tcPr anchor="ctr"/>
                    </a:tc>
                    <a:tc>
                      <a:txBody>
                        <a:bodyPr/>
                        <a:lstStyle/>
                        <a:p>
                          <a:pPr algn="ctr"/>
                          <a:r>
                            <a:rPr lang="en-US"/>
                            <a:t>0.88</a:t>
                          </a:r>
                          <a:endParaRPr lang="en-US">
                            <a:solidFill>
                              <a:srgbClr val="FF0000"/>
                            </a:solidFill>
                          </a:endParaRPr>
                        </a:p>
                      </a:txBody>
                      <a:tcPr anchor="ctr"/>
                    </a:tc>
                    <a:tc>
                      <a:txBody>
                        <a:bodyPr/>
                        <a:lstStyle/>
                        <a:p>
                          <a:pPr algn="ctr"/>
                          <a:r>
                            <a:rPr lang="en-US"/>
                            <a:t>0.87</a:t>
                          </a:r>
                          <a:endParaRPr lang="en-US">
                            <a:solidFill>
                              <a:srgbClr val="FF0000"/>
                            </a:solidFill>
                          </a:endParaRPr>
                        </a:p>
                      </a:txBody>
                      <a:tcPr anchor="ctr"/>
                    </a:tc>
                    <a:extLst>
                      <a:ext uri="{0D108BD9-81ED-4DB2-BD59-A6C34878D82A}">
                        <a16:rowId xmlns:a16="http://schemas.microsoft.com/office/drawing/2014/main" val="769354462"/>
                      </a:ext>
                    </a:extLst>
                  </a:tr>
                  <a:tr h="640080">
                    <a:tc vMerge="1">
                      <a:txBody>
                        <a:bodyPr/>
                        <a:lstStyle/>
                        <a:p>
                          <a:pPr algn="ctr"/>
                          <a:endParaRPr lang="en-US"/>
                        </a:p>
                      </a:txBody>
                      <a:tcPr anchor="ctr"/>
                    </a:tc>
                    <a:tc vMerge="1">
                      <a:txBody>
                        <a:bodyPr/>
                        <a:lstStyle/>
                        <a:p>
                          <a:pPr algn="ctr"/>
                          <a:endParaRPr lang="en-US"/>
                        </a:p>
                      </a:txBody>
                      <a:tcPr/>
                    </a:tc>
                    <a:tc>
                      <a:txBody>
                        <a:bodyPr/>
                        <a:lstStyle/>
                        <a:p>
                          <a:pPr algn="ctr"/>
                          <a:r>
                            <a:rPr lang="en-US"/>
                            <a:t>Mutual Information</a:t>
                          </a:r>
                        </a:p>
                      </a:txBody>
                      <a:tcPr anchor="ctr"/>
                    </a:tc>
                    <a:tc>
                      <a:txBody>
                        <a:bodyPr/>
                        <a:lstStyle/>
                        <a:p>
                          <a:pPr algn="ctr"/>
                          <a:r>
                            <a:rPr lang="en-US"/>
                            <a:t>0.73</a:t>
                          </a:r>
                        </a:p>
                      </a:txBody>
                      <a:tcPr anchor="ctr"/>
                    </a:tc>
                    <a:tc>
                      <a:txBody>
                        <a:bodyPr/>
                        <a:lstStyle/>
                        <a:p>
                          <a:pPr algn="ctr"/>
                          <a:r>
                            <a:rPr lang="en-US"/>
                            <a:t>0.84</a:t>
                          </a:r>
                        </a:p>
                      </a:txBody>
                      <a:tcPr anchor="ctr"/>
                    </a:tc>
                    <a:tc>
                      <a:txBody>
                        <a:bodyPr/>
                        <a:lstStyle/>
                        <a:p>
                          <a:pPr algn="ctr"/>
                          <a:r>
                            <a:rPr lang="en-US"/>
                            <a:t>0.83</a:t>
                          </a:r>
                        </a:p>
                      </a:txBody>
                      <a:tcPr anchor="ctr"/>
                    </a:tc>
                    <a:tc>
                      <a:txBody>
                        <a:bodyPr/>
                        <a:lstStyle/>
                        <a:p>
                          <a:pPr algn="ctr"/>
                          <a:r>
                            <a:rPr lang="en-US"/>
                            <a:t>0.84</a:t>
                          </a:r>
                          <a:endParaRPr lang="en-US">
                            <a:solidFill>
                              <a:srgbClr val="FF0000"/>
                            </a:solidFill>
                          </a:endParaRPr>
                        </a:p>
                      </a:txBody>
                      <a:tcPr anchor="ctr"/>
                    </a:tc>
                    <a:tc>
                      <a:txBody>
                        <a:bodyPr/>
                        <a:lstStyle/>
                        <a:p>
                          <a:pPr algn="ctr"/>
                          <a:r>
                            <a:rPr lang="en-US"/>
                            <a:t>0.84</a:t>
                          </a:r>
                          <a:endParaRPr lang="en-US">
                            <a:solidFill>
                              <a:srgbClr val="FF0000"/>
                            </a:solidFill>
                          </a:endParaRPr>
                        </a:p>
                      </a:txBody>
                      <a:tcPr anchor="ctr"/>
                    </a:tc>
                    <a:tc>
                      <a:txBody>
                        <a:bodyPr/>
                        <a:lstStyle/>
                        <a:p>
                          <a:pPr algn="ctr"/>
                          <a:r>
                            <a:rPr lang="en-US"/>
                            <a:t>0.85</a:t>
                          </a:r>
                          <a:endParaRPr lang="en-US">
                            <a:solidFill>
                              <a:srgbClr val="FF0000"/>
                            </a:solidFill>
                          </a:endParaRPr>
                        </a:p>
                      </a:txBody>
                      <a:tcPr anchor="ctr"/>
                    </a:tc>
                    <a:tc>
                      <a:txBody>
                        <a:bodyPr/>
                        <a:lstStyle/>
                        <a:p>
                          <a:pPr algn="ctr"/>
                          <a:r>
                            <a:rPr lang="en-US"/>
                            <a:t>0.85</a:t>
                          </a:r>
                          <a:endParaRPr lang="en-US">
                            <a:solidFill>
                              <a:srgbClr val="FF0000"/>
                            </a:solidFill>
                          </a:endParaRPr>
                        </a:p>
                      </a:txBody>
                      <a:tcPr anchor="ctr"/>
                    </a:tc>
                    <a:extLst>
                      <a:ext uri="{0D108BD9-81ED-4DB2-BD59-A6C34878D82A}">
                        <a16:rowId xmlns:a16="http://schemas.microsoft.com/office/drawing/2014/main" val="851746200"/>
                      </a:ext>
                    </a:extLst>
                  </a:tr>
                  <a:tr h="370840">
                    <a:tc rowSpan="5">
                      <a:txBody>
                        <a:bodyPr/>
                        <a:lstStyle/>
                        <a:p>
                          <a:pPr algn="ctr"/>
                          <a:r>
                            <a:rPr lang="en-US"/>
                            <a:t>20 Newsgroups</a:t>
                          </a:r>
                        </a:p>
                      </a:txBody>
                      <a:tcPr anchor="ct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sequence anomaly detection </a:t>
                          </a:r>
                        </a:p>
                      </a:txBody>
                      <a:tcPr anchor="ctr"/>
                    </a:tc>
                    <a:tc>
                      <a:txBody>
                        <a:bodyPr/>
                        <a:lstStyle/>
                        <a:p>
                          <a:pPr algn="ctr"/>
                          <a:r>
                            <a:rPr lang="en-US"/>
                            <a:t>Precision</a:t>
                          </a:r>
                        </a:p>
                      </a:txBody>
                      <a:tcPr anchor="ctr"/>
                    </a:tc>
                    <a:tc>
                      <a:txBody>
                        <a:bodyPr/>
                        <a:lstStyle/>
                        <a:p>
                          <a:pPr algn="ctr"/>
                          <a:r>
                            <a:rPr lang="en-US"/>
                            <a:t>83.87</a:t>
                          </a:r>
                        </a:p>
                      </a:txBody>
                      <a:tcPr anchor="ctr"/>
                    </a:tc>
                    <a:tc>
                      <a:txBody>
                        <a:bodyPr/>
                        <a:lstStyle/>
                        <a:p>
                          <a:pPr algn="ctr"/>
                          <a:r>
                            <a:rPr lang="en-US"/>
                            <a:t>83.78</a:t>
                          </a:r>
                        </a:p>
                      </a:txBody>
                      <a:tcPr anchor="ctr"/>
                    </a:tc>
                    <a:tc>
                      <a:txBody>
                        <a:bodyPr/>
                        <a:lstStyle/>
                        <a:p>
                          <a:pPr algn="ctr"/>
                          <a:r>
                            <a:rPr lang="en-US"/>
                            <a:t>82.81</a:t>
                          </a:r>
                          <a:endParaRPr lang="en-US">
                            <a:solidFill>
                              <a:srgbClr val="FF0000"/>
                            </a:solidFill>
                          </a:endParaRPr>
                        </a:p>
                      </a:txBody>
                      <a:tcPr anchor="ctr"/>
                    </a:tc>
                    <a:tc>
                      <a:txBody>
                        <a:bodyPr/>
                        <a:lstStyle/>
                        <a:p>
                          <a:pPr algn="ctr"/>
                          <a:r>
                            <a:rPr lang="en-US"/>
                            <a:t>85.25</a:t>
                          </a:r>
                          <a:endParaRPr lang="en-US">
                            <a:solidFill>
                              <a:srgbClr val="FF0000"/>
                            </a:solidFill>
                          </a:endParaRPr>
                        </a:p>
                      </a:txBody>
                      <a:tcPr anchor="ctr"/>
                    </a:tc>
                    <a:tc>
                      <a:txBody>
                        <a:bodyPr/>
                        <a:lstStyle/>
                        <a:p>
                          <a:pPr algn="ctr"/>
                          <a:r>
                            <a:rPr lang="en-US"/>
                            <a:t>79.81</a:t>
                          </a:r>
                          <a:endParaRPr lang="en-US">
                            <a:solidFill>
                              <a:srgbClr val="FF0000"/>
                            </a:solidFill>
                          </a:endParaRPr>
                        </a:p>
                      </a:txBody>
                      <a:tcPr anchor="ctr"/>
                    </a:tc>
                    <a:tc>
                      <a:txBody>
                        <a:bodyPr/>
                        <a:lstStyle/>
                        <a:p>
                          <a:pPr algn="ctr"/>
                          <a:r>
                            <a:rPr lang="en-US"/>
                            <a:t>75.44</a:t>
                          </a:r>
                          <a:endParaRPr lang="en-US">
                            <a:solidFill>
                              <a:srgbClr val="FF0000"/>
                            </a:solidFill>
                          </a:endParaRPr>
                        </a:p>
                      </a:txBody>
                      <a:tcPr anchor="ctr"/>
                    </a:tc>
                    <a:tc>
                      <a:txBody>
                        <a:bodyPr/>
                        <a:lstStyle/>
                        <a:p>
                          <a:pPr algn="ctr"/>
                          <a:r>
                            <a:rPr lang="en-US"/>
                            <a:t>70.17</a:t>
                          </a:r>
                          <a:endParaRPr lang="en-US">
                            <a:solidFill>
                              <a:srgbClr val="FF0000"/>
                            </a:solidFill>
                          </a:endParaRPr>
                        </a:p>
                      </a:txBody>
                      <a:tcPr anchor="ctr"/>
                    </a:tc>
                    <a:extLst>
                      <a:ext uri="{0D108BD9-81ED-4DB2-BD59-A6C34878D82A}">
                        <a16:rowId xmlns:a16="http://schemas.microsoft.com/office/drawing/2014/main" val="829343458"/>
                      </a:ext>
                    </a:extLst>
                  </a:tr>
                  <a:tr h="370840">
                    <a:tc vMerge="1">
                      <a:txBody>
                        <a:bodyPr/>
                        <a:lstStyle/>
                        <a:p>
                          <a:endParaRPr lang="en-US"/>
                        </a:p>
                      </a:txBody>
                      <a:tcPr/>
                    </a:tc>
                    <a:tc vMerge="1">
                      <a:txBody>
                        <a:bodyPr/>
                        <a:lstStyle/>
                        <a:p>
                          <a:pPr algn="ctr"/>
                          <a:endParaRPr lang="en-US"/>
                        </a:p>
                      </a:txBody>
                      <a:tcPr/>
                    </a:tc>
                    <a:tc>
                      <a:txBody>
                        <a:bodyPr/>
                        <a:lstStyle/>
                        <a:p>
                          <a:pPr algn="ctr"/>
                          <a:r>
                            <a:rPr lang="en-US"/>
                            <a:t>Recall</a:t>
                          </a:r>
                        </a:p>
                      </a:txBody>
                      <a:tcPr anchor="ctr"/>
                    </a:tc>
                    <a:tc>
                      <a:txBody>
                        <a:bodyPr/>
                        <a:lstStyle/>
                        <a:p>
                          <a:pPr algn="ctr"/>
                          <a:r>
                            <a:rPr lang="en-US"/>
                            <a:t>78.00</a:t>
                          </a:r>
                          <a:endParaRPr lang="en-US">
                            <a:solidFill>
                              <a:srgbClr val="FF0000"/>
                            </a:solidFill>
                          </a:endParaRPr>
                        </a:p>
                      </a:txBody>
                      <a:tcPr anchor="ctr"/>
                    </a:tc>
                    <a:tc>
                      <a:txBody>
                        <a:bodyPr/>
                        <a:lstStyle/>
                        <a:p>
                          <a:pPr algn="ctr"/>
                          <a:r>
                            <a:rPr lang="en-US"/>
                            <a:t>77.50</a:t>
                          </a:r>
                        </a:p>
                      </a:txBody>
                      <a:tcPr anchor="ctr"/>
                    </a:tc>
                    <a:tc>
                      <a:txBody>
                        <a:bodyPr/>
                        <a:lstStyle/>
                        <a:p>
                          <a:pPr algn="ctr"/>
                          <a:r>
                            <a:rPr lang="en-US"/>
                            <a:t>79.50</a:t>
                          </a:r>
                        </a:p>
                      </a:txBody>
                      <a:tcPr anchor="ctr"/>
                    </a:tc>
                    <a:tc>
                      <a:txBody>
                        <a:bodyPr/>
                        <a:lstStyle/>
                        <a:p>
                          <a:pPr algn="ctr"/>
                          <a:r>
                            <a:rPr lang="en-US"/>
                            <a:t>78.00</a:t>
                          </a:r>
                          <a:endParaRPr lang="en-US" sz="1800" b="0" i="0" u="none" strike="noStrike" kern="1200" baseline="0">
                            <a:solidFill>
                              <a:schemeClr val="dk1"/>
                            </a:solidFill>
                            <a:latin typeface="+mn-lt"/>
                            <a:ea typeface="+mn-ea"/>
                            <a:cs typeface="+mn-cs"/>
                          </a:endParaRPr>
                        </a:p>
                      </a:txBody>
                      <a:tcPr anchor="ctr"/>
                    </a:tc>
                    <a:tc>
                      <a:txBody>
                        <a:bodyPr/>
                        <a:lstStyle/>
                        <a:p>
                          <a:pPr algn="ctr"/>
                          <a:r>
                            <a:rPr lang="en-US"/>
                            <a:t>83.00</a:t>
                          </a:r>
                          <a:endParaRPr lang="en-US" sz="1800" b="0" i="0" u="none" strike="noStrike" kern="1200" baseline="0">
                            <a:solidFill>
                              <a:schemeClr val="dk1"/>
                            </a:solidFill>
                            <a:latin typeface="+mn-lt"/>
                            <a:ea typeface="+mn-ea"/>
                            <a:cs typeface="+mn-cs"/>
                          </a:endParaRPr>
                        </a:p>
                      </a:txBody>
                      <a:tcPr anchor="ctr"/>
                    </a:tc>
                    <a:tc>
                      <a:txBody>
                        <a:bodyPr/>
                        <a:lstStyle/>
                        <a:p>
                          <a:pPr algn="ctr"/>
                          <a:r>
                            <a:rPr lang="en-US"/>
                            <a:t>86.00</a:t>
                          </a:r>
                          <a:endParaRPr lang="en-US" sz="1800" b="0" i="0" u="none" strike="noStrike" kern="1200" baseline="0">
                            <a:solidFill>
                              <a:schemeClr val="dk1"/>
                            </a:solidFill>
                            <a:latin typeface="+mn-lt"/>
                            <a:ea typeface="+mn-ea"/>
                            <a:cs typeface="+mn-cs"/>
                          </a:endParaRPr>
                        </a:p>
                      </a:txBody>
                      <a:tcPr anchor="ctr"/>
                    </a:tc>
                    <a:tc>
                      <a:txBody>
                        <a:bodyPr/>
                        <a:lstStyle/>
                        <a:p>
                          <a:pPr algn="ctr"/>
                          <a:r>
                            <a:rPr lang="en-US"/>
                            <a:t>83.50</a:t>
                          </a:r>
                          <a:endParaRPr lang="en-US" sz="1800" b="0" i="0" u="none" strike="noStrike" kern="1200" baseline="0">
                            <a:solidFill>
                              <a:schemeClr val="dk1"/>
                            </a:solidFill>
                            <a:latin typeface="+mn-lt"/>
                            <a:ea typeface="+mn-ea"/>
                            <a:cs typeface="+mn-cs"/>
                          </a:endParaRPr>
                        </a:p>
                      </a:txBody>
                      <a:tcPr anchor="ctr"/>
                    </a:tc>
                    <a:extLst>
                      <a:ext uri="{0D108BD9-81ED-4DB2-BD59-A6C34878D82A}">
                        <a16:rowId xmlns:a16="http://schemas.microsoft.com/office/drawing/2014/main" val="2706910618"/>
                      </a:ext>
                    </a:extLst>
                  </a:tr>
                  <a:tr h="370840">
                    <a:tc vMerge="1">
                      <a:txBody>
                        <a:bodyPr/>
                        <a:lstStyle/>
                        <a:p>
                          <a:endParaRPr lang="en-US"/>
                        </a:p>
                      </a:txBody>
                      <a:tcPr/>
                    </a:tc>
                    <a:tc vMerge="1">
                      <a:txBody>
                        <a:bodyPr/>
                        <a:lstStyle/>
                        <a:p>
                          <a:pPr algn="ctr"/>
                          <a:endParaRPr lang="en-US"/>
                        </a:p>
                      </a:txBody>
                      <a:tcPr/>
                    </a:tc>
                    <a:tc>
                      <a:txBody>
                        <a:bodyPr/>
                        <a:lstStyle/>
                        <a:p>
                          <a:pPr algn="ctr"/>
                          <a:r>
                            <a:rPr lang="en-US"/>
                            <a:t>F-1 score</a:t>
                          </a:r>
                        </a:p>
                      </a:txBody>
                      <a:tcPr anchor="ctr"/>
                    </a:tc>
                    <a:tc>
                      <a:txBody>
                        <a:bodyPr/>
                        <a:lstStyle/>
                        <a:p>
                          <a:pPr algn="ctr"/>
                          <a:r>
                            <a:rPr lang="en-US"/>
                            <a:t>80.83</a:t>
                          </a:r>
                        </a:p>
                      </a:txBody>
                      <a:tcPr anchor="ctr"/>
                    </a:tc>
                    <a:tc>
                      <a:txBody>
                        <a:bodyPr/>
                        <a:lstStyle/>
                        <a:p>
                          <a:pPr algn="ctr"/>
                          <a:r>
                            <a:rPr lang="en-US"/>
                            <a:t>80.52</a:t>
                          </a:r>
                        </a:p>
                      </a:txBody>
                      <a:tcPr anchor="ctr"/>
                    </a:tc>
                    <a:tc>
                      <a:txBody>
                        <a:bodyPr/>
                        <a:lstStyle/>
                        <a:p>
                          <a:pPr algn="ctr"/>
                          <a:r>
                            <a:rPr lang="en-US"/>
                            <a:t>81.12</a:t>
                          </a:r>
                        </a:p>
                      </a:txBody>
                      <a:tcPr anchor="ctr"/>
                    </a:tc>
                    <a:tc>
                      <a:txBody>
                        <a:bodyPr/>
                        <a:lstStyle/>
                        <a:p>
                          <a:pPr algn="ctr"/>
                          <a:r>
                            <a:rPr lang="en-US"/>
                            <a:t>81.46</a:t>
                          </a:r>
                          <a:endParaRPr lang="en-US">
                            <a:solidFill>
                              <a:srgbClr val="FF0000"/>
                            </a:solidFill>
                          </a:endParaRPr>
                        </a:p>
                      </a:txBody>
                      <a:tcPr anchor="ctr"/>
                    </a:tc>
                    <a:tc>
                      <a:txBody>
                        <a:bodyPr/>
                        <a:lstStyle/>
                        <a:p>
                          <a:pPr algn="ctr"/>
                          <a:r>
                            <a:rPr lang="en-US"/>
                            <a:t>81.37</a:t>
                          </a:r>
                          <a:endParaRPr lang="en-US">
                            <a:solidFill>
                              <a:srgbClr val="FF0000"/>
                            </a:solidFill>
                          </a:endParaRPr>
                        </a:p>
                      </a:txBody>
                      <a:tcPr anchor="ctr"/>
                    </a:tc>
                    <a:tc>
                      <a:txBody>
                        <a:bodyPr/>
                        <a:lstStyle/>
                        <a:p>
                          <a:pPr algn="ctr"/>
                          <a:r>
                            <a:rPr lang="en-US"/>
                            <a:t>80.37</a:t>
                          </a:r>
                          <a:endParaRPr lang="en-US">
                            <a:solidFill>
                              <a:srgbClr val="FF0000"/>
                            </a:solidFill>
                          </a:endParaRPr>
                        </a:p>
                      </a:txBody>
                      <a:tcPr anchor="ctr"/>
                    </a:tc>
                    <a:tc>
                      <a:txBody>
                        <a:bodyPr/>
                        <a:lstStyle/>
                        <a:p>
                          <a:pPr algn="ctr"/>
                          <a:r>
                            <a:rPr lang="en-US"/>
                            <a:t>76.26</a:t>
                          </a:r>
                          <a:endParaRPr lang="en-US">
                            <a:solidFill>
                              <a:srgbClr val="FF0000"/>
                            </a:solidFill>
                          </a:endParaRPr>
                        </a:p>
                      </a:txBody>
                      <a:tcPr anchor="ctr"/>
                    </a:tc>
                    <a:extLst>
                      <a:ext uri="{0D108BD9-81ED-4DB2-BD59-A6C34878D82A}">
                        <a16:rowId xmlns:a16="http://schemas.microsoft.com/office/drawing/2014/main" val="2694707782"/>
                      </a:ext>
                    </a:extLst>
                  </a:tr>
                  <a:tr h="370840">
                    <a:tc vMerge="1">
                      <a:txBody>
                        <a:bodyPr/>
                        <a:lstStyle/>
                        <a:p>
                          <a:endParaRPr lang="en-US"/>
                        </a:p>
                      </a:txBody>
                      <a:tcPr/>
                    </a:tc>
                    <a:tc rowSpan="2">
                      <a:txBody>
                        <a:bodyPr/>
                        <a:lstStyle/>
                        <a:p>
                          <a:pPr algn="ctr"/>
                          <a:r>
                            <a:rPr lang="en-US"/>
                            <a:t>clustering</a:t>
                          </a:r>
                        </a:p>
                      </a:txBody>
                      <a:tcPr anchor="ctr"/>
                    </a:tc>
                    <a:tc>
                      <a:txBody>
                        <a:bodyPr/>
                        <a:lstStyle/>
                        <a:p>
                          <a:pPr algn="ctr"/>
                          <a:r>
                            <a:rPr lang="en-US"/>
                            <a:t>Rand Index</a:t>
                          </a:r>
                        </a:p>
                      </a:txBody>
                      <a:tcPr anchor="ctr"/>
                    </a:tc>
                    <a:tc>
                      <a:txBody>
                        <a:bodyPr/>
                        <a:lstStyle/>
                        <a:p>
                          <a:pPr algn="ctr"/>
                          <a:r>
                            <a:rPr lang="en-US"/>
                            <a:t>0.69</a:t>
                          </a:r>
                        </a:p>
                      </a:txBody>
                      <a:tcPr anchor="ctr"/>
                    </a:tc>
                    <a:tc>
                      <a:txBody>
                        <a:bodyPr/>
                        <a:lstStyle/>
                        <a:p>
                          <a:pPr algn="ctr"/>
                          <a:r>
                            <a:rPr lang="en-US"/>
                            <a:t>0.69</a:t>
                          </a:r>
                        </a:p>
                      </a:txBody>
                      <a:tcPr anchor="ctr"/>
                    </a:tc>
                    <a:tc>
                      <a:txBody>
                        <a:bodyPr/>
                        <a:lstStyle/>
                        <a:p>
                          <a:pPr algn="ctr"/>
                          <a:r>
                            <a:rPr lang="en-US"/>
                            <a:t>0.69</a:t>
                          </a:r>
                        </a:p>
                      </a:txBody>
                      <a:tcPr anchor="ctr"/>
                    </a:tc>
                    <a:tc>
                      <a:txBody>
                        <a:bodyPr/>
                        <a:lstStyle/>
                        <a:p>
                          <a:pPr algn="ctr"/>
                          <a:r>
                            <a:rPr lang="en-US"/>
                            <a:t>0.69</a:t>
                          </a:r>
                          <a:endParaRPr lang="en-US">
                            <a:solidFill>
                              <a:srgbClr val="FF0000"/>
                            </a:solidFill>
                          </a:endParaRPr>
                        </a:p>
                      </a:txBody>
                      <a:tcPr anchor="ctr"/>
                    </a:tc>
                    <a:tc>
                      <a:txBody>
                        <a:bodyPr/>
                        <a:lstStyle/>
                        <a:p>
                          <a:pPr algn="ctr"/>
                          <a:r>
                            <a:rPr lang="en-US"/>
                            <a:t>0.71</a:t>
                          </a:r>
                          <a:endParaRPr lang="en-US">
                            <a:solidFill>
                              <a:srgbClr val="FF0000"/>
                            </a:solidFill>
                          </a:endParaRPr>
                        </a:p>
                      </a:txBody>
                      <a:tcPr anchor="ctr"/>
                    </a:tc>
                    <a:tc>
                      <a:txBody>
                        <a:bodyPr/>
                        <a:lstStyle/>
                        <a:p>
                          <a:pPr algn="ctr"/>
                          <a:r>
                            <a:rPr lang="en-US"/>
                            <a:t>0.71</a:t>
                          </a:r>
                          <a:endParaRPr lang="en-US">
                            <a:solidFill>
                              <a:srgbClr val="FF0000"/>
                            </a:solidFill>
                          </a:endParaRPr>
                        </a:p>
                      </a:txBody>
                      <a:tcPr anchor="ctr"/>
                    </a:tc>
                    <a:tc>
                      <a:txBody>
                        <a:bodyPr/>
                        <a:lstStyle/>
                        <a:p>
                          <a:pPr algn="ctr"/>
                          <a:r>
                            <a:rPr lang="en-US"/>
                            <a:t>0.71</a:t>
                          </a:r>
                          <a:endParaRPr lang="en-US">
                            <a:solidFill>
                              <a:srgbClr val="FF0000"/>
                            </a:solidFill>
                          </a:endParaRPr>
                        </a:p>
                      </a:txBody>
                      <a:tcPr anchor="ctr"/>
                    </a:tc>
                    <a:extLst>
                      <a:ext uri="{0D108BD9-81ED-4DB2-BD59-A6C34878D82A}">
                        <a16:rowId xmlns:a16="http://schemas.microsoft.com/office/drawing/2014/main" val="3202322156"/>
                      </a:ext>
                    </a:extLst>
                  </a:tr>
                  <a:tr h="640080">
                    <a:tc vMerge="1">
                      <a:txBody>
                        <a:bodyPr/>
                        <a:lstStyle/>
                        <a:p>
                          <a:pPr algn="ctr"/>
                          <a:endParaRPr lang="en-US"/>
                        </a:p>
                      </a:txBody>
                      <a:tcPr anchor="ctr"/>
                    </a:tc>
                    <a:tc vMerge="1">
                      <a:txBody>
                        <a:bodyPr/>
                        <a:lstStyle/>
                        <a:p>
                          <a:pPr algn="ctr"/>
                          <a:endParaRPr lang="en-US"/>
                        </a:p>
                      </a:txBody>
                      <a:tcPr/>
                    </a:tc>
                    <a:tc>
                      <a:txBody>
                        <a:bodyPr/>
                        <a:lstStyle/>
                        <a:p>
                          <a:pPr algn="ctr"/>
                          <a:r>
                            <a:rPr lang="en-US"/>
                            <a:t>Mutual Information</a:t>
                          </a:r>
                        </a:p>
                      </a:txBody>
                      <a:tcPr anchor="ctr"/>
                    </a:tc>
                    <a:tc>
                      <a:txBody>
                        <a:bodyPr/>
                        <a:lstStyle/>
                        <a:p>
                          <a:pPr algn="ctr"/>
                          <a:r>
                            <a:rPr lang="en-US"/>
                            <a:t>0.39</a:t>
                          </a:r>
                        </a:p>
                      </a:txBody>
                      <a:tcPr anchor="ctr"/>
                    </a:tc>
                    <a:tc>
                      <a:txBody>
                        <a:bodyPr/>
                        <a:lstStyle/>
                        <a:p>
                          <a:pPr algn="ctr"/>
                          <a:r>
                            <a:rPr lang="en-US"/>
                            <a:t>0.39</a:t>
                          </a:r>
                        </a:p>
                      </a:txBody>
                      <a:tcPr anchor="ctr"/>
                    </a:tc>
                    <a:tc>
                      <a:txBody>
                        <a:bodyPr/>
                        <a:lstStyle/>
                        <a:p>
                          <a:pPr algn="ctr"/>
                          <a:r>
                            <a:rPr lang="en-US"/>
                            <a:t>0.40</a:t>
                          </a:r>
                        </a:p>
                      </a:txBody>
                      <a:tcPr anchor="ctr"/>
                    </a:tc>
                    <a:tc>
                      <a:txBody>
                        <a:bodyPr/>
                        <a:lstStyle/>
                        <a:p>
                          <a:pPr algn="ctr"/>
                          <a:r>
                            <a:rPr lang="en-US"/>
                            <a:t>0.42</a:t>
                          </a:r>
                          <a:endParaRPr lang="en-US">
                            <a:solidFill>
                              <a:srgbClr val="FF0000"/>
                            </a:solidFill>
                          </a:endParaRPr>
                        </a:p>
                      </a:txBody>
                      <a:tcPr anchor="ctr"/>
                    </a:tc>
                    <a:tc>
                      <a:txBody>
                        <a:bodyPr/>
                        <a:lstStyle/>
                        <a:p>
                          <a:pPr algn="ctr"/>
                          <a:r>
                            <a:rPr lang="en-US"/>
                            <a:t>0.44</a:t>
                          </a:r>
                          <a:endParaRPr lang="en-US">
                            <a:solidFill>
                              <a:srgbClr val="FF0000"/>
                            </a:solidFill>
                          </a:endParaRPr>
                        </a:p>
                      </a:txBody>
                      <a:tcPr anchor="ctr"/>
                    </a:tc>
                    <a:tc>
                      <a:txBody>
                        <a:bodyPr/>
                        <a:lstStyle/>
                        <a:p>
                          <a:pPr algn="ctr"/>
                          <a:r>
                            <a:rPr lang="en-US"/>
                            <a:t>0.48</a:t>
                          </a:r>
                          <a:endParaRPr lang="en-US">
                            <a:solidFill>
                              <a:srgbClr val="FF0000"/>
                            </a:solidFill>
                          </a:endParaRPr>
                        </a:p>
                      </a:txBody>
                      <a:tcPr anchor="ctr"/>
                    </a:tc>
                    <a:tc>
                      <a:txBody>
                        <a:bodyPr/>
                        <a:lstStyle/>
                        <a:p>
                          <a:pPr algn="ctr"/>
                          <a:r>
                            <a:rPr lang="en-US"/>
                            <a:t>0.48</a:t>
                          </a:r>
                          <a:endParaRPr lang="en-US">
                            <a:solidFill>
                              <a:srgbClr val="FF0000"/>
                            </a:solidFill>
                          </a:endParaRPr>
                        </a:p>
                      </a:txBody>
                      <a:tcPr anchor="ctr"/>
                    </a:tc>
                    <a:extLst>
                      <a:ext uri="{0D108BD9-81ED-4DB2-BD59-A6C34878D82A}">
                        <a16:rowId xmlns:a16="http://schemas.microsoft.com/office/drawing/2014/main" val="2523018482"/>
                      </a:ext>
                    </a:extLst>
                  </a:tr>
                </a:tbl>
              </a:graphicData>
            </a:graphic>
          </p:graphicFrame>
        </mc:Fallback>
      </mc:AlternateContent>
    </p:spTree>
    <p:extLst>
      <p:ext uri="{BB962C8B-B14F-4D97-AF65-F5344CB8AC3E}">
        <p14:creationId xmlns:p14="http://schemas.microsoft.com/office/powerpoint/2010/main" val="2705277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B019A-3E83-8E4A-A454-D07479C07664}"/>
              </a:ext>
            </a:extLst>
          </p:cNvPr>
          <p:cNvSpPr>
            <a:spLocks noGrp="1"/>
          </p:cNvSpPr>
          <p:nvPr>
            <p:ph type="title"/>
          </p:nvPr>
        </p:nvSpPr>
        <p:spPr/>
        <p:txBody>
          <a:bodyPr/>
          <a:lstStyle/>
          <a:p>
            <a:r>
              <a:rPr lang="en-US" b="1"/>
              <a:t>Results (Case Study)</a:t>
            </a:r>
          </a:p>
        </p:txBody>
      </p:sp>
      <p:cxnSp>
        <p:nvCxnSpPr>
          <p:cNvPr id="5" name="Straight Connector 4">
            <a:extLst>
              <a:ext uri="{FF2B5EF4-FFF2-40B4-BE49-F238E27FC236}">
                <a16:creationId xmlns:a16="http://schemas.microsoft.com/office/drawing/2014/main" id="{60D731A3-63EA-1E41-9E61-65462CD1C402}"/>
              </a:ext>
            </a:extLst>
          </p:cNvPr>
          <p:cNvCxnSpPr>
            <a:cxnSpLocks/>
          </p:cNvCxnSpPr>
          <p:nvPr/>
        </p:nvCxnSpPr>
        <p:spPr>
          <a:xfrm>
            <a:off x="838200" y="1515909"/>
            <a:ext cx="10515600" cy="0"/>
          </a:xfrm>
          <a:prstGeom prst="line">
            <a:avLst/>
          </a:prstGeom>
          <a:ln w="19050">
            <a:solidFill>
              <a:srgbClr val="377362"/>
            </a:solidFill>
          </a:ln>
        </p:spPr>
        <p:style>
          <a:lnRef idx="1">
            <a:schemeClr val="accent1"/>
          </a:lnRef>
          <a:fillRef idx="0">
            <a:schemeClr val="accent1"/>
          </a:fillRef>
          <a:effectRef idx="0">
            <a:schemeClr val="accent1"/>
          </a:effectRef>
          <a:fontRef idx="minor">
            <a:schemeClr val="tx1"/>
          </a:fontRef>
        </p:style>
      </p:cxnSp>
      <p:graphicFrame>
        <p:nvGraphicFramePr>
          <p:cNvPr id="12" name="Table 12">
            <a:extLst>
              <a:ext uri="{FF2B5EF4-FFF2-40B4-BE49-F238E27FC236}">
                <a16:creationId xmlns:a16="http://schemas.microsoft.com/office/drawing/2014/main" id="{3C82DD0C-08FA-248C-6A57-9614B8FECCA3}"/>
              </a:ext>
            </a:extLst>
          </p:cNvPr>
          <p:cNvGraphicFramePr>
            <a:graphicFrameLocks noGrp="1"/>
          </p:cNvGraphicFramePr>
          <p:nvPr>
            <p:ph idx="1"/>
            <p:extLst>
              <p:ext uri="{D42A27DB-BD31-4B8C-83A1-F6EECF244321}">
                <p14:modId xmlns:p14="http://schemas.microsoft.com/office/powerpoint/2010/main" val="2432870790"/>
              </p:ext>
            </p:extLst>
          </p:nvPr>
        </p:nvGraphicFramePr>
        <p:xfrm>
          <a:off x="838200" y="1825625"/>
          <a:ext cx="10515596" cy="3474720"/>
        </p:xfrm>
        <a:graphic>
          <a:graphicData uri="http://schemas.openxmlformats.org/drawingml/2006/table">
            <a:tbl>
              <a:tblPr firstRow="1" bandRow="1">
                <a:tableStyleId>{073A0DAA-6AF3-43AB-8588-CEC1D06C72B9}</a:tableStyleId>
              </a:tblPr>
              <a:tblGrid>
                <a:gridCol w="1354282">
                  <a:extLst>
                    <a:ext uri="{9D8B030D-6E8A-4147-A177-3AD203B41FA5}">
                      <a16:colId xmlns:a16="http://schemas.microsoft.com/office/drawing/2014/main" val="3932553752"/>
                    </a:ext>
                  </a:extLst>
                </a:gridCol>
                <a:gridCol w="9161314">
                  <a:extLst>
                    <a:ext uri="{9D8B030D-6E8A-4147-A177-3AD203B41FA5}">
                      <a16:colId xmlns:a16="http://schemas.microsoft.com/office/drawing/2014/main" val="925306813"/>
                    </a:ext>
                  </a:extLst>
                </a:gridCol>
              </a:tblGrid>
              <a:tr h="209146">
                <a:tc>
                  <a:txBody>
                    <a:bodyPr/>
                    <a:lstStyle/>
                    <a:p>
                      <a:pPr algn="ctr"/>
                      <a:r>
                        <a:rPr lang="en-US"/>
                        <a:t>Reuters</a:t>
                      </a:r>
                      <a:endParaRPr lang="en-US" b="0"/>
                    </a:p>
                  </a:txBody>
                  <a:tcPr anchor="ctr"/>
                </a:tc>
                <a:tc>
                  <a:txBody>
                    <a:bodyPr/>
                    <a:lstStyle/>
                    <a:p>
                      <a:pPr algn="ctr"/>
                      <a:endParaRPr lang="en-US" b="0"/>
                    </a:p>
                  </a:txBody>
                  <a:tcPr anchor="ctr"/>
                </a:tc>
                <a:extLst>
                  <a:ext uri="{0D108BD9-81ED-4DB2-BD59-A6C34878D82A}">
                    <a16:rowId xmlns:a16="http://schemas.microsoft.com/office/drawing/2014/main" val="3326865157"/>
                  </a:ext>
                </a:extLst>
              </a:tr>
              <a:tr h="370840">
                <a:tc>
                  <a:txBody>
                    <a:bodyPr/>
                    <a:lstStyle/>
                    <a:p>
                      <a:pPr algn="ctr"/>
                      <a:r>
                        <a:rPr lang="en-US"/>
                        <a:t>Query I</a:t>
                      </a:r>
                    </a:p>
                  </a:txBody>
                  <a:tcPr anchor="ctr"/>
                </a:tc>
                <a:tc>
                  <a:txBody>
                    <a:bodyPr/>
                    <a:lstStyle/>
                    <a:p>
                      <a:pPr algn="l"/>
                      <a:r>
                        <a:rPr lang="en-US"/>
                        <a:t>U.K. MONEY MARKET GIVEN FURTHER 166 </a:t>
                      </a:r>
                      <a:r>
                        <a:rPr lang="en-US">
                          <a:solidFill>
                            <a:srgbClr val="FF0000"/>
                          </a:solidFill>
                        </a:rPr>
                        <a:t>MLN STG </a:t>
                      </a:r>
                      <a:r>
                        <a:rPr lang="en-US"/>
                        <a:t>HELP The </a:t>
                      </a:r>
                      <a:r>
                        <a:rPr lang="en-US">
                          <a:solidFill>
                            <a:srgbClr val="FF0000"/>
                          </a:solidFill>
                        </a:rPr>
                        <a:t>Bank</a:t>
                      </a:r>
                      <a:r>
                        <a:rPr lang="en-US"/>
                        <a:t> of England said it provided the </a:t>
                      </a:r>
                      <a:r>
                        <a:rPr lang="en-US">
                          <a:solidFill>
                            <a:srgbClr val="FF0000"/>
                          </a:solidFill>
                        </a:rPr>
                        <a:t>market</a:t>
                      </a:r>
                      <a:r>
                        <a:rPr lang="en-US"/>
                        <a:t> with further help </a:t>
                      </a:r>
                      <a:r>
                        <a:rPr lang="en-US" err="1"/>
                        <a:t>totalling</a:t>
                      </a:r>
                      <a:r>
                        <a:rPr lang="en-US"/>
                        <a:t> 166 </a:t>
                      </a:r>
                      <a:r>
                        <a:rPr lang="en-US" err="1"/>
                        <a:t>mln</a:t>
                      </a:r>
                      <a:r>
                        <a:rPr lang="en-US"/>
                        <a:t> stg . . .</a:t>
                      </a:r>
                    </a:p>
                  </a:txBody>
                  <a:tcPr anchor="ctr"/>
                </a:tc>
                <a:extLst>
                  <a:ext uri="{0D108BD9-81ED-4DB2-BD59-A6C34878D82A}">
                    <a16:rowId xmlns:a16="http://schemas.microsoft.com/office/drawing/2014/main" val="1092277913"/>
                  </a:ext>
                </a:extLst>
              </a:tr>
              <a:tr h="370840">
                <a:tc>
                  <a:txBody>
                    <a:bodyPr/>
                    <a:lstStyle/>
                    <a:p>
                      <a:pPr algn="ctr"/>
                      <a:r>
                        <a:rPr lang="en-US"/>
                        <a:t>Prototype</a:t>
                      </a:r>
                    </a:p>
                  </a:txBody>
                  <a:tcPr anchor="ctr"/>
                </a:tc>
                <a:tc>
                  <a:txBody>
                    <a:bodyPr/>
                    <a:lstStyle/>
                    <a:p>
                      <a:pPr algn="l"/>
                      <a:r>
                        <a:rPr lang="en-US"/>
                        <a:t>U.K. MONEY MARKET RECEIVES 205 </a:t>
                      </a:r>
                      <a:r>
                        <a:rPr lang="en-US">
                          <a:solidFill>
                            <a:srgbClr val="FF0000"/>
                          </a:solidFill>
                        </a:rPr>
                        <a:t>MLN STG </a:t>
                      </a:r>
                      <a:r>
                        <a:rPr lang="en-US"/>
                        <a:t>LATE HELP The </a:t>
                      </a:r>
                      <a:r>
                        <a:rPr lang="en-US">
                          <a:solidFill>
                            <a:srgbClr val="FF0000"/>
                          </a:solidFill>
                        </a:rPr>
                        <a:t>Bank</a:t>
                      </a:r>
                      <a:r>
                        <a:rPr lang="en-US"/>
                        <a:t> of England said it has provided around 205 </a:t>
                      </a:r>
                      <a:r>
                        <a:rPr lang="en-US" err="1"/>
                        <a:t>mln</a:t>
                      </a:r>
                      <a:r>
                        <a:rPr lang="en-US"/>
                        <a:t> stg late assistance to the </a:t>
                      </a:r>
                      <a:r>
                        <a:rPr lang="en-US">
                          <a:solidFill>
                            <a:srgbClr val="FF0000"/>
                          </a:solidFill>
                        </a:rPr>
                        <a:t>market</a:t>
                      </a:r>
                      <a:r>
                        <a:rPr lang="en-US"/>
                        <a:t> . . .</a:t>
                      </a:r>
                    </a:p>
                  </a:txBody>
                  <a:tcPr anchor="ctr"/>
                </a:tc>
                <a:extLst>
                  <a:ext uri="{0D108BD9-81ED-4DB2-BD59-A6C34878D82A}">
                    <a16:rowId xmlns:a16="http://schemas.microsoft.com/office/drawing/2014/main" val="220860302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Query II</a:t>
                      </a:r>
                    </a:p>
                  </a:txBody>
                  <a:tcPr anchor="ctr"/>
                </a:tc>
                <a:tc>
                  <a:txBody>
                    <a:bodyPr/>
                    <a:lstStyle/>
                    <a:p>
                      <a:pPr algn="l"/>
                      <a:r>
                        <a:rPr lang="en-US"/>
                        <a:t>SRI LANKA GETS USDA APPROVAL FOR </a:t>
                      </a:r>
                      <a:r>
                        <a:rPr lang="en-US">
                          <a:solidFill>
                            <a:srgbClr val="FF0000"/>
                          </a:solidFill>
                        </a:rPr>
                        <a:t>WHEAT</a:t>
                      </a:r>
                      <a:r>
                        <a:rPr lang="en-US"/>
                        <a:t> PRICE Food Department officials said the U.S. Department of </a:t>
                      </a:r>
                      <a:r>
                        <a:rPr lang="en-US">
                          <a:solidFill>
                            <a:srgbClr val="FF0000"/>
                          </a:solidFill>
                        </a:rPr>
                        <a:t>Agriculture</a:t>
                      </a:r>
                      <a:r>
                        <a:rPr lang="en-US"/>
                        <a:t> approved the Continental Grain Co sale of 52,500 </a:t>
                      </a:r>
                      <a:r>
                        <a:rPr lang="en-US" err="1"/>
                        <a:t>tonnes</a:t>
                      </a:r>
                      <a:r>
                        <a:rPr lang="en-US"/>
                        <a:t> of soft wheat at 89 U.S. </a:t>
                      </a:r>
                      <a:r>
                        <a:rPr lang="en-US" err="1"/>
                        <a:t>Dlrs</a:t>
                      </a:r>
                      <a:r>
                        <a:rPr lang="en-US"/>
                        <a:t> a </a:t>
                      </a:r>
                      <a:r>
                        <a:rPr lang="en-US" err="1"/>
                        <a:t>tonne</a:t>
                      </a:r>
                      <a:r>
                        <a:rPr lang="en-US"/>
                        <a:t> C and F from Pacific Northwest to Colombo . . .</a:t>
                      </a:r>
                    </a:p>
                  </a:txBody>
                  <a:tcPr anchor="ctr"/>
                </a:tc>
                <a:extLst>
                  <a:ext uri="{0D108BD9-81ED-4DB2-BD59-A6C34878D82A}">
                    <a16:rowId xmlns:a16="http://schemas.microsoft.com/office/drawing/2014/main" val="515795209"/>
                  </a:ext>
                </a:extLst>
              </a:tr>
              <a:tr h="370840">
                <a:tc>
                  <a:txBody>
                    <a:bodyPr/>
                    <a:lstStyle/>
                    <a:p>
                      <a:pPr algn="ctr"/>
                      <a:r>
                        <a:rPr lang="en-US"/>
                        <a:t>Prototype</a:t>
                      </a:r>
                    </a:p>
                  </a:txBody>
                  <a:tcPr anchor="ctr"/>
                </a:tc>
                <a:tc>
                  <a:txBody>
                    <a:bodyPr/>
                    <a:lstStyle/>
                    <a:p>
                      <a:pPr algn="l"/>
                      <a:r>
                        <a:rPr lang="en-US" dirty="0"/>
                        <a:t>CHINA BUYS U.S. HARD AND SOFT </a:t>
                      </a:r>
                      <a:r>
                        <a:rPr lang="en-US" dirty="0">
                          <a:solidFill>
                            <a:srgbClr val="FF0000"/>
                          </a:solidFill>
                        </a:rPr>
                        <a:t>WHEAT</a:t>
                      </a:r>
                      <a:r>
                        <a:rPr lang="en-US" dirty="0"/>
                        <a:t> Private exporters said China bought a total of 550,000 </a:t>
                      </a:r>
                      <a:r>
                        <a:rPr lang="en-US" dirty="0" err="1"/>
                        <a:t>tonnes</a:t>
                      </a:r>
                      <a:r>
                        <a:rPr lang="en-US" dirty="0"/>
                        <a:t> of U.S. wheat under the export enhancement program U.S. Department of </a:t>
                      </a:r>
                      <a:r>
                        <a:rPr lang="en-US" dirty="0">
                          <a:solidFill>
                            <a:srgbClr val="FF0000"/>
                          </a:solidFill>
                        </a:rPr>
                        <a:t>Agriculture</a:t>
                      </a:r>
                      <a:r>
                        <a:rPr lang="en-US" dirty="0"/>
                        <a:t> of the subsidies still awaited ...</a:t>
                      </a:r>
                    </a:p>
                  </a:txBody>
                  <a:tcPr anchor="ctr"/>
                </a:tc>
                <a:extLst>
                  <a:ext uri="{0D108BD9-81ED-4DB2-BD59-A6C34878D82A}">
                    <a16:rowId xmlns:a16="http://schemas.microsoft.com/office/drawing/2014/main" val="769354462"/>
                  </a:ext>
                </a:extLst>
              </a:tr>
            </a:tbl>
          </a:graphicData>
        </a:graphic>
      </p:graphicFrame>
    </p:spTree>
    <p:extLst>
      <p:ext uri="{BB962C8B-B14F-4D97-AF65-F5344CB8AC3E}">
        <p14:creationId xmlns:p14="http://schemas.microsoft.com/office/powerpoint/2010/main" val="3903359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B019A-3E83-8E4A-A454-D07479C07664}"/>
              </a:ext>
            </a:extLst>
          </p:cNvPr>
          <p:cNvSpPr>
            <a:spLocks noGrp="1"/>
          </p:cNvSpPr>
          <p:nvPr>
            <p:ph type="title"/>
          </p:nvPr>
        </p:nvSpPr>
        <p:spPr/>
        <p:txBody>
          <a:bodyPr/>
          <a:lstStyle/>
          <a:p>
            <a:r>
              <a:rPr lang="en-US" b="1"/>
              <a:t>Results (Case Study)</a:t>
            </a:r>
          </a:p>
        </p:txBody>
      </p:sp>
      <p:cxnSp>
        <p:nvCxnSpPr>
          <p:cNvPr id="5" name="Straight Connector 4">
            <a:extLst>
              <a:ext uri="{FF2B5EF4-FFF2-40B4-BE49-F238E27FC236}">
                <a16:creationId xmlns:a16="http://schemas.microsoft.com/office/drawing/2014/main" id="{60D731A3-63EA-1E41-9E61-65462CD1C402}"/>
              </a:ext>
            </a:extLst>
          </p:cNvPr>
          <p:cNvCxnSpPr>
            <a:cxnSpLocks/>
          </p:cNvCxnSpPr>
          <p:nvPr/>
        </p:nvCxnSpPr>
        <p:spPr>
          <a:xfrm>
            <a:off x="838200" y="1515909"/>
            <a:ext cx="10515600" cy="0"/>
          </a:xfrm>
          <a:prstGeom prst="line">
            <a:avLst/>
          </a:prstGeom>
          <a:ln w="19050">
            <a:solidFill>
              <a:srgbClr val="377362"/>
            </a:solidFill>
          </a:ln>
        </p:spPr>
        <p:style>
          <a:lnRef idx="1">
            <a:schemeClr val="accent1"/>
          </a:lnRef>
          <a:fillRef idx="0">
            <a:schemeClr val="accent1"/>
          </a:fillRef>
          <a:effectRef idx="0">
            <a:schemeClr val="accent1"/>
          </a:effectRef>
          <a:fontRef idx="minor">
            <a:schemeClr val="tx1"/>
          </a:fontRef>
        </p:style>
      </p:cxnSp>
      <p:graphicFrame>
        <p:nvGraphicFramePr>
          <p:cNvPr id="12" name="Table 12">
            <a:extLst>
              <a:ext uri="{FF2B5EF4-FFF2-40B4-BE49-F238E27FC236}">
                <a16:creationId xmlns:a16="http://schemas.microsoft.com/office/drawing/2014/main" id="{3C82DD0C-08FA-248C-6A57-9614B8FECCA3}"/>
              </a:ext>
            </a:extLst>
          </p:cNvPr>
          <p:cNvGraphicFramePr>
            <a:graphicFrameLocks noGrp="1"/>
          </p:cNvGraphicFramePr>
          <p:nvPr>
            <p:ph idx="1"/>
            <p:extLst>
              <p:ext uri="{D42A27DB-BD31-4B8C-83A1-F6EECF244321}">
                <p14:modId xmlns:p14="http://schemas.microsoft.com/office/powerpoint/2010/main" val="3409589550"/>
              </p:ext>
            </p:extLst>
          </p:nvPr>
        </p:nvGraphicFramePr>
        <p:xfrm>
          <a:off x="838200" y="1825625"/>
          <a:ext cx="10515596" cy="4297680"/>
        </p:xfrm>
        <a:graphic>
          <a:graphicData uri="http://schemas.openxmlformats.org/drawingml/2006/table">
            <a:tbl>
              <a:tblPr firstRow="1" bandRow="1">
                <a:tableStyleId>{073A0DAA-6AF3-43AB-8588-CEC1D06C72B9}</a:tableStyleId>
              </a:tblPr>
              <a:tblGrid>
                <a:gridCol w="1666009">
                  <a:extLst>
                    <a:ext uri="{9D8B030D-6E8A-4147-A177-3AD203B41FA5}">
                      <a16:colId xmlns:a16="http://schemas.microsoft.com/office/drawing/2014/main" val="3932553752"/>
                    </a:ext>
                  </a:extLst>
                </a:gridCol>
                <a:gridCol w="8849587">
                  <a:extLst>
                    <a:ext uri="{9D8B030D-6E8A-4147-A177-3AD203B41FA5}">
                      <a16:colId xmlns:a16="http://schemas.microsoft.com/office/drawing/2014/main" val="925306813"/>
                    </a:ext>
                  </a:extLst>
                </a:gridCol>
              </a:tblGrid>
              <a:tr h="209146">
                <a:tc>
                  <a:txBody>
                    <a:bodyPr/>
                    <a:lstStyle/>
                    <a:p>
                      <a:pPr algn="ctr"/>
                      <a:r>
                        <a:rPr lang="en-US"/>
                        <a:t>20 Newsgroups</a:t>
                      </a:r>
                      <a:endParaRPr lang="en-US" b="0"/>
                    </a:p>
                  </a:txBody>
                  <a:tcPr anchor="ctr"/>
                </a:tc>
                <a:tc>
                  <a:txBody>
                    <a:bodyPr/>
                    <a:lstStyle/>
                    <a:p>
                      <a:pPr algn="ctr"/>
                      <a:endParaRPr lang="en-US" b="0"/>
                    </a:p>
                  </a:txBody>
                  <a:tcPr anchor="ctr"/>
                </a:tc>
                <a:extLst>
                  <a:ext uri="{0D108BD9-81ED-4DB2-BD59-A6C34878D82A}">
                    <a16:rowId xmlns:a16="http://schemas.microsoft.com/office/drawing/2014/main" val="3326865157"/>
                  </a:ext>
                </a:extLst>
              </a:tr>
              <a:tr h="370840">
                <a:tc>
                  <a:txBody>
                    <a:bodyPr/>
                    <a:lstStyle/>
                    <a:p>
                      <a:pPr algn="ctr"/>
                      <a:r>
                        <a:rPr lang="en-US"/>
                        <a:t>Query I</a:t>
                      </a:r>
                    </a:p>
                  </a:txBody>
                  <a:tcPr anchor="ctr"/>
                </a:tc>
                <a:tc>
                  <a:txBody>
                    <a:bodyPr/>
                    <a:lstStyle/>
                    <a:p>
                      <a:pPr algn="l"/>
                      <a:r>
                        <a:rPr lang="en-US"/>
                        <a:t>They beat </a:t>
                      </a:r>
                      <a:r>
                        <a:rPr lang="en-US">
                          <a:solidFill>
                            <a:srgbClr val="FF0000"/>
                          </a:solidFill>
                        </a:rPr>
                        <a:t>Ford</a:t>
                      </a:r>
                      <a:r>
                        <a:rPr lang="en-US"/>
                        <a:t> to the market with the </a:t>
                      </a:r>
                      <a:r>
                        <a:rPr lang="en-US">
                          <a:solidFill>
                            <a:srgbClr val="FF0000"/>
                          </a:solidFill>
                        </a:rPr>
                        <a:t>Camaro/Firebird</a:t>
                      </a:r>
                      <a:r>
                        <a:rPr lang="en-US"/>
                        <a:t>, but really only in words. Production of these </a:t>
                      </a:r>
                      <a:r>
                        <a:rPr lang="en-US">
                          <a:solidFill>
                            <a:srgbClr val="FF0000"/>
                          </a:solidFill>
                        </a:rPr>
                        <a:t>vehicles</a:t>
                      </a:r>
                      <a:r>
                        <a:rPr lang="en-US"/>
                        <a:t> will be limited until the end of the year, keeping selling prices above MSRP for the most part since there are so many twitching Camaro fans out there . . .</a:t>
                      </a:r>
                    </a:p>
                  </a:txBody>
                  <a:tcPr anchor="ctr"/>
                </a:tc>
                <a:extLst>
                  <a:ext uri="{0D108BD9-81ED-4DB2-BD59-A6C34878D82A}">
                    <a16:rowId xmlns:a16="http://schemas.microsoft.com/office/drawing/2014/main" val="1092277913"/>
                  </a:ext>
                </a:extLst>
              </a:tr>
              <a:tr h="370840">
                <a:tc>
                  <a:txBody>
                    <a:bodyPr/>
                    <a:lstStyle/>
                    <a:p>
                      <a:pPr algn="ctr"/>
                      <a:r>
                        <a:rPr lang="en-US"/>
                        <a:t>Prototype</a:t>
                      </a:r>
                    </a:p>
                  </a:txBody>
                  <a:tcPr anchor="ctr"/>
                </a:tc>
                <a:tc>
                  <a:txBody>
                    <a:bodyPr/>
                    <a:lstStyle/>
                    <a:p>
                      <a:pPr algn="l"/>
                      <a:r>
                        <a:rPr lang="en-US"/>
                        <a:t>On BOTH </a:t>
                      </a:r>
                      <a:r>
                        <a:rPr lang="en-US">
                          <a:solidFill>
                            <a:srgbClr val="FF0000"/>
                          </a:solidFill>
                        </a:rPr>
                        <a:t>cars</a:t>
                      </a:r>
                      <a:r>
                        <a:rPr lang="en-US"/>
                        <a:t>, the rubber seals around the window and door fell off. . . . The panel gaps were large and non-uniform between the 2 cars I saw - the kind of thing you expect and accept on a </a:t>
                      </a:r>
                      <a:r>
                        <a:rPr lang="en-US">
                          <a:solidFill>
                            <a:srgbClr val="FF0000"/>
                          </a:solidFill>
                        </a:rPr>
                        <a:t>Mustang</a:t>
                      </a:r>
                      <a:r>
                        <a:rPr lang="en-US"/>
                        <a:t>, but not from Chrysler’s savior . . .</a:t>
                      </a:r>
                    </a:p>
                  </a:txBody>
                  <a:tcPr anchor="ctr"/>
                </a:tc>
                <a:extLst>
                  <a:ext uri="{0D108BD9-81ED-4DB2-BD59-A6C34878D82A}">
                    <a16:rowId xmlns:a16="http://schemas.microsoft.com/office/drawing/2014/main" val="220860302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Query II</a:t>
                      </a:r>
                    </a:p>
                  </a:txBody>
                  <a:tcPr anchor="ctr"/>
                </a:tc>
                <a:tc>
                  <a:txBody>
                    <a:bodyPr/>
                    <a:lstStyle/>
                    <a:p>
                      <a:pPr algn="l"/>
                      <a:r>
                        <a:rPr lang="en-US"/>
                        <a:t>Public revelation, which is the basis of Catholic doctrine, ended with the death of St John, the last Apostle. Nothing new can be added. Every so often, the Pope declares that some departed </a:t>
                      </a:r>
                      <a:r>
                        <a:rPr lang="en-US">
                          <a:solidFill>
                            <a:srgbClr val="FF0000"/>
                          </a:solidFill>
                        </a:rPr>
                        <a:t>Christian</a:t>
                      </a:r>
                      <a:r>
                        <a:rPr lang="en-US"/>
                        <a:t> is now in </a:t>
                      </a:r>
                      <a:r>
                        <a:rPr lang="en-US">
                          <a:solidFill>
                            <a:srgbClr val="FF0000"/>
                          </a:solidFill>
                        </a:rPr>
                        <a:t>Heaven</a:t>
                      </a:r>
                      <a:r>
                        <a:rPr lang="en-US"/>
                        <a:t>, and may be invoked in the public rites of the </a:t>
                      </a:r>
                      <a:r>
                        <a:rPr lang="en-US">
                          <a:solidFill>
                            <a:srgbClr val="FF0000"/>
                          </a:solidFill>
                        </a:rPr>
                        <a:t>Church</a:t>
                      </a:r>
                      <a:r>
                        <a:rPr lang="en-US"/>
                        <a:t> . . .</a:t>
                      </a:r>
                    </a:p>
                  </a:txBody>
                  <a:tcPr anchor="ctr"/>
                </a:tc>
                <a:extLst>
                  <a:ext uri="{0D108BD9-81ED-4DB2-BD59-A6C34878D82A}">
                    <a16:rowId xmlns:a16="http://schemas.microsoft.com/office/drawing/2014/main" val="515795209"/>
                  </a:ext>
                </a:extLst>
              </a:tr>
              <a:tr h="370840">
                <a:tc>
                  <a:txBody>
                    <a:bodyPr/>
                    <a:lstStyle/>
                    <a:p>
                      <a:pPr algn="ctr"/>
                      <a:r>
                        <a:rPr lang="en-US"/>
                        <a:t>Prototype</a:t>
                      </a:r>
                    </a:p>
                  </a:txBody>
                  <a:tcPr anchor="ctr"/>
                </a:tc>
                <a:tc>
                  <a:txBody>
                    <a:bodyPr/>
                    <a:lstStyle/>
                    <a:p>
                      <a:pPr algn="l"/>
                      <a:r>
                        <a:rPr lang="en-US" dirty="0"/>
                        <a:t>If it were a sin to violate Sunday no one could ever be forgiven for that for </a:t>
                      </a:r>
                      <a:r>
                        <a:rPr lang="en-US" dirty="0">
                          <a:solidFill>
                            <a:srgbClr val="FF0000"/>
                          </a:solidFill>
                        </a:rPr>
                        <a:t>Jesus</a:t>
                      </a:r>
                      <a:r>
                        <a:rPr lang="en-US" dirty="0"/>
                        <a:t> never kept Sunday holy. He only recognized one day of the seven as </a:t>
                      </a:r>
                      <a:r>
                        <a:rPr lang="en-US" dirty="0">
                          <a:solidFill>
                            <a:srgbClr val="FF0000"/>
                          </a:solidFill>
                        </a:rPr>
                        <a:t>holy</a:t>
                      </a:r>
                      <a:r>
                        <a:rPr lang="en-US" dirty="0"/>
                        <a:t>. Jesus also recognized other holy days, like the Passover. Acts 15 says that no more should be </a:t>
                      </a:r>
                      <a:r>
                        <a:rPr lang="en-US" dirty="0" err="1"/>
                        <a:t>layed</a:t>
                      </a:r>
                      <a:r>
                        <a:rPr lang="en-US" dirty="0"/>
                        <a:t> on the Gentiles than . . .</a:t>
                      </a:r>
                    </a:p>
                  </a:txBody>
                  <a:tcPr anchor="ctr"/>
                </a:tc>
                <a:extLst>
                  <a:ext uri="{0D108BD9-81ED-4DB2-BD59-A6C34878D82A}">
                    <a16:rowId xmlns:a16="http://schemas.microsoft.com/office/drawing/2014/main" val="769354462"/>
                  </a:ext>
                </a:extLst>
              </a:tr>
            </a:tbl>
          </a:graphicData>
        </a:graphic>
      </p:graphicFrame>
    </p:spTree>
    <p:extLst>
      <p:ext uri="{BB962C8B-B14F-4D97-AF65-F5344CB8AC3E}">
        <p14:creationId xmlns:p14="http://schemas.microsoft.com/office/powerpoint/2010/main" val="2889633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A00A-64A9-F345-8DDA-D15E01567E4A}"/>
              </a:ext>
            </a:extLst>
          </p:cNvPr>
          <p:cNvSpPr>
            <a:spLocks noGrp="1"/>
          </p:cNvSpPr>
          <p:nvPr>
            <p:ph type="title"/>
          </p:nvPr>
        </p:nvSpPr>
        <p:spPr>
          <a:xfrm>
            <a:off x="831850" y="1709738"/>
            <a:ext cx="10515600" cy="2111375"/>
          </a:xfrm>
        </p:spPr>
        <p:txBody>
          <a:bodyPr/>
          <a:lstStyle/>
          <a:p>
            <a:r>
              <a:rPr lang="en-US" b="1"/>
              <a:t>Conclusion</a:t>
            </a:r>
          </a:p>
        </p:txBody>
      </p:sp>
      <p:sp>
        <p:nvSpPr>
          <p:cNvPr id="3" name="Text Placeholder 2">
            <a:extLst>
              <a:ext uri="{FF2B5EF4-FFF2-40B4-BE49-F238E27FC236}">
                <a16:creationId xmlns:a16="http://schemas.microsoft.com/office/drawing/2014/main" id="{BA7AE7F9-2AA5-0341-8B74-88070B62FF37}"/>
              </a:ext>
            </a:extLst>
          </p:cNvPr>
          <p:cNvSpPr>
            <a:spLocks noGrp="1"/>
          </p:cNvSpPr>
          <p:nvPr>
            <p:ph type="body" idx="1"/>
          </p:nvPr>
        </p:nvSpPr>
        <p:spPr/>
        <p:txBody>
          <a:bodyPr/>
          <a:lstStyle/>
          <a:p>
            <a:endParaRPr lang="en-US"/>
          </a:p>
        </p:txBody>
      </p:sp>
      <p:cxnSp>
        <p:nvCxnSpPr>
          <p:cNvPr id="5" name="Straight Connector 4">
            <a:extLst>
              <a:ext uri="{FF2B5EF4-FFF2-40B4-BE49-F238E27FC236}">
                <a16:creationId xmlns:a16="http://schemas.microsoft.com/office/drawing/2014/main" id="{26AF93E8-0C59-1D40-9270-C47D85A06AF3}"/>
              </a:ext>
            </a:extLst>
          </p:cNvPr>
          <p:cNvCxnSpPr>
            <a:cxnSpLocks/>
          </p:cNvCxnSpPr>
          <p:nvPr/>
        </p:nvCxnSpPr>
        <p:spPr>
          <a:xfrm>
            <a:off x="838200" y="3875308"/>
            <a:ext cx="10515600" cy="0"/>
          </a:xfrm>
          <a:prstGeom prst="line">
            <a:avLst/>
          </a:prstGeom>
          <a:ln w="19050">
            <a:solidFill>
              <a:srgbClr val="37736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7114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B019A-3E83-8E4A-A454-D07479C07664}"/>
              </a:ext>
            </a:extLst>
          </p:cNvPr>
          <p:cNvSpPr>
            <a:spLocks noGrp="1"/>
          </p:cNvSpPr>
          <p:nvPr>
            <p:ph type="title"/>
          </p:nvPr>
        </p:nvSpPr>
        <p:spPr/>
        <p:txBody>
          <a:bodyPr/>
          <a:lstStyle/>
          <a:p>
            <a:r>
              <a:rPr lang="en-US" b="1"/>
              <a:t>Conclusion</a:t>
            </a:r>
          </a:p>
        </p:txBody>
      </p:sp>
      <p:sp>
        <p:nvSpPr>
          <p:cNvPr id="3" name="Content Placeholder 2">
            <a:extLst>
              <a:ext uri="{FF2B5EF4-FFF2-40B4-BE49-F238E27FC236}">
                <a16:creationId xmlns:a16="http://schemas.microsoft.com/office/drawing/2014/main" id="{AF0C5BC2-D9B4-1F4F-A10F-9123396387E4}"/>
              </a:ext>
            </a:extLst>
          </p:cNvPr>
          <p:cNvSpPr>
            <a:spLocks noGrp="1"/>
          </p:cNvSpPr>
          <p:nvPr>
            <p:ph idx="1"/>
          </p:nvPr>
        </p:nvSpPr>
        <p:spPr/>
        <p:txBody>
          <a:bodyPr>
            <a:normAutofit/>
          </a:bodyPr>
          <a:lstStyle/>
          <a:p>
            <a:pPr algn="just"/>
            <a:r>
              <a:rPr lang="en-US" sz="2400">
                <a:latin typeface="NimbusRomNo9L-Regu"/>
              </a:rPr>
              <a:t>We</a:t>
            </a:r>
            <a:r>
              <a:rPr lang="zh-CN" altLang="en-US" sz="2400">
                <a:latin typeface="NimbusRomNo9L-Regu"/>
              </a:rPr>
              <a:t> </a:t>
            </a:r>
            <a:r>
              <a:rPr lang="en-US" sz="2400">
                <a:latin typeface="NimbusRomNo9L-Regu"/>
              </a:rPr>
              <a:t>have developed ESAD, a sequential anomaly detection framework that can identify diverse anomalies in sequential data based on contrastive learning and clustering technique. </a:t>
            </a:r>
          </a:p>
          <a:p>
            <a:pPr algn="just"/>
            <a:endParaRPr lang="en-US" sz="2400">
              <a:latin typeface="NimbusRomNo9L-Regu"/>
            </a:endParaRPr>
          </a:p>
          <a:p>
            <a:pPr algn="just"/>
            <a:r>
              <a:rPr lang="en-US" sz="2400">
                <a:latin typeface="NimbusRomNo9L-Regu"/>
              </a:rPr>
              <a:t>ESAD can learn diverse prototypes for normal and abnormal sequences.</a:t>
            </a:r>
          </a:p>
          <a:p>
            <a:pPr algn="just"/>
            <a:endParaRPr lang="en-US" sz="2400">
              <a:latin typeface="NimbusRomNo9L-Regu"/>
            </a:endParaRPr>
          </a:p>
          <a:p>
            <a:pPr algn="just"/>
            <a:r>
              <a:rPr lang="en-US" sz="2400">
                <a:latin typeface="NimbusRomNo9L-Regu"/>
              </a:rPr>
              <a:t>ESAD can detect and explain abnormal sequences using learned prototypes.</a:t>
            </a:r>
          </a:p>
        </p:txBody>
      </p:sp>
      <p:cxnSp>
        <p:nvCxnSpPr>
          <p:cNvPr id="5" name="Straight Connector 4">
            <a:extLst>
              <a:ext uri="{FF2B5EF4-FFF2-40B4-BE49-F238E27FC236}">
                <a16:creationId xmlns:a16="http://schemas.microsoft.com/office/drawing/2014/main" id="{60D731A3-63EA-1E41-9E61-65462CD1C402}"/>
              </a:ext>
            </a:extLst>
          </p:cNvPr>
          <p:cNvCxnSpPr>
            <a:cxnSpLocks/>
          </p:cNvCxnSpPr>
          <p:nvPr/>
        </p:nvCxnSpPr>
        <p:spPr>
          <a:xfrm>
            <a:off x="838200" y="1515909"/>
            <a:ext cx="10515600" cy="0"/>
          </a:xfrm>
          <a:prstGeom prst="line">
            <a:avLst/>
          </a:prstGeom>
          <a:ln w="19050">
            <a:solidFill>
              <a:srgbClr val="37736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88015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B019A-3E83-8E4A-A454-D07479C07664}"/>
              </a:ext>
            </a:extLst>
          </p:cNvPr>
          <p:cNvSpPr>
            <a:spLocks noGrp="1"/>
          </p:cNvSpPr>
          <p:nvPr>
            <p:ph type="title"/>
          </p:nvPr>
        </p:nvSpPr>
        <p:spPr/>
        <p:txBody>
          <a:bodyPr/>
          <a:lstStyle/>
          <a:p>
            <a:r>
              <a:rPr lang="en-US" b="1"/>
              <a:t>Q&amp;A</a:t>
            </a:r>
          </a:p>
        </p:txBody>
      </p:sp>
      <p:sp>
        <p:nvSpPr>
          <p:cNvPr id="3" name="Content Placeholder 2">
            <a:extLst>
              <a:ext uri="{FF2B5EF4-FFF2-40B4-BE49-F238E27FC236}">
                <a16:creationId xmlns:a16="http://schemas.microsoft.com/office/drawing/2014/main" id="{AF0C5BC2-D9B4-1F4F-A10F-9123396387E4}"/>
              </a:ext>
            </a:extLst>
          </p:cNvPr>
          <p:cNvSpPr>
            <a:spLocks noGrp="1"/>
          </p:cNvSpPr>
          <p:nvPr>
            <p:ph idx="1"/>
          </p:nvPr>
        </p:nvSpPr>
        <p:spPr/>
        <p:txBody>
          <a:bodyPr>
            <a:normAutofit/>
          </a:bodyPr>
          <a:lstStyle/>
          <a:p>
            <a:pPr algn="just"/>
            <a:r>
              <a:rPr lang="en-US" sz="2400">
                <a:latin typeface="NimbusRomNo9L-Regu"/>
              </a:rPr>
              <a:t>Email: he.cheng@usu.edu</a:t>
            </a:r>
          </a:p>
        </p:txBody>
      </p:sp>
      <p:cxnSp>
        <p:nvCxnSpPr>
          <p:cNvPr id="5" name="Straight Connector 4">
            <a:extLst>
              <a:ext uri="{FF2B5EF4-FFF2-40B4-BE49-F238E27FC236}">
                <a16:creationId xmlns:a16="http://schemas.microsoft.com/office/drawing/2014/main" id="{60D731A3-63EA-1E41-9E61-65462CD1C402}"/>
              </a:ext>
            </a:extLst>
          </p:cNvPr>
          <p:cNvCxnSpPr>
            <a:cxnSpLocks/>
          </p:cNvCxnSpPr>
          <p:nvPr/>
        </p:nvCxnSpPr>
        <p:spPr>
          <a:xfrm>
            <a:off x="838200" y="1515909"/>
            <a:ext cx="10515600" cy="0"/>
          </a:xfrm>
          <a:prstGeom prst="line">
            <a:avLst/>
          </a:prstGeom>
          <a:ln w="19050">
            <a:solidFill>
              <a:srgbClr val="37736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977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B019A-3E83-8E4A-A454-D07479C07664}"/>
              </a:ext>
            </a:extLst>
          </p:cNvPr>
          <p:cNvSpPr>
            <a:spLocks noGrp="1"/>
          </p:cNvSpPr>
          <p:nvPr>
            <p:ph type="title"/>
          </p:nvPr>
        </p:nvSpPr>
        <p:spPr/>
        <p:txBody>
          <a:bodyPr/>
          <a:lstStyle/>
          <a:p>
            <a:r>
              <a:rPr lang="en-US" b="1"/>
              <a:t>Sequential Anomaly Detection</a:t>
            </a:r>
          </a:p>
        </p:txBody>
      </p:sp>
      <p:sp>
        <p:nvSpPr>
          <p:cNvPr id="3" name="Content Placeholder 2">
            <a:extLst>
              <a:ext uri="{FF2B5EF4-FFF2-40B4-BE49-F238E27FC236}">
                <a16:creationId xmlns:a16="http://schemas.microsoft.com/office/drawing/2014/main" id="{AF0C5BC2-D9B4-1F4F-A10F-9123396387E4}"/>
              </a:ext>
            </a:extLst>
          </p:cNvPr>
          <p:cNvSpPr>
            <a:spLocks noGrp="1"/>
          </p:cNvSpPr>
          <p:nvPr>
            <p:ph idx="1"/>
          </p:nvPr>
        </p:nvSpPr>
        <p:spPr/>
        <p:txBody>
          <a:bodyPr/>
          <a:lstStyle/>
          <a:p>
            <a:r>
              <a:rPr lang="en-US" sz="2400" dirty="0"/>
              <a:t>Sequential data is ubiquitous in various applications.</a:t>
            </a:r>
          </a:p>
          <a:p>
            <a:endParaRPr lang="en-US" sz="2400" dirty="0"/>
          </a:p>
          <a:p>
            <a:r>
              <a:rPr lang="en-US" sz="2400" dirty="0"/>
              <a:t>Sequential anomaly detection is critical to build robust and reliable system</a:t>
            </a:r>
            <a:r>
              <a:rPr lang="en-US" altLang="zh-CN" sz="2400" dirty="0"/>
              <a:t>s</a:t>
            </a:r>
            <a:r>
              <a:rPr lang="en-US" sz="2400" dirty="0"/>
              <a:t>.</a:t>
            </a:r>
          </a:p>
          <a:p>
            <a:endParaRPr lang="en-US" sz="2400" dirty="0"/>
          </a:p>
          <a:p>
            <a:endParaRPr lang="en-US" sz="2400" dirty="0"/>
          </a:p>
          <a:p>
            <a:endParaRPr lang="en-US" sz="2400" dirty="0"/>
          </a:p>
          <a:p>
            <a:endParaRPr lang="en-US" dirty="0"/>
          </a:p>
          <a:p>
            <a:endParaRPr lang="en-US" dirty="0"/>
          </a:p>
        </p:txBody>
      </p:sp>
      <p:cxnSp>
        <p:nvCxnSpPr>
          <p:cNvPr id="5" name="Straight Connector 4">
            <a:extLst>
              <a:ext uri="{FF2B5EF4-FFF2-40B4-BE49-F238E27FC236}">
                <a16:creationId xmlns:a16="http://schemas.microsoft.com/office/drawing/2014/main" id="{60D731A3-63EA-1E41-9E61-65462CD1C402}"/>
              </a:ext>
            </a:extLst>
          </p:cNvPr>
          <p:cNvCxnSpPr>
            <a:cxnSpLocks/>
          </p:cNvCxnSpPr>
          <p:nvPr/>
        </p:nvCxnSpPr>
        <p:spPr>
          <a:xfrm>
            <a:off x="838200" y="1515909"/>
            <a:ext cx="10515600" cy="0"/>
          </a:xfrm>
          <a:prstGeom prst="line">
            <a:avLst/>
          </a:prstGeom>
          <a:ln w="19050">
            <a:solidFill>
              <a:srgbClr val="37736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154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B019A-3E83-8E4A-A454-D07479C07664}"/>
              </a:ext>
            </a:extLst>
          </p:cNvPr>
          <p:cNvSpPr>
            <a:spLocks noGrp="1"/>
          </p:cNvSpPr>
          <p:nvPr>
            <p:ph type="title"/>
          </p:nvPr>
        </p:nvSpPr>
        <p:spPr/>
        <p:txBody>
          <a:bodyPr/>
          <a:lstStyle/>
          <a:p>
            <a:r>
              <a:rPr lang="en-US" b="1"/>
              <a:t>Deep Sequential Anomaly Detection</a:t>
            </a:r>
          </a:p>
        </p:txBody>
      </p:sp>
      <p:sp>
        <p:nvSpPr>
          <p:cNvPr id="3" name="Content Placeholder 2">
            <a:extLst>
              <a:ext uri="{FF2B5EF4-FFF2-40B4-BE49-F238E27FC236}">
                <a16:creationId xmlns:a16="http://schemas.microsoft.com/office/drawing/2014/main" id="{AF0C5BC2-D9B4-1F4F-A10F-9123396387E4}"/>
              </a:ext>
            </a:extLst>
          </p:cNvPr>
          <p:cNvSpPr>
            <a:spLocks noGrp="1"/>
          </p:cNvSpPr>
          <p:nvPr>
            <p:ph idx="1"/>
          </p:nvPr>
        </p:nvSpPr>
        <p:spPr/>
        <p:txBody>
          <a:bodyPr/>
          <a:lstStyle/>
          <a:p>
            <a:r>
              <a:rPr lang="en-US" sz="2400" dirty="0"/>
              <a:t>Deep learning-based methods perform better than traditional methods.</a:t>
            </a:r>
          </a:p>
          <a:p>
            <a:pPr marL="0" indent="0">
              <a:buNone/>
            </a:pPr>
            <a:endParaRPr lang="en-US" sz="2400" dirty="0"/>
          </a:p>
          <a:p>
            <a:r>
              <a:rPr lang="en-US" sz="2400" dirty="0"/>
              <a:t>Deep sequential anomaly detection models are black-boxed.</a:t>
            </a:r>
          </a:p>
          <a:p>
            <a:endParaRPr lang="en-US" sz="2400" dirty="0"/>
          </a:p>
          <a:p>
            <a:r>
              <a:rPr lang="en-US" sz="2400" dirty="0"/>
              <a:t>Detecting anomalies with explanations is more trustworthy.</a:t>
            </a:r>
          </a:p>
          <a:p>
            <a:endParaRPr lang="en-US" dirty="0"/>
          </a:p>
        </p:txBody>
      </p:sp>
      <p:cxnSp>
        <p:nvCxnSpPr>
          <p:cNvPr id="5" name="Straight Connector 4">
            <a:extLst>
              <a:ext uri="{FF2B5EF4-FFF2-40B4-BE49-F238E27FC236}">
                <a16:creationId xmlns:a16="http://schemas.microsoft.com/office/drawing/2014/main" id="{60D731A3-63EA-1E41-9E61-65462CD1C402}"/>
              </a:ext>
            </a:extLst>
          </p:cNvPr>
          <p:cNvCxnSpPr>
            <a:cxnSpLocks/>
          </p:cNvCxnSpPr>
          <p:nvPr/>
        </p:nvCxnSpPr>
        <p:spPr>
          <a:xfrm>
            <a:off x="838200" y="1515909"/>
            <a:ext cx="10515600" cy="0"/>
          </a:xfrm>
          <a:prstGeom prst="line">
            <a:avLst/>
          </a:prstGeom>
          <a:ln w="19050">
            <a:solidFill>
              <a:srgbClr val="37736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1041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B019A-3E83-8E4A-A454-D07479C07664}"/>
              </a:ext>
            </a:extLst>
          </p:cNvPr>
          <p:cNvSpPr>
            <a:spLocks noGrp="1"/>
          </p:cNvSpPr>
          <p:nvPr>
            <p:ph type="title"/>
          </p:nvPr>
        </p:nvSpPr>
        <p:spPr/>
        <p:txBody>
          <a:bodyPr/>
          <a:lstStyle/>
          <a:p>
            <a:r>
              <a:rPr lang="en-US" b="1"/>
              <a:t>Detecting Anomalies with Explanations</a:t>
            </a:r>
          </a:p>
        </p:txBody>
      </p:sp>
      <p:sp>
        <p:nvSpPr>
          <p:cNvPr id="3" name="Content Placeholder 2">
            <a:extLst>
              <a:ext uri="{FF2B5EF4-FFF2-40B4-BE49-F238E27FC236}">
                <a16:creationId xmlns:a16="http://schemas.microsoft.com/office/drawing/2014/main" id="{AF0C5BC2-D9B4-1F4F-A10F-9123396387E4}"/>
              </a:ext>
            </a:extLst>
          </p:cNvPr>
          <p:cNvSpPr>
            <a:spLocks noGrp="1"/>
          </p:cNvSpPr>
          <p:nvPr>
            <p:ph idx="1"/>
          </p:nvPr>
        </p:nvSpPr>
        <p:spPr/>
        <p:txBody>
          <a:bodyPr>
            <a:normAutofit/>
          </a:bodyPr>
          <a:lstStyle/>
          <a:p>
            <a:r>
              <a:rPr lang="en-US" sz="2400" dirty="0"/>
              <a:t>Anomalies in sequential data can be explained by prototypes.</a:t>
            </a:r>
          </a:p>
          <a:p>
            <a:endParaRPr lang="en-US" sz="2400" dirty="0"/>
          </a:p>
          <a:p>
            <a:r>
              <a:rPr lang="en-US" sz="2400" dirty="0"/>
              <a:t>Anomaly in a single sequence can be explained by instantiated prototype.</a:t>
            </a:r>
          </a:p>
          <a:p>
            <a:endParaRPr lang="en-US" sz="2400" dirty="0"/>
          </a:p>
          <a:p>
            <a:r>
              <a:rPr lang="en-US" sz="2400" dirty="0"/>
              <a:t>Anomalies in the whole dataset can be explained by diverse prototypes.</a:t>
            </a:r>
          </a:p>
          <a:p>
            <a:endParaRPr lang="en-US" sz="2400" dirty="0"/>
          </a:p>
          <a:p>
            <a:endParaRPr lang="en-US" sz="2400" dirty="0"/>
          </a:p>
        </p:txBody>
      </p:sp>
      <p:cxnSp>
        <p:nvCxnSpPr>
          <p:cNvPr id="5" name="Straight Connector 4">
            <a:extLst>
              <a:ext uri="{FF2B5EF4-FFF2-40B4-BE49-F238E27FC236}">
                <a16:creationId xmlns:a16="http://schemas.microsoft.com/office/drawing/2014/main" id="{60D731A3-63EA-1E41-9E61-65462CD1C402}"/>
              </a:ext>
            </a:extLst>
          </p:cNvPr>
          <p:cNvCxnSpPr>
            <a:cxnSpLocks/>
          </p:cNvCxnSpPr>
          <p:nvPr/>
        </p:nvCxnSpPr>
        <p:spPr>
          <a:xfrm>
            <a:off x="838200" y="1515909"/>
            <a:ext cx="10515600" cy="0"/>
          </a:xfrm>
          <a:prstGeom prst="line">
            <a:avLst/>
          </a:prstGeom>
          <a:ln w="19050">
            <a:solidFill>
              <a:srgbClr val="37736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8142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A00A-64A9-F345-8DDA-D15E01567E4A}"/>
              </a:ext>
            </a:extLst>
          </p:cNvPr>
          <p:cNvSpPr>
            <a:spLocks noGrp="1"/>
          </p:cNvSpPr>
          <p:nvPr>
            <p:ph type="title"/>
          </p:nvPr>
        </p:nvSpPr>
        <p:spPr>
          <a:xfrm>
            <a:off x="831850" y="1709738"/>
            <a:ext cx="10515600" cy="2111375"/>
          </a:xfrm>
        </p:spPr>
        <p:txBody>
          <a:bodyPr/>
          <a:lstStyle/>
          <a:p>
            <a:r>
              <a:rPr lang="en-US" b="1"/>
              <a:t>Methodology</a:t>
            </a:r>
          </a:p>
        </p:txBody>
      </p:sp>
      <p:sp>
        <p:nvSpPr>
          <p:cNvPr id="3" name="Text Placeholder 2">
            <a:extLst>
              <a:ext uri="{FF2B5EF4-FFF2-40B4-BE49-F238E27FC236}">
                <a16:creationId xmlns:a16="http://schemas.microsoft.com/office/drawing/2014/main" id="{BA7AE7F9-2AA5-0341-8B74-88070B62FF37}"/>
              </a:ext>
            </a:extLst>
          </p:cNvPr>
          <p:cNvSpPr>
            <a:spLocks noGrp="1"/>
          </p:cNvSpPr>
          <p:nvPr>
            <p:ph type="body" idx="1"/>
          </p:nvPr>
        </p:nvSpPr>
        <p:spPr/>
        <p:txBody>
          <a:bodyPr/>
          <a:lstStyle/>
          <a:p>
            <a:pPr algn="l"/>
            <a:r>
              <a:rPr lang="en-US" sz="2000" dirty="0">
                <a:latin typeface="+mj-lt"/>
              </a:rPr>
              <a:t>Explainable Sequential Anomaly Detection via Prototypes(GLEAD)</a:t>
            </a:r>
          </a:p>
        </p:txBody>
      </p:sp>
      <p:cxnSp>
        <p:nvCxnSpPr>
          <p:cNvPr id="5" name="Straight Connector 4">
            <a:extLst>
              <a:ext uri="{FF2B5EF4-FFF2-40B4-BE49-F238E27FC236}">
                <a16:creationId xmlns:a16="http://schemas.microsoft.com/office/drawing/2014/main" id="{26AF93E8-0C59-1D40-9270-C47D85A06AF3}"/>
              </a:ext>
            </a:extLst>
          </p:cNvPr>
          <p:cNvCxnSpPr>
            <a:cxnSpLocks/>
          </p:cNvCxnSpPr>
          <p:nvPr/>
        </p:nvCxnSpPr>
        <p:spPr>
          <a:xfrm>
            <a:off x="838200" y="3875308"/>
            <a:ext cx="10515600" cy="0"/>
          </a:xfrm>
          <a:prstGeom prst="line">
            <a:avLst/>
          </a:prstGeom>
          <a:ln w="19050">
            <a:solidFill>
              <a:srgbClr val="37736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2493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B019A-3E83-8E4A-A454-D07479C07664}"/>
              </a:ext>
            </a:extLst>
          </p:cNvPr>
          <p:cNvSpPr>
            <a:spLocks noGrp="1"/>
          </p:cNvSpPr>
          <p:nvPr>
            <p:ph type="title"/>
          </p:nvPr>
        </p:nvSpPr>
        <p:spPr/>
        <p:txBody>
          <a:bodyPr/>
          <a:lstStyle/>
          <a:p>
            <a:r>
              <a:rPr lang="en-US" b="1"/>
              <a:t>Overview</a:t>
            </a:r>
          </a:p>
        </p:txBody>
      </p:sp>
      <p:sp>
        <p:nvSpPr>
          <p:cNvPr id="3" name="Content Placeholder 2">
            <a:extLst>
              <a:ext uri="{FF2B5EF4-FFF2-40B4-BE49-F238E27FC236}">
                <a16:creationId xmlns:a16="http://schemas.microsoft.com/office/drawing/2014/main" id="{AF0C5BC2-D9B4-1F4F-A10F-9123396387E4}"/>
              </a:ext>
            </a:extLst>
          </p:cNvPr>
          <p:cNvSpPr>
            <a:spLocks noGrp="1"/>
          </p:cNvSpPr>
          <p:nvPr>
            <p:ph idx="1"/>
          </p:nvPr>
        </p:nvSpPr>
        <p:spPr>
          <a:xfrm>
            <a:off x="838200" y="1825625"/>
            <a:ext cx="4275110" cy="4351338"/>
          </a:xfrm>
        </p:spPr>
        <p:txBody>
          <a:bodyPr>
            <a:normAutofit/>
          </a:bodyPr>
          <a:lstStyle/>
          <a:p>
            <a:r>
              <a:rPr lang="en-US" sz="2000" dirty="0"/>
              <a:t>We propose a</a:t>
            </a:r>
            <a:r>
              <a:rPr lang="en-US" altLang="zh-CN" sz="2000" dirty="0"/>
              <a:t>n</a:t>
            </a:r>
            <a:r>
              <a:rPr lang="en-US" sz="2000" dirty="0"/>
              <a:t> Explainable S</a:t>
            </a:r>
            <a:r>
              <a:rPr lang="en-US" altLang="zh-CN" sz="2000" dirty="0"/>
              <a:t>equential</a:t>
            </a:r>
            <a:r>
              <a:rPr lang="en-US" sz="2000" dirty="0"/>
              <a:t> Anomaly Detection (ESAD) framework.</a:t>
            </a:r>
          </a:p>
          <a:p>
            <a:r>
              <a:rPr lang="en-US" sz="2000" dirty="0"/>
              <a:t>ESAD adopts contrastive learning and k-means technique.</a:t>
            </a:r>
          </a:p>
          <a:p>
            <a:r>
              <a:rPr lang="en-US" sz="2000" dirty="0"/>
              <a:t>ESAD can </a:t>
            </a:r>
            <a:r>
              <a:rPr lang="en-US" altLang="zh-CN" sz="2000" dirty="0"/>
              <a:t>derive</a:t>
            </a:r>
            <a:r>
              <a:rPr lang="en-US" sz="2000" dirty="0"/>
              <a:t> multiple normal and abnormal prototypes.</a:t>
            </a:r>
          </a:p>
          <a:p>
            <a:r>
              <a:rPr lang="en-US" sz="2000" dirty="0"/>
              <a:t>ESAD can detect and explain abnormal sequences by learned prototypes.</a:t>
            </a:r>
          </a:p>
        </p:txBody>
      </p:sp>
      <p:cxnSp>
        <p:nvCxnSpPr>
          <p:cNvPr id="5" name="Straight Connector 4">
            <a:extLst>
              <a:ext uri="{FF2B5EF4-FFF2-40B4-BE49-F238E27FC236}">
                <a16:creationId xmlns:a16="http://schemas.microsoft.com/office/drawing/2014/main" id="{60D731A3-63EA-1E41-9E61-65462CD1C402}"/>
              </a:ext>
            </a:extLst>
          </p:cNvPr>
          <p:cNvCxnSpPr>
            <a:cxnSpLocks/>
          </p:cNvCxnSpPr>
          <p:nvPr/>
        </p:nvCxnSpPr>
        <p:spPr>
          <a:xfrm>
            <a:off x="838200" y="1515909"/>
            <a:ext cx="10515600" cy="0"/>
          </a:xfrm>
          <a:prstGeom prst="line">
            <a:avLst/>
          </a:prstGeom>
          <a:ln w="19050">
            <a:solidFill>
              <a:srgbClr val="377362"/>
            </a:solidFill>
          </a:ln>
        </p:spPr>
        <p:style>
          <a:lnRef idx="1">
            <a:schemeClr val="accent1"/>
          </a:lnRef>
          <a:fillRef idx="0">
            <a:schemeClr val="accent1"/>
          </a:fillRef>
          <a:effectRef idx="0">
            <a:schemeClr val="accent1"/>
          </a:effectRef>
          <a:fontRef idx="minor">
            <a:schemeClr val="tx1"/>
          </a:fontRef>
        </p:style>
      </p:cxnSp>
      <p:pic>
        <p:nvPicPr>
          <p:cNvPr id="7" name="Picture 6" descr="Graphical user interface&#10;&#10;Description automatically generated">
            <a:extLst>
              <a:ext uri="{FF2B5EF4-FFF2-40B4-BE49-F238E27FC236}">
                <a16:creationId xmlns:a16="http://schemas.microsoft.com/office/drawing/2014/main" id="{88567FB9-7ADF-A83D-6F15-7D0BB120C02E}"/>
              </a:ext>
            </a:extLst>
          </p:cNvPr>
          <p:cNvPicPr>
            <a:picLocks noChangeAspect="1"/>
          </p:cNvPicPr>
          <p:nvPr/>
        </p:nvPicPr>
        <p:blipFill>
          <a:blip r:embed="rId3"/>
          <a:stretch>
            <a:fillRect/>
          </a:stretch>
        </p:blipFill>
        <p:spPr>
          <a:xfrm>
            <a:off x="5125972" y="2480783"/>
            <a:ext cx="6227828" cy="1896433"/>
          </a:xfrm>
          <a:prstGeom prst="rect">
            <a:avLst/>
          </a:prstGeom>
        </p:spPr>
      </p:pic>
    </p:spTree>
    <p:extLst>
      <p:ext uri="{BB962C8B-B14F-4D97-AF65-F5344CB8AC3E}">
        <p14:creationId xmlns:p14="http://schemas.microsoft.com/office/powerpoint/2010/main" val="2028997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B019A-3E83-8E4A-A454-D07479C07664}"/>
              </a:ext>
            </a:extLst>
          </p:cNvPr>
          <p:cNvSpPr>
            <a:spLocks noGrp="1"/>
          </p:cNvSpPr>
          <p:nvPr>
            <p:ph type="title"/>
          </p:nvPr>
        </p:nvSpPr>
        <p:spPr/>
        <p:txBody>
          <a:bodyPr/>
          <a:lstStyle/>
          <a:p>
            <a:r>
              <a:rPr lang="en-US" b="1"/>
              <a:t>Setup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0C5BC2-D9B4-1F4F-A10F-9123396387E4}"/>
                  </a:ext>
                </a:extLst>
              </p:cNvPr>
              <p:cNvSpPr>
                <a:spLocks noGrp="1"/>
              </p:cNvSpPr>
              <p:nvPr>
                <p:ph idx="1"/>
              </p:nvPr>
            </p:nvSpPr>
            <p:spPr/>
            <p:txBody>
              <a:bodyPr/>
              <a:lstStyle/>
              <a:p>
                <a:r>
                  <a:rPr lang="en-US" sz="2400"/>
                  <a:t>We adopt a semi-supervised setting by assuming:</a:t>
                </a:r>
              </a:p>
              <a:p>
                <a:endParaRPr lang="en-US" sz="2400"/>
              </a:p>
              <a:p>
                <a:pPr lvl="1"/>
                <a:r>
                  <a:rPr lang="en-US" sz="2000"/>
                  <a:t> the availability of a small set of labeled sequences </a:t>
                </a:r>
                <a14:m>
                  <m:oMath xmlns:m="http://schemas.openxmlformats.org/officeDocument/2006/math">
                    <m:r>
                      <m:rPr>
                        <m:nor/>
                      </m:rPr>
                      <a:rPr lang="en-US" sz="2000"/>
                      <m:t>𝓢</m:t>
                    </m:r>
                    <m:r>
                      <a:rPr lang="en-US" sz="2000" i="1" dirty="0" smtClean="0">
                        <a:latin typeface="Cambria Math" panose="02040503050406030204" pitchFamily="18" charset="0"/>
                      </a:rPr>
                      <m:t>= </m:t>
                    </m:r>
                    <m:sSup>
                      <m:sSupPr>
                        <m:ctrlPr>
                          <a:rPr lang="en-US" sz="2000" i="1" dirty="0" smtClean="0">
                            <a:latin typeface="Cambria Math" panose="02040503050406030204" pitchFamily="18" charset="0"/>
                          </a:rPr>
                        </m:ctrlPr>
                      </m:sSupPr>
                      <m:e>
                        <m:r>
                          <m:rPr>
                            <m:nor/>
                          </m:rPr>
                          <a:rPr lang="en-US" sz="2000"/>
                          <m:t>𝓢</m:t>
                        </m:r>
                      </m:e>
                      <m:sup>
                        <m:r>
                          <a:rPr lang="en-US" sz="2000" b="0" i="1" dirty="0" smtClean="0">
                            <a:latin typeface="Cambria Math" panose="02040503050406030204" pitchFamily="18" charset="0"/>
                          </a:rPr>
                          <m:t>+</m:t>
                        </m:r>
                      </m:sup>
                    </m:sSup>
                    <m:r>
                      <a:rPr lang="en-US" sz="2000" i="1" dirty="0" smtClean="0">
                        <a:latin typeface="Cambria Math" panose="02040503050406030204" pitchFamily="18" charset="0"/>
                      </a:rPr>
                      <m:t> ∪</m:t>
                    </m:r>
                    <m:sSup>
                      <m:sSupPr>
                        <m:ctrlPr>
                          <a:rPr lang="en-US" sz="2000" i="1" dirty="0">
                            <a:latin typeface="Cambria Math" panose="02040503050406030204" pitchFamily="18" charset="0"/>
                          </a:rPr>
                        </m:ctrlPr>
                      </m:sSupPr>
                      <m:e>
                        <m:r>
                          <m:rPr>
                            <m:nor/>
                          </m:rPr>
                          <a:rPr lang="en-US" sz="2000"/>
                          <m:t>𝓢</m:t>
                        </m:r>
                      </m:e>
                      <m:sup>
                        <m:r>
                          <a:rPr lang="en-US" sz="2000" b="0" i="1" dirty="0" smtClean="0">
                            <a:latin typeface="Cambria Math" panose="02040503050406030204" pitchFamily="18" charset="0"/>
                          </a:rPr>
                          <m:t>−</m:t>
                        </m:r>
                      </m:sup>
                    </m:sSup>
                  </m:oMath>
                </a14:m>
                <a:r>
                  <a:rPr lang="en-US" sz="2000"/>
                  <a:t> and a large set of unlabeled sequences</a:t>
                </a:r>
                <a14:m>
                  <m:oMath xmlns:m="http://schemas.openxmlformats.org/officeDocument/2006/math">
                    <m:r>
                      <a:rPr lang="en-US" sz="2000" b="0" i="0" smtClean="0">
                        <a:latin typeface="Cambria Math" panose="02040503050406030204" pitchFamily="18" charset="0"/>
                      </a:rPr>
                      <m:t> </m:t>
                    </m:r>
                    <m:r>
                      <m:rPr>
                        <m:nor/>
                      </m:rPr>
                      <a:rPr lang="en-US" sz="2000"/>
                      <m:t>𝓤</m:t>
                    </m:r>
                  </m:oMath>
                </a14:m>
                <a:r>
                  <a:rPr lang="en-US" sz="2000"/>
                  <a:t>.</a:t>
                </a:r>
              </a:p>
              <a:p>
                <a:endParaRPr lang="en-US" sz="2400"/>
              </a:p>
              <a:p>
                <a:pPr lvl="1"/>
                <a14:m>
                  <m:oMath xmlns:m="http://schemas.openxmlformats.org/officeDocument/2006/math">
                    <m:sSup>
                      <m:sSupPr>
                        <m:ctrlPr>
                          <a:rPr lang="en-US" sz="2000" i="1" dirty="0" smtClean="0">
                            <a:latin typeface="Cambria Math" panose="02040503050406030204" pitchFamily="18" charset="0"/>
                          </a:rPr>
                        </m:ctrlPr>
                      </m:sSupPr>
                      <m:e>
                        <m:r>
                          <m:rPr>
                            <m:nor/>
                          </m:rPr>
                          <a:rPr lang="en-US" sz="2000"/>
                          <m:t>𝓢</m:t>
                        </m:r>
                      </m:e>
                      <m:sup>
                        <m:r>
                          <a:rPr lang="en-US" sz="2000" b="0" i="1" dirty="0" smtClean="0">
                            <a:latin typeface="Cambria Math" panose="02040503050406030204" pitchFamily="18" charset="0"/>
                          </a:rPr>
                          <m:t>+</m:t>
                        </m:r>
                      </m:sup>
                    </m:sSup>
                  </m:oMath>
                </a14:m>
                <a:r>
                  <a:rPr lang="en-US" sz="2000"/>
                  <a:t> denotes the normal sequences, while </a:t>
                </a:r>
                <a14:m>
                  <m:oMath xmlns:m="http://schemas.openxmlformats.org/officeDocument/2006/math">
                    <m:sSup>
                      <m:sSupPr>
                        <m:ctrlPr>
                          <a:rPr lang="en-US" sz="2000" i="1" dirty="0">
                            <a:latin typeface="Cambria Math" panose="02040503050406030204" pitchFamily="18" charset="0"/>
                          </a:rPr>
                        </m:ctrlPr>
                      </m:sSupPr>
                      <m:e>
                        <m:r>
                          <m:rPr>
                            <m:nor/>
                          </m:rPr>
                          <a:rPr lang="en-US" sz="2000"/>
                          <m:t>𝓢</m:t>
                        </m:r>
                      </m:e>
                      <m:sup>
                        <m:r>
                          <a:rPr lang="en-US" sz="2000" b="0" i="1" dirty="0" smtClean="0">
                            <a:latin typeface="Cambria Math" panose="02040503050406030204" pitchFamily="18" charset="0"/>
                          </a:rPr>
                          <m:t>−</m:t>
                        </m:r>
                      </m:sup>
                    </m:sSup>
                    <m:r>
                      <a:rPr lang="en-US" sz="2000" i="1" dirty="0">
                        <a:latin typeface="Cambria Math" panose="02040503050406030204" pitchFamily="18" charset="0"/>
                      </a:rPr>
                      <m:t> </m:t>
                    </m:r>
                  </m:oMath>
                </a14:m>
                <a:r>
                  <a:rPr lang="en-US" sz="2000"/>
                  <a:t>denotes the abnormal sequences.</a:t>
                </a:r>
              </a:p>
              <a:p>
                <a:endParaRPr lang="en-US" sz="2400"/>
              </a:p>
              <a:p>
                <a:pPr lvl="1"/>
                <a:r>
                  <a:rPr lang="en-US" sz="2000"/>
                  <a:t>most sequences in </a:t>
                </a:r>
                <a14:m>
                  <m:oMath xmlns:m="http://schemas.openxmlformats.org/officeDocument/2006/math">
                    <m:r>
                      <m:rPr>
                        <m:nor/>
                      </m:rPr>
                      <a:rPr lang="en-US" sz="2000"/>
                      <m:t>𝓤</m:t>
                    </m:r>
                  </m:oMath>
                </a14:m>
                <a:r>
                  <a:rPr lang="en-US" sz="2000"/>
                  <a:t> are normal.</a:t>
                </a:r>
              </a:p>
              <a:p>
                <a:endParaRPr lang="en-US"/>
              </a:p>
              <a:p>
                <a:pPr marL="0" indent="0">
                  <a:buNone/>
                </a:pPr>
                <a:endParaRPr lang="en-US"/>
              </a:p>
              <a:p>
                <a:endParaRPr lang="en-US"/>
              </a:p>
              <a:p>
                <a:endParaRPr lang="en-US"/>
              </a:p>
              <a:p>
                <a:endParaRPr lang="en-US"/>
              </a:p>
            </p:txBody>
          </p:sp>
        </mc:Choice>
        <mc:Fallback xmlns="">
          <p:sp>
            <p:nvSpPr>
              <p:cNvPr id="3" name="Content Placeholder 2">
                <a:extLst>
                  <a:ext uri="{FF2B5EF4-FFF2-40B4-BE49-F238E27FC236}">
                    <a16:creationId xmlns:a16="http://schemas.microsoft.com/office/drawing/2014/main" id="{AF0C5BC2-D9B4-1F4F-A10F-9123396387E4}"/>
                  </a:ext>
                </a:extLst>
              </p:cNvPr>
              <p:cNvSpPr>
                <a:spLocks noGrp="1" noRot="1" noChangeAspect="1" noMove="1" noResize="1" noEditPoints="1" noAdjustHandles="1" noChangeArrowheads="1" noChangeShapeType="1" noTextEdit="1"/>
              </p:cNvSpPr>
              <p:nvPr>
                <p:ph idx="1"/>
              </p:nvPr>
            </p:nvSpPr>
            <p:spPr>
              <a:blipFill>
                <a:blip r:embed="rId5"/>
                <a:stretch>
                  <a:fillRect l="-812" t="-1961"/>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60D731A3-63EA-1E41-9E61-65462CD1C402}"/>
              </a:ext>
            </a:extLst>
          </p:cNvPr>
          <p:cNvCxnSpPr>
            <a:cxnSpLocks/>
          </p:cNvCxnSpPr>
          <p:nvPr/>
        </p:nvCxnSpPr>
        <p:spPr>
          <a:xfrm>
            <a:off x="838200" y="1515909"/>
            <a:ext cx="10515600" cy="0"/>
          </a:xfrm>
          <a:prstGeom prst="line">
            <a:avLst/>
          </a:prstGeom>
          <a:ln w="19050">
            <a:solidFill>
              <a:srgbClr val="37736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7830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B019A-3E83-8E4A-A454-D07479C07664}"/>
              </a:ext>
            </a:extLst>
          </p:cNvPr>
          <p:cNvSpPr>
            <a:spLocks noGrp="1"/>
          </p:cNvSpPr>
          <p:nvPr>
            <p:ph type="title"/>
          </p:nvPr>
        </p:nvSpPr>
        <p:spPr/>
        <p:txBody>
          <a:bodyPr/>
          <a:lstStyle/>
          <a:p>
            <a:r>
              <a:rPr lang="en-US" b="1"/>
              <a:t>Sequence Representation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0C5BC2-D9B4-1F4F-A10F-9123396387E4}"/>
                  </a:ext>
                </a:extLst>
              </p:cNvPr>
              <p:cNvSpPr>
                <a:spLocks noGrp="1"/>
              </p:cNvSpPr>
              <p:nvPr>
                <p:ph idx="1"/>
              </p:nvPr>
            </p:nvSpPr>
            <p:spPr>
              <a:xfrm>
                <a:off x="838199" y="1825625"/>
                <a:ext cx="7188201" cy="3611613"/>
              </a:xfrm>
            </p:spPr>
            <p:txBody>
              <a:bodyPr>
                <a:normAutofit/>
              </a:bodyPr>
              <a:lstStyle/>
              <a:p>
                <a:pPr marL="0" indent="0" algn="just">
                  <a:buNone/>
                </a:pPr>
                <a:r>
                  <a:rPr lang="en-US" sz="2000" dirty="0"/>
                  <a:t>Given a sequence </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𝑠</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r>
                      <m:rPr>
                        <m:nor/>
                      </m:rPr>
                      <a:rPr lang="en-US" sz="2000"/>
                      <m:t>𝓢</m:t>
                    </m:r>
                    <m:r>
                      <a:rPr lang="en-US" sz="2000" b="1" i="1" smtClean="0">
                        <a:latin typeface="Cambria Math" panose="02040503050406030204" pitchFamily="18" charset="0"/>
                        <a:ea typeface="Cambria Math" panose="02040503050406030204" pitchFamily="18" charset="0"/>
                      </a:rPr>
                      <m:t>∪</m:t>
                    </m:r>
                    <m:r>
                      <m:rPr>
                        <m:nor/>
                      </m:rPr>
                      <a:rPr lang="en-US" sz="2000"/>
                      <m:t>𝓤</m:t>
                    </m:r>
                  </m:oMath>
                </a14:m>
                <a:r>
                  <a:rPr lang="en-US" sz="2000" dirty="0"/>
                  <a:t> , we use a long short-term memory (LSTM) neural network as an encoder to encode </a:t>
                </a:r>
                <a14:m>
                  <m:oMath xmlns:m="http://schemas.openxmlformats.org/officeDocument/2006/math">
                    <m:r>
                      <a:rPr lang="en-US" sz="2000" b="0" i="1" smtClean="0">
                        <a:latin typeface="Cambria Math" panose="02040503050406030204" pitchFamily="18" charset="0"/>
                      </a:rPr>
                      <m:t>𝑠</m:t>
                    </m:r>
                    <m:r>
                      <a:rPr lang="en-US" sz="2000" b="0" i="1" smtClean="0">
                        <a:latin typeface="Cambria Math" panose="02040503050406030204" pitchFamily="18" charset="0"/>
                      </a:rPr>
                      <m:t> </m:t>
                    </m:r>
                  </m:oMath>
                </a14:m>
                <a:r>
                  <a:rPr lang="en-US" altLang="zh-CN" sz="2000" dirty="0"/>
                  <a:t>into its representation:</a:t>
                </a:r>
              </a:p>
              <a:p>
                <a:pPr marL="0" indent="0" algn="just">
                  <a:lnSpc>
                    <a:spcPct val="100000"/>
                  </a:lnSpc>
                  <a:buNone/>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a:latin typeface="Cambria Math" panose="02040503050406030204" pitchFamily="18" charset="0"/>
                            </a:rPr>
                            <m:t>𝒓</m:t>
                          </m:r>
                        </m:e>
                        <m:sub>
                          <m:r>
                            <a:rPr lang="en-US" sz="2000" b="1" i="1" smtClean="0">
                              <a:latin typeface="Cambria Math" panose="02040503050406030204" pitchFamily="18" charset="0"/>
                            </a:rPr>
                            <m:t>𝒊</m:t>
                          </m:r>
                        </m:sub>
                      </m:sSub>
                      <m:r>
                        <a:rPr lang="en-US" sz="2000" b="0" i="1" smtClean="0">
                          <a:latin typeface="Cambria Math" panose="02040503050406030204" pitchFamily="18" charset="0"/>
                        </a:rPr>
                        <m:t>=</m:t>
                      </m:r>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i="1">
                                  <a:latin typeface="Cambria Math" panose="02040503050406030204" pitchFamily="18" charset="0"/>
                                </a:rPr>
                                <m:t>𝑠</m:t>
                              </m:r>
                            </m:e>
                            <m:sub>
                              <m:r>
                                <a:rPr lang="en-US" sz="2000" b="0" i="1" smtClean="0">
                                  <a:latin typeface="Cambria Math" panose="02040503050406030204" pitchFamily="18" charset="0"/>
                                </a:rPr>
                                <m:t>𝑖</m:t>
                              </m:r>
                            </m:sub>
                          </m:sSub>
                        </m:e>
                      </m:d>
                      <m:r>
                        <a:rPr lang="en-US" sz="2000" b="0" i="1" smtClean="0">
                          <a:latin typeface="Cambria Math" panose="02040503050406030204" pitchFamily="18" charset="0"/>
                        </a:rPr>
                        <m:t>,</m:t>
                      </m:r>
                    </m:oMath>
                  </m:oMathPara>
                </a14:m>
                <a:endParaRPr lang="en-US" sz="2000" b="0" dirty="0"/>
              </a:p>
              <a:p>
                <a:pPr marL="0" indent="0" algn="just">
                  <a:lnSpc>
                    <a:spcPct val="100000"/>
                  </a:lnSpc>
                  <a:buNone/>
                </a:pPr>
                <a:r>
                  <a:rPr lang="en-US" sz="2000" dirty="0"/>
                  <a:t>where </a:t>
                </a:r>
                <a14:m>
                  <m:oMath xmlns:m="http://schemas.openxmlformats.org/officeDocument/2006/math">
                    <m:r>
                      <a:rPr lang="en-US" sz="2000" b="0" i="1" smtClean="0">
                        <a:latin typeface="Cambria Math" panose="02040503050406030204" pitchFamily="18" charset="0"/>
                      </a:rPr>
                      <m:t>𝑓</m:t>
                    </m:r>
                    <m:r>
                      <a:rPr lang="en-US" sz="2000" b="0" i="1" smtClean="0">
                        <a:latin typeface="Cambria Math" panose="02040503050406030204" pitchFamily="18" charset="0"/>
                      </a:rPr>
                      <m:t>(∙)</m:t>
                    </m:r>
                  </m:oMath>
                </a14:m>
                <a:r>
                  <a:rPr lang="en-US" sz="2000" dirty="0"/>
                  <a:t> denotes the LSTM model and </a:t>
                </a:r>
                <a14:m>
                  <m:oMath xmlns:m="http://schemas.openxmlformats.org/officeDocument/2006/math">
                    <m:sSub>
                      <m:sSubPr>
                        <m:ctrlPr>
                          <a:rPr lang="en-US" sz="2000" i="1" dirty="0" smtClean="0">
                            <a:latin typeface="Cambria Math" panose="02040503050406030204" pitchFamily="18" charset="0"/>
                          </a:rPr>
                        </m:ctrlPr>
                      </m:sSubPr>
                      <m:e>
                        <m:r>
                          <a:rPr lang="en-US" sz="2000" b="1" i="1" dirty="0" smtClean="0">
                            <a:latin typeface="Cambria Math" panose="02040503050406030204" pitchFamily="18" charset="0"/>
                          </a:rPr>
                          <m:t>𝒓</m:t>
                        </m:r>
                      </m:e>
                      <m:sub>
                        <m:r>
                          <a:rPr lang="en-US" sz="2000" b="0" i="1" dirty="0" smtClean="0">
                            <a:latin typeface="Cambria Math" panose="02040503050406030204" pitchFamily="18" charset="0"/>
                          </a:rPr>
                          <m:t>𝑖</m:t>
                        </m:r>
                      </m:sub>
                    </m:sSub>
                  </m:oMath>
                </a14:m>
                <a:r>
                  <a:rPr lang="en-US" sz="2000" dirty="0"/>
                  <a:t> is derived by the average of all hidden states in LSTM over the sequence.</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AF0C5BC2-D9B4-1F4F-A10F-9123396387E4}"/>
                  </a:ext>
                </a:extLst>
              </p:cNvPr>
              <p:cNvSpPr>
                <a:spLocks noGrp="1" noRot="1" noChangeAspect="1" noMove="1" noResize="1" noEditPoints="1" noAdjustHandles="1" noChangeArrowheads="1" noChangeShapeType="1" noTextEdit="1"/>
              </p:cNvSpPr>
              <p:nvPr>
                <p:ph idx="1"/>
              </p:nvPr>
            </p:nvSpPr>
            <p:spPr>
              <a:xfrm>
                <a:off x="838199" y="1825625"/>
                <a:ext cx="7188201" cy="3611613"/>
              </a:xfrm>
              <a:blipFill>
                <a:blip r:embed="rId5"/>
                <a:stretch>
                  <a:fillRect l="-847" t="-1686" r="-847"/>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60D731A3-63EA-1E41-9E61-65462CD1C402}"/>
              </a:ext>
            </a:extLst>
          </p:cNvPr>
          <p:cNvCxnSpPr>
            <a:cxnSpLocks/>
          </p:cNvCxnSpPr>
          <p:nvPr/>
        </p:nvCxnSpPr>
        <p:spPr>
          <a:xfrm>
            <a:off x="838200" y="1515909"/>
            <a:ext cx="10515600" cy="0"/>
          </a:xfrm>
          <a:prstGeom prst="line">
            <a:avLst/>
          </a:prstGeom>
          <a:ln w="19050">
            <a:solidFill>
              <a:srgbClr val="377362"/>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843E904-5D2E-D747-C4A6-508E9F7D1D7D}"/>
              </a:ext>
            </a:extLst>
          </p:cNvPr>
          <p:cNvPicPr>
            <a:picLocks noChangeAspect="1"/>
          </p:cNvPicPr>
          <p:nvPr/>
        </p:nvPicPr>
        <p:blipFill>
          <a:blip r:embed="rId6"/>
          <a:stretch>
            <a:fillRect/>
          </a:stretch>
        </p:blipFill>
        <p:spPr>
          <a:xfrm>
            <a:off x="8564638" y="1825626"/>
            <a:ext cx="2789162" cy="1486029"/>
          </a:xfrm>
          <a:prstGeom prst="rect">
            <a:avLst/>
          </a:prstGeom>
        </p:spPr>
      </p:pic>
    </p:spTree>
    <p:extLst>
      <p:ext uri="{BB962C8B-B14F-4D97-AF65-F5344CB8AC3E}">
        <p14:creationId xmlns:p14="http://schemas.microsoft.com/office/powerpoint/2010/main" val="4058954118"/>
      </p:ext>
    </p:extLst>
  </p:cSld>
  <p:clrMapOvr>
    <a:masterClrMapping/>
  </p:clrMapOvr>
</p:sld>
</file>

<file path=ppt/theme/theme1.xml><?xml version="1.0" encoding="utf-8"?>
<a:theme xmlns:a="http://schemas.openxmlformats.org/drawingml/2006/main" name="Office Theme">
  <a:themeElements>
    <a:clrScheme name="Custom 2">
      <a:dk1>
        <a:srgbClr val="072854"/>
      </a:dk1>
      <a:lt1>
        <a:srgbClr val="FFFFFF"/>
      </a:lt1>
      <a:dk2>
        <a:srgbClr val="3CA5D9"/>
      </a:dk2>
      <a:lt2>
        <a:srgbClr val="E7E6E6"/>
      </a:lt2>
      <a:accent1>
        <a:srgbClr val="29E0C1"/>
      </a:accent1>
      <a:accent2>
        <a:srgbClr val="FFD403"/>
      </a:accent2>
      <a:accent3>
        <a:srgbClr val="EFA101"/>
      </a:accent3>
      <a:accent4>
        <a:srgbClr val="28BE11"/>
      </a:accent4>
      <a:accent5>
        <a:srgbClr val="F06449"/>
      </a:accent5>
      <a:accent6>
        <a:srgbClr val="786DC4"/>
      </a:accent6>
      <a:hlink>
        <a:srgbClr val="FE9BB3"/>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EE6F0B5-C6CA-4821-91A9-77FB1DBC6915}">
  <we:reference id="wa104381909" version="3.3.0.0" store="en-US" storeType="OMEX"/>
  <we:alternateReferences>
    <we:reference id="WA104381909" version="3.3.0.0" store="WA104381909" storeType="OMEX"/>
  </we:alternateReferences>
  <we:properties>
    <we:property name="EQUATION_HISTORY" value="&quot;[{\&quot;mathml\&quot;:\&quot;&lt;math style=\\\&quot;font-family:stix;font-size:16px;\\\&quot; xmlns=\\\&quot;http://www.w3.org/1998/Math/MathML\\\&quot;&gt;&lt;mstyle mathsize=\\\&quot;16px\\\&quot;&gt;&lt;mo&gt;\\\\&lt;/mo&gt;&lt;mi&gt;m&lt;/mi&gt;&lt;mi&gt;a&lt;/mi&gt;&lt;mi&gt;t&lt;/mi&gt;&lt;mi&gt;h&lt;/mi&gt;&lt;mi&gt;c&lt;/mi&gt;&lt;mi&gt;a&lt;/mi&gt;&lt;mi&gt;l&lt;/mi&gt;&lt;mfenced open=\\\&quot;{\\\&quot; close=\\\&quot;}\\\&quot;&gt;&lt;mi&gt;s&lt;/mi&gt;&lt;/mfenced&gt;&lt;/mstyle&gt;&lt;/math&gt;\&quot;,\&quot;base64Image\&quot;:\&quot;iVBORw0KGgoAAAANSUhEUgAAAfMAAABYCAYAAADhox7SAAAACXBIWXMAAA7EAAAOxAGVKw4bAAAABGJhU0UAAABFxpIngQAAGhlJREFUeNrtXQ9kV90bf8xMMpFJZhJJkmQkk5lEJpNMJJlMxiRJJuaVySSSJEkkSZKR5PVKIjN5JZHMJBkzkyRjJjPzGv2+5925727f3/c+zznnPufec++eD4es7dxzn/Pc5995zvMACAQCWzQJCQQpUSckEHDjZWX8qjHmhOEEAmiojK7KuFAZI5XxVX8fA0IagQUPdVbG+cp4onloVuSrgBunE5T5L82AAsFaEbjtlXG8Mq5WxtPKmEG+jSNCMkENb3tnZXRXxqA2/iYrY7kG/3wIYL0b9Vqv6rUqx+5HZSxUxpJetwDHsqbVgjbQXmlaXquMY5WxKesNXU4QWPdlrwQlxTntJb2ujJ+I0q41/qmMeiHhmsd5LSOfa8Nv2YKHrudotPZXxt/I2sYr46I2TAQ4dmpajSP0fF8ZZzXtveM1SKhdsLbwwlKBx8eokE+Qgn/yiuwchtVjolrjDaxEpwRu2K9pmERfRXvv0e5+ZAGHZI8EJYcyWFu1t/SPgSAeFJIJKujQQ8nIo5VxqTK+QJiRnXPEevpkO9nQR8iR0z4fruL6EmoXCFbOuShhvE/IJEDwDMKK7Bwk1tMlW+YlCoLR3GsEZBQk1C4QAPERzgl5BASOEjw0lOFalOyehPDO7tcCriF0/+zzwWdAQu0CQQMhiEeERAICPQQPdWS4FizSpELBG2S7vKERVjLdM4+ISKhdIFgxXDFB3CskEhAYQfhnEbKNdD4VwzRYXvBK/7GEh0qBA8FawUVCmbcIiQQEviP88zzjtWCeYY9slXecROi/4PPBWKj9oOyLYA3gT+Qb+CLkERDYSRiDFzJcyw5iLa2yXd6xm9iDrb4evBl56D3ZF0HJUUd4MreFRAIC5wjhvSfDtXQTa5Foq3/UQ471BpJC7T9kXwQlRwfx4XULiQQEsMhO1jchTgF+di/IBtid85M+H3wWJNQuCBsHtNDkzgq+jPC+Sg5tENILEFCRnawTzrBiYD9luzIDVi7aawGZZpBQuyBcbKmMec2PZ5jnxkoxjgnpBQZGJhbZybrK2llR5sErc+/dF5OEmoTaBXl7Pm9j/Libce56wBtlDAn5BQSGCWW+TZS5KPOqccf3w8+DhNoF4eGeR8OSShbaL+QXEMA6kU3nsB5R5qLM0VD7HdkbQQ6ovv/9iHn+W5DTfVBBKbAe8MjOoxzWJMpclPm/eAsSaheEgVpC6QTzM7B+xFIpS0CBiuycCOS7EWW+BpX5BZBQuyB/DCTwYBPjM5oIQdwv2yAgcIfgoaYc1iTKXJT5v2gBCbUL8sXNBP77yPycE4Qg3iJbISCA9TH/lNOaRJmLMv8PEmoX5IGNlfECsmvb+BB51pRsh4BAM2EM5lU5UJS5KPP/MIAs4oDskcADVNb4NCEcO5mfOYM8665siYAA1fI0r8qBosxFmf+HLSB1qgXZQPX+vUkIxagHM2dN6e0gJVwF6YC1uVQZ7utEmYsyhwCOrD8kLOJ7ToRp1gJWFfF4qr0421Z+SnGopKZnsFJNTCkIVatYnW3dgPSdbJSyOaE/cuX1LelnTOr5mwNgMNUxaVDT8It+/4gOE9ojbavxd7tgpae3YsLHlfGXfkf1d4cd1rFJr2PWQJH/0s/jRB/wl3Bt1YbJe02XJf1Bv4SVqnUhNLjYqfdRHTG80PSPeECtV9URVyVzVSGU3cKvKH4gPPQ2R5oVWZk362/zsdZBPzVfLuu9+6B5V8nZjcg8USGfzaLM8f7OHR6fW6c/TlWIXhULeQ0r933TtJFTFvJlZJ54E4JuxzUPAN7POGq40J4DU6mM2kuwcg78y3A8rfpYsEYSpvugFPgV/UEuW6zFZAwzelVvLOdqA7wkbDQmcjLoVEvMa0AfYyTRonWN8iuGPcR6rooyt46UjVjKBfW7Y1q2H4WVI+BOzeu/tBEgnrlmeN+h9g2V0aUV4RMt7Ew3c9LwGR2WQmxJW/Wm2A94Rmsthd6UoVC8po2U6o/gmbZuW2Ie4xZtxM3GvIt6/X+LCe8zbriWLYQnk3Z0M35oQxb8+8BynRMZeuiKN18lRNeUMDmmPZdoPSoacUSvsZpf+tcYv1I4D9nmd5RZmZ+B2h3GvuqozO7Yntdrvh42cJ7Gc36vYJQ5gP9Q+1IK4W1iUPzhOPd9w/Vfdpz/SkYfyFzCu7UYKN6v+vfVO+6F9BnmJz0q8l+WBlgrpC/h2gZ4Ah02znje++0JnqkyOnsMjInNCevuXUP8SgHz/LnzO8qszIcS1qnou57420YiwpZ30aeglLnvUPst/VJq3NPW96KhQKSau9t6TPExQ8zdoNfqOr9Pi1GFcUcTrFybPTsQiyScz8ADwc7ObzHTCLutYdLvuSelIfrK4/4P1Fjbsg5bmyqYHQhtWoRf/6Uj1qv6dc5KpCjKvCthjZ/BLnkw6YrpDVHmq9gG2We1q3Ovj0BnNtcn/L36efVd5adaMNRpr2PUYP4krKvx9yq8d1w/W1mTj4E+m/cBJahqhbJVI4hNDvNFpU5nPXsg1PnjEWY6vUhhzQ9W/f43rUAjJbdBe5O/MhaoTQl8rfjBNk9jALK5619Ufj1I7O+gKHMjgygpJ8K213eDNgBCKKUbrDIHRLH6zGrvJT6WF4bhr5kEQbbNUdnWw+9nkGqzTiUYJK7GgivOI16C6xWZByn2gWPtkVdZzyxEMK8KOxu+XEOxrU8w+LLc/1aoHfL/rr1sW4yB/6pmReZXquVp3p32iqDMjwBvCdzOGvMczvkdg1Pmg5B9VvtZ4mO5kPB3cY94FPCrC9j8HxL+5gn8XiFsu+P8s8z0ugHJmcjrPO09tg+2eI48Y4yZVofArff0UNX+UX0KsGdwdmPrTBAa6md7HT18LAl1SfgVbXm6CPkDk5/zgShzrPqiK6oTN9fl/I7BKXOsuMYtT898BPbJTnFreYQIp1ENNh4SXtl7wnpsIOb/k5FWSY0evhDGjAmoBL89TJ4ylidxmZm3roB9Cde+qt/ZavBOGN3eM73LUSTK4Ho0QSUqLq5xfqVanj4LXJnPQhjAuhW6HoVcZDY602I2NGWukBRq/+bpedid3RlCAD02mJ9qW9iLhITU+XgjMf9+4L0TbevhzCMepg3uZiAUOghacZcPxryqWrcY4kk6SgCZnOVuJd6Jo8d1F6JUrqWY9xSx9pdrnF+PQb43FdIYTJyGZFpgBrxrLY6dgb3neIjK/BJkF2qnzjQfVP1+a4wxTK1iyoKPh8/VtZfoysyEoffQR8zPQTOsVS1XKVIsQjKSAW8tAu8VH8qrqqbb7lio7DOYJ2VRAr8v5Xu0A36POg3NthI0alvj/HoX+K5I+sI9ZH3PA1HmGA3TJFnOQxjX0hT+Qt7xXl6L2gHZhdqpO8DxD38jrCb+KG/eNFEKO6OdrjIs3sWiEKalAUc8K6gusDsicAV2l/YU0zNGMxQ8WERmuSrionhrKsYTNmUhqR7Xe1O8w1YkfKfegSOUXOvseSnFnpeJX7ECUaF0lRyB9DU08vTMZw2in5RsvxrAO2ZhXDphArIJtfeAefOC6ONV1eBsMiAXDD3/azEFbCOAf3rcxO3I/N8h/bljHFjlPI77xvVEFOYCM2/dBvNa2i9jgsU2BPwF/Jw5NxChO87rou1a8KukzyFwL4FaJn6lWp4+CURRvgPzI8S8MAZ+CmvdgjCupQHgEdpcjwGGIJurGNgd7Xhm8xlYzdq1uX6zy9Dzb4/9zKahyz5i/jRlMesIYX6KcR/qITncOsn0jMMErbgbfXwCszyGP2LG40HLZ1ACP02CFObxL0B2ZYLXKr9SV2Z7AqA5RofqI8Q8cQ3ouusuUaYD2mHaE8A77oTsrtyyLewm43M+A12MYXssTNPN+EH+o70fdbY6BbXP6ClQJWS3ePoA3jHv9wHwf95zDbLLut0MZol2bTFheNbhOafBz/UoqlDJFQgPZePXEWIPWgKgea9F9ClPtIFZ/41GKDY+hmr8JYXavzLNvwHos0Zl7Uc1428xf5BRm80oyUWFS23vKo5C+uYwtUDlErQx7zVWyOUY0zPeQ3ZnSieAzmNojBlxTz0JfJcEqQbAO4gpI3RTYEKsjPyKXTWaCoTuWCTkYGA8YtKg6hkUG1hxnFwbwVz2/HFiWcA/qjzfCccwxTfAz5MOxcIgtolK1BnwXU8f6QsPe40lCXKcczYS4UDus73HBgLjfkwwb3B8zhzyHNeqiZcIgfcgQCFWNn6ljJMQEsuwSMhwgDxyzkCZ+6g1kTWuQzblka3gO9SOnQk+0s9XytK2TWmELYR30xzzgP5wmL8LeNt0RqAq4u1l3uc6SG4kwmVNUte3tjC/E9Yu8UyVEedqmO4F+2JEFJQi+glhlw9dC/w6QLzTsRzpvQ6SS9kq3umDMNFAOFe+8ivygJIxSYnX9yCnanVJZ9ocofYJZDNVmDQKr190nB8riKFC7FEmpGum4U3AEx4aHOZcTyiiMQ973An+ryJihht3yHIHISj2wWoLzTRnzxc9GHOUVz4VmNAqK7++IL7tjTnQuk5HsKYTnJM72kEJXcmZKPNlyLdHPAeatY6opdTVHp6GjFvn+gq1byA2MirXmiZx5gkRWYju0+5wnH/cgxCjFMQhD3uMdf06yvQM7LyMO2TZD3hdgejKmjJU02SYvgI6udJWWP8g9v9mYAKrjPxKFbL6mDGNVcj/ag2vVsnJUa0gN0JxMGGo0FWUYTcUH0oOqKqlIzWibl/13rZmsZBdngQLlqA0o196GdJVWPqOCNpJ/e8hx7k3AX9bxHpCmE962F/1zHnm6EI1qMxy7pAl1nv+U5WHnoZumMB3KYN61EDAheStlJVfqeY8WRtUzVqeTML/J3IqBdHD9N5ZYS+YKfNIF2yCYkM5rme1g1edN/RF721mEZUvYF433RQPDDYyTbP5HQbzT6fwzE4AHcq1BVUW9qKHvcUabXBdbTmRcchywWDv00YDqDvzLjW7nwLdSrUuICFVVn69SrzXkRxprr6lWjcdFrS8DD3MHuEamCv0MSgmWnQUsJbRPwU5FbrB+vm6htpniA2cA/cMYxNBo8bxFPM/JtbugreE0tvsYW+xJjdcmZcYrbhDlvsM9l15dmkLrtwE3jvIVGg3RKFWVn59RxhU9TnTXXnhSfXYQ06Aq34H03C7GpcKpsj7AU+Ayy2Ssoc55LQzg82jvJyJlPNjST8ud6apSMKoh32lrt9weSDfIburGoMGvDXI8BwsX8Ilz+Mg+I8mcKKs/EpdoQzJoMK82yJc79oB9M2NuHFYlPNzLM/sWggL5Ay1nzfwytNWAqKYJE2iDGWM9DAzgGt1sjQeM1f5QUroc4csXxHPU4ZF2mshTR6MhT+gWNd1ysqv1BXK0JQkVnHsEISPLjD3zj8W4H0OFGH92DmS7fnwC/BbqpIqHfgl5fxU8QOXc6sPkO09bErJcp0/Ypnl3CFLKimNyyun8iVc6mGPGAizroCEVln59T6YlQEOBaeYI0R5YNhCoZ8I/F2wI5qToSwSC3HZJKpRAneZQRBQd3XTeg1Y9SmXohVUWVsfd4upY4gbGTyHOxTbSbzTIqTLw4jwiHn/KSEQjW2ByIIy8+sk+G1nzI2iNFqhMAZmyvxLwO+wLYPIERuSGH3aYg7q+g1H6cdR4oNME2atA7w3r0vRCiq09zhDw4z7fjl23DHE/F5UFvJdpudgOQDDHugUjXWByIGy8msL8Yy/CugN9kIxoKKZc4YKvSPQd+jJIHKUibA0DbXfA793jilLNW0SUQex/sMOc14h5uTOTv0IdLLJeobnUJnl+zMUalxlRal8Cde768sGQiwUlJVffXXA8w3siOYhFAe9YKbMbwS6/ofImp+Etljssr9plh7m1cwxhLG6PVt12PmO6z3g5x4MhCREyYeq2EdS8Y0JpmcNQHYhSyoLmeudsHyJHynmLZIyLyu/UnkLeyFMYA7SnxmtoU3TL20DLpPjpr8D3Yc/wX9bXlYktWY0CbVTlX/uMKwPqwE+wzD/38B/RDBO0IWrqIo6P4vCuWczYDws0fE5M19Sod9LGXywacLLSwVS5mXl1zngrx2RBTCZ9z6jNfQzfWf7Db6DhUD34aNn3cYOrL0bFWIcAv9nIVgCS9oyjOsJD8o1DEdVLOPwYBtiQlglcB0HP8V0IlBFUM4x8+VdgoY7MninNNmq8wZCLJQEmjLyK3Uub1I7Iq+cBszQmc1oDdEtgKcMc70H+lglRMwWTZlj56BUqB0LoXxjWBt1fSXtGS0VwqfqyCtj5oCDV8aB6DxHGTuNRGiOql5mUgPgYApaqWxpVdvcpg451siFqy0mlS9B0e0uEoYcNVDmoRTNKCO/Ui1P+w09ZFWhLuta4pgyn89oDdHRC0c3Terq71Kgyvxn0ZS5wjTYh9qpQhscrQsvgJ/zTJNw1nfib3tj4brqUn6+w6sDsY9gj/7ZhCOd+rThRXm6wyn2Igplm55RNhP0G2bieyyyRB3hRJXpku7+PjbgAx89tBv1mm5aeJZl5NeXkK52wBFmw5FLmf/MaA3xEHPaq8W7gS78JMqcCTfAPtR+ktiggwzrwqp/PWCY/xO4nZe2w2p4tlbRg0WCNmnqiJ+o4V2sR56Fhcmic+lFA0WL1dDGMjujSmhXLd6xB/xkmNt4z9g7dQHdbpfKpObs1R1X5NE+2ZQpLRu/UrUvKENtszYq0nZ5LLIyX7KMYmCoI/jrOYSJQipzl1A7linKca5DfZDdKeen2ngmMfBWWG0TmXQt7iv4KXl6NEaTu1U/t+10dTg21zGDvcByC3oIpfcZ7BoRjHiOyEQCBuOvs4iXEX3kWCe1bQbKfJrxG1ZJam9j89oo4LLxK9Xy9BHx96/BT92EoijzBkjf/tcm+jMIYaKQyhwguevZVIIgXPDsNWPn2RxlQ4+DfZnHjVoxqf//gIQxqas+tx3WG/f0RuH3pCSsXkCtkqEHYt6YicCi2oO2IEpvORZaNcX3FILYFFQOQK3IUnNM8ZncM6USf7hKum6OhUXnHLzJsvErVWwI67UQVZvM87pU3sq8HXireDaA/2RWUeYxYC0gWy0FIUezDaym8muG+als6WpPUiVxvYt5hy0GAgG7imHaTrJeh2Pjxf03WAjj6mShjhiTmipG7Gx5PkHpfdP/P2C5L1QRF65azn9Y7v/GmML8BGZJWNRxQRS1SGOYtsVovQhuN0jKxq9UKdG9RCRpDvhr0RdJmddypNL01zjoWZaLMq8hFJIWftVC8S8Bz1WWbw6hOBtQH3yS56MEG3Vma1Ku8o2BQmiH38/1VYb3JsswaXwvjsU8nFELJYLdLx+rocijTHSXe/pY5usy8N15fgbm17GaYoacEvQ2NdU/GfCCaxXDS7B6/KG+u07HecrGry5X7fbH/u5wzrI4b2V+LsGga3acz8ZRFGXOhKSPbLLq97BrQxz3EncRH+MehmdQST87tXfWD6tn5P9YCMyPYHZmqj6crbG/U/8+Bf9fzGYckq/IYFeLHmlL+2GVt9TIRKsoCUwJSHV0EYXIpxwVL6ZkObtGTRN70xvzKiZj72rr+e4Fs2pwT8G8aUw3rB73RAI+bcJpmfiVone1Mj8cE9wDAcjhvJX5Q0bZ3gTJxXuGIWwUWpmbWFDbgb/3dzUugv+iCSYCtlpp2ZxvHrKcHxujhGK0mesz2N2b3eSw3llw6whGNb25ysjryw7v5dr8o89w/h86nNlR5YWqPTii37/aCJlhMm7Lwq8mhvplzWvKELkN4dUIz1uZY8cgtslqSVG9UDPYS6PM2w0E6fkMwqBYCHyE6V1/WConl77H9xkEo0mN/CXDuSYcBGOb5XqVFe56dYwq/diZ0YdaK+Ey7e2JM4zKMl6nm7OgSRn4FcCsHnjIzT7yVuaTBntMHaUqjzzpavFdKAYKrcwVks6qo1A7dvd7jOH5VInV055DSbVCu67JMMq7eukoFD+BeYU7k6zpN46GVr2BpxP3EtPcy70E/E1v0u7/D+Br0XgA6PC+yVDHYSc9fPtl4FeA1YI+phG3M4HJ4LyV+VIVfeZrGGDqqFUducQz0Rt0BEklQNbKW1C65TgUB4VX5rcBzwLFFC1HYhp1ZYwry3Q7sVnKwxxgUiBDgN9prhaKpy2fS0VLrqR8j3MG637AEJXBiri8YObzrQbRmcfAX8qzQfPVjKPCPAf+a7oXnV8bDL1zlUm9M0AZnKcyb4Tfe1PE96FF7/UbS76d0rphPRQLhVfm7doKqzWGoVxQXuRzvWnq/VTy1jPNsA3Mz9qsPYbXsectamv1uRagaVoyXtDRk2jeTzp0uI1p/Ue0Qo3WrixvlfR0NVCBaAJlGKrQ8mzVO13J6J3a9L4/03u3EPvW1L9VEtmI3tusK5EVnV/V96uuH37Q8y/p9xjVPLsnYL7MU5kf0rS6Tvyeot9NHWVJ4ltltLZCcVF4ZS4QCASCtanMBaLMBQKBQCDKXJS5QCAQCASizEWZCwQCgUCUuUCUuUAgEAhEmQswZT4o5BEIBAIBhj5R5sEr8z4hj0AgEAgwYN32loQ8mQGrtdAj5BEIBAIBhiNg3/VNwIt68N/mWyAQCAQlxlZCkbQKibxjN7EH24VEAoFAIKCAnddKiNc/TiL0XxTyCAQCgcAET8B/50hBMkaE/gKBQCBIi07AOwg2CYm8YQPgyW/dQiKBQCAQmOITolCuC3m84TpC90khj0AgEAhssA/wJKyjQiJ2dBE0PyAkEggEAoEtTgEebu8XErGhH/DwutBaIBAIBM5QPcanESXzpjLahUzOaNc0TKLvlN4DgUAgEAhSQRWK6dNKZzlB6YxXxsXK2CPkIrFL02o8gZaKxmOV0QtSpEcgEAgEHtAIK+fll2DlCttf2nOfh5U70FLylcaSptW89rwVDR/BSgMVVd1tXVYL+R+8KzX+zPKPxgAAAOB0RVh0TWF0aE1MADxtYXRoIHhtbG5zPSJodHRwOi8vd3d3LnczLm9yZy8xOTk4L01hdGgvTWF0aE1MIj48bXN0eWxlIG1hdGhzaXplPSIxNnB4Ij48bW8+XDwvbW8+PG1pPm08L21pPjxtaT5hPC9taT48bWk+dDwvbWk+PG1pPmg8L21pPjxtaT5jPC9taT48bWk+YTwvbWk+PG1pPmw8L21pPjxtZmVuY2VkIGNsb3NlPSJ9IiBvcGVuPSJ7Ij48bWk+czwvbWk+PC9tZmVuY2VkPjwvbXN0eWxlPjwvbWF0aD5jJpCfAAAAAElFTkSuQmCC\&quot;,\&quot;slideId\&quot;:276,\&quot;accessibleText\&quot;:\&quot;backslash m a t h c a l open curly brackets s close curly brackets\&quot;,\&quot;imageHeight\&quot;:9.513513513513514},{\&quot;mathml\&quot;:\&quot;&lt;math style=\\\&quot;font-family:stix;font-size:16px;\\\&quot; xmlns=\\\&quot;http://www.w3.org/1998/Math/MathML\\\&quot;&gt;&lt;mstyle mathsize=\\\&quot;16px\\\&quot;&gt;&lt;mo&gt;$&lt;/mo&gt;&lt;mo&gt;\\\\&lt;/mo&gt;&lt;mi&gt;m&lt;/mi&gt;&lt;mi&gt;a&lt;/mi&gt;&lt;mi&gt;t&lt;/mi&gt;&lt;mi&gt;h&lt;/mi&gt;&lt;mi&gt;c&lt;/mi&gt;&lt;mi&gt;a&lt;/mi&gt;&lt;mi&gt;l&lt;/mi&gt;&lt;mfenced open=\\\&quot;{\\\&quot; close=\\\&quot;}\\\&quot;&gt;&lt;mi&gt;s&lt;/mi&gt;&lt;/mfenced&gt;&lt;mo&gt;$&lt;/mo&gt;&lt;/mstyle&gt;&lt;/math&gt;\&quot;,\&quot;base64Image\&quot;:\&quot;iVBORw0KGgoAAAANSUhEUgAAAqgAAABcCAYAAACiJEd6AAAACXBIWXMAAA7EAAAOxAGVKw4bAAAABGJhU0UAAABJzyRrqgAAH1FJREFUeNrtXQFkVt0bf8xMMpH5ZJKRJJOMZDKTSJJJ4pNMkpEkycQkk0kkSZJIkkkiSZJEZpIkkplkRmaSZExmZjL6v+e/c79ub+99nnPPPffec+/7+3H49O0999znPPec33me5zwPkV+4EWqdBAAAAAAAAIAz5YxfoXYY4gAAAAAAAABngrABAAAAAADAmQAIGwAAAAAAAJwJwgYAwHe0QARAQjRABAA4EwBh83he9X5Bm8UiCgDUVGl7K+10pT2otC/6++iHaIAYOrS70k5V2n2tQzNYXwFwJgDC5nE0gqD+0osqANQLieiqtH8r7WKlPay0aebb6IHIgCoowrmp0vZX2oA+0ExW2lIN/XnvwXhX67Fe1GNVxorvlTZfaYt63ACPJS2reX3oeKFleanSDlTaP+BMIKgusEmTtWH9oSoL4kKl/awSdlgh1d+8rrRHlXa90g7qfoqE1RELqGq3oRZASXGSlq1ZLyttjiGitZpaExohwrrHKb1GPtaHmaUYOnQ5x4PYMb1vRY1trNLOFHAvy4s3nNEyi5Lnu0o7oWUPzlR8zpQZ1lTaoD7l/nLYvmrhdxREDi8Jbn6gvvAswfc9AvEBCfeIPCzwe+h3iEqt9oqWvQiAHbZrGUbJV8m+6F5JcKYMsEqfYH8KQlussZG90YRu0VDw6rSwzXN5HGPGvwvqApQcDXphNFkTVBuAyIAKunVTa+S+SjtXaRPkpwX+pDCePkynM/QJ68hRcKbCc6bUsFuzde5jVW6bnfTbehgVT9ERY1G6Rv66BVWcDNz8ALAcNyZ9y9sgJoDBI/LLAr9TGM9eTJlz7BFkXiRLNThTRjjHCEMRtKtUO6jZJOBXKeS4IPDRSmv2VDYjBDc/AJDwDc9CPICAfYIODWY4FrV2c+7Yy5iu1HCJkfsncKbCcyanGCQ+/mGb4YYl3UgbID5Y3tcF4TjBzQ8ATcKC+QAiAgT0CjrUneFYOI+AsnytwnSlBkWsOLe275ZrcKaMsF8Q9NoYFhWTlAmK0EXdDL7hqYzg5geA5W+XIxdHICJAwANGf9Qt5yw9Ug9x2PJWF3yWPzhThqeYGYo2UXca9GGT06sr4vTks7BHI+SEpNJAveCMQFDXQkSAgG+M/jzOeCycBa8XU5U6DjHynwdnKjxnSozzjIKYWgZtk872FUzYnJt/J9YaoA7whPkGJiAeQMAm4YBzOsOxbBTGgpQ+6WOzMAdt4EyF5kyJ0CCcZjenLGyFpwUS9hpGVrew1gAlRwPxFqfrEBEg4KRASLZkOJb9wljgFUsfjeRfPlxwJk/QTXzSXMpA2OqE9LNAwo5y83/HWgOUHN3CZrIfIgIEcBb4rDNAHCY+FhbIBlzu0EPgTIXnTNY4S25igZLWlb1RIGGfILj5Ab+xQxMB17ehOdeWir1qgugBBpIFPutLMVwBljlMV2bgSin7lrQfnClDcDfohjMU9sYCCbuV4OYH/MW6Svuh9fG44765MoWjED1gcHDiLPBZV2s6AYLqPUHtB2cqPGeyxlNG2HczFLbC6wIJO2qjhpsfyBPKQvWG4sdDmUDFinG5+AYhfkDAkEBQ14OggqCS3/GV4EwZ4hm5cbe4EPapAgn7FMHND/iHWykelqQLJdshfsBwQ63VpnIYDwgqCCo4U0EJ6nTGwt5YIGG3FuiDAuoD1flJhx33f42Kl68Q8AcribfAD+cwJhBUEFRwJo/xmNyk/HAhbAWVAHdFQWT3huDmB/xArY32oONnjBEq7gD2kCzwBz35bkBQQVDBmTzBsCDshxkLu0g4TXDzA/mjP0IHWxw+o0VYJ45hGgABNwQdaslhTCCoIKjgTB7jiCBs1fZB2DWxluDmB/LF1Qj9++D4OQeFNWIdpgIQMMHoz8ecxgSCCoIKzuQxNhkIWylPJ4RdE3DzA3lgNfGxUJcdP+8u86zPmA5AQKuwx+RVgQwEFQQVnKnAJ9twhY9uCPsv9DMy2wHVAlKAui0/JXyvux0/c5p51k1MCSCgl/ysQAaCCoIKzuQ5zhgIW7VFvdBA2L+xjlCXHMgGKhj+qsF3qkrguawhvoFQ3hRIBi65ubrZn9clDxBUEFRwJs+h0n98MxT4L71JNkDY/+F9hJy+5TSeVk0aVOJ0FbA9xXwkHBlSF18e0XJVIkV6VG1qFSt2hZZrASeB0p+DeuOa1h+yesak7r/Vg3ntqLQBLcMJ/f6BHMZp2XJYy43TTstxSmphvUfLiZ2n9e/2WIzjHz2OGcPv86ljOfSR+/KmHXodeaflsqg3qee0XP2qwYP536TnUYU3PNPyD3RgUVtIVDlZlXx+M/SVxXdGh97kKLMiE9RW/W3e03vQnNbLJT1377XuqnV2NdNPUDxhDQgqOJOv6I0hbNXe0p8XI+pZ2NxpqjvF5zboDecQLSdof0nL+ShrjcOUUCpLxnmmn6AtWFrO1Jj7DT5utfl35TCX6ibxOVqOqzT9Fh5WbQBPmL81nQdFSi/oTWYp5rcptSGH1q9XMfvqJL5catDGczqkqLyCl0gOoYiSRUed6iuHLcJ4LoKgxsIG/U3GWRfU347qtV1d4FHhZ7u1rgeWvjxRNIIKzpQD7scU+Cz9zl1Xz8Juo/Td/Ksqba8md/f1Bm66QE0aPqM75sa8qK0vpthOZrE7Yf3KKvVMi16sF2os7I+0nq8NnYLX6YPJTMgK1Kj/30LE+4wZjmWdYHFK2uIeLLjNYzCG/t6JOc7xDC2pSjdfUG0viNogD2gLUzAeZTXu0WOs1pdjdaavEk5RtvHSZSaoyrvws8ZYv9Cy9XxzaM4btV4PGRgExnJ+ryISVHCmjLHC0LpR3e5B2Km7+RcTEBITknzWsu/bhuM/b9n/hYwW/dmId1trQCa/6L9X77iVkt+sP5QiOf0V81DRQcnLmyqr6bTlWI9nYI2qZUGc0BYSiSCviRj3kTrSVwmchdZ1vHSZCepgxDiVfFcKv20m3hOSd6GNohJUcKaMoRR5JOEGWI/CTtvNf01/qKrd0laSBcP56BH6vpNgrqXSbk16rLb9p3myb43Q9S8x52xH6HR8KgNLEReLes2xjLgsFQsGv+9NeLh6keL899cYm7JAnotBmjYyslkLff2/HH8yz3iZ87pdFIK6N2KMnyjeBbOodHFXQFDBmYoC5RoYpmSbyoY6k9l6yv42v4oj+0Dyje5GZp6rc2k+1Jtdg7YOjRj0z50uq3+vXIv/6mevrHGStCFBNlCbby03+mtajv+Mi6AM6EzKliIpnq/HsZyeJbC6DFT9/VdNCgPitkpb/aR8gq7REqHXSh/ixj33Uza5aIuqrzuF+R0AQTUi+VExxkdj9tWkSa0PZWbLQlDBmXLCSbK/oLGkrTktdSSvKLKY5m1+qarFM+a3YdfbdMTmvN6SQDbSnzF9cxGnxNUJCLAtTjHWHNt0N3cSzIOLsQffXKPjjZGzfnGxludrkLWVEYeYLOe/g2qHG6hvdKNFf6OUfnWkIuvrECUPEal3gtpDbsvD7q7Rz56c37HoBBWcKSeo+LEpsj8ZzOlTclMdyGqAsr/Nf0KQ/+mI34UtlyPEpyHh+n8f8Ztw8Phn4XTI9T/jWF5XKPoG9oqU5p6bh7h4zDxj1LGsdgnvtD7id4NV87dTeA73jHnHVsi5iDVqq0V/LcJmtAh9/b+FN2vviKv184cn+wpXxc0W1Zf7VuT8jmUhqOBMOUDFWNyiZDEWiqTsK7mcuITm11J6puRWaBesGg+Id+W1CP3fFaxn74QTYZPQ/xOHsroR8YwJgaCbQLoEtsXB+BuIjzs+71i3LlD88qZ9VX/TZvBOnNzeOXoXtfZEWYNtwyKky2wLda6vKwUC/8hzgjpDfmCMGaNtGMYZxweppJgpEUEFZ8oJuxKeDFR7TuWOtYhy839N6XncDcJpYVO9Z9D/fmE+q28rh91Rb/SHymE7uc3ZGdcS9YOxBMbBzQw2um5BVq5L63LWr1rZG8IXOdSmahIb2Sa807CD99jLEKVLCfo9bLDW1bO+HqB8MzQkOQS4PBwlBXcotc0Vvcmz9xwrGUEFZ8oJK/XimSR5uDqxDZIf1WJc4xxl5+aXYgTvVP19R2ixM7VeSJaW8IejUtgE6W/GDa08fUL/LmR2mtIv08lZsh9koFsLjr8nyfpVLTeVfzFw030i84s7EonpS/geXcTn+UwiszZBRp11rq83yV26s7TAWbkee7KncDJMchHvB/mRYkrhKfOOt8CZSs2ZUkG7YGExTcS9uWRy2UjZufmlHJXhzUyRxeByiLK6ml6m4WIep6rI8lv6bS02LZv3IGXStZfihSfYgsv16CqFyEiGmylnOVcLbXOVbn0O6USckok3BB3emuAd2ijadajewYUbeyBiMzkMfWWLcnz3ZL3m1p/bnoyRs6DOkOylktb2ix68YxYHJnCmOsQhTUiSnAz6SiaTccrGzd8rkIgVNTYkVVUqzi1BruRp2EJ7KUQq45CKuRQXpg1M/98oeRxfGJwbx0U+THWg4Kzlpx3r1nUyr53+PLRZxnU/T1A6MZwqtplzG7pM/dalycx9beVog77+P2crt+7f92Stfkvm4Ut5YZTSKWZyjfxIMUXEe9J8CbUAZyooVlCyU4FqV0skj0HKJq0Kl0M0fKP7OP2+HRgnlU47mVlou0L/1huj/21C/0lKRjYIBMVlYuRGinbfTDp6xh5BVq5P1R/JLC74bOhAtDPmMyQSk+QSDWeZnSf/UrmUTV+l9He9Hsick0N1+FKeuERyeiIbb8AObQTY4sE7bqLs0ueBM9UhqhXKRuDDJZHFpoyU6hPJCbA30G8XUdz4NW6T+amtVCq+JnDv3onZv1RedV1Ki/pbx/O9g9KPn+Lex/Vt4zVkdhmrM/Stn7B4zlFKJ9WRlBz+godrRtn09YEwB2s9kDm3vr3xSDc6DfZOdbBopmLjg+cHGnCmkgj7uF5wbYR+rSTyiHLzf3HU/yqSY/eUVeZ9Arlym8xT/TfBRYgJip9Lb0RYcG0hxeZ2Op5rLnn+AUfPeEfZxWgdJDkuuDl0MHmYEomxuUTTRNFVd4KD1T+erRVl1FcubdBnT+TOWax3eqYjEwZ75yMqNriCBGNUPoAz5STswB3VLmysPqcfSYrzKW843O3n4AJCYKFUZNnGRcLFySjrw67Q6S/uZRYppvJmShvPsxTmmrtI5iJusFlYuFzHyt0z2ARvh8jGKsvnzDLPsa2+dk5YW+54uFaUTV8lwu3D5SPOYj3koY6cNNw7z1OxcZmyKR0MzgSC+h8GBDJSy8pR9Jtqabv5uRi7Yf18JcdFS0vUOmF+WkOWqrMW/e8l8wwEcSBV1trqeJ4btIzTPPVLqZjWOX6nb8JCGD6Y2B62tlL8AhASFLmaI79La9aDvvYL73QgR3mvoOgyr0p3fL180kTmF2sOU7Gh1pioy7m3KP+qV+BMJRO2ggrEno4h8DKY9KNiRF24+ccZ2SkXbeDaP2PZP5eEXLn3gxugtjcsrxIfFG9T5m2lQK5GU5jj3ZS+64U7jLh2l24UvsttWn+TxnKeSeGAIllPP3u2PpRVX58J3/bqHGStiLnyNExFbO439KHbd+JmWtN9d8H3zla9R9QiqmoOj1Lxc4KCM3kk7MDCMRJD4EcKLpO03PyrhMUpKGWa5HLFfeItwEG6i42W/Y+lsDFLpGdXCnN8m3meqzJ1XPyZa3fpMeLz3gbpp9ThK8nN2hckX8CLS0C+U7FuvZZRX6XiIR8ylrEKN1B5Pr/WWCdHNOlbTcXBuOHeOVcSi5paB1Rapgf0t3fki57bDnCm0nCmXIVNelN7bCjstwWXSXtKmyV3iWVaf8hLlKxSyzeGPEzq/x607PsfYd4HLPpsFAjKZArzq575g9xagash3ah37S59xDwrnHpqW0K5cSTGpkToPoP1xCerUln1dZdnh4RWvZ5M0t+X/RTp6XX03llhK5mTlWny70KgjTHmhDZaVMfhT+i5bS3ou4EzeSjsQOCmp4LWgstlglk8bHHHQG5XEvS/0aD/qQQWtIMku5HjQiqZeiaFuT1E6aep4WSVhrt03mDuk1ptpZyuNgH/D0mO0fLJJVhWfb0ovFdPjjJX31KtDA/zer0syl5zicxJ6igVEyoN2fWIg+xn8qO4ADhTSYUdWIZmDYT9b8HlMkTu3fxSXMos2d+sNtk8k87LPWHsNngjELk1KcztK0r/xiknK9fu0m0G864scEmT3F8ltzkyJbeyjxt1WfX1rXBIyDvhurKW3qLiXZKqfgdTV79q5wq2Zx4j/pJUE5UD4EweC1thgNK1BPqALeTW3bUpgwVJskaNJ+yfuxhik9NTsviOpDCvUiodV5aib5Rd2hWT73HAwXO4+GMbF9VOSt/q6xJl1VcpHZpPhwTOClmEVE0bSc5YET7wFCUelbu3cQmcqS44kzfCbjawfNwvgWxcuvlPkWw9TVpRRFr4klymkAh2r+NFzbbKkYR7lH5pPonIuHaXvhCep8hy0hQvLSkQYKkimW+pd8qqr1I6NN+IH1e5aBf5j71kbkX9UID32VHw8YMzOYZalJpyFLaCFPz7pARy5uKy4sZbPqN0yzhKZfUmEvYvJZy2iZ95T9nmCZWIo6t4Pu5GvWt3aaPBwufCeirFH9vUP5cqUv3Sm7kvKKu+3iazErm+gEulV5TLJkMxSKrvcZtceMghcKa64kz/LSiuTs+2wj4tCPtZCeTMudeuxPw4fgqWkKSbm5RLMql1h/u4bPK4SSVf08h9KYVAXMngOa7dwLuFd1qgZHHNAYbJfR6/twab83pP1oIy6+skySVyfTPQLDk+LOWBUUOCOuHxO6yn9C384EwFJKiurAu2wt5fJ8KOWrynYvSxLwNZjQibTBIXb4Puw2WicMmteC/Dw4br/KdcqMWg4/eSbl/fdPQcLqZ2KAU5Bc2X6jNl1de1wjOeFtBqV5ScksrrZHJ5RrVuT9+hl9K38IMzFZSgXstR2JLl5mlJZO3CzX+L0s2JKVkUkl406RbGv8eizwtCn65v5X4g+ULCSgfPkW7Uuy7ZKVkhXZTclOKPbXOrLhlszL6grPp6VHjOaU/XZS485C4VB0cMCaqvF2juUjFiKsGZchD2lxyFLSV2flASWXMJlk1vJ3LWJ3WCTupCk05mSU/fXLyUbZ5KKR5nj8M5DC6oqQTrUQnPxx09i6tn7tpdKt2+dvVOXPzx9wT9FomgllVfpTjgreQnuEN/VrF8nVp+nQn7MQl1ee3pPDxhxnwLnKkuOdMfQe27chK2lLT7GpUHn8nezS9VELnhYHxczfdpB/2/JvduiTFBLq4S2at4tMCVfCKDxZS7DPfYsV5KbmdXeRS5TSiJa3uxQAS1rPo6S+5zG2cBbs17l9EYjjn6zrYbfAfzns7Dh5T3NnCmghPUFzkJW7LalSnp7GWyd28OUvqxRdwlh6QlClcKli5bF6BU+ciFpbEpRCyGtU6mqa9S4vmTjvXypiDDjRm8U5Jbuj8MNmZfLlmUUV+lOFcTi05eMcIceZ/JeB9+6KCvdySHdPiImQISVHCmDIWd1A1jK+x+cltVxmdwcYWSm59z33x1MDYpFU3SmEfpo2o3IOg7LKxnLhDERykC30y8W1DSV5MctTsTyErdEle17OPUnZ8g9zfrq9Gd8DtXJDrKBWpSAtCXROVl1FdpDT9m0IciIarSVda14zmC+iOjMQRhHy7cxlIav0VP98a5AhJUcKaMhf0uB2Fzbr+3VD5MUXw3v5Tc3IVJn0td8d1B/5wr7Zvw2+ACwCz9nYMubdduf2hh36L/bdxSTn36MCFZJIcSzMWTmAtnqyC/IUd6z3kApPCRAWE9uGegBwdS+Jab9ZiuxrAAllFfn1Oy3LY9jg9DrgjqXEZjCLu3k6YJ3ExysQ0QVHCmQhJU1U5lKGypKsIRKh+uUHw3/yFh0dnpYFxcFaE7Dvr/SHbxh10hHamVaHpBkE2SuvEHa1iBVjLP4lx0QZznggF55Gqmczdag4pKF2O8Yy+lc7O+GiOW77Q3RLiiiJJ0gzyNuKzm0DzFKeFZNn2VcjNLh481migr13N7DuuxDwR1keJZmzk0CPr1mPxEUQkqOFPGwl7UpCALYXNWlU9UTti4+bkbsi7ipKRNZn/C/teQnQuwTW9eXIqrL5ROOdB9IZncrPr3qGediehrT6ivAwZzwcXq9gpETn03cSqdcLr13ZHOS/GnJxhrULBxHWf6X29AUKccfsPqItObUL9xSGXZ9FW6UTws/P4lpZPXtygEtanqmc8d9Jl2NTgQVHCm3IQdbEztKQu7nbEmqA16O5UX02ReRUZt7vMpWze5+FAXJTX/pfglEFfrD079f1UaMsqFKqXtuW4x3rBFboT+vLjC5bOtlbx5R0jPTTZh6YbmWobIqe9mS8x3/ZaAXJhCiqmt5QFoDZE5kzyI0uUQV8m11WErcMnOWqyTZdNXqcBDL/PboGpdnqmP8iaoXeS2GmATpX/hEQQVnClXYQcC70pJ2OsFS0IflRtXmXfviLm596SsBy8d9C/dEq+2+KmLPm9DerjWYJPj0qqsMRynIuLXQr/9QH+X9+QIRvWFku7QwmtK9rgT8o8IIvdV///+mPMiJc53Vbv7bMz5Xx0igR/J7KKOFKoQWBiSHLY6Q7JeILvMGWXTV6nMZlR4wN4QyV+X41qcN0GtZRy4kNJh8CX5i6ITVHCmjIUdsPKzZJb6xFTYhyk6Z95SHZDTYKOLkvnFGGR2kdykpflK8d2AcSBtYlEWKrVZSzGQJqUcXxmQnC76M05W3WyvdaOYWyTCc3EgdNodiUGMuPynozXIaXAD3yaP7Enh23eVk/MRmadWagkdTmb1wmyKjwa6YFsN7Rz9Dr1Q391uy37Kpq82abO2h363J+e1OG+CejLikNKagfEDBBWcyWusNhB4YHk4lEDYarKUm/e98IxtVD+I2jgmq/6OSwHkIm9euzD3Wxw8Q7oYsklb0Y7R75jTnzFIwAcyi0FUm0Fb6HdtWlerCwiMUXS6Gy5N0LC2iNytsmo1O5JVcFEo+J4C9/xnSzLJEUeXt0GnhLk5ErL+TIbeNa6FciuZVZV6WMPSyFm4PlWRlqSXEsukr5K8qzfqPSEy0u/BOpw3Qb3rcG1vYYjMEPmNohBUcKYcsJX4Kj/hfJvKpbSvxiJWLexG/Xe3QqQjyizeT25LNxYBJifdDWQf32WKM5R+omoT0lBNxOLEC+6K2T/XRgSyF6evTxQvr+M/FuOdiWllDC+AHBm+6FDXlyzea5/ls/oM+1frzgVNghur5qBHv381sZ52dGAri76aHD7Pa11T5Po6+VcTPm+CyoVgxL3QFOV98fXmfhEJKjhTjlCL9csYC9qCXrSr8+B9M9iUxvTi0ET1iS4DcnCK0nfBcu53VzV9v8ckXDssnnGbkm/2lwyes2jY17jFZt8Zc7yzCU7QUlnE3Q51fS7GO/2k5FkjjjskgOG67C6TyJdBXxXeWoz7ikfrcN4EddJgjiUioiynUWkCbxZkPywaQQVnyhEb9Mn3A7lb4Jf0ieO8IytEGRAV+xm4+bncpKMOni+VHz3q6D3vGuqI2uxsL0w0kpwwPKp9JPMbkCa3xV9ZHh4aDSxSYWtekryR5wSS6PJ0bjr/38lNyV7Sh5wpB+uWCsU5lMK3XwZ9JfpdRMHUM3LcszU4b4K6WCWfHzUOFSrMS4V7hG/gK5LSo61z8xGWuyKVvCwqQQVnyhkqVkuZnZVJWcUsPdWn7R96M12sQXIWNdtXFriz+kNqgij/wnXib79y5NHF5SUp/dM6hx/vnGAJdOWyGCQ+52b1Rn805nMlq/aFhO9x0mDcdyi59ZxLnP/MsZ6H89lyxRpcl7ls0no1bUkCT1LyFGtl19cmQyuqsjJt8nANzpOgNoeedbpqHtbquX4VU28/671hZcH2wqITVHAmz2Fbtque0aUVs1YbKtm7KmvfY70QqfdTLo1HehF2/SGu0Zadl6HnLWirwmNNCpLUUFabyWSoX0UclNtyvaPx92iSGIx9Xp+kL3q6yZtAHXaUW3um6p0uZPROnXreH+m5mw99a/OhzeE0ZV/RqOj62qQ31fehDXhOH4Iuem79yZOg7tKyuiz8nZKfurPwjtFbRYY6qLgoE0EFZ4KwAQAAAKCwBBUAQQVngrABAAAAAAQVBBWcCQQVAAAAAEBQARBUcCYIGwAAAABAUEFQwZkACBsAAAAAQQXSIagDJX1ncCYIGwAAAABqog8E1XuCWtZa8+BMEDYAAAAA1EQv8YUFgGzA5QLuLek7gzNlfBIN2gaIAwAAAPAcPcQnvm+AiFJHozAHPeBMAAAAAADUE9oEctQBEaWOzcIcgLwBAAAAAFB34OIfeyGe1HGIkf8CxAMAAAAAQD3iPkOQHkA8qeMB5A8AAAAAAPAndjMESV3eaYGIUsMq4i9I7YeIAAAAAACoV3xkSNJliCc1XGbkPgnxAAAAAABQz9hG/EWdfRCRc+wVZL4DIgIAAAAAoN5xmHhX/zGIyBmOEe/ah6wBAAAAAAA0dlXaFEOcXlVaF8RkjS4twyj5ftZzAAAAAAAAAISgkvP3aSK1FEGkxirtTKVtgbhEtGtZjUXIUsl4tNKOEAojAAAAAAAAiGim5fjTc7ScjuopLVtYf9Byjk6UQ5WxqGWlZPZZy3C40gZouUrUCoiofPgfABHKNgZy3KUAAAD0dEVYdE1hdGhNTAA8bWF0aCB4bWxucz0iaHR0cDovL3d3dy53My5vcmcvMTk5OC9NYXRoL01hdGhNTCI+PG1zdHlsZSBtYXRoc2l6ZT0iMTZweCI+PG1vPiQ8L21vPjxtbz5cPC9tbz48bWk+bTwvbWk+PG1pPmE8L21pPjxtaT50PC9taT48bWk+aDwvbWk+PG1pPmM8L21pPjxtaT5hPC9taT48bWk+bDwvbWk+PG1mZW5jZWQgY2xvc2U9In0iIG9wZW49InsiPjxtaT5zPC9taT48L21mZW5jZWQ+PG1vPiQ8L21vPjwvbXN0eWxlPjwvbWF0aD7j8cU+AAAAAElFTkSuQmCC\&quot;,\&quot;slideId\&quot;:276,\&quot;accessibleText\&quot;:\&quot;$ backslash m a t h c a l open curly brackets s close curly brackets $\&quot;,\&quot;imageHeight\&quot;:9.945945945945946}]&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207</TotalTime>
  <Words>1683</Words>
  <Application>Microsoft Office PowerPoint</Application>
  <PresentationFormat>Widescreen</PresentationFormat>
  <Paragraphs>355</Paragraphs>
  <Slides>29</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NimbusRomNo9L-Medi</vt:lpstr>
      <vt:lpstr>NimbusRomNo9L-Regu</vt:lpstr>
      <vt:lpstr>Arial</vt:lpstr>
      <vt:lpstr>Calibri</vt:lpstr>
      <vt:lpstr>Calibri Light</vt:lpstr>
      <vt:lpstr>Cambria Math</vt:lpstr>
      <vt:lpstr>Office Theme</vt:lpstr>
      <vt:lpstr>Explainable Sequential Anomaly Detection via Prototypes</vt:lpstr>
      <vt:lpstr>Introduction</vt:lpstr>
      <vt:lpstr>Sequential Anomaly Detection</vt:lpstr>
      <vt:lpstr>Deep Sequential Anomaly Detection</vt:lpstr>
      <vt:lpstr>Detecting Anomalies with Explanations</vt:lpstr>
      <vt:lpstr>Methodology</vt:lpstr>
      <vt:lpstr>Overview</vt:lpstr>
      <vt:lpstr>Setup</vt:lpstr>
      <vt:lpstr>Sequence Representation</vt:lpstr>
      <vt:lpstr>Prototype Representation</vt:lpstr>
      <vt:lpstr>Prototype Representation</vt:lpstr>
      <vt:lpstr>Learning Objectives</vt:lpstr>
      <vt:lpstr>Learning Objectives</vt:lpstr>
      <vt:lpstr>Learning Objectives</vt:lpstr>
      <vt:lpstr>Learning Objectives</vt:lpstr>
      <vt:lpstr>Learning Objectives</vt:lpstr>
      <vt:lpstr>Abnormal Sequence Detection and explanation</vt:lpstr>
      <vt:lpstr>Experiments</vt:lpstr>
      <vt:lpstr>Datasets</vt:lpstr>
      <vt:lpstr>Statistics of Training set</vt:lpstr>
      <vt:lpstr>Baselines (Abnormal Sequence Detection)</vt:lpstr>
      <vt:lpstr>Results (Sequential Anomaly Detection)</vt:lpstr>
      <vt:lpstr>Results (Visualization)</vt:lpstr>
      <vt:lpstr>Results (Clustering Analysis)</vt:lpstr>
      <vt:lpstr>Results (Case Study)</vt:lpstr>
      <vt:lpstr>Results (Case Study)</vt:lpstr>
      <vt:lpstr>Conclusion</vt:lpstr>
      <vt:lpstr>Conclusion</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Oral Presentation Template</dc:title>
  <dc:creator>Amelia Ashby</dc:creator>
  <cp:lastModifiedBy>He Cheng</cp:lastModifiedBy>
  <cp:revision>4</cp:revision>
  <dcterms:created xsi:type="dcterms:W3CDTF">2020-08-06T18:10:38Z</dcterms:created>
  <dcterms:modified xsi:type="dcterms:W3CDTF">2023-06-02T05:28:04Z</dcterms:modified>
</cp:coreProperties>
</file>