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8" r:id="rId3"/>
    <p:sldId id="259" r:id="rId4"/>
    <p:sldId id="270" r:id="rId5"/>
    <p:sldId id="286" r:id="rId6"/>
    <p:sldId id="264" r:id="rId7"/>
    <p:sldId id="287" r:id="rId8"/>
    <p:sldId id="288" r:id="rId9"/>
    <p:sldId id="266" r:id="rId10"/>
    <p:sldId id="262" r:id="rId11"/>
    <p:sldId id="278" r:id="rId12"/>
    <p:sldId id="290" r:id="rId13"/>
    <p:sldId id="294" r:id="rId14"/>
    <p:sldId id="296" r:id="rId15"/>
    <p:sldId id="299" r:id="rId16"/>
    <p:sldId id="265" r:id="rId17"/>
    <p:sldId id="277" r:id="rId18"/>
    <p:sldId id="300" r:id="rId19"/>
    <p:sldId id="271" r:id="rId20"/>
    <p:sldId id="25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8">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紫琪" initials="紫"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1E5E"/>
    <a:srgbClr val="A2508C"/>
    <a:srgbClr val="B78EAE"/>
    <a:srgbClr val="AD4591"/>
    <a:srgbClr val="C65844"/>
    <a:srgbClr val="FFFFFF"/>
    <a:srgbClr val="FBF9F8"/>
    <a:srgbClr val="EFE6E1"/>
    <a:srgbClr val="E0CEC3"/>
    <a:srgbClr val="DED6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96" d="100"/>
          <a:sy n="96" d="100"/>
        </p:scale>
        <p:origin x="48" y="57"/>
      </p:cViewPr>
      <p:guideLst>
        <p:guide orient="horz" pos="2408"/>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AD39E-3ED9-49F0-B349-1E77B8D49A29}" type="datetimeFigureOut">
              <a:rPr lang="zh-CN" altLang="en-US" smtClean="0"/>
              <a:t>2024/7/14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D5D80-4560-4DB8-90F2-62D73D3B6A7D}" type="slidenum">
              <a:rPr lang="zh-CN" altLang="en-US" smtClean="0"/>
              <a:t>‹#›</a:t>
            </a:fld>
            <a:endParaRPr lang="zh-CN" altLang="en-US"/>
          </a:p>
        </p:txBody>
      </p:sp>
    </p:spTree>
    <p:extLst>
      <p:ext uri="{BB962C8B-B14F-4D97-AF65-F5344CB8AC3E}">
        <p14:creationId xmlns:p14="http://schemas.microsoft.com/office/powerpoint/2010/main" val="12314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5050836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Master" Target="../slideMasters/slideMaster1.xml"/><Relationship Id="rId5" Type="http://schemas.openxmlformats.org/officeDocument/2006/relationships/tags" Target="../tags/tag47.xml"/><Relationship Id="rId4" Type="http://schemas.openxmlformats.org/officeDocument/2006/relationships/tags" Target="../tags/tag46.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2024/7/14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pic>
        <p:nvPicPr>
          <p:cNvPr id="100" name="图片 99"/>
          <p:cNvPicPr/>
          <p:nvPr userDrawn="1">
            <p:custDataLst>
              <p:tags r:id="rId6"/>
            </p:custDataLst>
          </p:nvPr>
        </p:nvPicPr>
        <p:blipFill>
          <a:blip r:embed="rId8"/>
          <a:srcRect b="5315"/>
          <a:stretch>
            <a:fillRect/>
          </a:stretch>
        </p:blipFill>
        <p:spPr>
          <a:xfrm>
            <a:off x="2538095" y="2540"/>
            <a:ext cx="9653905" cy="6855460"/>
          </a:xfrm>
          <a:prstGeom prst="rect">
            <a:avLst/>
          </a:prstGeom>
          <a:noFill/>
          <a:ln w="9525">
            <a:noFill/>
          </a:ln>
        </p:spPr>
      </p:pic>
      <p:sp>
        <p:nvSpPr>
          <p:cNvPr id="5" name="矩形 4"/>
          <p:cNvSpPr/>
          <p:nvPr userDrawn="1"/>
        </p:nvSpPr>
        <p:spPr>
          <a:xfrm>
            <a:off x="0" y="0"/>
            <a:ext cx="5348605" cy="6858000"/>
          </a:xfrm>
          <a:prstGeom prst="rect">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2024/7/14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2024/7/14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0" name="图片 99"/>
          <p:cNvPicPr/>
          <p:nvPr userDrawn="1">
            <p:custDataLst>
              <p:tags r:id="rId1"/>
            </p:custDataLst>
          </p:nvPr>
        </p:nvPicPr>
        <p:blipFill>
          <a:blip r:embed="rId3"/>
          <a:srcRect l="16424" b="5315"/>
          <a:stretch>
            <a:fillRect/>
          </a:stretch>
        </p:blipFill>
        <p:spPr>
          <a:xfrm>
            <a:off x="-29845" y="0"/>
            <a:ext cx="8068310" cy="6855460"/>
          </a:xfrm>
          <a:prstGeom prst="rect">
            <a:avLst/>
          </a:prstGeom>
          <a:noFill/>
          <a:ln w="9525">
            <a:noFill/>
          </a:ln>
        </p:spPr>
      </p:pic>
      <p:sp>
        <p:nvSpPr>
          <p:cNvPr id="10" name="矩形 9"/>
          <p:cNvSpPr/>
          <p:nvPr userDrawn="1"/>
        </p:nvSpPr>
        <p:spPr>
          <a:xfrm>
            <a:off x="5349240" y="8890"/>
            <a:ext cx="684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0" name="图片 99"/>
          <p:cNvPicPr/>
          <p:nvPr userDrawn="1"/>
        </p:nvPicPr>
        <p:blipFill>
          <a:blip r:embed="rId2"/>
          <a:srcRect t="-70" r="15129" b="5315"/>
          <a:stretch>
            <a:fillRect/>
          </a:stretch>
        </p:blipFill>
        <p:spPr>
          <a:xfrm>
            <a:off x="4021455" y="-5080"/>
            <a:ext cx="8193405" cy="6860540"/>
          </a:xfrm>
          <a:prstGeom prst="rect">
            <a:avLst/>
          </a:prstGeom>
          <a:noFill/>
          <a:ln w="9525">
            <a:noFill/>
          </a:ln>
        </p:spPr>
      </p:pic>
      <p:sp>
        <p:nvSpPr>
          <p:cNvPr id="8" name="矩形 7"/>
          <p:cNvSpPr/>
          <p:nvPr userDrawn="1"/>
        </p:nvSpPr>
        <p:spPr>
          <a:xfrm>
            <a:off x="0" y="0"/>
            <a:ext cx="681228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2024/7/14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135890" y="127000"/>
            <a:ext cx="11916000" cy="6604000"/>
          </a:xfrm>
          <a:prstGeom prst="rect">
            <a:avLst/>
          </a:prstGeom>
          <a:noFill/>
          <a:ln w="28575">
            <a:solidFill>
              <a:srgbClr val="701E5E">
                <a:alpha val="50000"/>
              </a:srgbClr>
            </a:solidFill>
            <a:beve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rcRect l="44723" t="20915" r="33962" b="59482"/>
          <a:stretch>
            <a:fillRect/>
          </a:stretch>
        </p:blipFill>
        <p:spPr>
          <a:xfrm>
            <a:off x="538480" y="0"/>
            <a:ext cx="902033" cy="684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2024/7/14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2024/7/14</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11.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15.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slideLayout" Target="../slideLayouts/slideLayout7.xml"/><Relationship Id="rId2" Type="http://schemas.openxmlformats.org/officeDocument/2006/relationships/tags" Target="../tags/tag62.xml"/><Relationship Id="rId16" Type="http://schemas.openxmlformats.org/officeDocument/2006/relationships/image" Target="../media/image16.png"/><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image" Target="../media/image12.png"/><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image" Target="../media/image11.png"/><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slideLayout" Target="../slideLayouts/slideLayout7.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image" Target="../media/image17.png"/><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image" Target="../media/image18.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image" Target="../media/image12.png"/><Relationship Id="rId5" Type="http://schemas.openxmlformats.org/officeDocument/2006/relationships/tags" Target="../tags/tag87.xml"/><Relationship Id="rId10" Type="http://schemas.openxmlformats.org/officeDocument/2006/relationships/image" Target="../media/image11.png"/><Relationship Id="rId4" Type="http://schemas.openxmlformats.org/officeDocument/2006/relationships/tags" Target="../tags/tag86.xml"/><Relationship Id="rId9"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image" Target="../media/image11.png"/><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image" Target="../media/image19.png"/><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tags" Target="../tags/tag113.xml"/><Relationship Id="rId2" Type="http://schemas.openxmlformats.org/officeDocument/2006/relationships/tags" Target="../tags/tag103.xml"/><Relationship Id="rId16"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tags" Target="../tags/tag11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7.xml"/></Relationships>
</file>

<file path=ppt/slides/_rels/slide17.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tags" Target="../tags/tag135.xml"/><Relationship Id="rId3" Type="http://schemas.openxmlformats.org/officeDocument/2006/relationships/tags" Target="../tags/tag120.xml"/><Relationship Id="rId21" Type="http://schemas.openxmlformats.org/officeDocument/2006/relationships/notesSlide" Target="../notesSlides/notesSlide1.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tags" Target="../tags/tag134.xml"/><Relationship Id="rId2" Type="http://schemas.openxmlformats.org/officeDocument/2006/relationships/tags" Target="../tags/tag119.xml"/><Relationship Id="rId16" Type="http://schemas.openxmlformats.org/officeDocument/2006/relationships/tags" Target="../tags/tag133.xml"/><Relationship Id="rId20" Type="http://schemas.openxmlformats.org/officeDocument/2006/relationships/slideLayout" Target="../slideLayouts/slideLayout7.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5" Type="http://schemas.openxmlformats.org/officeDocument/2006/relationships/tags" Target="../tags/tag132.xml"/><Relationship Id="rId10" Type="http://schemas.openxmlformats.org/officeDocument/2006/relationships/tags" Target="../tags/tag127.xml"/><Relationship Id="rId19" Type="http://schemas.openxmlformats.org/officeDocument/2006/relationships/tags" Target="../tags/tag136.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14.png"/><Relationship Id="rId5" Type="http://schemas.openxmlformats.org/officeDocument/2006/relationships/image" Target="../media/image1.jpe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F38A1A7-F337-33E2-D093-890E7020BE0F}"/>
              </a:ext>
            </a:extLst>
          </p:cNvPr>
          <p:cNvSpPr txBox="1"/>
          <p:nvPr/>
        </p:nvSpPr>
        <p:spPr>
          <a:xfrm>
            <a:off x="0" y="488437"/>
            <a:ext cx="5605670" cy="2219838"/>
          </a:xfrm>
          <a:prstGeom prst="rect">
            <a:avLst/>
          </a:prstGeom>
          <a:noFill/>
        </p:spPr>
        <p:txBody>
          <a:bodyPr wrap="square" rtlCol="0">
            <a:spAutoFit/>
          </a:bodyPr>
          <a:lstStyle/>
          <a:p>
            <a:pPr>
              <a:lnSpc>
                <a:spcPct val="150000"/>
              </a:lnSpc>
            </a:pPr>
            <a:r>
              <a:rPr lang="zh-CN" altLang="en-US" sz="3200" b="1"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题目：</a:t>
            </a:r>
            <a:endParaRPr lang="en-US" altLang="zh-CN" sz="3200" b="1"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en-US" altLang="zh-CN" sz="3200" b="1" dirty="0" err="1">
                <a:solidFill>
                  <a:schemeClr val="bg1"/>
                </a:solidFill>
                <a:latin typeface="Times New Roman" panose="02020603050405020304" pitchFamily="18" charset="0"/>
                <a:cs typeface="Times New Roman" panose="02020603050405020304" pitchFamily="18" charset="0"/>
              </a:rPr>
              <a:t>AntiFuzz</a:t>
            </a:r>
            <a:r>
              <a:rPr lang="en-US" altLang="zh-CN" sz="3200" b="1" dirty="0">
                <a:solidFill>
                  <a:schemeClr val="bg1"/>
                </a:solidFill>
                <a:latin typeface="Times New Roman" panose="02020603050405020304" pitchFamily="18" charset="0"/>
                <a:cs typeface="Times New Roman" panose="02020603050405020304" pitchFamily="18" charset="0"/>
              </a:rPr>
              <a:t>: Impeding Fuzzing Audits of  Binary Executables</a:t>
            </a:r>
            <a:endParaRPr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C878E1CA-C9D7-646D-512F-43D55B8BA3B0}"/>
              </a:ext>
            </a:extLst>
          </p:cNvPr>
          <p:cNvSpPr txBox="1"/>
          <p:nvPr/>
        </p:nvSpPr>
        <p:spPr>
          <a:xfrm>
            <a:off x="90115" y="3230880"/>
            <a:ext cx="5201920" cy="1151918"/>
          </a:xfrm>
          <a:prstGeom prst="rect">
            <a:avLst/>
          </a:prstGeom>
          <a:noFill/>
        </p:spPr>
        <p:txBody>
          <a:bodyPr wrap="square" rtlCol="0">
            <a:spAutoFit/>
          </a:bodyPr>
          <a:lstStyle/>
          <a:p>
            <a:pPr>
              <a:lnSpc>
                <a:spcPct val="150000"/>
              </a:lnSpc>
            </a:pPr>
            <a:r>
              <a:rPr lang="zh-CN" altLang="en-US" sz="1600" dirty="0">
                <a:solidFill>
                  <a:schemeClr val="bg1"/>
                </a:solidFill>
                <a:latin typeface="Agency FB" panose="020B0503020202020204" pitchFamily="34" charset="0"/>
              </a:rPr>
              <a:t>作者：</a:t>
            </a:r>
            <a:endParaRPr lang="en-US" altLang="zh-CN" sz="1600" dirty="0">
              <a:solidFill>
                <a:schemeClr val="bg1"/>
              </a:solidFill>
              <a:latin typeface="Agency FB" panose="020B0503020202020204" pitchFamily="34" charset="0"/>
            </a:endParaRPr>
          </a:p>
          <a:p>
            <a:pPr>
              <a:lnSpc>
                <a:spcPct val="150000"/>
              </a:lnSpc>
            </a:pPr>
            <a:r>
              <a:rPr lang="en-US" altLang="zh-CN" sz="1600" dirty="0">
                <a:solidFill>
                  <a:schemeClr val="bg1"/>
                </a:solidFill>
                <a:latin typeface="Agency FB" panose="020B0503020202020204" pitchFamily="34" charset="0"/>
              </a:rPr>
              <a:t>Emre </a:t>
            </a:r>
            <a:r>
              <a:rPr lang="en-US" altLang="zh-CN" sz="1600" dirty="0" err="1">
                <a:solidFill>
                  <a:schemeClr val="bg1"/>
                </a:solidFill>
                <a:latin typeface="Agency FB" panose="020B0503020202020204" pitchFamily="34" charset="0"/>
              </a:rPr>
              <a:t>Güler</a:t>
            </a:r>
            <a:r>
              <a:rPr lang="en-US" altLang="zh-CN" sz="1600" dirty="0">
                <a:solidFill>
                  <a:schemeClr val="bg1"/>
                </a:solidFill>
                <a:latin typeface="Agency FB" panose="020B0503020202020204" pitchFamily="34" charset="0"/>
              </a:rPr>
              <a:t>, Cornelius Aschermann, Ali Abbasi, and Thorsten </a:t>
            </a:r>
            <a:r>
              <a:rPr lang="en-US" altLang="zh-CN" sz="1600" dirty="0" err="1">
                <a:solidFill>
                  <a:schemeClr val="bg1"/>
                </a:solidFill>
                <a:latin typeface="Agency FB" panose="020B0503020202020204" pitchFamily="34" charset="0"/>
              </a:rPr>
              <a:t>Holz</a:t>
            </a:r>
            <a:r>
              <a:rPr lang="en-US" altLang="zh-CN" sz="1600" dirty="0">
                <a:solidFill>
                  <a:schemeClr val="bg1"/>
                </a:solidFill>
                <a:latin typeface="Agency FB" panose="020B0503020202020204" pitchFamily="34" charset="0"/>
              </a:rPr>
              <a:t>, Ruhr-Universität Bochum</a:t>
            </a:r>
            <a:endParaRPr lang="zh-CN" altLang="en-US" sz="1600" dirty="0">
              <a:solidFill>
                <a:schemeClr val="bg1"/>
              </a:solidFill>
              <a:latin typeface="Agency FB" panose="020B0503020202020204" pitchFamily="34" charset="0"/>
            </a:endParaRPr>
          </a:p>
        </p:txBody>
      </p:sp>
      <p:sp>
        <p:nvSpPr>
          <p:cNvPr id="4" name="文本框 3">
            <a:extLst>
              <a:ext uri="{FF2B5EF4-FFF2-40B4-BE49-F238E27FC236}">
                <a16:creationId xmlns:a16="http://schemas.microsoft.com/office/drawing/2014/main" id="{939C5DDF-B1D9-7B60-A678-6ACCA403C39B}"/>
              </a:ext>
            </a:extLst>
          </p:cNvPr>
          <p:cNvSpPr txBox="1"/>
          <p:nvPr/>
        </p:nvSpPr>
        <p:spPr>
          <a:xfrm>
            <a:off x="9829800" y="0"/>
            <a:ext cx="2362200" cy="2538195"/>
          </a:xfrm>
          <a:prstGeom prst="rect">
            <a:avLst/>
          </a:prstGeom>
          <a:noFill/>
        </p:spPr>
        <p:txBody>
          <a:bodyPr wrap="square" rtlCol="0">
            <a:spAutoFit/>
          </a:bodyPr>
          <a:lstStyle/>
          <a:p>
            <a:pPr>
              <a:lnSpc>
                <a:spcPct val="150000"/>
              </a:lnSpc>
            </a:pPr>
            <a:r>
              <a:rPr lang="zh-CN" altLang="en-US" b="1" dirty="0">
                <a:latin typeface="微软雅黑 Light" panose="020B0502040204020203" pitchFamily="34" charset="-122"/>
                <a:ea typeface="微软雅黑 Light" panose="020B0502040204020203" pitchFamily="34" charset="-122"/>
              </a:rPr>
              <a:t>小组成员：</a:t>
            </a:r>
            <a:r>
              <a:rPr lang="en-US" altLang="zh-CN" b="1" dirty="0">
                <a:latin typeface="微软雅黑 Light" panose="020B0502040204020203" pitchFamily="34" charset="-122"/>
                <a:ea typeface="微软雅黑 Light" panose="020B0502040204020203" pitchFamily="34" charset="-122"/>
              </a:rPr>
              <a:t>              </a:t>
            </a:r>
          </a:p>
          <a:p>
            <a:pPr>
              <a:lnSpc>
                <a:spcPct val="150000"/>
              </a:lnSpc>
            </a:pPr>
            <a:r>
              <a:rPr lang="zh-CN" altLang="en-US" b="1" dirty="0">
                <a:latin typeface="微软雅黑 Light" panose="020B0502040204020203" pitchFamily="34" charset="-122"/>
                <a:ea typeface="微软雅黑 Light" panose="020B0502040204020203" pitchFamily="34" charset="-122"/>
              </a:rPr>
              <a:t>李雅帆     </a:t>
            </a:r>
            <a:r>
              <a:rPr lang="en-US" altLang="zh-CN" b="1" dirty="0">
                <a:latin typeface="微软雅黑 Light" panose="020B0502040204020203" pitchFamily="34" charset="-122"/>
                <a:ea typeface="微软雅黑 Light" panose="020B0502040204020203" pitchFamily="34" charset="-122"/>
              </a:rPr>
              <a:t>2213041     </a:t>
            </a:r>
          </a:p>
          <a:p>
            <a:pPr>
              <a:lnSpc>
                <a:spcPct val="150000"/>
              </a:lnSpc>
            </a:pPr>
            <a:r>
              <a:rPr lang="zh-CN" altLang="en-US" b="1" dirty="0">
                <a:latin typeface="微软雅黑 Light" panose="020B0502040204020203" pitchFamily="34" charset="-122"/>
                <a:ea typeface="微软雅黑 Light" panose="020B0502040204020203" pitchFamily="34" charset="-122"/>
              </a:rPr>
              <a:t>朱佳慧     </a:t>
            </a:r>
            <a:r>
              <a:rPr lang="en-US" altLang="zh-CN" b="1" dirty="0">
                <a:latin typeface="微软雅黑 Light" panose="020B0502040204020203" pitchFamily="34" charset="-122"/>
                <a:ea typeface="微软雅黑 Light" panose="020B0502040204020203" pitchFamily="34" charset="-122"/>
              </a:rPr>
              <a:t>2213870     </a:t>
            </a:r>
          </a:p>
          <a:p>
            <a:pPr>
              <a:lnSpc>
                <a:spcPct val="150000"/>
              </a:lnSpc>
            </a:pPr>
            <a:r>
              <a:rPr lang="zh-CN" altLang="en-US" b="1" dirty="0">
                <a:latin typeface="微软雅黑 Light" panose="020B0502040204020203" pitchFamily="34" charset="-122"/>
                <a:ea typeface="微软雅黑 Light" panose="020B0502040204020203" pitchFamily="34" charset="-122"/>
              </a:rPr>
              <a:t>曾奕航     </a:t>
            </a:r>
            <a:r>
              <a:rPr lang="en-US" altLang="zh-CN" b="1" dirty="0">
                <a:latin typeface="微软雅黑 Light" panose="020B0502040204020203" pitchFamily="34" charset="-122"/>
                <a:ea typeface="微软雅黑 Light" panose="020B0502040204020203" pitchFamily="34" charset="-122"/>
              </a:rPr>
              <a:t>2210615        </a:t>
            </a:r>
          </a:p>
          <a:p>
            <a:pPr>
              <a:lnSpc>
                <a:spcPct val="150000"/>
              </a:lnSpc>
            </a:pPr>
            <a:r>
              <a:rPr lang="zh-CN" altLang="en-US" b="1" dirty="0">
                <a:latin typeface="微软雅黑 Light" panose="020B0502040204020203" pitchFamily="34" charset="-122"/>
                <a:ea typeface="微软雅黑 Light" panose="020B0502040204020203" pitchFamily="34" charset="-122"/>
              </a:rPr>
              <a:t>柯友彬</a:t>
            </a:r>
            <a:r>
              <a:rPr lang="en-US" altLang="zh-CN" b="1" dirty="0">
                <a:latin typeface="微软雅黑 Light" panose="020B0502040204020203" pitchFamily="34" charset="-122"/>
                <a:ea typeface="微软雅黑 Light" panose="020B0502040204020203" pitchFamily="34" charset="-122"/>
              </a:rPr>
              <a:t>     2213013      </a:t>
            </a:r>
          </a:p>
          <a:p>
            <a:pPr>
              <a:lnSpc>
                <a:spcPct val="150000"/>
              </a:lnSpc>
            </a:pPr>
            <a:r>
              <a:rPr lang="zh-CN" altLang="en-US" b="1" dirty="0">
                <a:latin typeface="微软雅黑 Light" panose="020B0502040204020203" pitchFamily="34" charset="-122"/>
                <a:ea typeface="微软雅黑 Light" panose="020B0502040204020203" pitchFamily="34" charset="-122"/>
              </a:rPr>
              <a:t>郝海天     </a:t>
            </a:r>
            <a:r>
              <a:rPr lang="en-US" altLang="zh-CN" b="1" dirty="0">
                <a:latin typeface="微软雅黑 Light" panose="020B0502040204020203" pitchFamily="34" charset="-122"/>
                <a:ea typeface="微软雅黑 Light" panose="020B0502040204020203" pitchFamily="34" charset="-122"/>
              </a:rPr>
              <a:t>2210643 </a:t>
            </a:r>
            <a:endParaRPr lang="zh-CN" altLang="en-US" b="1" dirty="0">
              <a:latin typeface="微软雅黑 Light" panose="020B0502040204020203" pitchFamily="34" charset="-122"/>
              <a:ea typeface="微软雅黑 Light" panose="020B0502040204020203" pitchFamily="3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八角星 1"/>
          <p:cNvSpPr/>
          <p:nvPr/>
        </p:nvSpPr>
        <p:spPr>
          <a:xfrm>
            <a:off x="4286885" y="2373630"/>
            <a:ext cx="2129790" cy="2129790"/>
          </a:xfrm>
          <a:prstGeom prst="star8">
            <a:avLst>
              <a:gd name="adj" fmla="val 38189"/>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lIns="36195" tIns="288290" rIns="36195" bIns="0" rtlCol="0" anchor="ctr" anchorCtr="1"/>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altLang="zh-CN" sz="4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PART</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altLang="zh-CN" sz="4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03</a:t>
            </a:r>
          </a:p>
        </p:txBody>
      </p:sp>
      <p:sp>
        <p:nvSpPr>
          <p:cNvPr id="9240" name="文本框 47"/>
          <p:cNvSpPr txBox="1"/>
          <p:nvPr/>
        </p:nvSpPr>
        <p:spPr>
          <a:xfrm>
            <a:off x="6429058" y="2884805"/>
            <a:ext cx="5762625" cy="1014730"/>
          </a:xfrm>
          <a:prstGeom prst="rect">
            <a:avLst/>
          </a:prstGeom>
          <a:noFill/>
          <a:ln w="9525">
            <a:noFill/>
          </a:ln>
        </p:spPr>
        <p:txBody>
          <a:bodyPr vert="horz"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srgbClr val="701E5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技术与效果</a:t>
            </a:r>
          </a:p>
        </p:txBody>
      </p:sp>
      <p:sp>
        <p:nvSpPr>
          <p:cNvPr id="3" name="1111"/>
          <p:cNvSpPr txBox="1"/>
          <p:nvPr/>
        </p:nvSpPr>
        <p:spPr>
          <a:xfrm>
            <a:off x="7450124" y="3989616"/>
            <a:ext cx="4608830" cy="460375"/>
          </a:xfrm>
          <a:prstGeom prst="rect">
            <a:avLst/>
          </a:prstGeom>
          <a:noFill/>
          <a:ln w="9525">
            <a:noFill/>
          </a:ln>
        </p:spPr>
        <p:txBody>
          <a:bodyPr vert="horz" wrap="square" lIns="36195" rIns="36195"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四种方法，</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ANTIFUZZ</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实现细节</a:t>
            </a:r>
          </a:p>
        </p:txBody>
      </p:sp>
    </p:spTree>
    <p:custDataLst>
      <p:tags r:id="rId1"/>
    </p:custDataLst>
    <p:extLst>
      <p:ext uri="{BB962C8B-B14F-4D97-AF65-F5344CB8AC3E}">
        <p14:creationId xmlns:p14="http://schemas.microsoft.com/office/powerpoint/2010/main" val="139287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3"/>
          <a:stretch>
            <a:fillRect/>
          </a:stretch>
        </p:blipFill>
        <p:spPr>
          <a:xfrm>
            <a:off x="7462520" y="598170"/>
            <a:ext cx="4570095" cy="1840230"/>
          </a:xfrm>
          <a:prstGeom prst="rect">
            <a:avLst/>
          </a:prstGeom>
        </p:spPr>
      </p:pic>
      <p:grpSp>
        <p:nvGrpSpPr>
          <p:cNvPr id="18" name="组合 17"/>
          <p:cNvGrpSpPr/>
          <p:nvPr/>
        </p:nvGrpSpPr>
        <p:grpSpPr>
          <a:xfrm>
            <a:off x="2876550" y="915670"/>
            <a:ext cx="10744200" cy="3832860"/>
            <a:chOff x="5438" y="1206"/>
            <a:chExt cx="16920" cy="6036"/>
          </a:xfrm>
        </p:grpSpPr>
        <p:pic>
          <p:nvPicPr>
            <p:cNvPr id="5" name="图片 4"/>
            <p:cNvPicPr>
              <a:picLocks noChangeAspect="1"/>
            </p:cNvPicPr>
            <p:nvPr/>
          </p:nvPicPr>
          <p:blipFill>
            <a:blip r:embed="rId14"/>
            <a:stretch>
              <a:fillRect/>
            </a:stretch>
          </p:blipFill>
          <p:spPr>
            <a:xfrm>
              <a:off x="5438" y="1206"/>
              <a:ext cx="4345" cy="3310"/>
            </a:xfrm>
            <a:prstGeom prst="rect">
              <a:avLst/>
            </a:prstGeom>
          </p:spPr>
        </p:pic>
        <p:pic>
          <p:nvPicPr>
            <p:cNvPr id="9" name="图片 8"/>
            <p:cNvPicPr>
              <a:picLocks noChangeAspect="1"/>
            </p:cNvPicPr>
            <p:nvPr/>
          </p:nvPicPr>
          <p:blipFill>
            <a:blip r:embed="rId15"/>
            <a:stretch>
              <a:fillRect/>
            </a:stretch>
          </p:blipFill>
          <p:spPr>
            <a:xfrm>
              <a:off x="18304" y="4154"/>
              <a:ext cx="4054" cy="3088"/>
            </a:xfrm>
            <a:prstGeom prst="rect">
              <a:avLst/>
            </a:prstGeom>
          </p:spPr>
        </p:pic>
      </p:grpSp>
      <p:sp>
        <p:nvSpPr>
          <p:cNvPr id="14" name="文本框 13"/>
          <p:cNvSpPr txBox="1"/>
          <p:nvPr/>
        </p:nvSpPr>
        <p:spPr>
          <a:xfrm>
            <a:off x="2399665" y="233680"/>
            <a:ext cx="7392670" cy="697453"/>
          </a:xfrm>
          <a:prstGeom prst="roundRect">
            <a:avLst>
              <a:gd name="adj" fmla="val 49999"/>
            </a:avLst>
          </a:prstGeom>
          <a:solidFill>
            <a:srgbClr val="701E5E"/>
          </a:solid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 Attacking Coverage-guidance</a:t>
            </a:r>
          </a:p>
        </p:txBody>
      </p:sp>
      <p:grpSp>
        <p:nvGrpSpPr>
          <p:cNvPr id="78" name="组合 77"/>
          <p:cNvGrpSpPr/>
          <p:nvPr>
            <p:custDataLst>
              <p:tags r:id="rId2"/>
            </p:custDataLst>
          </p:nvPr>
        </p:nvGrpSpPr>
        <p:grpSpPr>
          <a:xfrm>
            <a:off x="4382135" y="1784985"/>
            <a:ext cx="6486525" cy="1602105"/>
            <a:chOff x="1478" y="3883"/>
            <a:chExt cx="7242" cy="2523"/>
          </a:xfrm>
        </p:grpSpPr>
        <p:sp>
          <p:nvSpPr>
            <p:cNvPr id="79" name="333333"/>
            <p:cNvSpPr txBox="1"/>
            <p:nvPr>
              <p:custDataLst>
                <p:tags r:id="rId10"/>
              </p:custDataLst>
            </p:nvPr>
          </p:nvSpPr>
          <p:spPr>
            <a:xfrm>
              <a:off x="1478" y="3883"/>
              <a:ext cx="4793"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攻击覆盖引导</a:t>
              </a:r>
            </a:p>
          </p:txBody>
        </p:sp>
        <p:sp>
          <p:nvSpPr>
            <p:cNvPr id="80" name="1111"/>
            <p:cNvSpPr txBox="1"/>
            <p:nvPr>
              <p:custDataLst>
                <p:tags r:id="rId11"/>
              </p:custDataLst>
            </p:nvPr>
          </p:nvSpPr>
          <p:spPr>
            <a:xfrm>
              <a:off x="1478" y="4518"/>
              <a:ext cx="7242" cy="1888"/>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覆盖引导的模糊测试核心假设是</a:t>
              </a:r>
              <a:r>
                <a:rPr kumimoji="0" lang="zh-CN" altLang="en-US" sz="1600" b="1"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新覆盖率意味着新行为的发生</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。通过添加伪造代码（</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fake code</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）造成虚假的覆盖率，以破坏该假设，使</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coverage-guided fuzzer</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与</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blind fuzzer</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无异。通过以下两种方法实现</a:t>
              </a:r>
            </a:p>
          </p:txBody>
        </p:sp>
      </p:grpSp>
      <p:cxnSp>
        <p:nvCxnSpPr>
          <p:cNvPr id="10" name="直接连接符 9"/>
          <p:cNvCxnSpPr/>
          <p:nvPr>
            <p:custDataLst>
              <p:tags r:id="rId3"/>
            </p:custDataLst>
          </p:nvPr>
        </p:nvCxnSpPr>
        <p:spPr>
          <a:xfrm>
            <a:off x="4178935" y="3545840"/>
            <a:ext cx="6695440" cy="0"/>
          </a:xfrm>
          <a:prstGeom prst="line">
            <a:avLst/>
          </a:prstGeom>
          <a:ln w="19050">
            <a:solidFill>
              <a:srgbClr val="B78EAE"/>
            </a:solidFill>
            <a:prstDash val="dash"/>
          </a:ln>
        </p:spPr>
        <p:style>
          <a:lnRef idx="1">
            <a:schemeClr val="accent1"/>
          </a:lnRef>
          <a:fillRef idx="0">
            <a:schemeClr val="accent1"/>
          </a:fillRef>
          <a:effectRef idx="0">
            <a:schemeClr val="accent1"/>
          </a:effectRef>
          <a:fontRef idx="minor">
            <a:schemeClr val="tx1"/>
          </a:fontRef>
        </p:style>
      </p:cxnSp>
      <p:grpSp>
        <p:nvGrpSpPr>
          <p:cNvPr id="11" name="组合 10"/>
          <p:cNvGrpSpPr/>
          <p:nvPr>
            <p:custDataLst>
              <p:tags r:id="rId4"/>
            </p:custDataLst>
          </p:nvPr>
        </p:nvGrpSpPr>
        <p:grpSpPr>
          <a:xfrm>
            <a:off x="4382135" y="3873261"/>
            <a:ext cx="3427095" cy="1233295"/>
            <a:chOff x="572" y="3883"/>
            <a:chExt cx="5397" cy="1942"/>
          </a:xfrm>
        </p:grpSpPr>
        <p:sp>
          <p:nvSpPr>
            <p:cNvPr id="12" name="333333"/>
            <p:cNvSpPr txBox="1"/>
            <p:nvPr>
              <p:custDataLst>
                <p:tags r:id="rId8"/>
              </p:custDataLst>
            </p:nvPr>
          </p:nvSpPr>
          <p:spPr>
            <a:xfrm>
              <a:off x="630" y="3883"/>
              <a:ext cx="4815"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执行</a:t>
              </a:r>
              <a:r>
                <a:rPr kumimoji="0" lang="en-US" altLang="zh-CN"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fake function</a:t>
              </a:r>
            </a:p>
          </p:txBody>
        </p:sp>
        <p:sp>
          <p:nvSpPr>
            <p:cNvPr id="13" name="1111"/>
            <p:cNvSpPr txBox="1"/>
            <p:nvPr>
              <p:custDataLst>
                <p:tags r:id="rId9"/>
              </p:custDataLst>
            </p:nvPr>
          </p:nvSpPr>
          <p:spPr>
            <a:xfrm>
              <a:off x="572" y="4518"/>
              <a:ext cx="5397" cy="1307"/>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根据输入数据计算哈希值，据此调用一些伪造函数（</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fake function</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a:t>
              </a:r>
            </a:p>
          </p:txBody>
        </p:sp>
      </p:grpSp>
      <p:grpSp>
        <p:nvGrpSpPr>
          <p:cNvPr id="15" name="组合 14"/>
          <p:cNvGrpSpPr/>
          <p:nvPr>
            <p:custDataLst>
              <p:tags r:id="rId5"/>
            </p:custDataLst>
          </p:nvPr>
        </p:nvGrpSpPr>
        <p:grpSpPr>
          <a:xfrm>
            <a:off x="7987030" y="3838336"/>
            <a:ext cx="3737610" cy="2341483"/>
            <a:chOff x="701" y="3883"/>
            <a:chExt cx="5886" cy="3687"/>
          </a:xfrm>
        </p:grpSpPr>
        <p:sp>
          <p:nvSpPr>
            <p:cNvPr id="16" name="333333"/>
            <p:cNvSpPr txBox="1"/>
            <p:nvPr>
              <p:custDataLst>
                <p:tags r:id="rId6"/>
              </p:custDataLst>
            </p:nvPr>
          </p:nvSpPr>
          <p:spPr>
            <a:xfrm>
              <a:off x="784" y="3883"/>
              <a:ext cx="4143"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提供看似合理的约束</a:t>
              </a:r>
            </a:p>
          </p:txBody>
        </p:sp>
        <p:sp>
          <p:nvSpPr>
            <p:cNvPr id="17" name="1111"/>
            <p:cNvSpPr txBox="1"/>
            <p:nvPr>
              <p:custDataLst>
                <p:tags r:id="rId7"/>
              </p:custDataLst>
            </p:nvPr>
          </p:nvSpPr>
          <p:spPr>
            <a:xfrm>
              <a:off x="701" y="4518"/>
              <a:ext cx="5886" cy="3052"/>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对于目标驱动的</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fuzzer</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fake function</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很容易失效。</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将</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fake code</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伪装成合法输入处理句柄，用复杂约束吸引注意，用简单约束添加噪声，产生</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有趣的</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覆盖。</a:t>
              </a:r>
            </a:p>
          </p:txBody>
        </p:sp>
      </p:grpSp>
      <p:pic>
        <p:nvPicPr>
          <p:cNvPr id="4" name="图片 3"/>
          <p:cNvPicPr>
            <a:picLocks noChangeAspect="1"/>
          </p:cNvPicPr>
          <p:nvPr/>
        </p:nvPicPr>
        <p:blipFill>
          <a:blip r:embed="rId16"/>
          <a:stretch>
            <a:fillRect/>
          </a:stretch>
        </p:blipFill>
        <p:spPr>
          <a:xfrm>
            <a:off x="406400" y="1347470"/>
            <a:ext cx="3496945" cy="5201285"/>
          </a:xfrm>
          <a:prstGeom prst="rect">
            <a:avLst/>
          </a:prstGeom>
        </p:spPr>
      </p:pic>
    </p:spTree>
    <p:custDataLst>
      <p:tags r:id="rId1"/>
    </p:custDataLst>
    <p:extLst>
      <p:ext uri="{BB962C8B-B14F-4D97-AF65-F5344CB8AC3E}">
        <p14:creationId xmlns:p14="http://schemas.microsoft.com/office/powerpoint/2010/main" val="53577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061335" y="641350"/>
            <a:ext cx="10582910" cy="3978910"/>
            <a:chOff x="4883" y="1572"/>
            <a:chExt cx="16666" cy="6266"/>
          </a:xfrm>
        </p:grpSpPr>
        <p:pic>
          <p:nvPicPr>
            <p:cNvPr id="5" name="图片 4"/>
            <p:cNvPicPr>
              <a:picLocks noChangeAspect="1"/>
            </p:cNvPicPr>
            <p:nvPr/>
          </p:nvPicPr>
          <p:blipFill>
            <a:blip r:embed="rId13"/>
            <a:stretch>
              <a:fillRect/>
            </a:stretch>
          </p:blipFill>
          <p:spPr>
            <a:xfrm>
              <a:off x="4883" y="1572"/>
              <a:ext cx="4345" cy="3310"/>
            </a:xfrm>
            <a:prstGeom prst="rect">
              <a:avLst/>
            </a:prstGeom>
          </p:spPr>
        </p:pic>
        <p:pic>
          <p:nvPicPr>
            <p:cNvPr id="9" name="图片 8"/>
            <p:cNvPicPr>
              <a:picLocks noChangeAspect="1"/>
            </p:cNvPicPr>
            <p:nvPr/>
          </p:nvPicPr>
          <p:blipFill>
            <a:blip r:embed="rId14"/>
            <a:stretch>
              <a:fillRect/>
            </a:stretch>
          </p:blipFill>
          <p:spPr>
            <a:xfrm>
              <a:off x="17495" y="4750"/>
              <a:ext cx="4054" cy="3088"/>
            </a:xfrm>
            <a:prstGeom prst="rect">
              <a:avLst/>
            </a:prstGeom>
          </p:spPr>
        </p:pic>
      </p:grpSp>
      <p:sp>
        <p:nvSpPr>
          <p:cNvPr id="14" name="文本框 13"/>
          <p:cNvSpPr txBox="1"/>
          <p:nvPr/>
        </p:nvSpPr>
        <p:spPr>
          <a:xfrm>
            <a:off x="2399665" y="233680"/>
            <a:ext cx="7392670" cy="655039"/>
          </a:xfrm>
          <a:prstGeom prst="roundRect">
            <a:avLst>
              <a:gd name="adj" fmla="val 49999"/>
            </a:avLst>
          </a:prstGeom>
          <a:solidFill>
            <a:srgbClr val="701E5E"/>
          </a:solid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  Preventing Crash Detection</a:t>
            </a:r>
          </a:p>
        </p:txBody>
      </p:sp>
      <p:grpSp>
        <p:nvGrpSpPr>
          <p:cNvPr id="78" name="组合 77"/>
          <p:cNvGrpSpPr/>
          <p:nvPr>
            <p:custDataLst>
              <p:tags r:id="rId2"/>
            </p:custDataLst>
          </p:nvPr>
        </p:nvGrpSpPr>
        <p:grpSpPr>
          <a:xfrm>
            <a:off x="4739833" y="1446530"/>
            <a:ext cx="6677467" cy="1924685"/>
            <a:chOff x="1573" y="3426"/>
            <a:chExt cx="7071" cy="3031"/>
          </a:xfrm>
        </p:grpSpPr>
        <p:sp>
          <p:nvSpPr>
            <p:cNvPr id="79" name="333333"/>
            <p:cNvSpPr txBox="1"/>
            <p:nvPr>
              <p:custDataLst>
                <p:tags r:id="rId10"/>
              </p:custDataLst>
            </p:nvPr>
          </p:nvSpPr>
          <p:spPr>
            <a:xfrm>
              <a:off x="1575" y="3426"/>
              <a:ext cx="4620"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防止崩溃检测</a:t>
              </a:r>
            </a:p>
          </p:txBody>
        </p:sp>
        <p:sp>
          <p:nvSpPr>
            <p:cNvPr id="80" name="1111"/>
            <p:cNvSpPr txBox="1"/>
            <p:nvPr>
              <p:custDataLst>
                <p:tags r:id="rId11"/>
              </p:custDataLst>
            </p:nvPr>
          </p:nvSpPr>
          <p:spPr>
            <a:xfrm>
              <a:off x="1573" y="3987"/>
              <a:ext cx="7071" cy="2470"/>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上一节中，已经使得</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coverage-guided fuzzer</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性能下降为</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blind fuzzer</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，在本节中，通过破坏假设</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B</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（Crashes Can Be Detected）来进一步削弱</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fuzzer</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性能。已知</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fuzzer</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捕获异常的三种方法：观察退出状态、覆写信号句柄进行捕获、使用</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OS</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级调试接口（如</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ptrace</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t>
              </a:r>
            </a:p>
          </p:txBody>
        </p:sp>
      </p:grpSp>
      <p:cxnSp>
        <p:nvCxnSpPr>
          <p:cNvPr id="10" name="直接连接符 9"/>
          <p:cNvCxnSpPr/>
          <p:nvPr>
            <p:custDataLst>
              <p:tags r:id="rId3"/>
            </p:custDataLst>
          </p:nvPr>
        </p:nvCxnSpPr>
        <p:spPr>
          <a:xfrm>
            <a:off x="4998720" y="3545840"/>
            <a:ext cx="6695440" cy="0"/>
          </a:xfrm>
          <a:prstGeom prst="line">
            <a:avLst/>
          </a:prstGeom>
          <a:ln w="19050">
            <a:solidFill>
              <a:srgbClr val="B78EAE"/>
            </a:solidFill>
            <a:prstDash val="dash"/>
          </a:ln>
        </p:spPr>
        <p:style>
          <a:lnRef idx="1">
            <a:schemeClr val="accent1"/>
          </a:lnRef>
          <a:fillRef idx="0">
            <a:schemeClr val="accent1"/>
          </a:fillRef>
          <a:effectRef idx="0">
            <a:schemeClr val="accent1"/>
          </a:effectRef>
          <a:fontRef idx="minor">
            <a:schemeClr val="tx1"/>
          </a:fontRef>
        </p:style>
      </p:cxnSp>
      <p:grpSp>
        <p:nvGrpSpPr>
          <p:cNvPr id="11" name="组合 10"/>
          <p:cNvGrpSpPr/>
          <p:nvPr>
            <p:custDataLst>
              <p:tags r:id="rId4"/>
            </p:custDataLst>
          </p:nvPr>
        </p:nvGrpSpPr>
        <p:grpSpPr>
          <a:xfrm>
            <a:off x="308610" y="4833620"/>
            <a:ext cx="3980829" cy="1233170"/>
            <a:chOff x="572" y="3883"/>
            <a:chExt cx="13855" cy="1942"/>
          </a:xfrm>
        </p:grpSpPr>
        <p:sp>
          <p:nvSpPr>
            <p:cNvPr id="12" name="333333"/>
            <p:cNvSpPr txBox="1"/>
            <p:nvPr>
              <p:custDataLst>
                <p:tags r:id="rId8"/>
              </p:custDataLst>
            </p:nvPr>
          </p:nvSpPr>
          <p:spPr>
            <a:xfrm>
              <a:off x="630" y="3883"/>
              <a:ext cx="4815"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思想</a:t>
              </a:r>
            </a:p>
          </p:txBody>
        </p:sp>
        <p:sp>
          <p:nvSpPr>
            <p:cNvPr id="13" name="1111"/>
            <p:cNvSpPr txBox="1"/>
            <p:nvPr>
              <p:custDataLst>
                <p:tags r:id="rId9"/>
              </p:custDataLst>
            </p:nvPr>
          </p:nvSpPr>
          <p:spPr>
            <a:xfrm>
              <a:off x="572" y="4518"/>
              <a:ext cx="13855" cy="1307"/>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通过常见的反调试措施和自定义信号句柄来保证程序正常退出，进而阻止这些方法。</a:t>
              </a:r>
            </a:p>
          </p:txBody>
        </p:sp>
      </p:grpSp>
      <p:grpSp>
        <p:nvGrpSpPr>
          <p:cNvPr id="15" name="组合 14"/>
          <p:cNvGrpSpPr/>
          <p:nvPr>
            <p:custDataLst>
              <p:tags r:id="rId5"/>
            </p:custDataLst>
          </p:nvPr>
        </p:nvGrpSpPr>
        <p:grpSpPr>
          <a:xfrm>
            <a:off x="4740910" y="3908186"/>
            <a:ext cx="7164705" cy="1971875"/>
            <a:chOff x="-4547" y="3883"/>
            <a:chExt cx="11283" cy="3105"/>
          </a:xfrm>
        </p:grpSpPr>
        <p:sp>
          <p:nvSpPr>
            <p:cNvPr id="16" name="333333"/>
            <p:cNvSpPr txBox="1"/>
            <p:nvPr>
              <p:custDataLst>
                <p:tags r:id="rId6"/>
              </p:custDataLst>
            </p:nvPr>
          </p:nvSpPr>
          <p:spPr>
            <a:xfrm>
              <a:off x="-4546" y="3883"/>
              <a:ext cx="9473"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具体实现</a:t>
              </a:r>
            </a:p>
          </p:txBody>
        </p:sp>
        <p:sp>
          <p:nvSpPr>
            <p:cNvPr id="17" name="1111"/>
            <p:cNvSpPr txBox="1"/>
            <p:nvPr>
              <p:custDataLst>
                <p:tags r:id="rId7"/>
              </p:custDataLst>
            </p:nvPr>
          </p:nvSpPr>
          <p:spPr>
            <a:xfrm>
              <a:off x="-4547" y="4518"/>
              <a:ext cx="11283" cy="2470"/>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合法输入：触发自定义句柄能够识别并忽略的假崩溃（</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fake crash</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），此时外部实体将持续观察到</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崩溃</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引发崩溃的输入：直接终止应用程序，此时对于所有输入，都无法检测到真实的崩溃信息。</a:t>
              </a:r>
            </a:p>
          </p:txBody>
        </p:sp>
      </p:grpSp>
      <p:pic>
        <p:nvPicPr>
          <p:cNvPr id="2" name="图片 1"/>
          <p:cNvPicPr>
            <a:picLocks noChangeAspect="1"/>
          </p:cNvPicPr>
          <p:nvPr/>
        </p:nvPicPr>
        <p:blipFill>
          <a:blip r:embed="rId15"/>
          <a:stretch>
            <a:fillRect/>
          </a:stretch>
        </p:blipFill>
        <p:spPr>
          <a:xfrm>
            <a:off x="308610" y="1665605"/>
            <a:ext cx="4431030" cy="2726055"/>
          </a:xfrm>
          <a:prstGeom prst="rect">
            <a:avLst/>
          </a:prstGeom>
        </p:spPr>
      </p:pic>
    </p:spTree>
    <p:custDataLst>
      <p:tags r:id="rId1"/>
    </p:custDataLst>
    <p:extLst>
      <p:ext uri="{BB962C8B-B14F-4D97-AF65-F5344CB8AC3E}">
        <p14:creationId xmlns:p14="http://schemas.microsoft.com/office/powerpoint/2010/main" val="385934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57552" y="541020"/>
            <a:ext cx="13178308" cy="4163060"/>
            <a:chOff x="4764" y="1115"/>
            <a:chExt cx="16900" cy="6556"/>
          </a:xfrm>
        </p:grpSpPr>
        <p:pic>
          <p:nvPicPr>
            <p:cNvPr id="5" name="图片 4"/>
            <p:cNvPicPr>
              <a:picLocks noChangeAspect="1"/>
            </p:cNvPicPr>
            <p:nvPr/>
          </p:nvPicPr>
          <p:blipFill>
            <a:blip r:embed="rId10"/>
            <a:stretch>
              <a:fillRect/>
            </a:stretch>
          </p:blipFill>
          <p:spPr>
            <a:xfrm>
              <a:off x="4764" y="1115"/>
              <a:ext cx="4345" cy="3310"/>
            </a:xfrm>
            <a:prstGeom prst="rect">
              <a:avLst/>
            </a:prstGeom>
          </p:spPr>
        </p:pic>
        <p:pic>
          <p:nvPicPr>
            <p:cNvPr id="9" name="图片 8"/>
            <p:cNvPicPr>
              <a:picLocks noChangeAspect="1"/>
            </p:cNvPicPr>
            <p:nvPr/>
          </p:nvPicPr>
          <p:blipFill>
            <a:blip r:embed="rId11"/>
            <a:stretch>
              <a:fillRect/>
            </a:stretch>
          </p:blipFill>
          <p:spPr>
            <a:xfrm>
              <a:off x="17610" y="4583"/>
              <a:ext cx="4054" cy="3088"/>
            </a:xfrm>
            <a:prstGeom prst="rect">
              <a:avLst/>
            </a:prstGeom>
          </p:spPr>
        </p:pic>
      </p:grpSp>
      <p:sp>
        <p:nvSpPr>
          <p:cNvPr id="14" name="文本框 13"/>
          <p:cNvSpPr txBox="1"/>
          <p:nvPr/>
        </p:nvSpPr>
        <p:spPr>
          <a:xfrm>
            <a:off x="2399665" y="233680"/>
            <a:ext cx="7392670" cy="651401"/>
          </a:xfrm>
          <a:prstGeom prst="roundRect">
            <a:avLst>
              <a:gd name="adj" fmla="val 49999"/>
            </a:avLst>
          </a:prstGeom>
          <a:solidFill>
            <a:srgbClr val="701E5E"/>
          </a:solid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   Delaying Execution</a:t>
            </a:r>
          </a:p>
        </p:txBody>
      </p:sp>
      <p:grpSp>
        <p:nvGrpSpPr>
          <p:cNvPr id="78" name="组合 77"/>
          <p:cNvGrpSpPr/>
          <p:nvPr>
            <p:custDataLst>
              <p:tags r:id="rId2"/>
            </p:custDataLst>
          </p:nvPr>
        </p:nvGrpSpPr>
        <p:grpSpPr>
          <a:xfrm>
            <a:off x="3014345" y="1434638"/>
            <a:ext cx="8404675" cy="1555115"/>
            <a:chOff x="-254" y="3426"/>
            <a:chExt cx="8900" cy="2449"/>
          </a:xfrm>
        </p:grpSpPr>
        <p:sp>
          <p:nvSpPr>
            <p:cNvPr id="79" name="333333"/>
            <p:cNvSpPr txBox="1"/>
            <p:nvPr>
              <p:custDataLst>
                <p:tags r:id="rId7"/>
              </p:custDataLst>
            </p:nvPr>
          </p:nvSpPr>
          <p:spPr>
            <a:xfrm>
              <a:off x="-254" y="3426"/>
              <a:ext cx="6449"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延迟执行</a:t>
              </a:r>
            </a:p>
          </p:txBody>
        </p:sp>
        <p:sp>
          <p:nvSpPr>
            <p:cNvPr id="80" name="1111"/>
            <p:cNvSpPr txBox="1"/>
            <p:nvPr>
              <p:custDataLst>
                <p:tags r:id="rId8"/>
              </p:custDataLst>
            </p:nvPr>
          </p:nvSpPr>
          <p:spPr>
            <a:xfrm>
              <a:off x="-254" y="3987"/>
              <a:ext cx="8900" cy="1888"/>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根据假设</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C</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（Many Executions per Second），模糊测试工具需要较高的运行效率来保障执行。通过</a:t>
              </a:r>
              <a:r>
                <a:rPr kumimoji="0" lang="zh-CN" altLang="en-US" sz="1600" b="1"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检查输入是否格式正确</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t>
              </a:r>
              <a:r>
                <a:rPr kumimoji="0" lang="zh-CN" altLang="en-US" sz="1600" b="1"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对有问题的输入进行延迟</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来破坏该假设。对大部分程序，该方法不会导致真实场景的延迟，但会显著影响</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fuzzer</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的性能。</a:t>
              </a:r>
            </a:p>
          </p:txBody>
        </p:sp>
      </p:grpSp>
      <p:cxnSp>
        <p:nvCxnSpPr>
          <p:cNvPr id="10" name="直接连接符 9"/>
          <p:cNvCxnSpPr/>
          <p:nvPr>
            <p:custDataLst>
              <p:tags r:id="rId3"/>
            </p:custDataLst>
          </p:nvPr>
        </p:nvCxnSpPr>
        <p:spPr>
          <a:xfrm>
            <a:off x="3079750" y="3589655"/>
            <a:ext cx="8621395" cy="17780"/>
          </a:xfrm>
          <a:prstGeom prst="line">
            <a:avLst/>
          </a:prstGeom>
          <a:ln w="19050">
            <a:solidFill>
              <a:srgbClr val="B78EAE"/>
            </a:solidFill>
            <a:prstDash val="dash"/>
          </a:ln>
        </p:spPr>
        <p:style>
          <a:lnRef idx="1">
            <a:schemeClr val="accent1"/>
          </a:lnRef>
          <a:fillRef idx="0">
            <a:schemeClr val="accent1"/>
          </a:fillRef>
          <a:effectRef idx="0">
            <a:schemeClr val="accent1"/>
          </a:effectRef>
          <a:fontRef idx="minor">
            <a:schemeClr val="tx1"/>
          </a:fontRef>
        </p:style>
      </p:cxnSp>
      <p:grpSp>
        <p:nvGrpSpPr>
          <p:cNvPr id="15" name="组合 14"/>
          <p:cNvGrpSpPr/>
          <p:nvPr>
            <p:custDataLst>
              <p:tags r:id="rId4"/>
            </p:custDataLst>
          </p:nvPr>
        </p:nvGrpSpPr>
        <p:grpSpPr>
          <a:xfrm>
            <a:off x="3014345" y="3711336"/>
            <a:ext cx="8321675" cy="1233295"/>
            <a:chOff x="-7267" y="3883"/>
            <a:chExt cx="13105" cy="1942"/>
          </a:xfrm>
        </p:grpSpPr>
        <p:sp>
          <p:nvSpPr>
            <p:cNvPr id="16" name="333333"/>
            <p:cNvSpPr txBox="1"/>
            <p:nvPr>
              <p:custDataLst>
                <p:tags r:id="rId5"/>
              </p:custDataLst>
            </p:nvPr>
          </p:nvSpPr>
          <p:spPr>
            <a:xfrm>
              <a:off x="-7165" y="3883"/>
              <a:ext cx="12092"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具体实现</a:t>
              </a:r>
            </a:p>
          </p:txBody>
        </p:sp>
        <p:sp>
          <p:nvSpPr>
            <p:cNvPr id="17" name="1111"/>
            <p:cNvSpPr txBox="1"/>
            <p:nvPr>
              <p:custDataLst>
                <p:tags r:id="rId6"/>
              </p:custDataLst>
            </p:nvPr>
          </p:nvSpPr>
          <p:spPr>
            <a:xfrm>
              <a:off x="-7267" y="4518"/>
              <a:ext cx="13105" cy="1307"/>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最简单的实现方法是使用sleep()函数，为了对抗自动代码分析和补丁工具，可以添加计算密集型任务（如加密、哈希计算、加密货币挖掘），使结果成为程序继续执行的必要因素。</a:t>
              </a:r>
            </a:p>
          </p:txBody>
        </p:sp>
      </p:grpSp>
      <p:pic>
        <p:nvPicPr>
          <p:cNvPr id="7" name="图片 6"/>
          <p:cNvPicPr>
            <a:picLocks noChangeAspect="1"/>
          </p:cNvPicPr>
          <p:nvPr/>
        </p:nvPicPr>
        <p:blipFill>
          <a:blip r:embed="rId12"/>
          <a:stretch>
            <a:fillRect/>
          </a:stretch>
        </p:blipFill>
        <p:spPr>
          <a:xfrm>
            <a:off x="404495" y="800100"/>
            <a:ext cx="2609850" cy="5781675"/>
          </a:xfrm>
          <a:prstGeom prst="rect">
            <a:avLst/>
          </a:prstGeom>
        </p:spPr>
      </p:pic>
    </p:spTree>
    <p:custDataLst>
      <p:tags r:id="rId1"/>
    </p:custDataLst>
    <p:extLst>
      <p:ext uri="{BB962C8B-B14F-4D97-AF65-F5344CB8AC3E}">
        <p14:creationId xmlns:p14="http://schemas.microsoft.com/office/powerpoint/2010/main" val="406740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178690" y="518795"/>
            <a:ext cx="12194223" cy="3806190"/>
            <a:chOff x="6330" y="1080"/>
            <a:chExt cx="15638" cy="5994"/>
          </a:xfrm>
        </p:grpSpPr>
        <p:pic>
          <p:nvPicPr>
            <p:cNvPr id="5" name="图片 4"/>
            <p:cNvPicPr>
              <a:picLocks noChangeAspect="1"/>
            </p:cNvPicPr>
            <p:nvPr/>
          </p:nvPicPr>
          <p:blipFill>
            <a:blip r:embed="rId13"/>
            <a:stretch>
              <a:fillRect/>
            </a:stretch>
          </p:blipFill>
          <p:spPr>
            <a:xfrm>
              <a:off x="6330" y="1080"/>
              <a:ext cx="4345" cy="3310"/>
            </a:xfrm>
            <a:prstGeom prst="rect">
              <a:avLst/>
            </a:prstGeom>
          </p:spPr>
        </p:pic>
        <p:pic>
          <p:nvPicPr>
            <p:cNvPr id="9" name="图片 8"/>
            <p:cNvPicPr>
              <a:picLocks noChangeAspect="1"/>
            </p:cNvPicPr>
            <p:nvPr/>
          </p:nvPicPr>
          <p:blipFill>
            <a:blip r:embed="rId14"/>
            <a:stretch>
              <a:fillRect/>
            </a:stretch>
          </p:blipFill>
          <p:spPr>
            <a:xfrm>
              <a:off x="17914" y="3986"/>
              <a:ext cx="4054" cy="3088"/>
            </a:xfrm>
            <a:prstGeom prst="rect">
              <a:avLst/>
            </a:prstGeom>
          </p:spPr>
        </p:pic>
      </p:grpSp>
      <p:sp>
        <p:nvSpPr>
          <p:cNvPr id="14" name="文本框 13"/>
          <p:cNvSpPr txBox="1"/>
          <p:nvPr/>
        </p:nvSpPr>
        <p:spPr>
          <a:xfrm>
            <a:off x="1543050" y="233680"/>
            <a:ext cx="9105900" cy="695817"/>
          </a:xfrm>
          <a:prstGeom prst="roundRect">
            <a:avLst>
              <a:gd name="adj" fmla="val 49999"/>
            </a:avLst>
          </a:prstGeom>
          <a:solidFill>
            <a:srgbClr val="701E5E"/>
          </a:solid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    Overloading Symbolic Execution Engines</a:t>
            </a:r>
          </a:p>
        </p:txBody>
      </p:sp>
      <p:grpSp>
        <p:nvGrpSpPr>
          <p:cNvPr id="78" name="组合 77"/>
          <p:cNvGrpSpPr/>
          <p:nvPr>
            <p:custDataLst>
              <p:tags r:id="rId2"/>
            </p:custDataLst>
          </p:nvPr>
        </p:nvGrpSpPr>
        <p:grpSpPr>
          <a:xfrm>
            <a:off x="4030810" y="1489075"/>
            <a:ext cx="7364006" cy="1186180"/>
            <a:chOff x="761" y="3426"/>
            <a:chExt cx="7798" cy="1868"/>
          </a:xfrm>
        </p:grpSpPr>
        <p:sp>
          <p:nvSpPr>
            <p:cNvPr id="79" name="333333"/>
            <p:cNvSpPr txBox="1"/>
            <p:nvPr>
              <p:custDataLst>
                <p:tags r:id="rId10"/>
              </p:custDataLst>
            </p:nvPr>
          </p:nvSpPr>
          <p:spPr>
            <a:xfrm>
              <a:off x="761" y="3426"/>
              <a:ext cx="5434"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令符号执行引擎超载</a:t>
              </a:r>
            </a:p>
          </p:txBody>
        </p:sp>
        <p:sp>
          <p:nvSpPr>
            <p:cNvPr id="80" name="1111"/>
            <p:cNvSpPr txBox="1"/>
            <p:nvPr>
              <p:custDataLst>
                <p:tags r:id="rId11"/>
              </p:custDataLst>
            </p:nvPr>
          </p:nvSpPr>
          <p:spPr>
            <a:xfrm>
              <a:off x="761" y="3987"/>
              <a:ext cx="7798" cy="1307"/>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为防止程序分析技术（符号执行）对约束条件求解进而覆盖更多的代码区域，将</a:t>
              </a:r>
              <a:r>
                <a:rPr kumimoji="0" lang="zh-CN" altLang="en-US" sz="1600" b="1"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简单任务重写成复杂行为</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，增加对行为推理的难度，下面介绍两种具体实现方法</a:t>
              </a:r>
            </a:p>
          </p:txBody>
        </p:sp>
      </p:grpSp>
      <p:cxnSp>
        <p:nvCxnSpPr>
          <p:cNvPr id="10" name="直接连接符 9"/>
          <p:cNvCxnSpPr/>
          <p:nvPr>
            <p:custDataLst>
              <p:tags r:id="rId3"/>
            </p:custDataLst>
          </p:nvPr>
        </p:nvCxnSpPr>
        <p:spPr>
          <a:xfrm>
            <a:off x="3973195" y="3221990"/>
            <a:ext cx="7705725" cy="29210"/>
          </a:xfrm>
          <a:prstGeom prst="line">
            <a:avLst/>
          </a:prstGeom>
          <a:ln w="19050">
            <a:solidFill>
              <a:srgbClr val="B78EAE"/>
            </a:solidFill>
            <a:prstDash val="dash"/>
          </a:ln>
        </p:spPr>
        <p:style>
          <a:lnRef idx="1">
            <a:schemeClr val="accent1"/>
          </a:lnRef>
          <a:fillRef idx="0">
            <a:schemeClr val="accent1"/>
          </a:fillRef>
          <a:effectRef idx="0">
            <a:schemeClr val="accent1"/>
          </a:effectRef>
          <a:fontRef idx="minor">
            <a:schemeClr val="tx1"/>
          </a:fontRef>
        </p:style>
      </p:cxnSp>
      <p:grpSp>
        <p:nvGrpSpPr>
          <p:cNvPr id="11" name="组合 10"/>
          <p:cNvGrpSpPr/>
          <p:nvPr>
            <p:custDataLst>
              <p:tags r:id="rId4"/>
            </p:custDataLst>
          </p:nvPr>
        </p:nvGrpSpPr>
        <p:grpSpPr>
          <a:xfrm>
            <a:off x="3994150" y="3428761"/>
            <a:ext cx="3716020" cy="2710455"/>
            <a:chOff x="572" y="3883"/>
            <a:chExt cx="5852" cy="4268"/>
          </a:xfrm>
        </p:grpSpPr>
        <p:sp>
          <p:nvSpPr>
            <p:cNvPr id="12" name="333333"/>
            <p:cNvSpPr txBox="1"/>
            <p:nvPr>
              <p:custDataLst>
                <p:tags r:id="rId8"/>
              </p:custDataLst>
            </p:nvPr>
          </p:nvSpPr>
          <p:spPr>
            <a:xfrm>
              <a:off x="630" y="3883"/>
              <a:ext cx="4815"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使用哈希比较</a:t>
              </a:r>
            </a:p>
          </p:txBody>
        </p:sp>
        <p:sp>
          <p:nvSpPr>
            <p:cNvPr id="13" name="1111"/>
            <p:cNvSpPr txBox="1"/>
            <p:nvPr>
              <p:custDataLst>
                <p:tags r:id="rId9"/>
              </p:custDataLst>
            </p:nvPr>
          </p:nvSpPr>
          <p:spPr>
            <a:xfrm>
              <a:off x="572" y="4518"/>
              <a:ext cx="5852" cy="3633"/>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将所有输入数据与常数的比较替换为它们各自的强加密哈希值的比较，进而导致符号表达式显著变长，使求解器无法求解。但当提供了有正确值的种子文件时，动态符号执行能够据此继续求解其他分支，导致该方法失效。</a:t>
              </a:r>
            </a:p>
          </p:txBody>
        </p:sp>
      </p:grpSp>
      <p:grpSp>
        <p:nvGrpSpPr>
          <p:cNvPr id="8" name="组合 7"/>
          <p:cNvGrpSpPr/>
          <p:nvPr>
            <p:custDataLst>
              <p:tags r:id="rId5"/>
            </p:custDataLst>
          </p:nvPr>
        </p:nvGrpSpPr>
        <p:grpSpPr>
          <a:xfrm>
            <a:off x="7984490" y="3428751"/>
            <a:ext cx="3856355" cy="1567339"/>
            <a:chOff x="731" y="3722"/>
            <a:chExt cx="6073" cy="2468"/>
          </a:xfrm>
        </p:grpSpPr>
        <p:sp>
          <p:nvSpPr>
            <p:cNvPr id="19" name="333333"/>
            <p:cNvSpPr txBox="1"/>
            <p:nvPr>
              <p:custDataLst>
                <p:tags r:id="rId6"/>
              </p:custDataLst>
            </p:nvPr>
          </p:nvSpPr>
          <p:spPr>
            <a:xfrm>
              <a:off x="784" y="3722"/>
              <a:ext cx="4143"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加密与解密</a:t>
              </a:r>
            </a:p>
          </p:txBody>
        </p:sp>
        <p:sp>
          <p:nvSpPr>
            <p:cNvPr id="20" name="1111"/>
            <p:cNvSpPr txBox="1"/>
            <p:nvPr>
              <p:custDataLst>
                <p:tags r:id="rId7"/>
              </p:custDataLst>
            </p:nvPr>
          </p:nvSpPr>
          <p:spPr>
            <a:xfrm>
              <a:off x="731" y="4302"/>
              <a:ext cx="6073" cy="1888"/>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对输入数据使用block cipher（分组密码）进行加密和解密。通过加密与解密，破坏约束条件的可解性假设。</a:t>
              </a:r>
            </a:p>
          </p:txBody>
        </p:sp>
      </p:grpSp>
      <p:pic>
        <p:nvPicPr>
          <p:cNvPr id="21" name="图片 20"/>
          <p:cNvPicPr>
            <a:picLocks noChangeAspect="1"/>
          </p:cNvPicPr>
          <p:nvPr/>
        </p:nvPicPr>
        <p:blipFill>
          <a:blip r:embed="rId15"/>
          <a:stretch>
            <a:fillRect/>
          </a:stretch>
        </p:blipFill>
        <p:spPr>
          <a:xfrm>
            <a:off x="358140" y="1400175"/>
            <a:ext cx="3514725" cy="4676775"/>
          </a:xfrm>
          <a:prstGeom prst="rect">
            <a:avLst/>
          </a:prstGeom>
        </p:spPr>
      </p:pic>
    </p:spTree>
    <p:custDataLst>
      <p:tags r:id="rId1"/>
    </p:custDataLst>
    <p:extLst>
      <p:ext uri="{BB962C8B-B14F-4D97-AF65-F5344CB8AC3E}">
        <p14:creationId xmlns:p14="http://schemas.microsoft.com/office/powerpoint/2010/main" val="325841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116166" y="233998"/>
            <a:ext cx="3959667" cy="623570"/>
          </a:xfrm>
          <a:prstGeom prst="roundRect">
            <a:avLst>
              <a:gd name="adj" fmla="val 49999"/>
            </a:avLst>
          </a:prstGeom>
          <a:solidFill>
            <a:srgbClr val="701E5E"/>
          </a:solidFill>
        </p:spPr>
        <p:txBody>
          <a:bodyPr wrap="square"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 ANTIFUZZ</a:t>
            </a:r>
            <a:r>
              <a:rPr kumimoji="0" lang="zh-CN" altLang="en-US" sz="2400" b="1"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实现细节</a:t>
            </a:r>
          </a:p>
        </p:txBody>
      </p:sp>
      <p:sp>
        <p:nvSpPr>
          <p:cNvPr id="2" name="文本框 1"/>
          <p:cNvSpPr txBox="1"/>
          <p:nvPr/>
        </p:nvSpPr>
        <p:spPr>
          <a:xfrm>
            <a:off x="440855" y="812715"/>
            <a:ext cx="11560645" cy="939336"/>
          </a:xfrm>
          <a:prstGeom prst="rect">
            <a:avLst/>
          </a:prstGeom>
        </p:spPr>
        <p:txBody>
          <a:bodyPr>
            <a:noAutofit/>
            <a:extLst>
              <a:ext uri="{4A0BC546-FE56-4ADE-93B0-CB8AF2F6F144}">
                <wpsdc:textFrameExt xmlns="" xmlns:wpsdc="http://www.wps.cn/officeDocument/2022/drawingmlCustomData" type="text"/>
              </a:ext>
            </a:extLs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ANTIFUZZ</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能够保障以最低限度的代码修改实现上述保护机制，由一个</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python</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脚本组成，在编译阶段自动生成需要包含在目标程序中的一个</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C</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头文件。此外，还需要对目标程序执行一些小改动，对于开发人员，可以在</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4-10</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分钟实现对目标程序的</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ANTIFUZZ</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应用。下面，详细介绍具体实现细节。</a:t>
            </a:r>
          </a:p>
        </p:txBody>
      </p:sp>
      <p:grpSp>
        <p:nvGrpSpPr>
          <p:cNvPr id="13" name="组合 12"/>
          <p:cNvGrpSpPr/>
          <p:nvPr/>
        </p:nvGrpSpPr>
        <p:grpSpPr>
          <a:xfrm>
            <a:off x="312420" y="1919605"/>
            <a:ext cx="11702415" cy="4800600"/>
            <a:chOff x="314" y="3023"/>
            <a:chExt cx="18429" cy="7560"/>
          </a:xfrm>
        </p:grpSpPr>
        <p:sp>
          <p:nvSpPr>
            <p:cNvPr id="89" name="文本框 88"/>
            <p:cNvSpPr txBox="1"/>
            <p:nvPr>
              <p:custDataLst>
                <p:tags r:id="rId1"/>
              </p:custDataLst>
            </p:nvPr>
          </p:nvSpPr>
          <p:spPr>
            <a:xfrm>
              <a:off x="1338" y="6296"/>
              <a:ext cx="15845" cy="1208"/>
            </a:xfrm>
            <a:custGeom>
              <a:avLst/>
              <a:gdLst/>
              <a:ahLst/>
              <a:cxnLst>
                <a:cxn ang="3">
                  <a:pos x="hc" y="t"/>
                </a:cxn>
                <a:cxn ang="cd2">
                  <a:pos x="l" y="vc"/>
                </a:cxn>
                <a:cxn ang="cd4">
                  <a:pos x="hc" y="b"/>
                </a:cxn>
                <a:cxn ang="0">
                  <a:pos x="r" y="vc"/>
                </a:cxn>
              </a:cxnLst>
              <a:rect l="l" t="t" r="r" b="b"/>
              <a:pathLst>
                <a:path w="16734" h="3016">
                  <a:moveTo>
                    <a:pt x="15039" y="521"/>
                  </a:moveTo>
                  <a:lnTo>
                    <a:pt x="15044" y="550"/>
                  </a:lnTo>
                  <a:cubicBezTo>
                    <a:pt x="15067" y="676"/>
                    <a:pt x="15079" y="816"/>
                    <a:pt x="15079" y="970"/>
                  </a:cubicBezTo>
                  <a:lnTo>
                    <a:pt x="15079" y="2983"/>
                  </a:lnTo>
                  <a:lnTo>
                    <a:pt x="14947" y="2989"/>
                  </a:lnTo>
                  <a:cubicBezTo>
                    <a:pt x="14668" y="3002"/>
                    <a:pt x="14388" y="3009"/>
                    <a:pt x="14109" y="3013"/>
                  </a:cubicBezTo>
                  <a:lnTo>
                    <a:pt x="14048" y="3014"/>
                  </a:lnTo>
                  <a:lnTo>
                    <a:pt x="14048" y="1038"/>
                  </a:lnTo>
                  <a:cubicBezTo>
                    <a:pt x="14048" y="903"/>
                    <a:pt x="14032" y="809"/>
                    <a:pt x="14000" y="757"/>
                  </a:cubicBezTo>
                  <a:cubicBezTo>
                    <a:pt x="13968" y="704"/>
                    <a:pt x="13910" y="678"/>
                    <a:pt x="13827" y="678"/>
                  </a:cubicBezTo>
                  <a:cubicBezTo>
                    <a:pt x="13666" y="678"/>
                    <a:pt x="13586" y="798"/>
                    <a:pt x="13586" y="1038"/>
                  </a:cubicBezTo>
                  <a:lnTo>
                    <a:pt x="13586" y="1470"/>
                  </a:lnTo>
                  <a:lnTo>
                    <a:pt x="13883" y="1470"/>
                  </a:lnTo>
                  <a:lnTo>
                    <a:pt x="13883" y="2384"/>
                  </a:lnTo>
                  <a:lnTo>
                    <a:pt x="13586" y="2384"/>
                  </a:lnTo>
                  <a:lnTo>
                    <a:pt x="13586" y="3016"/>
                  </a:lnTo>
                  <a:lnTo>
                    <a:pt x="13550" y="3016"/>
                  </a:lnTo>
                  <a:cubicBezTo>
                    <a:pt x="13224" y="3015"/>
                    <a:pt x="12898" y="3008"/>
                    <a:pt x="12572" y="2998"/>
                  </a:cubicBezTo>
                  <a:lnTo>
                    <a:pt x="12555" y="2998"/>
                  </a:lnTo>
                  <a:lnTo>
                    <a:pt x="12555" y="1005"/>
                  </a:lnTo>
                  <a:cubicBezTo>
                    <a:pt x="12555" y="846"/>
                    <a:pt x="12571" y="699"/>
                    <a:pt x="12604" y="566"/>
                  </a:cubicBezTo>
                  <a:lnTo>
                    <a:pt x="12612" y="535"/>
                  </a:lnTo>
                  <a:lnTo>
                    <a:pt x="12712" y="538"/>
                  </a:lnTo>
                  <a:cubicBezTo>
                    <a:pt x="13457" y="559"/>
                    <a:pt x="14202" y="558"/>
                    <a:pt x="14947" y="525"/>
                  </a:cubicBezTo>
                  <a:lnTo>
                    <a:pt x="15039" y="521"/>
                  </a:lnTo>
                  <a:close/>
                  <a:moveTo>
                    <a:pt x="10818" y="448"/>
                  </a:moveTo>
                  <a:lnTo>
                    <a:pt x="11035" y="462"/>
                  </a:lnTo>
                  <a:cubicBezTo>
                    <a:pt x="11268" y="476"/>
                    <a:pt x="11501" y="489"/>
                    <a:pt x="11734" y="500"/>
                  </a:cubicBezTo>
                  <a:lnTo>
                    <a:pt x="11837" y="505"/>
                  </a:lnTo>
                  <a:lnTo>
                    <a:pt x="11367" y="1315"/>
                  </a:lnTo>
                  <a:lnTo>
                    <a:pt x="12168" y="2984"/>
                  </a:lnTo>
                  <a:lnTo>
                    <a:pt x="12153" y="2983"/>
                  </a:lnTo>
                  <a:cubicBezTo>
                    <a:pt x="11780" y="2968"/>
                    <a:pt x="11408" y="2949"/>
                    <a:pt x="11035" y="2926"/>
                  </a:cubicBezTo>
                  <a:lnTo>
                    <a:pt x="11001" y="2924"/>
                  </a:lnTo>
                  <a:lnTo>
                    <a:pt x="10333" y="1295"/>
                  </a:lnTo>
                  <a:lnTo>
                    <a:pt x="10818" y="448"/>
                  </a:lnTo>
                  <a:close/>
                  <a:moveTo>
                    <a:pt x="16734" y="379"/>
                  </a:moveTo>
                  <a:lnTo>
                    <a:pt x="16734" y="2843"/>
                  </a:lnTo>
                  <a:lnTo>
                    <a:pt x="16624" y="2856"/>
                  </a:lnTo>
                  <a:cubicBezTo>
                    <a:pt x="16344" y="2889"/>
                    <a:pt x="16065" y="2916"/>
                    <a:pt x="15785" y="2938"/>
                  </a:cubicBezTo>
                  <a:lnTo>
                    <a:pt x="15703" y="2944"/>
                  </a:lnTo>
                  <a:lnTo>
                    <a:pt x="15703" y="480"/>
                  </a:lnTo>
                  <a:lnTo>
                    <a:pt x="15785" y="474"/>
                  </a:lnTo>
                  <a:cubicBezTo>
                    <a:pt x="16065" y="452"/>
                    <a:pt x="16344" y="425"/>
                    <a:pt x="16624" y="392"/>
                  </a:cubicBezTo>
                  <a:lnTo>
                    <a:pt x="16734" y="379"/>
                  </a:lnTo>
                  <a:close/>
                  <a:moveTo>
                    <a:pt x="9272" y="336"/>
                  </a:moveTo>
                  <a:lnTo>
                    <a:pt x="9359" y="343"/>
                  </a:lnTo>
                  <a:cubicBezTo>
                    <a:pt x="9638" y="364"/>
                    <a:pt x="9918" y="386"/>
                    <a:pt x="10197" y="406"/>
                  </a:cubicBezTo>
                  <a:lnTo>
                    <a:pt x="10303" y="413"/>
                  </a:lnTo>
                  <a:lnTo>
                    <a:pt x="10303" y="2877"/>
                  </a:lnTo>
                  <a:lnTo>
                    <a:pt x="10197" y="2870"/>
                  </a:lnTo>
                  <a:cubicBezTo>
                    <a:pt x="9918" y="2850"/>
                    <a:pt x="9638" y="2829"/>
                    <a:pt x="9359" y="2807"/>
                  </a:cubicBezTo>
                  <a:lnTo>
                    <a:pt x="9272" y="2800"/>
                  </a:lnTo>
                  <a:lnTo>
                    <a:pt x="9272" y="336"/>
                  </a:lnTo>
                  <a:close/>
                  <a:moveTo>
                    <a:pt x="6402" y="116"/>
                  </a:moveTo>
                  <a:lnTo>
                    <a:pt x="6565" y="127"/>
                  </a:lnTo>
                  <a:cubicBezTo>
                    <a:pt x="7030" y="159"/>
                    <a:pt x="7496" y="194"/>
                    <a:pt x="7962" y="231"/>
                  </a:cubicBezTo>
                  <a:lnTo>
                    <a:pt x="8511" y="275"/>
                  </a:lnTo>
                  <a:lnTo>
                    <a:pt x="8511" y="276"/>
                  </a:lnTo>
                  <a:cubicBezTo>
                    <a:pt x="8600" y="472"/>
                    <a:pt x="8645" y="712"/>
                    <a:pt x="8645" y="995"/>
                  </a:cubicBezTo>
                  <a:lnTo>
                    <a:pt x="8645" y="2750"/>
                  </a:lnTo>
                  <a:lnTo>
                    <a:pt x="8521" y="2740"/>
                  </a:lnTo>
                  <a:cubicBezTo>
                    <a:pt x="8241" y="2718"/>
                    <a:pt x="7962" y="2695"/>
                    <a:pt x="7682" y="2673"/>
                  </a:cubicBezTo>
                  <a:lnTo>
                    <a:pt x="7614" y="2668"/>
                  </a:lnTo>
                  <a:lnTo>
                    <a:pt x="7614" y="995"/>
                  </a:lnTo>
                  <a:cubicBezTo>
                    <a:pt x="7614" y="784"/>
                    <a:pt x="7539" y="678"/>
                    <a:pt x="7388" y="678"/>
                  </a:cubicBezTo>
                  <a:cubicBezTo>
                    <a:pt x="7243" y="678"/>
                    <a:pt x="7170" y="784"/>
                    <a:pt x="7170" y="995"/>
                  </a:cubicBezTo>
                  <a:lnTo>
                    <a:pt x="7170" y="2634"/>
                  </a:lnTo>
                  <a:lnTo>
                    <a:pt x="7123" y="2631"/>
                  </a:lnTo>
                  <a:cubicBezTo>
                    <a:pt x="6844" y="2610"/>
                    <a:pt x="6565" y="2590"/>
                    <a:pt x="6285" y="2572"/>
                  </a:cubicBezTo>
                  <a:lnTo>
                    <a:pt x="6139" y="2563"/>
                  </a:lnTo>
                  <a:lnTo>
                    <a:pt x="6139" y="960"/>
                  </a:lnTo>
                  <a:cubicBezTo>
                    <a:pt x="6139" y="627"/>
                    <a:pt x="6223" y="350"/>
                    <a:pt x="6391" y="129"/>
                  </a:cubicBezTo>
                  <a:lnTo>
                    <a:pt x="6402" y="116"/>
                  </a:lnTo>
                  <a:close/>
                  <a:moveTo>
                    <a:pt x="2212" y="22"/>
                  </a:moveTo>
                  <a:lnTo>
                    <a:pt x="2214" y="24"/>
                  </a:lnTo>
                  <a:cubicBezTo>
                    <a:pt x="2409" y="253"/>
                    <a:pt x="2506" y="577"/>
                    <a:pt x="2506" y="995"/>
                  </a:cubicBezTo>
                  <a:lnTo>
                    <a:pt x="2506" y="2476"/>
                  </a:lnTo>
                  <a:lnTo>
                    <a:pt x="2373" y="2480"/>
                  </a:lnTo>
                  <a:cubicBezTo>
                    <a:pt x="2094" y="2489"/>
                    <a:pt x="1814" y="2503"/>
                    <a:pt x="1535" y="2522"/>
                  </a:cubicBezTo>
                  <a:lnTo>
                    <a:pt x="1475" y="2526"/>
                  </a:lnTo>
                  <a:lnTo>
                    <a:pt x="1475" y="995"/>
                  </a:lnTo>
                  <a:cubicBezTo>
                    <a:pt x="1475" y="784"/>
                    <a:pt x="1400" y="678"/>
                    <a:pt x="1249" y="678"/>
                  </a:cubicBezTo>
                  <a:cubicBezTo>
                    <a:pt x="1104" y="678"/>
                    <a:pt x="1031" y="784"/>
                    <a:pt x="1031" y="995"/>
                  </a:cubicBezTo>
                  <a:lnTo>
                    <a:pt x="1031" y="2561"/>
                  </a:lnTo>
                  <a:lnTo>
                    <a:pt x="976" y="2566"/>
                  </a:lnTo>
                  <a:cubicBezTo>
                    <a:pt x="697" y="2591"/>
                    <a:pt x="417" y="2622"/>
                    <a:pt x="138" y="2659"/>
                  </a:cubicBezTo>
                  <a:lnTo>
                    <a:pt x="0" y="2677"/>
                  </a:lnTo>
                  <a:lnTo>
                    <a:pt x="0" y="960"/>
                  </a:lnTo>
                  <a:cubicBezTo>
                    <a:pt x="0" y="664"/>
                    <a:pt x="66" y="412"/>
                    <a:pt x="199" y="205"/>
                  </a:cubicBezTo>
                  <a:lnTo>
                    <a:pt x="213" y="185"/>
                  </a:lnTo>
                  <a:lnTo>
                    <a:pt x="278" y="177"/>
                  </a:lnTo>
                  <a:cubicBezTo>
                    <a:pt x="883" y="101"/>
                    <a:pt x="1488" y="53"/>
                    <a:pt x="2094" y="27"/>
                  </a:cubicBezTo>
                  <a:lnTo>
                    <a:pt x="2212" y="22"/>
                  </a:lnTo>
                  <a:close/>
                  <a:moveTo>
                    <a:pt x="3423" y="0"/>
                  </a:moveTo>
                  <a:lnTo>
                    <a:pt x="3491" y="0"/>
                  </a:lnTo>
                  <a:cubicBezTo>
                    <a:pt x="4096" y="3"/>
                    <a:pt x="4702" y="22"/>
                    <a:pt x="5307" y="51"/>
                  </a:cubicBezTo>
                  <a:lnTo>
                    <a:pt x="5355" y="54"/>
                  </a:lnTo>
                  <a:lnTo>
                    <a:pt x="5362" y="64"/>
                  </a:lnTo>
                  <a:cubicBezTo>
                    <a:pt x="5511" y="277"/>
                    <a:pt x="5586" y="579"/>
                    <a:pt x="5586" y="970"/>
                  </a:cubicBezTo>
                  <a:lnTo>
                    <a:pt x="5586" y="2530"/>
                  </a:lnTo>
                  <a:lnTo>
                    <a:pt x="5447" y="2523"/>
                  </a:lnTo>
                  <a:cubicBezTo>
                    <a:pt x="5167" y="2508"/>
                    <a:pt x="4888" y="2496"/>
                    <a:pt x="4609" y="2486"/>
                  </a:cubicBezTo>
                  <a:lnTo>
                    <a:pt x="4555" y="2485"/>
                  </a:lnTo>
                  <a:lnTo>
                    <a:pt x="4555" y="1038"/>
                  </a:lnTo>
                  <a:cubicBezTo>
                    <a:pt x="4555" y="903"/>
                    <a:pt x="4539" y="809"/>
                    <a:pt x="4507" y="757"/>
                  </a:cubicBezTo>
                  <a:cubicBezTo>
                    <a:pt x="4475" y="704"/>
                    <a:pt x="4417" y="678"/>
                    <a:pt x="4334" y="678"/>
                  </a:cubicBezTo>
                  <a:cubicBezTo>
                    <a:pt x="4173" y="678"/>
                    <a:pt x="4093" y="798"/>
                    <a:pt x="4093" y="1038"/>
                  </a:cubicBezTo>
                  <a:lnTo>
                    <a:pt x="4093" y="1470"/>
                  </a:lnTo>
                  <a:lnTo>
                    <a:pt x="4390" y="1470"/>
                  </a:lnTo>
                  <a:lnTo>
                    <a:pt x="4390" y="2384"/>
                  </a:lnTo>
                  <a:lnTo>
                    <a:pt x="4093" y="2384"/>
                  </a:lnTo>
                  <a:lnTo>
                    <a:pt x="4093" y="2472"/>
                  </a:lnTo>
                  <a:lnTo>
                    <a:pt x="4050" y="2471"/>
                  </a:lnTo>
                  <a:cubicBezTo>
                    <a:pt x="3724" y="2465"/>
                    <a:pt x="3398" y="2462"/>
                    <a:pt x="3072" y="2465"/>
                  </a:cubicBezTo>
                  <a:lnTo>
                    <a:pt x="3062" y="2465"/>
                  </a:lnTo>
                  <a:lnTo>
                    <a:pt x="3062" y="1005"/>
                  </a:lnTo>
                  <a:cubicBezTo>
                    <a:pt x="3062" y="579"/>
                    <a:pt x="3178" y="247"/>
                    <a:pt x="3411" y="11"/>
                  </a:cubicBezTo>
                  <a:lnTo>
                    <a:pt x="3423" y="0"/>
                  </a:lnTo>
                  <a:close/>
                </a:path>
              </a:pathLst>
            </a:custGeom>
            <a:solidFill>
              <a:srgbClr val="B78EAE">
                <a:alpha val="40000"/>
              </a:srgbClr>
            </a:solidFill>
            <a:effectLst/>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6000" b="0" i="0" u="none" strike="noStrike" kern="1200" cap="none" spc="0" normalizeH="0" baseline="0" noProof="0">
                <a:ln>
                  <a:noFill/>
                </a:ln>
                <a:solidFill>
                  <a:srgbClr val="C65844"/>
                </a:solidFill>
                <a:effectLst/>
                <a:uLnTx/>
                <a:uFillTx/>
                <a:latin typeface="Bauhaus 93" panose="04030905020B02020C02" charset="0"/>
                <a:ea typeface="微软雅黑" panose="020B0503020204020204" pitchFamily="34" charset="-122"/>
                <a:cs typeface="Bauhaus 93" panose="04030905020B02020C02" charset="0"/>
              </a:endParaRPr>
            </a:p>
          </p:txBody>
        </p:sp>
        <p:grpSp>
          <p:nvGrpSpPr>
            <p:cNvPr id="75" name="组合 74"/>
            <p:cNvGrpSpPr/>
            <p:nvPr>
              <p:custDataLst>
                <p:tags r:id="rId2"/>
              </p:custDataLst>
            </p:nvPr>
          </p:nvGrpSpPr>
          <p:grpSpPr>
            <a:xfrm>
              <a:off x="314" y="3023"/>
              <a:ext cx="9060" cy="3111"/>
              <a:chOff x="997" y="3883"/>
              <a:chExt cx="9060" cy="2709"/>
            </a:xfrm>
          </p:grpSpPr>
          <p:sp>
            <p:nvSpPr>
              <p:cNvPr id="76" name="333333"/>
              <p:cNvSpPr txBox="1"/>
              <p:nvPr>
                <p:custDataLst>
                  <p:tags r:id="rId14"/>
                </p:custDataLst>
              </p:nvPr>
            </p:nvSpPr>
            <p:spPr>
              <a:xfrm>
                <a:off x="997" y="3883"/>
                <a:ext cx="3325" cy="505"/>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覆盖引导攻击</a:t>
                </a:r>
              </a:p>
            </p:txBody>
          </p:sp>
          <p:sp>
            <p:nvSpPr>
              <p:cNvPr id="77" name="1111"/>
              <p:cNvSpPr txBox="1"/>
              <p:nvPr>
                <p:custDataLst>
                  <p:tags r:id="rId15"/>
                </p:custDataLst>
              </p:nvPr>
            </p:nvSpPr>
            <p:spPr>
              <a:xfrm>
                <a:off x="997" y="4331"/>
                <a:ext cx="9060" cy="2261"/>
              </a:xfrm>
              <a:prstGeom prst="rect">
                <a:avLst/>
              </a:prstGeom>
              <a:noFill/>
              <a:ln w="9525">
                <a:noFill/>
              </a:ln>
            </p:spPr>
            <p:txBody>
              <a:bodyPr wrap="square" anchor="t">
                <a:no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       </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核心是利用输入文件的每个字节来指向新的基本块（由</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fake code</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组成），可以通过约束或与随机常量的比较实现。</a:t>
                </a:r>
                <a:endPar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      </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运行时动态生成的</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ANTIFUZZ</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无法被依赖于静态插桩的</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fuzz</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检测到，因此使用</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python</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生成包含随机约束和常量的</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C</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文件来实现，该文件能够自定义配置值（如</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fake block</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的数量等）。</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 </a:t>
                </a:r>
              </a:p>
            </p:txBody>
          </p:sp>
        </p:grpSp>
        <p:cxnSp>
          <p:nvCxnSpPr>
            <p:cNvPr id="87" name="直接连接符 86"/>
            <p:cNvCxnSpPr/>
            <p:nvPr>
              <p:custDataLst>
                <p:tags r:id="rId3"/>
              </p:custDataLst>
            </p:nvPr>
          </p:nvCxnSpPr>
          <p:spPr>
            <a:xfrm>
              <a:off x="9581" y="3603"/>
              <a:ext cx="1" cy="2619"/>
            </a:xfrm>
            <a:prstGeom prst="line">
              <a:avLst/>
            </a:prstGeom>
            <a:ln w="12700">
              <a:solidFill>
                <a:srgbClr val="C65844"/>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custDataLst>
                <p:tags r:id="rId4"/>
              </p:custDataLst>
            </p:nvPr>
          </p:nvGrpSpPr>
          <p:grpSpPr>
            <a:xfrm>
              <a:off x="9664" y="3023"/>
              <a:ext cx="9060" cy="3111"/>
              <a:chOff x="997" y="3883"/>
              <a:chExt cx="9060" cy="2709"/>
            </a:xfrm>
          </p:grpSpPr>
          <p:sp>
            <p:nvSpPr>
              <p:cNvPr id="4" name="333333"/>
              <p:cNvSpPr txBox="1"/>
              <p:nvPr>
                <p:custDataLst>
                  <p:tags r:id="rId12"/>
                </p:custDataLst>
              </p:nvPr>
            </p:nvSpPr>
            <p:spPr>
              <a:xfrm>
                <a:off x="997" y="3883"/>
                <a:ext cx="3325" cy="505"/>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防止崩溃检测</a:t>
                </a:r>
              </a:p>
            </p:txBody>
          </p:sp>
          <p:sp>
            <p:nvSpPr>
              <p:cNvPr id="5" name="1111"/>
              <p:cNvSpPr txBox="1"/>
              <p:nvPr>
                <p:custDataLst>
                  <p:tags r:id="rId13"/>
                </p:custDataLst>
              </p:nvPr>
            </p:nvSpPr>
            <p:spPr>
              <a:xfrm>
                <a:off x="997" y="4331"/>
                <a:ext cx="9060" cy="2261"/>
              </a:xfrm>
              <a:prstGeom prst="rect">
                <a:avLst/>
              </a:prstGeom>
              <a:noFill/>
              <a:ln w="9525">
                <a:noFill/>
              </a:ln>
            </p:spPr>
            <p:txBody>
              <a:bodyPr wrap="square" anchor="t">
                <a:no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      </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核心是覆写崩溃信号处理句柄和防止</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ptrace</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监测。</a:t>
                </a:r>
                <a:endPar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      </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前者通过自定义信号处理句柄并验证其可行性（故意触发崩溃并观察是否使用自定义句柄，若使用，则程序正常执行，覆写可行；若不使用，则程序崩溃，但同时带来的副作用也会破坏崩溃的检测机制）。后者检查能否</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ptrace</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自己的进程，若不能，则说明被攻击者</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ptrace</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，此时终止程序运行。</a:t>
                </a:r>
              </a:p>
            </p:txBody>
          </p:sp>
        </p:grpSp>
        <p:grpSp>
          <p:nvGrpSpPr>
            <p:cNvPr id="6" name="组合 5"/>
            <p:cNvGrpSpPr/>
            <p:nvPr>
              <p:custDataLst>
                <p:tags r:id="rId5"/>
              </p:custDataLst>
            </p:nvPr>
          </p:nvGrpSpPr>
          <p:grpSpPr>
            <a:xfrm>
              <a:off x="377" y="7472"/>
              <a:ext cx="9060" cy="3111"/>
              <a:chOff x="997" y="3883"/>
              <a:chExt cx="9060" cy="2709"/>
            </a:xfrm>
          </p:grpSpPr>
          <p:sp>
            <p:nvSpPr>
              <p:cNvPr id="7" name="333333"/>
              <p:cNvSpPr txBox="1"/>
              <p:nvPr>
                <p:custDataLst>
                  <p:tags r:id="rId10"/>
                </p:custDataLst>
              </p:nvPr>
            </p:nvSpPr>
            <p:spPr>
              <a:xfrm>
                <a:off x="997" y="3883"/>
                <a:ext cx="3325" cy="505"/>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延迟执行</a:t>
                </a:r>
              </a:p>
            </p:txBody>
          </p:sp>
          <p:sp>
            <p:nvSpPr>
              <p:cNvPr id="8" name="1111"/>
              <p:cNvSpPr txBox="1"/>
              <p:nvPr>
                <p:custDataLst>
                  <p:tags r:id="rId11"/>
                </p:custDataLst>
              </p:nvPr>
            </p:nvSpPr>
            <p:spPr>
              <a:xfrm>
                <a:off x="997" y="4331"/>
                <a:ext cx="9060" cy="2261"/>
              </a:xfrm>
              <a:prstGeom prst="rect">
                <a:avLst/>
              </a:prstGeom>
              <a:noFill/>
              <a:ln w="9525">
                <a:noFill/>
              </a:ln>
            </p:spPr>
            <p:txBody>
              <a:bodyPr wrap="square" anchor="t">
                <a:no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       </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核心是遇到畸形输入时，开发人员能够通知</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ANTIFUZZ</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，进而使</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ANTIFUZZ</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实施相应的延迟功能。</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 </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      </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大部分软件现有的错误输入处理句柄会丢弃输入或终止程序，开发人员只需在其中增加antifuzz_onerror()的调用，即可触发延迟执行。</a:t>
                </a:r>
              </a:p>
            </p:txBody>
          </p:sp>
        </p:grpSp>
        <p:cxnSp>
          <p:nvCxnSpPr>
            <p:cNvPr id="9" name="直接连接符 8"/>
            <p:cNvCxnSpPr/>
            <p:nvPr>
              <p:custDataLst>
                <p:tags r:id="rId6"/>
              </p:custDataLst>
            </p:nvPr>
          </p:nvCxnSpPr>
          <p:spPr>
            <a:xfrm>
              <a:off x="9582" y="7666"/>
              <a:ext cx="0" cy="2145"/>
            </a:xfrm>
            <a:prstGeom prst="line">
              <a:avLst/>
            </a:prstGeom>
            <a:ln w="12700">
              <a:solidFill>
                <a:srgbClr val="C65844"/>
              </a:solidFill>
              <a:prstDash val="dash"/>
            </a:ln>
          </p:spPr>
          <p:style>
            <a:lnRef idx="1">
              <a:schemeClr val="accent1"/>
            </a:lnRef>
            <a:fillRef idx="0">
              <a:schemeClr val="accent1"/>
            </a:fillRef>
            <a:effectRef idx="0">
              <a:schemeClr val="accent1"/>
            </a:effectRef>
            <a:fontRef idx="minor">
              <a:schemeClr val="tx1"/>
            </a:fontRef>
          </p:style>
        </p:cxnSp>
        <p:grpSp>
          <p:nvGrpSpPr>
            <p:cNvPr id="10" name="组合 9"/>
            <p:cNvGrpSpPr/>
            <p:nvPr>
              <p:custDataLst>
                <p:tags r:id="rId7"/>
              </p:custDataLst>
            </p:nvPr>
          </p:nvGrpSpPr>
          <p:grpSpPr>
            <a:xfrm>
              <a:off x="9683" y="7472"/>
              <a:ext cx="9060" cy="3111"/>
              <a:chOff x="997" y="3883"/>
              <a:chExt cx="9060" cy="2709"/>
            </a:xfrm>
          </p:grpSpPr>
          <p:sp>
            <p:nvSpPr>
              <p:cNvPr id="11" name="333333"/>
              <p:cNvSpPr txBox="1"/>
              <p:nvPr>
                <p:custDataLst>
                  <p:tags r:id="rId8"/>
                </p:custDataLst>
              </p:nvPr>
            </p:nvSpPr>
            <p:spPr>
              <a:xfrm>
                <a:off x="997" y="3883"/>
                <a:ext cx="3325" cy="505"/>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重载符号执行引擎</a:t>
                </a:r>
              </a:p>
            </p:txBody>
          </p:sp>
          <p:sp>
            <p:nvSpPr>
              <p:cNvPr id="12" name="1111"/>
              <p:cNvSpPr txBox="1"/>
              <p:nvPr>
                <p:custDataLst>
                  <p:tags r:id="rId9"/>
                </p:custDataLst>
              </p:nvPr>
            </p:nvSpPr>
            <p:spPr>
              <a:xfrm>
                <a:off x="997" y="4331"/>
                <a:ext cx="9060" cy="2261"/>
              </a:xfrm>
              <a:prstGeom prst="rect">
                <a:avLst/>
              </a:prstGeom>
              <a:noFill/>
              <a:ln w="9525">
                <a:noFill/>
              </a:ln>
            </p:spPr>
            <p:txBody>
              <a:bodyPr wrap="square" anchor="t">
                <a:no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      </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核心是将常量比较替换为强哈希值比较和对输入进行加密。      </a:t>
                </a:r>
                <a:endPar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      </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前者使用SHA-512哈希函数实现，需要手工将关键比较替换为</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ANTIFUZZ</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的哈希函数。后者通过AES-256加密功能实现，密钥由输入的哈希生成，开发者需要用antifuzz_fread()替换fread()，antifuzz_fread()适用于所有种类的输入流。</a:t>
                </a:r>
              </a:p>
            </p:txBody>
          </p:sp>
        </p:grpSp>
      </p:grpSp>
    </p:spTree>
    <p:extLst>
      <p:ext uri="{BB962C8B-B14F-4D97-AF65-F5344CB8AC3E}">
        <p14:creationId xmlns:p14="http://schemas.microsoft.com/office/powerpoint/2010/main" val="66490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0" name="文本框 47"/>
          <p:cNvSpPr txBox="1"/>
          <p:nvPr/>
        </p:nvSpPr>
        <p:spPr>
          <a:xfrm>
            <a:off x="7938" y="2884805"/>
            <a:ext cx="5762625" cy="1014730"/>
          </a:xfrm>
          <a:prstGeom prst="rect">
            <a:avLst/>
          </a:prstGeom>
          <a:noFill/>
          <a:ln w="9525">
            <a:noFill/>
          </a:ln>
        </p:spPr>
        <p:txBody>
          <a:bodyPr vert="horz"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a:ln>
                  <a:noFill/>
                </a:ln>
                <a:solidFill>
                  <a:srgbClr val="701E5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总结与展望</a:t>
            </a:r>
          </a:p>
        </p:txBody>
      </p:sp>
      <p:sp>
        <p:nvSpPr>
          <p:cNvPr id="2" name="八角星 1"/>
          <p:cNvSpPr/>
          <p:nvPr/>
        </p:nvSpPr>
        <p:spPr>
          <a:xfrm>
            <a:off x="5739765" y="2373630"/>
            <a:ext cx="2129790" cy="2129790"/>
          </a:xfrm>
          <a:prstGeom prst="star8">
            <a:avLst>
              <a:gd name="adj" fmla="val 38189"/>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lIns="36195" tIns="288290" rIns="36195" bIns="0" rtlCol="0" anchor="ctr" anchorCtr="1"/>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altLang="zh-CN" sz="4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PART</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altLang="zh-CN" sz="4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04</a:t>
            </a:r>
          </a:p>
        </p:txBody>
      </p:sp>
      <p:sp>
        <p:nvSpPr>
          <p:cNvPr id="3" name="1111"/>
          <p:cNvSpPr txBox="1"/>
          <p:nvPr/>
        </p:nvSpPr>
        <p:spPr>
          <a:xfrm>
            <a:off x="1069202" y="3899535"/>
            <a:ext cx="4608830" cy="419795"/>
          </a:xfrm>
          <a:prstGeom prst="rect">
            <a:avLst/>
          </a:prstGeom>
          <a:noFill/>
          <a:ln w="9525">
            <a:noFill/>
          </a:ln>
        </p:spPr>
        <p:txBody>
          <a:bodyPr vert="horz" wrap="square" lIns="36195" rIns="36195"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微软雅黑 Light" panose="020B0502040204020203" pitchFamily="34" charset="-122"/>
                <a:ea typeface="微软雅黑 Light" panose="020B0502040204020203" pitchFamily="34" charset="-122"/>
                <a:cs typeface="+mn-cs"/>
                <a:sym typeface="微软雅黑" panose="020B0503020204020204" pitchFamily="34" charset="-122"/>
              </a:rPr>
              <a:t>评估、总结与未来展望</a:t>
            </a:r>
          </a:p>
        </p:txBody>
      </p:sp>
    </p:spTree>
    <p:custDataLst>
      <p:tags r:id="rId1"/>
    </p:custDataLst>
    <p:extLst>
      <p:ext uri="{BB962C8B-B14F-4D97-AF65-F5344CB8AC3E}">
        <p14:creationId xmlns:p14="http://schemas.microsoft.com/office/powerpoint/2010/main" val="148535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827613" y="700815"/>
            <a:ext cx="2772410" cy="651059"/>
          </a:xfrm>
          <a:prstGeom prst="roundRect">
            <a:avLst>
              <a:gd name="adj" fmla="val 49999"/>
            </a:avLst>
          </a:prstGeom>
          <a:solidFill>
            <a:srgbClr val="701E5E"/>
          </a:solid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效果评估</a:t>
            </a:r>
          </a:p>
        </p:txBody>
      </p:sp>
      <p:grpSp>
        <p:nvGrpSpPr>
          <p:cNvPr id="78" name="组合 77"/>
          <p:cNvGrpSpPr/>
          <p:nvPr>
            <p:custDataLst>
              <p:tags r:id="rId2"/>
            </p:custDataLst>
          </p:nvPr>
        </p:nvGrpSpPr>
        <p:grpSpPr>
          <a:xfrm>
            <a:off x="7042785" y="977633"/>
            <a:ext cx="4598670" cy="1514629"/>
            <a:chOff x="1478" y="3440"/>
            <a:chExt cx="7242" cy="2385"/>
          </a:xfrm>
        </p:grpSpPr>
        <p:sp>
          <p:nvSpPr>
            <p:cNvPr id="79" name="333333"/>
            <p:cNvSpPr txBox="1"/>
            <p:nvPr>
              <p:custDataLst>
                <p:tags r:id="rId18"/>
              </p:custDataLst>
            </p:nvPr>
          </p:nvSpPr>
          <p:spPr>
            <a:xfrm>
              <a:off x="1478" y="3440"/>
              <a:ext cx="6222" cy="1016"/>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现有的混淆技术是否有效地对抗自动化漏洞发现（通过模糊测试）？</a:t>
              </a:r>
            </a:p>
          </p:txBody>
        </p:sp>
        <p:sp>
          <p:nvSpPr>
            <p:cNvPr id="80" name="1111"/>
            <p:cNvSpPr txBox="1"/>
            <p:nvPr>
              <p:custDataLst>
                <p:tags r:id="rId19"/>
              </p:custDataLst>
            </p:nvPr>
          </p:nvSpPr>
          <p:spPr>
            <a:xfrm>
              <a:off x="1478" y="4518"/>
              <a:ext cx="7242" cy="1307"/>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使用最先进的混淆工具TIGRESS[15]</a:t>
              </a:r>
              <a:r>
                <a:rPr kumimoji="0" lang="zh-CN" altLang="en-US" sz="1600" b="1"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不能</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对当前模糊测试工具提供令人满意的保护水平。</a:t>
              </a:r>
            </a:p>
          </p:txBody>
        </p:sp>
      </p:grpSp>
      <p:grpSp>
        <p:nvGrpSpPr>
          <p:cNvPr id="19" name="组合 18"/>
          <p:cNvGrpSpPr/>
          <p:nvPr>
            <p:custDataLst>
              <p:tags r:id="rId3"/>
            </p:custDataLst>
          </p:nvPr>
        </p:nvGrpSpPr>
        <p:grpSpPr>
          <a:xfrm>
            <a:off x="5325745" y="1102995"/>
            <a:ext cx="1639570" cy="3768725"/>
            <a:chOff x="8388" y="2232"/>
            <a:chExt cx="2582" cy="5935"/>
          </a:xfrm>
        </p:grpSpPr>
        <p:sp>
          <p:nvSpPr>
            <p:cNvPr id="2" name="八角星 1"/>
            <p:cNvSpPr/>
            <p:nvPr>
              <p:custDataLst>
                <p:tags r:id="rId14"/>
              </p:custDataLst>
            </p:nvPr>
          </p:nvSpPr>
          <p:spPr>
            <a:xfrm>
              <a:off x="9834" y="2232"/>
              <a:ext cx="1136" cy="1136"/>
            </a:xfrm>
            <a:prstGeom prst="star8">
              <a:avLst>
                <a:gd name="adj" fmla="val 38556"/>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01</a:t>
              </a:r>
            </a:p>
          </p:txBody>
        </p:sp>
        <p:sp>
          <p:nvSpPr>
            <p:cNvPr id="6" name="八角星 5"/>
            <p:cNvSpPr/>
            <p:nvPr>
              <p:custDataLst>
                <p:tags r:id="rId15"/>
              </p:custDataLst>
            </p:nvPr>
          </p:nvSpPr>
          <p:spPr>
            <a:xfrm>
              <a:off x="9834" y="5191"/>
              <a:ext cx="1136" cy="1136"/>
            </a:xfrm>
            <a:prstGeom prst="star8">
              <a:avLst>
                <a:gd name="adj" fmla="val 38028"/>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03</a:t>
              </a:r>
            </a:p>
          </p:txBody>
        </p:sp>
        <p:sp>
          <p:nvSpPr>
            <p:cNvPr id="9" name="八角星 8"/>
            <p:cNvSpPr/>
            <p:nvPr>
              <p:custDataLst>
                <p:tags r:id="rId16"/>
              </p:custDataLst>
            </p:nvPr>
          </p:nvSpPr>
          <p:spPr>
            <a:xfrm flipH="1">
              <a:off x="8456" y="3703"/>
              <a:ext cx="1136" cy="1136"/>
            </a:xfrm>
            <a:prstGeom prst="star8">
              <a:avLst>
                <a:gd name="adj" fmla="val 38028"/>
              </a:avLst>
            </a:prstGeom>
            <a:solidFill>
              <a:srgbClr val="B78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02</a:t>
              </a:r>
            </a:p>
          </p:txBody>
        </p:sp>
        <p:sp>
          <p:nvSpPr>
            <p:cNvPr id="16" name="八角星 15"/>
            <p:cNvSpPr/>
            <p:nvPr>
              <p:custDataLst>
                <p:tags r:id="rId17"/>
              </p:custDataLst>
            </p:nvPr>
          </p:nvSpPr>
          <p:spPr>
            <a:xfrm flipH="1">
              <a:off x="8388" y="7031"/>
              <a:ext cx="1136" cy="1136"/>
            </a:xfrm>
            <a:prstGeom prst="star8">
              <a:avLst>
                <a:gd name="adj" fmla="val 38028"/>
              </a:avLst>
            </a:prstGeom>
            <a:solidFill>
              <a:srgbClr val="B78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04</a:t>
              </a:r>
            </a:p>
          </p:txBody>
        </p:sp>
      </p:grpSp>
      <p:grpSp>
        <p:nvGrpSpPr>
          <p:cNvPr id="20" name="组合 19"/>
          <p:cNvGrpSpPr/>
          <p:nvPr>
            <p:custDataLst>
              <p:tags r:id="rId4"/>
            </p:custDataLst>
          </p:nvPr>
        </p:nvGrpSpPr>
        <p:grpSpPr>
          <a:xfrm>
            <a:off x="6990080" y="2927663"/>
            <a:ext cx="4651375" cy="1541302"/>
            <a:chOff x="1395" y="2587"/>
            <a:chExt cx="7325" cy="2427"/>
          </a:xfrm>
        </p:grpSpPr>
        <p:sp>
          <p:nvSpPr>
            <p:cNvPr id="21" name="333333"/>
            <p:cNvSpPr txBox="1"/>
            <p:nvPr>
              <p:custDataLst>
                <p:tags r:id="rId12"/>
              </p:custDataLst>
            </p:nvPr>
          </p:nvSpPr>
          <p:spPr>
            <a:xfrm>
              <a:off x="1395" y="2587"/>
              <a:ext cx="7242" cy="1016"/>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这些技术是否有效地阻止了模糊测试工具发现漏洞？</a:t>
              </a:r>
            </a:p>
          </p:txBody>
        </p:sp>
        <p:sp>
          <p:nvSpPr>
            <p:cNvPr id="22" name="1111"/>
            <p:cNvSpPr txBox="1"/>
            <p:nvPr>
              <p:custDataLst>
                <p:tags r:id="rId13"/>
              </p:custDataLst>
            </p:nvPr>
          </p:nvSpPr>
          <p:spPr>
            <a:xfrm>
              <a:off x="1478" y="3707"/>
              <a:ext cx="7242" cy="1307"/>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经过在虚拟的简单程序和</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LAVA-M</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数据集上的测试，</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ANTIFUZZ</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阻碍了所有的漏洞被模糊测试工具发现。</a:t>
              </a:r>
            </a:p>
          </p:txBody>
        </p:sp>
      </p:grpSp>
      <p:sp>
        <p:nvSpPr>
          <p:cNvPr id="24" name="333333"/>
          <p:cNvSpPr txBox="1"/>
          <p:nvPr>
            <p:custDataLst>
              <p:tags r:id="rId5"/>
            </p:custDataLst>
          </p:nvPr>
        </p:nvSpPr>
        <p:spPr>
          <a:xfrm>
            <a:off x="569595" y="1662430"/>
            <a:ext cx="4756150" cy="64516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我们设计的技术是否有效地破坏了目标模糊测试的假设？</a:t>
            </a:r>
          </a:p>
        </p:txBody>
      </p:sp>
      <p:grpSp>
        <p:nvGrpSpPr>
          <p:cNvPr id="26" name="组合 25"/>
          <p:cNvGrpSpPr/>
          <p:nvPr>
            <p:custDataLst>
              <p:tags r:id="rId6"/>
            </p:custDataLst>
          </p:nvPr>
        </p:nvGrpSpPr>
        <p:grpSpPr>
          <a:xfrm>
            <a:off x="603250" y="4653645"/>
            <a:ext cx="4645025" cy="1567340"/>
            <a:chOff x="1478" y="3379"/>
            <a:chExt cx="7315" cy="2468"/>
          </a:xfrm>
        </p:grpSpPr>
        <p:sp>
          <p:nvSpPr>
            <p:cNvPr id="27" name="333333"/>
            <p:cNvSpPr txBox="1"/>
            <p:nvPr>
              <p:custDataLst>
                <p:tags r:id="rId10"/>
              </p:custDataLst>
            </p:nvPr>
          </p:nvSpPr>
          <p:spPr>
            <a:xfrm>
              <a:off x="1478" y="3379"/>
              <a:ext cx="7315" cy="58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这些技术是否有效地减少了被测试的代码量？</a:t>
              </a:r>
            </a:p>
          </p:txBody>
        </p:sp>
        <p:sp>
          <p:nvSpPr>
            <p:cNvPr id="28" name="1111"/>
            <p:cNvSpPr txBox="1"/>
            <p:nvPr>
              <p:custDataLst>
                <p:tags r:id="rId11"/>
              </p:custDataLst>
            </p:nvPr>
          </p:nvSpPr>
          <p:spPr>
            <a:xfrm>
              <a:off x="1514" y="3959"/>
              <a:ext cx="7242" cy="1888"/>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使用</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ANTIFUZZ</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之后，</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fuzzers</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扩展代码覆盖的效率</a:t>
              </a:r>
              <a:r>
                <a:rPr kumimoji="0" lang="zh-CN" altLang="en-US" sz="1600" b="1"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显著降低</a:t>
              </a:r>
              <a:r>
                <a:rPr kumimoji="0" lang="en-US" altLang="zh-CN" sz="1600" b="1"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90%-95%</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24</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小时后也只能达到没有开启</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ANTIFUZZ</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时几分钟达到的范围。</a:t>
              </a:r>
            </a:p>
          </p:txBody>
        </p:sp>
      </p:grpSp>
      <p:sp>
        <p:nvSpPr>
          <p:cNvPr id="11" name="八角星 10"/>
          <p:cNvSpPr/>
          <p:nvPr>
            <p:custDataLst>
              <p:tags r:id="rId7"/>
            </p:custDataLst>
          </p:nvPr>
        </p:nvSpPr>
        <p:spPr>
          <a:xfrm>
            <a:off x="6243955" y="4871720"/>
            <a:ext cx="721360" cy="721360"/>
          </a:xfrm>
          <a:prstGeom prst="star8">
            <a:avLst>
              <a:gd name="adj" fmla="val 38028"/>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05</a:t>
            </a:r>
          </a:p>
        </p:txBody>
      </p:sp>
      <p:sp>
        <p:nvSpPr>
          <p:cNvPr id="13" name="333333"/>
          <p:cNvSpPr txBox="1"/>
          <p:nvPr>
            <p:custDataLst>
              <p:tags r:id="rId8"/>
            </p:custDataLst>
          </p:nvPr>
        </p:nvSpPr>
        <p:spPr>
          <a:xfrm>
            <a:off x="6929755" y="5073661"/>
            <a:ext cx="4598670" cy="368300"/>
          </a:xfrm>
          <a:prstGeom prst="rect">
            <a:avLst/>
          </a:prstGeom>
          <a:noFill/>
          <a:ln w="9525">
            <a:noFill/>
          </a:ln>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我们的技术是否引入了显著的性能开销？</a:t>
            </a:r>
          </a:p>
        </p:txBody>
      </p:sp>
      <p:sp>
        <p:nvSpPr>
          <p:cNvPr id="18" name="1111"/>
          <p:cNvSpPr txBox="1"/>
          <p:nvPr>
            <p:custDataLst>
              <p:tags r:id="rId9"/>
            </p:custDataLst>
          </p:nvPr>
        </p:nvSpPr>
        <p:spPr>
          <a:xfrm>
            <a:off x="6965315" y="5388242"/>
            <a:ext cx="4598670" cy="1198880"/>
          </a:xfrm>
          <a:prstGeom prst="rect">
            <a:avLst/>
          </a:prstGeom>
          <a:noFill/>
          <a:ln w="9525">
            <a:noFill/>
          </a:ln>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实验结果表明，ANTIFUZZ对每个基准测试程序的影响都非常小，几乎可以忽略不计，</a:t>
            </a:r>
            <a:r>
              <a:rPr kumimoji="0" lang="zh-CN" altLang="en-US" sz="1600" b="1"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没有明显的性能开销。</a:t>
            </a:r>
          </a:p>
        </p:txBody>
      </p:sp>
      <p:pic>
        <p:nvPicPr>
          <p:cNvPr id="3" name="图片 2"/>
          <p:cNvPicPr/>
          <p:nvPr/>
        </p:nvPicPr>
        <p:blipFill>
          <a:blip r:embed="rId22"/>
        </p:blipFill>
        <p:spPr>
          <a:xfrm>
            <a:off x="514350" y="2268220"/>
            <a:ext cx="4811395" cy="2321560"/>
          </a:xfrm>
          <a:prstGeom prst="rect">
            <a:avLst/>
          </a:prstGeom>
        </p:spPr>
      </p:pic>
    </p:spTree>
    <p:custDataLst>
      <p:tags r:id="rId1"/>
    </p:custDataLst>
    <p:extLst>
      <p:ext uri="{BB962C8B-B14F-4D97-AF65-F5344CB8AC3E}">
        <p14:creationId xmlns:p14="http://schemas.microsoft.com/office/powerpoint/2010/main" val="338259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707255" y="233680"/>
            <a:ext cx="2772410" cy="651059"/>
          </a:xfrm>
          <a:prstGeom prst="roundRect">
            <a:avLst>
              <a:gd name="adj" fmla="val 49999"/>
            </a:avLst>
          </a:prstGeom>
          <a:solidFill>
            <a:srgbClr val="701E5E"/>
          </a:solidFill>
        </p:spPr>
        <p:txBody>
          <a:bodyPr wrap="square" rtlCol="0" anchor="t">
            <a:spAutoFit/>
          </a:bodyPr>
          <a:lstStyle/>
          <a:p>
            <a:pPr lvl="0" algn="ctr">
              <a:buClrTx/>
              <a:buSzTx/>
              <a:buFontTx/>
            </a:pPr>
            <a:r>
              <a:rPr lang="zh-CN" altLang="en-US" sz="2400" b="1" spc="300" dirty="0">
                <a:solidFill>
                  <a:schemeClr val="bg1"/>
                </a:solidFill>
                <a:latin typeface="微软雅黑" panose="020B0503020204020204" pitchFamily="34" charset="-122"/>
                <a:ea typeface="微软雅黑" panose="020B0503020204020204" pitchFamily="34" charset="-122"/>
                <a:sym typeface="+mn-ea"/>
              </a:rPr>
              <a:t>局限性</a:t>
            </a:r>
            <a:endParaRPr lang="zh-CN" altLang="en-US" sz="2400" b="1" spc="300" dirty="0">
              <a:solidFill>
                <a:schemeClr val="bg1"/>
              </a:solidFill>
              <a:uFillTx/>
              <a:latin typeface="微软雅黑" panose="020B0503020204020204" pitchFamily="34" charset="-122"/>
              <a:ea typeface="微软雅黑" panose="020B0503020204020204" pitchFamily="34" charset="-122"/>
              <a:sym typeface="+mn-ea"/>
            </a:endParaRPr>
          </a:p>
        </p:txBody>
      </p:sp>
      <p:sp>
        <p:nvSpPr>
          <p:cNvPr id="80" name="1111"/>
          <p:cNvSpPr txBox="1"/>
          <p:nvPr/>
        </p:nvSpPr>
        <p:spPr>
          <a:xfrm>
            <a:off x="863600" y="3905250"/>
            <a:ext cx="3166110" cy="2266454"/>
          </a:xfrm>
          <a:prstGeom prst="rect">
            <a:avLst/>
          </a:prstGeom>
          <a:noFill/>
          <a:ln w="9525">
            <a:noFill/>
          </a:ln>
        </p:spPr>
        <p:txBody>
          <a:bodyPr wrap="square" anchor="t">
            <a:spAutoFit/>
          </a:bodyPr>
          <a:lstStyle/>
          <a:p>
            <a:pPr algn="just">
              <a:lnSpc>
                <a:spcPct val="150000"/>
              </a:lnSpc>
            </a:pPr>
            <a:r>
              <a:rPr lang="zh-CN" altLang="en-US" sz="1600" dirty="0">
                <a:solidFill>
                  <a:srgbClr val="262626"/>
                </a:solidFill>
                <a:latin typeface="微软雅黑 Light" panose="020B0502040204020203" charset="-122"/>
                <a:ea typeface="微软雅黑 Light" panose="020B0502040204020203" charset="-122"/>
              </a:rPr>
              <a:t>        对于我们当前的原型实现，人类分析师可能很容易地移除</a:t>
            </a:r>
            <a:r>
              <a:rPr lang="en-US" altLang="zh-CN" sz="1600" dirty="0">
                <a:solidFill>
                  <a:srgbClr val="262626"/>
                </a:solidFill>
                <a:latin typeface="微软雅黑 Light" panose="020B0502040204020203" charset="-122"/>
                <a:ea typeface="微软雅黑 Light" panose="020B0502040204020203" charset="-122"/>
              </a:rPr>
              <a:t>ANTIFUZZ</a:t>
            </a:r>
            <a:r>
              <a:rPr lang="zh-CN" altLang="en-US" sz="1600" dirty="0">
                <a:solidFill>
                  <a:srgbClr val="262626"/>
                </a:solidFill>
                <a:latin typeface="微软雅黑 Light" panose="020B0502040204020203" charset="-122"/>
                <a:ea typeface="微软雅黑 Light" panose="020B0502040204020203" charset="-122"/>
              </a:rPr>
              <a:t>添加的保护机制。</a:t>
            </a:r>
          </a:p>
          <a:p>
            <a:pPr algn="just">
              <a:lnSpc>
                <a:spcPct val="150000"/>
              </a:lnSpc>
            </a:pPr>
            <a:r>
              <a:rPr lang="zh-CN" altLang="en-US" sz="1600" dirty="0">
                <a:solidFill>
                  <a:srgbClr val="262626"/>
                </a:solidFill>
                <a:latin typeface="微软雅黑 Light" panose="020B0502040204020203" charset="-122"/>
                <a:ea typeface="微软雅黑 Light" panose="020B0502040204020203" charset="-122"/>
              </a:rPr>
              <a:t>       为了提供更全面的保护，建议使用</a:t>
            </a:r>
            <a:r>
              <a:rPr lang="en-US" altLang="zh-CN" sz="1600" dirty="0">
                <a:solidFill>
                  <a:srgbClr val="262626"/>
                </a:solidFill>
                <a:latin typeface="微软雅黑 Light" panose="020B0502040204020203" charset="-122"/>
                <a:ea typeface="微软雅黑 Light" panose="020B0502040204020203" charset="-122"/>
              </a:rPr>
              <a:t>ANTIFUZZ</a:t>
            </a:r>
            <a:r>
              <a:rPr lang="zh-CN" altLang="en-US" sz="1600" dirty="0">
                <a:solidFill>
                  <a:srgbClr val="262626"/>
                </a:solidFill>
                <a:latin typeface="微软雅黑 Light" panose="020B0502040204020203" charset="-122"/>
                <a:ea typeface="微软雅黑 Light" panose="020B0502040204020203" charset="-122"/>
              </a:rPr>
              <a:t>与传统反分析</a:t>
            </a:r>
            <a:r>
              <a:rPr lang="en-US" altLang="zh-CN" sz="1600" dirty="0">
                <a:solidFill>
                  <a:srgbClr val="262626"/>
                </a:solidFill>
                <a:latin typeface="微软雅黑 Light" panose="020B0502040204020203" charset="-122"/>
                <a:ea typeface="微软雅黑 Light" panose="020B0502040204020203" charset="-122"/>
              </a:rPr>
              <a:t>/</a:t>
            </a:r>
            <a:r>
              <a:rPr lang="zh-CN" altLang="en-US" sz="1600" dirty="0">
                <a:solidFill>
                  <a:srgbClr val="262626"/>
                </a:solidFill>
                <a:latin typeface="微软雅黑 Light" panose="020B0502040204020203" charset="-122"/>
                <a:ea typeface="微软雅黑 Light" panose="020B0502040204020203" charset="-122"/>
              </a:rPr>
              <a:t>反补丁技术的组合。</a:t>
            </a:r>
          </a:p>
        </p:txBody>
      </p:sp>
      <p:grpSp>
        <p:nvGrpSpPr>
          <p:cNvPr id="22" name="组合 21"/>
          <p:cNvGrpSpPr/>
          <p:nvPr/>
        </p:nvGrpSpPr>
        <p:grpSpPr>
          <a:xfrm>
            <a:off x="934720" y="1732280"/>
            <a:ext cx="2976245" cy="1610995"/>
            <a:chOff x="1344" y="2664"/>
            <a:chExt cx="4687" cy="2537"/>
          </a:xfrm>
        </p:grpSpPr>
        <p:sp>
          <p:nvSpPr>
            <p:cNvPr id="19" name="矩形 18"/>
            <p:cNvSpPr/>
            <p:nvPr/>
          </p:nvSpPr>
          <p:spPr>
            <a:xfrm>
              <a:off x="1744" y="2664"/>
              <a:ext cx="4287" cy="880"/>
            </a:xfrm>
            <a:prstGeom prst="rect">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对人工分析防御力不足</a:t>
              </a:r>
            </a:p>
          </p:txBody>
        </p:sp>
        <p:sp>
          <p:nvSpPr>
            <p:cNvPr id="20" name="八角星 19"/>
            <p:cNvSpPr/>
            <p:nvPr/>
          </p:nvSpPr>
          <p:spPr>
            <a:xfrm>
              <a:off x="1744" y="4195"/>
              <a:ext cx="1006" cy="1006"/>
            </a:xfrm>
            <a:prstGeom prst="star8">
              <a:avLst>
                <a:gd name="adj" fmla="val 38243"/>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lIns="36195" tIns="36195" rIns="36195" bIns="36195" rtlCol="0" anchor="ctr"/>
            <a:lstStyle/>
            <a:p>
              <a:pPr algn="ctr"/>
              <a:r>
                <a:rPr lang="en-US" altLang="zh-CN" b="1">
                  <a:latin typeface="微软雅黑" panose="020B0503020204020204" pitchFamily="34" charset="-122"/>
                  <a:ea typeface="微软雅黑" panose="020B0503020204020204" pitchFamily="34" charset="-122"/>
                </a:rPr>
                <a:t>01</a:t>
              </a:r>
            </a:p>
          </p:txBody>
        </p:sp>
        <p:sp>
          <p:nvSpPr>
            <p:cNvPr id="21" name="左中括号 20"/>
            <p:cNvSpPr/>
            <p:nvPr/>
          </p:nvSpPr>
          <p:spPr>
            <a:xfrm>
              <a:off x="1344" y="3032"/>
              <a:ext cx="352" cy="1644"/>
            </a:xfrm>
            <a:prstGeom prst="leftBracket">
              <a:avLst>
                <a:gd name="adj" fmla="val 26420"/>
              </a:avLst>
            </a:prstGeom>
            <a:ln>
              <a:solidFill>
                <a:srgbClr val="B78EA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3" name="组合 22"/>
          <p:cNvGrpSpPr/>
          <p:nvPr/>
        </p:nvGrpSpPr>
        <p:grpSpPr>
          <a:xfrm>
            <a:off x="4799965" y="1732280"/>
            <a:ext cx="3166110" cy="1610995"/>
            <a:chOff x="1344" y="2664"/>
            <a:chExt cx="4986" cy="2537"/>
          </a:xfrm>
        </p:grpSpPr>
        <p:sp>
          <p:nvSpPr>
            <p:cNvPr id="24" name="矩形 23"/>
            <p:cNvSpPr/>
            <p:nvPr/>
          </p:nvSpPr>
          <p:spPr>
            <a:xfrm>
              <a:off x="1744" y="2664"/>
              <a:ext cx="4586" cy="880"/>
            </a:xfrm>
            <a:prstGeom prst="rect">
              <a:avLst/>
            </a:prstGeom>
            <a:noFill/>
            <a:ln>
              <a:solidFill>
                <a:srgbClr val="701E5E"/>
              </a:solidFill>
            </a:ln>
            <a:extLst>
              <a:ext uri="{909E8E84-426E-40DD-AFC4-6F175D3DCCD1}">
                <a14:hiddenFill xmlns:a14="http://schemas.microsoft.com/office/drawing/2010/main">
                  <a:solidFill>
                    <a:srgbClr val="C6584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可能存在的对</a:t>
              </a:r>
              <a:r>
                <a:rPr lang="en-US" altLang="zh-CN" b="1" dirty="0">
                  <a:solidFill>
                    <a:schemeClr val="tx1"/>
                  </a:solidFill>
                </a:rPr>
                <a:t>dos</a:t>
              </a:r>
              <a:r>
                <a:rPr lang="zh-CN" altLang="en-US" b="1" dirty="0">
                  <a:solidFill>
                    <a:schemeClr val="tx1"/>
                  </a:solidFill>
                </a:rPr>
                <a:t>攻击隐患</a:t>
              </a:r>
            </a:p>
          </p:txBody>
        </p:sp>
        <p:sp>
          <p:nvSpPr>
            <p:cNvPr id="25" name="八角星 24"/>
            <p:cNvSpPr/>
            <p:nvPr/>
          </p:nvSpPr>
          <p:spPr>
            <a:xfrm>
              <a:off x="1744" y="4195"/>
              <a:ext cx="1006" cy="1006"/>
            </a:xfrm>
            <a:prstGeom prst="star8">
              <a:avLst>
                <a:gd name="adj" fmla="val 38243"/>
              </a:avLst>
            </a:prstGeom>
            <a:noFill/>
            <a:ln>
              <a:solidFill>
                <a:srgbClr val="701E5E"/>
              </a:solidFill>
            </a:ln>
            <a:extLst>
              <a:ext uri="{909E8E84-426E-40DD-AFC4-6F175D3DCCD1}">
                <a14:hiddenFill xmlns:a14="http://schemas.microsoft.com/office/drawing/2010/main">
                  <a:solidFill>
                    <a:srgbClr val="C6584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36195" tIns="36195" rIns="36195" bIns="36195" rtlCol="0" anchor="ctr"/>
            <a:lstStyle/>
            <a:p>
              <a:pPr algn="ctr"/>
              <a:r>
                <a:rPr lang="en-US" altLang="zh-CN" b="1">
                  <a:solidFill>
                    <a:schemeClr val="tx1"/>
                  </a:solidFill>
                  <a:effectLst/>
                  <a:latin typeface="微软雅黑" panose="020B0503020204020204" pitchFamily="34" charset="-122"/>
                  <a:ea typeface="微软雅黑" panose="020B0503020204020204" pitchFamily="34" charset="-122"/>
                </a:rPr>
                <a:t>02</a:t>
              </a:r>
            </a:p>
          </p:txBody>
        </p:sp>
        <p:sp>
          <p:nvSpPr>
            <p:cNvPr id="26" name="左中括号 25"/>
            <p:cNvSpPr/>
            <p:nvPr/>
          </p:nvSpPr>
          <p:spPr>
            <a:xfrm>
              <a:off x="1344" y="3032"/>
              <a:ext cx="352" cy="1644"/>
            </a:xfrm>
            <a:prstGeom prst="leftBracket">
              <a:avLst>
                <a:gd name="adj" fmla="val 26420"/>
              </a:avLst>
            </a:prstGeom>
            <a:ln>
              <a:solidFill>
                <a:srgbClr val="B78EA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p:cNvGrpSpPr/>
          <p:nvPr/>
        </p:nvGrpSpPr>
        <p:grpSpPr>
          <a:xfrm>
            <a:off x="8665210" y="1732280"/>
            <a:ext cx="3053080" cy="1610995"/>
            <a:chOff x="1344" y="2664"/>
            <a:chExt cx="4808" cy="2537"/>
          </a:xfrm>
        </p:grpSpPr>
        <p:sp>
          <p:nvSpPr>
            <p:cNvPr id="28" name="矩形 27"/>
            <p:cNvSpPr/>
            <p:nvPr/>
          </p:nvSpPr>
          <p:spPr>
            <a:xfrm>
              <a:off x="1744" y="2664"/>
              <a:ext cx="4408" cy="880"/>
            </a:xfrm>
            <a:prstGeom prst="rect">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增大代码开销</a:t>
              </a:r>
            </a:p>
          </p:txBody>
        </p:sp>
        <p:sp>
          <p:nvSpPr>
            <p:cNvPr id="29" name="八角星 28"/>
            <p:cNvSpPr/>
            <p:nvPr/>
          </p:nvSpPr>
          <p:spPr>
            <a:xfrm>
              <a:off x="1744" y="4195"/>
              <a:ext cx="1006" cy="1006"/>
            </a:xfrm>
            <a:prstGeom prst="star8">
              <a:avLst>
                <a:gd name="adj" fmla="val 38243"/>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lIns="36195" tIns="36195" rIns="36195" bIns="36195" rtlCol="0" anchor="ctr"/>
            <a:lstStyle/>
            <a:p>
              <a:pPr algn="ctr"/>
              <a:r>
                <a:rPr lang="en-US" altLang="zh-CN" b="1">
                  <a:latin typeface="微软雅黑" panose="020B0503020204020204" pitchFamily="34" charset="-122"/>
                  <a:ea typeface="微软雅黑" panose="020B0503020204020204" pitchFamily="34" charset="-122"/>
                </a:rPr>
                <a:t>03</a:t>
              </a:r>
            </a:p>
          </p:txBody>
        </p:sp>
        <p:sp>
          <p:nvSpPr>
            <p:cNvPr id="30" name="左中括号 29"/>
            <p:cNvSpPr/>
            <p:nvPr/>
          </p:nvSpPr>
          <p:spPr>
            <a:xfrm>
              <a:off x="1344" y="3032"/>
              <a:ext cx="352" cy="1644"/>
            </a:xfrm>
            <a:prstGeom prst="leftBracket">
              <a:avLst>
                <a:gd name="adj" fmla="val 26420"/>
              </a:avLst>
            </a:prstGeom>
            <a:ln>
              <a:solidFill>
                <a:srgbClr val="B78EA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1111"/>
          <p:cNvSpPr txBox="1"/>
          <p:nvPr/>
        </p:nvSpPr>
        <p:spPr>
          <a:xfrm>
            <a:off x="4799965" y="3910330"/>
            <a:ext cx="3166110" cy="2635786"/>
          </a:xfrm>
          <a:prstGeom prst="rect">
            <a:avLst/>
          </a:prstGeom>
          <a:noFill/>
          <a:ln w="9525">
            <a:noFill/>
          </a:ln>
        </p:spPr>
        <p:txBody>
          <a:bodyPr wrap="square" anchor="t">
            <a:spAutoFit/>
          </a:bodyPr>
          <a:lstStyle/>
          <a:p>
            <a:pPr algn="just">
              <a:lnSpc>
                <a:spcPct val="150000"/>
              </a:lnSpc>
            </a:pPr>
            <a:r>
              <a:rPr lang="zh-CN" altLang="en-US" sz="1600" dirty="0">
                <a:solidFill>
                  <a:srgbClr val="262626"/>
                </a:solidFill>
                <a:latin typeface="微软雅黑 Light" panose="020B0502040204020203" charset="-122"/>
                <a:ea typeface="微软雅黑 Light" panose="020B0502040204020203" charset="-122"/>
              </a:rPr>
              <a:t>       延迟诱导技术不应应用于任何面向公众的服务器软件，因为这将极大地削弱服务器对拒绝服务攻击（</a:t>
            </a:r>
            <a:r>
              <a:rPr lang="en-US" altLang="zh-CN" sz="1600" dirty="0">
                <a:solidFill>
                  <a:srgbClr val="262626"/>
                </a:solidFill>
                <a:latin typeface="微软雅黑 Light" panose="020B0502040204020203" charset="-122"/>
                <a:ea typeface="微软雅黑 Light" panose="020B0502040204020203" charset="-122"/>
              </a:rPr>
              <a:t>DoS</a:t>
            </a:r>
            <a:r>
              <a:rPr lang="zh-CN" altLang="en-US" sz="1600" dirty="0">
                <a:solidFill>
                  <a:srgbClr val="262626"/>
                </a:solidFill>
                <a:latin typeface="微软雅黑 Light" panose="020B0502040204020203" charset="-122"/>
                <a:ea typeface="微软雅黑 Light" panose="020B0502040204020203" charset="-122"/>
              </a:rPr>
              <a:t>）的防御能力。</a:t>
            </a:r>
            <a:endParaRPr lang="en-US" altLang="zh-CN" sz="1600" dirty="0">
              <a:solidFill>
                <a:srgbClr val="262626"/>
              </a:solidFill>
              <a:latin typeface="微软雅黑 Light" panose="020B0502040204020203" charset="-122"/>
              <a:ea typeface="微软雅黑 Light" panose="020B0502040204020203" charset="-122"/>
            </a:endParaRPr>
          </a:p>
          <a:p>
            <a:pPr algn="just">
              <a:lnSpc>
                <a:spcPct val="150000"/>
              </a:lnSpc>
            </a:pPr>
            <a:r>
              <a:rPr lang="en-US" altLang="zh-CN" sz="1600" dirty="0">
                <a:solidFill>
                  <a:srgbClr val="262626"/>
                </a:solidFill>
                <a:latin typeface="微软雅黑 Light" panose="020B0502040204020203" charset="-122"/>
                <a:ea typeface="微软雅黑 Light" panose="020B0502040204020203" charset="-122"/>
              </a:rPr>
              <a:t>       </a:t>
            </a:r>
            <a:r>
              <a:rPr lang="zh-CN" altLang="en-US" sz="1600" dirty="0">
                <a:solidFill>
                  <a:srgbClr val="262626"/>
                </a:solidFill>
                <a:latin typeface="微软雅黑 Light" panose="020B0502040204020203" charset="-122"/>
                <a:ea typeface="微软雅黑 Light" panose="020B0502040204020203" charset="-122"/>
              </a:rPr>
              <a:t>相反，应该实现一种基于速率限制的类似方法，而不是使用休眠或忙等待。</a:t>
            </a:r>
            <a:endParaRPr lang="zh-CN" altLang="en-US" sz="1600" dirty="0">
              <a:solidFill>
                <a:srgbClr val="262626"/>
              </a:solidFill>
              <a:latin typeface="微软雅黑 Light" panose="020B0502040204020203" charset="-122"/>
              <a:ea typeface="微软雅黑 Light" panose="020B0502040204020203" charset="-122"/>
              <a:sym typeface="微软雅黑" panose="020B0503020204020204" pitchFamily="34" charset="-122"/>
            </a:endParaRPr>
          </a:p>
        </p:txBody>
      </p:sp>
      <p:sp>
        <p:nvSpPr>
          <p:cNvPr id="32" name="1111"/>
          <p:cNvSpPr txBox="1"/>
          <p:nvPr/>
        </p:nvSpPr>
        <p:spPr>
          <a:xfrm>
            <a:off x="8665210" y="3905250"/>
            <a:ext cx="3166110" cy="2266454"/>
          </a:xfrm>
          <a:prstGeom prst="rect">
            <a:avLst/>
          </a:prstGeom>
          <a:noFill/>
          <a:ln w="9525">
            <a:noFill/>
          </a:ln>
        </p:spPr>
        <p:txBody>
          <a:bodyPr wrap="square" anchor="t">
            <a:spAutoFit/>
          </a:bodyPr>
          <a:lstStyle/>
          <a:p>
            <a:pPr algn="just">
              <a:lnSpc>
                <a:spcPct val="150000"/>
              </a:lnSpc>
            </a:pPr>
            <a:r>
              <a:rPr lang="zh-CN" altLang="en-US" sz="1600" dirty="0">
                <a:solidFill>
                  <a:srgbClr val="262626"/>
                </a:solidFill>
                <a:latin typeface="微软雅黑 Light" panose="020B0502040204020203" charset="-122"/>
                <a:ea typeface="微软雅黑 Light" panose="020B0502040204020203" charset="-122"/>
              </a:rPr>
              <a:t>        作为虚假代码添加的函数数量会导致文件大小固定增加约</a:t>
            </a:r>
            <a:r>
              <a:rPr lang="en-US" altLang="zh-CN" sz="1600" dirty="0">
                <a:solidFill>
                  <a:srgbClr val="262626"/>
                </a:solidFill>
                <a:latin typeface="微软雅黑 Light" panose="020B0502040204020203" charset="-122"/>
                <a:ea typeface="微软雅黑 Light" panose="020B0502040204020203" charset="-122"/>
              </a:rPr>
              <a:t>25MB</a:t>
            </a:r>
            <a:r>
              <a:rPr lang="zh-CN" altLang="en-US" sz="1600" dirty="0">
                <a:solidFill>
                  <a:srgbClr val="262626"/>
                </a:solidFill>
                <a:latin typeface="微软雅黑 Light" panose="020B0502040204020203" charset="-122"/>
                <a:ea typeface="微软雅黑 Light" panose="020B0502040204020203" charset="-122"/>
              </a:rPr>
              <a:t>。虽然这对于大型软件二进制文件来说不太重要，但它可能会对小二进制文件造成显著的代码大小开销。</a:t>
            </a:r>
            <a:endParaRPr lang="zh-CN" altLang="en-US" sz="1600" dirty="0">
              <a:solidFill>
                <a:srgbClr val="262626"/>
              </a:solidFill>
              <a:latin typeface="微软雅黑 Light" panose="020B0502040204020203" charset="-122"/>
              <a:ea typeface="微软雅黑 Light" panose="020B0502040204020203" charset="-122"/>
              <a:sym typeface="微软雅黑" panose="020B0503020204020204" pitchFamily="34"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八角星 14"/>
          <p:cNvSpPr/>
          <p:nvPr/>
        </p:nvSpPr>
        <p:spPr>
          <a:xfrm>
            <a:off x="6513195" y="4330065"/>
            <a:ext cx="2174240" cy="2174240"/>
          </a:xfrm>
          <a:prstGeom prst="star8">
            <a:avLst>
              <a:gd name="adj" fmla="val 37895"/>
            </a:avLst>
          </a:prstGeom>
          <a:noFill/>
          <a:ln w="28575">
            <a:solidFill>
              <a:srgbClr val="B78EAE">
                <a:alpha val="10000"/>
              </a:srgbClr>
            </a:solidFill>
          </a:ln>
          <a:extLst>
            <a:ext uri="{909E8E84-426E-40DD-AFC4-6F175D3DCCD1}">
              <a14:hiddenFill xmlns:a14="http://schemas.microsoft.com/office/drawing/2010/main">
                <a:solidFill>
                  <a:srgbClr val="EFE6E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mn-ea"/>
            </a:endParaRPr>
          </a:p>
        </p:txBody>
      </p:sp>
      <p:sp>
        <p:nvSpPr>
          <p:cNvPr id="14" name="文本框 13"/>
          <p:cNvSpPr txBox="1"/>
          <p:nvPr/>
        </p:nvSpPr>
        <p:spPr>
          <a:xfrm>
            <a:off x="4707255" y="233680"/>
            <a:ext cx="2772410" cy="649188"/>
          </a:xfrm>
          <a:prstGeom prst="roundRect">
            <a:avLst>
              <a:gd name="adj" fmla="val 49999"/>
            </a:avLst>
          </a:prstGeom>
          <a:solidFill>
            <a:srgbClr val="701E5E"/>
          </a:solid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未来展望</a:t>
            </a:r>
          </a:p>
        </p:txBody>
      </p:sp>
      <p:grpSp>
        <p:nvGrpSpPr>
          <p:cNvPr id="12" name="组合 11"/>
          <p:cNvGrpSpPr/>
          <p:nvPr/>
        </p:nvGrpSpPr>
        <p:grpSpPr>
          <a:xfrm>
            <a:off x="1334134" y="1190624"/>
            <a:ext cx="10014586" cy="2538095"/>
            <a:chOff x="2101" y="2147"/>
            <a:chExt cx="15295" cy="3920"/>
          </a:xfrm>
        </p:grpSpPr>
        <p:sp>
          <p:nvSpPr>
            <p:cNvPr id="11" name="右箭头 10"/>
            <p:cNvSpPr/>
            <p:nvPr/>
          </p:nvSpPr>
          <p:spPr>
            <a:xfrm>
              <a:off x="10081" y="2147"/>
              <a:ext cx="4174" cy="2469"/>
            </a:xfrm>
            <a:prstGeom prst="rightArrow">
              <a:avLst>
                <a:gd name="adj1" fmla="val 60388"/>
                <a:gd name="adj2" fmla="val 50000"/>
              </a:avLst>
            </a:prstGeom>
            <a:solidFill>
              <a:schemeClr val="bg1">
                <a:lumMod val="75000"/>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右箭头 6"/>
            <p:cNvSpPr/>
            <p:nvPr/>
          </p:nvSpPr>
          <p:spPr>
            <a:xfrm>
              <a:off x="4537" y="3598"/>
              <a:ext cx="3663" cy="2469"/>
            </a:xfrm>
            <a:prstGeom prst="rightArrow">
              <a:avLst>
                <a:gd name="adj1" fmla="val 60388"/>
                <a:gd name="adj2" fmla="val 50000"/>
              </a:avLst>
            </a:prstGeom>
            <a:solidFill>
              <a:schemeClr val="bg1">
                <a:lumMod val="75000"/>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 name="右箭头 1"/>
            <p:cNvSpPr/>
            <p:nvPr/>
          </p:nvSpPr>
          <p:spPr>
            <a:xfrm>
              <a:off x="2101" y="2960"/>
              <a:ext cx="4114" cy="2712"/>
            </a:xfrm>
            <a:prstGeom prst="rightArrow">
              <a:avLst/>
            </a:prstGeom>
            <a:solidFill>
              <a:srgbClr val="B78EA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手工工作自动化</a:t>
              </a:r>
            </a:p>
          </p:txBody>
        </p:sp>
        <p:sp>
          <p:nvSpPr>
            <p:cNvPr id="3" name="燕尾形箭头 2"/>
            <p:cNvSpPr/>
            <p:nvPr/>
          </p:nvSpPr>
          <p:spPr>
            <a:xfrm>
              <a:off x="6467" y="2179"/>
              <a:ext cx="5690" cy="3821"/>
            </a:xfrm>
            <a:prstGeom prst="notchedRightArrow">
              <a:avLst/>
            </a:prstGeom>
            <a:solidFill>
              <a:srgbClr val="701E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针对未来更先进的模糊技术</a:t>
              </a:r>
            </a:p>
          </p:txBody>
        </p:sp>
        <p:sp>
          <p:nvSpPr>
            <p:cNvPr id="4" name="燕尾形箭头 3"/>
            <p:cNvSpPr/>
            <p:nvPr/>
          </p:nvSpPr>
          <p:spPr>
            <a:xfrm>
              <a:off x="12725" y="2499"/>
              <a:ext cx="4671" cy="3357"/>
            </a:xfrm>
            <a:prstGeom prst="notchedRightArrow">
              <a:avLst>
                <a:gd name="adj1" fmla="val 48009"/>
                <a:gd name="adj2" fmla="val 50000"/>
              </a:avLst>
            </a:prstGeom>
            <a:solidFill>
              <a:srgbClr val="B78EA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技术深化与智能化</a:t>
              </a:r>
            </a:p>
          </p:txBody>
        </p:sp>
      </p:grpSp>
      <p:sp>
        <p:nvSpPr>
          <p:cNvPr id="25" name="1111"/>
          <p:cNvSpPr txBox="1"/>
          <p:nvPr/>
        </p:nvSpPr>
        <p:spPr>
          <a:xfrm>
            <a:off x="767080" y="3872865"/>
            <a:ext cx="3125470" cy="1549400"/>
          </a:xfrm>
          <a:prstGeom prst="rect">
            <a:avLst/>
          </a:prstGeom>
          <a:noFill/>
          <a:ln w="9525">
            <a:noFill/>
          </a:ln>
        </p:spPr>
        <p:txBody>
          <a:bodyPr wrap="square" tIns="36195" bIns="36195"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        通过编译器传递自动执行一些步骤，减少工具中开发人员的参与，从而提升</a:t>
            </a:r>
            <a:r>
              <a:rPr kumimoji="0" lang="en-US" altLang="zh-CN"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ANTIFUZZ</a:t>
            </a: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的可用性。</a:t>
            </a:r>
          </a:p>
        </p:txBody>
      </p:sp>
      <p:sp>
        <p:nvSpPr>
          <p:cNvPr id="5" name="1111"/>
          <p:cNvSpPr txBox="1"/>
          <p:nvPr/>
        </p:nvSpPr>
        <p:spPr>
          <a:xfrm>
            <a:off x="4425950" y="3824658"/>
            <a:ext cx="3174365" cy="1918970"/>
          </a:xfrm>
          <a:prstGeom prst="rect">
            <a:avLst/>
          </a:prstGeom>
          <a:noFill/>
          <a:ln w="9525">
            <a:noFill/>
          </a:ln>
        </p:spPr>
        <p:txBody>
          <a:bodyPr wrap="square" tIns="36195" bIns="36195"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       可能会出现一场长期的关于模糊测试和反模糊工具的军备竞赛，导致越来越高的成本。要确保相对模糊工具，反模糊防御的使用能够保持廉价。</a:t>
            </a:r>
          </a:p>
        </p:txBody>
      </p:sp>
      <p:sp>
        <p:nvSpPr>
          <p:cNvPr id="6" name="1111"/>
          <p:cNvSpPr txBox="1"/>
          <p:nvPr/>
        </p:nvSpPr>
        <p:spPr>
          <a:xfrm>
            <a:off x="8112123" y="3824658"/>
            <a:ext cx="3579496" cy="1179830"/>
          </a:xfrm>
          <a:prstGeom prst="rect">
            <a:avLst/>
          </a:prstGeom>
          <a:noFill/>
          <a:ln w="9525">
            <a:noFill/>
          </a:ln>
        </p:spPr>
        <p:txBody>
          <a:bodyPr wrap="square" tIns="36195" bIns="36195"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62626"/>
                </a:solidFill>
                <a:effectLst/>
                <a:uLnTx/>
                <a:uFillTx/>
                <a:latin typeface="微软雅黑 Light" panose="020B0502040204020203" pitchFamily="34" charset="-122"/>
                <a:ea typeface="微软雅黑 Light" panose="020B0502040204020203" pitchFamily="34" charset="-122"/>
                <a:cs typeface="+mn-cs"/>
              </a:rPr>
              <a:t>       和其他领域的先进技术结合，进一步深入研究。引入人工智能技术，进行进一步前沿探索。</a:t>
            </a:r>
          </a:p>
        </p:txBody>
      </p:sp>
      <p:sp>
        <p:nvSpPr>
          <p:cNvPr id="16" name="八角星 15"/>
          <p:cNvSpPr/>
          <p:nvPr/>
        </p:nvSpPr>
        <p:spPr>
          <a:xfrm>
            <a:off x="3032760" y="4330065"/>
            <a:ext cx="2174240" cy="2174240"/>
          </a:xfrm>
          <a:prstGeom prst="star8">
            <a:avLst>
              <a:gd name="adj" fmla="val 37895"/>
            </a:avLst>
          </a:prstGeom>
          <a:noFill/>
          <a:ln w="28575">
            <a:solidFill>
              <a:srgbClr val="B78EAE">
                <a:alpha val="10000"/>
              </a:srgbClr>
            </a:solidFill>
          </a:ln>
          <a:extLst>
            <a:ext uri="{909E8E84-426E-40DD-AFC4-6F175D3DCCD1}">
              <a14:hiddenFill xmlns:a14="http://schemas.microsoft.com/office/drawing/2010/main">
                <a:solidFill>
                  <a:srgbClr val="EFE6E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Tree>
    <p:custDataLst>
      <p:tags r:id="rId1"/>
    </p:custDataLst>
    <p:extLst>
      <p:ext uri="{BB962C8B-B14F-4D97-AF65-F5344CB8AC3E}">
        <p14:creationId xmlns:p14="http://schemas.microsoft.com/office/powerpoint/2010/main" val="145137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320" y="5591810"/>
            <a:ext cx="11897995" cy="1119600"/>
          </a:xfrm>
          <a:prstGeom prst="rect">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0" name="图片 99"/>
          <p:cNvPicPr/>
          <p:nvPr>
            <p:custDataLst>
              <p:tags r:id="rId2"/>
            </p:custDataLst>
          </p:nvPr>
        </p:nvPicPr>
        <p:blipFill>
          <a:blip r:embed="rId4"/>
          <a:srcRect l="14092" t="470" r="15010" b="5002"/>
          <a:stretch>
            <a:fillRect/>
          </a:stretch>
        </p:blipFill>
        <p:spPr>
          <a:xfrm>
            <a:off x="3983355" y="2090738"/>
            <a:ext cx="4217035" cy="4217035"/>
          </a:xfrm>
          <a:prstGeom prst="star8">
            <a:avLst>
              <a:gd name="adj" fmla="val 38202"/>
            </a:avLst>
          </a:prstGeom>
          <a:noFill/>
          <a:ln w="28575" cap="sq">
            <a:solidFill>
              <a:schemeClr val="bg1"/>
            </a:solidFill>
            <a:miter lim="800000"/>
            <a:headEnd/>
            <a:tailEnd/>
          </a:ln>
        </p:spPr>
      </p:pic>
      <p:sp>
        <p:nvSpPr>
          <p:cNvPr id="4" name="文本框 3"/>
          <p:cNvSpPr txBox="1"/>
          <p:nvPr/>
        </p:nvSpPr>
        <p:spPr>
          <a:xfrm>
            <a:off x="5249545" y="232410"/>
            <a:ext cx="1656000" cy="829945"/>
          </a:xfrm>
          <a:prstGeom prst="rect">
            <a:avLst/>
          </a:prstGeom>
          <a:noFill/>
        </p:spPr>
        <p:txBody>
          <a:bodyPr wrap="square" rtlCol="0">
            <a:spAutoFit/>
          </a:bodyPr>
          <a:lstStyle/>
          <a:p>
            <a:pPr algn="dist"/>
            <a:r>
              <a:rPr lang="zh-CN" altLang="en-US" sz="4800" b="1">
                <a:solidFill>
                  <a:srgbClr val="701E5E"/>
                </a:solidFill>
                <a:effectLst/>
                <a:latin typeface="微软雅黑" panose="020B0503020204020204" pitchFamily="34" charset="-122"/>
                <a:ea typeface="微软雅黑" panose="020B0503020204020204" pitchFamily="34" charset="-122"/>
              </a:rPr>
              <a:t>目录</a:t>
            </a:r>
          </a:p>
        </p:txBody>
      </p:sp>
      <p:sp>
        <p:nvSpPr>
          <p:cNvPr id="19" name="TextBox 26"/>
          <p:cNvSpPr txBox="1"/>
          <p:nvPr/>
        </p:nvSpPr>
        <p:spPr>
          <a:xfrm>
            <a:off x="4871085" y="1026795"/>
            <a:ext cx="2449195" cy="525145"/>
          </a:xfrm>
          <a:prstGeom prst="rect">
            <a:avLst/>
          </a:prstGeom>
          <a:noFill/>
        </p:spPr>
        <p:txBody>
          <a:bodyPr wrap="square" lIns="36195" tIns="71755" rIns="36195" bIns="36195" rtlCol="0"/>
          <a:lstStyle/>
          <a:p>
            <a:pPr lvl="0" algn="ctr">
              <a:buClrTx/>
              <a:buSzTx/>
              <a:buFontTx/>
            </a:pPr>
            <a:r>
              <a:rPr lang="zh-CN" altLang="en-US" sz="2800" b="1" spc="-200">
                <a:solidFill>
                  <a:srgbClr val="701E5E"/>
                </a:solidFill>
                <a:effectLst/>
                <a:uFillTx/>
                <a:latin typeface="微软雅黑 Light" panose="020B0502040204020203" charset="-122"/>
                <a:ea typeface="微软雅黑 Light" panose="020B0502040204020203" charset="-122"/>
                <a:sym typeface="+mn-lt"/>
              </a:rPr>
              <a:t>CONTENTS</a:t>
            </a:r>
          </a:p>
        </p:txBody>
      </p:sp>
      <p:grpSp>
        <p:nvGrpSpPr>
          <p:cNvPr id="3" name="组合 2"/>
          <p:cNvGrpSpPr/>
          <p:nvPr/>
        </p:nvGrpSpPr>
        <p:grpSpPr>
          <a:xfrm>
            <a:off x="1059180" y="1353185"/>
            <a:ext cx="904240" cy="3143250"/>
            <a:chOff x="1668" y="2131"/>
            <a:chExt cx="1424" cy="4950"/>
          </a:xfrm>
        </p:grpSpPr>
        <p:sp>
          <p:nvSpPr>
            <p:cNvPr id="8229" name="1111"/>
            <p:cNvSpPr txBox="1"/>
            <p:nvPr/>
          </p:nvSpPr>
          <p:spPr>
            <a:xfrm>
              <a:off x="1668" y="2918"/>
              <a:ext cx="1424" cy="4163"/>
            </a:xfrm>
            <a:prstGeom prst="rect">
              <a:avLst/>
            </a:prstGeom>
            <a:noFill/>
            <a:ln w="9525">
              <a:noFill/>
            </a:ln>
          </p:spPr>
          <p:txBody>
            <a:bodyPr vert="eaVert" wrap="square" lIns="36195" rIns="36195" anchor="t">
              <a:spAutoFit/>
            </a:bodyPr>
            <a:lstStyle/>
            <a:p>
              <a:pPr algn="l">
                <a:lnSpc>
                  <a:spcPct val="150000"/>
                </a:lnSpc>
                <a:spcBef>
                  <a:spcPts val="0"/>
                </a:spcBef>
                <a:spcAft>
                  <a:spcPts val="0"/>
                </a:spcAft>
              </a:pPr>
              <a:r>
                <a:rPr lang="zh-CN" altLang="en-US" sz="3600" dirty="0">
                  <a:solidFill>
                    <a:srgbClr val="701E5E"/>
                  </a:solidFill>
                  <a:latin typeface="微软雅黑" panose="020B0503020204020204" pitchFamily="34" charset="-122"/>
                  <a:ea typeface="微软雅黑" panose="020B0503020204020204" pitchFamily="34" charset="-122"/>
                  <a:sym typeface="微软雅黑" panose="020B0503020204020204" pitchFamily="34" charset="-122"/>
                </a:rPr>
                <a:t>目标与动机</a:t>
              </a:r>
            </a:p>
          </p:txBody>
        </p:sp>
        <p:sp>
          <p:nvSpPr>
            <p:cNvPr id="18" name="弦形 17"/>
            <p:cNvSpPr/>
            <p:nvPr/>
          </p:nvSpPr>
          <p:spPr>
            <a:xfrm>
              <a:off x="1690" y="2131"/>
              <a:ext cx="1018" cy="1520"/>
            </a:xfrm>
            <a:prstGeom prst="chord">
              <a:avLst>
                <a:gd name="adj1" fmla="val 10723192"/>
                <a:gd name="adj2" fmla="val 0"/>
              </a:avLst>
            </a:prstGeom>
            <a:gradFill rotWithShape="0">
              <a:gsLst>
                <a:gs pos="0">
                  <a:srgbClr val="701E5E"/>
                </a:gs>
                <a:gs pos="100000">
                  <a:srgbClr val="AD4591">
                    <a:alpha val="80000"/>
                  </a:srgbClr>
                </a:gs>
              </a:gsLst>
              <a:lin ang="5400000" scaled="0"/>
            </a:gradFill>
            <a:ln>
              <a:solidFill>
                <a:schemeClr val="bg1">
                  <a:alpha val="30000"/>
                </a:schemeClr>
              </a:solidFill>
            </a:ln>
            <a:effectLst>
              <a:innerShdw blurRad="127000" dist="50800" dir="2700000">
                <a:schemeClr val="bg1">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195" tIns="0" rIns="36195" bIns="36195" numCol="1" spcCol="0" rtlCol="0" fromWordArt="0" anchor="t" anchorCtr="0" forceAA="0" compatLnSpc="1">
              <a:noAutofit/>
            </a:bodyPr>
            <a:lstStyle/>
            <a:p>
              <a:pPr lvl="0" algn="ctr">
                <a:lnSpc>
                  <a:spcPts val="2280"/>
                </a:lnSpc>
                <a:buClrTx/>
                <a:buSzTx/>
                <a:buFontTx/>
              </a:pPr>
              <a:r>
                <a:rPr lang="en-US" altLang="zh-CN" sz="2400" b="1">
                  <a:latin typeface="微软雅黑" panose="020B0503020204020204" pitchFamily="34" charset="-122"/>
                  <a:ea typeface="微软雅黑" panose="020B0503020204020204" pitchFamily="34" charset="-122"/>
                  <a:sym typeface="+mn-ea"/>
                </a:rPr>
                <a:t>01</a:t>
              </a:r>
            </a:p>
          </p:txBody>
        </p:sp>
      </p:grpSp>
      <p:grpSp>
        <p:nvGrpSpPr>
          <p:cNvPr id="21" name="组合 20"/>
          <p:cNvGrpSpPr/>
          <p:nvPr/>
        </p:nvGrpSpPr>
        <p:grpSpPr>
          <a:xfrm>
            <a:off x="2955925" y="1353820"/>
            <a:ext cx="904240" cy="4556760"/>
            <a:chOff x="4655" y="2132"/>
            <a:chExt cx="1424" cy="7176"/>
          </a:xfrm>
        </p:grpSpPr>
        <p:sp>
          <p:nvSpPr>
            <p:cNvPr id="8" name="1111"/>
            <p:cNvSpPr txBox="1"/>
            <p:nvPr/>
          </p:nvSpPr>
          <p:spPr>
            <a:xfrm>
              <a:off x="4655" y="2891"/>
              <a:ext cx="1424" cy="6417"/>
            </a:xfrm>
            <a:prstGeom prst="rect">
              <a:avLst/>
            </a:prstGeom>
            <a:noFill/>
            <a:ln w="9525">
              <a:noFill/>
            </a:ln>
          </p:spPr>
          <p:txBody>
            <a:bodyPr vert="eaVert" wrap="square" lIns="36195" rIns="36195" anchor="t">
              <a:spAutoFit/>
            </a:bodyPr>
            <a:lstStyle/>
            <a:p>
              <a:pPr algn="l">
                <a:lnSpc>
                  <a:spcPct val="150000"/>
                </a:lnSpc>
                <a:spcBef>
                  <a:spcPts val="0"/>
                </a:spcBef>
                <a:spcAft>
                  <a:spcPts val="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dirty="0">
                  <a:solidFill>
                    <a:srgbClr val="701E5E"/>
                  </a:solidFill>
                  <a:latin typeface="微软雅黑" panose="020B0503020204020204" pitchFamily="34" charset="-122"/>
                  <a:ea typeface="微软雅黑" panose="020B0503020204020204" pitchFamily="34" charset="-122"/>
                </a:rPr>
                <a:t>模糊测试假设分析</a:t>
              </a:r>
              <a:endParaRPr lang="zh-CN" altLang="en-US" sz="3600" dirty="0">
                <a:solidFill>
                  <a:srgbClr val="701E5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弦形 8"/>
            <p:cNvSpPr/>
            <p:nvPr/>
          </p:nvSpPr>
          <p:spPr>
            <a:xfrm>
              <a:off x="4691" y="2132"/>
              <a:ext cx="1018" cy="1520"/>
            </a:xfrm>
            <a:prstGeom prst="chord">
              <a:avLst>
                <a:gd name="adj1" fmla="val 10723192"/>
                <a:gd name="adj2" fmla="val 0"/>
              </a:avLst>
            </a:prstGeom>
            <a:gradFill rotWithShape="0">
              <a:gsLst>
                <a:gs pos="0">
                  <a:srgbClr val="701E5E"/>
                </a:gs>
                <a:gs pos="100000">
                  <a:srgbClr val="AD4591">
                    <a:alpha val="80000"/>
                  </a:srgbClr>
                </a:gs>
              </a:gsLst>
              <a:lin ang="5400000" scaled="0"/>
            </a:gradFill>
            <a:ln>
              <a:solidFill>
                <a:schemeClr val="bg1">
                  <a:alpha val="30000"/>
                </a:schemeClr>
              </a:solidFill>
            </a:ln>
            <a:effectLst>
              <a:innerShdw blurRad="127000" dist="50800" dir="2700000">
                <a:schemeClr val="bg1">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195" tIns="0" rIns="36195" bIns="36195" rtlCol="0" anchor="t" anchorCtr="0"/>
            <a:lstStyle/>
            <a:p>
              <a:pPr algn="ctr" fontAlgn="auto">
                <a:lnSpc>
                  <a:spcPts val="2280"/>
                </a:lnSpc>
              </a:pPr>
              <a:r>
                <a:rPr lang="en-US" altLang="zh-CN" sz="2400" b="1">
                  <a:latin typeface="微软雅黑" panose="020B0503020204020204" pitchFamily="34" charset="-122"/>
                  <a:ea typeface="微软雅黑" panose="020B0503020204020204" pitchFamily="34" charset="-122"/>
                </a:rPr>
                <a:t>02</a:t>
              </a:r>
            </a:p>
          </p:txBody>
        </p:sp>
      </p:grpSp>
      <p:grpSp>
        <p:nvGrpSpPr>
          <p:cNvPr id="22" name="组合 21"/>
          <p:cNvGrpSpPr/>
          <p:nvPr/>
        </p:nvGrpSpPr>
        <p:grpSpPr>
          <a:xfrm>
            <a:off x="8546465" y="1353185"/>
            <a:ext cx="904240" cy="3061335"/>
            <a:chOff x="13459" y="2131"/>
            <a:chExt cx="1424" cy="4821"/>
          </a:xfrm>
        </p:grpSpPr>
        <p:sp>
          <p:nvSpPr>
            <p:cNvPr id="12" name="1111"/>
            <p:cNvSpPr txBox="1"/>
            <p:nvPr/>
          </p:nvSpPr>
          <p:spPr>
            <a:xfrm>
              <a:off x="13459" y="2789"/>
              <a:ext cx="1424" cy="4163"/>
            </a:xfrm>
            <a:prstGeom prst="rect">
              <a:avLst/>
            </a:prstGeom>
            <a:noFill/>
            <a:ln w="9525">
              <a:noFill/>
            </a:ln>
          </p:spPr>
          <p:txBody>
            <a:bodyPr vert="eaVert" wrap="square" lIns="36195" rIns="36195" anchor="t">
              <a:spAutoFit/>
            </a:bodyPr>
            <a:lstStyle/>
            <a:p>
              <a:pPr algn="l">
                <a:lnSpc>
                  <a:spcPct val="150000"/>
                </a:lnSpc>
                <a:spcBef>
                  <a:spcPts val="0"/>
                </a:spcBef>
                <a:spcAft>
                  <a:spcPts val="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dirty="0">
                  <a:solidFill>
                    <a:srgbClr val="701E5E"/>
                  </a:solidFill>
                  <a:latin typeface="微软雅黑" panose="020B0503020204020204" pitchFamily="34" charset="-122"/>
                  <a:ea typeface="微软雅黑" panose="020B0503020204020204" pitchFamily="34" charset="-122"/>
                </a:rPr>
                <a:t>技术与效果</a:t>
              </a:r>
              <a:endParaRPr lang="zh-CN" altLang="en-US" sz="3600" dirty="0">
                <a:solidFill>
                  <a:srgbClr val="701E5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弦形 12"/>
            <p:cNvSpPr/>
            <p:nvPr/>
          </p:nvSpPr>
          <p:spPr>
            <a:xfrm>
              <a:off x="13462" y="2131"/>
              <a:ext cx="1018" cy="1520"/>
            </a:xfrm>
            <a:prstGeom prst="chord">
              <a:avLst>
                <a:gd name="adj1" fmla="val 10723192"/>
                <a:gd name="adj2" fmla="val 0"/>
              </a:avLst>
            </a:prstGeom>
            <a:gradFill rotWithShape="0">
              <a:gsLst>
                <a:gs pos="0">
                  <a:srgbClr val="701E5E"/>
                </a:gs>
                <a:gs pos="100000">
                  <a:srgbClr val="AD4591">
                    <a:alpha val="80000"/>
                  </a:srgbClr>
                </a:gs>
              </a:gsLst>
              <a:lin ang="5400000" scaled="0"/>
            </a:gradFill>
            <a:ln>
              <a:solidFill>
                <a:schemeClr val="bg1">
                  <a:alpha val="30000"/>
                </a:schemeClr>
              </a:solidFill>
            </a:ln>
            <a:effectLst>
              <a:innerShdw blurRad="127000" dist="50800" dir="2700000">
                <a:schemeClr val="bg1">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195" tIns="0" rIns="36195" bIns="36195" numCol="1" spcCol="0" rtlCol="0" fromWordArt="0" anchor="t" anchorCtr="0" forceAA="0" compatLnSpc="1">
              <a:noAutofit/>
            </a:bodyPr>
            <a:lstStyle/>
            <a:p>
              <a:pPr lvl="0" algn="ctr">
                <a:lnSpc>
                  <a:spcPts val="2280"/>
                </a:lnSpc>
                <a:buClrTx/>
                <a:buSzTx/>
                <a:buFontTx/>
              </a:pPr>
              <a:r>
                <a:rPr lang="en-US" altLang="zh-CN" sz="2400" b="1">
                  <a:latin typeface="微软雅黑" panose="020B0503020204020204" pitchFamily="34" charset="-122"/>
                  <a:ea typeface="微软雅黑" panose="020B0503020204020204" pitchFamily="34" charset="-122"/>
                  <a:sym typeface="+mn-ea"/>
                </a:rPr>
                <a:t>03</a:t>
              </a:r>
            </a:p>
          </p:txBody>
        </p:sp>
      </p:grpSp>
      <p:grpSp>
        <p:nvGrpSpPr>
          <p:cNvPr id="23" name="组合 22"/>
          <p:cNvGrpSpPr/>
          <p:nvPr/>
        </p:nvGrpSpPr>
        <p:grpSpPr>
          <a:xfrm>
            <a:off x="10445115" y="1353185"/>
            <a:ext cx="904240" cy="3061335"/>
            <a:chOff x="16449" y="2131"/>
            <a:chExt cx="1424" cy="4821"/>
          </a:xfrm>
        </p:grpSpPr>
        <p:sp>
          <p:nvSpPr>
            <p:cNvPr id="16" name="1111"/>
            <p:cNvSpPr txBox="1"/>
            <p:nvPr/>
          </p:nvSpPr>
          <p:spPr>
            <a:xfrm>
              <a:off x="16449" y="2789"/>
              <a:ext cx="1424" cy="4163"/>
            </a:xfrm>
            <a:prstGeom prst="rect">
              <a:avLst/>
            </a:prstGeom>
            <a:noFill/>
            <a:ln w="9525">
              <a:noFill/>
            </a:ln>
          </p:spPr>
          <p:txBody>
            <a:bodyPr vert="eaVert" wrap="square" lIns="36195" rIns="36195" anchor="t">
              <a:spAutoFit/>
            </a:bodyPr>
            <a:lstStyle/>
            <a:p>
              <a:pPr algn="l">
                <a:lnSpc>
                  <a:spcPct val="150000"/>
                </a:lnSpc>
                <a:spcBef>
                  <a:spcPts val="0"/>
                </a:spcBef>
                <a:spcAft>
                  <a:spcPts val="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dirty="0">
                  <a:solidFill>
                    <a:srgbClr val="701E5E"/>
                  </a:solidFill>
                  <a:latin typeface="微软雅黑" panose="020B0503020204020204" pitchFamily="34" charset="-122"/>
                  <a:ea typeface="微软雅黑" panose="020B0503020204020204" pitchFamily="34" charset="-122"/>
                </a:rPr>
                <a:t>总结与展望</a:t>
              </a:r>
              <a:endParaRPr lang="zh-CN" altLang="en-US" sz="3600" dirty="0">
                <a:solidFill>
                  <a:srgbClr val="701E5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弦形 16"/>
            <p:cNvSpPr/>
            <p:nvPr/>
          </p:nvSpPr>
          <p:spPr>
            <a:xfrm>
              <a:off x="16449" y="2131"/>
              <a:ext cx="1018" cy="1520"/>
            </a:xfrm>
            <a:prstGeom prst="chord">
              <a:avLst>
                <a:gd name="adj1" fmla="val 10723192"/>
                <a:gd name="adj2" fmla="val 0"/>
              </a:avLst>
            </a:prstGeom>
            <a:gradFill rotWithShape="0">
              <a:gsLst>
                <a:gs pos="0">
                  <a:srgbClr val="701E5E"/>
                </a:gs>
                <a:gs pos="100000">
                  <a:srgbClr val="AD4591">
                    <a:alpha val="80000"/>
                  </a:srgbClr>
                </a:gs>
              </a:gsLst>
              <a:lin ang="5400000" scaled="0"/>
            </a:gradFill>
            <a:ln>
              <a:solidFill>
                <a:schemeClr val="bg1">
                  <a:alpha val="30000"/>
                </a:schemeClr>
              </a:solidFill>
            </a:ln>
            <a:effectLst>
              <a:innerShdw blurRad="127000" dist="50800" dir="2700000">
                <a:schemeClr val="bg1">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195" tIns="0" rIns="36195" bIns="36195" numCol="1" spcCol="0" rtlCol="0" fromWordArt="0" anchor="t" anchorCtr="0" forceAA="0" compatLnSpc="1">
              <a:noAutofit/>
            </a:bodyPr>
            <a:lstStyle/>
            <a:p>
              <a:pPr lvl="0" algn="ctr">
                <a:lnSpc>
                  <a:spcPts val="2280"/>
                </a:lnSpc>
                <a:buClrTx/>
                <a:buSzTx/>
                <a:buFontTx/>
              </a:pPr>
              <a:r>
                <a:rPr lang="en-US" altLang="zh-CN" sz="2400" b="1">
                  <a:latin typeface="微软雅黑" panose="020B0503020204020204" pitchFamily="34" charset="-122"/>
                  <a:ea typeface="微软雅黑" panose="020B0503020204020204" pitchFamily="34" charset="-122"/>
                  <a:sym typeface="+mn-ea"/>
                </a:rPr>
                <a:t>04</a:t>
              </a: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277475" y="1494790"/>
            <a:ext cx="994410" cy="2894330"/>
          </a:xfrm>
          <a:prstGeom prst="rect">
            <a:avLst/>
          </a:prstGeom>
          <a:solidFill>
            <a:srgbClr val="701E5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t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000" b="0" i="0" u="none" strike="noStrike" kern="3000" cap="none" spc="100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允公允能</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i="0" u="none" strike="noStrike" kern="3000" cap="none" spc="100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0" i="0" u="none" strike="noStrike" kern="3000" cap="none" spc="100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日新月异</a:t>
            </a:r>
          </a:p>
        </p:txBody>
      </p:sp>
      <p:sp>
        <p:nvSpPr>
          <p:cNvPr id="7" name="文本框 6"/>
          <p:cNvSpPr txBox="1"/>
          <p:nvPr/>
        </p:nvSpPr>
        <p:spPr>
          <a:xfrm>
            <a:off x="3607028" y="570865"/>
            <a:ext cx="1200329" cy="5734685"/>
          </a:xfrm>
          <a:prstGeom prst="rect">
            <a:avLst/>
          </a:prstGeom>
          <a:noFill/>
          <a:extLst>
            <a:ext uri="{909E8E84-426E-40DD-AFC4-6F175D3DCCD1}">
              <a14:hiddenFill xmlns:a14="http://schemas.microsoft.com/office/drawing/2010/main">
                <a:solidFill>
                  <a:schemeClr val="bg1"/>
                </a:solidFill>
              </a14:hiddenFill>
            </a:ext>
          </a:extLst>
        </p:spPr>
        <p:txBody>
          <a:bodyPr vert="eaVert" wrap="square" rtlCol="0" anchor="ctr" anchorCtr="1">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微软雅黑" panose="020B0503020204020204" pitchFamily="34" charset="-122"/>
                <a:sym typeface="+mn-ea"/>
              </a:rPr>
              <a:t>谢谢大家</a:t>
            </a:r>
          </a:p>
        </p:txBody>
      </p:sp>
      <p:sp>
        <p:nvSpPr>
          <p:cNvPr id="2" name="文本框 1"/>
          <p:cNvSpPr txBox="1"/>
          <p:nvPr/>
        </p:nvSpPr>
        <p:spPr>
          <a:xfrm>
            <a:off x="3042451" y="655320"/>
            <a:ext cx="442429" cy="2052000"/>
          </a:xfrm>
          <a:prstGeom prst="rect">
            <a:avLst/>
          </a:prstGeom>
          <a:solidFill>
            <a:schemeClr val="bg1"/>
          </a:solidFill>
        </p:spPr>
        <p:txBody>
          <a:bodyPr vert="eaVert" wrap="square" lIns="36195" rIns="3619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1E5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THANK YOU</a:t>
            </a:r>
          </a:p>
        </p:txBody>
      </p:sp>
    </p:spTree>
    <p:custDataLst>
      <p:tags r:id="rId1"/>
    </p:custDataLst>
    <p:extLst>
      <p:ext uri="{BB962C8B-B14F-4D97-AF65-F5344CB8AC3E}">
        <p14:creationId xmlns:p14="http://schemas.microsoft.com/office/powerpoint/2010/main" val="2308471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alpha val="80000"/>
          </a:srgbClr>
        </a:solidFill>
        <a:effectLst/>
      </p:bgPr>
    </p:bg>
    <p:spTree>
      <p:nvGrpSpPr>
        <p:cNvPr id="1" name=""/>
        <p:cNvGrpSpPr/>
        <p:nvPr/>
      </p:nvGrpSpPr>
      <p:grpSpPr>
        <a:xfrm>
          <a:off x="0" y="0"/>
          <a:ext cx="0" cy="0"/>
          <a:chOff x="0" y="0"/>
          <a:chExt cx="0" cy="0"/>
        </a:xfrm>
      </p:grpSpPr>
      <p:sp>
        <p:nvSpPr>
          <p:cNvPr id="2" name="八角星 1"/>
          <p:cNvSpPr/>
          <p:nvPr/>
        </p:nvSpPr>
        <p:spPr>
          <a:xfrm>
            <a:off x="4271645" y="2364105"/>
            <a:ext cx="2129790" cy="2129790"/>
          </a:xfrm>
          <a:prstGeom prst="star8">
            <a:avLst>
              <a:gd name="adj" fmla="val 38189"/>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lIns="36195" tIns="288290" rIns="36195" bIns="0" rtlCol="0" anchor="ctr" anchorCtr="1"/>
          <a:lstStyle/>
          <a:p>
            <a:pPr algn="ctr" fontAlgn="auto">
              <a:lnSpc>
                <a:spcPts val="4000"/>
              </a:lnSpc>
            </a:pPr>
            <a:r>
              <a:rPr lang="en-US" altLang="zh-CN" sz="4000" b="1">
                <a:latin typeface="微软雅黑" panose="020B0503020204020204" pitchFamily="34" charset="-122"/>
                <a:ea typeface="微软雅黑" panose="020B0503020204020204" pitchFamily="34" charset="-122"/>
              </a:rPr>
              <a:t>PART</a:t>
            </a:r>
          </a:p>
          <a:p>
            <a:pPr algn="ctr" fontAlgn="auto">
              <a:lnSpc>
                <a:spcPts val="4000"/>
              </a:lnSpc>
            </a:pPr>
            <a:r>
              <a:rPr lang="en-US" altLang="zh-CN" sz="4000" b="1">
                <a:latin typeface="微软雅黑" panose="020B0503020204020204" pitchFamily="34" charset="-122"/>
                <a:ea typeface="微软雅黑" panose="020B0503020204020204" pitchFamily="34" charset="-122"/>
              </a:rPr>
              <a:t>01</a:t>
            </a:r>
          </a:p>
        </p:txBody>
      </p:sp>
      <p:sp>
        <p:nvSpPr>
          <p:cNvPr id="9240" name="文本框 47"/>
          <p:cNvSpPr txBox="1"/>
          <p:nvPr/>
        </p:nvSpPr>
        <p:spPr>
          <a:xfrm>
            <a:off x="5942330" y="2921168"/>
            <a:ext cx="6522720" cy="1015663"/>
          </a:xfrm>
          <a:prstGeom prst="rect">
            <a:avLst/>
          </a:prstGeom>
          <a:noFill/>
          <a:ln w="9525">
            <a:noFill/>
          </a:ln>
        </p:spPr>
        <p:txBody>
          <a:bodyPr vert="horz" wrap="square" anchor="t">
            <a:spAutoFit/>
          </a:bodyPr>
          <a:lstStyle/>
          <a:p>
            <a:pPr lvl="0" algn="ctr">
              <a:buClrTx/>
              <a:buSzTx/>
              <a:buFontTx/>
            </a:pPr>
            <a:r>
              <a:rPr lang="zh-CN" altLang="en-US" sz="6000" b="1" dirty="0">
                <a:solidFill>
                  <a:srgbClr val="701E5E"/>
                </a:solidFill>
                <a:latin typeface="微软雅黑" panose="020B0503020204020204" pitchFamily="34" charset="-122"/>
                <a:ea typeface="微软雅黑" panose="020B0503020204020204" pitchFamily="34" charset="-122"/>
                <a:sym typeface="微软雅黑" panose="020B0503020204020204" pitchFamily="34" charset="-122"/>
              </a:rPr>
              <a:t>目标与动机</a:t>
            </a:r>
          </a:p>
        </p:txBody>
      </p:sp>
      <p:sp>
        <p:nvSpPr>
          <p:cNvPr id="3" name="1111"/>
          <p:cNvSpPr txBox="1"/>
          <p:nvPr/>
        </p:nvSpPr>
        <p:spPr>
          <a:xfrm>
            <a:off x="7320915" y="4074099"/>
            <a:ext cx="4608830" cy="419795"/>
          </a:xfrm>
          <a:prstGeom prst="rect">
            <a:avLst/>
          </a:prstGeom>
          <a:noFill/>
          <a:ln w="9525">
            <a:noFill/>
          </a:ln>
        </p:spPr>
        <p:txBody>
          <a:bodyPr vert="horz" wrap="square" lIns="36195" rIns="36195" anchor="t">
            <a:spAutoFit/>
          </a:bodyPr>
          <a:lstStyle/>
          <a:p>
            <a:pPr algn="just">
              <a:lnSpc>
                <a:spcPct val="150000"/>
              </a:lnSpc>
              <a:spcBef>
                <a:spcPts val="0"/>
              </a:spcBef>
              <a:spcAft>
                <a:spcPts val="0"/>
              </a:spcAft>
            </a:pPr>
            <a:r>
              <a:rPr lang="zh-CN" altLang="en-US" sz="1600" dirty="0">
                <a:solidFill>
                  <a:schemeClr val="tx1">
                    <a:lumMod val="75000"/>
                    <a:lumOff val="25000"/>
                  </a:schemeClr>
                </a:solidFill>
                <a:latin typeface="微软雅黑 Light" panose="020B0502040204020203" charset="-122"/>
                <a:ea typeface="微软雅黑 Light" panose="020B0502040204020203" charset="-122"/>
              </a:rPr>
              <a:t> 本论文的研究目标、研究动机与技术背景</a:t>
            </a:r>
            <a:endParaRPr lang="zh-CN" altLang="en-US" sz="1600" dirty="0">
              <a:solidFill>
                <a:schemeClr val="tx1">
                  <a:lumMod val="75000"/>
                  <a:lumOff val="25000"/>
                </a:schemeClr>
              </a:solidFill>
              <a:latin typeface="微软雅黑 Light" panose="020B0502040204020203" charset="-122"/>
              <a:ea typeface="微软雅黑 Light" panose="020B0502040204020203" charset="-122"/>
              <a:sym typeface="微软雅黑" panose="020B0503020204020204" pitchFamily="3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707255" y="233680"/>
            <a:ext cx="2772410" cy="649188"/>
          </a:xfrm>
          <a:prstGeom prst="roundRect">
            <a:avLst>
              <a:gd name="adj" fmla="val 49999"/>
            </a:avLst>
          </a:prstGeom>
          <a:solidFill>
            <a:srgbClr val="701E5E"/>
          </a:solidFill>
        </p:spPr>
        <p:txBody>
          <a:bodyPr wrap="square" rtlCol="0" anchor="t">
            <a:spAutoFit/>
          </a:bodyPr>
          <a:lstStyle/>
          <a:p>
            <a:pPr lvl="0" algn="ctr">
              <a:buClrTx/>
              <a:buSzTx/>
              <a:buFontTx/>
            </a:pPr>
            <a:r>
              <a:rPr lang="zh-CN" altLang="en-US" sz="2400" b="1" spc="300" dirty="0">
                <a:solidFill>
                  <a:schemeClr val="bg1"/>
                </a:solidFill>
                <a:latin typeface="微软雅黑" panose="020B0503020204020204" pitchFamily="34" charset="-122"/>
                <a:ea typeface="微软雅黑" panose="020B0503020204020204" pitchFamily="34" charset="-122"/>
                <a:sym typeface="+mn-ea"/>
              </a:rPr>
              <a:t>研究动机</a:t>
            </a:r>
            <a:endParaRPr lang="zh-CN" altLang="en-US" sz="2400" b="1" spc="300" dirty="0">
              <a:solidFill>
                <a:schemeClr val="bg1"/>
              </a:solidFill>
              <a:uFillTx/>
              <a:latin typeface="微软雅黑" panose="020B0503020204020204" pitchFamily="34" charset="-122"/>
              <a:ea typeface="微软雅黑" panose="020B0503020204020204" pitchFamily="34" charset="-122"/>
              <a:sym typeface="+mn-ea"/>
            </a:endParaRPr>
          </a:p>
        </p:txBody>
      </p:sp>
      <p:grpSp>
        <p:nvGrpSpPr>
          <p:cNvPr id="23" name="组合 22"/>
          <p:cNvGrpSpPr/>
          <p:nvPr/>
        </p:nvGrpSpPr>
        <p:grpSpPr>
          <a:xfrm>
            <a:off x="3544570" y="1166257"/>
            <a:ext cx="7597195" cy="1440962"/>
            <a:chOff x="1478" y="3883"/>
            <a:chExt cx="11173" cy="2269"/>
          </a:xfrm>
        </p:grpSpPr>
        <p:sp>
          <p:nvSpPr>
            <p:cNvPr id="24" name="333333"/>
            <p:cNvSpPr txBox="1"/>
            <p:nvPr/>
          </p:nvSpPr>
          <p:spPr>
            <a:xfrm>
              <a:off x="1478" y="3883"/>
              <a:ext cx="3598" cy="582"/>
            </a:xfrm>
            <a:prstGeom prst="rect">
              <a:avLst/>
            </a:prstGeom>
            <a:noFill/>
            <a:ln w="9525">
              <a:noFill/>
            </a:ln>
          </p:spPr>
          <p:txBody>
            <a:bodyPr wrap="square" anchor="t">
              <a:spAutoFit/>
            </a:bodyPr>
            <a:lstStyle/>
            <a:p>
              <a:pPr algn="l"/>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背景与现状</a:t>
              </a:r>
            </a:p>
          </p:txBody>
        </p:sp>
        <p:sp>
          <p:nvSpPr>
            <p:cNvPr id="25" name="1111"/>
            <p:cNvSpPr txBox="1"/>
            <p:nvPr/>
          </p:nvSpPr>
          <p:spPr>
            <a:xfrm>
              <a:off x="1478" y="4358"/>
              <a:ext cx="11173" cy="1794"/>
            </a:xfrm>
            <a:prstGeom prst="rect">
              <a:avLst/>
            </a:prstGeom>
            <a:noFill/>
            <a:ln w="9525">
              <a:noFill/>
            </a:ln>
          </p:spPr>
          <p:txBody>
            <a:bodyPr wrap="square" tIns="36195" bIns="36195" anchor="t">
              <a:spAutoFit/>
            </a:bodyPr>
            <a:lstStyle/>
            <a:p>
              <a:pPr algn="just">
                <a:lnSpc>
                  <a:spcPct val="150000"/>
                </a:lnSpc>
              </a:pPr>
              <a:r>
                <a:rPr lang="zh-CN" altLang="en-US" sz="1600" dirty="0">
                  <a:solidFill>
                    <a:srgbClr val="262626"/>
                  </a:solidFill>
                  <a:latin typeface="微软雅黑 Light" panose="020B0502040204020203" charset="-122"/>
                  <a:ea typeface="微软雅黑 Light" panose="020B0502040204020203" charset="-122"/>
                </a:rPr>
                <a:t>计算机安全通常通过增加计算资源和人力成本来提高攻击难度，二进制安全领域常用混淆技术阻止反向工程和漏洞搜索。然而，随着模糊测试工具的普及和自动化程度提高，传统混淆方法对现代模糊测试几乎无效。</a:t>
              </a:r>
              <a:endParaRPr lang="zh-CN" altLang="en-US" sz="1600" dirty="0">
                <a:solidFill>
                  <a:srgbClr val="262626"/>
                </a:solidFill>
                <a:latin typeface="微软雅黑 Light" panose="020B0502040204020203" charset="-122"/>
                <a:ea typeface="微软雅黑 Light" panose="020B0502040204020203" charset="-122"/>
                <a:sym typeface="微软雅黑" panose="020B0503020204020204" pitchFamily="34" charset="-122"/>
              </a:endParaRPr>
            </a:p>
          </p:txBody>
        </p:sp>
      </p:grpSp>
      <p:sp>
        <p:nvSpPr>
          <p:cNvPr id="28" name="文本框 27"/>
          <p:cNvSpPr txBox="1"/>
          <p:nvPr/>
        </p:nvSpPr>
        <p:spPr>
          <a:xfrm>
            <a:off x="1981200" y="2181860"/>
            <a:ext cx="453390" cy="521970"/>
          </a:xfrm>
          <a:prstGeom prst="rect">
            <a:avLst/>
          </a:prstGeom>
          <a:noFill/>
        </p:spPr>
        <p:txBody>
          <a:bodyPr wrap="none" rtlCol="0">
            <a:spAutoFit/>
          </a:bodyPr>
          <a:lstStyle/>
          <a:p>
            <a:r>
              <a:rPr lang="en-US" altLang="zh-CN" sz="2800" b="1">
                <a:latin typeface="微软雅黑" panose="020B0503020204020204" pitchFamily="34" charset="-122"/>
                <a:ea typeface="微软雅黑" panose="020B0503020204020204" pitchFamily="34" charset="-122"/>
              </a:rPr>
              <a:t>+</a:t>
            </a:r>
          </a:p>
        </p:txBody>
      </p:sp>
      <p:sp>
        <p:nvSpPr>
          <p:cNvPr id="36" name="333333"/>
          <p:cNvSpPr txBox="1"/>
          <p:nvPr/>
        </p:nvSpPr>
        <p:spPr>
          <a:xfrm>
            <a:off x="3544570" y="2770688"/>
            <a:ext cx="8561291" cy="874407"/>
          </a:xfrm>
          <a:prstGeom prst="rect">
            <a:avLst/>
          </a:prstGeom>
          <a:noFill/>
          <a:ln w="9525">
            <a:noFill/>
          </a:ln>
        </p:spPr>
        <p:txBody>
          <a:bodyPr wrap="square" anchor="t">
            <a:spAutoFit/>
          </a:bodyPr>
          <a:lstStyle/>
          <a:p>
            <a:pPr algn="l">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动机</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传统混淆技术对现代模糊测试效果不佳，需新的方法来保护软件。</a:t>
            </a:r>
          </a:p>
        </p:txBody>
      </p:sp>
      <p:sp>
        <p:nvSpPr>
          <p:cNvPr id="39" name="333333"/>
          <p:cNvSpPr txBox="1"/>
          <p:nvPr/>
        </p:nvSpPr>
        <p:spPr>
          <a:xfrm>
            <a:off x="3544570" y="3894432"/>
            <a:ext cx="7681678" cy="1289905"/>
          </a:xfrm>
          <a:prstGeom prst="rect">
            <a:avLst/>
          </a:prstGeom>
          <a:noFill/>
          <a:ln w="9525">
            <a:noFill/>
          </a:ln>
        </p:spPr>
        <p:txBody>
          <a:bodyPr wrap="square" anchor="t">
            <a:spAutoFit/>
          </a:bodyPr>
          <a:lstStyle/>
          <a:p>
            <a:pPr algn="l">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动机</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应对模糊测试工具带来的软件安全挑战</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需要寻找有效保护软件且不影响性能的方法。</a:t>
            </a:r>
          </a:p>
        </p:txBody>
      </p:sp>
      <p:sp>
        <p:nvSpPr>
          <p:cNvPr id="42" name="333333"/>
          <p:cNvSpPr txBox="1"/>
          <p:nvPr/>
        </p:nvSpPr>
        <p:spPr>
          <a:xfrm>
            <a:off x="3522649" y="5262684"/>
            <a:ext cx="7725519" cy="1289905"/>
          </a:xfrm>
          <a:prstGeom prst="rect">
            <a:avLst/>
          </a:prstGeom>
          <a:noFill/>
          <a:ln w="9525">
            <a:noFill/>
          </a:ln>
        </p:spPr>
        <p:txBody>
          <a:bodyPr wrap="square" anchor="t">
            <a:spAutoFit/>
          </a:bodyPr>
          <a:lstStyle/>
          <a:p>
            <a:pPr algn="l">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动机</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使维护者更易测试软件，增加攻击者寻找漏洞的成本，以维持软件安全的不对称优势。</a:t>
            </a:r>
          </a:p>
        </p:txBody>
      </p:sp>
      <p:sp>
        <p:nvSpPr>
          <p:cNvPr id="44" name="文本框 43"/>
          <p:cNvSpPr txBox="1"/>
          <p:nvPr/>
        </p:nvSpPr>
        <p:spPr>
          <a:xfrm>
            <a:off x="1981200" y="3559810"/>
            <a:ext cx="453390" cy="521970"/>
          </a:xfrm>
          <a:prstGeom prst="rect">
            <a:avLst/>
          </a:prstGeom>
          <a:noFill/>
        </p:spPr>
        <p:txBody>
          <a:bodyPr wrap="none" rtlCol="0">
            <a:spAutoFit/>
          </a:bodyPr>
          <a:lstStyle/>
          <a:p>
            <a:r>
              <a:rPr lang="en-US" altLang="zh-CN" sz="2800" b="1">
                <a:latin typeface="微软雅黑" panose="020B0503020204020204" pitchFamily="34" charset="-122"/>
                <a:ea typeface="微软雅黑" panose="020B0503020204020204" pitchFamily="34" charset="-122"/>
              </a:rPr>
              <a:t>+</a:t>
            </a:r>
          </a:p>
        </p:txBody>
      </p:sp>
      <p:sp>
        <p:nvSpPr>
          <p:cNvPr id="45" name="文本框 44"/>
          <p:cNvSpPr txBox="1"/>
          <p:nvPr/>
        </p:nvSpPr>
        <p:spPr>
          <a:xfrm>
            <a:off x="1981200" y="4937760"/>
            <a:ext cx="458780"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a:t>
            </a:r>
          </a:p>
        </p:txBody>
      </p:sp>
      <p:grpSp>
        <p:nvGrpSpPr>
          <p:cNvPr id="50" name="组合 49"/>
          <p:cNvGrpSpPr/>
          <p:nvPr/>
        </p:nvGrpSpPr>
        <p:grpSpPr>
          <a:xfrm>
            <a:off x="1720215" y="1266190"/>
            <a:ext cx="975360" cy="975360"/>
            <a:chOff x="3461" y="2138"/>
            <a:chExt cx="1536" cy="1536"/>
          </a:xfrm>
          <a:solidFill>
            <a:srgbClr val="701E5E"/>
          </a:solidFill>
        </p:grpSpPr>
        <p:sp>
          <p:nvSpPr>
            <p:cNvPr id="8" name="八角星 7"/>
            <p:cNvSpPr/>
            <p:nvPr/>
          </p:nvSpPr>
          <p:spPr>
            <a:xfrm>
              <a:off x="3461" y="2138"/>
              <a:ext cx="1537" cy="1537"/>
            </a:xfrm>
            <a:prstGeom prst="star8">
              <a:avLst>
                <a:gd name="adj" fmla="val 382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descr="31393935333436333b31393936333833343bcfdfd0d4cafdbeddcdbc"/>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2" y="2530"/>
              <a:ext cx="752" cy="752"/>
            </a:xfrm>
            <a:prstGeom prst="rect">
              <a:avLst/>
            </a:prstGeom>
          </p:spPr>
        </p:pic>
      </p:grpSp>
      <p:grpSp>
        <p:nvGrpSpPr>
          <p:cNvPr id="51" name="组合 50"/>
          <p:cNvGrpSpPr/>
          <p:nvPr/>
        </p:nvGrpSpPr>
        <p:grpSpPr>
          <a:xfrm>
            <a:off x="1720215" y="2644140"/>
            <a:ext cx="975360" cy="975360"/>
            <a:chOff x="3461" y="4343"/>
            <a:chExt cx="1536" cy="1536"/>
          </a:xfrm>
        </p:grpSpPr>
        <p:sp>
          <p:nvSpPr>
            <p:cNvPr id="9" name="八角星 8"/>
            <p:cNvSpPr/>
            <p:nvPr/>
          </p:nvSpPr>
          <p:spPr>
            <a:xfrm>
              <a:off x="3461" y="4343"/>
              <a:ext cx="1537" cy="1537"/>
            </a:xfrm>
            <a:prstGeom prst="star8">
              <a:avLst>
                <a:gd name="adj" fmla="val 38288"/>
              </a:avLst>
            </a:prstGeom>
            <a:solidFill>
              <a:srgbClr val="B78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descr="303b32303039333137363bc1b4bdd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15" y="4559"/>
              <a:ext cx="1028" cy="1028"/>
            </a:xfrm>
            <a:prstGeom prst="rect">
              <a:avLst/>
            </a:prstGeom>
          </p:spPr>
        </p:pic>
      </p:grpSp>
      <p:grpSp>
        <p:nvGrpSpPr>
          <p:cNvPr id="52" name="组合 51"/>
          <p:cNvGrpSpPr/>
          <p:nvPr/>
        </p:nvGrpSpPr>
        <p:grpSpPr>
          <a:xfrm>
            <a:off x="1720850" y="4022090"/>
            <a:ext cx="975360" cy="975360"/>
            <a:chOff x="3461" y="6548"/>
            <a:chExt cx="1536" cy="1536"/>
          </a:xfrm>
          <a:solidFill>
            <a:srgbClr val="701E5E"/>
          </a:solidFill>
        </p:grpSpPr>
        <p:sp>
          <p:nvSpPr>
            <p:cNvPr id="10" name="八角星 9"/>
            <p:cNvSpPr/>
            <p:nvPr/>
          </p:nvSpPr>
          <p:spPr>
            <a:xfrm>
              <a:off x="3461" y="6548"/>
              <a:ext cx="1537" cy="1537"/>
            </a:xfrm>
            <a:prstGeom prst="star8">
              <a:avLst>
                <a:gd name="adj" fmla="val 382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图片 47" descr="303b32303139323730333bc7a6b1ca"/>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98" y="6928"/>
              <a:ext cx="864" cy="864"/>
            </a:xfrm>
            <a:prstGeom prst="rect">
              <a:avLst/>
            </a:prstGeom>
          </p:spPr>
        </p:pic>
      </p:grpSp>
      <p:grpSp>
        <p:nvGrpSpPr>
          <p:cNvPr id="53" name="组合 52"/>
          <p:cNvGrpSpPr/>
          <p:nvPr/>
        </p:nvGrpSpPr>
        <p:grpSpPr>
          <a:xfrm>
            <a:off x="1719898" y="5400040"/>
            <a:ext cx="975995" cy="975995"/>
            <a:chOff x="3461" y="8753"/>
            <a:chExt cx="1537" cy="1537"/>
          </a:xfrm>
        </p:grpSpPr>
        <p:sp>
          <p:nvSpPr>
            <p:cNvPr id="27" name="八角星 26"/>
            <p:cNvSpPr/>
            <p:nvPr/>
          </p:nvSpPr>
          <p:spPr>
            <a:xfrm>
              <a:off x="3461" y="8753"/>
              <a:ext cx="1537" cy="1537"/>
            </a:xfrm>
            <a:prstGeom prst="star8">
              <a:avLst>
                <a:gd name="adj" fmla="val 38288"/>
              </a:avLst>
            </a:prstGeom>
            <a:solidFill>
              <a:srgbClr val="B78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descr="303b32303039333131343bd1adbbb7"/>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77" y="8980"/>
              <a:ext cx="1106" cy="1106"/>
            </a:xfrm>
            <a:prstGeom prst="rect">
              <a:avLst/>
            </a:prstGeom>
          </p:spPr>
        </p:pic>
      </p:grpSp>
      <p:cxnSp>
        <p:nvCxnSpPr>
          <p:cNvPr id="54" name="直接连接符 53"/>
          <p:cNvCxnSpPr/>
          <p:nvPr/>
        </p:nvCxnSpPr>
        <p:spPr>
          <a:xfrm>
            <a:off x="3717013" y="2644140"/>
            <a:ext cx="6984000" cy="0"/>
          </a:xfrm>
          <a:prstGeom prst="line">
            <a:avLst/>
          </a:prstGeom>
          <a:ln>
            <a:solidFill>
              <a:srgbClr val="EFE6E1"/>
            </a:solidFill>
            <a:prstDash val="lg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655695" y="3823335"/>
            <a:ext cx="6984000" cy="0"/>
          </a:xfrm>
          <a:prstGeom prst="line">
            <a:avLst/>
          </a:prstGeom>
          <a:ln>
            <a:solidFill>
              <a:srgbClr val="EFE6E1"/>
            </a:solidFill>
            <a:prstDash val="lg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3655695" y="5223510"/>
            <a:ext cx="6984000" cy="0"/>
          </a:xfrm>
          <a:prstGeom prst="line">
            <a:avLst/>
          </a:prstGeom>
          <a:ln>
            <a:solidFill>
              <a:srgbClr val="EFE6E1"/>
            </a:solidFill>
            <a:prstDash val="lg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863340" y="936625"/>
            <a:ext cx="9920605" cy="3225165"/>
            <a:chOff x="6084" y="1475"/>
            <a:chExt cx="15623" cy="5079"/>
          </a:xfrm>
        </p:grpSpPr>
        <p:pic>
          <p:nvPicPr>
            <p:cNvPr id="5" name="图片 4"/>
            <p:cNvPicPr>
              <a:picLocks noChangeAspect="1"/>
            </p:cNvPicPr>
            <p:nvPr/>
          </p:nvPicPr>
          <p:blipFill>
            <a:blip r:embed="rId3"/>
            <a:stretch>
              <a:fillRect/>
            </a:stretch>
          </p:blipFill>
          <p:spPr>
            <a:xfrm>
              <a:off x="6084" y="1475"/>
              <a:ext cx="4345" cy="3310"/>
            </a:xfrm>
            <a:prstGeom prst="rect">
              <a:avLst/>
            </a:prstGeom>
          </p:spPr>
        </p:pic>
        <p:pic>
          <p:nvPicPr>
            <p:cNvPr id="9" name="图片 8"/>
            <p:cNvPicPr>
              <a:picLocks noChangeAspect="1"/>
            </p:cNvPicPr>
            <p:nvPr/>
          </p:nvPicPr>
          <p:blipFill>
            <a:blip r:embed="rId4"/>
            <a:stretch>
              <a:fillRect/>
            </a:stretch>
          </p:blipFill>
          <p:spPr>
            <a:xfrm>
              <a:off x="17653" y="3466"/>
              <a:ext cx="4054" cy="3088"/>
            </a:xfrm>
            <a:prstGeom prst="rect">
              <a:avLst/>
            </a:prstGeom>
          </p:spPr>
        </p:pic>
      </p:grpSp>
      <p:sp>
        <p:nvSpPr>
          <p:cNvPr id="14" name="文本框 13"/>
          <p:cNvSpPr txBox="1"/>
          <p:nvPr/>
        </p:nvSpPr>
        <p:spPr>
          <a:xfrm>
            <a:off x="4707255" y="233680"/>
            <a:ext cx="2772410" cy="651059"/>
          </a:xfrm>
          <a:prstGeom prst="roundRect">
            <a:avLst>
              <a:gd name="adj" fmla="val 49999"/>
            </a:avLst>
          </a:prstGeom>
          <a:solidFill>
            <a:srgbClr val="701E5E"/>
          </a:solidFill>
        </p:spPr>
        <p:txBody>
          <a:bodyPr wrap="square" rtlCol="0" anchor="t">
            <a:spAutoFit/>
          </a:bodyPr>
          <a:lstStyle/>
          <a:p>
            <a:pPr lvl="0" algn="ctr">
              <a:buClrTx/>
              <a:buSzTx/>
              <a:buFontTx/>
            </a:pPr>
            <a:r>
              <a:rPr lang="zh-CN" altLang="en-US" sz="2400" b="1" spc="300" dirty="0">
                <a:solidFill>
                  <a:schemeClr val="bg1"/>
                </a:solidFill>
                <a:latin typeface="微软雅黑" panose="020B0503020204020204" pitchFamily="34" charset="-122"/>
                <a:ea typeface="微软雅黑" panose="020B0503020204020204" pitchFamily="34" charset="-122"/>
                <a:sym typeface="+mn-ea"/>
              </a:rPr>
              <a:t>研究目标</a:t>
            </a:r>
            <a:endParaRPr lang="zh-CN" altLang="en-US" sz="2400" b="1" spc="300" dirty="0">
              <a:solidFill>
                <a:schemeClr val="bg1"/>
              </a:solidFill>
              <a:uFillTx/>
              <a:latin typeface="微软雅黑" panose="020B0503020204020204" pitchFamily="34" charset="-122"/>
              <a:ea typeface="微软雅黑" panose="020B0503020204020204" pitchFamily="34" charset="-122"/>
              <a:sym typeface="+mn-ea"/>
            </a:endParaRPr>
          </a:p>
        </p:txBody>
      </p:sp>
      <p:sp>
        <p:nvSpPr>
          <p:cNvPr id="2" name="同心圆 1"/>
          <p:cNvSpPr/>
          <p:nvPr/>
        </p:nvSpPr>
        <p:spPr>
          <a:xfrm>
            <a:off x="480695" y="1600835"/>
            <a:ext cx="3667760" cy="3667760"/>
          </a:xfrm>
          <a:prstGeom prst="donut">
            <a:avLst>
              <a:gd name="adj" fmla="val 30560"/>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8" name="组合 77"/>
          <p:cNvGrpSpPr/>
          <p:nvPr/>
        </p:nvGrpSpPr>
        <p:grpSpPr>
          <a:xfrm>
            <a:off x="5501391" y="1473517"/>
            <a:ext cx="5349875" cy="3088640"/>
            <a:chOff x="943" y="3778"/>
            <a:chExt cx="7242" cy="4864"/>
          </a:xfrm>
        </p:grpSpPr>
        <p:sp>
          <p:nvSpPr>
            <p:cNvPr id="79" name="333333"/>
            <p:cNvSpPr txBox="1"/>
            <p:nvPr/>
          </p:nvSpPr>
          <p:spPr>
            <a:xfrm>
              <a:off x="1062" y="3778"/>
              <a:ext cx="5118" cy="630"/>
            </a:xfrm>
            <a:prstGeom prst="rect">
              <a:avLst/>
            </a:prstGeom>
            <a:noFill/>
            <a:ln w="9525">
              <a:noFill/>
            </a:ln>
          </p:spPr>
          <p:txBody>
            <a:bodyPr wrap="square" anchor="t">
              <a:spAutoFit/>
            </a:bodyPr>
            <a:lstStyle/>
            <a:p>
              <a:pPr algn="l"/>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该论文的研究目标是什么？</a:t>
              </a:r>
            </a:p>
          </p:txBody>
        </p:sp>
        <p:sp>
          <p:nvSpPr>
            <p:cNvPr id="80" name="1111"/>
            <p:cNvSpPr txBox="1"/>
            <p:nvPr/>
          </p:nvSpPr>
          <p:spPr>
            <a:xfrm>
              <a:off x="943" y="5073"/>
              <a:ext cx="7242" cy="3569"/>
            </a:xfrm>
            <a:prstGeom prst="rect">
              <a:avLst/>
            </a:prstGeom>
            <a:noFill/>
            <a:ln w="9525">
              <a:noFill/>
            </a:ln>
          </p:spPr>
          <p:txBody>
            <a:bodyPr wrap="square" anchor="t">
              <a:spAutoFit/>
            </a:bodyPr>
            <a:lstStyle/>
            <a:p>
              <a:pPr algn="just">
                <a:lnSpc>
                  <a:spcPct val="150000"/>
                </a:lnSpc>
              </a:pPr>
              <a:r>
                <a:rPr lang="zh-CN" altLang="en-US" sz="1600" dirty="0">
                  <a:latin typeface="+mn-ea"/>
                </a:rPr>
                <a:t>      在二进制可执行文件中引入反模糊技术，阻止基于自动化模糊测试、符号执行和污点分析的漏洞查找工具的分析，增加攻击者寻找漏洞的成本，同时确保程序性能不受显著影响。</a:t>
              </a:r>
              <a:endParaRPr lang="en-US" altLang="zh-CN" sz="1600" dirty="0">
                <a:latin typeface="+mn-ea"/>
              </a:endParaRPr>
            </a:p>
            <a:p>
              <a:pPr algn="just">
                <a:lnSpc>
                  <a:spcPct val="150000"/>
                </a:lnSpc>
              </a:pPr>
              <a:r>
                <a:rPr lang="en-US" altLang="zh-CN" sz="1600" dirty="0">
                  <a:latin typeface="+mn-ea"/>
                </a:rPr>
                <a:t>      </a:t>
              </a:r>
              <a:r>
                <a:rPr lang="zh-CN" altLang="en-US" sz="1600" dirty="0">
                  <a:latin typeface="+mn-ea"/>
                </a:rPr>
                <a:t>将研究成果在</a:t>
              </a:r>
              <a:r>
                <a:rPr lang="en-US" altLang="zh-CN" sz="1600" dirty="0">
                  <a:latin typeface="+mn-ea"/>
                </a:rPr>
                <a:t>ANTIFUZZ</a:t>
              </a:r>
              <a:r>
                <a:rPr lang="zh-CN" altLang="en-US" sz="1600" dirty="0">
                  <a:latin typeface="+mn-ea"/>
                </a:rPr>
                <a:t>工具中实现，并通过实验验证其有效性。</a:t>
              </a:r>
              <a:endParaRPr lang="zh-CN" altLang="en-US" sz="1600" dirty="0">
                <a:solidFill>
                  <a:srgbClr val="262626"/>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grpSp>
      <p:cxnSp>
        <p:nvCxnSpPr>
          <p:cNvPr id="10" name="直接连接符 9"/>
          <p:cNvCxnSpPr>
            <a:cxnSpLocks/>
          </p:cNvCxnSpPr>
          <p:nvPr/>
        </p:nvCxnSpPr>
        <p:spPr>
          <a:xfrm>
            <a:off x="5080000" y="5500457"/>
            <a:ext cx="6802120" cy="0"/>
          </a:xfrm>
          <a:prstGeom prst="line">
            <a:avLst/>
          </a:prstGeom>
          <a:ln w="19050">
            <a:solidFill>
              <a:srgbClr val="B78EAE"/>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8255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0" name="文本框 47"/>
          <p:cNvSpPr txBox="1"/>
          <p:nvPr/>
        </p:nvSpPr>
        <p:spPr>
          <a:xfrm>
            <a:off x="-66605" y="2564428"/>
            <a:ext cx="6088062" cy="1938992"/>
          </a:xfrm>
          <a:prstGeom prst="rect">
            <a:avLst/>
          </a:prstGeom>
          <a:noFill/>
          <a:ln w="9525">
            <a:noFill/>
          </a:ln>
        </p:spPr>
        <p:txBody>
          <a:bodyPr vert="horz" wrap="square" anchor="t">
            <a:spAutoFit/>
          </a:bodyPr>
          <a:lstStyle/>
          <a:p>
            <a:pPr lvl="0" algn="ctr">
              <a:buClrTx/>
              <a:buSzTx/>
              <a:buFontTx/>
            </a:pPr>
            <a:r>
              <a:rPr lang="zh-CN" altLang="en-US" sz="6000" b="1" dirty="0">
                <a:solidFill>
                  <a:srgbClr val="701E5E"/>
                </a:solidFill>
                <a:latin typeface="微软雅黑" panose="020B0503020204020204" pitchFamily="34" charset="-122"/>
                <a:ea typeface="微软雅黑" panose="020B0503020204020204" pitchFamily="34" charset="-122"/>
                <a:sym typeface="微软雅黑" panose="020B0503020204020204" pitchFamily="34" charset="-122"/>
              </a:rPr>
              <a:t>模糊测试</a:t>
            </a:r>
            <a:endParaRPr lang="en-US" altLang="zh-CN" sz="6000" b="1" dirty="0">
              <a:solidFill>
                <a:srgbClr val="701E5E"/>
              </a:solidFill>
              <a:latin typeface="微软雅黑" panose="020B0503020204020204" pitchFamily="34" charset="-122"/>
              <a:ea typeface="微软雅黑" panose="020B0503020204020204" pitchFamily="34" charset="-122"/>
              <a:sym typeface="微软雅黑" panose="020B0503020204020204" pitchFamily="34" charset="-122"/>
            </a:endParaRPr>
          </a:p>
          <a:p>
            <a:pPr lvl="0" algn="ctr">
              <a:buClrTx/>
              <a:buSzTx/>
              <a:buFontTx/>
            </a:pPr>
            <a:r>
              <a:rPr lang="zh-CN" altLang="en-US" sz="6000" b="1" dirty="0">
                <a:solidFill>
                  <a:srgbClr val="701E5E"/>
                </a:solidFill>
                <a:latin typeface="微软雅黑" panose="020B0503020204020204" pitchFamily="34" charset="-122"/>
                <a:ea typeface="微软雅黑" panose="020B0503020204020204" pitchFamily="34" charset="-122"/>
                <a:sym typeface="微软雅黑" panose="020B0503020204020204" pitchFamily="34" charset="-122"/>
              </a:rPr>
              <a:t>假设分析</a:t>
            </a:r>
          </a:p>
        </p:txBody>
      </p:sp>
      <p:sp>
        <p:nvSpPr>
          <p:cNvPr id="2" name="八角星 1"/>
          <p:cNvSpPr/>
          <p:nvPr/>
        </p:nvSpPr>
        <p:spPr>
          <a:xfrm>
            <a:off x="5739765" y="2373630"/>
            <a:ext cx="2129790" cy="2129790"/>
          </a:xfrm>
          <a:prstGeom prst="star8">
            <a:avLst>
              <a:gd name="adj" fmla="val 38189"/>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lIns="36195" tIns="288290" rIns="36195" bIns="0" rtlCol="0" anchor="ctr" anchorCtr="1"/>
          <a:lstStyle/>
          <a:p>
            <a:pPr algn="ctr" fontAlgn="auto">
              <a:lnSpc>
                <a:spcPts val="4000"/>
              </a:lnSpc>
            </a:pPr>
            <a:r>
              <a:rPr lang="en-US" altLang="zh-CN" sz="4000" b="1">
                <a:latin typeface="微软雅黑" panose="020B0503020204020204" pitchFamily="34" charset="-122"/>
                <a:ea typeface="微软雅黑" panose="020B0503020204020204" pitchFamily="34" charset="-122"/>
              </a:rPr>
              <a:t>PART</a:t>
            </a:r>
          </a:p>
          <a:p>
            <a:pPr algn="ctr" fontAlgn="auto">
              <a:lnSpc>
                <a:spcPts val="4000"/>
              </a:lnSpc>
            </a:pPr>
            <a:r>
              <a:rPr lang="en-US" altLang="zh-CN" sz="4000" b="1">
                <a:latin typeface="微软雅黑" panose="020B0503020204020204" pitchFamily="34" charset="-122"/>
                <a:ea typeface="微软雅黑" panose="020B0503020204020204" pitchFamily="34" charset="-122"/>
              </a:rPr>
              <a:t>02</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091940" y="936625"/>
            <a:ext cx="9692005" cy="3225165"/>
            <a:chOff x="6444" y="1475"/>
            <a:chExt cx="15263" cy="5079"/>
          </a:xfrm>
        </p:grpSpPr>
        <p:pic>
          <p:nvPicPr>
            <p:cNvPr id="5" name="图片 4"/>
            <p:cNvPicPr>
              <a:picLocks noChangeAspect="1"/>
            </p:cNvPicPr>
            <p:nvPr/>
          </p:nvPicPr>
          <p:blipFill>
            <a:blip r:embed="rId3"/>
            <a:stretch>
              <a:fillRect/>
            </a:stretch>
          </p:blipFill>
          <p:spPr>
            <a:xfrm>
              <a:off x="6444" y="1475"/>
              <a:ext cx="4345" cy="3310"/>
            </a:xfrm>
            <a:prstGeom prst="rect">
              <a:avLst/>
            </a:prstGeom>
          </p:spPr>
        </p:pic>
        <p:pic>
          <p:nvPicPr>
            <p:cNvPr id="9" name="图片 8"/>
            <p:cNvPicPr>
              <a:picLocks noChangeAspect="1"/>
            </p:cNvPicPr>
            <p:nvPr/>
          </p:nvPicPr>
          <p:blipFill>
            <a:blip r:embed="rId4"/>
            <a:stretch>
              <a:fillRect/>
            </a:stretch>
          </p:blipFill>
          <p:spPr>
            <a:xfrm>
              <a:off x="17653" y="3466"/>
              <a:ext cx="4054" cy="3088"/>
            </a:xfrm>
            <a:prstGeom prst="rect">
              <a:avLst/>
            </a:prstGeom>
          </p:spPr>
        </p:pic>
      </p:grpSp>
      <p:sp>
        <p:nvSpPr>
          <p:cNvPr id="14" name="文本框 13"/>
          <p:cNvSpPr txBox="1"/>
          <p:nvPr/>
        </p:nvSpPr>
        <p:spPr>
          <a:xfrm>
            <a:off x="3945658" y="256957"/>
            <a:ext cx="4561436" cy="649188"/>
          </a:xfrm>
          <a:prstGeom prst="roundRect">
            <a:avLst>
              <a:gd name="adj" fmla="val 49999"/>
            </a:avLst>
          </a:prstGeom>
          <a:solidFill>
            <a:srgbClr val="701E5E"/>
          </a:solidFill>
        </p:spPr>
        <p:txBody>
          <a:bodyPr wrap="square" rtlCol="0" anchor="t">
            <a:spAutoFit/>
          </a:bodyPr>
          <a:lstStyle/>
          <a:p>
            <a:pPr lvl="0" algn="ctr">
              <a:buClrTx/>
              <a:buSzTx/>
              <a:buFontTx/>
            </a:pPr>
            <a:r>
              <a:rPr lang="zh-CN" altLang="en-US" sz="2400" b="1" spc="300" dirty="0">
                <a:solidFill>
                  <a:schemeClr val="bg1"/>
                </a:solidFill>
                <a:uFillTx/>
                <a:latin typeface="微软雅黑" panose="020B0503020204020204" pitchFamily="34" charset="-122"/>
                <a:ea typeface="微软雅黑" panose="020B0503020204020204" pitchFamily="34" charset="-122"/>
                <a:sym typeface="+mn-ea"/>
              </a:rPr>
              <a:t>模糊测试假设分析</a:t>
            </a:r>
          </a:p>
        </p:txBody>
      </p:sp>
      <p:sp>
        <p:nvSpPr>
          <p:cNvPr id="2" name="同心圆 1"/>
          <p:cNvSpPr/>
          <p:nvPr/>
        </p:nvSpPr>
        <p:spPr>
          <a:xfrm>
            <a:off x="480695" y="1600835"/>
            <a:ext cx="3667760" cy="3667760"/>
          </a:xfrm>
          <a:prstGeom prst="donut">
            <a:avLst>
              <a:gd name="adj" fmla="val 30560"/>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8" name="组合 77"/>
          <p:cNvGrpSpPr/>
          <p:nvPr/>
        </p:nvGrpSpPr>
        <p:grpSpPr>
          <a:xfrm>
            <a:off x="5773427" y="1706245"/>
            <a:ext cx="5660880" cy="3549650"/>
            <a:chOff x="1540" y="3651"/>
            <a:chExt cx="7663" cy="5590"/>
          </a:xfrm>
        </p:grpSpPr>
        <p:sp>
          <p:nvSpPr>
            <p:cNvPr id="79" name="333333"/>
            <p:cNvSpPr txBox="1"/>
            <p:nvPr/>
          </p:nvSpPr>
          <p:spPr>
            <a:xfrm>
              <a:off x="1678" y="3651"/>
              <a:ext cx="7525" cy="582"/>
            </a:xfrm>
            <a:prstGeom prst="rect">
              <a:avLst/>
            </a:prstGeom>
            <a:noFill/>
            <a:ln w="9525">
              <a:noFill/>
            </a:ln>
          </p:spPr>
          <p:txBody>
            <a:bodyPr wrap="square" anchor="t">
              <a:spAutoFit/>
            </a:bodyPr>
            <a:lstStyle/>
            <a:p>
              <a:pPr algn="l"/>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模糊测试者用来发现漏洞的基本假设</a:t>
              </a:r>
            </a:p>
          </p:txBody>
        </p:sp>
        <p:sp>
          <p:nvSpPr>
            <p:cNvPr id="80" name="1111"/>
            <p:cNvSpPr txBox="1"/>
            <p:nvPr/>
          </p:nvSpPr>
          <p:spPr>
            <a:xfrm>
              <a:off x="1540" y="4509"/>
              <a:ext cx="7525" cy="4732"/>
            </a:xfrm>
            <a:prstGeom prst="rect">
              <a:avLst/>
            </a:prstGeom>
            <a:noFill/>
            <a:ln w="9525">
              <a:noFill/>
            </a:ln>
          </p:spPr>
          <p:txBody>
            <a:bodyPr wrap="square" anchor="t">
              <a:spAutoFit/>
            </a:bodyPr>
            <a:lstStyle/>
            <a:p>
              <a:pPr algn="just">
                <a:lnSpc>
                  <a:spcPct val="150000"/>
                </a:lnSpc>
              </a:pPr>
              <a:r>
                <a:rPr lang="zh-CN" altLang="en-US" sz="1600" dirty="0"/>
                <a:t>       </a:t>
              </a:r>
              <a:r>
                <a:rPr lang="zh-CN" altLang="en-US" sz="1600" dirty="0">
                  <a:latin typeface="微软雅黑 Light" panose="020B0502040204020203" pitchFamily="34" charset="-122"/>
                  <a:ea typeface="微软雅黑 Light" panose="020B0502040204020203" pitchFamily="34" charset="-122"/>
                </a:rPr>
                <a:t>尽管自</a:t>
              </a:r>
              <a:r>
                <a:rPr lang="en-US" altLang="zh-CN" sz="1600" dirty="0">
                  <a:latin typeface="微软雅黑 Light" panose="020B0502040204020203" pitchFamily="34" charset="-122"/>
                  <a:ea typeface="微软雅黑 Light" panose="020B0502040204020203" pitchFamily="34" charset="-122"/>
                </a:rPr>
                <a:t>1981</a:t>
              </a:r>
              <a:r>
                <a:rPr lang="zh-CN" altLang="en-US" sz="1600" dirty="0">
                  <a:latin typeface="微软雅黑 Light" panose="020B0502040204020203" pitchFamily="34" charset="-122"/>
                  <a:ea typeface="微软雅黑 Light" panose="020B0502040204020203" pitchFamily="34" charset="-122"/>
                </a:rPr>
                <a:t>年以来模糊测试的许多方面都发生了变化，但最初做出的两个基本假设仍然适用于大多数现代模糊测试器。</a:t>
              </a:r>
              <a:endParaRPr lang="en-US" altLang="zh-CN" sz="1600" dirty="0">
                <a:latin typeface="微软雅黑 Light" panose="020B0502040204020203" pitchFamily="34" charset="-122"/>
                <a:ea typeface="微软雅黑 Light" panose="020B0502040204020203" pitchFamily="34" charset="-122"/>
              </a:endParaRPr>
            </a:p>
            <a:p>
              <a:pPr algn="just">
                <a:lnSpc>
                  <a:spcPct val="150000"/>
                </a:lnSpc>
              </a:pPr>
              <a:r>
                <a:rPr lang="zh-CN" altLang="en-US" sz="1600" dirty="0">
                  <a:latin typeface="微软雅黑 Light" panose="020B0502040204020203" pitchFamily="34" charset="-122"/>
                  <a:ea typeface="微软雅黑 Light" panose="020B0502040204020203" pitchFamily="34" charset="-122"/>
                </a:rPr>
                <a:t>        这两个基本的原始假设是</a:t>
              </a:r>
              <a:r>
                <a:rPr lang="zh-CN" altLang="en-US" sz="1600" b="1" dirty="0">
                  <a:latin typeface="微软雅黑" panose="020B0503020204020204" pitchFamily="34" charset="-122"/>
                  <a:ea typeface="微软雅黑" panose="020B0503020204020204" pitchFamily="34" charset="-122"/>
                </a:rPr>
                <a:t>崩溃检测</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crash detection</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Light" panose="020B0502040204020203" pitchFamily="34" charset="-122"/>
                  <a:ea typeface="微软雅黑 Light" panose="020B0502040204020203" pitchFamily="34" charset="-122"/>
                </a:rPr>
                <a:t>和</a:t>
              </a:r>
              <a:r>
                <a:rPr lang="zh-CN" altLang="en-US" sz="1600" b="1" dirty="0">
                  <a:latin typeface="微软雅黑" panose="020B0503020204020204" pitchFamily="34" charset="-122"/>
                  <a:ea typeface="微软雅黑" panose="020B0503020204020204" pitchFamily="34" charset="-122"/>
                </a:rPr>
                <a:t>高执行吞吐量</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high execution throughput </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Light" panose="020B0502040204020203" pitchFamily="34" charset="-122"/>
                  <a:ea typeface="微软雅黑 Light" panose="020B0502040204020203" pitchFamily="34" charset="-122"/>
                </a:rPr>
                <a:t>。      </a:t>
              </a:r>
              <a:endParaRPr lang="en-US" altLang="zh-CN" sz="1600" dirty="0">
                <a:latin typeface="微软雅黑 Light" panose="020B0502040204020203" pitchFamily="34" charset="-122"/>
                <a:ea typeface="微软雅黑 Light" panose="020B0502040204020203" pitchFamily="34" charset="-122"/>
              </a:endParaRPr>
            </a:p>
            <a:p>
              <a:pPr algn="just">
                <a:lnSpc>
                  <a:spcPct val="150000"/>
                </a:lnSpc>
              </a:pP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然而，为了在现代模糊测试器中获得更好的性能，在过去的几年里做出了四个额外的假设，下面我们将介绍当前的模糊化假设。</a:t>
              </a:r>
              <a:endParaRPr lang="zh-CN" altLang="en-US" sz="1600" dirty="0">
                <a:solidFill>
                  <a:srgbClr val="262626"/>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grpSp>
      <p:cxnSp>
        <p:nvCxnSpPr>
          <p:cNvPr id="10" name="直接连接符 9"/>
          <p:cNvCxnSpPr>
            <a:cxnSpLocks/>
          </p:cNvCxnSpPr>
          <p:nvPr/>
        </p:nvCxnSpPr>
        <p:spPr>
          <a:xfrm>
            <a:off x="5080000" y="5506720"/>
            <a:ext cx="6802120" cy="0"/>
          </a:xfrm>
          <a:prstGeom prst="line">
            <a:avLst/>
          </a:prstGeom>
          <a:ln w="19050">
            <a:solidFill>
              <a:srgbClr val="B78EAE"/>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9607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707254" y="233680"/>
            <a:ext cx="3795671" cy="649188"/>
          </a:xfrm>
          <a:prstGeom prst="roundRect">
            <a:avLst>
              <a:gd name="adj" fmla="val 49999"/>
            </a:avLst>
          </a:prstGeom>
          <a:solidFill>
            <a:srgbClr val="701E5E"/>
          </a:solidFill>
        </p:spPr>
        <p:txBody>
          <a:bodyPr wrap="square" rtlCol="0" anchor="t">
            <a:spAutoFit/>
          </a:bodyPr>
          <a:lstStyle/>
          <a:p>
            <a:pPr lvl="0" algn="ctr">
              <a:buClrTx/>
              <a:buSzTx/>
              <a:buFontTx/>
            </a:pPr>
            <a:r>
              <a:rPr lang="zh-CN" altLang="en-US" sz="2400" b="1" spc="300" dirty="0">
                <a:solidFill>
                  <a:schemeClr val="bg1"/>
                </a:solidFill>
                <a:latin typeface="微软雅黑" panose="020B0503020204020204" pitchFamily="34" charset="-122"/>
                <a:ea typeface="微软雅黑" panose="020B0503020204020204" pitchFamily="34" charset="-122"/>
                <a:sym typeface="+mn-ea"/>
              </a:rPr>
              <a:t>当前的模糊化假设</a:t>
            </a:r>
            <a:endParaRPr lang="zh-CN" altLang="en-US" sz="2400" b="1" spc="300" dirty="0">
              <a:solidFill>
                <a:schemeClr val="bg1"/>
              </a:solidFill>
              <a:uFillTx/>
              <a:latin typeface="微软雅黑" panose="020B0503020204020204" pitchFamily="34" charset="-122"/>
              <a:ea typeface="微软雅黑" panose="020B0503020204020204" pitchFamily="34" charset="-122"/>
              <a:sym typeface="+mn-ea"/>
            </a:endParaRPr>
          </a:p>
        </p:txBody>
      </p:sp>
      <p:grpSp>
        <p:nvGrpSpPr>
          <p:cNvPr id="23" name="组合 22"/>
          <p:cNvGrpSpPr/>
          <p:nvPr/>
        </p:nvGrpSpPr>
        <p:grpSpPr>
          <a:xfrm>
            <a:off x="3047036" y="1155641"/>
            <a:ext cx="8526504" cy="1071353"/>
            <a:chOff x="1478" y="3883"/>
            <a:chExt cx="11173" cy="1687"/>
          </a:xfrm>
        </p:grpSpPr>
        <p:sp>
          <p:nvSpPr>
            <p:cNvPr id="24" name="333333"/>
            <p:cNvSpPr txBox="1"/>
            <p:nvPr/>
          </p:nvSpPr>
          <p:spPr>
            <a:xfrm>
              <a:off x="1478" y="3883"/>
              <a:ext cx="10149" cy="582"/>
            </a:xfrm>
            <a:prstGeom prst="rect">
              <a:avLst/>
            </a:prstGeom>
            <a:noFill/>
            <a:ln w="9525">
              <a:noFill/>
            </a:ln>
          </p:spPr>
          <p:txBody>
            <a:bodyPr wrap="square" anchor="t">
              <a:spAutoFit/>
            </a:bodyPr>
            <a:lstStyle/>
            <a:p>
              <a:pPr algn="l"/>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覆盖率提供相关反馈（</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Coverage Yields Relevant Feedback</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5" name="1111"/>
            <p:cNvSpPr txBox="1"/>
            <p:nvPr/>
          </p:nvSpPr>
          <p:spPr>
            <a:xfrm>
              <a:off x="1478" y="4358"/>
              <a:ext cx="11173" cy="1212"/>
            </a:xfrm>
            <a:prstGeom prst="rect">
              <a:avLst/>
            </a:prstGeom>
            <a:noFill/>
            <a:ln w="9525">
              <a:noFill/>
            </a:ln>
          </p:spPr>
          <p:txBody>
            <a:bodyPr wrap="square" tIns="36195" bIns="36195" anchor="t">
              <a:spAutoFit/>
            </a:bodyPr>
            <a:lstStyle/>
            <a:p>
              <a:pPr algn="just">
                <a:lnSpc>
                  <a:spcPct val="150000"/>
                </a:lnSpc>
              </a:pPr>
              <a:r>
                <a:rPr lang="zh-CN" altLang="en-US" sz="1600" dirty="0">
                  <a:solidFill>
                    <a:srgbClr val="262626"/>
                  </a:solidFill>
                  <a:latin typeface="微软雅黑" panose="020B0503020204020204" pitchFamily="34" charset="-122"/>
                  <a:ea typeface="微软雅黑" panose="020B0503020204020204" pitchFamily="34" charset="-122"/>
                </a:rPr>
                <a:t>假设新的代码覆盖率与新的程序行为强相关</a:t>
              </a:r>
              <a:r>
                <a:rPr lang="zh-CN" altLang="en-US" sz="1600" dirty="0">
                  <a:solidFill>
                    <a:srgbClr val="262626"/>
                  </a:solidFill>
                  <a:latin typeface="微软雅黑 Light" panose="020B0502040204020203" charset="-122"/>
                  <a:ea typeface="微软雅黑 Light" panose="020B0502040204020203" charset="-122"/>
                </a:rPr>
                <a:t>，因此每当模糊测试器生成一个新的覆盖输入时，会认为程序行为有所不同，并根据覆盖率决定进一步变异的时间分配</a:t>
              </a:r>
            </a:p>
          </p:txBody>
        </p:sp>
      </p:grpSp>
      <p:sp>
        <p:nvSpPr>
          <p:cNvPr id="28" name="文本框 27"/>
          <p:cNvSpPr txBox="1"/>
          <p:nvPr/>
        </p:nvSpPr>
        <p:spPr>
          <a:xfrm>
            <a:off x="1981200" y="2181860"/>
            <a:ext cx="453390" cy="52197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a:t>
            </a:r>
          </a:p>
        </p:txBody>
      </p:sp>
      <p:grpSp>
        <p:nvGrpSpPr>
          <p:cNvPr id="35" name="组合 34"/>
          <p:cNvGrpSpPr/>
          <p:nvPr/>
        </p:nvGrpSpPr>
        <p:grpSpPr>
          <a:xfrm>
            <a:off x="3052598" y="2518726"/>
            <a:ext cx="8394065" cy="1081405"/>
            <a:chOff x="1478" y="3883"/>
            <a:chExt cx="13219" cy="1703"/>
          </a:xfrm>
        </p:grpSpPr>
        <p:sp>
          <p:nvSpPr>
            <p:cNvPr id="36" name="333333"/>
            <p:cNvSpPr txBox="1"/>
            <p:nvPr/>
          </p:nvSpPr>
          <p:spPr>
            <a:xfrm>
              <a:off x="1478" y="3883"/>
              <a:ext cx="10414" cy="582"/>
            </a:xfrm>
            <a:prstGeom prst="rect">
              <a:avLst/>
            </a:prstGeom>
            <a:noFill/>
            <a:ln w="9525">
              <a:noFill/>
            </a:ln>
          </p:spPr>
          <p:txBody>
            <a:bodyPr wrap="square" anchor="t">
              <a:spAutoFit/>
            </a:bodyPr>
            <a:lstStyle/>
            <a:p>
              <a:pPr algn="l"/>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(B)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崩溃可以被检测到（</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Crashes Can Be Detected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37" name="1111"/>
            <p:cNvSpPr txBox="1"/>
            <p:nvPr/>
          </p:nvSpPr>
          <p:spPr>
            <a:xfrm>
              <a:off x="1528" y="4374"/>
              <a:ext cx="13169" cy="1212"/>
            </a:xfrm>
            <a:prstGeom prst="rect">
              <a:avLst/>
            </a:prstGeom>
            <a:noFill/>
            <a:ln w="9525">
              <a:noFill/>
            </a:ln>
          </p:spPr>
          <p:txBody>
            <a:bodyPr wrap="square" tIns="36195" bIns="36195" anchor="t">
              <a:spAutoFit/>
            </a:bodyPr>
            <a:lstStyle/>
            <a:p>
              <a:pPr algn="just">
                <a:lnSpc>
                  <a:spcPct val="150000"/>
                </a:lnSpc>
              </a:pPr>
              <a:r>
                <a:rPr lang="zh-CN" altLang="en-US" sz="1600"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假设触发安全漏洞通常会导致程序崩溃，因此需要有效且可扩展地检测崩溃输入。</a:t>
              </a:r>
              <a:r>
                <a:rPr lang="zh-CN" altLang="en-US" sz="1600" dirty="0">
                  <a:solidFill>
                    <a:srgbClr val="262626"/>
                  </a:solidFill>
                  <a:latin typeface="微软雅黑 Light" panose="020B0502040204020203" charset="-122"/>
                  <a:ea typeface="微软雅黑 Light" panose="020B0502040204020203" charset="-122"/>
                  <a:sym typeface="微软雅黑" panose="020B0503020204020204" pitchFamily="34" charset="-122"/>
                </a:rPr>
                <a:t>几乎所有随机测试工具，包括 </a:t>
              </a:r>
              <a:r>
                <a:rPr lang="en-US" altLang="zh-CN" sz="1600" dirty="0">
                  <a:solidFill>
                    <a:srgbClr val="262626"/>
                  </a:solidFill>
                  <a:latin typeface="微软雅黑 Light" panose="020B0502040204020203" charset="-122"/>
                  <a:ea typeface="微软雅黑 Light" panose="020B0502040204020203" charset="-122"/>
                  <a:sym typeface="微软雅黑" panose="020B0503020204020204" pitchFamily="34" charset="-122"/>
                </a:rPr>
                <a:t>PEACH</a:t>
              </a:r>
              <a:r>
                <a:rPr lang="zh-CN" altLang="en-US" sz="1600" dirty="0">
                  <a:solidFill>
                    <a:srgbClr val="262626"/>
                  </a:solidFill>
                  <a:latin typeface="微软雅黑 Light" panose="020B0502040204020203" charset="-122"/>
                  <a:ea typeface="微软雅黑 Light" panose="020B0502040204020203" charset="-122"/>
                  <a:sym typeface="微软雅黑" panose="020B0503020204020204" pitchFamily="34" charset="-122"/>
                </a:rPr>
                <a:t>、</a:t>
              </a:r>
              <a:r>
                <a:rPr lang="en-US" altLang="zh-CN" sz="1600" dirty="0">
                  <a:solidFill>
                    <a:srgbClr val="262626"/>
                  </a:solidFill>
                  <a:latin typeface="微软雅黑 Light" panose="020B0502040204020203" charset="-122"/>
                  <a:ea typeface="微软雅黑 Light" panose="020B0502040204020203" charset="-122"/>
                  <a:sym typeface="微软雅黑" panose="020B0503020204020204" pitchFamily="34" charset="-122"/>
                </a:rPr>
                <a:t>RADAMSA </a:t>
              </a:r>
              <a:r>
                <a:rPr lang="zh-CN" altLang="en-US" sz="1600" dirty="0">
                  <a:solidFill>
                    <a:srgbClr val="262626"/>
                  </a:solidFill>
                  <a:latin typeface="微软雅黑 Light" panose="020B0502040204020203" charset="-122"/>
                  <a:ea typeface="微软雅黑 Light" panose="020B0502040204020203" charset="-122"/>
                  <a:sym typeface="微软雅黑" panose="020B0503020204020204" pitchFamily="34" charset="-122"/>
                </a:rPr>
                <a:t>和 </a:t>
              </a:r>
              <a:r>
                <a:rPr lang="en-US" altLang="zh-CN" sz="1600" dirty="0">
                  <a:solidFill>
                    <a:srgbClr val="262626"/>
                  </a:solidFill>
                  <a:latin typeface="微软雅黑 Light" panose="020B0502040204020203" charset="-122"/>
                  <a:ea typeface="微软雅黑 Light" panose="020B0502040204020203" charset="-122"/>
                  <a:sym typeface="微软雅黑" panose="020B0503020204020204" pitchFamily="34" charset="-122"/>
                </a:rPr>
                <a:t>ZZUF</a:t>
              </a:r>
              <a:r>
                <a:rPr lang="zh-CN" altLang="en-US" sz="1600" dirty="0">
                  <a:solidFill>
                    <a:srgbClr val="262626"/>
                  </a:solidFill>
                  <a:latin typeface="微软雅黑 Light" panose="020B0502040204020203" charset="-122"/>
                  <a:ea typeface="微软雅黑 Light" panose="020B0502040204020203" charset="-122"/>
                  <a:sym typeface="微软雅黑" panose="020B0503020204020204" pitchFamily="34" charset="-122"/>
                </a:rPr>
                <a:t>，自</a:t>
              </a:r>
              <a:r>
                <a:rPr lang="en-US" altLang="zh-CN" sz="1600" dirty="0">
                  <a:solidFill>
                    <a:srgbClr val="262626"/>
                  </a:solidFill>
                  <a:latin typeface="微软雅黑 Light" panose="020B0502040204020203" charset="-122"/>
                  <a:ea typeface="微软雅黑 Light" panose="020B0502040204020203" charset="-122"/>
                  <a:sym typeface="微软雅黑" panose="020B0503020204020204" pitchFamily="34" charset="-122"/>
                </a:rPr>
                <a:t>1981</a:t>
              </a:r>
              <a:r>
                <a:rPr lang="zh-CN" altLang="en-US" sz="1600" dirty="0">
                  <a:solidFill>
                    <a:srgbClr val="262626"/>
                  </a:solidFill>
                  <a:latin typeface="微软雅黑 Light" panose="020B0502040204020203" charset="-122"/>
                  <a:ea typeface="微软雅黑 Light" panose="020B0502040204020203" charset="-122"/>
                  <a:sym typeface="微软雅黑" panose="020B0503020204020204" pitchFamily="34" charset="-122"/>
                </a:rPr>
                <a:t>年以来都共享这一假设。</a:t>
              </a:r>
            </a:p>
          </p:txBody>
        </p:sp>
      </p:grpSp>
      <p:grpSp>
        <p:nvGrpSpPr>
          <p:cNvPr id="38" name="组合 37"/>
          <p:cNvGrpSpPr/>
          <p:nvPr/>
        </p:nvGrpSpPr>
        <p:grpSpPr>
          <a:xfrm>
            <a:off x="2968778" y="3784916"/>
            <a:ext cx="8530590" cy="1508760"/>
            <a:chOff x="1255" y="3650"/>
            <a:chExt cx="13434" cy="2376"/>
          </a:xfrm>
        </p:grpSpPr>
        <p:sp>
          <p:nvSpPr>
            <p:cNvPr id="39" name="333333"/>
            <p:cNvSpPr txBox="1"/>
            <p:nvPr/>
          </p:nvSpPr>
          <p:spPr>
            <a:xfrm>
              <a:off x="1255" y="3650"/>
              <a:ext cx="10546" cy="582"/>
            </a:xfrm>
            <a:prstGeom prst="rect">
              <a:avLst/>
            </a:prstGeom>
            <a:noFill/>
            <a:ln w="9525">
              <a:noFill/>
            </a:ln>
          </p:spPr>
          <p:txBody>
            <a:bodyPr wrap="square" anchor="t">
              <a:spAutoFit/>
            </a:bodyPr>
            <a:lstStyle/>
            <a:p>
              <a:pPr algn="l"/>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每秒执行次数多（</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Many Executions per Second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40" name="1111"/>
            <p:cNvSpPr txBox="1"/>
            <p:nvPr/>
          </p:nvSpPr>
          <p:spPr>
            <a:xfrm>
              <a:off x="1387" y="4232"/>
              <a:ext cx="13302" cy="1794"/>
            </a:xfrm>
            <a:prstGeom prst="rect">
              <a:avLst/>
            </a:prstGeom>
            <a:noFill/>
            <a:ln w="9525">
              <a:noFill/>
            </a:ln>
          </p:spPr>
          <p:txBody>
            <a:bodyPr wrap="square" tIns="36195" bIns="36195" anchor="t">
              <a:spAutoFit/>
            </a:bodyPr>
            <a:lstStyle/>
            <a:p>
              <a:pPr algn="just">
                <a:lnSpc>
                  <a:spcPct val="150000"/>
                </a:lnSpc>
              </a:pPr>
              <a:r>
                <a:rPr lang="zh-CN" altLang="en-US" sz="1600" dirty="0">
                  <a:solidFill>
                    <a:srgbClr val="262626"/>
                  </a:solidFill>
                  <a:latin typeface="微软雅黑" panose="020B0503020204020204" pitchFamily="34" charset="-122"/>
                  <a:ea typeface="微软雅黑" panose="020B0503020204020204" pitchFamily="34" charset="-122"/>
                </a:rPr>
                <a:t>假设每秒执行次数越多，生成覆盖率高的输入文件效率越高。</a:t>
              </a:r>
              <a:r>
                <a:rPr lang="zh-CN" altLang="en-US" sz="1600" dirty="0">
                  <a:solidFill>
                    <a:srgbClr val="262626"/>
                  </a:solidFill>
                  <a:latin typeface="微软雅黑 Light" panose="020B0502040204020203" charset="-122"/>
                  <a:ea typeface="微软雅黑 Light" panose="020B0502040204020203" charset="-122"/>
                </a:rPr>
                <a:t>一般情况下，每秒几百到几千次执行是常见的，慢速执行会显著降低性能。前述的模糊测试器大多依赖这一假设，只有纯符号执行工具如 </a:t>
              </a:r>
              <a:r>
                <a:rPr lang="en-US" altLang="zh-CN" sz="1600" dirty="0">
                  <a:solidFill>
                    <a:srgbClr val="262626"/>
                  </a:solidFill>
                  <a:latin typeface="微软雅黑 Light" panose="020B0502040204020203" charset="-122"/>
                  <a:ea typeface="微软雅黑 Light" panose="020B0502040204020203" charset="-122"/>
                </a:rPr>
                <a:t>KLEE </a:t>
              </a:r>
              <a:r>
                <a:rPr lang="zh-CN" altLang="en-US" sz="1600" dirty="0">
                  <a:solidFill>
                    <a:srgbClr val="262626"/>
                  </a:solidFill>
                  <a:latin typeface="微软雅黑 Light" panose="020B0502040204020203" charset="-122"/>
                  <a:ea typeface="微软雅黑 Light" panose="020B0502040204020203" charset="-122"/>
                </a:rPr>
                <a:t>不在此列。</a:t>
              </a:r>
            </a:p>
          </p:txBody>
        </p:sp>
      </p:grpSp>
      <p:grpSp>
        <p:nvGrpSpPr>
          <p:cNvPr id="41" name="组合 40"/>
          <p:cNvGrpSpPr/>
          <p:nvPr/>
        </p:nvGrpSpPr>
        <p:grpSpPr>
          <a:xfrm>
            <a:off x="2968778" y="5423571"/>
            <a:ext cx="9128760" cy="1022985"/>
            <a:chOff x="1478" y="3775"/>
            <a:chExt cx="14376" cy="1611"/>
          </a:xfrm>
        </p:grpSpPr>
        <p:sp>
          <p:nvSpPr>
            <p:cNvPr id="42" name="333333"/>
            <p:cNvSpPr txBox="1"/>
            <p:nvPr/>
          </p:nvSpPr>
          <p:spPr>
            <a:xfrm>
              <a:off x="1478" y="3775"/>
              <a:ext cx="14376" cy="582"/>
            </a:xfrm>
            <a:prstGeom prst="rect">
              <a:avLst/>
            </a:prstGeom>
            <a:noFill/>
            <a:ln w="9525">
              <a:noFill/>
            </a:ln>
          </p:spPr>
          <p:txBody>
            <a:bodyPr wrap="square" anchor="t">
              <a:spAutoFit/>
            </a:bodyPr>
            <a:lstStyle/>
            <a:p>
              <a:pPr algn="l"/>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(D)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约束可用符号执行求解（</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Constraints Are Solvable with Symbolic Execution</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43" name="1111"/>
            <p:cNvSpPr txBox="1"/>
            <p:nvPr/>
          </p:nvSpPr>
          <p:spPr>
            <a:xfrm>
              <a:off x="1478" y="4174"/>
              <a:ext cx="13240" cy="1212"/>
            </a:xfrm>
            <a:prstGeom prst="rect">
              <a:avLst/>
            </a:prstGeom>
            <a:noFill/>
            <a:ln w="9525">
              <a:noFill/>
            </a:ln>
          </p:spPr>
          <p:txBody>
            <a:bodyPr wrap="square" tIns="36195" bIns="36195" anchor="t">
              <a:spAutoFit/>
            </a:bodyPr>
            <a:lstStyle/>
            <a:p>
              <a:pPr algn="just">
                <a:lnSpc>
                  <a:spcPct val="150000"/>
                </a:lnSpc>
              </a:pPr>
              <a:r>
                <a:rPr lang="zh-CN" altLang="en-US" sz="1600" dirty="0">
                  <a:solidFill>
                    <a:srgbClr val="262626"/>
                  </a:solidFill>
                  <a:latin typeface="微软雅黑" panose="020B0503020204020204" pitchFamily="34" charset="-122"/>
                  <a:ea typeface="微软雅黑" panose="020B0503020204020204" pitchFamily="34" charset="-122"/>
                </a:rPr>
                <a:t>假设符号执行或混合执行工具需要符号化表示程序行为并求解相应公式</a:t>
              </a:r>
              <a:r>
                <a:rPr lang="zh-CN" altLang="en-US" sz="1600" dirty="0">
                  <a:solidFill>
                    <a:srgbClr val="262626"/>
                  </a:solidFill>
                  <a:latin typeface="微软雅黑 Light" panose="020B0502040204020203" charset="-122"/>
                  <a:ea typeface="微软雅黑 Light" panose="020B0502040204020203" charset="-122"/>
                </a:rPr>
                <a:t>，程序语义必须简单以避免状态爆炸。</a:t>
              </a:r>
              <a:r>
                <a:rPr lang="en-US" altLang="zh-CN" sz="1600" dirty="0">
                  <a:solidFill>
                    <a:srgbClr val="262626"/>
                  </a:solidFill>
                  <a:latin typeface="微软雅黑 Light" panose="020B0502040204020203" charset="-122"/>
                  <a:ea typeface="微软雅黑 Light" panose="020B0502040204020203" charset="-122"/>
                </a:rPr>
                <a:t>DRILLER</a:t>
              </a:r>
              <a:r>
                <a:rPr lang="zh-CN" altLang="en-US" sz="1600" dirty="0">
                  <a:solidFill>
                    <a:srgbClr val="262626"/>
                  </a:solidFill>
                  <a:latin typeface="微软雅黑 Light" panose="020B0502040204020203" charset="-122"/>
                  <a:ea typeface="微软雅黑 Light" panose="020B0502040204020203" charset="-122"/>
                </a:rPr>
                <a:t>、</a:t>
              </a:r>
              <a:r>
                <a:rPr lang="en-US" altLang="zh-CN" sz="1600" dirty="0">
                  <a:solidFill>
                    <a:srgbClr val="262626"/>
                  </a:solidFill>
                  <a:latin typeface="微软雅黑 Light" panose="020B0502040204020203" charset="-122"/>
                  <a:ea typeface="微软雅黑 Light" panose="020B0502040204020203" charset="-122"/>
                </a:rPr>
                <a:t>KLEE</a:t>
              </a:r>
              <a:r>
                <a:rPr lang="zh-CN" altLang="en-US" sz="1600" dirty="0">
                  <a:solidFill>
                    <a:srgbClr val="262626"/>
                  </a:solidFill>
                  <a:latin typeface="微软雅黑 Light" panose="020B0502040204020203" charset="-122"/>
                  <a:ea typeface="微软雅黑 Light" panose="020B0502040204020203" charset="-122"/>
                </a:rPr>
                <a:t>、</a:t>
              </a:r>
              <a:r>
                <a:rPr lang="en-US" altLang="zh-CN" sz="1600" dirty="0">
                  <a:solidFill>
                    <a:srgbClr val="262626"/>
                  </a:solidFill>
                  <a:latin typeface="微软雅黑 Light" panose="020B0502040204020203" charset="-122"/>
                  <a:ea typeface="微软雅黑 Light" panose="020B0502040204020203" charset="-122"/>
                </a:rPr>
                <a:t>QSYM </a:t>
              </a:r>
              <a:r>
                <a:rPr lang="zh-CN" altLang="en-US" sz="1600" dirty="0">
                  <a:solidFill>
                    <a:srgbClr val="262626"/>
                  </a:solidFill>
                  <a:latin typeface="微软雅黑 Light" panose="020B0502040204020203" charset="-122"/>
                  <a:ea typeface="微软雅黑 Light" panose="020B0502040204020203" charset="-122"/>
                </a:rPr>
                <a:t>和 </a:t>
              </a:r>
              <a:r>
                <a:rPr lang="en-US" altLang="zh-CN" sz="1600" dirty="0">
                  <a:solidFill>
                    <a:srgbClr val="262626"/>
                  </a:solidFill>
                  <a:latin typeface="微软雅黑 Light" panose="020B0502040204020203" charset="-122"/>
                  <a:ea typeface="微软雅黑 Light" panose="020B0502040204020203" charset="-122"/>
                </a:rPr>
                <a:t>T-FUZZ </a:t>
              </a:r>
              <a:r>
                <a:rPr lang="zh-CN" altLang="en-US" sz="1600" dirty="0">
                  <a:solidFill>
                    <a:srgbClr val="262626"/>
                  </a:solidFill>
                  <a:latin typeface="微软雅黑 Light" panose="020B0502040204020203" charset="-122"/>
                  <a:ea typeface="微软雅黑 Light" panose="020B0502040204020203" charset="-122"/>
                </a:rPr>
                <a:t>等工具基于这一假设。</a:t>
              </a:r>
            </a:p>
          </p:txBody>
        </p:sp>
      </p:grpSp>
      <p:sp>
        <p:nvSpPr>
          <p:cNvPr id="44" name="文本框 43"/>
          <p:cNvSpPr txBox="1"/>
          <p:nvPr/>
        </p:nvSpPr>
        <p:spPr>
          <a:xfrm>
            <a:off x="1981200" y="3559810"/>
            <a:ext cx="453390" cy="521970"/>
          </a:xfrm>
          <a:prstGeom prst="rect">
            <a:avLst/>
          </a:prstGeom>
          <a:noFill/>
        </p:spPr>
        <p:txBody>
          <a:bodyPr wrap="none" rtlCol="0">
            <a:spAutoFit/>
          </a:bodyPr>
          <a:lstStyle/>
          <a:p>
            <a:r>
              <a:rPr lang="en-US" altLang="zh-CN" sz="2800" b="1">
                <a:latin typeface="微软雅黑" panose="020B0503020204020204" pitchFamily="34" charset="-122"/>
                <a:ea typeface="微软雅黑" panose="020B0503020204020204" pitchFamily="34" charset="-122"/>
              </a:rPr>
              <a:t>+</a:t>
            </a:r>
          </a:p>
        </p:txBody>
      </p:sp>
      <p:sp>
        <p:nvSpPr>
          <p:cNvPr id="45" name="文本框 44"/>
          <p:cNvSpPr txBox="1"/>
          <p:nvPr/>
        </p:nvSpPr>
        <p:spPr>
          <a:xfrm>
            <a:off x="1981200" y="4937760"/>
            <a:ext cx="458780"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a:t>
            </a:r>
          </a:p>
        </p:txBody>
      </p:sp>
      <p:grpSp>
        <p:nvGrpSpPr>
          <p:cNvPr id="50" name="组合 49"/>
          <p:cNvGrpSpPr/>
          <p:nvPr/>
        </p:nvGrpSpPr>
        <p:grpSpPr>
          <a:xfrm>
            <a:off x="1720215" y="1266190"/>
            <a:ext cx="975360" cy="975360"/>
            <a:chOff x="3461" y="2138"/>
            <a:chExt cx="1536" cy="1536"/>
          </a:xfrm>
          <a:solidFill>
            <a:srgbClr val="701E5E"/>
          </a:solidFill>
        </p:grpSpPr>
        <p:sp>
          <p:nvSpPr>
            <p:cNvPr id="8" name="八角星 7"/>
            <p:cNvSpPr/>
            <p:nvPr/>
          </p:nvSpPr>
          <p:spPr>
            <a:xfrm>
              <a:off x="3461" y="2138"/>
              <a:ext cx="1537" cy="1537"/>
            </a:xfrm>
            <a:prstGeom prst="star8">
              <a:avLst>
                <a:gd name="adj" fmla="val 382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descr="31393935333436333b31393936333833343bcfdfd0d4cafdbeddcdbc"/>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2" y="2530"/>
              <a:ext cx="752" cy="752"/>
            </a:xfrm>
            <a:prstGeom prst="rect">
              <a:avLst/>
            </a:prstGeom>
          </p:spPr>
        </p:pic>
      </p:grpSp>
      <p:grpSp>
        <p:nvGrpSpPr>
          <p:cNvPr id="51" name="组合 50"/>
          <p:cNvGrpSpPr/>
          <p:nvPr/>
        </p:nvGrpSpPr>
        <p:grpSpPr>
          <a:xfrm>
            <a:off x="1720215" y="2644140"/>
            <a:ext cx="975360" cy="975360"/>
            <a:chOff x="3461" y="4343"/>
            <a:chExt cx="1536" cy="1536"/>
          </a:xfrm>
        </p:grpSpPr>
        <p:sp>
          <p:nvSpPr>
            <p:cNvPr id="9" name="八角星 8"/>
            <p:cNvSpPr/>
            <p:nvPr/>
          </p:nvSpPr>
          <p:spPr>
            <a:xfrm>
              <a:off x="3461" y="4343"/>
              <a:ext cx="1537" cy="1537"/>
            </a:xfrm>
            <a:prstGeom prst="star8">
              <a:avLst>
                <a:gd name="adj" fmla="val 38288"/>
              </a:avLst>
            </a:prstGeom>
            <a:solidFill>
              <a:srgbClr val="B78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descr="303b32303039333137363bc1b4bdd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15" y="4559"/>
              <a:ext cx="1028" cy="1028"/>
            </a:xfrm>
            <a:prstGeom prst="rect">
              <a:avLst/>
            </a:prstGeom>
          </p:spPr>
        </p:pic>
      </p:grpSp>
      <p:grpSp>
        <p:nvGrpSpPr>
          <p:cNvPr id="52" name="组合 51"/>
          <p:cNvGrpSpPr/>
          <p:nvPr/>
        </p:nvGrpSpPr>
        <p:grpSpPr>
          <a:xfrm>
            <a:off x="1720850" y="4022090"/>
            <a:ext cx="975360" cy="975360"/>
            <a:chOff x="3461" y="6548"/>
            <a:chExt cx="1536" cy="1536"/>
          </a:xfrm>
          <a:solidFill>
            <a:srgbClr val="701E5E"/>
          </a:solidFill>
        </p:grpSpPr>
        <p:sp>
          <p:nvSpPr>
            <p:cNvPr id="10" name="八角星 9"/>
            <p:cNvSpPr/>
            <p:nvPr/>
          </p:nvSpPr>
          <p:spPr>
            <a:xfrm>
              <a:off x="3461" y="6548"/>
              <a:ext cx="1537" cy="1537"/>
            </a:xfrm>
            <a:prstGeom prst="star8">
              <a:avLst>
                <a:gd name="adj" fmla="val 382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图片 47" descr="303b32303139323730333bc7a6b1ca"/>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98" y="6928"/>
              <a:ext cx="864" cy="864"/>
            </a:xfrm>
            <a:prstGeom prst="rect">
              <a:avLst/>
            </a:prstGeom>
          </p:spPr>
        </p:pic>
      </p:grpSp>
      <p:grpSp>
        <p:nvGrpSpPr>
          <p:cNvPr id="53" name="组合 52"/>
          <p:cNvGrpSpPr/>
          <p:nvPr/>
        </p:nvGrpSpPr>
        <p:grpSpPr>
          <a:xfrm>
            <a:off x="1719898" y="5400040"/>
            <a:ext cx="975995" cy="975995"/>
            <a:chOff x="3461" y="8753"/>
            <a:chExt cx="1537" cy="1537"/>
          </a:xfrm>
        </p:grpSpPr>
        <p:sp>
          <p:nvSpPr>
            <p:cNvPr id="27" name="八角星 26"/>
            <p:cNvSpPr/>
            <p:nvPr/>
          </p:nvSpPr>
          <p:spPr>
            <a:xfrm>
              <a:off x="3461" y="8753"/>
              <a:ext cx="1537" cy="1537"/>
            </a:xfrm>
            <a:prstGeom prst="star8">
              <a:avLst>
                <a:gd name="adj" fmla="val 38288"/>
              </a:avLst>
            </a:prstGeom>
            <a:solidFill>
              <a:srgbClr val="B78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descr="303b32303039333131343bd1adbbb7"/>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77" y="8980"/>
              <a:ext cx="1106" cy="1106"/>
            </a:xfrm>
            <a:prstGeom prst="rect">
              <a:avLst/>
            </a:prstGeom>
          </p:spPr>
        </p:pic>
      </p:grpSp>
      <p:cxnSp>
        <p:nvCxnSpPr>
          <p:cNvPr id="54" name="直接连接符 53"/>
          <p:cNvCxnSpPr>
            <a:cxnSpLocks/>
          </p:cNvCxnSpPr>
          <p:nvPr/>
        </p:nvCxnSpPr>
        <p:spPr>
          <a:xfrm>
            <a:off x="3154680" y="2365417"/>
            <a:ext cx="7391843" cy="0"/>
          </a:xfrm>
          <a:prstGeom prst="line">
            <a:avLst/>
          </a:prstGeom>
          <a:ln>
            <a:solidFill>
              <a:srgbClr val="EFE6E1"/>
            </a:solidFill>
            <a:prstDash val="lg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a:cxnSpLocks/>
          </p:cNvCxnSpPr>
          <p:nvPr/>
        </p:nvCxnSpPr>
        <p:spPr>
          <a:xfrm>
            <a:off x="3249295" y="3716655"/>
            <a:ext cx="7297228" cy="0"/>
          </a:xfrm>
          <a:prstGeom prst="line">
            <a:avLst/>
          </a:prstGeom>
          <a:ln>
            <a:solidFill>
              <a:srgbClr val="EFE6E1"/>
            </a:solidFill>
            <a:prstDash val="lg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a:cxnSpLocks/>
          </p:cNvCxnSpPr>
          <p:nvPr/>
        </p:nvCxnSpPr>
        <p:spPr>
          <a:xfrm>
            <a:off x="3154680" y="5340666"/>
            <a:ext cx="8291983" cy="0"/>
          </a:xfrm>
          <a:prstGeom prst="line">
            <a:avLst/>
          </a:prstGeom>
          <a:ln>
            <a:solidFill>
              <a:srgbClr val="EFE6E1"/>
            </a:solidFill>
            <a:prstDash val="lg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6065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062206" y="228711"/>
            <a:ext cx="4067587" cy="649188"/>
          </a:xfrm>
          <a:prstGeom prst="roundRect">
            <a:avLst>
              <a:gd name="adj" fmla="val 49999"/>
            </a:avLst>
          </a:prstGeom>
          <a:solidFill>
            <a:srgbClr val="701E5E"/>
          </a:solidFill>
        </p:spPr>
        <p:txBody>
          <a:bodyPr wrap="square" rtlCol="0" anchor="t">
            <a:spAutoFit/>
          </a:bodyPr>
          <a:lstStyle/>
          <a:p>
            <a:pPr algn="ctr"/>
            <a:r>
              <a:rPr lang="zh-CN" altLang="en-US" sz="2400" b="1" spc="300" dirty="0">
                <a:solidFill>
                  <a:schemeClr val="bg1"/>
                </a:solidFill>
                <a:uFillTx/>
                <a:latin typeface="微软雅黑" panose="020B0503020204020204" pitchFamily="34" charset="-122"/>
                <a:ea typeface="微软雅黑" panose="020B0503020204020204" pitchFamily="34" charset="-122"/>
                <a:sym typeface="+mn-ea"/>
              </a:rPr>
              <a:t>模糊测试假设分析总结</a:t>
            </a:r>
          </a:p>
        </p:txBody>
      </p:sp>
      <p:grpSp>
        <p:nvGrpSpPr>
          <p:cNvPr id="20" name="组合 19"/>
          <p:cNvGrpSpPr/>
          <p:nvPr/>
        </p:nvGrpSpPr>
        <p:grpSpPr>
          <a:xfrm>
            <a:off x="8251190" y="1715770"/>
            <a:ext cx="3465195" cy="3465195"/>
            <a:chOff x="13569" y="2845"/>
            <a:chExt cx="5138" cy="5138"/>
          </a:xfrm>
        </p:grpSpPr>
        <p:pic>
          <p:nvPicPr>
            <p:cNvPr id="19" name="图片 18"/>
            <p:cNvPicPr/>
            <p:nvPr>
              <p:custDataLst>
                <p:tags r:id="rId2"/>
              </p:custDataLst>
            </p:nvPr>
          </p:nvPicPr>
          <p:blipFill>
            <a:blip r:embed="rId5"/>
            <a:srcRect l="49638" t="470" r="15010" b="5002"/>
            <a:stretch>
              <a:fillRect/>
            </a:stretch>
          </p:blipFill>
          <p:spPr>
            <a:xfrm>
              <a:off x="16145" y="2845"/>
              <a:ext cx="2562" cy="5138"/>
            </a:xfrm>
            <a:prstGeom prst="flowChartProcess">
              <a:avLst/>
            </a:prstGeom>
            <a:noFill/>
            <a:ln w="28575" cap="sq">
              <a:solidFill>
                <a:schemeClr val="bg1"/>
              </a:solidFill>
              <a:miter lim="800000"/>
              <a:headEnd/>
              <a:tailEnd/>
            </a:ln>
          </p:spPr>
        </p:pic>
        <p:pic>
          <p:nvPicPr>
            <p:cNvPr id="18" name="图片 17"/>
            <p:cNvPicPr/>
            <p:nvPr>
              <p:custDataLst>
                <p:tags r:id="rId3"/>
              </p:custDataLst>
            </p:nvPr>
          </p:nvPicPr>
          <p:blipFill>
            <a:blip r:embed="rId5"/>
            <a:srcRect l="14092" t="470" r="15010" b="5002"/>
            <a:stretch>
              <a:fillRect/>
            </a:stretch>
          </p:blipFill>
          <p:spPr>
            <a:xfrm>
              <a:off x="13569" y="2845"/>
              <a:ext cx="5138" cy="5138"/>
            </a:xfrm>
            <a:prstGeom prst="star8">
              <a:avLst>
                <a:gd name="adj" fmla="val 38202"/>
              </a:avLst>
            </a:prstGeom>
            <a:noFill/>
            <a:ln w="28575" cap="sq">
              <a:noFill/>
              <a:miter lim="800000"/>
              <a:headEnd/>
              <a:tailEnd/>
            </a:ln>
          </p:spPr>
        </p:pic>
      </p:grpSp>
      <p:sp>
        <p:nvSpPr>
          <p:cNvPr id="41" name="1111"/>
          <p:cNvSpPr txBox="1"/>
          <p:nvPr/>
        </p:nvSpPr>
        <p:spPr>
          <a:xfrm>
            <a:off x="1219557" y="1376438"/>
            <a:ext cx="6863439" cy="789127"/>
          </a:xfrm>
          <a:prstGeom prst="rect">
            <a:avLst/>
          </a:prstGeom>
          <a:noFill/>
          <a:ln w="9525">
            <a:noFill/>
          </a:ln>
        </p:spPr>
        <p:txBody>
          <a:bodyPr wrap="square" anchor="t">
            <a:spAutoFit/>
          </a:bodyPr>
          <a:lstStyle/>
          <a:p>
            <a:pPr algn="just">
              <a:lnSpc>
                <a:spcPct val="150000"/>
              </a:lnSpc>
            </a:pPr>
            <a:r>
              <a:rPr lang="zh-CN" altLang="en-US" sz="1600" dirty="0">
                <a:solidFill>
                  <a:srgbClr val="262626"/>
                </a:solidFill>
                <a:latin typeface="微软雅黑 Light" panose="020B0502040204020203" charset="-122"/>
                <a:ea typeface="微软雅黑 Light" panose="020B0502040204020203" charset="-122"/>
              </a:rPr>
              <a:t>      本论文系统分析了</a:t>
            </a:r>
            <a:r>
              <a:rPr lang="en-US" altLang="zh-CN" sz="1600" dirty="0">
                <a:solidFill>
                  <a:srgbClr val="262626"/>
                </a:solidFill>
                <a:latin typeface="微软雅黑 Light" panose="020B0502040204020203" charset="-122"/>
                <a:ea typeface="微软雅黑 Light" panose="020B0502040204020203" charset="-122"/>
              </a:rPr>
              <a:t>19</a:t>
            </a:r>
            <a:r>
              <a:rPr lang="zh-CN" altLang="en-US" sz="1600" dirty="0">
                <a:solidFill>
                  <a:srgbClr val="262626"/>
                </a:solidFill>
                <a:latin typeface="微软雅黑 Light" panose="020B0502040204020203" charset="-122"/>
                <a:ea typeface="微软雅黑 Light" panose="020B0502040204020203" charset="-122"/>
              </a:rPr>
              <a:t>种不同的漏洞检测工具及其假设，如下表所示。多数工具基于</a:t>
            </a:r>
            <a:r>
              <a:rPr lang="en-US" altLang="zh-CN" sz="1600" dirty="0">
                <a:solidFill>
                  <a:srgbClr val="262626"/>
                </a:solidFill>
                <a:latin typeface="微软雅黑 Light" panose="020B0502040204020203" charset="-122"/>
                <a:ea typeface="微软雅黑 Light" panose="020B0502040204020203" charset="-122"/>
              </a:rPr>
              <a:t>AFL</a:t>
            </a:r>
            <a:r>
              <a:rPr lang="zh-CN" altLang="en-US" sz="1600" dirty="0">
                <a:solidFill>
                  <a:srgbClr val="262626"/>
                </a:solidFill>
                <a:latin typeface="微软雅黑 Light" panose="020B0502040204020203" charset="-122"/>
                <a:ea typeface="微软雅黑 Light" panose="020B0502040204020203" charset="-122"/>
              </a:rPr>
              <a:t>，因此共享相同的假设。</a:t>
            </a:r>
            <a:endParaRPr lang="zh-CN" altLang="en-US" sz="1600" dirty="0">
              <a:solidFill>
                <a:srgbClr val="262626"/>
              </a:solidFill>
              <a:latin typeface="微软雅黑 Light" panose="020B0502040204020203" charset="-122"/>
              <a:ea typeface="微软雅黑 Light" panose="020B0502040204020203" charset="-122"/>
              <a:sym typeface="微软雅黑" panose="020B0503020204020204" pitchFamily="34" charset="-122"/>
            </a:endParaRPr>
          </a:p>
        </p:txBody>
      </p:sp>
      <p:pic>
        <p:nvPicPr>
          <p:cNvPr id="7" name="图片 6">
            <a:extLst>
              <a:ext uri="{FF2B5EF4-FFF2-40B4-BE49-F238E27FC236}">
                <a16:creationId xmlns:a16="http://schemas.microsoft.com/office/drawing/2014/main" id="{9569644F-6EEF-BFCF-E456-4780B1D447C6}"/>
              </a:ext>
            </a:extLst>
          </p:cNvPr>
          <p:cNvPicPr>
            <a:picLocks noChangeAspect="1"/>
          </p:cNvPicPr>
          <p:nvPr/>
        </p:nvPicPr>
        <p:blipFill rotWithShape="1">
          <a:blip r:embed="rId6"/>
          <a:srcRect l="2589" t="3510" r="3817" b="4486"/>
          <a:stretch/>
        </p:blipFill>
        <p:spPr>
          <a:xfrm>
            <a:off x="1219557" y="2296588"/>
            <a:ext cx="5362161" cy="3304111"/>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DIAGRAM_VIRTUALLY_FRAME" val="{&quot;height&quot;:407.2528276719032,&quot;left&quot;:237.3,&quot;top&quot;:113.9,&quot;width&quot;:700.2}"/>
</p:tagLst>
</file>

<file path=ppt/tags/tag101.xml><?xml version="1.0" encoding="utf-8"?>
<p:tagLst xmlns:a="http://schemas.openxmlformats.org/drawingml/2006/main" xmlns:r="http://schemas.openxmlformats.org/officeDocument/2006/relationships" xmlns:p="http://schemas.openxmlformats.org/presentationml/2006/main">
  <p:tag name="KSO_WM_DIAGRAM_VIRTUALLY_FRAME" val="{&quot;height&quot;:407.2528276719032,&quot;left&quot;:237.3,&quot;top&quot;:113.9,&quot;width&quot;:700.2}"/>
</p:tagLst>
</file>

<file path=ppt/tags/tag102.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03.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04.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05.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06.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07.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08.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09.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11.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12.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13.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14.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15.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16.xml><?xml version="1.0" encoding="utf-8"?>
<p:tagLst xmlns:a="http://schemas.openxmlformats.org/drawingml/2006/main" xmlns:r="http://schemas.openxmlformats.org/officeDocument/2006/relationships" xmlns:p="http://schemas.openxmlformats.org/presentationml/2006/main">
  <p:tag name="KSO_WM_DIAGRAM_VIRTUALLY_FRAME" val="{&quot;height&quot;:396.15,&quot;left&quot;:15.7,&quot;top&quot;:138.65,&quot;width&quot;:927.75}"/>
</p:tagLst>
</file>

<file path=ppt/tags/tag11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9.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796,&quot;width&quot;:15203}"/>
</p:tagLst>
</file>

<file path=ppt/tags/tag120.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21.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22.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23.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24.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25.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26.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27.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28.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29.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31.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32.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33.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34.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35.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36.xml><?xml version="1.0" encoding="utf-8"?>
<p:tagLst xmlns:a="http://schemas.openxmlformats.org/drawingml/2006/main" xmlns:r="http://schemas.openxmlformats.org/officeDocument/2006/relationships" xmlns:p="http://schemas.openxmlformats.org/presentationml/2006/main">
  <p:tag name="KSO_WM_DIAGRAM_VIRTUALLY_FRAME" val="{&quot;height&quot;:395.8,&quot;left&quot;:47.5,&quot;top&quot;:86.85,&quot;width&quot;:869.15}"/>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796,&quot;width&quot;:12706}"/>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641,&quot;width&quot;:6641}"/>
</p:tagLst>
</file>

<file path=ppt/tags/tag5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641,&quot;width&quot;:6641}"/>
</p:tagLst>
</file>

<file path=ppt/tags/tag5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641,&quot;width&quot;:664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2.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63.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64.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65.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66.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68.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74.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76.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77.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78.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79.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81.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82.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60.45,&quot;top&quot;:136.75,&quot;width&quot;:560.35}"/>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4.xml><?xml version="1.0" encoding="utf-8"?>
<p:tagLst xmlns:a="http://schemas.openxmlformats.org/drawingml/2006/main" xmlns:r="http://schemas.openxmlformats.org/officeDocument/2006/relationships" xmlns:p="http://schemas.openxmlformats.org/presentationml/2006/main">
  <p:tag name="KSO_WM_DIAGRAM_VIRTUALLY_FRAME" val="{&quot;height&quot;:407.2528276719032,&quot;left&quot;:237.3,&quot;top&quot;:113.9,&quot;width&quot;:700.2}"/>
</p:tagLst>
</file>

<file path=ppt/tags/tag85.xml><?xml version="1.0" encoding="utf-8"?>
<p:tagLst xmlns:a="http://schemas.openxmlformats.org/drawingml/2006/main" xmlns:r="http://schemas.openxmlformats.org/officeDocument/2006/relationships" xmlns:p="http://schemas.openxmlformats.org/presentationml/2006/main">
  <p:tag name="KSO_WM_DIAGRAM_VIRTUALLY_FRAME" val="{&quot;height&quot;:407.2528276719032,&quot;left&quot;:237.3,&quot;top&quot;:113.9,&quot;width&quot;:700.2}"/>
</p:tagLst>
</file>

<file path=ppt/tags/tag86.xml><?xml version="1.0" encoding="utf-8"?>
<p:tagLst xmlns:a="http://schemas.openxmlformats.org/drawingml/2006/main" xmlns:r="http://schemas.openxmlformats.org/officeDocument/2006/relationships" xmlns:p="http://schemas.openxmlformats.org/presentationml/2006/main">
  <p:tag name="KSO_WM_DIAGRAM_VIRTUALLY_FRAME" val="{&quot;height&quot;:407.2528276719032,&quot;left&quot;:237.3,&quot;top&quot;:113.9,&quot;width&quot;:700.2}"/>
</p:tagLst>
</file>

<file path=ppt/tags/tag87.xml><?xml version="1.0" encoding="utf-8"?>
<p:tagLst xmlns:a="http://schemas.openxmlformats.org/drawingml/2006/main" xmlns:r="http://schemas.openxmlformats.org/officeDocument/2006/relationships" xmlns:p="http://schemas.openxmlformats.org/presentationml/2006/main">
  <p:tag name="KSO_WM_DIAGRAM_VIRTUALLY_FRAME" val="{&quot;height&quot;:407.2528276719032,&quot;left&quot;:237.3,&quot;top&quot;:113.9,&quot;width&quot;:700.2}"/>
</p:tagLst>
</file>

<file path=ppt/tags/tag88.xml><?xml version="1.0" encoding="utf-8"?>
<p:tagLst xmlns:a="http://schemas.openxmlformats.org/drawingml/2006/main" xmlns:r="http://schemas.openxmlformats.org/officeDocument/2006/relationships" xmlns:p="http://schemas.openxmlformats.org/presentationml/2006/main">
  <p:tag name="KSO_WM_DIAGRAM_VIRTUALLY_FRAME" val="{&quot;height&quot;:407.2528276719032,&quot;left&quot;:237.3,&quot;top&quot;:113.9,&quot;width&quot;:700.2}"/>
</p:tagLst>
</file>

<file path=ppt/tags/tag89.xml><?xml version="1.0" encoding="utf-8"?>
<p:tagLst xmlns:a="http://schemas.openxmlformats.org/drawingml/2006/main" xmlns:r="http://schemas.openxmlformats.org/officeDocument/2006/relationships" xmlns:p="http://schemas.openxmlformats.org/presentationml/2006/main">
  <p:tag name="KSO_WM_DIAGRAM_VIRTUALLY_FRAME" val="{&quot;height&quot;:407.2528276719032,&quot;left&quot;:237.3,&quot;top&quot;:113.9,&quot;width&quot;:700.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DIAGRAM_VIRTUALLY_FRAME" val="{&quot;height&quot;:407.2528276719032,&quot;left&quot;:237.3,&quot;top&quot;:113.9,&quot;width&quot;:700.2}"/>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2.xml><?xml version="1.0" encoding="utf-8"?>
<p:tagLst xmlns:a="http://schemas.openxmlformats.org/drawingml/2006/main" xmlns:r="http://schemas.openxmlformats.org/officeDocument/2006/relationships" xmlns:p="http://schemas.openxmlformats.org/presentationml/2006/main">
  <p:tag name="KSO_WM_DIAGRAM_VIRTUALLY_FRAME" val="{&quot;height&quot;:407.2528276719032,&quot;left&quot;:237.3,&quot;top&quot;:113.9,&quot;width&quot;:700.2}"/>
</p:tagLst>
</file>

<file path=ppt/tags/tag93.xml><?xml version="1.0" encoding="utf-8"?>
<p:tagLst xmlns:a="http://schemas.openxmlformats.org/drawingml/2006/main" xmlns:r="http://schemas.openxmlformats.org/officeDocument/2006/relationships" xmlns:p="http://schemas.openxmlformats.org/presentationml/2006/main">
  <p:tag name="KSO_WM_DIAGRAM_VIRTUALLY_FRAME" val="{&quot;height&quot;:407.2528276719032,&quot;left&quot;:237.3,&quot;top&quot;:113.9,&quot;width&quot;:700.2}"/>
</p:tagLst>
</file>

<file path=ppt/tags/tag94.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14.5,&quot;top&quot;:136.75,&quot;width&quot;:617.85}"/>
</p:tagLst>
</file>

<file path=ppt/tags/tag95.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14.5,&quot;top&quot;:136.75,&quot;width&quot;:617.85}"/>
</p:tagLst>
</file>

<file path=ppt/tags/tag96.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14.5,&quot;top&quot;:136.75,&quot;width&quot;:617.85}"/>
</p:tagLst>
</file>

<file path=ppt/tags/tag97.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14.5,&quot;top&quot;:136.75,&quot;width&quot;:617.85}"/>
</p:tagLst>
</file>

<file path=ppt/tags/tag98.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14.5,&quot;top&quot;:136.75,&quot;width&quot;:617.85}"/>
</p:tagLst>
</file>

<file path=ppt/tags/tag99.xml><?xml version="1.0" encoding="utf-8"?>
<p:tagLst xmlns:a="http://schemas.openxmlformats.org/drawingml/2006/main" xmlns:r="http://schemas.openxmlformats.org/officeDocument/2006/relationships" xmlns:p="http://schemas.openxmlformats.org/presentationml/2006/main">
  <p:tag name="KSO_WM_DIAGRAM_VIRTUALLY_FRAME" val="{&quot;height&quot;:384.4028276719032,&quot;left&quot;:314.5,&quot;top&quot;:136.75,&quot;width&quot;:617.85}"/>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2069</Words>
  <Application>Microsoft Office PowerPoint</Application>
  <PresentationFormat>宽屏</PresentationFormat>
  <Paragraphs>152</Paragraphs>
  <Slides>20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等线</vt:lpstr>
      <vt:lpstr>华文新魏</vt:lpstr>
      <vt:lpstr>微软雅黑</vt:lpstr>
      <vt:lpstr>微软雅黑 Light</vt:lpstr>
      <vt:lpstr>Agency FB</vt:lpstr>
      <vt:lpstr>Arial</vt:lpstr>
      <vt:lpstr>Bauhaus 93</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kyb</dc:creator>
  <cp:lastModifiedBy>yafan li</cp:lastModifiedBy>
  <cp:revision>190</cp:revision>
  <dcterms:created xsi:type="dcterms:W3CDTF">2019-06-19T02:08:00Z</dcterms:created>
  <dcterms:modified xsi:type="dcterms:W3CDTF">2024-07-14T00:47:23Z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8E1A12AD1C2742CEADEC015AA6052FB1</vt:lpwstr>
  </property>
</Properties>
</file>