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93" r:id="rId4"/>
    <p:sldId id="294" r:id="rId5"/>
    <p:sldId id="306" r:id="rId6"/>
    <p:sldId id="296" r:id="rId7"/>
    <p:sldId id="305" r:id="rId8"/>
    <p:sldId id="264" r:id="rId9"/>
    <p:sldId id="298" r:id="rId10"/>
    <p:sldId id="288" r:id="rId11"/>
    <p:sldId id="287" r:id="rId12"/>
    <p:sldId id="286" r:id="rId13"/>
    <p:sldId id="307" r:id="rId14"/>
    <p:sldId id="289" r:id="rId15"/>
    <p:sldId id="262" r:id="rId16"/>
    <p:sldId id="303" r:id="rId17"/>
    <p:sldId id="299" r:id="rId18"/>
    <p:sldId id="278" r:id="rId19"/>
    <p:sldId id="302" r:id="rId20"/>
    <p:sldId id="301" r:id="rId21"/>
    <p:sldId id="25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紫琪" initials="紫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1E5E"/>
    <a:srgbClr val="A2508C"/>
    <a:srgbClr val="B78EAE"/>
    <a:srgbClr val="AD4591"/>
    <a:srgbClr val="C65844"/>
    <a:srgbClr val="FFFFFF"/>
    <a:srgbClr val="FBF9F8"/>
    <a:srgbClr val="EFE6E1"/>
    <a:srgbClr val="E0CEC3"/>
    <a:srgbClr val="DED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96" d="100"/>
          <a:sy n="96" d="100"/>
        </p:scale>
        <p:origin x="48" y="57"/>
      </p:cViewPr>
      <p:guideLst>
        <p:guide orient="horz" pos="240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0" name="图片 99"/>
          <p:cNvPicPr/>
          <p:nvPr userDrawn="1">
            <p:custDataLst>
              <p:tags r:id="rId6"/>
            </p:custDataLst>
          </p:nvPr>
        </p:nvPicPr>
        <p:blipFill>
          <a:blip r:embed="rId8"/>
          <a:srcRect b="5315"/>
          <a:stretch>
            <a:fillRect/>
          </a:stretch>
        </p:blipFill>
        <p:spPr>
          <a:xfrm>
            <a:off x="2538095" y="2540"/>
            <a:ext cx="9653905" cy="6855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5348605" cy="6858000"/>
          </a:xfrm>
          <a:prstGeom prst="rect">
            <a:avLst/>
          </a:prstGeom>
          <a:solidFill>
            <a:srgbClr val="701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 userDrawn="1">
            <p:custDataLst>
              <p:tags r:id="rId1"/>
            </p:custDataLst>
          </p:nvPr>
        </p:nvPicPr>
        <p:blipFill>
          <a:blip r:embed="rId3"/>
          <a:srcRect l="16424" b="5315"/>
          <a:stretch>
            <a:fillRect/>
          </a:stretch>
        </p:blipFill>
        <p:spPr>
          <a:xfrm>
            <a:off x="-29845" y="0"/>
            <a:ext cx="8068310" cy="6855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/>
        </p:nvSpPr>
        <p:spPr>
          <a:xfrm>
            <a:off x="5349240" y="8890"/>
            <a:ext cx="684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 userDrawn="1"/>
        </p:nvPicPr>
        <p:blipFill>
          <a:blip r:embed="rId2"/>
          <a:srcRect t="-70" r="15129" b="5315"/>
          <a:stretch>
            <a:fillRect/>
          </a:stretch>
        </p:blipFill>
        <p:spPr>
          <a:xfrm>
            <a:off x="4021455" y="-5080"/>
            <a:ext cx="8193405" cy="68605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68122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135890" y="127000"/>
            <a:ext cx="11916000" cy="6604000"/>
          </a:xfrm>
          <a:prstGeom prst="rect">
            <a:avLst/>
          </a:prstGeom>
          <a:noFill/>
          <a:ln w="28575">
            <a:solidFill>
              <a:srgbClr val="701E5E">
                <a:alpha val="50000"/>
              </a:srgbClr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rcRect l="44723" t="20915" r="33962" b="59482"/>
          <a:stretch>
            <a:fillRect/>
          </a:stretch>
        </p:blipFill>
        <p:spPr>
          <a:xfrm>
            <a:off x="538480" y="0"/>
            <a:ext cx="902033" cy="684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image" Target="../media/image13.png"/><Relationship Id="rId5" Type="http://schemas.openxmlformats.org/officeDocument/2006/relationships/image" Target="../media/image3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6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5" Type="http://schemas.openxmlformats.org/officeDocument/2006/relationships/image" Target="../media/image35.png"/><Relationship Id="rId4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77475" y="1494790"/>
            <a:ext cx="994410" cy="2894330"/>
          </a:xfrm>
          <a:prstGeom prst="rect">
            <a:avLst/>
          </a:prstGeom>
          <a:solidFill>
            <a:srgbClr val="701E5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3000" kern="3000" spc="1000" dirty="0">
                <a:solidFill>
                  <a:schemeClr val="bg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允公允能</a:t>
            </a:r>
          </a:p>
          <a:p>
            <a:pPr algn="ctr">
              <a:lnSpc>
                <a:spcPct val="100000"/>
              </a:lnSpc>
            </a:pPr>
            <a:r>
              <a:rPr lang="en-US" altLang="zh-CN" sz="3000" kern="3000" spc="1000" dirty="0">
                <a:solidFill>
                  <a:schemeClr val="bg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3000" kern="3000" spc="1000" dirty="0">
                <a:solidFill>
                  <a:schemeClr val="bg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日新月异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17F49E-348A-75FE-93DC-284114AE963F}"/>
              </a:ext>
            </a:extLst>
          </p:cNvPr>
          <p:cNvSpPr txBox="1"/>
          <p:nvPr/>
        </p:nvSpPr>
        <p:spPr>
          <a:xfrm>
            <a:off x="920115" y="1187629"/>
            <a:ext cx="4234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IDA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Pro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IDA Python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95BF-152C-4A15-9E89-D18E25985206}"/>
              </a:ext>
            </a:extLst>
          </p:cNvPr>
          <p:cNvSpPr txBox="1"/>
          <p:nvPr/>
        </p:nvSpPr>
        <p:spPr>
          <a:xfrm>
            <a:off x="1933161" y="4601817"/>
            <a:ext cx="3110948" cy="170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汇报人：李雅帆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2213041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专业：信息安全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EF57-13BE-2A17-9EF3-F4A63F5F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9310CF4E-6D00-5CF3-3B08-2155DB1F2FF4}"/>
              </a:ext>
            </a:extLst>
          </p:cNvPr>
          <p:cNvSpPr txBox="1"/>
          <p:nvPr/>
        </p:nvSpPr>
        <p:spPr>
          <a:xfrm>
            <a:off x="4707255" y="233680"/>
            <a:ext cx="2772410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搜索跳转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7632B5E-450F-D625-1DC9-D4F3EC3D2B55}"/>
              </a:ext>
            </a:extLst>
          </p:cNvPr>
          <p:cNvGrpSpPr/>
          <p:nvPr/>
        </p:nvGrpSpPr>
        <p:grpSpPr>
          <a:xfrm>
            <a:off x="543560" y="1016510"/>
            <a:ext cx="4070004" cy="1284100"/>
            <a:chOff x="1478" y="3883"/>
            <a:chExt cx="7910" cy="2022"/>
          </a:xfrm>
        </p:grpSpPr>
        <p:sp>
          <p:nvSpPr>
            <p:cNvPr id="82" name="333333">
              <a:extLst>
                <a:ext uri="{FF2B5EF4-FFF2-40B4-BE49-F238E27FC236}">
                  <a16:creationId xmlns:a16="http://schemas.microsoft.com/office/drawing/2014/main" id="{7D6BA6F6-9C76-CF39-2596-57B7D62BEA84}"/>
                </a:ext>
              </a:extLst>
            </p:cNvPr>
            <p:cNvSpPr txBox="1"/>
            <p:nvPr/>
          </p:nvSpPr>
          <p:spPr>
            <a:xfrm>
              <a:off x="1478" y="3883"/>
              <a:ext cx="387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函数搜索</a:t>
              </a:r>
            </a:p>
          </p:txBody>
        </p:sp>
        <p:sp>
          <p:nvSpPr>
            <p:cNvPr id="83" name="1111">
              <a:extLst>
                <a:ext uri="{FF2B5EF4-FFF2-40B4-BE49-F238E27FC236}">
                  <a16:creationId xmlns:a16="http://schemas.microsoft.com/office/drawing/2014/main" id="{F8E22A8D-6061-755D-644B-4FD97DE5BBD0}"/>
                </a:ext>
              </a:extLst>
            </p:cNvPr>
            <p:cNvSpPr txBox="1"/>
            <p:nvPr/>
          </p:nvSpPr>
          <p:spPr>
            <a:xfrm>
              <a:off x="1478" y="4518"/>
              <a:ext cx="7910" cy="13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kern="100" dirty="0"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kern="100" dirty="0"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Function window</a:t>
              </a:r>
              <a:r>
                <a:rPr lang="zh-CN" altLang="en-US" kern="100" dirty="0"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输入具体的函数名搜索函数，点击可跳转到函数所在位置。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EC84110D-C721-3C52-3945-BF29751B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5" y="2392573"/>
            <a:ext cx="5028813" cy="23383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60E5C07-3EDA-D567-CCE4-41CD2D0F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583"/>
          <a:stretch/>
        </p:blipFill>
        <p:spPr>
          <a:xfrm>
            <a:off x="7651303" y="325068"/>
            <a:ext cx="4489346" cy="218941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0F577C0-D65D-6109-7F7A-6F356ED09569}"/>
              </a:ext>
            </a:extLst>
          </p:cNvPr>
          <p:cNvGrpSpPr/>
          <p:nvPr/>
        </p:nvGrpSpPr>
        <p:grpSpPr>
          <a:xfrm>
            <a:off x="6234866" y="2203354"/>
            <a:ext cx="5102497" cy="1236472"/>
            <a:chOff x="3946" y="3813"/>
            <a:chExt cx="6462" cy="1947"/>
          </a:xfrm>
        </p:grpSpPr>
        <p:sp>
          <p:nvSpPr>
            <p:cNvPr id="5" name="333333">
              <a:extLst>
                <a:ext uri="{FF2B5EF4-FFF2-40B4-BE49-F238E27FC236}">
                  <a16:creationId xmlns:a16="http://schemas.microsoft.com/office/drawing/2014/main" id="{DF470E53-D2C3-9836-554F-EBAF727BEF08}"/>
                </a:ext>
              </a:extLst>
            </p:cNvPr>
            <p:cNvSpPr txBox="1"/>
            <p:nvPr/>
          </p:nvSpPr>
          <p:spPr>
            <a:xfrm>
              <a:off x="3946" y="3813"/>
              <a:ext cx="387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地址搜索</a:t>
              </a:r>
            </a:p>
          </p:txBody>
        </p:sp>
        <p:sp>
          <p:nvSpPr>
            <p:cNvPr id="6" name="1111">
              <a:extLst>
                <a:ext uri="{FF2B5EF4-FFF2-40B4-BE49-F238E27FC236}">
                  <a16:creationId xmlns:a16="http://schemas.microsoft.com/office/drawing/2014/main" id="{95DB728C-CECF-533D-1CE6-FEEF963139D9}"/>
                </a:ext>
              </a:extLst>
            </p:cNvPr>
            <p:cNvSpPr txBox="1"/>
            <p:nvPr/>
          </p:nvSpPr>
          <p:spPr>
            <a:xfrm>
              <a:off x="3946" y="4376"/>
              <a:ext cx="6462" cy="1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快捷键</a:t>
              </a:r>
              <a:r>
                <a:rPr lang="zh-CN" altLang="en-US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dirty="0">
                  <a:ea typeface="宋体" panose="02010600030101010101" pitchFamily="2" charset="-122"/>
                  <a:cs typeface="Times New Roman" panose="02020603050405020304" pitchFamily="18" charset="0"/>
                </a:rPr>
                <a:t>输入地址，点击</a:t>
              </a:r>
              <a:r>
                <a:rPr lang="en-US" altLang="zh-CN" dirty="0">
                  <a:ea typeface="宋体" panose="02010600030101010101" pitchFamily="2" charset="-122"/>
                  <a:cs typeface="Times New Roman" panose="02020603050405020304" pitchFamily="18" charset="0"/>
                </a:rPr>
                <a:t>ok</a:t>
              </a:r>
              <a:r>
                <a:rPr lang="zh-CN" altLang="en-US" dirty="0">
                  <a:ea typeface="宋体" panose="02010600030101010101" pitchFamily="2" charset="-122"/>
                  <a:cs typeface="Times New Roman" panose="02020603050405020304" pitchFamily="18" charset="0"/>
                </a:rPr>
                <a:t>，跳转到相应地址。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0CF018C9-B1AB-2923-6167-3BDBE14585B9}"/>
              </a:ext>
            </a:extLst>
          </p:cNvPr>
          <p:cNvSpPr/>
          <p:nvPr/>
        </p:nvSpPr>
        <p:spPr>
          <a:xfrm>
            <a:off x="483925" y="4512249"/>
            <a:ext cx="829918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9B130B-64D0-1922-1EF2-FBF2A61259D6}"/>
              </a:ext>
            </a:extLst>
          </p:cNvPr>
          <p:cNvSpPr/>
          <p:nvPr/>
        </p:nvSpPr>
        <p:spPr>
          <a:xfrm>
            <a:off x="483925" y="2392690"/>
            <a:ext cx="982097" cy="335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FB732C-69A2-67A2-5C1C-C535099CC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51" y="3203714"/>
            <a:ext cx="2928139" cy="32741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8DE660-C48A-63C2-2816-6B9D84C92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628" y="3925085"/>
            <a:ext cx="3645017" cy="2642307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3DE08A8-9DC2-5738-806D-1095C19200BB}"/>
              </a:ext>
            </a:extLst>
          </p:cNvPr>
          <p:cNvSpPr/>
          <p:nvPr/>
        </p:nvSpPr>
        <p:spPr>
          <a:xfrm>
            <a:off x="4499328" y="4855564"/>
            <a:ext cx="2741323" cy="263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EA4E65-0879-A5FB-6A4E-19BBFA4275D8}"/>
              </a:ext>
            </a:extLst>
          </p:cNvPr>
          <p:cNvGrpSpPr/>
          <p:nvPr/>
        </p:nvGrpSpPr>
        <p:grpSpPr>
          <a:xfrm>
            <a:off x="258528" y="5131580"/>
            <a:ext cx="3961130" cy="1240281"/>
            <a:chOff x="3150" y="3945"/>
            <a:chExt cx="6238" cy="1953"/>
          </a:xfrm>
        </p:grpSpPr>
        <p:sp>
          <p:nvSpPr>
            <p:cNvPr id="13" name="333333">
              <a:extLst>
                <a:ext uri="{FF2B5EF4-FFF2-40B4-BE49-F238E27FC236}">
                  <a16:creationId xmlns:a16="http://schemas.microsoft.com/office/drawing/2014/main" id="{3C7AE3FB-0E3A-4C68-C7A6-CA1511C33E9D}"/>
                </a:ext>
              </a:extLst>
            </p:cNvPr>
            <p:cNvSpPr txBox="1"/>
            <p:nvPr/>
          </p:nvSpPr>
          <p:spPr>
            <a:xfrm>
              <a:off x="3693" y="3945"/>
              <a:ext cx="1899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指令搜索</a:t>
              </a:r>
            </a:p>
          </p:txBody>
        </p:sp>
        <p:sp>
          <p:nvSpPr>
            <p:cNvPr id="15" name="1111">
              <a:extLst>
                <a:ext uri="{FF2B5EF4-FFF2-40B4-BE49-F238E27FC236}">
                  <a16:creationId xmlns:a16="http://schemas.microsoft.com/office/drawing/2014/main" id="{7E8B3858-CF24-2C2B-7973-EDF8CF1921B6}"/>
                </a:ext>
              </a:extLst>
            </p:cNvPr>
            <p:cNvSpPr txBox="1"/>
            <p:nvPr/>
          </p:nvSpPr>
          <p:spPr>
            <a:xfrm>
              <a:off x="3150" y="4518"/>
              <a:ext cx="6238" cy="1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indent="304800" algn="l" latinLnBrk="1">
                <a:lnSpc>
                  <a:spcPct val="150000"/>
                </a:lnSpc>
              </a:pP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我们选择菜单中的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Search 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中的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indent="304800" algn="l" latinLnBrk="1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Sequence of Bytes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搜索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in 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指令。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333333">
            <a:extLst>
              <a:ext uri="{FF2B5EF4-FFF2-40B4-BE49-F238E27FC236}">
                <a16:creationId xmlns:a16="http://schemas.microsoft.com/office/drawing/2014/main" id="{7A2C1526-14E4-2AAA-F092-3FC82F970856}"/>
              </a:ext>
            </a:extLst>
          </p:cNvPr>
          <p:cNvSpPr txBox="1"/>
          <p:nvPr/>
        </p:nvSpPr>
        <p:spPr>
          <a:xfrm>
            <a:off x="3898707" y="866486"/>
            <a:ext cx="1991781" cy="3696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en-US" altLang="zh-CN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Ctrl+F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125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A4BA-A961-B85D-07C9-6EAF58633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6AAC0F1B-C633-0A92-F5F3-115672FDFB71}"/>
              </a:ext>
            </a:extLst>
          </p:cNvPr>
          <p:cNvSpPr txBox="1"/>
          <p:nvPr/>
        </p:nvSpPr>
        <p:spPr>
          <a:xfrm>
            <a:off x="4707255" y="233680"/>
            <a:ext cx="2772410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交叉引用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25628975-8577-35DB-CBB3-B4A055FB12FE}"/>
              </a:ext>
            </a:extLst>
          </p:cNvPr>
          <p:cNvGrpSpPr/>
          <p:nvPr/>
        </p:nvGrpSpPr>
        <p:grpSpPr>
          <a:xfrm>
            <a:off x="543560" y="1016510"/>
            <a:ext cx="4070004" cy="1694987"/>
            <a:chOff x="1478" y="3883"/>
            <a:chExt cx="7910" cy="2669"/>
          </a:xfrm>
        </p:grpSpPr>
        <p:sp>
          <p:nvSpPr>
            <p:cNvPr id="82" name="333333">
              <a:extLst>
                <a:ext uri="{FF2B5EF4-FFF2-40B4-BE49-F238E27FC236}">
                  <a16:creationId xmlns:a16="http://schemas.microsoft.com/office/drawing/2014/main" id="{0BE22E3C-9618-C8C8-6ADF-A763DC1393A4}"/>
                </a:ext>
              </a:extLst>
            </p:cNvPr>
            <p:cNvSpPr txBox="1"/>
            <p:nvPr/>
          </p:nvSpPr>
          <p:spPr>
            <a:xfrm>
              <a:off x="1478" y="3883"/>
              <a:ext cx="387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交叉引用</a:t>
              </a:r>
            </a:p>
          </p:txBody>
        </p:sp>
        <p:sp>
          <p:nvSpPr>
            <p:cNvPr id="83" name="1111">
              <a:extLst>
                <a:ext uri="{FF2B5EF4-FFF2-40B4-BE49-F238E27FC236}">
                  <a16:creationId xmlns:a16="http://schemas.microsoft.com/office/drawing/2014/main" id="{FBE725DE-C4A2-557A-3441-CA46AA0AC566}"/>
                </a:ext>
              </a:extLst>
            </p:cNvPr>
            <p:cNvSpPr txBox="1"/>
            <p:nvPr/>
          </p:nvSpPr>
          <p:spPr>
            <a:xfrm>
              <a:off x="1478" y="4518"/>
              <a:ext cx="7910" cy="20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dirty="0" err="1"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Ctrl+X</a:t>
              </a:r>
              <a:r>
                <a:rPr lang="en-US" altLang="zh-CN" sz="1800" dirty="0">
                  <a:effectLst/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快捷键</a:t>
              </a:r>
              <a:r>
                <a:rPr lang="zh-CN" altLang="en-US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，或者右键</a:t>
              </a:r>
              <a:r>
                <a:rPr lang="en-US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800" dirty="0" err="1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Jumo</a:t>
              </a:r>
              <a:r>
                <a:rPr lang="en-US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to </a:t>
              </a:r>
              <a:r>
                <a:rPr lang="en-US" altLang="zh-CN" sz="1800" dirty="0" err="1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xref</a:t>
              </a:r>
              <a:r>
                <a:rPr lang="en-US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 to operand…</a:t>
              </a:r>
              <a:r>
                <a:rPr lang="zh-CN" altLang="zh-CN" sz="1800" dirty="0">
                  <a:effectLst/>
                  <a:ea typeface="宋体" panose="02010600030101010101" pitchFamily="2" charset="-122"/>
                  <a:cs typeface="Times New Roman" panose="02020603050405020304" pitchFamily="18" charset="0"/>
                </a:rPr>
                <a:t>定位其交叉引用情况</a:t>
              </a:r>
              <a:r>
                <a:rPr lang="zh-CN" altLang="en-US" kern="100" dirty="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查看函数的</a:t>
              </a:r>
              <a:r>
                <a:rPr lang="zh-CN" altLang="en-US" kern="100" dirty="0"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交叉引用</a:t>
              </a:r>
              <a:r>
                <a:rPr lang="zh-CN" altLang="en-US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情况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1D9837D-0E4B-A6B0-61D6-64EB1BCF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28" y="2681470"/>
            <a:ext cx="5734050" cy="3524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C2805-4214-8F36-68CB-5114A7C0C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284" y="1311426"/>
            <a:ext cx="5575156" cy="30985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628EEF-1FA4-F591-A107-8B2B646D2121}"/>
              </a:ext>
            </a:extLst>
          </p:cNvPr>
          <p:cNvSpPr/>
          <p:nvPr/>
        </p:nvSpPr>
        <p:spPr>
          <a:xfrm flipV="1">
            <a:off x="2961861" y="3647661"/>
            <a:ext cx="3111423" cy="159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842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C798-1B53-B0A0-65B8-3818179DB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2B8A5D7-99F4-A4DB-AA2A-EEBA5BC8CE55}"/>
              </a:ext>
            </a:extLst>
          </p:cNvPr>
          <p:cNvSpPr txBox="1"/>
          <p:nvPr/>
        </p:nvSpPr>
        <p:spPr>
          <a:xfrm>
            <a:off x="4707255" y="233680"/>
            <a:ext cx="2772410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交叉引用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8D6E994-BEA0-9C2F-9565-05392C71426E}"/>
              </a:ext>
            </a:extLst>
          </p:cNvPr>
          <p:cNvGrpSpPr/>
          <p:nvPr/>
        </p:nvGrpSpPr>
        <p:grpSpPr>
          <a:xfrm>
            <a:off x="543560" y="1016512"/>
            <a:ext cx="4070004" cy="1279656"/>
            <a:chOff x="1478" y="3883"/>
            <a:chExt cx="7910" cy="2015"/>
          </a:xfrm>
        </p:grpSpPr>
        <p:sp>
          <p:nvSpPr>
            <p:cNvPr id="82" name="333333">
              <a:extLst>
                <a:ext uri="{FF2B5EF4-FFF2-40B4-BE49-F238E27FC236}">
                  <a16:creationId xmlns:a16="http://schemas.microsoft.com/office/drawing/2014/main" id="{786F2E3D-824B-5D00-299E-050EEE68753F}"/>
                </a:ext>
              </a:extLst>
            </p:cNvPr>
            <p:cNvSpPr txBox="1"/>
            <p:nvPr/>
          </p:nvSpPr>
          <p:spPr>
            <a:xfrm>
              <a:off x="1478" y="3883"/>
              <a:ext cx="387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交叉引用图</a:t>
              </a:r>
            </a:p>
          </p:txBody>
        </p:sp>
        <p:sp>
          <p:nvSpPr>
            <p:cNvPr id="83" name="1111">
              <a:extLst>
                <a:ext uri="{FF2B5EF4-FFF2-40B4-BE49-F238E27FC236}">
                  <a16:creationId xmlns:a16="http://schemas.microsoft.com/office/drawing/2014/main" id="{0621B560-8ACE-224A-4D50-C3BAFFBA8672}"/>
                </a:ext>
              </a:extLst>
            </p:cNvPr>
            <p:cNvSpPr txBox="1"/>
            <p:nvPr/>
          </p:nvSpPr>
          <p:spPr>
            <a:xfrm>
              <a:off x="1478" y="4518"/>
              <a:ext cx="7910" cy="13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宋体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View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——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Graphs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——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User </a:t>
              </a:r>
              <a:r>
                <a:rPr lang="en-US" altLang="zh-CN" sz="1800" kern="100" dirty="0" err="1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Xrefs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Chart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，点击确定，查看函数的交叉引用图。</a:t>
              </a:r>
              <a:endPara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CD30344-7A20-C9E5-C0DF-20ECC264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15" y="2962696"/>
            <a:ext cx="5660045" cy="26027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9EC135-D88D-A1FE-61CD-E80150A1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534" y="1016510"/>
            <a:ext cx="3230897" cy="55110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41FC4B-AAEF-7F93-3A9C-2419B1A3B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0361" y="1589377"/>
            <a:ext cx="4046354" cy="339826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CEB8BF9-B529-F298-0991-3A72460FD1CA}"/>
              </a:ext>
            </a:extLst>
          </p:cNvPr>
          <p:cNvSpPr/>
          <p:nvPr/>
        </p:nvSpPr>
        <p:spPr>
          <a:xfrm>
            <a:off x="5483141" y="3627471"/>
            <a:ext cx="2075567" cy="412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FA57E1-C3A6-04C3-C2EF-CDDA354A748B}"/>
              </a:ext>
            </a:extLst>
          </p:cNvPr>
          <p:cNvSpPr/>
          <p:nvPr/>
        </p:nvSpPr>
        <p:spPr>
          <a:xfrm>
            <a:off x="3922765" y="4129397"/>
            <a:ext cx="1320125" cy="1891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03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5CCFE-D737-E497-EA87-5691F3EE9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E9B19ED-79CA-8C59-4861-6EC92EE09137}"/>
              </a:ext>
            </a:extLst>
          </p:cNvPr>
          <p:cNvGrpSpPr/>
          <p:nvPr/>
        </p:nvGrpSpPr>
        <p:grpSpPr>
          <a:xfrm>
            <a:off x="4129543" y="1210480"/>
            <a:ext cx="9808210" cy="5527675"/>
            <a:chOff x="6918" y="1786"/>
            <a:chExt cx="15446" cy="87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8F8B0A5-CA39-DA80-3225-EE1D64024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8" y="1786"/>
              <a:ext cx="4345" cy="33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312703-1A28-6EB5-4DA0-45374DDA0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10" y="7403"/>
              <a:ext cx="4054" cy="308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EB14D7F-E7D5-29B4-1CA8-955BF455084B}"/>
              </a:ext>
            </a:extLst>
          </p:cNvPr>
          <p:cNvSpPr txBox="1"/>
          <p:nvPr/>
        </p:nvSpPr>
        <p:spPr>
          <a:xfrm>
            <a:off x="4707255" y="233680"/>
            <a:ext cx="2772410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数据类型转换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72784BE-BBC8-DAA5-344E-5708F28B7E80}"/>
              </a:ext>
            </a:extLst>
          </p:cNvPr>
          <p:cNvGrpSpPr/>
          <p:nvPr/>
        </p:nvGrpSpPr>
        <p:grpSpPr>
          <a:xfrm>
            <a:off x="6221896" y="1860964"/>
            <a:ext cx="4987759" cy="3594735"/>
            <a:chOff x="1478" y="3883"/>
            <a:chExt cx="7242" cy="4786"/>
          </a:xfrm>
        </p:grpSpPr>
        <p:sp>
          <p:nvSpPr>
            <p:cNvPr id="79" name="333333">
              <a:extLst>
                <a:ext uri="{FF2B5EF4-FFF2-40B4-BE49-F238E27FC236}">
                  <a16:creationId xmlns:a16="http://schemas.microsoft.com/office/drawing/2014/main" id="{7CEE0C2C-FA7B-B4C2-7BA6-EEDBE4A268B4}"/>
                </a:ext>
              </a:extLst>
            </p:cNvPr>
            <p:cNvSpPr txBox="1"/>
            <p:nvPr/>
          </p:nvSpPr>
          <p:spPr>
            <a:xfrm>
              <a:off x="1478" y="3883"/>
              <a:ext cx="511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b="1" i="0" dirty="0">
                  <a:solidFill>
                    <a:srgbClr val="4F4F4F"/>
                  </a:solidFill>
                  <a:effectLst/>
                  <a:latin typeface="PingFang SC"/>
                </a:rPr>
                <a:t>数据类型转换快捷键</a:t>
              </a:r>
            </a:p>
            <a:p>
              <a:pPr algn="l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1111">
              <a:extLst>
                <a:ext uri="{FF2B5EF4-FFF2-40B4-BE49-F238E27FC236}">
                  <a16:creationId xmlns:a16="http://schemas.microsoft.com/office/drawing/2014/main" id="{EB2C17BF-B7DB-9D9E-184E-1358211FE1D5}"/>
                </a:ext>
              </a:extLst>
            </p:cNvPr>
            <p:cNvSpPr txBox="1"/>
            <p:nvPr/>
          </p:nvSpPr>
          <p:spPr>
            <a:xfrm>
              <a:off x="1478" y="4518"/>
              <a:ext cx="7242" cy="4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D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：转换成数据形式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)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A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：转换成字符形式转</a:t>
              </a:r>
              <a:endPara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C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：转换成汇编代码 </a:t>
              </a:r>
              <a:endPara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U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：转成原始字符</a:t>
              </a:r>
              <a:endPara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Shift+E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：导出数据。如果有想导出的数据，选中然后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shift+e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，选择你想导出的方式。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36FC8EA-3262-25DB-17E1-B80CF640F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345" y="1182800"/>
            <a:ext cx="5274310" cy="2609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89DBF9D-22E6-4224-CCA8-5B2E8B9A4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38" y="1769308"/>
            <a:ext cx="3484880" cy="3726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472AC2-A9C1-B6AD-E376-A8D2293E5944}"/>
              </a:ext>
            </a:extLst>
          </p:cNvPr>
          <p:cNvSpPr/>
          <p:nvPr/>
        </p:nvSpPr>
        <p:spPr>
          <a:xfrm flipV="1">
            <a:off x="969600" y="1776624"/>
            <a:ext cx="3111423" cy="159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21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EAD17-65BE-68BE-5DF4-1E034534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3D607BA-96AB-0A13-3D54-3D89B91358B9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IDA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9B3AD5C-2160-E32B-CE8A-AFC6F23DC6A5}"/>
              </a:ext>
            </a:extLst>
          </p:cNvPr>
          <p:cNvGrpSpPr/>
          <p:nvPr/>
        </p:nvGrpSpPr>
        <p:grpSpPr>
          <a:xfrm>
            <a:off x="543560" y="1016511"/>
            <a:ext cx="5022850" cy="1561625"/>
            <a:chOff x="1478" y="3883"/>
            <a:chExt cx="7910" cy="2459"/>
          </a:xfrm>
        </p:grpSpPr>
        <p:sp>
          <p:nvSpPr>
            <p:cNvPr id="82" name="333333">
              <a:extLst>
                <a:ext uri="{FF2B5EF4-FFF2-40B4-BE49-F238E27FC236}">
                  <a16:creationId xmlns:a16="http://schemas.microsoft.com/office/drawing/2014/main" id="{226C85A9-83EB-29C9-0AD4-7D1C2DB3E728}"/>
                </a:ext>
              </a:extLst>
            </p:cNvPr>
            <p:cNvSpPr txBox="1"/>
            <p:nvPr/>
          </p:nvSpPr>
          <p:spPr>
            <a:xfrm>
              <a:off x="1478" y="3883"/>
              <a:ext cx="4419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</a:t>
              </a:r>
            </a:p>
          </p:txBody>
        </p:sp>
        <p:sp>
          <p:nvSpPr>
            <p:cNvPr id="83" name="1111">
              <a:extLst>
                <a:ext uri="{FF2B5EF4-FFF2-40B4-BE49-F238E27FC236}">
                  <a16:creationId xmlns:a16="http://schemas.microsoft.com/office/drawing/2014/main" id="{DDDE8DD4-9055-5825-EFEF-6363F847C716}"/>
                </a:ext>
              </a:extLst>
            </p:cNvPr>
            <p:cNvSpPr txBox="1"/>
            <p:nvPr/>
          </p:nvSpPr>
          <p:spPr>
            <a:xfrm>
              <a:off x="1478" y="4518"/>
              <a:ext cx="7910" cy="1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已经安装了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IDAPython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插件，运行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Lab05-01.py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，流程为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File-Script file,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然后选择要运行的文件，会在输出窗口呈现运行结果。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923DC69-B333-053C-4152-17C9AE78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220" y="1016511"/>
            <a:ext cx="5078163" cy="34536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542C78-5EFF-AA33-2F0E-D8D92A003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404" y="3113174"/>
            <a:ext cx="7439025" cy="33813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F2DCE4-6F19-B444-6B25-8A044E0A8D6F}"/>
              </a:ext>
            </a:extLst>
          </p:cNvPr>
          <p:cNvSpPr/>
          <p:nvPr/>
        </p:nvSpPr>
        <p:spPr>
          <a:xfrm>
            <a:off x="2454965" y="4288735"/>
            <a:ext cx="1192696" cy="18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96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八角星 1"/>
          <p:cNvSpPr/>
          <p:nvPr/>
        </p:nvSpPr>
        <p:spPr>
          <a:xfrm>
            <a:off x="4286885" y="2373630"/>
            <a:ext cx="2129790" cy="2129790"/>
          </a:xfrm>
          <a:prstGeom prst="star8">
            <a:avLst>
              <a:gd name="adj" fmla="val 38189"/>
            </a:avLst>
          </a:prstGeom>
          <a:solidFill>
            <a:srgbClr val="701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288290" rIns="36195" bIns="0" rtlCol="0" anchor="ctr" anchorCtr="1"/>
          <a:lstStyle/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9240" name="文本框 47"/>
          <p:cNvSpPr txBox="1"/>
          <p:nvPr/>
        </p:nvSpPr>
        <p:spPr>
          <a:xfrm>
            <a:off x="6429058" y="2884805"/>
            <a:ext cx="5762625" cy="10147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Yara</a:t>
            </a:r>
            <a:r>
              <a:rPr lang="zh-CN" altLang="en-US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3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8A073-DCC0-0B6C-6EAB-F4525EBD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C8D855-3986-C00A-23DB-080E02B75CCA}"/>
              </a:ext>
            </a:extLst>
          </p:cNvPr>
          <p:cNvGrpSpPr/>
          <p:nvPr/>
        </p:nvGrpSpPr>
        <p:grpSpPr>
          <a:xfrm>
            <a:off x="3388682" y="558482"/>
            <a:ext cx="10979454" cy="3399155"/>
            <a:chOff x="9531" y="1353"/>
            <a:chExt cx="12804" cy="53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9FDE80-514A-312E-8399-4484E177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1" y="1353"/>
              <a:ext cx="4345" cy="33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EBF2636-77E0-6FD9-EAE3-F0759155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1" y="3618"/>
              <a:ext cx="4054" cy="308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194AD0C-5372-9F07-BBB3-266D8B5A0A16}"/>
              </a:ext>
            </a:extLst>
          </p:cNvPr>
          <p:cNvSpPr txBox="1"/>
          <p:nvPr/>
        </p:nvSpPr>
        <p:spPr>
          <a:xfrm>
            <a:off x="4292600" y="233680"/>
            <a:ext cx="3496309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Yara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55DC7D6-8BD5-DCA1-9FA6-4ABD43A9BAF9}"/>
              </a:ext>
            </a:extLst>
          </p:cNvPr>
          <p:cNvGrpSpPr/>
          <p:nvPr/>
        </p:nvGrpSpPr>
        <p:grpSpPr>
          <a:xfrm>
            <a:off x="5750176" y="1307227"/>
            <a:ext cx="5183814" cy="1226185"/>
            <a:chOff x="-1571" y="4375"/>
            <a:chExt cx="9281" cy="1931"/>
          </a:xfrm>
        </p:grpSpPr>
        <p:sp>
          <p:nvSpPr>
            <p:cNvPr id="79" name="333333">
              <a:extLst>
                <a:ext uri="{FF2B5EF4-FFF2-40B4-BE49-F238E27FC236}">
                  <a16:creationId xmlns:a16="http://schemas.microsoft.com/office/drawing/2014/main" id="{51497BED-280A-BE0A-6961-812C91B8C48A}"/>
                </a:ext>
              </a:extLst>
            </p:cNvPr>
            <p:cNvSpPr txBox="1"/>
            <p:nvPr/>
          </p:nvSpPr>
          <p:spPr>
            <a:xfrm>
              <a:off x="-1571" y="4375"/>
              <a:ext cx="433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Yara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规则编写</a:t>
              </a:r>
            </a:p>
          </p:txBody>
        </p:sp>
        <p:sp>
          <p:nvSpPr>
            <p:cNvPr id="80" name="1111">
              <a:extLst>
                <a:ext uri="{FF2B5EF4-FFF2-40B4-BE49-F238E27FC236}">
                  <a16:creationId xmlns:a16="http://schemas.microsoft.com/office/drawing/2014/main" id="{BCCB992B-9049-C40B-687C-26F13A891274}"/>
                </a:ext>
              </a:extLst>
            </p:cNvPr>
            <p:cNvSpPr txBox="1"/>
            <p:nvPr/>
          </p:nvSpPr>
          <p:spPr>
            <a:xfrm>
              <a:off x="-1571" y="5063"/>
              <a:ext cx="9281" cy="1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      利用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String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对文件字符串进行分析，利用得到的字符串进行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yara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规则的编写。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D1853ED-541A-5423-CAB8-068C98FF1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129" y="5420995"/>
            <a:ext cx="5274310" cy="1073150"/>
          </a:xfrm>
          <a:prstGeom prst="rect">
            <a:avLst/>
          </a:prstGeom>
        </p:spPr>
      </p:pic>
      <p:sp>
        <p:nvSpPr>
          <p:cNvPr id="8" name="同心圆 1">
            <a:extLst>
              <a:ext uri="{FF2B5EF4-FFF2-40B4-BE49-F238E27FC236}">
                <a16:creationId xmlns:a16="http://schemas.microsoft.com/office/drawing/2014/main" id="{3E2AB3EA-F617-A20B-4973-132CA1D2B1BA}"/>
              </a:ext>
            </a:extLst>
          </p:cNvPr>
          <p:cNvSpPr/>
          <p:nvPr/>
        </p:nvSpPr>
        <p:spPr>
          <a:xfrm>
            <a:off x="480695" y="1600835"/>
            <a:ext cx="3667760" cy="3667760"/>
          </a:xfrm>
          <a:prstGeom prst="donut">
            <a:avLst>
              <a:gd name="adj" fmla="val 30560"/>
            </a:avLst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61B330-3CCD-2B4E-B4BE-05586D41A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129" y="2887742"/>
            <a:ext cx="6987052" cy="2305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836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5F2E-3A05-D630-A5BD-F0A94833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文本框 47">
            <a:extLst>
              <a:ext uri="{FF2B5EF4-FFF2-40B4-BE49-F238E27FC236}">
                <a16:creationId xmlns:a16="http://schemas.microsoft.com/office/drawing/2014/main" id="{64918F50-2661-D96B-AE6B-A001411724E8}"/>
              </a:ext>
            </a:extLst>
          </p:cNvPr>
          <p:cNvSpPr txBox="1"/>
          <p:nvPr/>
        </p:nvSpPr>
        <p:spPr>
          <a:xfrm>
            <a:off x="7938" y="2884805"/>
            <a:ext cx="5762625" cy="193899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IDA python</a:t>
            </a:r>
          </a:p>
          <a:p>
            <a:pPr lvl="0" algn="ctr">
              <a:buClrTx/>
              <a:buSzTx/>
              <a:buFontTx/>
            </a:pPr>
            <a:r>
              <a:rPr lang="zh-CN" altLang="en-US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脚本编写</a:t>
            </a:r>
          </a:p>
        </p:txBody>
      </p:sp>
      <p:sp>
        <p:nvSpPr>
          <p:cNvPr id="2" name="八角星 1">
            <a:extLst>
              <a:ext uri="{FF2B5EF4-FFF2-40B4-BE49-F238E27FC236}">
                <a16:creationId xmlns:a16="http://schemas.microsoft.com/office/drawing/2014/main" id="{C3A95CAA-9D28-13E2-1F67-0BDF6EAD1E7C}"/>
              </a:ext>
            </a:extLst>
          </p:cNvPr>
          <p:cNvSpPr/>
          <p:nvPr/>
        </p:nvSpPr>
        <p:spPr>
          <a:xfrm>
            <a:off x="5739765" y="2373630"/>
            <a:ext cx="2129790" cy="2129790"/>
          </a:xfrm>
          <a:prstGeom prst="star8">
            <a:avLst>
              <a:gd name="adj" fmla="val 38189"/>
            </a:avLst>
          </a:prstGeom>
          <a:solidFill>
            <a:srgbClr val="701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288290" rIns="36195" bIns="0" rtlCol="0" anchor="ctr" anchorCtr="1"/>
          <a:lstStyle/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145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6362700" y="508952"/>
            <a:ext cx="7604125" cy="3590925"/>
            <a:chOff x="9892" y="1275"/>
            <a:chExt cx="11975" cy="565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2" y="1275"/>
              <a:ext cx="4345" cy="331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813" y="3842"/>
              <a:ext cx="4054" cy="3088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/>
        </p:nvSpPr>
        <p:spPr>
          <a:xfrm>
            <a:off x="4292600" y="233680"/>
            <a:ext cx="3496309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IDA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脚本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8361937" y="1056005"/>
            <a:ext cx="3192059" cy="2346325"/>
            <a:chOff x="3005" y="3811"/>
            <a:chExt cx="5715" cy="3695"/>
          </a:xfrm>
        </p:grpSpPr>
        <p:sp>
          <p:nvSpPr>
            <p:cNvPr id="79" name="333333"/>
            <p:cNvSpPr txBox="1"/>
            <p:nvPr/>
          </p:nvSpPr>
          <p:spPr>
            <a:xfrm>
              <a:off x="3005" y="3811"/>
              <a:ext cx="433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IDA Python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脚本作用</a:t>
              </a:r>
            </a:p>
          </p:txBody>
        </p:sp>
        <p:sp>
          <p:nvSpPr>
            <p:cNvPr id="80" name="1111"/>
            <p:cNvSpPr txBox="1"/>
            <p:nvPr/>
          </p:nvSpPr>
          <p:spPr>
            <a:xfrm>
              <a:off x="3005" y="4518"/>
              <a:ext cx="5715" cy="29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      遍历二进制文件中的所有函数，并找出那些包含对寄存器间接调用（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call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）或跳转（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jmp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）指令的函数地址及其对应的汇编指令。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D383D3E-6B0D-3249-7AAE-26A1A41E0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62" y="957581"/>
            <a:ext cx="5948338" cy="31419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592A8C-D231-9BCC-52A7-9D18113698D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1572"/>
          <a:stretch/>
        </p:blipFill>
        <p:spPr>
          <a:xfrm>
            <a:off x="4958297" y="2528570"/>
            <a:ext cx="3081655" cy="4029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153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EB70-0639-6C49-DEE1-B5439D97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八角星 1">
            <a:extLst>
              <a:ext uri="{FF2B5EF4-FFF2-40B4-BE49-F238E27FC236}">
                <a16:creationId xmlns:a16="http://schemas.microsoft.com/office/drawing/2014/main" id="{A495D9EA-1D63-1D61-2648-C9DB3BC5C65D}"/>
              </a:ext>
            </a:extLst>
          </p:cNvPr>
          <p:cNvSpPr/>
          <p:nvPr/>
        </p:nvSpPr>
        <p:spPr>
          <a:xfrm>
            <a:off x="4286885" y="2373630"/>
            <a:ext cx="2129790" cy="2129790"/>
          </a:xfrm>
          <a:prstGeom prst="star8">
            <a:avLst>
              <a:gd name="adj" fmla="val 38189"/>
            </a:avLst>
          </a:prstGeom>
          <a:solidFill>
            <a:srgbClr val="701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288290" rIns="36195" bIns="0" rtlCol="0" anchor="ctr" anchorCtr="1"/>
          <a:lstStyle/>
          <a:p>
            <a:pPr algn="ctr" fontAlgn="auto">
              <a:lnSpc>
                <a:spcPts val="4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 fontAlgn="auto">
              <a:lnSpc>
                <a:spcPts val="4000"/>
              </a:lnSpc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9240" name="文本框 47">
            <a:extLst>
              <a:ext uri="{FF2B5EF4-FFF2-40B4-BE49-F238E27FC236}">
                <a16:creationId xmlns:a16="http://schemas.microsoft.com/office/drawing/2014/main" id="{85317100-B38E-FCD4-22C2-161C688F9DB6}"/>
              </a:ext>
            </a:extLst>
          </p:cNvPr>
          <p:cNvSpPr txBox="1"/>
          <p:nvPr/>
        </p:nvSpPr>
        <p:spPr>
          <a:xfrm>
            <a:off x="6429058" y="2884805"/>
            <a:ext cx="5762625" cy="10147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心得体会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7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八角星 1"/>
          <p:cNvSpPr/>
          <p:nvPr/>
        </p:nvSpPr>
        <p:spPr>
          <a:xfrm>
            <a:off x="4286885" y="2373630"/>
            <a:ext cx="2129790" cy="2129790"/>
          </a:xfrm>
          <a:prstGeom prst="star8">
            <a:avLst>
              <a:gd name="adj" fmla="val 38189"/>
            </a:avLst>
          </a:prstGeom>
          <a:solidFill>
            <a:srgbClr val="701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288290" rIns="36195" bIns="0" rtlCol="0" anchor="ctr" anchorCtr="1"/>
          <a:lstStyle/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9240" name="文本框 47"/>
          <p:cNvSpPr txBox="1"/>
          <p:nvPr/>
        </p:nvSpPr>
        <p:spPr>
          <a:xfrm>
            <a:off x="6429058" y="2884805"/>
            <a:ext cx="5762625" cy="10147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工具介绍</a:t>
            </a:r>
          </a:p>
        </p:txBody>
      </p:sp>
      <p:sp>
        <p:nvSpPr>
          <p:cNvPr id="3" name="1111"/>
          <p:cNvSpPr txBox="1"/>
          <p:nvPr/>
        </p:nvSpPr>
        <p:spPr>
          <a:xfrm>
            <a:off x="7000875" y="4082415"/>
            <a:ext cx="4608830" cy="4197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6195" rIns="36195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sym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5CBA-3977-82DB-E2EF-1971561F9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CF3CB395-1AAD-74D3-D90F-1C0BA71596D2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心得体会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0A6CC3-ECFE-8C3A-FAB1-16FC6A74BF1B}"/>
              </a:ext>
            </a:extLst>
          </p:cNvPr>
          <p:cNvSpPr/>
          <p:nvPr/>
        </p:nvSpPr>
        <p:spPr>
          <a:xfrm>
            <a:off x="1046480" y="1143000"/>
            <a:ext cx="10080000" cy="1620000"/>
          </a:xfrm>
          <a:prstGeom prst="rect">
            <a:avLst/>
          </a:prstGeom>
          <a:solidFill>
            <a:srgbClr val="EFE6E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4B68B4-ED05-4389-8873-FF5F3AC460EB}"/>
              </a:ext>
            </a:extLst>
          </p:cNvPr>
          <p:cNvSpPr/>
          <p:nvPr/>
        </p:nvSpPr>
        <p:spPr>
          <a:xfrm>
            <a:off x="1046480" y="4889615"/>
            <a:ext cx="10080000" cy="1619885"/>
          </a:xfrm>
          <a:prstGeom prst="rect">
            <a:avLst/>
          </a:prstGeom>
          <a:solidFill>
            <a:srgbClr val="EFE6E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E51C9F-2C82-410E-A4AE-47D9CA0CF743}"/>
              </a:ext>
            </a:extLst>
          </p:cNvPr>
          <p:cNvSpPr/>
          <p:nvPr/>
        </p:nvSpPr>
        <p:spPr>
          <a:xfrm>
            <a:off x="1046480" y="3016365"/>
            <a:ext cx="10080000" cy="1619885"/>
          </a:xfrm>
          <a:prstGeom prst="rect">
            <a:avLst/>
          </a:prstGeom>
          <a:solidFill>
            <a:srgbClr val="EFE6E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1111">
            <a:extLst>
              <a:ext uri="{FF2B5EF4-FFF2-40B4-BE49-F238E27FC236}">
                <a16:creationId xmlns:a16="http://schemas.microsoft.com/office/drawing/2014/main" id="{A8AF9E10-550A-CA6E-7F00-5E5BCC209F24}"/>
              </a:ext>
            </a:extLst>
          </p:cNvPr>
          <p:cNvSpPr txBox="1"/>
          <p:nvPr/>
        </p:nvSpPr>
        <p:spPr>
          <a:xfrm>
            <a:off x="2040255" y="1543685"/>
            <a:ext cx="7155180" cy="769891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在进行“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Lab 05-1”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实验的过程中，我使用 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Windows XP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下的 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IDA Pro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工具，分析了 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lab05-01.dll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程序，发现了它的多种特殊功能。 </a:t>
            </a:r>
            <a:endParaRPr lang="zh-CN" altLang="en-US" sz="1600" dirty="0">
              <a:solidFill>
                <a:srgbClr val="262626"/>
              </a:solidFill>
              <a:latin typeface="微软雅黑 Light" panose="020B0502040204020203" charset="-122"/>
              <a:ea typeface="微软雅黑 Light" panose="020B0502040204020203" charset="-122"/>
              <a:sym typeface="微软雅黑" panose="020B0503020204020204" pitchFamily="34" charset="-122"/>
            </a:endParaRPr>
          </a:p>
        </p:txBody>
      </p:sp>
      <p:sp>
        <p:nvSpPr>
          <p:cNvPr id="24" name="1111">
            <a:extLst>
              <a:ext uri="{FF2B5EF4-FFF2-40B4-BE49-F238E27FC236}">
                <a16:creationId xmlns:a16="http://schemas.microsoft.com/office/drawing/2014/main" id="{E422668F-1918-64E5-DD07-67F5B7D79A63}"/>
              </a:ext>
            </a:extLst>
          </p:cNvPr>
          <p:cNvSpPr txBox="1"/>
          <p:nvPr/>
        </p:nvSpPr>
        <p:spPr>
          <a:xfrm>
            <a:off x="2019935" y="3225050"/>
            <a:ext cx="7372985" cy="1139223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通过静态分析，我可以直接观察代码的结构和功能，识别关键的 </a:t>
            </a: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API 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调用和数据结构。动态分析则让我看到恶意软件在实际运行中的目标，这为静态分析结果提供了重要的补充。</a:t>
            </a:r>
            <a:endParaRPr lang="zh-CN" altLang="en-US" sz="1600" dirty="0">
              <a:solidFill>
                <a:srgbClr val="262626"/>
              </a:solidFill>
              <a:latin typeface="微软雅黑 Light" panose="020B0502040204020203" charset="-122"/>
              <a:ea typeface="微软雅黑 Light" panose="020B0502040204020203" charset="-122"/>
              <a:sym typeface="微软雅黑" panose="020B0503020204020204" pitchFamily="34" charset="-122"/>
            </a:endParaRPr>
          </a:p>
        </p:txBody>
      </p:sp>
      <p:sp>
        <p:nvSpPr>
          <p:cNvPr id="25" name="1111">
            <a:extLst>
              <a:ext uri="{FF2B5EF4-FFF2-40B4-BE49-F238E27FC236}">
                <a16:creationId xmlns:a16="http://schemas.microsoft.com/office/drawing/2014/main" id="{61CA5B1F-F996-DF25-9C6F-3C0991AC51A3}"/>
              </a:ext>
            </a:extLst>
          </p:cNvPr>
          <p:cNvSpPr txBox="1"/>
          <p:nvPr/>
        </p:nvSpPr>
        <p:spPr>
          <a:xfrm>
            <a:off x="2019935" y="5145388"/>
            <a:ext cx="7155180" cy="1139223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IDA Python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脚本的编写让我体会到自动化逆向工程的强大。通过 </a:t>
            </a:r>
            <a:r>
              <a:rPr lang="en-US" altLang="zh-CN" sz="1600" dirty="0" err="1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IDAPython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，我们可以快速定位特定的代码模式和函数调用，显著提高分析效率。这在处理复杂的二进制文件时尤其重要。</a:t>
            </a:r>
            <a:endParaRPr lang="zh-CN" altLang="en-US" sz="1600" dirty="0">
              <a:solidFill>
                <a:srgbClr val="262626"/>
              </a:solidFill>
              <a:latin typeface="微软雅黑 Light" panose="020B0502040204020203" charset="-122"/>
              <a:ea typeface="微软雅黑 Light" panose="020B0502040204020203" charset="-122"/>
              <a:sym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827E145-13CD-7E0F-EC1E-5B38C52967F2}"/>
              </a:ext>
            </a:extLst>
          </p:cNvPr>
          <p:cNvGrpSpPr/>
          <p:nvPr/>
        </p:nvGrpSpPr>
        <p:grpSpPr>
          <a:xfrm>
            <a:off x="9361170" y="1085215"/>
            <a:ext cx="1731010" cy="1731010"/>
            <a:chOff x="1566" y="1709"/>
            <a:chExt cx="2726" cy="2726"/>
          </a:xfrm>
        </p:grpSpPr>
        <p:sp>
          <p:nvSpPr>
            <p:cNvPr id="31" name="八角星 30">
              <a:extLst>
                <a:ext uri="{FF2B5EF4-FFF2-40B4-BE49-F238E27FC236}">
                  <a16:creationId xmlns:a16="http://schemas.microsoft.com/office/drawing/2014/main" id="{F96BC04E-0D4F-5EA8-0591-99D8BE6B76F1}"/>
                </a:ext>
              </a:extLst>
            </p:cNvPr>
            <p:cNvSpPr/>
            <p:nvPr/>
          </p:nvSpPr>
          <p:spPr>
            <a:xfrm>
              <a:off x="1648" y="1788"/>
              <a:ext cx="2563" cy="2563"/>
            </a:xfrm>
            <a:prstGeom prst="star8">
              <a:avLst>
                <a:gd name="adj" fmla="val 38209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八角星 31">
              <a:extLst>
                <a:ext uri="{FF2B5EF4-FFF2-40B4-BE49-F238E27FC236}">
                  <a16:creationId xmlns:a16="http://schemas.microsoft.com/office/drawing/2014/main" id="{9E8D777C-09FF-B946-5A93-79011BFA1410}"/>
                </a:ext>
              </a:extLst>
            </p:cNvPr>
            <p:cNvSpPr/>
            <p:nvPr/>
          </p:nvSpPr>
          <p:spPr>
            <a:xfrm>
              <a:off x="1566" y="1709"/>
              <a:ext cx="2727" cy="2727"/>
            </a:xfrm>
            <a:prstGeom prst="star8">
              <a:avLst>
                <a:gd name="adj" fmla="val 38209"/>
              </a:avLst>
            </a:prstGeom>
            <a:noFill/>
            <a:ln>
              <a:solidFill>
                <a:srgbClr val="B78EA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CAAA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 descr="303b32303139323730333bc7a6b1ca">
              <a:extLst>
                <a:ext uri="{FF2B5EF4-FFF2-40B4-BE49-F238E27FC236}">
                  <a16:creationId xmlns:a16="http://schemas.microsoft.com/office/drawing/2014/main" id="{7DB0859A-F581-4522-7195-D52183E4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5" y="2480"/>
              <a:ext cx="1228" cy="1228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01CECD8-2D86-E018-7D90-0E5F754B123A}"/>
              </a:ext>
            </a:extLst>
          </p:cNvPr>
          <p:cNvGrpSpPr/>
          <p:nvPr/>
        </p:nvGrpSpPr>
        <p:grpSpPr>
          <a:xfrm>
            <a:off x="9361170" y="2956560"/>
            <a:ext cx="1731010" cy="1731010"/>
            <a:chOff x="1566" y="4656"/>
            <a:chExt cx="2726" cy="2726"/>
          </a:xfrm>
        </p:grpSpPr>
        <p:sp>
          <p:nvSpPr>
            <p:cNvPr id="35" name="八角星 34">
              <a:extLst>
                <a:ext uri="{FF2B5EF4-FFF2-40B4-BE49-F238E27FC236}">
                  <a16:creationId xmlns:a16="http://schemas.microsoft.com/office/drawing/2014/main" id="{66F378C4-20FF-453C-FA3D-3B7112258906}"/>
                </a:ext>
              </a:extLst>
            </p:cNvPr>
            <p:cNvSpPr/>
            <p:nvPr/>
          </p:nvSpPr>
          <p:spPr>
            <a:xfrm>
              <a:off x="1648" y="4738"/>
              <a:ext cx="2563" cy="2563"/>
            </a:xfrm>
            <a:prstGeom prst="star8">
              <a:avLst>
                <a:gd name="adj" fmla="val 38209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八角星 35">
              <a:extLst>
                <a:ext uri="{FF2B5EF4-FFF2-40B4-BE49-F238E27FC236}">
                  <a16:creationId xmlns:a16="http://schemas.microsoft.com/office/drawing/2014/main" id="{3C652488-7551-D190-CF0B-5A11798B6371}"/>
                </a:ext>
              </a:extLst>
            </p:cNvPr>
            <p:cNvSpPr/>
            <p:nvPr/>
          </p:nvSpPr>
          <p:spPr>
            <a:xfrm>
              <a:off x="1566" y="4656"/>
              <a:ext cx="2727" cy="2727"/>
            </a:xfrm>
            <a:prstGeom prst="star8">
              <a:avLst>
                <a:gd name="adj" fmla="val 38209"/>
              </a:avLst>
            </a:prstGeom>
            <a:noFill/>
            <a:ln>
              <a:solidFill>
                <a:srgbClr val="B78EA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CAAA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 descr="303b32303039333137363bc1b4bdd3">
              <a:extLst>
                <a:ext uri="{FF2B5EF4-FFF2-40B4-BE49-F238E27FC236}">
                  <a16:creationId xmlns:a16="http://schemas.microsoft.com/office/drawing/2014/main" id="{B998FFC5-CAC8-632F-40FB-A92151E2C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5" y="5410"/>
              <a:ext cx="1227" cy="1227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17E13B9-493C-C073-14A4-59EB4018574E}"/>
              </a:ext>
            </a:extLst>
          </p:cNvPr>
          <p:cNvGrpSpPr/>
          <p:nvPr/>
        </p:nvGrpSpPr>
        <p:grpSpPr>
          <a:xfrm>
            <a:off x="9361170" y="4835525"/>
            <a:ext cx="1731010" cy="1731010"/>
            <a:chOff x="1566" y="7615"/>
            <a:chExt cx="2726" cy="2726"/>
          </a:xfrm>
        </p:grpSpPr>
        <p:sp>
          <p:nvSpPr>
            <p:cNvPr id="39" name="八角星 38">
              <a:extLst>
                <a:ext uri="{FF2B5EF4-FFF2-40B4-BE49-F238E27FC236}">
                  <a16:creationId xmlns:a16="http://schemas.microsoft.com/office/drawing/2014/main" id="{20B698A4-3A6E-9E48-AC68-50FB5D949C02}"/>
                </a:ext>
              </a:extLst>
            </p:cNvPr>
            <p:cNvSpPr/>
            <p:nvPr/>
          </p:nvSpPr>
          <p:spPr>
            <a:xfrm>
              <a:off x="1648" y="7688"/>
              <a:ext cx="2563" cy="2563"/>
            </a:xfrm>
            <a:prstGeom prst="star8">
              <a:avLst>
                <a:gd name="adj" fmla="val 38209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八角星 39">
              <a:extLst>
                <a:ext uri="{FF2B5EF4-FFF2-40B4-BE49-F238E27FC236}">
                  <a16:creationId xmlns:a16="http://schemas.microsoft.com/office/drawing/2014/main" id="{57491DBC-A3E5-438C-F9DC-3EA3D95283EF}"/>
                </a:ext>
              </a:extLst>
            </p:cNvPr>
            <p:cNvSpPr/>
            <p:nvPr/>
          </p:nvSpPr>
          <p:spPr>
            <a:xfrm>
              <a:off x="1566" y="7615"/>
              <a:ext cx="2727" cy="2727"/>
            </a:xfrm>
            <a:prstGeom prst="star8">
              <a:avLst>
                <a:gd name="adj" fmla="val 38209"/>
              </a:avLst>
            </a:prstGeom>
            <a:noFill/>
            <a:ln>
              <a:solidFill>
                <a:srgbClr val="B78EA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CAAA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1" name="图片 40" descr="303b32303139323730333bc7a6b1ca">
              <a:extLst>
                <a:ext uri="{FF2B5EF4-FFF2-40B4-BE49-F238E27FC236}">
                  <a16:creationId xmlns:a16="http://schemas.microsoft.com/office/drawing/2014/main" id="{2C8B82AF-D6CD-B543-D9C0-881C654F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94" y="8343"/>
              <a:ext cx="1228" cy="122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06122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277475" y="1494790"/>
            <a:ext cx="994410" cy="2894330"/>
          </a:xfrm>
          <a:prstGeom prst="rect">
            <a:avLst/>
          </a:prstGeom>
          <a:solidFill>
            <a:srgbClr val="701E5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tIns="0" rtlCol="0" anchor="ctr"/>
          <a:lstStyle/>
          <a:p>
            <a:pPr algn="ctr">
              <a:lnSpc>
                <a:spcPct val="100000"/>
              </a:lnSpc>
            </a:pPr>
            <a:r>
              <a:rPr lang="zh-CN" altLang="en-US" sz="3000" kern="3000" spc="1000">
                <a:solidFill>
                  <a:schemeClr val="bg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允公允能</a:t>
            </a:r>
          </a:p>
          <a:p>
            <a:pPr algn="ctr">
              <a:lnSpc>
                <a:spcPct val="100000"/>
              </a:lnSpc>
            </a:pPr>
            <a:r>
              <a:rPr lang="en-US" altLang="zh-CN" sz="3000" kern="3000" spc="1000">
                <a:solidFill>
                  <a:schemeClr val="bg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3000" kern="3000" spc="1000">
                <a:solidFill>
                  <a:schemeClr val="bg2"/>
                </a:solidFill>
                <a:uFillTx/>
                <a:latin typeface="微软雅黑 Light" panose="020B0502040204020203" charset="-122"/>
                <a:ea typeface="微软雅黑 Light" panose="020B0502040204020203" charset="-122"/>
              </a:rPr>
              <a:t>日新月异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08070" y="570865"/>
            <a:ext cx="1198245" cy="573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eaVert" wrap="square" rtlCol="0" anchor="ctr" anchorCtr="1">
            <a:spAutoFit/>
          </a:bodyPr>
          <a:lstStyle/>
          <a:p>
            <a:pPr algn="dist">
              <a:lnSpc>
                <a:spcPct val="100000"/>
              </a:lnSpc>
            </a:pPr>
            <a:r>
              <a:rPr lang="zh-CN" altLang="en-US" sz="6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谢谢大家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42451" y="655320"/>
            <a:ext cx="442429" cy="2052000"/>
          </a:xfrm>
          <a:prstGeom prst="rect">
            <a:avLst/>
          </a:prstGeom>
          <a:solidFill>
            <a:schemeClr val="bg1"/>
          </a:solidFill>
        </p:spPr>
        <p:txBody>
          <a:bodyPr vert="eaVert" wrap="square" lIns="36195" rIns="36195" rtlCol="0">
            <a:spAutoFit/>
          </a:bodyPr>
          <a:lstStyle/>
          <a:p>
            <a:r>
              <a:rPr lang="en-US" altLang="zh-CN" sz="24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4207B4-1030-E1C1-44A9-EF8CF5995262}"/>
              </a:ext>
            </a:extLst>
          </p:cNvPr>
          <p:cNvSpPr txBox="1"/>
          <p:nvPr/>
        </p:nvSpPr>
        <p:spPr>
          <a:xfrm>
            <a:off x="373932" y="4934777"/>
            <a:ext cx="3110948" cy="170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汇报人：李雅帆</a:t>
            </a: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2213041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专业：信息安全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时间：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2024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580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CC7F-6F0D-BCCE-B243-50EBCE9AB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37520A6-3DCF-2B5D-8219-37B8B8921E16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IDA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Pro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1111">
            <a:extLst>
              <a:ext uri="{FF2B5EF4-FFF2-40B4-BE49-F238E27FC236}">
                <a16:creationId xmlns:a16="http://schemas.microsoft.com/office/drawing/2014/main" id="{727608D1-8CCF-13AA-4305-AF5408FC55B4}"/>
              </a:ext>
            </a:extLst>
          </p:cNvPr>
          <p:cNvSpPr txBox="1"/>
          <p:nvPr/>
        </p:nvSpPr>
        <p:spPr>
          <a:xfrm>
            <a:off x="3593465" y="1042637"/>
            <a:ext cx="6777066" cy="1139223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IDA Pro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是一款强大的反汇编工具，广泛用于逆向工程和恶意软件分析。它支持多种处理器架构，能够将机器码转化为可读的汇编代码，帮助分析人员深入理解程序的工作原理</a:t>
            </a:r>
            <a:r>
              <a: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。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rPr>
              <a:t>其主要功能如下：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71373AA-1518-2BE8-14F6-7A079E07710E}"/>
              </a:ext>
            </a:extLst>
          </p:cNvPr>
          <p:cNvSpPr txBox="1"/>
          <p:nvPr/>
        </p:nvSpPr>
        <p:spPr>
          <a:xfrm>
            <a:off x="1981200" y="218186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D696C0C-44F4-69CE-23FA-634E159566A7}"/>
              </a:ext>
            </a:extLst>
          </p:cNvPr>
          <p:cNvGrpSpPr/>
          <p:nvPr/>
        </p:nvGrpSpPr>
        <p:grpSpPr>
          <a:xfrm>
            <a:off x="3593465" y="2315780"/>
            <a:ext cx="7621905" cy="1071245"/>
            <a:chOff x="1478" y="3883"/>
            <a:chExt cx="12003" cy="1687"/>
          </a:xfrm>
        </p:grpSpPr>
        <p:sp>
          <p:nvSpPr>
            <p:cNvPr id="36" name="333333">
              <a:extLst>
                <a:ext uri="{FF2B5EF4-FFF2-40B4-BE49-F238E27FC236}">
                  <a16:creationId xmlns:a16="http://schemas.microsoft.com/office/drawing/2014/main" id="{5D997D08-05E6-C4B7-70BA-1D9E817408C6}"/>
                </a:ext>
              </a:extLst>
            </p:cNvPr>
            <p:cNvSpPr txBox="1"/>
            <p:nvPr/>
          </p:nvSpPr>
          <p:spPr>
            <a:xfrm>
              <a:off x="1478" y="3883"/>
              <a:ext cx="1811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反汇编</a:t>
              </a:r>
            </a:p>
          </p:txBody>
        </p:sp>
        <p:sp>
          <p:nvSpPr>
            <p:cNvPr id="37" name="1111">
              <a:extLst>
                <a:ext uri="{FF2B5EF4-FFF2-40B4-BE49-F238E27FC236}">
                  <a16:creationId xmlns:a16="http://schemas.microsoft.com/office/drawing/2014/main" id="{E1F6882E-8483-BB64-EFEB-0A2456FD1729}"/>
                </a:ext>
              </a:extLst>
            </p:cNvPr>
            <p:cNvSpPr txBox="1"/>
            <p:nvPr/>
          </p:nvSpPr>
          <p:spPr>
            <a:xfrm>
              <a:off x="1478" y="4358"/>
              <a:ext cx="1200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它能够将二进制文件转换为易于阅读和理解的汇编代码，使分析人员能够理解代码的逻辑和结构。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0019A79-8036-9398-6F21-597271FB346F}"/>
              </a:ext>
            </a:extLst>
          </p:cNvPr>
          <p:cNvGrpSpPr/>
          <p:nvPr/>
        </p:nvGrpSpPr>
        <p:grpSpPr>
          <a:xfrm>
            <a:off x="3555441" y="3538399"/>
            <a:ext cx="7094855" cy="1115060"/>
            <a:chOff x="1478" y="3814"/>
            <a:chExt cx="11173" cy="1756"/>
          </a:xfrm>
        </p:grpSpPr>
        <p:sp>
          <p:nvSpPr>
            <p:cNvPr id="39" name="333333">
              <a:extLst>
                <a:ext uri="{FF2B5EF4-FFF2-40B4-BE49-F238E27FC236}">
                  <a16:creationId xmlns:a16="http://schemas.microsoft.com/office/drawing/2014/main" id="{AC063A17-A6B2-DF14-0D80-B05A1C7110DE}"/>
                </a:ext>
              </a:extLst>
            </p:cNvPr>
            <p:cNvSpPr txBox="1"/>
            <p:nvPr/>
          </p:nvSpPr>
          <p:spPr>
            <a:xfrm>
              <a:off x="1555" y="3814"/>
              <a:ext cx="3526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交互式界面</a:t>
              </a:r>
            </a:p>
          </p:txBody>
        </p:sp>
        <p:sp>
          <p:nvSpPr>
            <p:cNvPr id="40" name="1111">
              <a:extLst>
                <a:ext uri="{FF2B5EF4-FFF2-40B4-BE49-F238E27FC236}">
                  <a16:creationId xmlns:a16="http://schemas.microsoft.com/office/drawing/2014/main" id="{37149E67-1FE9-6805-910A-CB0B5FC8DC7F}"/>
                </a:ext>
              </a:extLst>
            </p:cNvPr>
            <p:cNvSpPr txBox="1"/>
            <p:nvPr/>
          </p:nvSpPr>
          <p:spPr>
            <a:xfrm>
              <a:off x="1478" y="4358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提供图形化用户界面，支持交互式操作，便于用户对反汇编代码进行分析和修改。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CA1D717-5641-A056-0CE6-D3CA17E872CB}"/>
              </a:ext>
            </a:extLst>
          </p:cNvPr>
          <p:cNvGrpSpPr/>
          <p:nvPr/>
        </p:nvGrpSpPr>
        <p:grpSpPr>
          <a:xfrm>
            <a:off x="3592724" y="4829492"/>
            <a:ext cx="7094855" cy="1856740"/>
            <a:chOff x="1624" y="3828"/>
            <a:chExt cx="11173" cy="2924"/>
          </a:xfrm>
        </p:grpSpPr>
        <p:sp>
          <p:nvSpPr>
            <p:cNvPr id="42" name="333333">
              <a:extLst>
                <a:ext uri="{FF2B5EF4-FFF2-40B4-BE49-F238E27FC236}">
                  <a16:creationId xmlns:a16="http://schemas.microsoft.com/office/drawing/2014/main" id="{BFA07305-A404-B6D2-E7B4-895CB8862F7E}"/>
                </a:ext>
              </a:extLst>
            </p:cNvPr>
            <p:cNvSpPr txBox="1"/>
            <p:nvPr/>
          </p:nvSpPr>
          <p:spPr>
            <a:xfrm>
              <a:off x="1625" y="3828"/>
              <a:ext cx="2829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调试功能</a:t>
              </a:r>
            </a:p>
          </p:txBody>
        </p:sp>
        <p:sp>
          <p:nvSpPr>
            <p:cNvPr id="43" name="1111">
              <a:extLst>
                <a:ext uri="{FF2B5EF4-FFF2-40B4-BE49-F238E27FC236}">
                  <a16:creationId xmlns:a16="http://schemas.microsoft.com/office/drawing/2014/main" id="{6F9482E8-0FB5-4F4F-D85A-2C70BD6D62BA}"/>
                </a:ext>
              </a:extLst>
            </p:cNvPr>
            <p:cNvSpPr txBox="1"/>
            <p:nvPr/>
          </p:nvSpPr>
          <p:spPr>
            <a:xfrm>
              <a:off x="1624" y="4376"/>
              <a:ext cx="11173" cy="23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的调试功能强大且多样化，支持多种调试器的集成，允许用户在本地或远程机器上进行实时监控。</a:t>
              </a:r>
              <a:endPara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它提供逐步执行、条件断点、内存和寄存器查看、调用栈分析以及多线程调试等功能，帮助分析人员深入理解程序的执行过程。 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B5207451-4F5D-140D-E43E-BF9611E90DCC}"/>
              </a:ext>
            </a:extLst>
          </p:cNvPr>
          <p:cNvSpPr txBox="1"/>
          <p:nvPr/>
        </p:nvSpPr>
        <p:spPr>
          <a:xfrm>
            <a:off x="1981200" y="355981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463507-6C16-8EDA-3A50-79800613781A}"/>
              </a:ext>
            </a:extLst>
          </p:cNvPr>
          <p:cNvSpPr txBox="1"/>
          <p:nvPr/>
        </p:nvSpPr>
        <p:spPr>
          <a:xfrm>
            <a:off x="1981200" y="493776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3A47C6B-4ABC-2A3A-4CB7-8F54BCC8DEAA}"/>
              </a:ext>
            </a:extLst>
          </p:cNvPr>
          <p:cNvGrpSpPr/>
          <p:nvPr/>
        </p:nvGrpSpPr>
        <p:grpSpPr>
          <a:xfrm>
            <a:off x="1720215" y="1266190"/>
            <a:ext cx="975360" cy="975360"/>
            <a:chOff x="3461" y="2138"/>
            <a:chExt cx="1536" cy="1536"/>
          </a:xfrm>
          <a:solidFill>
            <a:srgbClr val="701E5E"/>
          </a:solidFill>
        </p:grpSpPr>
        <p:sp>
          <p:nvSpPr>
            <p:cNvPr id="8" name="八角星 7">
              <a:extLst>
                <a:ext uri="{FF2B5EF4-FFF2-40B4-BE49-F238E27FC236}">
                  <a16:creationId xmlns:a16="http://schemas.microsoft.com/office/drawing/2014/main" id="{0084E71C-51CC-B901-FB46-E9941F472816}"/>
                </a:ext>
              </a:extLst>
            </p:cNvPr>
            <p:cNvSpPr/>
            <p:nvPr/>
          </p:nvSpPr>
          <p:spPr>
            <a:xfrm>
              <a:off x="3461" y="2138"/>
              <a:ext cx="1537" cy="1537"/>
            </a:xfrm>
            <a:prstGeom prst="star8">
              <a:avLst>
                <a:gd name="adj" fmla="val 382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 descr="31393935333436333b31393936333833343bcfdfd0d4cafdbeddcdbc">
              <a:extLst>
                <a:ext uri="{FF2B5EF4-FFF2-40B4-BE49-F238E27FC236}">
                  <a16:creationId xmlns:a16="http://schemas.microsoft.com/office/drawing/2014/main" id="{46E36860-A306-F432-79B5-536785DA4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2" y="2530"/>
              <a:ext cx="752" cy="752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D60AD55-E68A-E6E4-7E19-6218E0D09419}"/>
              </a:ext>
            </a:extLst>
          </p:cNvPr>
          <p:cNvGrpSpPr/>
          <p:nvPr/>
        </p:nvGrpSpPr>
        <p:grpSpPr>
          <a:xfrm>
            <a:off x="1720215" y="2644140"/>
            <a:ext cx="975360" cy="975360"/>
            <a:chOff x="3461" y="4343"/>
            <a:chExt cx="1536" cy="1536"/>
          </a:xfrm>
        </p:grpSpPr>
        <p:sp>
          <p:nvSpPr>
            <p:cNvPr id="9" name="八角星 8">
              <a:extLst>
                <a:ext uri="{FF2B5EF4-FFF2-40B4-BE49-F238E27FC236}">
                  <a16:creationId xmlns:a16="http://schemas.microsoft.com/office/drawing/2014/main" id="{1971FCA7-2DA9-FD3B-DF2E-463FEB3E6CFA}"/>
                </a:ext>
              </a:extLst>
            </p:cNvPr>
            <p:cNvSpPr/>
            <p:nvPr/>
          </p:nvSpPr>
          <p:spPr>
            <a:xfrm>
              <a:off x="3461" y="4343"/>
              <a:ext cx="1537" cy="1537"/>
            </a:xfrm>
            <a:prstGeom prst="star8">
              <a:avLst>
                <a:gd name="adj" fmla="val 38288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片 46" descr="303b32303039333137363bc1b4bdd3">
              <a:extLst>
                <a:ext uri="{FF2B5EF4-FFF2-40B4-BE49-F238E27FC236}">
                  <a16:creationId xmlns:a16="http://schemas.microsoft.com/office/drawing/2014/main" id="{4975F5CC-D23E-198A-6DB5-61A40168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5" y="4559"/>
              <a:ext cx="1028" cy="1028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BD3B580-E3FD-5E1A-53E6-52724064688F}"/>
              </a:ext>
            </a:extLst>
          </p:cNvPr>
          <p:cNvGrpSpPr/>
          <p:nvPr/>
        </p:nvGrpSpPr>
        <p:grpSpPr>
          <a:xfrm>
            <a:off x="1720850" y="4022090"/>
            <a:ext cx="975360" cy="975360"/>
            <a:chOff x="3461" y="6548"/>
            <a:chExt cx="1536" cy="1536"/>
          </a:xfrm>
          <a:solidFill>
            <a:srgbClr val="701E5E"/>
          </a:solidFill>
        </p:grpSpPr>
        <p:sp>
          <p:nvSpPr>
            <p:cNvPr id="10" name="八角星 9">
              <a:extLst>
                <a:ext uri="{FF2B5EF4-FFF2-40B4-BE49-F238E27FC236}">
                  <a16:creationId xmlns:a16="http://schemas.microsoft.com/office/drawing/2014/main" id="{32D91ABD-EC6C-8E21-A5CF-96E5E3FABBF7}"/>
                </a:ext>
              </a:extLst>
            </p:cNvPr>
            <p:cNvSpPr/>
            <p:nvPr/>
          </p:nvSpPr>
          <p:spPr>
            <a:xfrm>
              <a:off x="3461" y="6548"/>
              <a:ext cx="1537" cy="1537"/>
            </a:xfrm>
            <a:prstGeom prst="star8">
              <a:avLst>
                <a:gd name="adj" fmla="val 382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8" name="图片 47" descr="303b32303139323730333bc7a6b1ca">
              <a:extLst>
                <a:ext uri="{FF2B5EF4-FFF2-40B4-BE49-F238E27FC236}">
                  <a16:creationId xmlns:a16="http://schemas.microsoft.com/office/drawing/2014/main" id="{980177D8-A3D7-025A-0479-55C16625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98" y="6928"/>
              <a:ext cx="864" cy="864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1A5CEE8-0DB2-2F0C-E870-46EE74E8857F}"/>
              </a:ext>
            </a:extLst>
          </p:cNvPr>
          <p:cNvGrpSpPr/>
          <p:nvPr/>
        </p:nvGrpSpPr>
        <p:grpSpPr>
          <a:xfrm>
            <a:off x="1719898" y="5400040"/>
            <a:ext cx="975995" cy="975995"/>
            <a:chOff x="3461" y="8753"/>
            <a:chExt cx="1537" cy="1537"/>
          </a:xfrm>
        </p:grpSpPr>
        <p:sp>
          <p:nvSpPr>
            <p:cNvPr id="27" name="八角星 26">
              <a:extLst>
                <a:ext uri="{FF2B5EF4-FFF2-40B4-BE49-F238E27FC236}">
                  <a16:creationId xmlns:a16="http://schemas.microsoft.com/office/drawing/2014/main" id="{E138CDD9-28A2-0960-9F80-44A5C3271CAB}"/>
                </a:ext>
              </a:extLst>
            </p:cNvPr>
            <p:cNvSpPr/>
            <p:nvPr/>
          </p:nvSpPr>
          <p:spPr>
            <a:xfrm>
              <a:off x="3461" y="8753"/>
              <a:ext cx="1537" cy="1537"/>
            </a:xfrm>
            <a:prstGeom prst="star8">
              <a:avLst>
                <a:gd name="adj" fmla="val 38288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 descr="303b32303039333131343bd1adbbb7">
              <a:extLst>
                <a:ext uri="{FF2B5EF4-FFF2-40B4-BE49-F238E27FC236}">
                  <a16:creationId xmlns:a16="http://schemas.microsoft.com/office/drawing/2014/main" id="{AAE24988-6827-B411-935C-614DE55F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77" y="8980"/>
              <a:ext cx="1106" cy="1106"/>
            </a:xfrm>
            <a:prstGeom prst="rect">
              <a:avLst/>
            </a:prstGeom>
          </p:spPr>
        </p:pic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17A7D2B-8DAD-DC40-6CF4-81F1D16E04FB}"/>
              </a:ext>
            </a:extLst>
          </p:cNvPr>
          <p:cNvCxnSpPr/>
          <p:nvPr/>
        </p:nvCxnSpPr>
        <p:spPr>
          <a:xfrm>
            <a:off x="3610869" y="2242185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629C6CA-0785-1B9C-D9DC-3F730A72FBC7}"/>
              </a:ext>
            </a:extLst>
          </p:cNvPr>
          <p:cNvCxnSpPr/>
          <p:nvPr/>
        </p:nvCxnSpPr>
        <p:spPr>
          <a:xfrm>
            <a:off x="3647440" y="3455490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B9F6AB6-79FB-70B5-A4D4-1CB6C792B6D8}"/>
              </a:ext>
            </a:extLst>
          </p:cNvPr>
          <p:cNvCxnSpPr/>
          <p:nvPr/>
        </p:nvCxnSpPr>
        <p:spPr>
          <a:xfrm>
            <a:off x="3647440" y="4812030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6090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A0BC9-FC12-E828-3316-B3206292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D2CBEFA3-B5FB-5098-BE46-32CE88554B77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IDA Pro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DC711D-F457-A376-5501-90283299E3CB}"/>
              </a:ext>
            </a:extLst>
          </p:cNvPr>
          <p:cNvGrpSpPr/>
          <p:nvPr/>
        </p:nvGrpSpPr>
        <p:grpSpPr>
          <a:xfrm>
            <a:off x="3544570" y="1166256"/>
            <a:ext cx="7094855" cy="1071354"/>
            <a:chOff x="1478" y="3883"/>
            <a:chExt cx="11173" cy="1687"/>
          </a:xfrm>
        </p:grpSpPr>
        <p:sp>
          <p:nvSpPr>
            <p:cNvPr id="24" name="333333">
              <a:extLst>
                <a:ext uri="{FF2B5EF4-FFF2-40B4-BE49-F238E27FC236}">
                  <a16:creationId xmlns:a16="http://schemas.microsoft.com/office/drawing/2014/main" id="{EB80FA86-5C39-9C8E-467D-F1BC0CEC0F45}"/>
                </a:ext>
              </a:extLst>
            </p:cNvPr>
            <p:cNvSpPr txBox="1"/>
            <p:nvPr/>
          </p:nvSpPr>
          <p:spPr>
            <a:xfrm>
              <a:off x="1478" y="3883"/>
              <a:ext cx="3396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插件和脚本支持</a:t>
              </a:r>
            </a:p>
          </p:txBody>
        </p:sp>
        <p:sp>
          <p:nvSpPr>
            <p:cNvPr id="25" name="1111">
              <a:extLst>
                <a:ext uri="{FF2B5EF4-FFF2-40B4-BE49-F238E27FC236}">
                  <a16:creationId xmlns:a16="http://schemas.microsoft.com/office/drawing/2014/main" id="{44946772-F675-7D20-6907-AAE96A8A0604}"/>
                </a:ext>
              </a:extLst>
            </p:cNvPr>
            <p:cNvSpPr txBox="1"/>
            <p:nvPr/>
          </p:nvSpPr>
          <p:spPr>
            <a:xfrm>
              <a:off x="1478" y="4358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提供强大的插件机制，用户可以根据需求扩展功能，支持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Python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脚本，便于自动化和定制分析流程。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795C8B8C-AE89-5313-7B64-5C0024FD4D7C}"/>
              </a:ext>
            </a:extLst>
          </p:cNvPr>
          <p:cNvSpPr txBox="1"/>
          <p:nvPr/>
        </p:nvSpPr>
        <p:spPr>
          <a:xfrm>
            <a:off x="1981200" y="218186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4496241-37BD-EC11-7B71-D8FCC6AC2DFB}"/>
              </a:ext>
            </a:extLst>
          </p:cNvPr>
          <p:cNvGrpSpPr/>
          <p:nvPr/>
        </p:nvGrpSpPr>
        <p:grpSpPr>
          <a:xfrm>
            <a:off x="3544570" y="2566539"/>
            <a:ext cx="7094855" cy="1071245"/>
            <a:chOff x="1478" y="3883"/>
            <a:chExt cx="11173" cy="1687"/>
          </a:xfrm>
        </p:grpSpPr>
        <p:sp>
          <p:nvSpPr>
            <p:cNvPr id="36" name="333333">
              <a:extLst>
                <a:ext uri="{FF2B5EF4-FFF2-40B4-BE49-F238E27FC236}">
                  <a16:creationId xmlns:a16="http://schemas.microsoft.com/office/drawing/2014/main" id="{890EC379-6FB0-67E0-479C-73CD49CCD0A1}"/>
                </a:ext>
              </a:extLst>
            </p:cNvPr>
            <p:cNvSpPr txBox="1"/>
            <p:nvPr/>
          </p:nvSpPr>
          <p:spPr>
            <a:xfrm>
              <a:off x="1478" y="3883"/>
              <a:ext cx="440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静态和动态分析</a:t>
              </a:r>
            </a:p>
          </p:txBody>
        </p:sp>
        <p:sp>
          <p:nvSpPr>
            <p:cNvPr id="37" name="1111">
              <a:extLst>
                <a:ext uri="{FF2B5EF4-FFF2-40B4-BE49-F238E27FC236}">
                  <a16:creationId xmlns:a16="http://schemas.microsoft.com/office/drawing/2014/main" id="{E131A9AE-5453-5E12-0566-464A3509C251}"/>
                </a:ext>
              </a:extLst>
            </p:cNvPr>
            <p:cNvSpPr txBox="1"/>
            <p:nvPr/>
          </p:nvSpPr>
          <p:spPr>
            <a:xfrm>
              <a:off x="1478" y="4358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除了静态分析外，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还可以与调试器结合进行动态分析，监视程序运行时的行为。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CD5761A-25EB-49AC-B47D-92038163F868}"/>
              </a:ext>
            </a:extLst>
          </p:cNvPr>
          <p:cNvGrpSpPr/>
          <p:nvPr/>
        </p:nvGrpSpPr>
        <p:grpSpPr>
          <a:xfrm>
            <a:off x="3544570" y="3966714"/>
            <a:ext cx="7118350" cy="1089660"/>
            <a:chOff x="1478" y="3883"/>
            <a:chExt cx="11210" cy="1716"/>
          </a:xfrm>
        </p:grpSpPr>
        <p:sp>
          <p:nvSpPr>
            <p:cNvPr id="39" name="333333">
              <a:extLst>
                <a:ext uri="{FF2B5EF4-FFF2-40B4-BE49-F238E27FC236}">
                  <a16:creationId xmlns:a16="http://schemas.microsoft.com/office/drawing/2014/main" id="{5EC8709D-FF9C-0791-EFE1-3BA90DFF1451}"/>
                </a:ext>
              </a:extLst>
            </p:cNvPr>
            <p:cNvSpPr txBox="1"/>
            <p:nvPr/>
          </p:nvSpPr>
          <p:spPr>
            <a:xfrm>
              <a:off x="1478" y="3883"/>
              <a:ext cx="2796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图形化视图</a:t>
              </a:r>
            </a:p>
          </p:txBody>
        </p:sp>
        <p:sp>
          <p:nvSpPr>
            <p:cNvPr id="40" name="1111">
              <a:extLst>
                <a:ext uri="{FF2B5EF4-FFF2-40B4-BE49-F238E27FC236}">
                  <a16:creationId xmlns:a16="http://schemas.microsoft.com/office/drawing/2014/main" id="{001E1CFB-5F23-3425-AF76-F7E33A4C7EAB}"/>
                </a:ext>
              </a:extLst>
            </p:cNvPr>
            <p:cNvSpPr txBox="1"/>
            <p:nvPr/>
          </p:nvSpPr>
          <p:spPr>
            <a:xfrm>
              <a:off x="1515" y="4387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控制流图（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CFG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）：可视化展示程序的执行路径，帮助用户理解代码逻辑。</a:t>
              </a:r>
              <a:endPara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调用图：展示函数之间的调用关系，便于分析程序结构和依赖性。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1BFA4E8-D781-E1ED-85F5-C5FCC8B43555}"/>
              </a:ext>
            </a:extLst>
          </p:cNvPr>
          <p:cNvGrpSpPr/>
          <p:nvPr/>
        </p:nvGrpSpPr>
        <p:grpSpPr>
          <a:xfrm>
            <a:off x="3544570" y="5366889"/>
            <a:ext cx="7094855" cy="1071245"/>
            <a:chOff x="1478" y="3883"/>
            <a:chExt cx="11173" cy="1687"/>
          </a:xfrm>
        </p:grpSpPr>
        <p:sp>
          <p:nvSpPr>
            <p:cNvPr id="42" name="333333">
              <a:extLst>
                <a:ext uri="{FF2B5EF4-FFF2-40B4-BE49-F238E27FC236}">
                  <a16:creationId xmlns:a16="http://schemas.microsoft.com/office/drawing/2014/main" id="{D62E0A4F-A8C5-7F88-2588-82844863786E}"/>
                </a:ext>
              </a:extLst>
            </p:cNvPr>
            <p:cNvSpPr txBox="1"/>
            <p:nvPr/>
          </p:nvSpPr>
          <p:spPr>
            <a:xfrm>
              <a:off x="1478" y="3883"/>
              <a:ext cx="2796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多架构支持</a:t>
              </a:r>
            </a:p>
          </p:txBody>
        </p:sp>
        <p:sp>
          <p:nvSpPr>
            <p:cNvPr id="43" name="1111">
              <a:extLst>
                <a:ext uri="{FF2B5EF4-FFF2-40B4-BE49-F238E27FC236}">
                  <a16:creationId xmlns:a16="http://schemas.microsoft.com/office/drawing/2014/main" id="{DB3A9E12-E970-A858-335A-3B41FCC39D1C}"/>
                </a:ext>
              </a:extLst>
            </p:cNvPr>
            <p:cNvSpPr txBox="1"/>
            <p:nvPr/>
          </p:nvSpPr>
          <p:spPr>
            <a:xfrm>
              <a:off x="1478" y="4358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支持多种处理器架构，包括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x86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、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x64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、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ARM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、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MIPS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、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PowerPC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等，使其适用于不同平台的逆向工程。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7D7444E-05CE-215F-0F4B-06C04BDDADBF}"/>
              </a:ext>
            </a:extLst>
          </p:cNvPr>
          <p:cNvSpPr txBox="1"/>
          <p:nvPr/>
        </p:nvSpPr>
        <p:spPr>
          <a:xfrm>
            <a:off x="1981200" y="355981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95EF0F-B734-A885-F301-919ABF0BFBB1}"/>
              </a:ext>
            </a:extLst>
          </p:cNvPr>
          <p:cNvSpPr txBox="1"/>
          <p:nvPr/>
        </p:nvSpPr>
        <p:spPr>
          <a:xfrm>
            <a:off x="1981200" y="493776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FD547A0-B66F-9CCA-3A8C-95D7D849C25B}"/>
              </a:ext>
            </a:extLst>
          </p:cNvPr>
          <p:cNvGrpSpPr/>
          <p:nvPr/>
        </p:nvGrpSpPr>
        <p:grpSpPr>
          <a:xfrm>
            <a:off x="1720215" y="1266190"/>
            <a:ext cx="975360" cy="975360"/>
            <a:chOff x="3461" y="2138"/>
            <a:chExt cx="1536" cy="1536"/>
          </a:xfrm>
          <a:solidFill>
            <a:srgbClr val="701E5E"/>
          </a:solidFill>
        </p:grpSpPr>
        <p:sp>
          <p:nvSpPr>
            <p:cNvPr id="8" name="八角星 7">
              <a:extLst>
                <a:ext uri="{FF2B5EF4-FFF2-40B4-BE49-F238E27FC236}">
                  <a16:creationId xmlns:a16="http://schemas.microsoft.com/office/drawing/2014/main" id="{393A2B3E-21B7-44AD-A597-D8ABF8572A02}"/>
                </a:ext>
              </a:extLst>
            </p:cNvPr>
            <p:cNvSpPr/>
            <p:nvPr/>
          </p:nvSpPr>
          <p:spPr>
            <a:xfrm>
              <a:off x="3461" y="2138"/>
              <a:ext cx="1537" cy="1537"/>
            </a:xfrm>
            <a:prstGeom prst="star8">
              <a:avLst>
                <a:gd name="adj" fmla="val 382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 descr="31393935333436333b31393936333833343bcfdfd0d4cafdbeddcdbc">
              <a:extLst>
                <a:ext uri="{FF2B5EF4-FFF2-40B4-BE49-F238E27FC236}">
                  <a16:creationId xmlns:a16="http://schemas.microsoft.com/office/drawing/2014/main" id="{C9A908DB-F2E2-7DF5-4D03-A0CD718F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2" y="2530"/>
              <a:ext cx="752" cy="752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3B1A6A67-82F6-449C-8A1E-552D2D67EB87}"/>
              </a:ext>
            </a:extLst>
          </p:cNvPr>
          <p:cNvGrpSpPr/>
          <p:nvPr/>
        </p:nvGrpSpPr>
        <p:grpSpPr>
          <a:xfrm>
            <a:off x="1720215" y="2644140"/>
            <a:ext cx="975360" cy="975360"/>
            <a:chOff x="3461" y="4343"/>
            <a:chExt cx="1536" cy="1536"/>
          </a:xfrm>
        </p:grpSpPr>
        <p:sp>
          <p:nvSpPr>
            <p:cNvPr id="9" name="八角星 8">
              <a:extLst>
                <a:ext uri="{FF2B5EF4-FFF2-40B4-BE49-F238E27FC236}">
                  <a16:creationId xmlns:a16="http://schemas.microsoft.com/office/drawing/2014/main" id="{0249FCC5-9040-2647-9AFA-EB47D81F31C1}"/>
                </a:ext>
              </a:extLst>
            </p:cNvPr>
            <p:cNvSpPr/>
            <p:nvPr/>
          </p:nvSpPr>
          <p:spPr>
            <a:xfrm>
              <a:off x="3461" y="4343"/>
              <a:ext cx="1537" cy="1537"/>
            </a:xfrm>
            <a:prstGeom prst="star8">
              <a:avLst>
                <a:gd name="adj" fmla="val 38288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片 46" descr="303b32303039333137363bc1b4bdd3">
              <a:extLst>
                <a:ext uri="{FF2B5EF4-FFF2-40B4-BE49-F238E27FC236}">
                  <a16:creationId xmlns:a16="http://schemas.microsoft.com/office/drawing/2014/main" id="{BF233C07-4E94-A780-CC5C-25B48D53E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5" y="4559"/>
              <a:ext cx="1028" cy="1028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F1DA1B9-E0D5-4B76-D60E-63257FB8CC62}"/>
              </a:ext>
            </a:extLst>
          </p:cNvPr>
          <p:cNvGrpSpPr/>
          <p:nvPr/>
        </p:nvGrpSpPr>
        <p:grpSpPr>
          <a:xfrm>
            <a:off x="1720850" y="4022090"/>
            <a:ext cx="975360" cy="975360"/>
            <a:chOff x="3461" y="6548"/>
            <a:chExt cx="1536" cy="1536"/>
          </a:xfrm>
          <a:solidFill>
            <a:srgbClr val="701E5E"/>
          </a:solidFill>
        </p:grpSpPr>
        <p:sp>
          <p:nvSpPr>
            <p:cNvPr id="10" name="八角星 9">
              <a:extLst>
                <a:ext uri="{FF2B5EF4-FFF2-40B4-BE49-F238E27FC236}">
                  <a16:creationId xmlns:a16="http://schemas.microsoft.com/office/drawing/2014/main" id="{E82B8751-C613-5341-DFDE-9B894F793794}"/>
                </a:ext>
              </a:extLst>
            </p:cNvPr>
            <p:cNvSpPr/>
            <p:nvPr/>
          </p:nvSpPr>
          <p:spPr>
            <a:xfrm>
              <a:off x="3461" y="6548"/>
              <a:ext cx="1537" cy="1537"/>
            </a:xfrm>
            <a:prstGeom prst="star8">
              <a:avLst>
                <a:gd name="adj" fmla="val 382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8" name="图片 47" descr="303b32303139323730333bc7a6b1ca">
              <a:extLst>
                <a:ext uri="{FF2B5EF4-FFF2-40B4-BE49-F238E27FC236}">
                  <a16:creationId xmlns:a16="http://schemas.microsoft.com/office/drawing/2014/main" id="{1A1BBAC5-DF36-0C82-4998-D3DC7BA9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98" y="6928"/>
              <a:ext cx="864" cy="864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41A04C0-CB83-AAC1-B14F-CB829E3C0DE4}"/>
              </a:ext>
            </a:extLst>
          </p:cNvPr>
          <p:cNvGrpSpPr/>
          <p:nvPr/>
        </p:nvGrpSpPr>
        <p:grpSpPr>
          <a:xfrm>
            <a:off x="1719898" y="5400040"/>
            <a:ext cx="975995" cy="975995"/>
            <a:chOff x="3461" y="8753"/>
            <a:chExt cx="1537" cy="1537"/>
          </a:xfrm>
        </p:grpSpPr>
        <p:sp>
          <p:nvSpPr>
            <p:cNvPr id="27" name="八角星 26">
              <a:extLst>
                <a:ext uri="{FF2B5EF4-FFF2-40B4-BE49-F238E27FC236}">
                  <a16:creationId xmlns:a16="http://schemas.microsoft.com/office/drawing/2014/main" id="{4B3CC4A0-EE41-2F49-48DC-091C1A406459}"/>
                </a:ext>
              </a:extLst>
            </p:cNvPr>
            <p:cNvSpPr/>
            <p:nvPr/>
          </p:nvSpPr>
          <p:spPr>
            <a:xfrm>
              <a:off x="3461" y="8753"/>
              <a:ext cx="1537" cy="1537"/>
            </a:xfrm>
            <a:prstGeom prst="star8">
              <a:avLst>
                <a:gd name="adj" fmla="val 38288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 descr="303b32303039333131343bd1adbbb7">
              <a:extLst>
                <a:ext uri="{FF2B5EF4-FFF2-40B4-BE49-F238E27FC236}">
                  <a16:creationId xmlns:a16="http://schemas.microsoft.com/office/drawing/2014/main" id="{24D652E3-6F74-E36C-4701-E7DF53458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77" y="8980"/>
              <a:ext cx="1106" cy="1106"/>
            </a:xfrm>
            <a:prstGeom prst="rect">
              <a:avLst/>
            </a:prstGeom>
          </p:spPr>
        </p:pic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3A50D79-9F39-A4B2-CEF5-969DCD3A75C8}"/>
              </a:ext>
            </a:extLst>
          </p:cNvPr>
          <p:cNvCxnSpPr/>
          <p:nvPr/>
        </p:nvCxnSpPr>
        <p:spPr>
          <a:xfrm>
            <a:off x="3647440" y="2402840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1ED6148-0194-D140-3FDD-FC91DD845648}"/>
              </a:ext>
            </a:extLst>
          </p:cNvPr>
          <p:cNvCxnSpPr/>
          <p:nvPr/>
        </p:nvCxnSpPr>
        <p:spPr>
          <a:xfrm>
            <a:off x="3655695" y="3823335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0BA5098-12C2-F2BD-4233-A7ED5C87D66D}"/>
              </a:ext>
            </a:extLst>
          </p:cNvPr>
          <p:cNvCxnSpPr/>
          <p:nvPr/>
        </p:nvCxnSpPr>
        <p:spPr>
          <a:xfrm>
            <a:off x="3655695" y="5223510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1374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FFDD-B74B-4EFB-9CC5-52A1D04A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1475A408-74D5-A918-B441-5F91C2FC0486}"/>
              </a:ext>
            </a:extLst>
          </p:cNvPr>
          <p:cNvSpPr txBox="1"/>
          <p:nvPr/>
        </p:nvSpPr>
        <p:spPr>
          <a:xfrm>
            <a:off x="964869" y="3262313"/>
            <a:ext cx="10061575" cy="136334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734" h="3016">
                <a:moveTo>
                  <a:pt x="15039" y="521"/>
                </a:moveTo>
                <a:lnTo>
                  <a:pt x="15044" y="550"/>
                </a:lnTo>
                <a:cubicBezTo>
                  <a:pt x="15067" y="676"/>
                  <a:pt x="15079" y="816"/>
                  <a:pt x="15079" y="970"/>
                </a:cubicBezTo>
                <a:lnTo>
                  <a:pt x="15079" y="2983"/>
                </a:lnTo>
                <a:lnTo>
                  <a:pt x="14947" y="2989"/>
                </a:lnTo>
                <a:cubicBezTo>
                  <a:pt x="14668" y="3002"/>
                  <a:pt x="14388" y="3009"/>
                  <a:pt x="14109" y="3013"/>
                </a:cubicBezTo>
                <a:lnTo>
                  <a:pt x="14048" y="3014"/>
                </a:lnTo>
                <a:lnTo>
                  <a:pt x="14048" y="1038"/>
                </a:lnTo>
                <a:cubicBezTo>
                  <a:pt x="14048" y="903"/>
                  <a:pt x="14032" y="809"/>
                  <a:pt x="14000" y="757"/>
                </a:cubicBezTo>
                <a:cubicBezTo>
                  <a:pt x="13968" y="704"/>
                  <a:pt x="13910" y="678"/>
                  <a:pt x="13827" y="678"/>
                </a:cubicBezTo>
                <a:cubicBezTo>
                  <a:pt x="13666" y="678"/>
                  <a:pt x="13586" y="798"/>
                  <a:pt x="13586" y="1038"/>
                </a:cubicBezTo>
                <a:lnTo>
                  <a:pt x="13586" y="1470"/>
                </a:lnTo>
                <a:lnTo>
                  <a:pt x="13883" y="1470"/>
                </a:lnTo>
                <a:lnTo>
                  <a:pt x="13883" y="2384"/>
                </a:lnTo>
                <a:lnTo>
                  <a:pt x="13586" y="2384"/>
                </a:lnTo>
                <a:lnTo>
                  <a:pt x="13586" y="3016"/>
                </a:lnTo>
                <a:lnTo>
                  <a:pt x="13550" y="3016"/>
                </a:lnTo>
                <a:cubicBezTo>
                  <a:pt x="13224" y="3015"/>
                  <a:pt x="12898" y="3008"/>
                  <a:pt x="12572" y="2998"/>
                </a:cubicBezTo>
                <a:lnTo>
                  <a:pt x="12555" y="2998"/>
                </a:lnTo>
                <a:lnTo>
                  <a:pt x="12555" y="1005"/>
                </a:lnTo>
                <a:cubicBezTo>
                  <a:pt x="12555" y="846"/>
                  <a:pt x="12571" y="699"/>
                  <a:pt x="12604" y="566"/>
                </a:cubicBezTo>
                <a:lnTo>
                  <a:pt x="12612" y="535"/>
                </a:lnTo>
                <a:lnTo>
                  <a:pt x="12712" y="538"/>
                </a:lnTo>
                <a:cubicBezTo>
                  <a:pt x="13457" y="559"/>
                  <a:pt x="14202" y="558"/>
                  <a:pt x="14947" y="525"/>
                </a:cubicBezTo>
                <a:lnTo>
                  <a:pt x="15039" y="521"/>
                </a:lnTo>
                <a:close/>
                <a:moveTo>
                  <a:pt x="10818" y="448"/>
                </a:moveTo>
                <a:lnTo>
                  <a:pt x="11035" y="462"/>
                </a:lnTo>
                <a:cubicBezTo>
                  <a:pt x="11268" y="476"/>
                  <a:pt x="11501" y="489"/>
                  <a:pt x="11734" y="500"/>
                </a:cubicBezTo>
                <a:lnTo>
                  <a:pt x="11837" y="505"/>
                </a:lnTo>
                <a:lnTo>
                  <a:pt x="11367" y="1315"/>
                </a:lnTo>
                <a:lnTo>
                  <a:pt x="12168" y="2984"/>
                </a:lnTo>
                <a:lnTo>
                  <a:pt x="12153" y="2983"/>
                </a:lnTo>
                <a:cubicBezTo>
                  <a:pt x="11780" y="2968"/>
                  <a:pt x="11408" y="2949"/>
                  <a:pt x="11035" y="2926"/>
                </a:cubicBezTo>
                <a:lnTo>
                  <a:pt x="11001" y="2924"/>
                </a:lnTo>
                <a:lnTo>
                  <a:pt x="10333" y="1295"/>
                </a:lnTo>
                <a:lnTo>
                  <a:pt x="10818" y="448"/>
                </a:lnTo>
                <a:close/>
                <a:moveTo>
                  <a:pt x="16734" y="379"/>
                </a:moveTo>
                <a:lnTo>
                  <a:pt x="16734" y="2843"/>
                </a:lnTo>
                <a:lnTo>
                  <a:pt x="16624" y="2856"/>
                </a:lnTo>
                <a:cubicBezTo>
                  <a:pt x="16344" y="2889"/>
                  <a:pt x="16065" y="2916"/>
                  <a:pt x="15785" y="2938"/>
                </a:cubicBezTo>
                <a:lnTo>
                  <a:pt x="15703" y="2944"/>
                </a:lnTo>
                <a:lnTo>
                  <a:pt x="15703" y="480"/>
                </a:lnTo>
                <a:lnTo>
                  <a:pt x="15785" y="474"/>
                </a:lnTo>
                <a:cubicBezTo>
                  <a:pt x="16065" y="452"/>
                  <a:pt x="16344" y="425"/>
                  <a:pt x="16624" y="392"/>
                </a:cubicBezTo>
                <a:lnTo>
                  <a:pt x="16734" y="379"/>
                </a:lnTo>
                <a:close/>
                <a:moveTo>
                  <a:pt x="9272" y="336"/>
                </a:moveTo>
                <a:lnTo>
                  <a:pt x="9359" y="343"/>
                </a:lnTo>
                <a:cubicBezTo>
                  <a:pt x="9638" y="364"/>
                  <a:pt x="9918" y="386"/>
                  <a:pt x="10197" y="406"/>
                </a:cubicBezTo>
                <a:lnTo>
                  <a:pt x="10303" y="413"/>
                </a:lnTo>
                <a:lnTo>
                  <a:pt x="10303" y="2877"/>
                </a:lnTo>
                <a:lnTo>
                  <a:pt x="10197" y="2870"/>
                </a:lnTo>
                <a:cubicBezTo>
                  <a:pt x="9918" y="2850"/>
                  <a:pt x="9638" y="2829"/>
                  <a:pt x="9359" y="2807"/>
                </a:cubicBezTo>
                <a:lnTo>
                  <a:pt x="9272" y="2800"/>
                </a:lnTo>
                <a:lnTo>
                  <a:pt x="9272" y="336"/>
                </a:lnTo>
                <a:close/>
                <a:moveTo>
                  <a:pt x="6402" y="116"/>
                </a:moveTo>
                <a:lnTo>
                  <a:pt x="6565" y="127"/>
                </a:lnTo>
                <a:cubicBezTo>
                  <a:pt x="7030" y="159"/>
                  <a:pt x="7496" y="194"/>
                  <a:pt x="7962" y="231"/>
                </a:cubicBezTo>
                <a:lnTo>
                  <a:pt x="8511" y="275"/>
                </a:lnTo>
                <a:lnTo>
                  <a:pt x="8511" y="276"/>
                </a:lnTo>
                <a:cubicBezTo>
                  <a:pt x="8600" y="472"/>
                  <a:pt x="8645" y="712"/>
                  <a:pt x="8645" y="995"/>
                </a:cubicBezTo>
                <a:lnTo>
                  <a:pt x="8645" y="2750"/>
                </a:lnTo>
                <a:lnTo>
                  <a:pt x="8521" y="2740"/>
                </a:lnTo>
                <a:cubicBezTo>
                  <a:pt x="8241" y="2718"/>
                  <a:pt x="7962" y="2695"/>
                  <a:pt x="7682" y="2673"/>
                </a:cubicBezTo>
                <a:lnTo>
                  <a:pt x="7614" y="2668"/>
                </a:lnTo>
                <a:lnTo>
                  <a:pt x="7614" y="995"/>
                </a:lnTo>
                <a:cubicBezTo>
                  <a:pt x="7614" y="784"/>
                  <a:pt x="7539" y="678"/>
                  <a:pt x="7388" y="678"/>
                </a:cubicBezTo>
                <a:cubicBezTo>
                  <a:pt x="7243" y="678"/>
                  <a:pt x="7170" y="784"/>
                  <a:pt x="7170" y="995"/>
                </a:cubicBezTo>
                <a:lnTo>
                  <a:pt x="7170" y="2634"/>
                </a:lnTo>
                <a:lnTo>
                  <a:pt x="7123" y="2631"/>
                </a:lnTo>
                <a:cubicBezTo>
                  <a:pt x="6844" y="2610"/>
                  <a:pt x="6565" y="2590"/>
                  <a:pt x="6285" y="2572"/>
                </a:cubicBezTo>
                <a:lnTo>
                  <a:pt x="6139" y="2563"/>
                </a:lnTo>
                <a:lnTo>
                  <a:pt x="6139" y="960"/>
                </a:lnTo>
                <a:cubicBezTo>
                  <a:pt x="6139" y="627"/>
                  <a:pt x="6223" y="350"/>
                  <a:pt x="6391" y="129"/>
                </a:cubicBezTo>
                <a:lnTo>
                  <a:pt x="6402" y="116"/>
                </a:lnTo>
                <a:close/>
                <a:moveTo>
                  <a:pt x="2212" y="22"/>
                </a:moveTo>
                <a:lnTo>
                  <a:pt x="2214" y="24"/>
                </a:lnTo>
                <a:cubicBezTo>
                  <a:pt x="2409" y="253"/>
                  <a:pt x="2506" y="577"/>
                  <a:pt x="2506" y="995"/>
                </a:cubicBezTo>
                <a:lnTo>
                  <a:pt x="2506" y="2476"/>
                </a:lnTo>
                <a:lnTo>
                  <a:pt x="2373" y="2480"/>
                </a:lnTo>
                <a:cubicBezTo>
                  <a:pt x="2094" y="2489"/>
                  <a:pt x="1814" y="2503"/>
                  <a:pt x="1535" y="2522"/>
                </a:cubicBezTo>
                <a:lnTo>
                  <a:pt x="1475" y="2526"/>
                </a:lnTo>
                <a:lnTo>
                  <a:pt x="1475" y="995"/>
                </a:lnTo>
                <a:cubicBezTo>
                  <a:pt x="1475" y="784"/>
                  <a:pt x="1400" y="678"/>
                  <a:pt x="1249" y="678"/>
                </a:cubicBezTo>
                <a:cubicBezTo>
                  <a:pt x="1104" y="678"/>
                  <a:pt x="1031" y="784"/>
                  <a:pt x="1031" y="995"/>
                </a:cubicBezTo>
                <a:lnTo>
                  <a:pt x="1031" y="2561"/>
                </a:lnTo>
                <a:lnTo>
                  <a:pt x="976" y="2566"/>
                </a:lnTo>
                <a:cubicBezTo>
                  <a:pt x="697" y="2591"/>
                  <a:pt x="417" y="2622"/>
                  <a:pt x="138" y="2659"/>
                </a:cubicBezTo>
                <a:lnTo>
                  <a:pt x="0" y="2677"/>
                </a:lnTo>
                <a:lnTo>
                  <a:pt x="0" y="960"/>
                </a:lnTo>
                <a:cubicBezTo>
                  <a:pt x="0" y="664"/>
                  <a:pt x="66" y="412"/>
                  <a:pt x="199" y="205"/>
                </a:cubicBezTo>
                <a:lnTo>
                  <a:pt x="213" y="185"/>
                </a:lnTo>
                <a:lnTo>
                  <a:pt x="278" y="177"/>
                </a:lnTo>
                <a:cubicBezTo>
                  <a:pt x="883" y="101"/>
                  <a:pt x="1488" y="53"/>
                  <a:pt x="2094" y="27"/>
                </a:cubicBezTo>
                <a:lnTo>
                  <a:pt x="2212" y="22"/>
                </a:lnTo>
                <a:close/>
                <a:moveTo>
                  <a:pt x="3423" y="0"/>
                </a:moveTo>
                <a:lnTo>
                  <a:pt x="3491" y="0"/>
                </a:lnTo>
                <a:cubicBezTo>
                  <a:pt x="4096" y="3"/>
                  <a:pt x="4702" y="22"/>
                  <a:pt x="5307" y="51"/>
                </a:cubicBezTo>
                <a:lnTo>
                  <a:pt x="5355" y="54"/>
                </a:lnTo>
                <a:lnTo>
                  <a:pt x="5362" y="64"/>
                </a:lnTo>
                <a:cubicBezTo>
                  <a:pt x="5511" y="277"/>
                  <a:pt x="5586" y="579"/>
                  <a:pt x="5586" y="970"/>
                </a:cubicBezTo>
                <a:lnTo>
                  <a:pt x="5586" y="2530"/>
                </a:lnTo>
                <a:lnTo>
                  <a:pt x="5447" y="2523"/>
                </a:lnTo>
                <a:cubicBezTo>
                  <a:pt x="5167" y="2508"/>
                  <a:pt x="4888" y="2496"/>
                  <a:pt x="4609" y="2486"/>
                </a:cubicBezTo>
                <a:lnTo>
                  <a:pt x="4555" y="2485"/>
                </a:lnTo>
                <a:lnTo>
                  <a:pt x="4555" y="1038"/>
                </a:lnTo>
                <a:cubicBezTo>
                  <a:pt x="4555" y="903"/>
                  <a:pt x="4539" y="809"/>
                  <a:pt x="4507" y="757"/>
                </a:cubicBezTo>
                <a:cubicBezTo>
                  <a:pt x="4475" y="704"/>
                  <a:pt x="4417" y="678"/>
                  <a:pt x="4334" y="678"/>
                </a:cubicBezTo>
                <a:cubicBezTo>
                  <a:pt x="4173" y="678"/>
                  <a:pt x="4093" y="798"/>
                  <a:pt x="4093" y="1038"/>
                </a:cubicBezTo>
                <a:lnTo>
                  <a:pt x="4093" y="1470"/>
                </a:lnTo>
                <a:lnTo>
                  <a:pt x="4390" y="1470"/>
                </a:lnTo>
                <a:lnTo>
                  <a:pt x="4390" y="2384"/>
                </a:lnTo>
                <a:lnTo>
                  <a:pt x="4093" y="2384"/>
                </a:lnTo>
                <a:lnTo>
                  <a:pt x="4093" y="2472"/>
                </a:lnTo>
                <a:lnTo>
                  <a:pt x="4050" y="2471"/>
                </a:lnTo>
                <a:cubicBezTo>
                  <a:pt x="3724" y="2465"/>
                  <a:pt x="3398" y="2462"/>
                  <a:pt x="3072" y="2465"/>
                </a:cubicBezTo>
                <a:lnTo>
                  <a:pt x="3062" y="2465"/>
                </a:lnTo>
                <a:lnTo>
                  <a:pt x="3062" y="1005"/>
                </a:lnTo>
                <a:cubicBezTo>
                  <a:pt x="3062" y="579"/>
                  <a:pt x="3178" y="247"/>
                  <a:pt x="3411" y="11"/>
                </a:cubicBezTo>
                <a:lnTo>
                  <a:pt x="3423" y="0"/>
                </a:lnTo>
                <a:close/>
              </a:path>
            </a:pathLst>
          </a:custGeom>
          <a:solidFill>
            <a:srgbClr val="B78EAE"/>
          </a:solidFill>
          <a:effectLst/>
        </p:spPr>
        <p:txBody>
          <a:bodyPr wrap="square" rtlCol="0">
            <a:noAutofit/>
          </a:bodyPr>
          <a:lstStyle/>
          <a:p>
            <a:endParaRPr lang="en-US" altLang="zh-CN" sz="26000">
              <a:solidFill>
                <a:srgbClr val="C65844"/>
              </a:solidFill>
              <a:latin typeface="Bauhaus 93" panose="04030905020B02020C02" charset="0"/>
              <a:cs typeface="Bauhaus 93" panose="04030905020B02020C0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F483D6-93AF-96E1-5365-FD845D0AD5F1}"/>
              </a:ext>
            </a:extLst>
          </p:cNvPr>
          <p:cNvSpPr txBox="1"/>
          <p:nvPr/>
        </p:nvSpPr>
        <p:spPr>
          <a:xfrm>
            <a:off x="4229102" y="233680"/>
            <a:ext cx="3552186" cy="649188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IDA Pro</a:t>
            </a:r>
            <a:r>
              <a:rPr lang="zh-CN" altLang="en-US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应用场景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2E029D2-0657-ACCC-ED25-5B1FE6D6AFA1}"/>
              </a:ext>
            </a:extLst>
          </p:cNvPr>
          <p:cNvGrpSpPr/>
          <p:nvPr/>
        </p:nvGrpSpPr>
        <p:grpSpPr>
          <a:xfrm>
            <a:off x="537845" y="962109"/>
            <a:ext cx="5182622" cy="2300204"/>
            <a:chOff x="1478" y="3883"/>
            <a:chExt cx="7910" cy="3622"/>
          </a:xfrm>
        </p:grpSpPr>
        <p:sp>
          <p:nvSpPr>
            <p:cNvPr id="76" name="333333">
              <a:extLst>
                <a:ext uri="{FF2B5EF4-FFF2-40B4-BE49-F238E27FC236}">
                  <a16:creationId xmlns:a16="http://schemas.microsoft.com/office/drawing/2014/main" id="{455E6C93-8FEC-A4DE-3F3B-455BF7C32F75}"/>
                </a:ext>
              </a:extLst>
            </p:cNvPr>
            <p:cNvSpPr txBox="1"/>
            <p:nvPr/>
          </p:nvSpPr>
          <p:spPr>
            <a:xfrm>
              <a:off x="1478" y="3883"/>
              <a:ext cx="3519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恶意代码分析</a:t>
              </a:r>
            </a:p>
            <a:p>
              <a:pPr algn="l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1111">
              <a:extLst>
                <a:ext uri="{FF2B5EF4-FFF2-40B4-BE49-F238E27FC236}">
                  <a16:creationId xmlns:a16="http://schemas.microsoft.com/office/drawing/2014/main" id="{DB7CE040-FBE5-09FF-B9E6-1C0017D1712B}"/>
                </a:ext>
              </a:extLst>
            </p:cNvPr>
            <p:cNvSpPr txBox="1"/>
            <p:nvPr/>
          </p:nvSpPr>
          <p:spPr>
            <a:xfrm>
              <a:off x="1478" y="4518"/>
              <a:ext cx="7910" cy="29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病毒分析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：可以使用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对病毒、木马等恶意软件进行逆向分析，了解其工作原理、传播方式和攻击手段，从而制定有效的防御措施。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恶意软件检测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：通过逆向分析恶意软件的代码，可以提取其特征码，用于构建恶意软件检测系统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2C9594A-61FD-37EF-1EC2-2F192177ADAE}"/>
              </a:ext>
            </a:extLst>
          </p:cNvPr>
          <p:cNvGrpSpPr/>
          <p:nvPr/>
        </p:nvGrpSpPr>
        <p:grpSpPr>
          <a:xfrm>
            <a:off x="6631304" y="1069050"/>
            <a:ext cx="5310557" cy="2300203"/>
            <a:chOff x="1478" y="3883"/>
            <a:chExt cx="7910" cy="3622"/>
          </a:xfrm>
        </p:grpSpPr>
        <p:sp>
          <p:nvSpPr>
            <p:cNvPr id="79" name="333333">
              <a:extLst>
                <a:ext uri="{FF2B5EF4-FFF2-40B4-BE49-F238E27FC236}">
                  <a16:creationId xmlns:a16="http://schemas.microsoft.com/office/drawing/2014/main" id="{EF8885FB-2E2E-B570-0F16-BEB334A56CB4}"/>
                </a:ext>
              </a:extLst>
            </p:cNvPr>
            <p:cNvSpPr txBox="1"/>
            <p:nvPr/>
          </p:nvSpPr>
          <p:spPr>
            <a:xfrm>
              <a:off x="1478" y="3883"/>
              <a:ext cx="181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软件调试</a:t>
              </a:r>
            </a:p>
          </p:txBody>
        </p:sp>
        <p:sp>
          <p:nvSpPr>
            <p:cNvPr id="80" name="1111">
              <a:extLst>
                <a:ext uri="{FF2B5EF4-FFF2-40B4-BE49-F238E27FC236}">
                  <a16:creationId xmlns:a16="http://schemas.microsoft.com/office/drawing/2014/main" id="{AAB53B76-E5BD-D216-4311-332CB2B5F824}"/>
                </a:ext>
              </a:extLst>
            </p:cNvPr>
            <p:cNvSpPr txBox="1"/>
            <p:nvPr/>
          </p:nvSpPr>
          <p:spPr>
            <a:xfrm>
              <a:off x="1478" y="4518"/>
              <a:ext cx="7910" cy="29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动态调试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提供了动态调试功能，允许用户在运行时跟踪程序的执行过程，观察变量的变化、内存的使用情况等。 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断点设置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：可以在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中设置断点，当程序运行到指定位置时暂停执行，以便进行详细的代码分析和调试。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D0A1804-B237-5488-97D9-1C887B8CF21C}"/>
              </a:ext>
            </a:extLst>
          </p:cNvPr>
          <p:cNvGrpSpPr/>
          <p:nvPr/>
        </p:nvGrpSpPr>
        <p:grpSpPr>
          <a:xfrm>
            <a:off x="543560" y="4687965"/>
            <a:ext cx="5022850" cy="1931231"/>
            <a:chOff x="1478" y="3883"/>
            <a:chExt cx="7910" cy="3041"/>
          </a:xfrm>
        </p:grpSpPr>
        <p:sp>
          <p:nvSpPr>
            <p:cNvPr id="82" name="333333">
              <a:extLst>
                <a:ext uri="{FF2B5EF4-FFF2-40B4-BE49-F238E27FC236}">
                  <a16:creationId xmlns:a16="http://schemas.microsoft.com/office/drawing/2014/main" id="{6A1BB959-5024-03A4-BD6B-6F66E460C982}"/>
                </a:ext>
              </a:extLst>
            </p:cNvPr>
            <p:cNvSpPr txBox="1"/>
            <p:nvPr/>
          </p:nvSpPr>
          <p:spPr>
            <a:xfrm>
              <a:off x="1478" y="3883"/>
              <a:ext cx="181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漏洞分析</a:t>
              </a:r>
            </a:p>
          </p:txBody>
        </p:sp>
        <p:sp>
          <p:nvSpPr>
            <p:cNvPr id="83" name="1111">
              <a:extLst>
                <a:ext uri="{FF2B5EF4-FFF2-40B4-BE49-F238E27FC236}">
                  <a16:creationId xmlns:a16="http://schemas.microsoft.com/office/drawing/2014/main" id="{7DFD15A1-AEAA-5DD0-A74E-69952C212AD7}"/>
                </a:ext>
              </a:extLst>
            </p:cNvPr>
            <p:cNvSpPr txBox="1"/>
            <p:nvPr/>
          </p:nvSpPr>
          <p:spPr>
            <a:xfrm>
              <a:off x="1478" y="4518"/>
              <a:ext cx="7910" cy="2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漏洞复现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：在漏洞分析过程中，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可以帮助复现漏洞场景，了解漏洞的触发条件和影响范围 。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sz="1600" b="1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漏洞修复建议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：通过对漏洞代码的深入分析，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可以提供漏洞修复建议。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F2568C4-AB4B-5ED8-1331-5DFE7040F65E}"/>
              </a:ext>
            </a:extLst>
          </p:cNvPr>
          <p:cNvGrpSpPr/>
          <p:nvPr/>
        </p:nvGrpSpPr>
        <p:grpSpPr>
          <a:xfrm>
            <a:off x="6631305" y="4687965"/>
            <a:ext cx="5022850" cy="1931231"/>
            <a:chOff x="1478" y="3883"/>
            <a:chExt cx="7910" cy="3041"/>
          </a:xfrm>
        </p:grpSpPr>
        <p:sp>
          <p:nvSpPr>
            <p:cNvPr id="85" name="333333">
              <a:extLst>
                <a:ext uri="{FF2B5EF4-FFF2-40B4-BE49-F238E27FC236}">
                  <a16:creationId xmlns:a16="http://schemas.microsoft.com/office/drawing/2014/main" id="{DACEF896-DE5B-8697-3A9D-B2B29572A7FD}"/>
                </a:ext>
              </a:extLst>
            </p:cNvPr>
            <p:cNvSpPr txBox="1"/>
            <p:nvPr/>
          </p:nvSpPr>
          <p:spPr>
            <a:xfrm>
              <a:off x="1478" y="3883"/>
              <a:ext cx="181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逆向工程</a:t>
              </a:r>
            </a:p>
          </p:txBody>
        </p:sp>
        <p:sp>
          <p:nvSpPr>
            <p:cNvPr id="86" name="1111">
              <a:extLst>
                <a:ext uri="{FF2B5EF4-FFF2-40B4-BE49-F238E27FC236}">
                  <a16:creationId xmlns:a16="http://schemas.microsoft.com/office/drawing/2014/main" id="{D55541F6-8CE9-A34C-D59F-C5E4C2764B81}"/>
                </a:ext>
              </a:extLst>
            </p:cNvPr>
            <p:cNvSpPr txBox="1"/>
            <p:nvPr/>
          </p:nvSpPr>
          <p:spPr>
            <a:xfrm>
              <a:off x="1478" y="4518"/>
              <a:ext cx="7910" cy="24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能够深入解析各种类型的可执行文件，包括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PE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、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ELF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等格式，将其二进制代码转换为更易于理解和分析的高级编程语言表示形式。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A453FB9F-FA33-4507-2F14-5595EF75116F}"/>
              </a:ext>
            </a:extLst>
          </p:cNvPr>
          <p:cNvCxnSpPr/>
          <p:nvPr/>
        </p:nvCxnSpPr>
        <p:spPr>
          <a:xfrm>
            <a:off x="6083300" y="1551940"/>
            <a:ext cx="0" cy="1362075"/>
          </a:xfrm>
          <a:prstGeom prst="line">
            <a:avLst/>
          </a:prstGeom>
          <a:ln w="12700">
            <a:solidFill>
              <a:srgbClr val="C658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7A68B5AD-4B68-578E-3884-68588E6464BF}"/>
              </a:ext>
            </a:extLst>
          </p:cNvPr>
          <p:cNvCxnSpPr/>
          <p:nvPr/>
        </p:nvCxnSpPr>
        <p:spPr>
          <a:xfrm>
            <a:off x="6094095" y="4929505"/>
            <a:ext cx="0" cy="1362075"/>
          </a:xfrm>
          <a:prstGeom prst="line">
            <a:avLst/>
          </a:prstGeom>
          <a:ln w="12700">
            <a:solidFill>
              <a:srgbClr val="C6584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2682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9D1CE-A232-27B7-924E-7A43227C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BE18249-A810-9E41-A6FA-A0BE19AA6885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IDA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</a:t>
            </a:r>
            <a:endParaRPr lang="zh-CN" altLang="en-US" sz="2400" b="1" spc="300" dirty="0">
              <a:solidFill>
                <a:schemeClr val="bg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1111">
            <a:extLst>
              <a:ext uri="{FF2B5EF4-FFF2-40B4-BE49-F238E27FC236}">
                <a16:creationId xmlns:a16="http://schemas.microsoft.com/office/drawing/2014/main" id="{081446AC-7B5A-6441-C8C6-3F00EDAB498E}"/>
              </a:ext>
            </a:extLst>
          </p:cNvPr>
          <p:cNvSpPr txBox="1"/>
          <p:nvPr/>
        </p:nvSpPr>
        <p:spPr>
          <a:xfrm>
            <a:off x="3593464" y="1042637"/>
            <a:ext cx="8335299" cy="1508555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IDA Python 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是一个集成在 </a:t>
            </a: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IDA Pro 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反汇编工具中的脚本语言扩展，允许用户通过 </a:t>
            </a: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Python 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脚本对二进制文件进行自动化分析和定制。它提供了强大的 </a:t>
            </a: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API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，使用户能够访问和修改 </a:t>
            </a: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IDA 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的内部数据结构，从而可以编写复杂的分析工具。用户可以通过 </a:t>
            </a:r>
            <a:r>
              <a:rPr lang="en-US" altLang="zh-CN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IDA Python </a:t>
            </a:r>
            <a:r>
              <a:rPr lang="zh-CN" altLang="en-US" sz="1600" b="1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rPr>
              <a:t>实现自动化的反汇编、控制流图生成、数据提取等任务。其功能特点如下：</a:t>
            </a:r>
            <a:endParaRPr lang="zh-CN" altLang="en-US" sz="1600" b="1" dirty="0">
              <a:solidFill>
                <a:srgbClr val="262626"/>
              </a:solidFill>
              <a:latin typeface="微软雅黑 Light" panose="020B0502040204020203" charset="-122"/>
              <a:ea typeface="微软雅黑 Light" panose="020B0502040204020203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B508525-3F76-3FD5-46AD-ACFCAA95EB69}"/>
              </a:ext>
            </a:extLst>
          </p:cNvPr>
          <p:cNvSpPr txBox="1"/>
          <p:nvPr/>
        </p:nvSpPr>
        <p:spPr>
          <a:xfrm>
            <a:off x="1981200" y="218186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49015E3-A4C5-EBA3-1B13-498A2B650FEA}"/>
              </a:ext>
            </a:extLst>
          </p:cNvPr>
          <p:cNvGrpSpPr/>
          <p:nvPr/>
        </p:nvGrpSpPr>
        <p:grpSpPr>
          <a:xfrm>
            <a:off x="3610869" y="2781300"/>
            <a:ext cx="7621905" cy="1071245"/>
            <a:chOff x="1478" y="3883"/>
            <a:chExt cx="12003" cy="1687"/>
          </a:xfrm>
        </p:grpSpPr>
        <p:sp>
          <p:nvSpPr>
            <p:cNvPr id="36" name="333333">
              <a:extLst>
                <a:ext uri="{FF2B5EF4-FFF2-40B4-BE49-F238E27FC236}">
                  <a16:creationId xmlns:a16="http://schemas.microsoft.com/office/drawing/2014/main" id="{A3015D01-470E-318A-2440-A1E01E0B70DA}"/>
                </a:ext>
              </a:extLst>
            </p:cNvPr>
            <p:cNvSpPr txBox="1"/>
            <p:nvPr/>
          </p:nvSpPr>
          <p:spPr>
            <a:xfrm>
              <a:off x="1478" y="3883"/>
              <a:ext cx="290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自动化分析</a:t>
              </a:r>
            </a:p>
          </p:txBody>
        </p:sp>
        <p:sp>
          <p:nvSpPr>
            <p:cNvPr id="37" name="1111">
              <a:extLst>
                <a:ext uri="{FF2B5EF4-FFF2-40B4-BE49-F238E27FC236}">
                  <a16:creationId xmlns:a16="http://schemas.microsoft.com/office/drawing/2014/main" id="{2AE8ADF7-B308-2B4C-03E8-94A85D4AF9A3}"/>
                </a:ext>
              </a:extLst>
            </p:cNvPr>
            <p:cNvSpPr txBox="1"/>
            <p:nvPr/>
          </p:nvSpPr>
          <p:spPr>
            <a:xfrm>
              <a:off x="1478" y="4358"/>
              <a:ext cx="1200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Python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可以自动执行一系列的分析任务，如自动分析程序结构、查找漏洞、修改程序行为等，显著提高逆向工程的效率。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5D54F1D-A601-25E6-A5D6-B9CDC62F9931}"/>
              </a:ext>
            </a:extLst>
          </p:cNvPr>
          <p:cNvGrpSpPr/>
          <p:nvPr/>
        </p:nvGrpSpPr>
        <p:grpSpPr>
          <a:xfrm>
            <a:off x="3610869" y="4043677"/>
            <a:ext cx="7094855" cy="1176020"/>
            <a:chOff x="1496" y="4046"/>
            <a:chExt cx="11173" cy="1852"/>
          </a:xfrm>
        </p:grpSpPr>
        <p:sp>
          <p:nvSpPr>
            <p:cNvPr id="39" name="333333">
              <a:extLst>
                <a:ext uri="{FF2B5EF4-FFF2-40B4-BE49-F238E27FC236}">
                  <a16:creationId xmlns:a16="http://schemas.microsoft.com/office/drawing/2014/main" id="{7C4C0D18-9899-5313-9DB5-5AB465B79643}"/>
                </a:ext>
              </a:extLst>
            </p:cNvPr>
            <p:cNvSpPr txBox="1"/>
            <p:nvPr/>
          </p:nvSpPr>
          <p:spPr>
            <a:xfrm>
              <a:off x="1555" y="4046"/>
              <a:ext cx="3526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数据处理能力</a:t>
              </a:r>
            </a:p>
          </p:txBody>
        </p:sp>
        <p:sp>
          <p:nvSpPr>
            <p:cNvPr id="40" name="1111">
              <a:extLst>
                <a:ext uri="{FF2B5EF4-FFF2-40B4-BE49-F238E27FC236}">
                  <a16:creationId xmlns:a16="http://schemas.microsoft.com/office/drawing/2014/main" id="{86217FF5-7A40-398D-F77F-95D87BFA87AF}"/>
                </a:ext>
              </a:extLst>
            </p:cNvPr>
            <p:cNvSpPr txBox="1"/>
            <p:nvPr/>
          </p:nvSpPr>
          <p:spPr>
            <a:xfrm>
              <a:off x="1496" y="4686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借助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Python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强大的数据处理能力，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Python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可以处理复杂的二进制数据，提取有用信息，进行数据分析。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7B99647-703F-53D2-EEDD-4B29049A7000}"/>
              </a:ext>
            </a:extLst>
          </p:cNvPr>
          <p:cNvGrpSpPr/>
          <p:nvPr/>
        </p:nvGrpSpPr>
        <p:grpSpPr>
          <a:xfrm>
            <a:off x="3659764" y="5401079"/>
            <a:ext cx="7094855" cy="1117600"/>
            <a:chOff x="1624" y="3828"/>
            <a:chExt cx="11173" cy="1760"/>
          </a:xfrm>
        </p:grpSpPr>
        <p:sp>
          <p:nvSpPr>
            <p:cNvPr id="42" name="333333">
              <a:extLst>
                <a:ext uri="{FF2B5EF4-FFF2-40B4-BE49-F238E27FC236}">
                  <a16:creationId xmlns:a16="http://schemas.microsoft.com/office/drawing/2014/main" id="{3776AAE4-ADFC-51F7-1F72-A89DAB0266D5}"/>
                </a:ext>
              </a:extLst>
            </p:cNvPr>
            <p:cNvSpPr txBox="1"/>
            <p:nvPr/>
          </p:nvSpPr>
          <p:spPr>
            <a:xfrm>
              <a:off x="1625" y="3828"/>
              <a:ext cx="2829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脚本编写</a:t>
              </a:r>
            </a:p>
          </p:txBody>
        </p:sp>
        <p:sp>
          <p:nvSpPr>
            <p:cNvPr id="43" name="1111">
              <a:extLst>
                <a:ext uri="{FF2B5EF4-FFF2-40B4-BE49-F238E27FC236}">
                  <a16:creationId xmlns:a16="http://schemas.microsoft.com/office/drawing/2014/main" id="{CB23D20C-239D-E3F4-D71A-CFE04FA05595}"/>
                </a:ext>
              </a:extLst>
            </p:cNvPr>
            <p:cNvSpPr txBox="1"/>
            <p:nvPr/>
          </p:nvSpPr>
          <p:spPr>
            <a:xfrm>
              <a:off x="1624" y="4376"/>
              <a:ext cx="11173" cy="1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tIns="36195" bIns="36195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Python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支持用户编写自定义脚本，实现特定的分析需求。这些脚本可以保存和复用，方便用户在不同项目中快速应用。</a:t>
              </a:r>
              <a:endParaRPr lang="zh-CN" altLang="en-US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00495B1-F3CA-9B42-9994-575C0F004401}"/>
              </a:ext>
            </a:extLst>
          </p:cNvPr>
          <p:cNvSpPr txBox="1"/>
          <p:nvPr/>
        </p:nvSpPr>
        <p:spPr>
          <a:xfrm>
            <a:off x="1981200" y="355981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E90C39-6B75-56DA-AFCE-E9BD0F1630D0}"/>
              </a:ext>
            </a:extLst>
          </p:cNvPr>
          <p:cNvSpPr txBox="1"/>
          <p:nvPr/>
        </p:nvSpPr>
        <p:spPr>
          <a:xfrm>
            <a:off x="1981200" y="4937760"/>
            <a:ext cx="45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305CD13-BFD2-CCFC-23D8-D4D65A908FCA}"/>
              </a:ext>
            </a:extLst>
          </p:cNvPr>
          <p:cNvGrpSpPr/>
          <p:nvPr/>
        </p:nvGrpSpPr>
        <p:grpSpPr>
          <a:xfrm>
            <a:off x="1720215" y="1266190"/>
            <a:ext cx="975360" cy="975360"/>
            <a:chOff x="3461" y="2138"/>
            <a:chExt cx="1536" cy="1536"/>
          </a:xfrm>
          <a:solidFill>
            <a:srgbClr val="701E5E"/>
          </a:solidFill>
        </p:grpSpPr>
        <p:sp>
          <p:nvSpPr>
            <p:cNvPr id="8" name="八角星 7">
              <a:extLst>
                <a:ext uri="{FF2B5EF4-FFF2-40B4-BE49-F238E27FC236}">
                  <a16:creationId xmlns:a16="http://schemas.microsoft.com/office/drawing/2014/main" id="{EA4EE479-766C-F673-B3B1-AD3FAB9CF6A8}"/>
                </a:ext>
              </a:extLst>
            </p:cNvPr>
            <p:cNvSpPr/>
            <p:nvPr/>
          </p:nvSpPr>
          <p:spPr>
            <a:xfrm>
              <a:off x="3461" y="2138"/>
              <a:ext cx="1537" cy="1537"/>
            </a:xfrm>
            <a:prstGeom prst="star8">
              <a:avLst>
                <a:gd name="adj" fmla="val 382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6" name="图片 45" descr="31393935333436333b31393936333833343bcfdfd0d4cafdbeddcdbc">
              <a:extLst>
                <a:ext uri="{FF2B5EF4-FFF2-40B4-BE49-F238E27FC236}">
                  <a16:creationId xmlns:a16="http://schemas.microsoft.com/office/drawing/2014/main" id="{E5F04C94-959B-AAF0-7ED1-D7413163C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72" y="2530"/>
              <a:ext cx="752" cy="752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9451FA4-4101-3E24-A91D-446B2B016B35}"/>
              </a:ext>
            </a:extLst>
          </p:cNvPr>
          <p:cNvGrpSpPr/>
          <p:nvPr/>
        </p:nvGrpSpPr>
        <p:grpSpPr>
          <a:xfrm>
            <a:off x="1720215" y="2644140"/>
            <a:ext cx="975360" cy="975360"/>
            <a:chOff x="3461" y="4343"/>
            <a:chExt cx="1536" cy="1536"/>
          </a:xfrm>
        </p:grpSpPr>
        <p:sp>
          <p:nvSpPr>
            <p:cNvPr id="9" name="八角星 8">
              <a:extLst>
                <a:ext uri="{FF2B5EF4-FFF2-40B4-BE49-F238E27FC236}">
                  <a16:creationId xmlns:a16="http://schemas.microsoft.com/office/drawing/2014/main" id="{3FAE0407-D967-F3FF-8D13-2C11156B5943}"/>
                </a:ext>
              </a:extLst>
            </p:cNvPr>
            <p:cNvSpPr/>
            <p:nvPr/>
          </p:nvSpPr>
          <p:spPr>
            <a:xfrm>
              <a:off x="3461" y="4343"/>
              <a:ext cx="1537" cy="1537"/>
            </a:xfrm>
            <a:prstGeom prst="star8">
              <a:avLst>
                <a:gd name="adj" fmla="val 38288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7" name="图片 46" descr="303b32303039333137363bc1b4bdd3">
              <a:extLst>
                <a:ext uri="{FF2B5EF4-FFF2-40B4-BE49-F238E27FC236}">
                  <a16:creationId xmlns:a16="http://schemas.microsoft.com/office/drawing/2014/main" id="{72E13C6E-ADE5-7D69-B1FF-6AE65731F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5" y="4559"/>
              <a:ext cx="1028" cy="1028"/>
            </a:xfrm>
            <a:prstGeom prst="rect">
              <a:avLst/>
            </a:prstGeom>
          </p:spPr>
        </p:pic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86276D4-6BBA-4C32-A33F-D1113462BE0A}"/>
              </a:ext>
            </a:extLst>
          </p:cNvPr>
          <p:cNvGrpSpPr/>
          <p:nvPr/>
        </p:nvGrpSpPr>
        <p:grpSpPr>
          <a:xfrm>
            <a:off x="1720850" y="4022090"/>
            <a:ext cx="975360" cy="975360"/>
            <a:chOff x="3461" y="6548"/>
            <a:chExt cx="1536" cy="1536"/>
          </a:xfrm>
          <a:solidFill>
            <a:srgbClr val="701E5E"/>
          </a:solidFill>
        </p:grpSpPr>
        <p:sp>
          <p:nvSpPr>
            <p:cNvPr id="10" name="八角星 9">
              <a:extLst>
                <a:ext uri="{FF2B5EF4-FFF2-40B4-BE49-F238E27FC236}">
                  <a16:creationId xmlns:a16="http://schemas.microsoft.com/office/drawing/2014/main" id="{0975E3E3-0534-4626-3C1D-7F4233275B2B}"/>
                </a:ext>
              </a:extLst>
            </p:cNvPr>
            <p:cNvSpPr/>
            <p:nvPr/>
          </p:nvSpPr>
          <p:spPr>
            <a:xfrm>
              <a:off x="3461" y="6548"/>
              <a:ext cx="1537" cy="1537"/>
            </a:xfrm>
            <a:prstGeom prst="star8">
              <a:avLst>
                <a:gd name="adj" fmla="val 3828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8" name="图片 47" descr="303b32303139323730333bc7a6b1ca">
              <a:extLst>
                <a:ext uri="{FF2B5EF4-FFF2-40B4-BE49-F238E27FC236}">
                  <a16:creationId xmlns:a16="http://schemas.microsoft.com/office/drawing/2014/main" id="{92FC6B6D-16B4-7011-231B-D558B44F4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98" y="6928"/>
              <a:ext cx="864" cy="864"/>
            </a:xfrm>
            <a:prstGeom prst="rect">
              <a:avLst/>
            </a:prstGeom>
          </p:spPr>
        </p:pic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5B9D6B9-7970-ED09-880E-859A495DACAE}"/>
              </a:ext>
            </a:extLst>
          </p:cNvPr>
          <p:cNvGrpSpPr/>
          <p:nvPr/>
        </p:nvGrpSpPr>
        <p:grpSpPr>
          <a:xfrm>
            <a:off x="1719898" y="5400040"/>
            <a:ext cx="975995" cy="975995"/>
            <a:chOff x="3461" y="8753"/>
            <a:chExt cx="1537" cy="1537"/>
          </a:xfrm>
        </p:grpSpPr>
        <p:sp>
          <p:nvSpPr>
            <p:cNvPr id="27" name="八角星 26">
              <a:extLst>
                <a:ext uri="{FF2B5EF4-FFF2-40B4-BE49-F238E27FC236}">
                  <a16:creationId xmlns:a16="http://schemas.microsoft.com/office/drawing/2014/main" id="{5B84607A-7E72-FCFD-67F2-841A583841CA}"/>
                </a:ext>
              </a:extLst>
            </p:cNvPr>
            <p:cNvSpPr/>
            <p:nvPr/>
          </p:nvSpPr>
          <p:spPr>
            <a:xfrm>
              <a:off x="3461" y="8753"/>
              <a:ext cx="1537" cy="1537"/>
            </a:xfrm>
            <a:prstGeom prst="star8">
              <a:avLst>
                <a:gd name="adj" fmla="val 38288"/>
              </a:avLst>
            </a:prstGeom>
            <a:solidFill>
              <a:srgbClr val="B78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9" name="图片 48" descr="303b32303039333131343bd1adbbb7">
              <a:extLst>
                <a:ext uri="{FF2B5EF4-FFF2-40B4-BE49-F238E27FC236}">
                  <a16:creationId xmlns:a16="http://schemas.microsoft.com/office/drawing/2014/main" id="{42EC2927-EF59-D80A-9163-4FA528ED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77" y="8980"/>
              <a:ext cx="1106" cy="1106"/>
            </a:xfrm>
            <a:prstGeom prst="rect">
              <a:avLst/>
            </a:prstGeom>
          </p:spPr>
        </p:pic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973895B-45DB-DAF7-C7CF-784046E5E9E8}"/>
              </a:ext>
            </a:extLst>
          </p:cNvPr>
          <p:cNvCxnSpPr/>
          <p:nvPr/>
        </p:nvCxnSpPr>
        <p:spPr>
          <a:xfrm>
            <a:off x="3648334" y="2669954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0D16E953-B8F0-636C-390B-D149A619B1FB}"/>
              </a:ext>
            </a:extLst>
          </p:cNvPr>
          <p:cNvCxnSpPr/>
          <p:nvPr/>
        </p:nvCxnSpPr>
        <p:spPr>
          <a:xfrm>
            <a:off x="3748972" y="3922629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7E3781A0-966D-4B9A-8DB8-EF2CD1074322}"/>
              </a:ext>
            </a:extLst>
          </p:cNvPr>
          <p:cNvCxnSpPr/>
          <p:nvPr/>
        </p:nvCxnSpPr>
        <p:spPr>
          <a:xfrm>
            <a:off x="3721724" y="5324985"/>
            <a:ext cx="6984000" cy="0"/>
          </a:xfrm>
          <a:prstGeom prst="line">
            <a:avLst/>
          </a:prstGeom>
          <a:ln>
            <a:solidFill>
              <a:srgbClr val="EFE6E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3063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D54D-0EA8-5EB1-39E8-D0D5BB67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4046050-B643-C1F4-8756-8C421A9D9363}"/>
              </a:ext>
            </a:extLst>
          </p:cNvPr>
          <p:cNvGrpSpPr/>
          <p:nvPr/>
        </p:nvGrpSpPr>
        <p:grpSpPr>
          <a:xfrm>
            <a:off x="4091940" y="936625"/>
            <a:ext cx="9595485" cy="3225165"/>
            <a:chOff x="6444" y="1475"/>
            <a:chExt cx="15111" cy="507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2F9D01-9484-0F0D-2025-64DB7CE53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4" y="1475"/>
              <a:ext cx="4345" cy="33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E67C3E2-10B0-F1CE-2801-A8400044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501" y="3466"/>
              <a:ext cx="4054" cy="3088"/>
            </a:xfrm>
            <a:prstGeom prst="rect">
              <a:avLst/>
            </a:prstGeom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39C0C14-E274-347D-5A2C-34904502B634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准备工作</a:t>
            </a:r>
          </a:p>
        </p:txBody>
      </p:sp>
      <p:sp>
        <p:nvSpPr>
          <p:cNvPr id="2" name="同心圆 1">
            <a:extLst>
              <a:ext uri="{FF2B5EF4-FFF2-40B4-BE49-F238E27FC236}">
                <a16:creationId xmlns:a16="http://schemas.microsoft.com/office/drawing/2014/main" id="{44254B32-F7BD-9003-1C7B-5A8FB9247AB2}"/>
              </a:ext>
            </a:extLst>
          </p:cNvPr>
          <p:cNvSpPr/>
          <p:nvPr/>
        </p:nvSpPr>
        <p:spPr>
          <a:xfrm>
            <a:off x="480695" y="1600835"/>
            <a:ext cx="3667760" cy="3667760"/>
          </a:xfrm>
          <a:prstGeom prst="donut">
            <a:avLst>
              <a:gd name="adj" fmla="val 30560"/>
            </a:avLst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3E0AB7FD-2D64-C8BE-4CB7-44508C277C49}"/>
              </a:ext>
            </a:extLst>
          </p:cNvPr>
          <p:cNvGrpSpPr/>
          <p:nvPr/>
        </p:nvGrpSpPr>
        <p:grpSpPr>
          <a:xfrm>
            <a:off x="5881370" y="1736725"/>
            <a:ext cx="4674677" cy="1192530"/>
            <a:chOff x="1478" y="3883"/>
            <a:chExt cx="6328" cy="1878"/>
          </a:xfrm>
        </p:grpSpPr>
        <p:sp>
          <p:nvSpPr>
            <p:cNvPr id="79" name="333333">
              <a:extLst>
                <a:ext uri="{FF2B5EF4-FFF2-40B4-BE49-F238E27FC236}">
                  <a16:creationId xmlns:a16="http://schemas.microsoft.com/office/drawing/2014/main" id="{ED4A80AB-2F06-2291-0E53-743AF647DEB3}"/>
                </a:ext>
              </a:extLst>
            </p:cNvPr>
            <p:cNvSpPr txBox="1"/>
            <p:nvPr/>
          </p:nvSpPr>
          <p:spPr>
            <a:xfrm>
              <a:off x="1478" y="3883"/>
              <a:ext cx="4836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IDA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IDA Python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1111">
              <a:extLst>
                <a:ext uri="{FF2B5EF4-FFF2-40B4-BE49-F238E27FC236}">
                  <a16:creationId xmlns:a16="http://schemas.microsoft.com/office/drawing/2014/main" id="{6D8B79DE-FA22-70FC-17A8-B7D9968CC991}"/>
                </a:ext>
              </a:extLst>
            </p:cNvPr>
            <p:cNvSpPr txBox="1"/>
            <p:nvPr/>
          </p:nvSpPr>
          <p:spPr>
            <a:xfrm>
              <a:off x="1478" y="4518"/>
              <a:ext cx="6328" cy="1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将恶意代码分析工具中的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文件夹进行解压，安装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Pro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。</a:t>
              </a:r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096FF2E-CBE0-17AD-CB4E-1A651E728C94}"/>
              </a:ext>
            </a:extLst>
          </p:cNvPr>
          <p:cNvCxnSpPr/>
          <p:nvPr/>
        </p:nvCxnSpPr>
        <p:spPr>
          <a:xfrm>
            <a:off x="4998720" y="3545840"/>
            <a:ext cx="6695440" cy="0"/>
          </a:xfrm>
          <a:prstGeom prst="line">
            <a:avLst/>
          </a:prstGeom>
          <a:ln w="19050">
            <a:solidFill>
              <a:srgbClr val="B78E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4A871E-B895-D694-3585-7A7562E6D3EB}"/>
              </a:ext>
            </a:extLst>
          </p:cNvPr>
          <p:cNvGrpSpPr/>
          <p:nvPr/>
        </p:nvGrpSpPr>
        <p:grpSpPr>
          <a:xfrm>
            <a:off x="4998720" y="3890461"/>
            <a:ext cx="2851785" cy="1561623"/>
            <a:chOff x="1478" y="3883"/>
            <a:chExt cx="4491" cy="2459"/>
          </a:xfrm>
        </p:grpSpPr>
        <p:sp>
          <p:nvSpPr>
            <p:cNvPr id="12" name="333333">
              <a:extLst>
                <a:ext uri="{FF2B5EF4-FFF2-40B4-BE49-F238E27FC236}">
                  <a16:creationId xmlns:a16="http://schemas.microsoft.com/office/drawing/2014/main" id="{828444D7-D917-26DE-651B-2CAF55F4C92F}"/>
                </a:ext>
              </a:extLst>
            </p:cNvPr>
            <p:cNvSpPr txBox="1"/>
            <p:nvPr/>
          </p:nvSpPr>
          <p:spPr>
            <a:xfrm>
              <a:off x="1478" y="3883"/>
              <a:ext cx="3877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IDA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</a:p>
            <a:p>
              <a:pPr algn="l"/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1111">
              <a:extLst>
                <a:ext uri="{FF2B5EF4-FFF2-40B4-BE49-F238E27FC236}">
                  <a16:creationId xmlns:a16="http://schemas.microsoft.com/office/drawing/2014/main" id="{1B7E582E-8469-F39D-7BA6-0AF9F0DACE2B}"/>
                </a:ext>
              </a:extLst>
            </p:cNvPr>
            <p:cNvSpPr txBox="1"/>
            <p:nvPr/>
          </p:nvSpPr>
          <p:spPr>
            <a:xfrm>
              <a:off x="1478" y="4518"/>
              <a:ext cx="4491" cy="1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文件夹已经帮助我们配置好了  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IDA Python 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插件，直接在控制台测试。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E86D701-3C9C-B305-EBD7-9704664C298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r="67226"/>
          <a:stretch/>
        </p:blipFill>
        <p:spPr>
          <a:xfrm>
            <a:off x="8410575" y="3801110"/>
            <a:ext cx="3184352" cy="2075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334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0" name="文本框 47"/>
          <p:cNvSpPr txBox="1"/>
          <p:nvPr/>
        </p:nvSpPr>
        <p:spPr>
          <a:xfrm>
            <a:off x="7938" y="2884805"/>
            <a:ext cx="5762625" cy="101566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IDA</a:t>
            </a:r>
            <a:r>
              <a:rPr lang="zh-CN" altLang="en-US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Pro</a:t>
            </a:r>
            <a:r>
              <a:rPr lang="zh-CN" altLang="en-US" sz="6000" b="1" dirty="0">
                <a:solidFill>
                  <a:srgbClr val="701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用法</a:t>
            </a:r>
          </a:p>
        </p:txBody>
      </p:sp>
      <p:sp>
        <p:nvSpPr>
          <p:cNvPr id="3" name="1111"/>
          <p:cNvSpPr txBox="1"/>
          <p:nvPr/>
        </p:nvSpPr>
        <p:spPr>
          <a:xfrm>
            <a:off x="579755" y="4082415"/>
            <a:ext cx="4608830" cy="78912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36195" rIns="36195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rPr>
              <a:t>      介绍我在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rPr>
              <a:t>Labo5-1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rPr>
              <a:t>中学习到的新的有关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rPr>
              <a:t>IDA Pro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sym typeface="微软雅黑" panose="020B0503020204020204" pitchFamily="34" charset="-122"/>
              </a:rPr>
              <a:t>的知识。</a:t>
            </a:r>
          </a:p>
        </p:txBody>
      </p:sp>
      <p:sp>
        <p:nvSpPr>
          <p:cNvPr id="2" name="八角星 1"/>
          <p:cNvSpPr/>
          <p:nvPr/>
        </p:nvSpPr>
        <p:spPr>
          <a:xfrm>
            <a:off x="5739765" y="2373630"/>
            <a:ext cx="2129790" cy="2129790"/>
          </a:xfrm>
          <a:prstGeom prst="star8">
            <a:avLst>
              <a:gd name="adj" fmla="val 38189"/>
            </a:avLst>
          </a:prstGeom>
          <a:solidFill>
            <a:srgbClr val="701E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288290" rIns="36195" bIns="0" rtlCol="0" anchor="ctr" anchorCtr="1"/>
          <a:lstStyle/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 fontAlgn="auto">
              <a:lnSpc>
                <a:spcPts val="4000"/>
              </a:lnSpc>
            </a:pPr>
            <a:r>
              <a:rPr lang="en-US" altLang="zh-CN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08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0DB4E-A62A-C006-0906-17273B9E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405F5D07-09C5-D3DA-34E2-3D36A206C484}"/>
              </a:ext>
            </a:extLst>
          </p:cNvPr>
          <p:cNvSpPr txBox="1"/>
          <p:nvPr/>
        </p:nvSpPr>
        <p:spPr>
          <a:xfrm>
            <a:off x="4707255" y="233680"/>
            <a:ext cx="2772410" cy="651059"/>
          </a:xfrm>
          <a:prstGeom prst="roundRect">
            <a:avLst>
              <a:gd name="adj" fmla="val 49999"/>
            </a:avLst>
          </a:prstGeom>
          <a:solidFill>
            <a:srgbClr val="701E5E"/>
          </a:solidFill>
        </p:spPr>
        <p:txBody>
          <a:bodyPr wrap="square" rtlCol="0" anchor="t">
            <a:sp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2400" b="1" spc="300" dirty="0">
                <a:solidFill>
                  <a:schemeClr val="bg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界面切换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1D008DA-4E0B-5B44-474A-3D3C2E9B0136}"/>
              </a:ext>
            </a:extLst>
          </p:cNvPr>
          <p:cNvGrpSpPr/>
          <p:nvPr/>
        </p:nvGrpSpPr>
        <p:grpSpPr>
          <a:xfrm>
            <a:off x="404485" y="824021"/>
            <a:ext cx="5022850" cy="1192653"/>
            <a:chOff x="1478" y="3883"/>
            <a:chExt cx="7910" cy="1878"/>
          </a:xfrm>
        </p:grpSpPr>
        <p:sp>
          <p:nvSpPr>
            <p:cNvPr id="82" name="333333">
              <a:extLst>
                <a:ext uri="{FF2B5EF4-FFF2-40B4-BE49-F238E27FC236}">
                  <a16:creationId xmlns:a16="http://schemas.microsoft.com/office/drawing/2014/main" id="{ACB51E9D-2D36-E735-41D8-A1B599FF41AB}"/>
                </a:ext>
              </a:extLst>
            </p:cNvPr>
            <p:cNvSpPr txBox="1"/>
            <p:nvPr/>
          </p:nvSpPr>
          <p:spPr>
            <a:xfrm>
              <a:off x="1478" y="3883"/>
              <a:ext cx="1811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界面切换</a:t>
              </a:r>
            </a:p>
          </p:txBody>
        </p:sp>
        <p:sp>
          <p:nvSpPr>
            <p:cNvPr id="83" name="1111">
              <a:extLst>
                <a:ext uri="{FF2B5EF4-FFF2-40B4-BE49-F238E27FC236}">
                  <a16:creationId xmlns:a16="http://schemas.microsoft.com/office/drawing/2014/main" id="{4E898F45-E15C-DC8F-FC7A-95164EF4FE6A}"/>
                </a:ext>
              </a:extLst>
            </p:cNvPr>
            <p:cNvSpPr txBox="1"/>
            <p:nvPr/>
          </p:nvSpPr>
          <p:spPr>
            <a:xfrm>
              <a:off x="1478" y="4518"/>
              <a:ext cx="7910" cy="1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图形视图和文本视图可以通过空格键切换。</a:t>
              </a:r>
              <a:endParaRPr lang="en-US" altLang="zh-CN" sz="1600" dirty="0">
                <a:solidFill>
                  <a:srgbClr val="262626"/>
                </a:solidFill>
                <a:latin typeface="微软雅黑 Light" panose="020B0502040204020203" charset="-122"/>
                <a:ea typeface="微软雅黑 Light" panose="020B0502040204020203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或者右键，选</a:t>
              </a:r>
              <a:r>
                <a:rPr lang="en-US" altLang="zh-CN" sz="1600" dirty="0" err="1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Graoh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 view/Text view</a:t>
              </a:r>
              <a:r>
                <a:rPr lang="zh-CN" altLang="en-US" sz="1600" dirty="0">
                  <a:solidFill>
                    <a:srgbClr val="262626"/>
                  </a:solidFill>
                  <a:latin typeface="微软雅黑 Light" panose="020B0502040204020203" charset="-122"/>
                  <a:ea typeface="微软雅黑 Light" panose="020B0502040204020203" charset="-122"/>
                  <a:sym typeface="微软雅黑" panose="020B0503020204020204" pitchFamily="34" charset="-122"/>
                </a:rPr>
                <a:t>。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34D0B51-7BDF-8438-2B6E-C466672C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35" y="2116688"/>
            <a:ext cx="3948872" cy="45176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849DD4-DFFE-D337-FF20-5A784BD4B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45" y="4333415"/>
            <a:ext cx="5178370" cy="21984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C40174-7FA1-0D97-9172-E65D33D28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371" y="945931"/>
            <a:ext cx="6393445" cy="4083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7250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6,&quot;width&quot;:1520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796,&quot;width&quot;:12706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1261</Words>
  <Application>Microsoft Office PowerPoint</Application>
  <PresentationFormat>宽屏</PresentationFormat>
  <Paragraphs>127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PingFang SC</vt:lpstr>
      <vt:lpstr>等线</vt:lpstr>
      <vt:lpstr>宋体</vt:lpstr>
      <vt:lpstr>微软雅黑</vt:lpstr>
      <vt:lpstr>微软雅黑 Light</vt:lpstr>
      <vt:lpstr>Arial</vt:lpstr>
      <vt:lpstr>Bauhaus 93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yafan li</cp:lastModifiedBy>
  <cp:revision>179</cp:revision>
  <dcterms:created xsi:type="dcterms:W3CDTF">2019-06-19T02:08:00Z</dcterms:created>
  <dcterms:modified xsi:type="dcterms:W3CDTF">2024-10-21T01:29:40Z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8E1A12AD1C2742CEADEC015AA6052FB1</vt:lpwstr>
  </property>
</Properties>
</file>