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86" r:id="rId2"/>
    <p:sldId id="388" r:id="rId3"/>
    <p:sldId id="390" r:id="rId4"/>
    <p:sldId id="389" r:id="rId5"/>
    <p:sldId id="391" r:id="rId6"/>
    <p:sldId id="39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EDD09C-BF18-A643-9D09-52DCF774C2E9}" v="16" dt="2019-03-25T03:14:54.3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40"/>
    <p:restoredTop sz="85510" autoAdjust="0"/>
  </p:normalViewPr>
  <p:slideViewPr>
    <p:cSldViewPr snapToGrid="0" snapToObjects="1">
      <p:cViewPr varScale="1">
        <p:scale>
          <a:sx n="108" d="100"/>
          <a:sy n="108" d="100"/>
        </p:scale>
        <p:origin x="184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fjghod Goh" userId="17a83449cc180f75" providerId="LiveId" clId="{A818243A-5C5B-404B-8802-6549298BA1D3}"/>
    <pc:docChg chg="custSel modSld">
      <pc:chgData name="bfjghod Goh" userId="17a83449cc180f75" providerId="LiveId" clId="{A818243A-5C5B-404B-8802-6549298BA1D3}" dt="2019-02-17T07:56:41.372" v="62" actId="1076"/>
      <pc:docMkLst>
        <pc:docMk/>
      </pc:docMkLst>
    </pc:docChg>
  </pc:docChgLst>
  <pc:docChgLst>
    <pc:chgData name="bfjghod Goh" userId="17a83449cc180f75" providerId="LiveId" clId="{A2EDD09C-BF18-A643-9D09-52DCF774C2E9}"/>
    <pc:docChg chg="modSld">
      <pc:chgData name="bfjghod Goh" userId="17a83449cc180f75" providerId="LiveId" clId="{A2EDD09C-BF18-A643-9D09-52DCF774C2E9}" dt="2019-03-25T03:14:54.319" v="15" actId="20577"/>
      <pc:docMkLst>
        <pc:docMk/>
      </pc:docMkLst>
      <pc:sldChg chg="modSp">
        <pc:chgData name="bfjghod Goh" userId="17a83449cc180f75" providerId="LiveId" clId="{A2EDD09C-BF18-A643-9D09-52DCF774C2E9}" dt="2019-03-25T03:14:54.319" v="15" actId="20577"/>
        <pc:sldMkLst>
          <pc:docMk/>
          <pc:sldMk cId="3512333010" sldId="381"/>
        </pc:sldMkLst>
        <pc:spChg chg="mod">
          <ac:chgData name="bfjghod Goh" userId="17a83449cc180f75" providerId="LiveId" clId="{A2EDD09C-BF18-A643-9D09-52DCF774C2E9}" dt="2019-03-25T03:14:54.319" v="15" actId="20577"/>
          <ac:spMkLst>
            <pc:docMk/>
            <pc:sldMk cId="3512333010" sldId="381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59B4F-9EDD-4842-99B7-7BB574FF99ED}" type="datetimeFigureOut">
              <a:rPr lang="en-US" smtClean="0"/>
              <a:t>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6503D-97CF-E342-8BC3-09D177F85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9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FE6EB-52C2-D146-947F-EA67BB7CE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23BBF-EAB1-8D43-905E-7232368CA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67CE4-0AD3-374F-A15A-A50F9123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CC9E9-7309-594B-9AA5-0440A3F7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33E26-CAC2-5140-996A-4F5C1FBE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9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54507-0BD8-BA4E-8D0B-D06025B86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ACE46-AE5F-3A47-903F-64677651B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9FFF9-D3CF-784B-B601-8ED063A5C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D7A71-B34E-FA43-8479-BC43F68E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A90C5-A984-C144-B71A-D26919FB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8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6F744D-043C-9A4B-BB55-64541D021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8A85F-DA9E-8A43-ADF0-8E6EA4A76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D6353-C32B-BB40-8EE7-D119A25D9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0FF0B-B9CB-9143-9BA3-69B6F6B0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55C12-F26F-3E4C-838D-ED0768E3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9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F493A-7FE2-6345-BB21-70CF2670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4CC29-B268-7C4F-82F9-20D3793A6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39E42-6705-3A45-A632-0E65A5A9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51C00-4A0D-A846-BD18-4F3A2204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E58FF-4678-484A-8D04-F1C1A063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6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516F-87D0-AB4B-8776-BF2CF61E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28DFE-C773-A844-95E0-87F41AC1A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D56BC-52C9-9A47-80F7-2E392EDA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F2FD8-B881-7E49-91E6-5A5241F9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2705B-4515-EB48-A983-AD7B4C87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4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493B5-28BB-134A-B4E9-5152408B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E5EB0-8737-9B49-A5DC-885C067D1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1F6F9-D852-D84F-8F19-81FDA999E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ADC41-6E8D-8244-B758-2967B1D5B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1C041-2D5F-6B41-9CE8-C69D9474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DF759-9327-964B-8382-9E7D471B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2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FE7A-2603-4D4A-BA8A-A95EB8DD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9C311-4280-724E-9468-382A12B7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F4305-7B29-3D49-BDB4-04DAA5B42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55642-4252-3D49-8EC7-771C78A2D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0EBFE-0714-844C-9308-FECE82F62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6E9CF-B534-2F48-92BC-4E7B8E09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2A018D-7663-E341-AAE5-D72F6166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F82666-1716-114B-B430-6220A0DB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2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B10D-C8F6-E84E-8DC8-009CDC1A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75A1E-63A2-164D-9DC7-3F1F79E1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60786-4F96-2841-BBAC-0647EA22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A0343-94F3-5F4E-AA55-FF946322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8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BDA52C-5BD4-3C45-BEE1-A1BE274F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7CACD-32F7-9C46-82F3-539EA6DE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0EE43-9512-F743-A627-3C8EDF84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8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1320-6512-3A48-BE2C-89ADD611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92A30-9E79-9E40-8E05-C430581F1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38554-31BB-404F-AD21-07D920910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2C0D8-C57C-B441-9B72-93CDF129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05B55-D0E2-C042-A4FD-1AAD32D2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D6BF5-CEB6-094F-AD4B-3ED06C53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7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AEA49-A2A2-3B48-AF31-9ABC75D72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17A5D-444C-684A-B45A-13DC11C2F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6822C-336C-684D-B551-2198C5F84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5853F-36AB-0149-AAFC-AF5E8BC4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D1194-338B-9240-9C23-DCCCAAA8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4BBA2-CB32-C347-9334-21616B85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3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CE24ED-BC02-F842-AB4D-C55DCA17C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11230-A34A-6844-B6C0-54C82EA6E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12533-B73A-994E-99E8-E3CD2DD90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20149-29F3-9B4C-B3E6-8EC9DA3F1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C8DCC-9B64-5F4F-BA0F-AC263C662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8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7601" y="964635"/>
            <a:ext cx="8047001" cy="5756795"/>
          </a:xfrm>
          <a:prstGeom prst="rect">
            <a:avLst/>
          </a:prstGeom>
          <a:ln/>
        </p:spPr>
      </p:pic>
      <p:sp>
        <p:nvSpPr>
          <p:cNvPr id="6" name="Rectangle 5"/>
          <p:cNvSpPr/>
          <p:nvPr/>
        </p:nvSpPr>
        <p:spPr>
          <a:xfrm>
            <a:off x="7584374" y="2681945"/>
            <a:ext cx="4358244" cy="232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latin typeface="Arial"/>
                <a:ea typeface="Arial"/>
              </a:rPr>
              <a:t>Write a function that, when given a petal length and width, predicts the Iris species.  </a:t>
            </a:r>
            <a:endParaRPr lang="en-SG" b="1" dirty="0">
              <a:latin typeface="Arial"/>
              <a:ea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latin typeface="Arial"/>
                <a:ea typeface="Arial"/>
              </a:rPr>
              <a:t> </a:t>
            </a:r>
            <a:endParaRPr lang="en-SG" b="1" dirty="0">
              <a:latin typeface="Arial"/>
              <a:ea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latin typeface="Arial"/>
                <a:ea typeface="Arial"/>
              </a:rPr>
              <a:t>Example:</a:t>
            </a:r>
            <a:endParaRPr lang="en-SG" b="1" dirty="0">
              <a:latin typeface="Arial"/>
              <a:ea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latin typeface="Courier New"/>
                <a:ea typeface="Courier New"/>
              </a:rPr>
              <a:t>predict(1.4, 0.2)</a:t>
            </a:r>
            <a:endParaRPr lang="en-SG" b="1" dirty="0">
              <a:latin typeface="Arial"/>
              <a:ea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latin typeface="Courier New"/>
                <a:ea typeface="Courier New"/>
              </a:rPr>
              <a:t>&gt;&gt;&gt; ‘</a:t>
            </a:r>
            <a:r>
              <a:rPr lang="en-GB" dirty="0">
                <a:solidFill>
                  <a:srgbClr val="6AA84F"/>
                </a:solidFill>
                <a:latin typeface="Courier New"/>
                <a:ea typeface="Courier New"/>
              </a:rPr>
              <a:t>Iris </a:t>
            </a:r>
            <a:r>
              <a:rPr lang="en-GB" dirty="0" err="1">
                <a:solidFill>
                  <a:srgbClr val="6AA84F"/>
                </a:solidFill>
                <a:latin typeface="Courier New"/>
                <a:ea typeface="Courier New"/>
              </a:rPr>
              <a:t>setosa</a:t>
            </a:r>
            <a:endParaRPr lang="en-SG" b="1" dirty="0">
              <a:effectLst/>
              <a:latin typeface="Arial"/>
              <a:ea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9309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1. Three plant species from the Iris family,  </a:t>
            </a:r>
            <a:r>
              <a:rPr lang="en-GB" sz="2800" b="1" i="1" dirty="0"/>
              <a:t>Iris </a:t>
            </a:r>
            <a:r>
              <a:rPr lang="en-GB" sz="2800" b="1" i="1" dirty="0" err="1"/>
              <a:t>setosa</a:t>
            </a:r>
            <a:r>
              <a:rPr lang="en-GB" sz="2800" b="1" i="1" dirty="0"/>
              <a:t>, Iris </a:t>
            </a:r>
            <a:r>
              <a:rPr lang="en-GB" sz="2800" b="1" i="1" dirty="0" err="1"/>
              <a:t>versicolor</a:t>
            </a:r>
            <a:r>
              <a:rPr lang="en-GB" sz="2800" b="1" i="1" dirty="0"/>
              <a:t> and Iris </a:t>
            </a:r>
            <a:r>
              <a:rPr lang="en-GB" sz="2800" b="1" i="1" dirty="0" err="1"/>
              <a:t>virginica</a:t>
            </a:r>
            <a:r>
              <a:rPr lang="en-GB" sz="2800" b="1" i="1" dirty="0"/>
              <a:t>,</a:t>
            </a:r>
            <a:r>
              <a:rPr lang="en-GB" sz="2800" b="1" dirty="0"/>
              <a:t> can be distinguished by the petal length and petal width. </a:t>
            </a:r>
            <a:endParaRPr lang="en-SG" sz="2800" b="1" dirty="0"/>
          </a:p>
        </p:txBody>
      </p:sp>
    </p:spTree>
    <p:extLst>
      <p:ext uri="{BB962C8B-B14F-4D97-AF65-F5344CB8AC3E}">
        <p14:creationId xmlns:p14="http://schemas.microsoft.com/office/powerpoint/2010/main" val="99267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309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1. Three plant species from the Iris family,  </a:t>
            </a:r>
            <a:r>
              <a:rPr lang="en-GB" sz="2800" b="1" i="1" dirty="0"/>
              <a:t>Iris </a:t>
            </a:r>
            <a:r>
              <a:rPr lang="en-GB" sz="2800" b="1" i="1" dirty="0" err="1"/>
              <a:t>setosa</a:t>
            </a:r>
            <a:r>
              <a:rPr lang="en-GB" sz="2800" b="1" i="1" dirty="0"/>
              <a:t>, Iris </a:t>
            </a:r>
            <a:r>
              <a:rPr lang="en-GB" sz="2800" b="1" i="1" dirty="0" err="1"/>
              <a:t>versicolor</a:t>
            </a:r>
            <a:r>
              <a:rPr lang="en-GB" sz="2800" b="1" i="1" dirty="0"/>
              <a:t> and Iris </a:t>
            </a:r>
            <a:r>
              <a:rPr lang="en-GB" sz="2800" b="1" i="1" dirty="0" err="1"/>
              <a:t>virginica</a:t>
            </a:r>
            <a:r>
              <a:rPr lang="en-GB" sz="2800" b="1" i="1" dirty="0"/>
              <a:t>,</a:t>
            </a:r>
            <a:r>
              <a:rPr lang="en-GB" sz="2800" b="1" dirty="0"/>
              <a:t> can be distinguished by the petal length and petal width. </a:t>
            </a:r>
            <a:endParaRPr lang="en-SG" sz="28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277602" y="1487136"/>
            <a:ext cx="5529432" cy="4688015"/>
            <a:chOff x="277601" y="845885"/>
            <a:chExt cx="8047001" cy="5756795"/>
          </a:xfrm>
        </p:grpSpPr>
        <p:pic>
          <p:nvPicPr>
            <p:cNvPr id="5" name="image6.png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77601" y="845885"/>
              <a:ext cx="8047001" cy="5756795"/>
            </a:xfrm>
            <a:prstGeom prst="rect">
              <a:avLst/>
            </a:prstGeom>
            <a:ln/>
          </p:spPr>
        </p:pic>
        <p:sp>
          <p:nvSpPr>
            <p:cNvPr id="8" name="Rectangle 7"/>
            <p:cNvSpPr/>
            <p:nvPr/>
          </p:nvSpPr>
          <p:spPr>
            <a:xfrm>
              <a:off x="950025" y="4400697"/>
              <a:ext cx="1151906" cy="1584466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69630" y="2548613"/>
              <a:ext cx="2989820" cy="1852084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64539" y="985659"/>
              <a:ext cx="3046801" cy="2694876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581865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309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1. Three plant species from the Iris family,  </a:t>
            </a:r>
            <a:r>
              <a:rPr lang="en-GB" sz="2800" b="1" i="1" dirty="0"/>
              <a:t>Iris </a:t>
            </a:r>
            <a:r>
              <a:rPr lang="en-GB" sz="2800" b="1" i="1" dirty="0" err="1"/>
              <a:t>setosa</a:t>
            </a:r>
            <a:r>
              <a:rPr lang="en-GB" sz="2800" b="1" i="1" dirty="0"/>
              <a:t>, Iris </a:t>
            </a:r>
            <a:r>
              <a:rPr lang="en-GB" sz="2800" b="1" i="1" dirty="0" err="1"/>
              <a:t>versicolor</a:t>
            </a:r>
            <a:r>
              <a:rPr lang="en-GB" sz="2800" b="1" i="1" dirty="0"/>
              <a:t> and Iris </a:t>
            </a:r>
            <a:r>
              <a:rPr lang="en-GB" sz="2800" b="1" i="1" dirty="0" err="1"/>
              <a:t>virginica</a:t>
            </a:r>
            <a:r>
              <a:rPr lang="en-GB" sz="2800" b="1" i="1" dirty="0"/>
              <a:t>,</a:t>
            </a:r>
            <a:r>
              <a:rPr lang="en-GB" sz="2800" b="1" dirty="0"/>
              <a:t> can be distinguished by the petal length and petal width. </a:t>
            </a:r>
            <a:endParaRPr lang="en-SG" sz="28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277602" y="1487136"/>
            <a:ext cx="5529432" cy="4688015"/>
            <a:chOff x="277601" y="845885"/>
            <a:chExt cx="8047001" cy="5756795"/>
          </a:xfrm>
        </p:grpSpPr>
        <p:pic>
          <p:nvPicPr>
            <p:cNvPr id="5" name="image6.png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77601" y="845885"/>
              <a:ext cx="8047001" cy="5756795"/>
            </a:xfrm>
            <a:prstGeom prst="rect">
              <a:avLst/>
            </a:prstGeom>
            <a:ln/>
          </p:spPr>
        </p:pic>
        <p:sp>
          <p:nvSpPr>
            <p:cNvPr id="8" name="Rectangle 7"/>
            <p:cNvSpPr/>
            <p:nvPr/>
          </p:nvSpPr>
          <p:spPr>
            <a:xfrm>
              <a:off x="950025" y="4400697"/>
              <a:ext cx="1151906" cy="1584466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69630" y="2548613"/>
              <a:ext cx="2989820" cy="1852084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64539" y="985659"/>
              <a:ext cx="3046801" cy="2694876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6004955" y="1487136"/>
            <a:ext cx="6096000" cy="48705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b="1" dirty="0" err="1">
                <a:solidFill>
                  <a:srgbClr val="3C78D8"/>
                </a:solidFill>
                <a:latin typeface="Courier New"/>
                <a:ea typeface="Courier New"/>
              </a:rPr>
              <a:t>def</a:t>
            </a:r>
            <a:r>
              <a:rPr lang="en-GB" b="1" dirty="0">
                <a:solidFill>
                  <a:srgbClr val="3C78D8"/>
                </a:solidFill>
                <a:latin typeface="Courier New"/>
                <a:ea typeface="Courier New"/>
              </a:rPr>
              <a:t> </a:t>
            </a:r>
            <a:r>
              <a:rPr lang="en-GB" b="1" dirty="0">
                <a:latin typeface="Courier New"/>
                <a:ea typeface="Courier New"/>
              </a:rPr>
              <a:t>predict(length, width):</a:t>
            </a:r>
            <a:endParaRPr lang="en-SG" b="1" dirty="0">
              <a:latin typeface="Arial"/>
              <a:ea typeface="Courier New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SG" b="1" dirty="0">
                <a:latin typeface="Arial"/>
                <a:ea typeface="Courier New"/>
              </a:rPr>
              <a:t>       </a:t>
            </a:r>
            <a:r>
              <a:rPr lang="en-GB" b="1" dirty="0">
                <a:latin typeface="Courier New"/>
                <a:ea typeface="Courier New"/>
              </a:rPr>
              <a:t>prediction = ''</a:t>
            </a:r>
            <a:endParaRPr lang="en-SG" b="1" dirty="0">
              <a:latin typeface="Arial"/>
              <a:ea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b="1" dirty="0">
                <a:solidFill>
                  <a:srgbClr val="3C78D8"/>
                </a:solidFill>
                <a:latin typeface="Courier New"/>
                <a:ea typeface="Courier New"/>
              </a:rPr>
              <a:t>   if </a:t>
            </a:r>
            <a:r>
              <a:rPr lang="en-GB" b="1" dirty="0">
                <a:latin typeface="Courier New"/>
                <a:ea typeface="Courier New"/>
              </a:rPr>
              <a:t>0.8&gt;width&gt;0:</a:t>
            </a:r>
            <a:endParaRPr lang="en-SG" b="1" dirty="0">
              <a:latin typeface="Arial"/>
              <a:ea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b="1" dirty="0">
                <a:solidFill>
                  <a:srgbClr val="3C78D8"/>
                </a:solidFill>
                <a:latin typeface="Courier New"/>
                <a:ea typeface="Courier New"/>
              </a:rPr>
              <a:t>      if </a:t>
            </a:r>
            <a:r>
              <a:rPr lang="en-GB" b="1" dirty="0">
                <a:latin typeface="Courier New"/>
                <a:ea typeface="Courier New"/>
              </a:rPr>
              <a:t>2&gt;length&gt;0.9:</a:t>
            </a:r>
            <a:endParaRPr lang="en-SG" b="1" dirty="0">
              <a:latin typeface="Arial"/>
              <a:ea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b="1" dirty="0">
                <a:solidFill>
                  <a:srgbClr val="B7B7B7"/>
                </a:solidFill>
                <a:latin typeface="Courier New"/>
                <a:ea typeface="Courier New"/>
              </a:rPr>
              <a:t>         </a:t>
            </a:r>
            <a:r>
              <a:rPr lang="en-GB" b="1" dirty="0">
                <a:latin typeface="Courier New"/>
                <a:ea typeface="Courier New"/>
              </a:rPr>
              <a:t>prediction +='</a:t>
            </a:r>
            <a:r>
              <a:rPr lang="en-GB" b="1" dirty="0">
                <a:solidFill>
                  <a:srgbClr val="6AA84F"/>
                </a:solidFill>
                <a:latin typeface="Courier New"/>
                <a:ea typeface="Courier New"/>
              </a:rPr>
              <a:t>Iris </a:t>
            </a:r>
            <a:r>
              <a:rPr lang="en-GB" b="1" dirty="0" err="1">
                <a:solidFill>
                  <a:srgbClr val="6AA84F"/>
                </a:solidFill>
                <a:latin typeface="Courier New"/>
                <a:ea typeface="Courier New"/>
              </a:rPr>
              <a:t>setosa</a:t>
            </a:r>
            <a:r>
              <a:rPr lang="en-GB" b="1" dirty="0">
                <a:latin typeface="Courier New"/>
                <a:ea typeface="Courier New"/>
              </a:rPr>
              <a:t> '</a:t>
            </a:r>
            <a:endParaRPr lang="en-SG" b="1" dirty="0">
              <a:latin typeface="Arial"/>
              <a:ea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b="1" dirty="0">
                <a:latin typeface="Courier New"/>
                <a:ea typeface="Courier New"/>
              </a:rPr>
              <a:t> </a:t>
            </a:r>
            <a:endParaRPr lang="en-SG" b="1" dirty="0">
              <a:latin typeface="Arial"/>
              <a:ea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b="1" dirty="0">
                <a:solidFill>
                  <a:srgbClr val="3C78D8"/>
                </a:solidFill>
                <a:latin typeface="Courier New"/>
                <a:ea typeface="Courier New"/>
              </a:rPr>
              <a:t>   if </a:t>
            </a:r>
            <a:r>
              <a:rPr lang="en-GB" b="1" dirty="0">
                <a:latin typeface="Courier New"/>
                <a:ea typeface="Courier New"/>
              </a:rPr>
              <a:t>1.8&gt;width&gt;0.8:</a:t>
            </a:r>
            <a:endParaRPr lang="en-SG" b="1" dirty="0">
              <a:latin typeface="Arial"/>
              <a:ea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b="1" dirty="0">
                <a:solidFill>
                  <a:srgbClr val="B7B7B7"/>
                </a:solidFill>
                <a:latin typeface="Courier New"/>
                <a:ea typeface="Courier New"/>
              </a:rPr>
              <a:t>      </a:t>
            </a:r>
            <a:r>
              <a:rPr lang="en-GB" b="1" dirty="0">
                <a:solidFill>
                  <a:srgbClr val="0070C0"/>
                </a:solidFill>
                <a:latin typeface="Courier New"/>
                <a:ea typeface="Courier New"/>
              </a:rPr>
              <a:t>i</a:t>
            </a:r>
            <a:r>
              <a:rPr lang="en-GB" b="1" dirty="0">
                <a:solidFill>
                  <a:srgbClr val="3C78D8"/>
                </a:solidFill>
                <a:latin typeface="Courier New"/>
                <a:ea typeface="Courier New"/>
              </a:rPr>
              <a:t>f </a:t>
            </a:r>
            <a:r>
              <a:rPr lang="en-GB" b="1" dirty="0">
                <a:latin typeface="Courier New"/>
                <a:ea typeface="Courier New"/>
              </a:rPr>
              <a:t>5.5&gt;length&gt;2.5:</a:t>
            </a:r>
            <a:endParaRPr lang="en-SG" b="1" dirty="0">
              <a:latin typeface="Arial"/>
              <a:ea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b="1" dirty="0">
                <a:solidFill>
                  <a:srgbClr val="B7B7B7"/>
                </a:solidFill>
                <a:latin typeface="Courier New"/>
                <a:ea typeface="Courier New"/>
              </a:rPr>
              <a:t>         </a:t>
            </a:r>
            <a:r>
              <a:rPr lang="en-GB" b="1" dirty="0">
                <a:latin typeface="Courier New"/>
                <a:ea typeface="Courier New"/>
              </a:rPr>
              <a:t>prediction +='</a:t>
            </a:r>
            <a:r>
              <a:rPr lang="en-GB" b="1" dirty="0">
                <a:solidFill>
                  <a:srgbClr val="6AA84F"/>
                </a:solidFill>
                <a:latin typeface="Courier New"/>
                <a:ea typeface="Courier New"/>
              </a:rPr>
              <a:t>Iris </a:t>
            </a:r>
            <a:r>
              <a:rPr lang="en-GB" b="1" dirty="0" err="1">
                <a:solidFill>
                  <a:srgbClr val="6AA84F"/>
                </a:solidFill>
                <a:latin typeface="Courier New"/>
                <a:ea typeface="Courier New"/>
              </a:rPr>
              <a:t>versicolor</a:t>
            </a:r>
            <a:r>
              <a:rPr lang="en-GB" b="1" dirty="0">
                <a:latin typeface="Courier New"/>
                <a:ea typeface="Courier New"/>
              </a:rPr>
              <a:t> '</a:t>
            </a:r>
            <a:endParaRPr lang="en-SG" b="1" dirty="0">
              <a:latin typeface="Arial"/>
              <a:ea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b="1" dirty="0">
                <a:latin typeface="Courier New"/>
                <a:ea typeface="Courier New"/>
              </a:rPr>
              <a:t>            </a:t>
            </a:r>
            <a:endParaRPr lang="en-SG" b="1" dirty="0">
              <a:latin typeface="Arial"/>
              <a:ea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b="1" dirty="0">
                <a:solidFill>
                  <a:srgbClr val="3C78D8"/>
                </a:solidFill>
                <a:latin typeface="Courier New"/>
                <a:ea typeface="Courier New"/>
              </a:rPr>
              <a:t>   if </a:t>
            </a:r>
            <a:r>
              <a:rPr lang="en-GB" b="1" dirty="0">
                <a:latin typeface="Courier New"/>
                <a:ea typeface="Courier New"/>
              </a:rPr>
              <a:t>2.6&gt;width&gt;1.2:</a:t>
            </a:r>
            <a:endParaRPr lang="en-SG" b="1" dirty="0">
              <a:latin typeface="Arial"/>
              <a:ea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b="1" dirty="0">
                <a:solidFill>
                  <a:srgbClr val="B7B7B7"/>
                </a:solidFill>
                <a:latin typeface="Courier New"/>
                <a:ea typeface="Courier New"/>
              </a:rPr>
              <a:t>      </a:t>
            </a:r>
            <a:r>
              <a:rPr lang="en-GB" b="1" dirty="0">
                <a:solidFill>
                  <a:srgbClr val="3C78D8"/>
                </a:solidFill>
                <a:latin typeface="Courier New"/>
                <a:ea typeface="Courier New"/>
              </a:rPr>
              <a:t>if </a:t>
            </a:r>
            <a:r>
              <a:rPr lang="en-GB" b="1" dirty="0">
                <a:latin typeface="Courier New"/>
                <a:ea typeface="Courier New"/>
              </a:rPr>
              <a:t>7&gt;length&gt;4:</a:t>
            </a:r>
            <a:endParaRPr lang="en-SG" b="1" dirty="0">
              <a:latin typeface="Arial"/>
              <a:ea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b="1" dirty="0">
                <a:solidFill>
                  <a:srgbClr val="B7B7B7"/>
                </a:solidFill>
                <a:latin typeface="Courier New"/>
                <a:ea typeface="Courier New"/>
              </a:rPr>
              <a:t>         </a:t>
            </a:r>
            <a:r>
              <a:rPr lang="en-GB" b="1" dirty="0">
                <a:latin typeface="Courier New"/>
                <a:ea typeface="Courier New"/>
              </a:rPr>
              <a:t>prediction +='</a:t>
            </a:r>
            <a:r>
              <a:rPr lang="en-GB" b="1" dirty="0">
                <a:solidFill>
                  <a:srgbClr val="6AA84F"/>
                </a:solidFill>
                <a:latin typeface="Courier New"/>
                <a:ea typeface="Courier New"/>
              </a:rPr>
              <a:t>Iris </a:t>
            </a:r>
            <a:r>
              <a:rPr lang="en-GB" b="1" dirty="0" err="1">
                <a:solidFill>
                  <a:srgbClr val="6AA84F"/>
                </a:solidFill>
                <a:latin typeface="Courier New"/>
                <a:ea typeface="Courier New"/>
              </a:rPr>
              <a:t>virginica</a:t>
            </a:r>
            <a:r>
              <a:rPr lang="en-GB" b="1" dirty="0">
                <a:latin typeface="Courier New"/>
                <a:ea typeface="Courier New"/>
              </a:rPr>
              <a:t>'</a:t>
            </a:r>
            <a:endParaRPr lang="en-SG" b="1" dirty="0">
              <a:latin typeface="Arial"/>
              <a:ea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b="1" dirty="0">
                <a:latin typeface="Courier New"/>
                <a:ea typeface="Courier New"/>
              </a:rPr>
              <a:t>    </a:t>
            </a:r>
            <a:endParaRPr lang="en-SG" b="1" dirty="0">
              <a:latin typeface="Arial"/>
              <a:ea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b="1" dirty="0">
                <a:solidFill>
                  <a:srgbClr val="B7B7B7"/>
                </a:solidFill>
                <a:latin typeface="Courier New"/>
                <a:ea typeface="Courier New"/>
              </a:rPr>
              <a:t>   </a:t>
            </a:r>
            <a:r>
              <a:rPr lang="en-GB" b="1" dirty="0">
                <a:solidFill>
                  <a:srgbClr val="3C78D8"/>
                </a:solidFill>
                <a:latin typeface="Courier New"/>
                <a:ea typeface="Courier New"/>
              </a:rPr>
              <a:t>return </a:t>
            </a:r>
            <a:r>
              <a:rPr lang="en-GB" b="1" dirty="0">
                <a:latin typeface="Courier New"/>
                <a:ea typeface="Courier New"/>
              </a:rPr>
              <a:t>prediction</a:t>
            </a:r>
            <a:endParaRPr lang="en-SG" b="1" dirty="0">
              <a:effectLst/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519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" y="-3710"/>
            <a:ext cx="1208908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GB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pitchFamily="34" charset="0"/>
                <a:cs typeface="Arial" pitchFamily="34" charset="0"/>
              </a:rPr>
              <a:t>2. </a:t>
            </a:r>
            <a:r>
              <a:rPr lang="en-GB" sz="2800" dirty="0">
                <a:ea typeface="Arial" pitchFamily="34" charset="0"/>
                <a:cs typeface="Arial" pitchFamily="34" charset="0"/>
              </a:rPr>
              <a:t>Study the dot number in these figures to arrive at a general expression of the dot number. For example, how many dots would Figure 30 contain? Write a function that accepts the figure number and returns the number of dots. </a:t>
            </a:r>
            <a:endParaRPr lang="en-GB" sz="4400" dirty="0">
              <a:cs typeface="Arial" pitchFamily="34" charset="0"/>
            </a:endParaRPr>
          </a:p>
        </p:txBody>
      </p:sp>
      <p:pic>
        <p:nvPicPr>
          <p:cNvPr id="1025" name="image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79" y="1381285"/>
            <a:ext cx="7033731" cy="266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20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" y="-3710"/>
            <a:ext cx="1208908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GB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pitchFamily="34" charset="0"/>
                <a:cs typeface="Arial" pitchFamily="34" charset="0"/>
              </a:rPr>
              <a:t>2. </a:t>
            </a:r>
            <a:r>
              <a:rPr lang="en-GB" sz="2800" dirty="0">
                <a:ea typeface="Arial" pitchFamily="34" charset="0"/>
                <a:cs typeface="Arial" pitchFamily="34" charset="0"/>
              </a:rPr>
              <a:t>Study the dot number in these figures to arrive at a general expression of the dot number. For example, how many dots would Figure 30 contain? Write a function that accepts the figure number and returns the number of dots. </a:t>
            </a:r>
            <a:endParaRPr lang="en-GB" sz="4400" dirty="0">
              <a:cs typeface="Arial" pitchFamily="34" charset="0"/>
            </a:endParaRPr>
          </a:p>
        </p:txBody>
      </p:sp>
      <p:pic>
        <p:nvPicPr>
          <p:cNvPr id="1025" name="image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79" y="1381285"/>
            <a:ext cx="7033731" cy="266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789131"/>
              </p:ext>
            </p:extLst>
          </p:nvPr>
        </p:nvGraphicFramePr>
        <p:xfrm>
          <a:off x="7799491" y="1392488"/>
          <a:ext cx="4099584" cy="2532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7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3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Figure </a:t>
                      </a:r>
                      <a:endParaRPr lang="en-SG" sz="1800" b="1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Number of dots</a:t>
                      </a:r>
                      <a:endParaRPr lang="en-SG" sz="1800" b="1"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Pattern</a:t>
                      </a:r>
                      <a:endParaRPr lang="en-SG" sz="1800" b="1"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</a:t>
                      </a:r>
                      <a:endParaRPr lang="en-SG" sz="1800" b="1"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10</a:t>
                      </a:r>
                      <a:endParaRPr lang="en-SG" sz="1800" b="1"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-</a:t>
                      </a:r>
                      <a:endParaRPr lang="en-SG" sz="1800" b="1"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</a:t>
                      </a:r>
                      <a:endParaRPr lang="en-SG" sz="1800" b="1"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16</a:t>
                      </a:r>
                      <a:endParaRPr lang="en-SG" sz="1800" b="1"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10 </a:t>
                      </a:r>
                      <a:r>
                        <a:rPr lang="en-GB" sz="1800" dirty="0">
                          <a:solidFill>
                            <a:srgbClr val="FF0000"/>
                          </a:solidFill>
                          <a:effectLst/>
                        </a:rPr>
                        <a:t>+ 6</a:t>
                      </a:r>
                      <a:endParaRPr lang="en-SG" sz="1800" b="1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</a:t>
                      </a:r>
                      <a:endParaRPr lang="en-SG" sz="1800" b="1"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22</a:t>
                      </a:r>
                      <a:endParaRPr lang="en-SG" sz="1800" b="1"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10 </a:t>
                      </a:r>
                      <a:r>
                        <a:rPr lang="en-GB" sz="1800" dirty="0">
                          <a:solidFill>
                            <a:srgbClr val="FF0000"/>
                          </a:solidFill>
                          <a:effectLst/>
                        </a:rPr>
                        <a:t>+ 6 + 6</a:t>
                      </a:r>
                      <a:endParaRPr lang="en-SG" sz="1800" b="1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4</a:t>
                      </a:r>
                      <a:endParaRPr lang="en-SG" sz="1800" b="1"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28</a:t>
                      </a:r>
                      <a:endParaRPr lang="en-SG" sz="1800" b="1"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10 </a:t>
                      </a:r>
                      <a:r>
                        <a:rPr lang="en-GB" sz="1800" dirty="0">
                          <a:solidFill>
                            <a:srgbClr val="FF0000"/>
                          </a:solidFill>
                          <a:effectLst/>
                        </a:rPr>
                        <a:t>+ 6 + 6 + 6</a:t>
                      </a:r>
                      <a:endParaRPr lang="en-SG" sz="1800" b="1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…</a:t>
                      </a:r>
                      <a:endParaRPr lang="en-SG" sz="1800" b="1"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..</a:t>
                      </a:r>
                      <a:endParaRPr lang="en-SG" sz="1800" b="1"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…</a:t>
                      </a:r>
                      <a:endParaRPr lang="en-SG" sz="1800" b="1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048253" y="4152198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General expression: 10 + (n - 1) * 6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96837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" y="-3710"/>
            <a:ext cx="1208908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GB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pitchFamily="34" charset="0"/>
                <a:cs typeface="Arial" pitchFamily="34" charset="0"/>
              </a:rPr>
              <a:t>2. </a:t>
            </a:r>
            <a:r>
              <a:rPr lang="en-GB" sz="2800" dirty="0">
                <a:ea typeface="Arial" pitchFamily="34" charset="0"/>
                <a:cs typeface="Arial" pitchFamily="34" charset="0"/>
              </a:rPr>
              <a:t>Study the dot number in these figures to arrive at a general expression of the dot number. For example, how many dots would Figure 30 contain? Write a function that accepts the figure number and returns the number of dots. </a:t>
            </a:r>
            <a:endParaRPr lang="en-GB" sz="4400" dirty="0">
              <a:cs typeface="Arial" pitchFamily="34" charset="0"/>
            </a:endParaRPr>
          </a:p>
        </p:txBody>
      </p:sp>
      <p:pic>
        <p:nvPicPr>
          <p:cNvPr id="1025" name="image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79" y="1381285"/>
            <a:ext cx="7033731" cy="266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882265"/>
              </p:ext>
            </p:extLst>
          </p:nvPr>
        </p:nvGraphicFramePr>
        <p:xfrm>
          <a:off x="7799491" y="1392488"/>
          <a:ext cx="4099584" cy="2532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7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3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Figure </a:t>
                      </a:r>
                      <a:endParaRPr lang="en-SG" sz="1800" b="1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Number of dots</a:t>
                      </a:r>
                      <a:endParaRPr lang="en-SG" sz="1800" b="1"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Pattern</a:t>
                      </a:r>
                      <a:endParaRPr lang="en-SG" sz="1800" b="1"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</a:t>
                      </a:r>
                      <a:endParaRPr lang="en-SG" sz="1800" b="1"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10</a:t>
                      </a:r>
                      <a:endParaRPr lang="en-SG" sz="1800" b="1"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-</a:t>
                      </a:r>
                      <a:endParaRPr lang="en-SG" sz="1800" b="1"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</a:t>
                      </a:r>
                      <a:endParaRPr lang="en-SG" sz="1800" b="1"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16</a:t>
                      </a:r>
                      <a:endParaRPr lang="en-SG" sz="1800" b="1"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10 </a:t>
                      </a:r>
                      <a:r>
                        <a:rPr lang="en-GB" sz="1800" dirty="0">
                          <a:solidFill>
                            <a:srgbClr val="FF0000"/>
                          </a:solidFill>
                          <a:effectLst/>
                        </a:rPr>
                        <a:t>+ 6</a:t>
                      </a:r>
                      <a:endParaRPr lang="en-SG" sz="1800" b="1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</a:t>
                      </a:r>
                      <a:endParaRPr lang="en-SG" sz="1800" b="1"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22</a:t>
                      </a:r>
                      <a:endParaRPr lang="en-SG" sz="1800" b="1"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10 </a:t>
                      </a:r>
                      <a:r>
                        <a:rPr lang="en-GB" sz="1800" dirty="0">
                          <a:solidFill>
                            <a:srgbClr val="FF0000"/>
                          </a:solidFill>
                          <a:effectLst/>
                        </a:rPr>
                        <a:t>+ 6 + 6</a:t>
                      </a:r>
                      <a:endParaRPr lang="en-SG" sz="1800" b="1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4</a:t>
                      </a:r>
                      <a:endParaRPr lang="en-SG" sz="1800" b="1"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28</a:t>
                      </a:r>
                      <a:endParaRPr lang="en-SG" sz="1800" b="1"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10 </a:t>
                      </a:r>
                      <a:r>
                        <a:rPr lang="en-GB" sz="1800" dirty="0">
                          <a:solidFill>
                            <a:srgbClr val="FF0000"/>
                          </a:solidFill>
                          <a:effectLst/>
                        </a:rPr>
                        <a:t>+ 6 + 6 + 6</a:t>
                      </a:r>
                      <a:endParaRPr lang="en-SG" sz="1800" b="1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…</a:t>
                      </a:r>
                      <a:endParaRPr lang="en-SG" sz="1800" b="1"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..</a:t>
                      </a:r>
                      <a:endParaRPr lang="en-SG" sz="1800" b="1"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…</a:t>
                      </a:r>
                      <a:endParaRPr lang="en-SG" sz="1800" b="1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048253" y="4152198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General expression: 10 + (n - 1) * 6</a:t>
            </a:r>
            <a:endParaRPr lang="en-SG" b="1" dirty="0"/>
          </a:p>
        </p:txBody>
      </p:sp>
      <p:sp>
        <p:nvSpPr>
          <p:cNvPr id="6" name="Rectangle 5"/>
          <p:cNvSpPr/>
          <p:nvPr/>
        </p:nvSpPr>
        <p:spPr>
          <a:xfrm>
            <a:off x="3048000" y="5463100"/>
            <a:ext cx="6096000" cy="7294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b="1" dirty="0" err="1">
                <a:solidFill>
                  <a:srgbClr val="3C78D8"/>
                </a:solidFill>
                <a:latin typeface="Courier New"/>
                <a:ea typeface="Courier New"/>
              </a:rPr>
              <a:t>def</a:t>
            </a:r>
            <a:r>
              <a:rPr lang="en-GB" b="1" dirty="0">
                <a:solidFill>
                  <a:srgbClr val="3C78D8"/>
                </a:solidFill>
                <a:latin typeface="Courier New"/>
                <a:ea typeface="Courier New"/>
              </a:rPr>
              <a:t> </a:t>
            </a:r>
            <a:r>
              <a:rPr lang="en-GB" b="1" dirty="0" err="1">
                <a:latin typeface="Courier New"/>
                <a:ea typeface="Courier New"/>
              </a:rPr>
              <a:t>dotNum</a:t>
            </a:r>
            <a:r>
              <a:rPr lang="en-GB" b="1" dirty="0">
                <a:latin typeface="Courier New"/>
                <a:ea typeface="Courier New"/>
              </a:rPr>
              <a:t>(figure):</a:t>
            </a:r>
            <a:endParaRPr lang="en-SG" b="1" dirty="0">
              <a:latin typeface="Arial"/>
              <a:ea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b="1" dirty="0">
                <a:latin typeface="Courier New"/>
                <a:ea typeface="Courier New"/>
              </a:rPr>
              <a:t>	</a:t>
            </a:r>
            <a:r>
              <a:rPr lang="en-GB" b="1" dirty="0">
                <a:solidFill>
                  <a:srgbClr val="3C78D8"/>
                </a:solidFill>
                <a:latin typeface="Courier New"/>
                <a:ea typeface="Courier New"/>
              </a:rPr>
              <a:t>return</a:t>
            </a:r>
            <a:r>
              <a:rPr lang="en-GB" b="1" dirty="0">
                <a:latin typeface="Courier New"/>
                <a:ea typeface="Courier New"/>
              </a:rPr>
              <a:t>(10 + (figure - 1) * 6)</a:t>
            </a:r>
            <a:endParaRPr lang="en-SG" b="1" dirty="0">
              <a:effectLst/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605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2755</TotalTime>
  <Words>448</Words>
  <Application>Microsoft Macintosh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Pies required today… Please take one on your way to your seat </dc:title>
  <dc:creator>bfjghod Goh</dc:creator>
  <cp:lastModifiedBy>Goh Wen Bin Wilson (Dr)</cp:lastModifiedBy>
  <cp:revision>71</cp:revision>
  <dcterms:created xsi:type="dcterms:W3CDTF">2019-02-17T04:13:24Z</dcterms:created>
  <dcterms:modified xsi:type="dcterms:W3CDTF">2020-01-12T03:36:56Z</dcterms:modified>
</cp:coreProperties>
</file>