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6" r:id="rId2"/>
    <p:sldId id="390" r:id="rId3"/>
    <p:sldId id="387" r:id="rId4"/>
    <p:sldId id="391" r:id="rId5"/>
    <p:sldId id="388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CBB20-2281-1047-B34A-CD23D2725F7E}" v="10" dt="2019-04-01T13:34:20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/>
    <p:restoredTop sz="85442" autoAdjust="0"/>
  </p:normalViewPr>
  <p:slideViewPr>
    <p:cSldViewPr snapToGrid="0" snapToObjects="1">
      <p:cViewPr varScale="1">
        <p:scale>
          <a:sx n="108" d="100"/>
          <a:sy n="108" d="100"/>
        </p:scale>
        <p:origin x="18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fjghod Goh" userId="17a83449cc180f75" providerId="LiveId" clId="{09CCBB20-2281-1047-B34A-CD23D2725F7E}"/>
    <pc:docChg chg="modSld">
      <pc:chgData name="bfjghod Goh" userId="17a83449cc180f75" providerId="LiveId" clId="{09CCBB20-2281-1047-B34A-CD23D2725F7E}" dt="2019-04-01T13:34:23.327" v="10" actId="1076"/>
      <pc:docMkLst>
        <pc:docMk/>
      </pc:docMkLst>
      <pc:sldChg chg="modSp">
        <pc:chgData name="bfjghod Goh" userId="17a83449cc180f75" providerId="LiveId" clId="{09CCBB20-2281-1047-B34A-CD23D2725F7E}" dt="2019-04-01T13:34:23.327" v="10" actId="1076"/>
        <pc:sldMkLst>
          <pc:docMk/>
          <pc:sldMk cId="3512333010" sldId="381"/>
        </pc:sldMkLst>
        <pc:spChg chg="mod">
          <ac:chgData name="bfjghod Goh" userId="17a83449cc180f75" providerId="LiveId" clId="{09CCBB20-2281-1047-B34A-CD23D2725F7E}" dt="2019-04-01T13:34:23.327" v="10" actId="1076"/>
          <ac:spMkLst>
            <pc:docMk/>
            <pc:sldMk cId="3512333010" sldId="381"/>
            <ac:spMk id="6" creationId="{00000000-0000-0000-0000-000000000000}"/>
          </ac:spMkLst>
        </pc:spChg>
      </pc:sldChg>
    </pc:docChg>
  </pc:docChgLst>
  <pc:docChgLst>
    <pc:chgData name="bfjghod Goh" userId="17a83449cc180f75" providerId="LiveId" clId="{A818243A-5C5B-404B-8802-6549298BA1D3}"/>
    <pc:docChg chg="custSel modSld">
      <pc:chgData name="bfjghod Goh" userId="17a83449cc180f75" providerId="LiveId" clId="{A818243A-5C5B-404B-8802-6549298BA1D3}" dt="2019-02-17T07:56:41.372" v="62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9B4F-9EDD-4842-99B7-7BB574FF99E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503D-97CF-E342-8BC3-09D177F8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E6EB-52C2-D146-947F-EA67BB7C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3BBF-EAB1-8D43-905E-7232368C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CE4-0AD3-374F-A15A-A50F912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C9E9-7309-594B-9AA5-0440A3F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3E26-CAC2-5140-996A-4F5C1FB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507-0BD8-BA4E-8D0B-D06025B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CE46-AE5F-3A47-903F-64677651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FFF9-D3CF-784B-B601-8ED063A5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7A71-B34E-FA43-8479-BC43F68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90C5-A984-C144-B71A-D26919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744D-043C-9A4B-BB55-64541D02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A85F-DA9E-8A43-ADF0-8E6EA4A7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353-C32B-BB40-8EE7-D119A25D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FF0B-B9CB-9143-9BA3-69B6F6B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C12-F26F-3E4C-838D-ED0768E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93A-7FE2-6345-BB21-70CF267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CC29-B268-7C4F-82F9-20D3793A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9E42-6705-3A45-A632-0E65A5A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1C00-4A0D-A846-BD18-4F3A22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58FF-4678-484A-8D04-F1C1A063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516F-87D0-AB4B-8776-BF2CF61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8DFE-C773-A844-95E0-87F41AC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56BC-52C9-9A47-80F7-2E392ED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2FD8-B881-7E49-91E6-5A5241F9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05B-4515-EB48-A983-AD7B4C87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93B5-28BB-134A-B4E9-5152408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5EB0-8737-9B49-A5DC-885C067D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F6F9-D852-D84F-8F19-81FDA999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DC41-6E8D-8244-B758-2967B1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1C041-2D5F-6B41-9CE8-C69D947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759-9327-964B-8382-9E7D471B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7A-2603-4D4A-BA8A-A95EB8D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C311-4280-724E-9468-382A12B7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4305-7B29-3D49-BDB4-04DAA5B4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5642-4252-3D49-8EC7-771C78A2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EBFE-0714-844C-9308-FECE82F62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E9CF-B534-2F48-92BC-4E7B8E0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018D-7663-E341-AAE5-D72F616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82666-1716-114B-B430-6220A0D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10D-C8F6-E84E-8DC8-009CDC1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A1E-63A2-164D-9DC7-3F1F79E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60786-4F96-2841-BBAC-0647EA2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A0343-94F3-5F4E-AA55-FF94632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DA52C-5BD4-3C45-BEE1-A1BE274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7CACD-32F7-9C46-82F3-539EA6D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0EE43-9512-F743-A627-3C8EDF8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1320-6512-3A48-BE2C-89ADD61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A30-9E79-9E40-8E05-C430581F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8554-31BB-404F-AD21-07D92091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C0D8-C57C-B441-9B72-93CDF12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5B55-D0E2-C042-A4FD-1AAD32D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BF5-CEB6-094F-AD4B-3ED06C5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EA49-A2A2-3B48-AF31-9ABC75D7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7A5D-444C-684A-B45A-13DC11C2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822C-336C-684D-B551-2198C5F8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853F-36AB-0149-AAFC-AF5E8BC4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194-338B-9240-9C23-DCCCAAA8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BBA2-CB32-C347-9334-21616B85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E24ED-BC02-F842-AB4D-C55DCA17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1230-A34A-6844-B6C0-54C82EA6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2533-B73A-994E-99E8-E3CD2DD9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0149-29F3-9B4C-B3E6-8EC9DA3F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8DCC-9B64-5F4F-BA0F-AC263C662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2748" y="2052936"/>
            <a:ext cx="6013174" cy="3990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8568"/>
            <a:ext cx="12165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1. For the two following cases, write your own comparison function and use it as key in sorted (test on some </a:t>
            </a:r>
            <a:r>
              <a:rPr lang="en-GB" b="1" dirty="0" err="1"/>
              <a:t>mystr</a:t>
            </a:r>
            <a:r>
              <a:rPr lang="en-GB" b="1" dirty="0"/>
              <a:t> you would have generated beforehand):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endParaRPr lang="en-GB" dirty="0"/>
          </a:p>
          <a:p>
            <a:r>
              <a:rPr lang="en-GB" dirty="0"/>
              <a:t>A) sort the strings of the list alphabetically, but ignoring their </a:t>
            </a:r>
          </a:p>
          <a:p>
            <a:r>
              <a:rPr lang="en-GB" dirty="0"/>
              <a:t>first letter:</a:t>
            </a:r>
            <a:endParaRPr lang="en-SG" b="1" dirty="0"/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096000" y="20529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&gt;&gt;&gt; </a:t>
            </a:r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r>
              <a:rPr lang="en-GB" dirty="0"/>
              <a:t>&gt;&gt;&gt; sorted(</a:t>
            </a:r>
            <a:r>
              <a:rPr lang="en-GB" dirty="0" err="1"/>
              <a:t>mystr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'Thomas', 'john']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#sorting in Python is case sensitive</a:t>
            </a:r>
          </a:p>
          <a:p>
            <a:r>
              <a:rPr lang="en-GB" dirty="0">
                <a:solidFill>
                  <a:srgbClr val="FF0000"/>
                </a:solidFill>
              </a:rPr>
              <a:t>#You can alter the elements in the list to be sorted by using key parameter:</a:t>
            </a:r>
          </a:p>
          <a:p>
            <a:endParaRPr lang="en-GB" dirty="0"/>
          </a:p>
          <a:p>
            <a:r>
              <a:rPr lang="en-GB" dirty="0"/>
              <a:t>&gt;&gt;&gt; sorted(</a:t>
            </a:r>
            <a:r>
              <a:rPr lang="en-GB" dirty="0" err="1"/>
              <a:t>mystr,key</a:t>
            </a:r>
            <a:r>
              <a:rPr lang="en-GB" dirty="0"/>
              <a:t>=</a:t>
            </a:r>
            <a:r>
              <a:rPr lang="en-GB" dirty="0" err="1"/>
              <a:t>str.lower</a:t>
            </a:r>
            <a:r>
              <a:rPr lang="en-GB" dirty="0"/>
              <a:t>)</a:t>
            </a:r>
          </a:p>
          <a:p>
            <a:r>
              <a:rPr lang="en-GB" b="1" dirty="0">
                <a:solidFill>
                  <a:srgbClr val="FF0000"/>
                </a:solidFill>
              </a:rPr>
              <a:t>#</a:t>
            </a:r>
            <a:r>
              <a:rPr lang="en-SG" dirty="0">
                <a:solidFill>
                  <a:srgbClr val="FF0000"/>
                </a:solidFill>
              </a:rPr>
              <a:t>This transforms the list to </a:t>
            </a:r>
            <a:r>
              <a:rPr lang="en-GB" dirty="0">
                <a:solidFill>
                  <a:srgbClr val="FF0000"/>
                </a:solidFill>
              </a:rPr>
              <a:t>[‘</a:t>
            </a:r>
            <a:r>
              <a:rPr lang="en-GB" dirty="0" err="1">
                <a:solidFill>
                  <a:srgbClr val="FF0000"/>
                </a:solidFill>
              </a:rPr>
              <a:t>alex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jakob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thomas</a:t>
            </a:r>
            <a:r>
              <a:rPr lang="en-GB" dirty="0">
                <a:solidFill>
                  <a:srgbClr val="FF0000"/>
                </a:solidFill>
              </a:rPr>
              <a:t>', 'john'] “behind the scenes”</a:t>
            </a:r>
          </a:p>
          <a:p>
            <a:r>
              <a:rPr lang="en-SG" dirty="0">
                <a:solidFill>
                  <a:srgbClr val="FF0000"/>
                </a:solidFill>
              </a:rPr>
              <a:t>#And the result of this is:</a:t>
            </a:r>
            <a:endParaRPr lang="en-GB" b="1" dirty="0">
              <a:solidFill>
                <a:srgbClr val="FF0000"/>
              </a:solidFill>
            </a:endParaRPr>
          </a:p>
          <a:p>
            <a:endParaRPr lang="en-SG" b="1" dirty="0"/>
          </a:p>
          <a:p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'john', 'Thomas']  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76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2748" y="2052936"/>
            <a:ext cx="6013174" cy="3990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8568"/>
            <a:ext cx="12165496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1. For the two following cases, write your own comparison function and use it as key in sorted (test on some </a:t>
            </a:r>
            <a:r>
              <a:rPr lang="en-GB" b="1" dirty="0" err="1"/>
              <a:t>mystr</a:t>
            </a:r>
            <a:r>
              <a:rPr lang="en-GB" b="1" dirty="0"/>
              <a:t> you would have generated beforehand):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endParaRPr lang="en-GB" dirty="0"/>
          </a:p>
          <a:p>
            <a:r>
              <a:rPr lang="en-GB" dirty="0"/>
              <a:t>A) sort the strings of the list alphabetically, but ignoring their </a:t>
            </a:r>
          </a:p>
          <a:p>
            <a:r>
              <a:rPr lang="en-GB" dirty="0"/>
              <a:t>first letter:</a:t>
            </a:r>
            <a:endParaRPr lang="en-SG" b="1" dirty="0"/>
          </a:p>
          <a:p>
            <a:r>
              <a:rPr lang="en-SG" dirty="0"/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Arial"/>
                <a:ea typeface="Arial"/>
              </a:rPr>
              <a:t>Solution: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b="1" dirty="0" err="1">
                <a:latin typeface="Courier New"/>
                <a:ea typeface="Courier New"/>
              </a:rPr>
              <a:t>my_cmp</a:t>
            </a:r>
            <a:r>
              <a:rPr lang="en-GB" b="1" dirty="0">
                <a:latin typeface="Courier New"/>
                <a:ea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</a:rPr>
              <a:t>input_str</a:t>
            </a:r>
            <a:r>
              <a:rPr lang="en-GB" b="1" dirty="0">
                <a:latin typeface="Courier New"/>
                <a:ea typeface="Courier New"/>
              </a:rPr>
              <a:t>): 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b="1" dirty="0" err="1">
                <a:latin typeface="Courier New"/>
                <a:ea typeface="Courier New"/>
              </a:rPr>
              <a:t>input_str</a:t>
            </a:r>
            <a:r>
              <a:rPr lang="en-GB" b="1" dirty="0">
                <a:latin typeface="Courier New"/>
                <a:ea typeface="Courier New"/>
              </a:rPr>
              <a:t>[1:]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 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sorted(</a:t>
            </a:r>
            <a:r>
              <a:rPr lang="en-GB" b="1" dirty="0" err="1">
                <a:latin typeface="Courier New"/>
                <a:ea typeface="Courier New"/>
              </a:rPr>
              <a:t>mystr</a:t>
            </a:r>
            <a:r>
              <a:rPr lang="en-GB" b="1" dirty="0">
                <a:latin typeface="Courier New"/>
                <a:ea typeface="Courier New"/>
              </a:rPr>
              <a:t>, key=</a:t>
            </a:r>
            <a:r>
              <a:rPr lang="en-GB" b="1" dirty="0" err="1">
                <a:latin typeface="Courier New"/>
                <a:ea typeface="Courier New"/>
              </a:rPr>
              <a:t>my_cmp</a:t>
            </a:r>
            <a:r>
              <a:rPr lang="en-GB" b="1" dirty="0">
                <a:latin typeface="Courier New"/>
                <a:ea typeface="Courier New"/>
              </a:rPr>
              <a:t>)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['</a:t>
            </a:r>
            <a:r>
              <a:rPr lang="en-GB" b="1" dirty="0" err="1">
                <a:latin typeface="Courier New"/>
                <a:ea typeface="Courier New"/>
              </a:rPr>
              <a:t>Jakob</a:t>
            </a:r>
            <a:r>
              <a:rPr lang="en-GB" b="1" dirty="0">
                <a:latin typeface="Courier New"/>
                <a:ea typeface="Courier New"/>
              </a:rPr>
              <a:t>', 'Thomas', 'Alex', 'john']</a:t>
            </a:r>
            <a:endParaRPr lang="en-SG" b="1" dirty="0">
              <a:latin typeface="Arial"/>
              <a:ea typeface="Arial"/>
            </a:endParaRPr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096000" y="20529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&gt;&gt;&gt; </a:t>
            </a:r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r>
              <a:rPr lang="en-GB" dirty="0"/>
              <a:t>&gt;&gt;&gt; sorted(</a:t>
            </a:r>
            <a:r>
              <a:rPr lang="en-GB" dirty="0" err="1"/>
              <a:t>mystr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'Thomas', 'john']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#sorting in Python is case sensitive</a:t>
            </a:r>
          </a:p>
          <a:p>
            <a:r>
              <a:rPr lang="en-GB" dirty="0">
                <a:solidFill>
                  <a:srgbClr val="FF0000"/>
                </a:solidFill>
              </a:rPr>
              <a:t>#You can alter the elements in the list to be sorted by using key parameter:</a:t>
            </a:r>
          </a:p>
          <a:p>
            <a:endParaRPr lang="en-GB" dirty="0"/>
          </a:p>
          <a:p>
            <a:r>
              <a:rPr lang="en-GB" dirty="0"/>
              <a:t>&gt;&gt;&gt; sorted(</a:t>
            </a:r>
            <a:r>
              <a:rPr lang="en-GB" dirty="0" err="1"/>
              <a:t>mystr,key</a:t>
            </a:r>
            <a:r>
              <a:rPr lang="en-GB" dirty="0"/>
              <a:t>=</a:t>
            </a:r>
            <a:r>
              <a:rPr lang="en-GB" dirty="0" err="1"/>
              <a:t>str.lower</a:t>
            </a:r>
            <a:r>
              <a:rPr lang="en-GB" dirty="0"/>
              <a:t>)</a:t>
            </a:r>
          </a:p>
          <a:p>
            <a:r>
              <a:rPr lang="en-GB" b="1" dirty="0">
                <a:solidFill>
                  <a:srgbClr val="FF0000"/>
                </a:solidFill>
              </a:rPr>
              <a:t>#</a:t>
            </a:r>
            <a:r>
              <a:rPr lang="en-SG" dirty="0">
                <a:solidFill>
                  <a:srgbClr val="FF0000"/>
                </a:solidFill>
              </a:rPr>
              <a:t>This transforms the list to </a:t>
            </a:r>
            <a:r>
              <a:rPr lang="en-GB" dirty="0">
                <a:solidFill>
                  <a:srgbClr val="FF0000"/>
                </a:solidFill>
              </a:rPr>
              <a:t>[‘</a:t>
            </a:r>
            <a:r>
              <a:rPr lang="en-GB" dirty="0" err="1">
                <a:solidFill>
                  <a:srgbClr val="FF0000"/>
                </a:solidFill>
              </a:rPr>
              <a:t>alex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jakob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thomas</a:t>
            </a:r>
            <a:r>
              <a:rPr lang="en-GB" dirty="0">
                <a:solidFill>
                  <a:srgbClr val="FF0000"/>
                </a:solidFill>
              </a:rPr>
              <a:t>', 'john'] “behind the scenes”</a:t>
            </a:r>
          </a:p>
          <a:p>
            <a:r>
              <a:rPr lang="en-SG" dirty="0">
                <a:solidFill>
                  <a:srgbClr val="FF0000"/>
                </a:solidFill>
              </a:rPr>
              <a:t>#And the result of this is:</a:t>
            </a:r>
            <a:endParaRPr lang="en-GB" b="1" dirty="0">
              <a:solidFill>
                <a:srgbClr val="FF0000"/>
              </a:solidFill>
            </a:endParaRPr>
          </a:p>
          <a:p>
            <a:endParaRPr lang="en-SG" b="1" dirty="0"/>
          </a:p>
          <a:p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'john', 'Thomas']  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69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2748" y="2052936"/>
            <a:ext cx="6013174" cy="3990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8568"/>
            <a:ext cx="12165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1. For the two following cases, write your own comparison function and use it as key in sorted (test on some </a:t>
            </a:r>
            <a:r>
              <a:rPr lang="en-GB" b="1" dirty="0" err="1"/>
              <a:t>mystr</a:t>
            </a:r>
            <a:r>
              <a:rPr lang="en-GB" b="1" dirty="0"/>
              <a:t> you would have generated beforehand):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endParaRPr lang="en-GB" dirty="0"/>
          </a:p>
          <a:p>
            <a:r>
              <a:rPr lang="en-GB" dirty="0"/>
              <a:t>B) sort strings of the list according to their length.</a:t>
            </a:r>
          </a:p>
          <a:p>
            <a:r>
              <a:rPr lang="en-SG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0529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&gt;&gt;&gt; </a:t>
            </a:r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r>
              <a:rPr lang="en-GB" dirty="0"/>
              <a:t>&gt;&gt;&gt; sorted(</a:t>
            </a:r>
            <a:r>
              <a:rPr lang="en-GB" dirty="0" err="1"/>
              <a:t>mystr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'Thomas', 'john']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#sorting in Python is case sensitive</a:t>
            </a:r>
          </a:p>
          <a:p>
            <a:r>
              <a:rPr lang="en-GB" dirty="0">
                <a:solidFill>
                  <a:srgbClr val="FF0000"/>
                </a:solidFill>
              </a:rPr>
              <a:t>#You can alter the elements in the list to be sorted by using key parameter:</a:t>
            </a:r>
          </a:p>
          <a:p>
            <a:endParaRPr lang="en-GB" dirty="0"/>
          </a:p>
          <a:p>
            <a:r>
              <a:rPr lang="en-GB" dirty="0"/>
              <a:t>&gt;&gt;&gt; sorted(</a:t>
            </a:r>
            <a:r>
              <a:rPr lang="en-GB" dirty="0" err="1"/>
              <a:t>mystr,key</a:t>
            </a:r>
            <a:r>
              <a:rPr lang="en-GB" dirty="0"/>
              <a:t>=</a:t>
            </a:r>
            <a:r>
              <a:rPr lang="en-GB" dirty="0" err="1"/>
              <a:t>str.lower</a:t>
            </a:r>
            <a:r>
              <a:rPr lang="en-GB" dirty="0"/>
              <a:t>)</a:t>
            </a:r>
          </a:p>
          <a:p>
            <a:r>
              <a:rPr lang="en-GB" b="1" dirty="0">
                <a:solidFill>
                  <a:srgbClr val="FF0000"/>
                </a:solidFill>
              </a:rPr>
              <a:t>#</a:t>
            </a:r>
            <a:r>
              <a:rPr lang="en-SG" dirty="0">
                <a:solidFill>
                  <a:srgbClr val="FF0000"/>
                </a:solidFill>
              </a:rPr>
              <a:t>This transforms the list to </a:t>
            </a:r>
            <a:r>
              <a:rPr lang="en-GB" dirty="0">
                <a:solidFill>
                  <a:srgbClr val="FF0000"/>
                </a:solidFill>
              </a:rPr>
              <a:t>[‘</a:t>
            </a:r>
            <a:r>
              <a:rPr lang="en-GB" dirty="0" err="1">
                <a:solidFill>
                  <a:srgbClr val="FF0000"/>
                </a:solidFill>
              </a:rPr>
              <a:t>alex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jakob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thomas</a:t>
            </a:r>
            <a:r>
              <a:rPr lang="en-GB" dirty="0">
                <a:solidFill>
                  <a:srgbClr val="FF0000"/>
                </a:solidFill>
              </a:rPr>
              <a:t>', 'john'] “behind the scenes”</a:t>
            </a:r>
          </a:p>
          <a:p>
            <a:r>
              <a:rPr lang="en-SG" dirty="0">
                <a:solidFill>
                  <a:srgbClr val="FF0000"/>
                </a:solidFill>
              </a:rPr>
              <a:t>#And the result of this is:</a:t>
            </a:r>
            <a:endParaRPr lang="en-GB" b="1" dirty="0">
              <a:solidFill>
                <a:srgbClr val="FF0000"/>
              </a:solidFill>
            </a:endParaRPr>
          </a:p>
          <a:p>
            <a:endParaRPr lang="en-SG" b="1" dirty="0"/>
          </a:p>
          <a:p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'john', 'Thomas']  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08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82748" y="2052936"/>
            <a:ext cx="6013174" cy="3990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0" y="8568"/>
            <a:ext cx="12165496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1. For the two following cases, write your own comparison function and use it as key in sorted (test on some </a:t>
            </a:r>
            <a:r>
              <a:rPr lang="en-GB" b="1" dirty="0" err="1"/>
              <a:t>mystr</a:t>
            </a:r>
            <a:r>
              <a:rPr lang="en-GB" b="1" dirty="0"/>
              <a:t> you would have generated beforehand):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endParaRPr lang="en-GB" dirty="0"/>
          </a:p>
          <a:p>
            <a:r>
              <a:rPr lang="en-GB" dirty="0"/>
              <a:t>B) sort strings of the list according to their length.</a:t>
            </a:r>
          </a:p>
          <a:p>
            <a:r>
              <a:rPr lang="en-SG" dirty="0"/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Arial"/>
                <a:ea typeface="Arial"/>
              </a:rPr>
              <a:t>Solution: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b="1" dirty="0">
                <a:latin typeface="Courier New"/>
                <a:ea typeface="Courier New"/>
              </a:rPr>
              <a:t>my_cmp2(</a:t>
            </a:r>
            <a:r>
              <a:rPr lang="en-GB" b="1" dirty="0" err="1">
                <a:latin typeface="Courier New"/>
                <a:ea typeface="Courier New"/>
              </a:rPr>
              <a:t>input_str</a:t>
            </a:r>
            <a:r>
              <a:rPr lang="en-GB" b="1" dirty="0">
                <a:latin typeface="Courier New"/>
                <a:ea typeface="Courier New"/>
              </a:rPr>
              <a:t>): 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b="1" dirty="0">
                <a:latin typeface="Courier New"/>
                <a:ea typeface="Courier New"/>
              </a:rPr>
              <a:t>(</a:t>
            </a:r>
            <a:r>
              <a:rPr lang="en-GB" b="1" dirty="0" err="1">
                <a:latin typeface="Courier New"/>
                <a:ea typeface="Courier New"/>
              </a:rPr>
              <a:t>input_str</a:t>
            </a:r>
            <a:r>
              <a:rPr lang="en-GB" b="1" dirty="0">
                <a:latin typeface="Courier New"/>
                <a:ea typeface="Courier New"/>
              </a:rPr>
              <a:t>)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 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sorted(</a:t>
            </a:r>
            <a:r>
              <a:rPr lang="en-GB" b="1" dirty="0" err="1">
                <a:latin typeface="Courier New"/>
                <a:ea typeface="Courier New"/>
              </a:rPr>
              <a:t>mystr,key</a:t>
            </a:r>
            <a:r>
              <a:rPr lang="en-GB" b="1" dirty="0">
                <a:latin typeface="Courier New"/>
                <a:ea typeface="Courier New"/>
              </a:rPr>
              <a:t>=my_cmp2)</a:t>
            </a:r>
            <a:endParaRPr lang="en-SG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['john', 'Alex', '</a:t>
            </a:r>
            <a:r>
              <a:rPr lang="en-GB" b="1" dirty="0" err="1">
                <a:latin typeface="Courier New"/>
                <a:ea typeface="Courier New"/>
              </a:rPr>
              <a:t>Jakob</a:t>
            </a:r>
            <a:r>
              <a:rPr lang="en-GB" b="1" dirty="0">
                <a:latin typeface="Courier New"/>
                <a:ea typeface="Courier New"/>
              </a:rPr>
              <a:t>', 'Thomas']</a:t>
            </a:r>
            <a:endParaRPr lang="en-SG" b="1" dirty="0">
              <a:effectLst/>
              <a:latin typeface="Arial"/>
              <a:ea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0529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&gt;&gt;&gt; </a:t>
            </a:r>
            <a:r>
              <a:rPr lang="en-GB" dirty="0" err="1"/>
              <a:t>mystr</a:t>
            </a:r>
            <a:r>
              <a:rPr lang="en-GB" dirty="0"/>
              <a:t> = ['Thomas', 'john', '</a:t>
            </a:r>
            <a:r>
              <a:rPr lang="en-GB" dirty="0" err="1"/>
              <a:t>Jakob</a:t>
            </a:r>
            <a:r>
              <a:rPr lang="en-GB" dirty="0"/>
              <a:t>', 'Alex']</a:t>
            </a:r>
            <a:br>
              <a:rPr lang="en-GB" dirty="0"/>
            </a:br>
            <a:r>
              <a:rPr lang="en-GB" dirty="0"/>
              <a:t>&gt;&gt;&gt; sorted(</a:t>
            </a:r>
            <a:r>
              <a:rPr lang="en-GB" dirty="0" err="1"/>
              <a:t>mystr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'Thomas', 'john']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#sorting in Python is case sensitive</a:t>
            </a:r>
          </a:p>
          <a:p>
            <a:r>
              <a:rPr lang="en-GB" dirty="0">
                <a:solidFill>
                  <a:srgbClr val="FF0000"/>
                </a:solidFill>
              </a:rPr>
              <a:t>#You can alter the elements in the list to be sorted by using key parameter:</a:t>
            </a:r>
          </a:p>
          <a:p>
            <a:endParaRPr lang="en-GB" dirty="0"/>
          </a:p>
          <a:p>
            <a:r>
              <a:rPr lang="en-GB" dirty="0"/>
              <a:t>&gt;&gt;&gt; sorted(</a:t>
            </a:r>
            <a:r>
              <a:rPr lang="en-GB" dirty="0" err="1"/>
              <a:t>mystr,key</a:t>
            </a:r>
            <a:r>
              <a:rPr lang="en-GB" dirty="0"/>
              <a:t>=</a:t>
            </a:r>
            <a:r>
              <a:rPr lang="en-GB" dirty="0" err="1"/>
              <a:t>str.lower</a:t>
            </a:r>
            <a:r>
              <a:rPr lang="en-GB" dirty="0"/>
              <a:t>)</a:t>
            </a:r>
          </a:p>
          <a:p>
            <a:r>
              <a:rPr lang="en-GB" b="1" dirty="0">
                <a:solidFill>
                  <a:srgbClr val="FF0000"/>
                </a:solidFill>
              </a:rPr>
              <a:t>#</a:t>
            </a:r>
            <a:r>
              <a:rPr lang="en-SG" dirty="0">
                <a:solidFill>
                  <a:srgbClr val="FF0000"/>
                </a:solidFill>
              </a:rPr>
              <a:t>This transforms the list to </a:t>
            </a:r>
            <a:r>
              <a:rPr lang="en-GB" dirty="0">
                <a:solidFill>
                  <a:srgbClr val="FF0000"/>
                </a:solidFill>
              </a:rPr>
              <a:t>[‘</a:t>
            </a:r>
            <a:r>
              <a:rPr lang="en-GB" dirty="0" err="1">
                <a:solidFill>
                  <a:srgbClr val="FF0000"/>
                </a:solidFill>
              </a:rPr>
              <a:t>alex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jakob</a:t>
            </a:r>
            <a:r>
              <a:rPr lang="en-GB" dirty="0">
                <a:solidFill>
                  <a:srgbClr val="FF0000"/>
                </a:solidFill>
              </a:rPr>
              <a:t>', ‘</a:t>
            </a:r>
            <a:r>
              <a:rPr lang="en-GB" dirty="0" err="1">
                <a:solidFill>
                  <a:srgbClr val="FF0000"/>
                </a:solidFill>
              </a:rPr>
              <a:t>thomas</a:t>
            </a:r>
            <a:r>
              <a:rPr lang="en-GB" dirty="0">
                <a:solidFill>
                  <a:srgbClr val="FF0000"/>
                </a:solidFill>
              </a:rPr>
              <a:t>', 'john'] “behind the scenes”</a:t>
            </a:r>
          </a:p>
          <a:p>
            <a:r>
              <a:rPr lang="en-SG" dirty="0">
                <a:solidFill>
                  <a:srgbClr val="FF0000"/>
                </a:solidFill>
              </a:rPr>
              <a:t>#And the result of this is:</a:t>
            </a:r>
            <a:endParaRPr lang="en-GB" b="1" dirty="0">
              <a:solidFill>
                <a:srgbClr val="FF0000"/>
              </a:solidFill>
            </a:endParaRPr>
          </a:p>
          <a:p>
            <a:endParaRPr lang="en-SG" b="1" dirty="0"/>
          </a:p>
          <a:p>
            <a:r>
              <a:rPr lang="en-GB" dirty="0"/>
              <a:t>['Alex', '</a:t>
            </a:r>
            <a:r>
              <a:rPr lang="en-GB" dirty="0" err="1"/>
              <a:t>Jakob</a:t>
            </a:r>
            <a:r>
              <a:rPr lang="en-GB" dirty="0"/>
              <a:t>', 'john', 'Thomas']  </a:t>
            </a:r>
            <a:endParaRPr lang="en-SG" b="1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242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2. Write a function </a:t>
            </a:r>
            <a:r>
              <a:rPr lang="en-GB" b="1" dirty="0" err="1"/>
              <a:t>insertion_sort</a:t>
            </a:r>
            <a:r>
              <a:rPr lang="en-GB" b="1" dirty="0"/>
              <a:t> that will implement the insertion sorting algorithm.</a:t>
            </a:r>
            <a:endParaRPr lang="en-SG" b="1" dirty="0"/>
          </a:p>
          <a:p>
            <a:pPr lvl="0"/>
            <a:r>
              <a:rPr lang="en-GB" dirty="0"/>
              <a:t>The principle of this sorting algorithm is simple: starting from a float list </a:t>
            </a:r>
            <a:r>
              <a:rPr lang="en-GB" dirty="0" err="1"/>
              <a:t>inlist</a:t>
            </a:r>
            <a:r>
              <a:rPr lang="en-GB" dirty="0"/>
              <a:t> to be sorted, the elements of </a:t>
            </a:r>
            <a:r>
              <a:rPr lang="en-GB" dirty="0" err="1"/>
              <a:t>inlist</a:t>
            </a:r>
            <a:r>
              <a:rPr lang="en-GB" dirty="0"/>
              <a:t> will be extracted one at a time, and placed into a new list </a:t>
            </a:r>
            <a:r>
              <a:rPr lang="en-GB" dirty="0" err="1"/>
              <a:t>outlist</a:t>
            </a:r>
            <a:r>
              <a:rPr lang="en-GB" dirty="0"/>
              <a:t> (originally empty) such that </a:t>
            </a:r>
            <a:r>
              <a:rPr lang="en-GB" dirty="0" err="1"/>
              <a:t>outlist</a:t>
            </a:r>
            <a:r>
              <a:rPr lang="en-GB" dirty="0"/>
              <a:t> always remain a sorted list.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For example, using </a:t>
            </a:r>
            <a:r>
              <a:rPr lang="en-GB" dirty="0" err="1"/>
              <a:t>inlist</a:t>
            </a:r>
            <a:r>
              <a:rPr lang="en-GB" dirty="0"/>
              <a:t> = [5, 36, 14, 7.2], the algorithm would first extract 5 from </a:t>
            </a:r>
            <a:r>
              <a:rPr lang="en-GB" dirty="0" err="1"/>
              <a:t>inlist</a:t>
            </a:r>
            <a:r>
              <a:rPr lang="en-GB" dirty="0"/>
              <a:t> and place it in </a:t>
            </a:r>
            <a:r>
              <a:rPr lang="en-GB" dirty="0" err="1"/>
              <a:t>outlist</a:t>
            </a:r>
            <a:r>
              <a:rPr lang="en-GB" dirty="0"/>
              <a:t> = [5].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Then it would extract 36 and place it in </a:t>
            </a:r>
            <a:r>
              <a:rPr lang="en-GB" dirty="0" err="1"/>
              <a:t>outlist</a:t>
            </a:r>
            <a:r>
              <a:rPr lang="en-GB" dirty="0"/>
              <a:t> = [5, 36].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Then it would extract 14 and place it in </a:t>
            </a:r>
            <a:r>
              <a:rPr lang="en-GB" dirty="0" err="1"/>
              <a:t>outlist</a:t>
            </a:r>
            <a:r>
              <a:rPr lang="en-GB" dirty="0"/>
              <a:t> = [5, 14, 36].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Finally, it would extract 7.2 and place it in </a:t>
            </a:r>
            <a:r>
              <a:rPr lang="en-GB" dirty="0" err="1"/>
              <a:t>outlist</a:t>
            </a:r>
            <a:r>
              <a:rPr lang="en-GB" dirty="0"/>
              <a:t> = [5, 7.2, 14, 36].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 algorithm stops when all elements of </a:t>
            </a:r>
            <a:r>
              <a:rPr lang="en-GB" dirty="0" err="1"/>
              <a:t>inlist</a:t>
            </a:r>
            <a:r>
              <a:rPr lang="en-GB" dirty="0"/>
              <a:t> have been extracted.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92084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2. Write a function </a:t>
            </a:r>
            <a:r>
              <a:rPr lang="en-GB" b="1" dirty="0" err="1"/>
              <a:t>insertion_sort</a:t>
            </a:r>
            <a:r>
              <a:rPr lang="en-GB" b="1" dirty="0"/>
              <a:t> that will implement the insertion sorting algorithm.</a:t>
            </a:r>
            <a:endParaRPr lang="en-SG" b="1" dirty="0"/>
          </a:p>
          <a:p>
            <a:pPr lvl="0"/>
            <a:r>
              <a:rPr lang="en-GB" dirty="0"/>
              <a:t>The principle of this sorting algorithm is simple: starting from a float list </a:t>
            </a:r>
            <a:r>
              <a:rPr lang="en-GB" dirty="0" err="1"/>
              <a:t>inlist</a:t>
            </a:r>
            <a:r>
              <a:rPr lang="en-GB" dirty="0"/>
              <a:t> to be sorted, the elements of </a:t>
            </a:r>
            <a:r>
              <a:rPr lang="en-GB" dirty="0" err="1"/>
              <a:t>inlist</a:t>
            </a:r>
            <a:r>
              <a:rPr lang="en-GB" dirty="0"/>
              <a:t> will be extracted one at a time, and placed into a new list </a:t>
            </a:r>
            <a:r>
              <a:rPr lang="en-GB" dirty="0" err="1"/>
              <a:t>outlist</a:t>
            </a:r>
            <a:r>
              <a:rPr lang="en-GB" dirty="0"/>
              <a:t> (originally empty) such that </a:t>
            </a:r>
            <a:r>
              <a:rPr lang="en-GB" dirty="0" err="1"/>
              <a:t>outlist</a:t>
            </a:r>
            <a:r>
              <a:rPr lang="en-GB" dirty="0"/>
              <a:t> always remain a sorted list.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For example, using </a:t>
            </a:r>
            <a:r>
              <a:rPr lang="en-GB" dirty="0" err="1"/>
              <a:t>inlist</a:t>
            </a:r>
            <a:r>
              <a:rPr lang="en-GB" dirty="0"/>
              <a:t> = [5, 36, 14, 7.2], the algorithm would first extract 5 from </a:t>
            </a:r>
            <a:r>
              <a:rPr lang="en-GB" dirty="0" err="1"/>
              <a:t>inlist</a:t>
            </a:r>
            <a:r>
              <a:rPr lang="en-GB" dirty="0"/>
              <a:t> and place it in </a:t>
            </a:r>
            <a:r>
              <a:rPr lang="en-GB" dirty="0" err="1"/>
              <a:t>outlist</a:t>
            </a:r>
            <a:r>
              <a:rPr lang="en-GB" dirty="0"/>
              <a:t> = [5].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Then it would extract 36 and place it in </a:t>
            </a:r>
            <a:r>
              <a:rPr lang="en-GB" dirty="0" err="1"/>
              <a:t>outlist</a:t>
            </a:r>
            <a:r>
              <a:rPr lang="en-GB" dirty="0"/>
              <a:t> = [5, 36].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Then it would extract 14 and place it in </a:t>
            </a:r>
            <a:r>
              <a:rPr lang="en-GB" dirty="0" err="1"/>
              <a:t>outlist</a:t>
            </a:r>
            <a:r>
              <a:rPr lang="en-GB" dirty="0"/>
              <a:t> = [5, 14, 36].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Finally, it would extract 7.2 and place it in </a:t>
            </a:r>
            <a:r>
              <a:rPr lang="en-GB" dirty="0" err="1"/>
              <a:t>outlist</a:t>
            </a:r>
            <a:r>
              <a:rPr lang="en-GB" dirty="0"/>
              <a:t> = [5, 7.2, 14, 36].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 algorithm stops when all elements of </a:t>
            </a:r>
            <a:r>
              <a:rPr lang="en-GB" dirty="0" err="1"/>
              <a:t>inlist</a:t>
            </a:r>
            <a:r>
              <a:rPr lang="en-GB" dirty="0"/>
              <a:t> have been extracted.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08722" y="2228812"/>
            <a:ext cx="11231217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sz="1600" b="1" dirty="0" err="1">
                <a:latin typeface="Courier New"/>
                <a:ea typeface="Courier New"/>
              </a:rPr>
              <a:t>insertion_sort</a:t>
            </a:r>
            <a:r>
              <a:rPr lang="en-GB" sz="1600" b="1" dirty="0">
                <a:latin typeface="Courier New"/>
                <a:ea typeface="Courier New"/>
              </a:rPr>
              <a:t>(</a:t>
            </a:r>
            <a:r>
              <a:rPr lang="en-GB" sz="1600" b="1" dirty="0" err="1">
                <a:latin typeface="Courier New"/>
                <a:ea typeface="Courier New"/>
              </a:rPr>
              <a:t>inlist</a:t>
            </a:r>
            <a:r>
              <a:rPr lang="en-GB" sz="1600" b="1" dirty="0">
                <a:latin typeface="Courier New"/>
                <a:ea typeface="Courier New"/>
              </a:rPr>
              <a:t>):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  <a:t>	""" Implements the insertion sort algorithm</a:t>
            </a:r>
            <a:b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</a:br>
            <a: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  <a:t>	takes as input a ( possibly ) unsorted list</a:t>
            </a:r>
            <a:b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</a:br>
            <a: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  <a:t>	and outputs the corresponding sorted list """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</a:t>
            </a:r>
            <a:r>
              <a:rPr lang="en-GB" sz="1600" b="1" dirty="0" err="1">
                <a:latin typeface="Courier New"/>
                <a:ea typeface="Courier New"/>
              </a:rPr>
              <a:t>outlist</a:t>
            </a:r>
            <a:r>
              <a:rPr lang="en-GB" sz="1600" b="1" dirty="0">
                <a:latin typeface="Courier New"/>
                <a:ea typeface="Courier New"/>
              </a:rPr>
              <a:t> = [</a:t>
            </a:r>
            <a:r>
              <a:rPr lang="en-GB" sz="1600" b="1" dirty="0" err="1">
                <a:latin typeface="Courier New"/>
                <a:ea typeface="Courier New"/>
              </a:rPr>
              <a:t>inlist</a:t>
            </a:r>
            <a:r>
              <a:rPr lang="en-GB" sz="1600" b="1" dirty="0">
                <a:latin typeface="Courier New"/>
                <a:ea typeface="Courier New"/>
              </a:rPr>
              <a:t>[0]]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</a:t>
            </a:r>
            <a: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  <a:t># for all the elements in the input list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for </a:t>
            </a:r>
            <a:r>
              <a:rPr lang="en-GB" sz="1600" b="1" dirty="0">
                <a:latin typeface="Courier New"/>
                <a:ea typeface="Courier New"/>
              </a:rPr>
              <a:t>j 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in </a:t>
            </a:r>
            <a:r>
              <a:rPr lang="en-GB" sz="1600" b="1" dirty="0">
                <a:latin typeface="Courier New"/>
                <a:ea typeface="Courier New"/>
              </a:rPr>
              <a:t>range(1, </a:t>
            </a:r>
            <a:r>
              <a:rPr lang="en-GB" sz="1600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sz="1600" b="1" dirty="0">
                <a:latin typeface="Courier New"/>
                <a:ea typeface="Courier New"/>
              </a:rPr>
              <a:t>(</a:t>
            </a:r>
            <a:r>
              <a:rPr lang="en-GB" sz="1600" b="1" dirty="0" err="1">
                <a:latin typeface="Courier New"/>
                <a:ea typeface="Courier New"/>
              </a:rPr>
              <a:t>inlist</a:t>
            </a:r>
            <a:r>
              <a:rPr lang="en-GB" sz="1600" b="1" dirty="0">
                <a:latin typeface="Courier New"/>
                <a:ea typeface="Courier New"/>
              </a:rPr>
              <a:t>)):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</a:t>
            </a:r>
            <a:r>
              <a:rPr lang="en-GB" sz="16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 identify where this element needs to be placed in the current sorted output list</a:t>
            </a:r>
            <a:br>
              <a:rPr lang="en-GB" sz="16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i=0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while </a:t>
            </a:r>
            <a:r>
              <a:rPr lang="en-GB" sz="1600" b="1" dirty="0" err="1">
                <a:latin typeface="Courier New"/>
                <a:ea typeface="Courier New"/>
              </a:rPr>
              <a:t>outlist</a:t>
            </a:r>
            <a:r>
              <a:rPr lang="en-GB" sz="1600" b="1" dirty="0">
                <a:latin typeface="Courier New"/>
                <a:ea typeface="Courier New"/>
              </a:rPr>
              <a:t>[i] &lt; </a:t>
            </a:r>
            <a:r>
              <a:rPr lang="en-GB" sz="1600" b="1" dirty="0" err="1">
                <a:latin typeface="Courier New"/>
                <a:ea typeface="Courier New"/>
              </a:rPr>
              <a:t>inlist</a:t>
            </a:r>
            <a:r>
              <a:rPr lang="en-GB" sz="1600" b="1" dirty="0">
                <a:latin typeface="Courier New"/>
                <a:ea typeface="Courier New"/>
              </a:rPr>
              <a:t>[j]: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	i += 1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	</a:t>
            </a:r>
            <a:r>
              <a:rPr lang="en-GB" sz="1600" b="1" dirty="0">
                <a:solidFill>
                  <a:srgbClr val="B7B7B7"/>
                </a:solidFill>
                <a:latin typeface="Courier New"/>
                <a:ea typeface="Courier New"/>
              </a:rPr>
              <a:t># go out of the loop in case you reached the end of the list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	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sz="1600" b="1" dirty="0">
                <a:latin typeface="Courier New"/>
                <a:ea typeface="Courier New"/>
              </a:rPr>
              <a:t>i == </a:t>
            </a:r>
            <a:r>
              <a:rPr lang="en-GB" sz="1600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sz="1600" b="1" dirty="0">
                <a:latin typeface="Courier New"/>
                <a:ea typeface="Courier New"/>
              </a:rPr>
              <a:t>(</a:t>
            </a:r>
            <a:r>
              <a:rPr lang="en-GB" sz="1600" b="1" dirty="0" err="1">
                <a:latin typeface="Courier New"/>
                <a:ea typeface="Courier New"/>
              </a:rPr>
              <a:t>outlist</a:t>
            </a:r>
            <a:r>
              <a:rPr lang="en-GB" sz="1600" b="1" dirty="0">
                <a:latin typeface="Courier New"/>
                <a:ea typeface="Courier New"/>
              </a:rPr>
              <a:t>):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		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break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	</a:t>
            </a:r>
            <a:r>
              <a:rPr lang="en-GB" sz="1600" b="1" dirty="0" err="1">
                <a:latin typeface="Courier New"/>
                <a:ea typeface="Courier New"/>
              </a:rPr>
              <a:t>outlist.insert</a:t>
            </a:r>
            <a:r>
              <a:rPr lang="en-GB" sz="1600" b="1" dirty="0">
                <a:latin typeface="Courier New"/>
                <a:ea typeface="Courier New"/>
              </a:rPr>
              <a:t>(i, </a:t>
            </a:r>
            <a:r>
              <a:rPr lang="en-GB" sz="1600" b="1" dirty="0" err="1">
                <a:latin typeface="Courier New"/>
                <a:ea typeface="Courier New"/>
              </a:rPr>
              <a:t>inlist</a:t>
            </a:r>
            <a:r>
              <a:rPr lang="en-GB" sz="1600" b="1" dirty="0">
                <a:latin typeface="Courier New"/>
                <a:ea typeface="Courier New"/>
              </a:rPr>
              <a:t>[j])</a:t>
            </a:r>
            <a:br>
              <a:rPr lang="en-GB" sz="1600" b="1" dirty="0">
                <a:latin typeface="Courier New"/>
                <a:ea typeface="Courier New"/>
              </a:rPr>
            </a:br>
            <a:r>
              <a:rPr lang="en-GB" sz="1600" b="1" dirty="0">
                <a:latin typeface="Courier New"/>
                <a:ea typeface="Courier New"/>
              </a:rPr>
              <a:t>	</a:t>
            </a:r>
            <a:r>
              <a:rPr lang="en-GB" sz="16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600" b="1" dirty="0" err="1">
                <a:latin typeface="Courier New"/>
                <a:ea typeface="Courier New"/>
              </a:rPr>
              <a:t>outlist</a:t>
            </a:r>
            <a:endParaRPr lang="en-SG" sz="1600" b="1" dirty="0"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1214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Pies required today… Please take one on your way to your seat </dc:title>
  <dc:creator>bfjghod Goh</dc:creator>
  <cp:lastModifiedBy>Goh Wen Bin Wilson (Dr)</cp:lastModifiedBy>
  <cp:revision>75</cp:revision>
  <dcterms:created xsi:type="dcterms:W3CDTF">2019-02-17T04:13:24Z</dcterms:created>
  <dcterms:modified xsi:type="dcterms:W3CDTF">2020-01-12T03:38:08Z</dcterms:modified>
</cp:coreProperties>
</file>