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6" r:id="rId2"/>
    <p:sldId id="387" r:id="rId3"/>
    <p:sldId id="3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55A5D-7371-8746-B83E-4C7A4CAD9646}" v="8" dt="2019-04-09T00:42:44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2"/>
    <p:restoredTop sz="85510" autoAdjust="0"/>
  </p:normalViewPr>
  <p:slideViewPr>
    <p:cSldViewPr snapToGrid="0" snapToObjects="1">
      <p:cViewPr varScale="1">
        <p:scale>
          <a:sx n="108" d="100"/>
          <a:sy n="108" d="100"/>
        </p:scale>
        <p:origin x="18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fjghod Goh" userId="17a83449cc180f75" providerId="LiveId" clId="{CD855A5D-7371-8746-B83E-4C7A4CAD9646}"/>
    <pc:docChg chg="modSld">
      <pc:chgData name="bfjghod Goh" userId="17a83449cc180f75" providerId="LiveId" clId="{CD855A5D-7371-8746-B83E-4C7A4CAD9646}" dt="2019-04-09T00:42:49.241" v="8" actId="1076"/>
      <pc:docMkLst>
        <pc:docMk/>
      </pc:docMkLst>
      <pc:sldChg chg="modSp">
        <pc:chgData name="bfjghod Goh" userId="17a83449cc180f75" providerId="LiveId" clId="{CD855A5D-7371-8746-B83E-4C7A4CAD9646}" dt="2019-04-09T00:42:49.241" v="8" actId="1076"/>
        <pc:sldMkLst>
          <pc:docMk/>
          <pc:sldMk cId="3512333010" sldId="381"/>
        </pc:sldMkLst>
        <pc:spChg chg="mod">
          <ac:chgData name="bfjghod Goh" userId="17a83449cc180f75" providerId="LiveId" clId="{CD855A5D-7371-8746-B83E-4C7A4CAD9646}" dt="2019-04-09T00:42:49.241" v="8" actId="1076"/>
          <ac:spMkLst>
            <pc:docMk/>
            <pc:sldMk cId="3512333010" sldId="381"/>
            <ac:spMk id="6" creationId="{00000000-0000-0000-0000-000000000000}"/>
          </ac:spMkLst>
        </pc:spChg>
      </pc:sldChg>
    </pc:docChg>
  </pc:docChgLst>
  <pc:docChgLst>
    <pc:chgData name="bfjghod Goh" userId="17a83449cc180f75" providerId="LiveId" clId="{A818243A-5C5B-404B-8802-6549298BA1D3}"/>
    <pc:docChg chg="custSel modSld">
      <pc:chgData name="bfjghod Goh" userId="17a83449cc180f75" providerId="LiveId" clId="{A818243A-5C5B-404B-8802-6549298BA1D3}" dt="2019-02-17T07:56:41.372" v="62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9B4F-9EDD-4842-99B7-7BB574FF99ED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503D-97CF-E342-8BC3-09D177F8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E6EB-52C2-D146-947F-EA67BB7CE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23BBF-EAB1-8D43-905E-7232368CA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7CE4-0AD3-374F-A15A-A50F9123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C9E9-7309-594B-9AA5-0440A3F7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3E26-CAC2-5140-996A-4F5C1FBE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4507-0BD8-BA4E-8D0B-D06025B8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ACE46-AE5F-3A47-903F-64677651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FFF9-D3CF-784B-B601-8ED063A5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7A71-B34E-FA43-8479-BC43F68E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90C5-A984-C144-B71A-D26919FB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F744D-043C-9A4B-BB55-64541D021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8A85F-DA9E-8A43-ADF0-8E6EA4A7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6353-C32B-BB40-8EE7-D119A25D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FF0B-B9CB-9143-9BA3-69B6F6B0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5C12-F26F-3E4C-838D-ED0768E3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493A-7FE2-6345-BB21-70CF267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CC29-B268-7C4F-82F9-20D3793A6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9E42-6705-3A45-A632-0E65A5A9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1C00-4A0D-A846-BD18-4F3A2204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58FF-4678-484A-8D04-F1C1A063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516F-87D0-AB4B-8776-BF2CF61E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8DFE-C773-A844-95E0-87F41AC1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56BC-52C9-9A47-80F7-2E392EDA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2FD8-B881-7E49-91E6-5A5241F9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705B-4515-EB48-A983-AD7B4C87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93B5-28BB-134A-B4E9-5152408B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5EB0-8737-9B49-A5DC-885C067D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1F6F9-D852-D84F-8F19-81FDA999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DC41-6E8D-8244-B758-2967B1D5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1C041-2D5F-6B41-9CE8-C69D9474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F759-9327-964B-8382-9E7D471B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E7A-2603-4D4A-BA8A-A95EB8DD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C311-4280-724E-9468-382A12B7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F4305-7B29-3D49-BDB4-04DAA5B4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55642-4252-3D49-8EC7-771C78A2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EBFE-0714-844C-9308-FECE82F62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6E9CF-B534-2F48-92BC-4E7B8E09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A018D-7663-E341-AAE5-D72F6166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82666-1716-114B-B430-6220A0DB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B10D-C8F6-E84E-8DC8-009CDC1A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5A1E-63A2-164D-9DC7-3F1F79E1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60786-4F96-2841-BBAC-0647EA22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A0343-94F3-5F4E-AA55-FF94632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DA52C-5BD4-3C45-BEE1-A1BE274F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7CACD-32F7-9C46-82F3-539EA6DE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0EE43-9512-F743-A627-3C8EDF84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1320-6512-3A48-BE2C-89ADD611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2A30-9E79-9E40-8E05-C430581F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8554-31BB-404F-AD21-07D92091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C0D8-C57C-B441-9B72-93CDF129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5B55-D0E2-C042-A4FD-1AAD32D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6BF5-CEB6-094F-AD4B-3ED06C5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EA49-A2A2-3B48-AF31-9ABC75D7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7A5D-444C-684A-B45A-13DC11C2F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6822C-336C-684D-B551-2198C5F8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5853F-36AB-0149-AAFC-AF5E8BC4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194-338B-9240-9C23-DCCCAAA8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4BBA2-CB32-C347-9334-21616B85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E24ED-BC02-F842-AB4D-C55DCA17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1230-A34A-6844-B6C0-54C82EA6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2533-B73A-994E-99E8-E3CD2DD90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4F72-DCB2-EF40-93F5-4B38D92F98EF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0149-29F3-9B4C-B3E6-8EC9DA3F1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8DCC-9B64-5F4F-BA0F-AC263C662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8082-77E1-4647-A12C-64B04CF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8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b="1" dirty="0"/>
              <a:t>Assume that you are given a list of floats </a:t>
            </a:r>
            <a:r>
              <a:rPr lang="en-GB" b="1" dirty="0" err="1"/>
              <a:t>my_list</a:t>
            </a:r>
            <a:r>
              <a:rPr lang="en-GB" b="1" dirty="0"/>
              <a:t> that is already sorted. </a:t>
            </a:r>
            <a:r>
              <a:rPr lang="en-GB" dirty="0"/>
              <a:t>We are interested in programming a function that searches if a certain element belongs to the list (of course, we assume that you can't use the built-in in operator).</a:t>
            </a:r>
          </a:p>
          <a:p>
            <a:pPr marL="342900" indent="-342900">
              <a:buAutoNum type="arabicPeriod"/>
            </a:pPr>
            <a:endParaRPr lang="en-GB" b="1" dirty="0"/>
          </a:p>
          <a:p>
            <a:r>
              <a:rPr lang="en-GB" dirty="0"/>
              <a:t>(a) Implement a simple function </a:t>
            </a:r>
            <a:r>
              <a:rPr lang="en-GB" dirty="0" err="1"/>
              <a:t>search_element</a:t>
            </a:r>
            <a:r>
              <a:rPr lang="en-GB" dirty="0"/>
              <a:t> that takes as inputs a sorted list and a float, and that will return a </a:t>
            </a:r>
            <a:r>
              <a:rPr lang="en-GB" dirty="0" err="1"/>
              <a:t>boolean</a:t>
            </a:r>
            <a:r>
              <a:rPr lang="en-GB" dirty="0"/>
              <a:t> value True if the oat belongs to the list, False otherwise. The function will simply scan through each of the elements one at a time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2255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b="1" dirty="0"/>
              <a:t>Assume that you are given a list of floats </a:t>
            </a:r>
            <a:r>
              <a:rPr lang="en-GB" b="1" dirty="0" err="1"/>
              <a:t>my_list</a:t>
            </a:r>
            <a:r>
              <a:rPr lang="en-GB" b="1" dirty="0"/>
              <a:t> that is already sorted. </a:t>
            </a:r>
            <a:r>
              <a:rPr lang="en-GB" dirty="0"/>
              <a:t>We are interested in programming a function that searches if a certain element belongs to the list (of course, we assume that you can't use the built-in in operator).</a:t>
            </a:r>
          </a:p>
          <a:p>
            <a:pPr marL="342900" indent="-342900">
              <a:buAutoNum type="arabicPeriod"/>
            </a:pPr>
            <a:endParaRPr lang="en-GB" b="1" dirty="0"/>
          </a:p>
          <a:p>
            <a:r>
              <a:rPr lang="en-GB" dirty="0"/>
              <a:t>(a) Implement a simple function </a:t>
            </a:r>
            <a:r>
              <a:rPr lang="en-GB" dirty="0" err="1"/>
              <a:t>search_element</a:t>
            </a:r>
            <a:r>
              <a:rPr lang="en-GB" dirty="0"/>
              <a:t> that takes as inputs a sorted list and a float, and that will return a </a:t>
            </a:r>
            <a:r>
              <a:rPr lang="en-GB" dirty="0" err="1"/>
              <a:t>boolean</a:t>
            </a:r>
            <a:r>
              <a:rPr lang="en-GB" dirty="0"/>
              <a:t> value True if the oat belongs to the list, False otherwise. The function will simply scan through each of the elements one at a time</a:t>
            </a:r>
            <a:endParaRPr lang="en-SG" b="1" dirty="0"/>
          </a:p>
        </p:txBody>
      </p:sp>
      <p:sp>
        <p:nvSpPr>
          <p:cNvPr id="2" name="Rectangle 1"/>
          <p:cNvSpPr/>
          <p:nvPr/>
        </p:nvSpPr>
        <p:spPr>
          <a:xfrm>
            <a:off x="414130" y="2226170"/>
            <a:ext cx="1111526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 err="1">
                <a:solidFill>
                  <a:srgbClr val="3C78D8"/>
                </a:solidFill>
                <a:latin typeface="Courier New"/>
                <a:ea typeface="Courier New"/>
              </a:rPr>
              <a:t>def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 </a:t>
            </a:r>
            <a:r>
              <a:rPr lang="en-GB" b="1" dirty="0" err="1">
                <a:latin typeface="Courier New"/>
                <a:ea typeface="Courier New"/>
              </a:rPr>
              <a:t>search_element</a:t>
            </a:r>
            <a:r>
              <a:rPr lang="en-GB" dirty="0">
                <a:latin typeface="Arial"/>
                <a:ea typeface="Arial"/>
              </a:rPr>
              <a:t> (</a:t>
            </a:r>
            <a:r>
              <a:rPr lang="en-GB" b="1" dirty="0" err="1">
                <a:latin typeface="Courier New"/>
                <a:ea typeface="Courier New"/>
              </a:rPr>
              <a:t>mylist</a:t>
            </a:r>
            <a:r>
              <a:rPr lang="en-GB" b="1" dirty="0">
                <a:latin typeface="Courier New"/>
                <a:ea typeface="Courier New"/>
              </a:rPr>
              <a:t>, element):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</a:t>
            </a: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''' This function performs a simple search of the input element </a:t>
            </a:r>
            <a:r>
              <a:rPr lang="en-GB" b="1" dirty="0">
                <a:latin typeface="Courier New"/>
                <a:ea typeface="Courier New"/>
              </a:rPr>
              <a:t>	</a:t>
            </a: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over the input list </a:t>
            </a:r>
            <a:r>
              <a:rPr lang="en-GB" b="1" dirty="0" err="1">
                <a:solidFill>
                  <a:srgbClr val="B7B7B7"/>
                </a:solidFill>
                <a:latin typeface="Courier New"/>
                <a:ea typeface="Courier New"/>
              </a:rPr>
              <a:t>mylist</a:t>
            </a: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. It returns True if the element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</a:t>
            </a: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belongs to the list, False otherwise.'''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</a:t>
            </a: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# for all the entries of the list , we check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</a:t>
            </a:r>
            <a:r>
              <a:rPr lang="en-GB" b="1" dirty="0">
                <a:solidFill>
                  <a:srgbClr val="B7B7B7"/>
                </a:solidFill>
                <a:latin typeface="Courier New"/>
                <a:ea typeface="Courier New"/>
              </a:rPr>
              <a:t># it is equal to element and return True if so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for </a:t>
            </a:r>
            <a:r>
              <a:rPr lang="en-GB" b="1" dirty="0">
                <a:latin typeface="Courier New"/>
                <a:ea typeface="Courier New"/>
              </a:rPr>
              <a:t>i 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in </a:t>
            </a:r>
            <a:r>
              <a:rPr lang="en-GB" b="1" dirty="0" err="1">
                <a:latin typeface="Courier New"/>
                <a:ea typeface="Courier New"/>
              </a:rPr>
              <a:t>mylist</a:t>
            </a:r>
            <a:r>
              <a:rPr lang="en-GB" b="1" dirty="0">
                <a:latin typeface="Courier New"/>
                <a:ea typeface="Courier New"/>
              </a:rPr>
              <a:t> 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	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if </a:t>
            </a:r>
            <a:r>
              <a:rPr lang="en-GB" b="1" dirty="0">
                <a:latin typeface="Courier New"/>
                <a:ea typeface="Courier New"/>
              </a:rPr>
              <a:t>i == element :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		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b="1" dirty="0">
                <a:latin typeface="Courier New"/>
                <a:ea typeface="Courier New"/>
              </a:rPr>
              <a:t>True</a:t>
            </a:r>
            <a:endParaRPr lang="en-SG" b="1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b="1" dirty="0">
                <a:latin typeface="Courier New"/>
                <a:ea typeface="Courier New"/>
              </a:rPr>
              <a:t>	</a:t>
            </a:r>
            <a:r>
              <a:rPr lang="en-GB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b="1" dirty="0">
                <a:latin typeface="Courier New"/>
                <a:ea typeface="Courier New"/>
              </a:rPr>
              <a:t>False</a:t>
            </a:r>
            <a:endParaRPr lang="en-SG" b="1" dirty="0">
              <a:effectLst/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8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7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b="1" dirty="0"/>
              <a:t>Assume that you are given a list of floats </a:t>
            </a:r>
            <a:r>
              <a:rPr lang="en-GB" b="1" dirty="0" err="1"/>
              <a:t>my_list</a:t>
            </a:r>
            <a:r>
              <a:rPr lang="en-GB" b="1" dirty="0"/>
              <a:t> that is already sorted. </a:t>
            </a:r>
            <a:r>
              <a:rPr lang="en-GB" dirty="0"/>
              <a:t>We are interested in programming a function that searches if a certain element belongs to the list (of course, we assume that you can't use the built-in in operator).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(b) Implement the same functionality, but this time using the binary search strategy: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in order to look for an element </a:t>
            </a:r>
            <a:r>
              <a:rPr lang="en-GB" i="1" dirty="0"/>
              <a:t>x</a:t>
            </a:r>
            <a:r>
              <a:rPr lang="en-GB" dirty="0"/>
              <a:t> in a sorted list </a:t>
            </a:r>
            <a:r>
              <a:rPr lang="en-GB" i="1" dirty="0"/>
              <a:t>L</a:t>
            </a:r>
            <a:r>
              <a:rPr lang="en-GB" dirty="0"/>
              <a:t>, just pick the entry located in the middle of </a:t>
            </a:r>
            <a:r>
              <a:rPr lang="en-GB" i="1" dirty="0"/>
              <a:t>L</a:t>
            </a:r>
            <a:r>
              <a:rPr lang="en-GB" dirty="0"/>
              <a:t> and compare it with </a:t>
            </a:r>
            <a:r>
              <a:rPr lang="en-GB" i="1" dirty="0"/>
              <a:t>x</a:t>
            </a:r>
            <a:r>
              <a:rPr lang="en-GB" dirty="0"/>
              <a:t>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If it is equal, you found </a:t>
            </a:r>
            <a:r>
              <a:rPr lang="en-GB" i="1" dirty="0"/>
              <a:t>x</a:t>
            </a:r>
            <a:r>
              <a:rPr lang="en-GB" dirty="0"/>
              <a:t>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If it is greater than </a:t>
            </a:r>
            <a:r>
              <a:rPr lang="en-GB" i="1" dirty="0"/>
              <a:t>x</a:t>
            </a:r>
            <a:r>
              <a:rPr lang="en-GB" dirty="0"/>
              <a:t>, then there is no chance that </a:t>
            </a:r>
            <a:r>
              <a:rPr lang="en-GB" i="1" dirty="0"/>
              <a:t>x</a:t>
            </a:r>
            <a:r>
              <a:rPr lang="en-GB" dirty="0"/>
              <a:t> can be in the upper part of </a:t>
            </a:r>
            <a:r>
              <a:rPr lang="en-GB" i="1" dirty="0"/>
              <a:t>L</a:t>
            </a:r>
            <a:r>
              <a:rPr lang="en-GB" dirty="0"/>
              <a:t>, so we only need to repeat the search in the lower part of </a:t>
            </a:r>
            <a:r>
              <a:rPr lang="en-GB" i="1" dirty="0"/>
              <a:t>L</a:t>
            </a:r>
            <a:r>
              <a:rPr lang="en-GB" dirty="0"/>
              <a:t> only. </a:t>
            </a:r>
            <a:endParaRPr lang="en-SG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If it is smaller than </a:t>
            </a:r>
            <a:r>
              <a:rPr lang="en-GB" i="1" dirty="0"/>
              <a:t>x</a:t>
            </a:r>
            <a:r>
              <a:rPr lang="en-GB" dirty="0"/>
              <a:t>, then there is no chance that x can be in the lower part of </a:t>
            </a:r>
            <a:r>
              <a:rPr lang="en-GB" i="1" dirty="0"/>
              <a:t>L</a:t>
            </a:r>
            <a:r>
              <a:rPr lang="en-GB" dirty="0"/>
              <a:t>, so we only need to repeat the search in the upper part of </a:t>
            </a:r>
            <a:r>
              <a:rPr lang="en-GB" i="1" dirty="0"/>
              <a:t>L</a:t>
            </a:r>
            <a:r>
              <a:rPr lang="en-GB" dirty="0"/>
              <a:t> only.</a:t>
            </a:r>
            <a:endParaRPr lang="en-SG" b="1" dirty="0"/>
          </a:p>
          <a:p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0" y="2867991"/>
            <a:ext cx="12059477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 err="1">
                <a:solidFill>
                  <a:srgbClr val="3C78D8"/>
                </a:solidFill>
                <a:latin typeface="Courier New"/>
                <a:ea typeface="Courier New"/>
              </a:rPr>
              <a:t>def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 </a:t>
            </a:r>
            <a:r>
              <a:rPr lang="en-GB" sz="1400" b="1" dirty="0" err="1">
                <a:latin typeface="Courier New"/>
                <a:ea typeface="Courier New"/>
              </a:rPr>
              <a:t>binary_search</a:t>
            </a:r>
            <a:r>
              <a:rPr lang="en-GB" sz="1400" b="1" dirty="0">
                <a:latin typeface="Courier New"/>
                <a:ea typeface="Courier New"/>
              </a:rPr>
              <a:t>(</a:t>
            </a:r>
            <a:r>
              <a:rPr lang="en-GB" sz="1400" b="1" dirty="0" err="1">
                <a:latin typeface="Courier New"/>
                <a:ea typeface="Courier New"/>
              </a:rPr>
              <a:t>mylist</a:t>
            </a:r>
            <a:r>
              <a:rPr lang="en-GB" sz="1400" b="1" dirty="0">
                <a:latin typeface="Courier New"/>
                <a:ea typeface="Courier New"/>
              </a:rPr>
              <a:t>, element ):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if </a:t>
            </a:r>
            <a:r>
              <a:rPr lang="en-GB" sz="1400" b="1" dirty="0" err="1">
                <a:solidFill>
                  <a:srgbClr val="3C78D8"/>
                </a:solidFill>
                <a:latin typeface="Courier New"/>
                <a:ea typeface="Courier New"/>
              </a:rPr>
              <a:t>len</a:t>
            </a:r>
            <a:r>
              <a:rPr lang="en-GB" sz="1400" b="1" dirty="0">
                <a:latin typeface="Courier New"/>
                <a:ea typeface="Courier New"/>
              </a:rPr>
              <a:t>(</a:t>
            </a:r>
            <a:r>
              <a:rPr lang="en-GB" sz="1400" b="1" dirty="0" err="1">
                <a:latin typeface="Courier New"/>
                <a:ea typeface="Courier New"/>
              </a:rPr>
              <a:t>mylist</a:t>
            </a:r>
            <a:r>
              <a:rPr lang="en-GB" sz="1400" b="1" dirty="0">
                <a:latin typeface="Courier New"/>
                <a:ea typeface="Courier New"/>
              </a:rPr>
              <a:t>) == 0: </a:t>
            </a: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#if list is empty, it’s not there</a:t>
            </a:r>
            <a:endParaRPr lang="en-SG" sz="1400" b="1" dirty="0">
              <a:solidFill>
                <a:schemeClr val="bg1">
                  <a:lumMod val="65000"/>
                </a:schemeClr>
              </a:solidFill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sz="1400" b="1" dirty="0">
                <a:latin typeface="Courier New"/>
                <a:ea typeface="Courier New"/>
              </a:rPr>
              <a:t>False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</a:pPr>
            <a:r>
              <a:rPr lang="en-GB" sz="1400" b="1" dirty="0">
                <a:latin typeface="Courier New"/>
                <a:ea typeface="Courier New"/>
              </a:rPr>
              <a:t>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if </a:t>
            </a:r>
            <a:r>
              <a:rPr lang="en-GB" sz="1400" b="1" dirty="0" err="1">
                <a:solidFill>
                  <a:srgbClr val="3C78D8"/>
                </a:solidFill>
                <a:latin typeface="Courier New"/>
                <a:ea typeface="Courier New"/>
              </a:rPr>
              <a:t>len</a:t>
            </a:r>
            <a:r>
              <a:rPr lang="en-GB" sz="1400" b="1" dirty="0">
                <a:latin typeface="Courier New"/>
                <a:ea typeface="Courier New"/>
              </a:rPr>
              <a:t>(</a:t>
            </a:r>
            <a:r>
              <a:rPr lang="en-GB" sz="1400" b="1" dirty="0" err="1">
                <a:latin typeface="Courier New"/>
                <a:ea typeface="Courier New"/>
              </a:rPr>
              <a:t>mylist</a:t>
            </a:r>
            <a:r>
              <a:rPr lang="en-GB" sz="1400" b="1" dirty="0">
                <a:latin typeface="Courier New"/>
                <a:ea typeface="Courier New"/>
              </a:rPr>
              <a:t>) == 1: </a:t>
            </a: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#if list has only one element…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if </a:t>
            </a:r>
            <a:r>
              <a:rPr lang="en-GB" sz="1400" b="1" dirty="0" err="1">
                <a:latin typeface="Courier New"/>
                <a:ea typeface="Courier New"/>
              </a:rPr>
              <a:t>mylist</a:t>
            </a:r>
            <a:r>
              <a:rPr lang="en-GB" sz="1400" b="1" dirty="0">
                <a:latin typeface="Courier New"/>
                <a:ea typeface="Courier New"/>
              </a:rPr>
              <a:t>[0] == element: </a:t>
            </a: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#we check if it’s there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	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sz="1400" b="1" dirty="0">
                <a:latin typeface="Courier New"/>
                <a:ea typeface="Courier New"/>
              </a:rPr>
              <a:t>True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else</a:t>
            </a:r>
            <a:r>
              <a:rPr lang="en-GB" sz="1400" b="1" dirty="0">
                <a:latin typeface="Courier New"/>
                <a:ea typeface="Courier New"/>
              </a:rPr>
              <a:t>: </a:t>
            </a: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#otherwise, it’s not in the list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	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sz="1400" b="1" dirty="0">
                <a:latin typeface="Courier New"/>
                <a:ea typeface="Courier New"/>
              </a:rPr>
              <a:t>False 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mid = </a:t>
            </a:r>
            <a:r>
              <a:rPr lang="en-GB" sz="1400" b="1" dirty="0" err="1">
                <a:solidFill>
                  <a:srgbClr val="3C78D8"/>
                </a:solidFill>
                <a:latin typeface="Courier New"/>
                <a:ea typeface="Courier New"/>
              </a:rPr>
              <a:t>int</a:t>
            </a:r>
            <a:r>
              <a:rPr lang="en-GB" sz="1400" b="1" dirty="0">
                <a:latin typeface="Courier New"/>
                <a:ea typeface="Courier New"/>
              </a:rPr>
              <a:t>(</a:t>
            </a:r>
            <a:r>
              <a:rPr lang="en-GB" sz="1400" b="1" dirty="0" err="1">
                <a:solidFill>
                  <a:srgbClr val="3C78D8"/>
                </a:solidFill>
                <a:latin typeface="Courier New"/>
                <a:ea typeface="Courier New"/>
              </a:rPr>
              <a:t>len</a:t>
            </a:r>
            <a:r>
              <a:rPr lang="en-GB" sz="1400" b="1" dirty="0">
                <a:latin typeface="Courier New"/>
                <a:ea typeface="Courier New"/>
              </a:rPr>
              <a:t>(</a:t>
            </a:r>
            <a:r>
              <a:rPr lang="en-GB" sz="1400" b="1" dirty="0" err="1">
                <a:latin typeface="Courier New"/>
                <a:ea typeface="Courier New"/>
              </a:rPr>
              <a:t>mylist</a:t>
            </a:r>
            <a:r>
              <a:rPr lang="en-GB" sz="1400" b="1" dirty="0">
                <a:latin typeface="Courier New"/>
                <a:ea typeface="Courier New"/>
              </a:rPr>
              <a:t>)/2) </a:t>
            </a: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#we take the current list, and pick the middle item…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if </a:t>
            </a:r>
            <a:r>
              <a:rPr lang="en-GB" sz="1400" b="1" dirty="0">
                <a:latin typeface="Courier New"/>
                <a:ea typeface="Courier New"/>
              </a:rPr>
              <a:t>element &lt; </a:t>
            </a:r>
            <a:r>
              <a:rPr lang="en-GB" sz="1400" b="1" dirty="0" err="1">
                <a:latin typeface="Courier New"/>
                <a:ea typeface="Courier New"/>
              </a:rPr>
              <a:t>mylist</a:t>
            </a:r>
            <a:r>
              <a:rPr lang="en-GB" sz="1400" b="1" dirty="0">
                <a:latin typeface="Courier New"/>
                <a:ea typeface="Courier New"/>
              </a:rPr>
              <a:t>[mid]: </a:t>
            </a: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#if what we are looking for is smaller than the middle item…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sz="1400" b="1" dirty="0" err="1">
                <a:latin typeface="Courier New"/>
                <a:ea typeface="Courier New"/>
              </a:rPr>
              <a:t>binary_search</a:t>
            </a:r>
            <a:r>
              <a:rPr lang="en-GB" sz="1400" b="1" dirty="0">
                <a:latin typeface="Courier New"/>
                <a:ea typeface="Courier New"/>
              </a:rPr>
              <a:t>(</a:t>
            </a:r>
            <a:r>
              <a:rPr lang="en-GB" sz="1400" b="1" dirty="0" err="1">
                <a:latin typeface="Courier New"/>
                <a:ea typeface="Courier New"/>
              </a:rPr>
              <a:t>mylist</a:t>
            </a:r>
            <a:r>
              <a:rPr lang="en-GB" sz="1400" b="1" dirty="0">
                <a:latin typeface="Courier New"/>
                <a:ea typeface="Courier New"/>
              </a:rPr>
              <a:t>[:mid], element) </a:t>
            </a: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#... Then we need to look at items smaller than it 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</a:t>
            </a:r>
            <a:r>
              <a:rPr lang="en-GB" sz="1400" b="1" dirty="0" err="1">
                <a:solidFill>
                  <a:srgbClr val="3C78D8"/>
                </a:solidFill>
                <a:latin typeface="Courier New"/>
                <a:ea typeface="Courier New"/>
              </a:rPr>
              <a:t>elif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 </a:t>
            </a:r>
            <a:r>
              <a:rPr lang="en-GB" sz="1400" b="1" dirty="0">
                <a:latin typeface="Courier New"/>
                <a:ea typeface="Courier New"/>
              </a:rPr>
              <a:t>element &gt; </a:t>
            </a:r>
            <a:r>
              <a:rPr lang="en-GB" sz="1400" b="1" dirty="0" err="1">
                <a:latin typeface="Courier New"/>
                <a:ea typeface="Courier New"/>
              </a:rPr>
              <a:t>mylist</a:t>
            </a:r>
            <a:r>
              <a:rPr lang="en-GB" sz="1400" b="1" dirty="0">
                <a:latin typeface="Courier New"/>
                <a:ea typeface="Courier New"/>
              </a:rPr>
              <a:t>[mid]: </a:t>
            </a: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</a:t>
            </a:r>
            <a:r>
              <a:rPr lang="en-SG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... If what we are looking for is larger than the current item…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sz="1400" b="1" dirty="0" err="1">
                <a:latin typeface="Courier New"/>
                <a:ea typeface="Courier New"/>
              </a:rPr>
              <a:t>binary_search</a:t>
            </a:r>
            <a:r>
              <a:rPr lang="en-GB" sz="1400" b="1" dirty="0">
                <a:latin typeface="Courier New"/>
                <a:ea typeface="Courier New"/>
              </a:rPr>
              <a:t>(</a:t>
            </a:r>
            <a:r>
              <a:rPr lang="en-GB" sz="1400" b="1" dirty="0" err="1">
                <a:latin typeface="Courier New"/>
                <a:ea typeface="Courier New"/>
              </a:rPr>
              <a:t>mylist</a:t>
            </a:r>
            <a:r>
              <a:rPr lang="en-GB" sz="1400" b="1" dirty="0">
                <a:latin typeface="Courier New"/>
                <a:ea typeface="Courier New"/>
              </a:rPr>
              <a:t>[mid+1:], element) </a:t>
            </a:r>
            <a:r>
              <a:rPr lang="en-SG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#we need to look at larger items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else</a:t>
            </a:r>
            <a:r>
              <a:rPr lang="en-GB" sz="1400" b="1" dirty="0">
                <a:latin typeface="Courier New"/>
                <a:ea typeface="Courier New"/>
              </a:rPr>
              <a:t>: </a:t>
            </a:r>
            <a:r>
              <a:rPr lang="en-SG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#If both conditions above are false, the only logical conclusion is that…</a:t>
            </a:r>
            <a:endParaRPr lang="en-SG" sz="1400" b="1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Courier New"/>
                <a:ea typeface="Courier New"/>
              </a:rPr>
              <a:t>		</a:t>
            </a:r>
            <a:r>
              <a:rPr lang="en-GB" sz="1400" b="1" dirty="0">
                <a:solidFill>
                  <a:srgbClr val="3C78D8"/>
                </a:solidFill>
                <a:latin typeface="Courier New"/>
                <a:ea typeface="Courier New"/>
              </a:rPr>
              <a:t>return </a:t>
            </a:r>
            <a:r>
              <a:rPr lang="en-GB" sz="1400" b="1" dirty="0">
                <a:latin typeface="Courier New"/>
                <a:ea typeface="Courier New"/>
              </a:rPr>
              <a:t>True </a:t>
            </a:r>
            <a:r>
              <a:rPr lang="en-SG" sz="1400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</a:rPr>
              <a:t>#We found it!</a:t>
            </a:r>
            <a:endParaRPr lang="en-SG" sz="1400" b="1" dirty="0">
              <a:effectLst/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2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</TotalTime>
  <Words>706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Pies required today… Please take one on your way to your seat </dc:title>
  <dc:creator>bfjghod Goh</dc:creator>
  <cp:lastModifiedBy>Goh Wen Bin Wilson (Dr)</cp:lastModifiedBy>
  <cp:revision>79</cp:revision>
  <dcterms:created xsi:type="dcterms:W3CDTF">2019-02-17T04:13:24Z</dcterms:created>
  <dcterms:modified xsi:type="dcterms:W3CDTF">2020-01-12T03:40:47Z</dcterms:modified>
</cp:coreProperties>
</file>