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43"/>
  </p:notesMasterIdLst>
  <p:handoutMasterIdLst>
    <p:handoutMasterId r:id="rId44"/>
  </p:handoutMasterIdLst>
  <p:sldIdLst>
    <p:sldId id="324" r:id="rId5"/>
    <p:sldId id="337" r:id="rId6"/>
    <p:sldId id="338" r:id="rId7"/>
    <p:sldId id="347" r:id="rId8"/>
    <p:sldId id="259" r:id="rId9"/>
    <p:sldId id="260" r:id="rId10"/>
    <p:sldId id="261" r:id="rId11"/>
    <p:sldId id="264" r:id="rId12"/>
    <p:sldId id="300" r:id="rId13"/>
    <p:sldId id="301" r:id="rId14"/>
    <p:sldId id="265" r:id="rId15"/>
    <p:sldId id="267" r:id="rId16"/>
    <p:sldId id="269" r:id="rId17"/>
    <p:sldId id="278" r:id="rId18"/>
    <p:sldId id="284" r:id="rId19"/>
    <p:sldId id="285" r:id="rId20"/>
    <p:sldId id="286" r:id="rId21"/>
    <p:sldId id="287" r:id="rId22"/>
    <p:sldId id="279" r:id="rId23"/>
    <p:sldId id="288" r:id="rId24"/>
    <p:sldId id="339" r:id="rId25"/>
    <p:sldId id="289" r:id="rId26"/>
    <p:sldId id="290" r:id="rId27"/>
    <p:sldId id="340" r:id="rId28"/>
    <p:sldId id="291" r:id="rId29"/>
    <p:sldId id="292" r:id="rId30"/>
    <p:sldId id="342" r:id="rId31"/>
    <p:sldId id="293" r:id="rId32"/>
    <p:sldId id="294" r:id="rId33"/>
    <p:sldId id="343" r:id="rId34"/>
    <p:sldId id="295" r:id="rId35"/>
    <p:sldId id="296" r:id="rId36"/>
    <p:sldId id="344" r:id="rId37"/>
    <p:sldId id="297" r:id="rId38"/>
    <p:sldId id="298" r:id="rId39"/>
    <p:sldId id="345" r:id="rId40"/>
    <p:sldId id="299" r:id="rId41"/>
    <p:sldId id="346" r:id="rId4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195E136-F686-314A-BBCA-1CD1F251C359}" v="48" dt="2019-02-11T01:41:38.26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119" autoAdjust="0"/>
    <p:restoredTop sz="89728" autoAdjust="0"/>
  </p:normalViewPr>
  <p:slideViewPr>
    <p:cSldViewPr snapToGrid="0" snapToObjects="1">
      <p:cViewPr varScale="1">
        <p:scale>
          <a:sx n="114" d="100"/>
          <a:sy n="114" d="100"/>
        </p:scale>
        <p:origin x="1944" y="17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theme" Target="theme/theme1.xml"/><Relationship Id="rId50" Type="http://schemas.microsoft.com/office/2015/10/relationships/revisionInfo" Target="revisionInfo.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notesMaster" Target="notesMasters/notesMaster1.xml"/><Relationship Id="rId48"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viewProps" Target="viewProps.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fjghod Goh" userId="17a83449cc180f75" providerId="LiveId" clId="{6195E136-F686-314A-BBCA-1CD1F251C359}"/>
    <pc:docChg chg="undo custSel addSld delSld modSld sldOrd">
      <pc:chgData name="bfjghod Goh" userId="17a83449cc180f75" providerId="LiveId" clId="{6195E136-F686-314A-BBCA-1CD1F251C359}" dt="2019-02-11T01:42:24.490" v="5142"/>
      <pc:docMkLst>
        <pc:docMk/>
      </pc:docMkLst>
      <pc:sldChg chg="ord">
        <pc:chgData name="bfjghod Goh" userId="17a83449cc180f75" providerId="LiveId" clId="{6195E136-F686-314A-BBCA-1CD1F251C359}" dt="2019-02-10T07:07:52.910" v="800"/>
        <pc:sldMkLst>
          <pc:docMk/>
          <pc:sldMk cId="2383605391" sldId="289"/>
        </pc:sldMkLst>
      </pc:sldChg>
      <pc:sldChg chg="modNotesTx">
        <pc:chgData name="bfjghod Goh" userId="17a83449cc180f75" providerId="LiveId" clId="{6195E136-F686-314A-BBCA-1CD1F251C359}" dt="2019-02-10T07:18:59.985" v="2132" actId="20577"/>
        <pc:sldMkLst>
          <pc:docMk/>
          <pc:sldMk cId="3674288575" sldId="291"/>
        </pc:sldMkLst>
      </pc:sldChg>
      <pc:sldChg chg="addSp modSp">
        <pc:chgData name="bfjghod Goh" userId="17a83449cc180f75" providerId="LiveId" clId="{6195E136-F686-314A-BBCA-1CD1F251C359}" dt="2019-02-10T07:37:00.786" v="3010" actId="1076"/>
        <pc:sldMkLst>
          <pc:docMk/>
          <pc:sldMk cId="3188859536" sldId="293"/>
        </pc:sldMkLst>
        <pc:spChg chg="add mod">
          <ac:chgData name="bfjghod Goh" userId="17a83449cc180f75" providerId="LiveId" clId="{6195E136-F686-314A-BBCA-1CD1F251C359}" dt="2019-02-10T07:37:00.786" v="3010" actId="1076"/>
          <ac:spMkLst>
            <pc:docMk/>
            <pc:sldMk cId="3188859536" sldId="293"/>
            <ac:spMk id="2" creationId="{A455E14D-0AAC-5143-BED6-BEEA748250CE}"/>
          </ac:spMkLst>
        </pc:spChg>
      </pc:sldChg>
      <pc:sldChg chg="modNotesTx">
        <pc:chgData name="bfjghod Goh" userId="17a83449cc180f75" providerId="LiveId" clId="{6195E136-F686-314A-BBCA-1CD1F251C359}" dt="2019-02-10T08:06:45.342" v="4962" actId="20577"/>
        <pc:sldMkLst>
          <pc:docMk/>
          <pc:sldMk cId="1813844658" sldId="299"/>
        </pc:sldMkLst>
      </pc:sldChg>
      <pc:sldChg chg="addSp modSp add">
        <pc:chgData name="bfjghod Goh" userId="17a83449cc180f75" providerId="LiveId" clId="{6195E136-F686-314A-BBCA-1CD1F251C359}" dt="2019-02-11T01:07:30.610" v="5126" actId="20577"/>
        <pc:sldMkLst>
          <pc:docMk/>
          <pc:sldMk cId="1078344747" sldId="306"/>
        </pc:sldMkLst>
        <pc:spChg chg="add mod">
          <ac:chgData name="bfjghod Goh" userId="17a83449cc180f75" providerId="LiveId" clId="{6195E136-F686-314A-BBCA-1CD1F251C359}" dt="2019-02-11T01:07:30.610" v="5126" actId="20577"/>
          <ac:spMkLst>
            <pc:docMk/>
            <pc:sldMk cId="1078344747" sldId="306"/>
            <ac:spMk id="2" creationId="{77F5FEB1-88F8-B147-AEDC-7AE376DB4F47}"/>
          </ac:spMkLst>
        </pc:spChg>
      </pc:sldChg>
      <pc:sldChg chg="addSp add">
        <pc:chgData name="bfjghod Goh" userId="17a83449cc180f75" providerId="LiveId" clId="{6195E136-F686-314A-BBCA-1CD1F251C359}" dt="2019-02-11T01:07:39.192" v="5127"/>
        <pc:sldMkLst>
          <pc:docMk/>
          <pc:sldMk cId="1476363822" sldId="307"/>
        </pc:sldMkLst>
        <pc:spChg chg="add">
          <ac:chgData name="bfjghod Goh" userId="17a83449cc180f75" providerId="LiveId" clId="{6195E136-F686-314A-BBCA-1CD1F251C359}" dt="2019-02-11T01:07:39.192" v="5127"/>
          <ac:spMkLst>
            <pc:docMk/>
            <pc:sldMk cId="1476363822" sldId="307"/>
            <ac:spMk id="18" creationId="{973A7BAE-284F-B14D-9612-A3C82AF7ADE8}"/>
          </ac:spMkLst>
        </pc:spChg>
      </pc:sldChg>
      <pc:sldChg chg="modSp add ord">
        <pc:chgData name="bfjghod Goh" userId="17a83449cc180f75" providerId="LiveId" clId="{6195E136-F686-314A-BBCA-1CD1F251C359}" dt="2019-02-10T06:53:57.733" v="777" actId="20577"/>
        <pc:sldMkLst>
          <pc:docMk/>
          <pc:sldMk cId="3403368680" sldId="324"/>
        </pc:sldMkLst>
        <pc:spChg chg="mod">
          <ac:chgData name="bfjghod Goh" userId="17a83449cc180f75" providerId="LiveId" clId="{6195E136-F686-314A-BBCA-1CD1F251C359}" dt="2019-02-10T06:53:57.733" v="777" actId="20577"/>
          <ac:spMkLst>
            <pc:docMk/>
            <pc:sldMk cId="3403368680" sldId="324"/>
            <ac:spMk id="4" creationId="{E50BE4B1-77A6-FC42-8B95-9F5BDCBD888F}"/>
          </ac:spMkLst>
        </pc:spChg>
        <pc:spChg chg="mod">
          <ac:chgData name="bfjghod Goh" userId="17a83449cc180f75" providerId="LiveId" clId="{6195E136-F686-314A-BBCA-1CD1F251C359}" dt="2019-02-10T04:25:51.009" v="33" actId="20577"/>
          <ac:spMkLst>
            <pc:docMk/>
            <pc:sldMk cId="3403368680" sldId="324"/>
            <ac:spMk id="5" creationId="{ECEE53F2-28D1-4D46-8891-8F2A821BB2E2}"/>
          </ac:spMkLst>
        </pc:spChg>
      </pc:sldChg>
      <pc:sldChg chg="delSp modSp add setBg delDesignElem">
        <pc:chgData name="bfjghod Goh" userId="17a83449cc180f75" providerId="LiveId" clId="{6195E136-F686-314A-BBCA-1CD1F251C359}" dt="2019-02-10T04:26:33.016" v="70" actId="20577"/>
        <pc:sldMkLst>
          <pc:docMk/>
          <pc:sldMk cId="2920502848" sldId="337"/>
        </pc:sldMkLst>
        <pc:spChg chg="mod">
          <ac:chgData name="bfjghod Goh" userId="17a83449cc180f75" providerId="LiveId" clId="{6195E136-F686-314A-BBCA-1CD1F251C359}" dt="2019-02-10T04:26:31.274" v="69" actId="27636"/>
          <ac:spMkLst>
            <pc:docMk/>
            <pc:sldMk cId="2920502848" sldId="337"/>
            <ac:spMk id="4" creationId="{F79A9E6A-04F4-1048-B9CC-8BC32ED46BA1}"/>
          </ac:spMkLst>
        </pc:spChg>
        <pc:spChg chg="mod">
          <ac:chgData name="bfjghod Goh" userId="17a83449cc180f75" providerId="LiveId" clId="{6195E136-F686-314A-BBCA-1CD1F251C359}" dt="2019-02-10T04:26:33.016" v="70" actId="20577"/>
          <ac:spMkLst>
            <pc:docMk/>
            <pc:sldMk cId="2920502848" sldId="337"/>
            <ac:spMk id="8" creationId="{26795B60-D0A0-7949-9092-4499648F2622}"/>
          </ac:spMkLst>
        </pc:spChg>
        <pc:spChg chg="del">
          <ac:chgData name="bfjghod Goh" userId="17a83449cc180f75" providerId="LiveId" clId="{6195E136-F686-314A-BBCA-1CD1F251C359}" dt="2019-02-10T04:26:23.762" v="37"/>
          <ac:spMkLst>
            <pc:docMk/>
            <pc:sldMk cId="2920502848" sldId="337"/>
            <ac:spMk id="23" creationId="{1DB7C82F-AB7E-4F0C-B829-FA1B9C415180}"/>
          </ac:spMkLst>
        </pc:spChg>
      </pc:sldChg>
      <pc:sldChg chg="addSp delSp modSp add">
        <pc:chgData name="bfjghod Goh" userId="17a83449cc180f75" providerId="LiveId" clId="{6195E136-F686-314A-BBCA-1CD1F251C359}" dt="2019-02-11T01:42:24.490" v="5142"/>
        <pc:sldMkLst>
          <pc:docMk/>
          <pc:sldMk cId="2324081390" sldId="338"/>
        </pc:sldMkLst>
        <pc:spChg chg="add del mod">
          <ac:chgData name="bfjghod Goh" userId="17a83449cc180f75" providerId="LiveId" clId="{6195E136-F686-314A-BBCA-1CD1F251C359}" dt="2019-02-11T01:17:39.239" v="5139"/>
          <ac:spMkLst>
            <pc:docMk/>
            <pc:sldMk cId="2324081390" sldId="338"/>
            <ac:spMk id="2" creationId="{8C6B14B9-3D64-234A-99AD-63999DF4989B}"/>
          </ac:spMkLst>
        </pc:spChg>
        <pc:spChg chg="add del mod">
          <ac:chgData name="bfjghod Goh" userId="17a83449cc180f75" providerId="LiveId" clId="{6195E136-F686-314A-BBCA-1CD1F251C359}" dt="2019-02-11T01:42:24.490" v="5142"/>
          <ac:spMkLst>
            <pc:docMk/>
            <pc:sldMk cId="2324081390" sldId="338"/>
            <ac:spMk id="3" creationId="{C4D486F0-47D9-A348-A046-841A1C6D0D93}"/>
          </ac:spMkLst>
        </pc:spChg>
        <pc:spChg chg="del mod">
          <ac:chgData name="bfjghod Goh" userId="17a83449cc180f75" providerId="LiveId" clId="{6195E136-F686-314A-BBCA-1CD1F251C359}" dt="2019-02-10T05:15:35.933" v="309" actId="478"/>
          <ac:spMkLst>
            <pc:docMk/>
            <pc:sldMk cId="2324081390" sldId="338"/>
            <ac:spMk id="5" creationId="{0A516FEB-1EF9-3042-9D57-8640979837AB}"/>
          </ac:spMkLst>
        </pc:spChg>
        <pc:spChg chg="add del mod">
          <ac:chgData name="bfjghod Goh" userId="17a83449cc180f75" providerId="LiveId" clId="{6195E136-F686-314A-BBCA-1CD1F251C359}" dt="2019-02-10T05:15:38.794" v="310" actId="478"/>
          <ac:spMkLst>
            <pc:docMk/>
            <pc:sldMk cId="2324081390" sldId="338"/>
            <ac:spMk id="6" creationId="{6472523C-B387-B148-B311-500212EB970E}"/>
          </ac:spMkLst>
        </pc:spChg>
      </pc:sldChg>
      <pc:sldChg chg="addSp delSp modSp add ord">
        <pc:chgData name="bfjghod Goh" userId="17a83449cc180f75" providerId="LiveId" clId="{6195E136-F686-314A-BBCA-1CD1F251C359}" dt="2019-02-10T07:12:17.670" v="1449" actId="20577"/>
        <pc:sldMkLst>
          <pc:docMk/>
          <pc:sldMk cId="3337665145" sldId="339"/>
        </pc:sldMkLst>
        <pc:spChg chg="del mod">
          <ac:chgData name="bfjghod Goh" userId="17a83449cc180f75" providerId="LiveId" clId="{6195E136-F686-314A-BBCA-1CD1F251C359}" dt="2019-02-10T07:08:14.044" v="807" actId="478"/>
          <ac:spMkLst>
            <pc:docMk/>
            <pc:sldMk cId="3337665145" sldId="339"/>
            <ac:spMk id="2" creationId="{6568F03E-EB10-9647-8549-27878F348F1F}"/>
          </ac:spMkLst>
        </pc:spChg>
        <pc:spChg chg="mod">
          <ac:chgData name="bfjghod Goh" userId="17a83449cc180f75" providerId="LiveId" clId="{6195E136-F686-314A-BBCA-1CD1F251C359}" dt="2019-02-10T07:12:17.670" v="1449" actId="20577"/>
          <ac:spMkLst>
            <pc:docMk/>
            <pc:sldMk cId="3337665145" sldId="339"/>
            <ac:spMk id="3" creationId="{78DF098D-2C82-F243-AE31-A166F3DEA945}"/>
          </ac:spMkLst>
        </pc:spChg>
        <pc:spChg chg="add mod">
          <ac:chgData name="bfjghod Goh" userId="17a83449cc180f75" providerId="LiveId" clId="{6195E136-F686-314A-BBCA-1CD1F251C359}" dt="2019-02-10T07:08:09.907" v="805" actId="14100"/>
          <ac:spMkLst>
            <pc:docMk/>
            <pc:sldMk cId="3337665145" sldId="339"/>
            <ac:spMk id="4" creationId="{E7228715-2B9A-E240-B226-DD5EF365A412}"/>
          </ac:spMkLst>
        </pc:spChg>
        <pc:spChg chg="add mod">
          <ac:chgData name="bfjghod Goh" userId="17a83449cc180f75" providerId="LiveId" clId="{6195E136-F686-314A-BBCA-1CD1F251C359}" dt="2019-02-10T07:11:37.441" v="1432" actId="1076"/>
          <ac:spMkLst>
            <pc:docMk/>
            <pc:sldMk cId="3337665145" sldId="339"/>
            <ac:spMk id="5" creationId="{9C77A9CE-B014-C345-A7FF-CD41E469FC3C}"/>
          </ac:spMkLst>
        </pc:spChg>
      </pc:sldChg>
      <pc:sldChg chg="modSp add">
        <pc:chgData name="bfjghod Goh" userId="17a83449cc180f75" providerId="LiveId" clId="{6195E136-F686-314A-BBCA-1CD1F251C359}" dt="2019-02-10T07:19:43.083" v="2146" actId="20577"/>
        <pc:sldMkLst>
          <pc:docMk/>
          <pc:sldMk cId="2364340512" sldId="340"/>
        </pc:sldMkLst>
        <pc:spChg chg="mod">
          <ac:chgData name="bfjghod Goh" userId="17a83449cc180f75" providerId="LiveId" clId="{6195E136-F686-314A-BBCA-1CD1F251C359}" dt="2019-02-10T07:19:43.083" v="2146" actId="20577"/>
          <ac:spMkLst>
            <pc:docMk/>
            <pc:sldMk cId="2364340512" sldId="340"/>
            <ac:spMk id="3" creationId="{78DF098D-2C82-F243-AE31-A166F3DEA945}"/>
          </ac:spMkLst>
        </pc:spChg>
        <pc:spChg chg="mod">
          <ac:chgData name="bfjghod Goh" userId="17a83449cc180f75" providerId="LiveId" clId="{6195E136-F686-314A-BBCA-1CD1F251C359}" dt="2019-02-10T07:14:11.353" v="1451"/>
          <ac:spMkLst>
            <pc:docMk/>
            <pc:sldMk cId="2364340512" sldId="340"/>
            <ac:spMk id="4" creationId="{E7228715-2B9A-E240-B226-DD5EF365A412}"/>
          </ac:spMkLst>
        </pc:spChg>
        <pc:spChg chg="mod">
          <ac:chgData name="bfjghod Goh" userId="17a83449cc180f75" providerId="LiveId" clId="{6195E136-F686-314A-BBCA-1CD1F251C359}" dt="2019-02-10T07:14:18.241" v="1458" actId="20577"/>
          <ac:spMkLst>
            <pc:docMk/>
            <pc:sldMk cId="2364340512" sldId="340"/>
            <ac:spMk id="5" creationId="{9C77A9CE-B014-C345-A7FF-CD41E469FC3C}"/>
          </ac:spMkLst>
        </pc:spChg>
      </pc:sldChg>
      <pc:sldChg chg="add del">
        <pc:chgData name="bfjghod Goh" userId="17a83449cc180f75" providerId="LiveId" clId="{6195E136-F686-314A-BBCA-1CD1F251C359}" dt="2019-02-10T07:29:31.398" v="2149" actId="2696"/>
        <pc:sldMkLst>
          <pc:docMk/>
          <pc:sldMk cId="3397493391" sldId="341"/>
        </pc:sldMkLst>
      </pc:sldChg>
      <pc:sldChg chg="modSp add ord">
        <pc:chgData name="bfjghod Goh" userId="17a83449cc180f75" providerId="LiveId" clId="{6195E136-F686-314A-BBCA-1CD1F251C359}" dt="2019-02-10T07:35:32.260" v="2860" actId="20577"/>
        <pc:sldMkLst>
          <pc:docMk/>
          <pc:sldMk cId="1540945490" sldId="342"/>
        </pc:sldMkLst>
        <pc:spChg chg="mod">
          <ac:chgData name="bfjghod Goh" userId="17a83449cc180f75" providerId="LiveId" clId="{6195E136-F686-314A-BBCA-1CD1F251C359}" dt="2019-02-10T07:35:32.260" v="2860" actId="20577"/>
          <ac:spMkLst>
            <pc:docMk/>
            <pc:sldMk cId="1540945490" sldId="342"/>
            <ac:spMk id="3" creationId="{78DF098D-2C82-F243-AE31-A166F3DEA945}"/>
          </ac:spMkLst>
        </pc:spChg>
        <pc:spChg chg="mod">
          <ac:chgData name="bfjghod Goh" userId="17a83449cc180f75" providerId="LiveId" clId="{6195E136-F686-314A-BBCA-1CD1F251C359}" dt="2019-02-10T07:29:57.362" v="2152"/>
          <ac:spMkLst>
            <pc:docMk/>
            <pc:sldMk cId="1540945490" sldId="342"/>
            <ac:spMk id="4" creationId="{E7228715-2B9A-E240-B226-DD5EF365A412}"/>
          </ac:spMkLst>
        </pc:spChg>
      </pc:sldChg>
      <pc:sldChg chg="modSp add">
        <pc:chgData name="bfjghod Goh" userId="17a83449cc180f75" providerId="LiveId" clId="{6195E136-F686-314A-BBCA-1CD1F251C359}" dt="2019-02-10T07:43:17.464" v="3668" actId="27636"/>
        <pc:sldMkLst>
          <pc:docMk/>
          <pc:sldMk cId="3292878108" sldId="343"/>
        </pc:sldMkLst>
        <pc:spChg chg="mod">
          <ac:chgData name="bfjghod Goh" userId="17a83449cc180f75" providerId="LiveId" clId="{6195E136-F686-314A-BBCA-1CD1F251C359}" dt="2019-02-10T07:43:17.464" v="3668" actId="27636"/>
          <ac:spMkLst>
            <pc:docMk/>
            <pc:sldMk cId="3292878108" sldId="343"/>
            <ac:spMk id="3" creationId="{78DF098D-2C82-F243-AE31-A166F3DEA945}"/>
          </ac:spMkLst>
        </pc:spChg>
        <pc:spChg chg="mod">
          <ac:chgData name="bfjghod Goh" userId="17a83449cc180f75" providerId="LiveId" clId="{6195E136-F686-314A-BBCA-1CD1F251C359}" dt="2019-02-10T07:38:25.694" v="3012"/>
          <ac:spMkLst>
            <pc:docMk/>
            <pc:sldMk cId="3292878108" sldId="343"/>
            <ac:spMk id="4" creationId="{E7228715-2B9A-E240-B226-DD5EF365A412}"/>
          </ac:spMkLst>
        </pc:spChg>
      </pc:sldChg>
      <pc:sldChg chg="modSp add">
        <pc:chgData name="bfjghod Goh" userId="17a83449cc180f75" providerId="LiveId" clId="{6195E136-F686-314A-BBCA-1CD1F251C359}" dt="2019-02-10T07:54:34.110" v="4238" actId="20577"/>
        <pc:sldMkLst>
          <pc:docMk/>
          <pc:sldMk cId="1452842479" sldId="344"/>
        </pc:sldMkLst>
        <pc:spChg chg="mod">
          <ac:chgData name="bfjghod Goh" userId="17a83449cc180f75" providerId="LiveId" clId="{6195E136-F686-314A-BBCA-1CD1F251C359}" dt="2019-02-10T07:54:34.110" v="4238" actId="20577"/>
          <ac:spMkLst>
            <pc:docMk/>
            <pc:sldMk cId="1452842479" sldId="344"/>
            <ac:spMk id="3" creationId="{78DF098D-2C82-F243-AE31-A166F3DEA945}"/>
          </ac:spMkLst>
        </pc:spChg>
        <pc:spChg chg="mod">
          <ac:chgData name="bfjghod Goh" userId="17a83449cc180f75" providerId="LiveId" clId="{6195E136-F686-314A-BBCA-1CD1F251C359}" dt="2019-02-10T07:44:20.369" v="3670"/>
          <ac:spMkLst>
            <pc:docMk/>
            <pc:sldMk cId="1452842479" sldId="344"/>
            <ac:spMk id="4" creationId="{E7228715-2B9A-E240-B226-DD5EF365A412}"/>
          </ac:spMkLst>
        </pc:spChg>
      </pc:sldChg>
      <pc:sldChg chg="modSp add">
        <pc:chgData name="bfjghod Goh" userId="17a83449cc180f75" providerId="LiveId" clId="{6195E136-F686-314A-BBCA-1CD1F251C359}" dt="2019-02-10T08:05:27.524" v="4708" actId="27636"/>
        <pc:sldMkLst>
          <pc:docMk/>
          <pc:sldMk cId="132017315" sldId="345"/>
        </pc:sldMkLst>
        <pc:spChg chg="mod">
          <ac:chgData name="bfjghod Goh" userId="17a83449cc180f75" providerId="LiveId" clId="{6195E136-F686-314A-BBCA-1CD1F251C359}" dt="2019-02-10T08:05:27.524" v="4708" actId="27636"/>
          <ac:spMkLst>
            <pc:docMk/>
            <pc:sldMk cId="132017315" sldId="345"/>
            <ac:spMk id="3" creationId="{78DF098D-2C82-F243-AE31-A166F3DEA945}"/>
          </ac:spMkLst>
        </pc:spChg>
        <pc:spChg chg="mod">
          <ac:chgData name="bfjghod Goh" userId="17a83449cc180f75" providerId="LiveId" clId="{6195E136-F686-314A-BBCA-1CD1F251C359}" dt="2019-02-10T07:55:48.557" v="4240"/>
          <ac:spMkLst>
            <pc:docMk/>
            <pc:sldMk cId="132017315" sldId="345"/>
            <ac:spMk id="4" creationId="{E7228715-2B9A-E240-B226-DD5EF365A412}"/>
          </ac:spMkLst>
        </pc:spChg>
      </pc:sldChg>
      <pc:sldChg chg="addSp delSp modSp add">
        <pc:chgData name="bfjghod Goh" userId="17a83449cc180f75" providerId="LiveId" clId="{6195E136-F686-314A-BBCA-1CD1F251C359}" dt="2019-02-10T08:38:29.816" v="5106" actId="20577"/>
        <pc:sldMkLst>
          <pc:docMk/>
          <pc:sldMk cId="213278028" sldId="346"/>
        </pc:sldMkLst>
        <pc:spChg chg="del">
          <ac:chgData name="bfjghod Goh" userId="17a83449cc180f75" providerId="LiveId" clId="{6195E136-F686-314A-BBCA-1CD1F251C359}" dt="2019-02-10T08:38:02.421" v="4964"/>
          <ac:spMkLst>
            <pc:docMk/>
            <pc:sldMk cId="213278028" sldId="346"/>
            <ac:spMk id="2" creationId="{DDAD473A-887C-7749-8D0D-1D34E97BF57D}"/>
          </ac:spMkLst>
        </pc:spChg>
        <pc:spChg chg="del">
          <ac:chgData name="bfjghod Goh" userId="17a83449cc180f75" providerId="LiveId" clId="{6195E136-F686-314A-BBCA-1CD1F251C359}" dt="2019-02-10T08:38:02.421" v="4964"/>
          <ac:spMkLst>
            <pc:docMk/>
            <pc:sldMk cId="213278028" sldId="346"/>
            <ac:spMk id="3" creationId="{2AB3BCC7-6E6A-844F-908B-73E81E63C4BE}"/>
          </ac:spMkLst>
        </pc:spChg>
        <pc:spChg chg="add mod">
          <ac:chgData name="bfjghod Goh" userId="17a83449cc180f75" providerId="LiveId" clId="{6195E136-F686-314A-BBCA-1CD1F251C359}" dt="2019-02-10T08:38:29.816" v="5106" actId="20577"/>
          <ac:spMkLst>
            <pc:docMk/>
            <pc:sldMk cId="213278028" sldId="346"/>
            <ac:spMk id="4" creationId="{BAC6A7C1-7013-7543-9231-930B127CE501}"/>
          </ac:spMkLst>
        </pc:spChg>
        <pc:spChg chg="add mod">
          <ac:chgData name="bfjghod Goh" userId="17a83449cc180f75" providerId="LiveId" clId="{6195E136-F686-314A-BBCA-1CD1F251C359}" dt="2019-02-10T08:38:13.595" v="5026" actId="20577"/>
          <ac:spMkLst>
            <pc:docMk/>
            <pc:sldMk cId="213278028" sldId="346"/>
            <ac:spMk id="5" creationId="{EF403BEF-155F-0145-BF5F-FBDF685C3AAB}"/>
          </ac:spMkLst>
        </pc:spChg>
      </pc:sldChg>
      <pc:sldChg chg="add">
        <pc:chgData name="bfjghod Goh" userId="17a83449cc180f75" providerId="LiveId" clId="{6195E136-F686-314A-BBCA-1CD1F251C359}" dt="2019-02-11T01:17:25.494" v="5136"/>
        <pc:sldMkLst>
          <pc:docMk/>
          <pc:sldMk cId="241973979" sldId="347"/>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latin typeface="Arial"/>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1EFC5B3-379E-EF40-A0D2-38E640436CC2}" type="datetimeFigureOut">
              <a:rPr lang="en-US" smtClean="0">
                <a:latin typeface="Arial"/>
              </a:rPr>
              <a:t>1/12/20</a:t>
            </a:fld>
            <a:endParaRPr lang="en-US" dirty="0">
              <a:latin typeface="Arial"/>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latin typeface="Arial"/>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A029101-7F9C-2D47-B95D-7561785BF174}" type="slidenum">
              <a:rPr lang="en-US" smtClean="0">
                <a:latin typeface="Arial"/>
              </a:rPr>
              <a:t>‹#›</a:t>
            </a:fld>
            <a:endParaRPr lang="en-US" dirty="0">
              <a:latin typeface="Arial"/>
            </a:endParaRPr>
          </a:p>
        </p:txBody>
      </p:sp>
    </p:spTree>
    <p:extLst>
      <p:ext uri="{BB962C8B-B14F-4D97-AF65-F5344CB8AC3E}">
        <p14:creationId xmlns:p14="http://schemas.microsoft.com/office/powerpoint/2010/main" val="39611757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221838C-61CF-4DED-A4DD-853212F6B377}" type="datetimeFigureOut">
              <a:rPr lang="en-SG" smtClean="0"/>
              <a:t>12/1/20</a:t>
            </a:fld>
            <a:endParaRPr lang="en-SG"/>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AAAC0F3-3956-436C-8D83-457A9C36156F}" type="slidenum">
              <a:rPr lang="en-SG" smtClean="0"/>
              <a:t>‹#›</a:t>
            </a:fld>
            <a:endParaRPr lang="en-SG"/>
          </a:p>
        </p:txBody>
      </p:sp>
    </p:spTree>
    <p:extLst>
      <p:ext uri="{BB962C8B-B14F-4D97-AF65-F5344CB8AC3E}">
        <p14:creationId xmlns:p14="http://schemas.microsoft.com/office/powerpoint/2010/main" val="18724058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Pseudocode</a:t>
            </a:r>
          </a:p>
          <a:p>
            <a:r>
              <a:rPr lang="en-US" dirty="0"/>
              <a:t>Flowcharts</a:t>
            </a:r>
          </a:p>
          <a:p>
            <a:r>
              <a:rPr lang="en-US" dirty="0"/>
              <a:t>The concept of an algorithm</a:t>
            </a:r>
          </a:p>
        </p:txBody>
      </p:sp>
      <p:sp>
        <p:nvSpPr>
          <p:cNvPr id="4" name="Slide Number Placeholder 3"/>
          <p:cNvSpPr>
            <a:spLocks noGrp="1"/>
          </p:cNvSpPr>
          <p:nvPr>
            <p:ph type="sldNum" sz="quarter" idx="5"/>
          </p:nvPr>
        </p:nvSpPr>
        <p:spPr/>
        <p:txBody>
          <a:bodyPr/>
          <a:lstStyle/>
          <a:p>
            <a:fld id="{DCAE6020-B3D7-42E8-8FAF-C7B8602C401C}" type="slidenum">
              <a:rPr lang="en-SG" smtClean="0"/>
              <a:t>3</a:t>
            </a:fld>
            <a:endParaRPr lang="en-SG"/>
          </a:p>
        </p:txBody>
      </p:sp>
    </p:spTree>
    <p:extLst>
      <p:ext uri="{BB962C8B-B14F-4D97-AF65-F5344CB8AC3E}">
        <p14:creationId xmlns:p14="http://schemas.microsoft.com/office/powerpoint/2010/main" val="26914642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Remind students of </a:t>
            </a:r>
            <a:r>
              <a:rPr lang="en-SG" dirty="0" err="1"/>
              <a:t>prority</a:t>
            </a:r>
            <a:r>
              <a:rPr lang="en-SG" baseline="0" dirty="0"/>
              <a:t> rules 2 </a:t>
            </a:r>
            <a:r>
              <a:rPr lang="en-SG" baseline="0" dirty="0" err="1"/>
              <a:t>mins</a:t>
            </a:r>
            <a:r>
              <a:rPr lang="en-SG" baseline="0" dirty="0"/>
              <a:t> + 3 </a:t>
            </a:r>
            <a:r>
              <a:rPr lang="en-SG" baseline="0" dirty="0" err="1"/>
              <a:t>mins</a:t>
            </a:r>
            <a:r>
              <a:rPr lang="en-SG" baseline="0" dirty="0"/>
              <a:t> to solve a)</a:t>
            </a:r>
            <a:endParaRPr lang="en-GB" dirty="0"/>
          </a:p>
        </p:txBody>
      </p:sp>
      <p:sp>
        <p:nvSpPr>
          <p:cNvPr id="4" name="Slide Number Placeholder 3"/>
          <p:cNvSpPr>
            <a:spLocks noGrp="1"/>
          </p:cNvSpPr>
          <p:nvPr>
            <p:ph type="sldNum" sz="quarter" idx="10"/>
          </p:nvPr>
        </p:nvSpPr>
        <p:spPr/>
        <p:txBody>
          <a:bodyPr/>
          <a:lstStyle/>
          <a:p>
            <a:fld id="{7AAAC0F3-3956-436C-8D83-457A9C36156F}" type="slidenum">
              <a:rPr lang="en-SG" smtClean="0"/>
              <a:t>14</a:t>
            </a:fld>
            <a:endParaRPr lang="en-SG"/>
          </a:p>
        </p:txBody>
      </p:sp>
    </p:spTree>
    <p:extLst>
      <p:ext uri="{BB962C8B-B14F-4D97-AF65-F5344CB8AC3E}">
        <p14:creationId xmlns:p14="http://schemas.microsoft.com/office/powerpoint/2010/main" val="9701928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3 </a:t>
            </a:r>
            <a:r>
              <a:rPr lang="en-SG" dirty="0" err="1"/>
              <a:t>mins</a:t>
            </a:r>
            <a:r>
              <a:rPr lang="en-SG" dirty="0"/>
              <a:t> to solve b</a:t>
            </a:r>
            <a:endParaRPr lang="en-GB" dirty="0"/>
          </a:p>
        </p:txBody>
      </p:sp>
      <p:sp>
        <p:nvSpPr>
          <p:cNvPr id="4" name="Slide Number Placeholder 3"/>
          <p:cNvSpPr>
            <a:spLocks noGrp="1"/>
          </p:cNvSpPr>
          <p:nvPr>
            <p:ph type="sldNum" sz="quarter" idx="10"/>
          </p:nvPr>
        </p:nvSpPr>
        <p:spPr/>
        <p:txBody>
          <a:bodyPr/>
          <a:lstStyle/>
          <a:p>
            <a:fld id="{7AAAC0F3-3956-436C-8D83-457A9C36156F}" type="slidenum">
              <a:rPr lang="en-SG" smtClean="0"/>
              <a:t>15</a:t>
            </a:fld>
            <a:endParaRPr lang="en-SG"/>
          </a:p>
        </p:txBody>
      </p:sp>
    </p:spTree>
    <p:extLst>
      <p:ext uri="{BB962C8B-B14F-4D97-AF65-F5344CB8AC3E}">
        <p14:creationId xmlns:p14="http://schemas.microsoft.com/office/powerpoint/2010/main" val="23022316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3 </a:t>
            </a:r>
            <a:r>
              <a:rPr lang="en-SG" dirty="0" err="1"/>
              <a:t>mins</a:t>
            </a:r>
            <a:r>
              <a:rPr lang="en-SG" dirty="0"/>
              <a:t> to solve c</a:t>
            </a:r>
            <a:endParaRPr lang="en-GB" dirty="0"/>
          </a:p>
        </p:txBody>
      </p:sp>
      <p:sp>
        <p:nvSpPr>
          <p:cNvPr id="4" name="Slide Number Placeholder 3"/>
          <p:cNvSpPr>
            <a:spLocks noGrp="1"/>
          </p:cNvSpPr>
          <p:nvPr>
            <p:ph type="sldNum" sz="quarter" idx="10"/>
          </p:nvPr>
        </p:nvSpPr>
        <p:spPr/>
        <p:txBody>
          <a:bodyPr/>
          <a:lstStyle/>
          <a:p>
            <a:fld id="{7AAAC0F3-3956-436C-8D83-457A9C36156F}" type="slidenum">
              <a:rPr lang="en-SG" smtClean="0"/>
              <a:t>16</a:t>
            </a:fld>
            <a:endParaRPr lang="en-SG"/>
          </a:p>
        </p:txBody>
      </p:sp>
    </p:spTree>
    <p:extLst>
      <p:ext uri="{BB962C8B-B14F-4D97-AF65-F5344CB8AC3E}">
        <p14:creationId xmlns:p14="http://schemas.microsoft.com/office/powerpoint/2010/main" val="37486806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3 </a:t>
            </a:r>
            <a:r>
              <a:rPr lang="en-SG" dirty="0" err="1"/>
              <a:t>mins</a:t>
            </a:r>
            <a:r>
              <a:rPr lang="en-SG" dirty="0"/>
              <a:t> to solve d</a:t>
            </a:r>
            <a:endParaRPr lang="en-GB" dirty="0"/>
          </a:p>
        </p:txBody>
      </p:sp>
      <p:sp>
        <p:nvSpPr>
          <p:cNvPr id="4" name="Slide Number Placeholder 3"/>
          <p:cNvSpPr>
            <a:spLocks noGrp="1"/>
          </p:cNvSpPr>
          <p:nvPr>
            <p:ph type="sldNum" sz="quarter" idx="10"/>
          </p:nvPr>
        </p:nvSpPr>
        <p:spPr/>
        <p:txBody>
          <a:bodyPr/>
          <a:lstStyle/>
          <a:p>
            <a:fld id="{7AAAC0F3-3956-436C-8D83-457A9C36156F}" type="slidenum">
              <a:rPr lang="en-SG" smtClean="0"/>
              <a:t>17</a:t>
            </a:fld>
            <a:endParaRPr lang="en-SG"/>
          </a:p>
        </p:txBody>
      </p:sp>
    </p:spTree>
    <p:extLst>
      <p:ext uri="{BB962C8B-B14F-4D97-AF65-F5344CB8AC3E}">
        <p14:creationId xmlns:p14="http://schemas.microsoft.com/office/powerpoint/2010/main" val="40960246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3 </a:t>
            </a:r>
            <a:r>
              <a:rPr lang="en-SG" dirty="0" err="1"/>
              <a:t>mins</a:t>
            </a:r>
            <a:r>
              <a:rPr lang="en-SG" dirty="0"/>
              <a:t> to solve e</a:t>
            </a:r>
            <a:endParaRPr lang="en-GB" dirty="0"/>
          </a:p>
        </p:txBody>
      </p:sp>
      <p:sp>
        <p:nvSpPr>
          <p:cNvPr id="4" name="Slide Number Placeholder 3"/>
          <p:cNvSpPr>
            <a:spLocks noGrp="1"/>
          </p:cNvSpPr>
          <p:nvPr>
            <p:ph type="sldNum" sz="quarter" idx="10"/>
          </p:nvPr>
        </p:nvSpPr>
        <p:spPr/>
        <p:txBody>
          <a:bodyPr/>
          <a:lstStyle/>
          <a:p>
            <a:fld id="{7AAAC0F3-3956-436C-8D83-457A9C36156F}" type="slidenum">
              <a:rPr lang="en-SG" smtClean="0"/>
              <a:t>18</a:t>
            </a:fld>
            <a:endParaRPr lang="en-SG"/>
          </a:p>
        </p:txBody>
      </p:sp>
    </p:spTree>
    <p:extLst>
      <p:ext uri="{BB962C8B-B14F-4D97-AF65-F5344CB8AC3E}">
        <p14:creationId xmlns:p14="http://schemas.microsoft.com/office/powerpoint/2010/main" val="2542192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5 </a:t>
            </a:r>
            <a:r>
              <a:rPr lang="en-SG" dirty="0" err="1"/>
              <a:t>mins</a:t>
            </a:r>
            <a:r>
              <a:rPr lang="en-SG" dirty="0"/>
              <a:t> to solve</a:t>
            </a:r>
            <a:endParaRPr lang="en-GB" dirty="0"/>
          </a:p>
        </p:txBody>
      </p:sp>
      <p:sp>
        <p:nvSpPr>
          <p:cNvPr id="4" name="Slide Number Placeholder 3"/>
          <p:cNvSpPr>
            <a:spLocks noGrp="1"/>
          </p:cNvSpPr>
          <p:nvPr>
            <p:ph type="sldNum" sz="quarter" idx="10"/>
          </p:nvPr>
        </p:nvSpPr>
        <p:spPr/>
        <p:txBody>
          <a:bodyPr/>
          <a:lstStyle/>
          <a:p>
            <a:fld id="{7AAAC0F3-3956-436C-8D83-457A9C36156F}" type="slidenum">
              <a:rPr lang="en-SG" smtClean="0"/>
              <a:t>20</a:t>
            </a:fld>
            <a:endParaRPr lang="en-SG"/>
          </a:p>
        </p:txBody>
      </p:sp>
    </p:spTree>
    <p:extLst>
      <p:ext uri="{BB962C8B-B14F-4D97-AF65-F5344CB8AC3E}">
        <p14:creationId xmlns:p14="http://schemas.microsoft.com/office/powerpoint/2010/main" val="212666047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10 </a:t>
            </a:r>
            <a:r>
              <a:rPr lang="en-SG" dirty="0" err="1"/>
              <a:t>mins</a:t>
            </a:r>
            <a:r>
              <a:rPr lang="en-SG" dirty="0"/>
              <a:t> to solve</a:t>
            </a:r>
            <a:endParaRPr lang="en-GB" dirty="0"/>
          </a:p>
        </p:txBody>
      </p:sp>
      <p:sp>
        <p:nvSpPr>
          <p:cNvPr id="4" name="Slide Number Placeholder 3"/>
          <p:cNvSpPr>
            <a:spLocks noGrp="1"/>
          </p:cNvSpPr>
          <p:nvPr>
            <p:ph type="sldNum" sz="quarter" idx="10"/>
          </p:nvPr>
        </p:nvSpPr>
        <p:spPr/>
        <p:txBody>
          <a:bodyPr/>
          <a:lstStyle/>
          <a:p>
            <a:fld id="{7AAAC0F3-3956-436C-8D83-457A9C36156F}" type="slidenum">
              <a:rPr lang="en-SG" smtClean="0"/>
              <a:t>23</a:t>
            </a:fld>
            <a:endParaRPr lang="en-SG"/>
          </a:p>
        </p:txBody>
      </p:sp>
    </p:spTree>
    <p:extLst>
      <p:ext uri="{BB962C8B-B14F-4D97-AF65-F5344CB8AC3E}">
        <p14:creationId xmlns:p14="http://schemas.microsoft.com/office/powerpoint/2010/main" val="179505129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that single quotes can also be used to denote strings. Different languages may treat single and double quotes differently. </a:t>
            </a:r>
          </a:p>
        </p:txBody>
      </p:sp>
      <p:sp>
        <p:nvSpPr>
          <p:cNvPr id="4" name="Slide Number Placeholder 3"/>
          <p:cNvSpPr>
            <a:spLocks noGrp="1"/>
          </p:cNvSpPr>
          <p:nvPr>
            <p:ph type="sldNum" sz="quarter" idx="5"/>
          </p:nvPr>
        </p:nvSpPr>
        <p:spPr/>
        <p:txBody>
          <a:bodyPr/>
          <a:lstStyle/>
          <a:p>
            <a:fld id="{7AAAC0F3-3956-436C-8D83-457A9C36156F}" type="slidenum">
              <a:rPr lang="en-SG" smtClean="0"/>
              <a:t>25</a:t>
            </a:fld>
            <a:endParaRPr lang="en-SG"/>
          </a:p>
        </p:txBody>
      </p:sp>
    </p:spTree>
    <p:extLst>
      <p:ext uri="{BB962C8B-B14F-4D97-AF65-F5344CB8AC3E}">
        <p14:creationId xmlns:p14="http://schemas.microsoft.com/office/powerpoint/2010/main" val="289465948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10 </a:t>
            </a:r>
            <a:r>
              <a:rPr lang="en-SG" dirty="0" err="1"/>
              <a:t>mins</a:t>
            </a:r>
            <a:r>
              <a:rPr lang="en-SG" dirty="0"/>
              <a:t> to solve</a:t>
            </a:r>
            <a:endParaRPr lang="en-GB" dirty="0"/>
          </a:p>
        </p:txBody>
      </p:sp>
      <p:sp>
        <p:nvSpPr>
          <p:cNvPr id="4" name="Slide Number Placeholder 3"/>
          <p:cNvSpPr>
            <a:spLocks noGrp="1"/>
          </p:cNvSpPr>
          <p:nvPr>
            <p:ph type="sldNum" sz="quarter" idx="10"/>
          </p:nvPr>
        </p:nvSpPr>
        <p:spPr/>
        <p:txBody>
          <a:bodyPr/>
          <a:lstStyle/>
          <a:p>
            <a:fld id="{7AAAC0F3-3956-436C-8D83-457A9C36156F}" type="slidenum">
              <a:rPr lang="en-SG" smtClean="0"/>
              <a:t>26</a:t>
            </a:fld>
            <a:endParaRPr lang="en-SG"/>
          </a:p>
        </p:txBody>
      </p:sp>
    </p:spTree>
    <p:extLst>
      <p:ext uri="{BB962C8B-B14F-4D97-AF65-F5344CB8AC3E}">
        <p14:creationId xmlns:p14="http://schemas.microsoft.com/office/powerpoint/2010/main" val="50870187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SG" dirty="0"/>
              <a:t>10 </a:t>
            </a:r>
            <a:r>
              <a:rPr lang="en-SG" dirty="0" err="1"/>
              <a:t>mins</a:t>
            </a:r>
            <a:r>
              <a:rPr lang="en-SG" dirty="0"/>
              <a:t> to solve</a:t>
            </a:r>
            <a:endParaRPr lang="en-GB" dirty="0"/>
          </a:p>
          <a:p>
            <a:endParaRPr lang="en-GB" dirty="0"/>
          </a:p>
        </p:txBody>
      </p:sp>
      <p:sp>
        <p:nvSpPr>
          <p:cNvPr id="4" name="Slide Number Placeholder 3"/>
          <p:cNvSpPr>
            <a:spLocks noGrp="1"/>
          </p:cNvSpPr>
          <p:nvPr>
            <p:ph type="sldNum" sz="quarter" idx="10"/>
          </p:nvPr>
        </p:nvSpPr>
        <p:spPr/>
        <p:txBody>
          <a:bodyPr/>
          <a:lstStyle/>
          <a:p>
            <a:fld id="{7AAAC0F3-3956-436C-8D83-457A9C36156F}" type="slidenum">
              <a:rPr lang="en-SG" smtClean="0"/>
              <a:t>29</a:t>
            </a:fld>
            <a:endParaRPr lang="en-SG"/>
          </a:p>
        </p:txBody>
      </p:sp>
    </p:spTree>
    <p:extLst>
      <p:ext uri="{BB962C8B-B14F-4D97-AF65-F5344CB8AC3E}">
        <p14:creationId xmlns:p14="http://schemas.microsoft.com/office/powerpoint/2010/main" val="27869542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Pseudocode</a:t>
            </a:r>
          </a:p>
          <a:p>
            <a:r>
              <a:rPr lang="en-US" dirty="0"/>
              <a:t>Flowcharts</a:t>
            </a:r>
          </a:p>
          <a:p>
            <a:r>
              <a:rPr lang="en-US" dirty="0"/>
              <a:t>The concept of an algorithm</a:t>
            </a:r>
          </a:p>
        </p:txBody>
      </p:sp>
      <p:sp>
        <p:nvSpPr>
          <p:cNvPr id="4" name="Slide Number Placeholder 3"/>
          <p:cNvSpPr>
            <a:spLocks noGrp="1"/>
          </p:cNvSpPr>
          <p:nvPr>
            <p:ph type="sldNum" sz="quarter" idx="5"/>
          </p:nvPr>
        </p:nvSpPr>
        <p:spPr/>
        <p:txBody>
          <a:bodyPr/>
          <a:lstStyle/>
          <a:p>
            <a:fld id="{DCAE6020-B3D7-42E8-8FAF-C7B8602C401C}" type="slidenum">
              <a:rPr lang="en-SG" smtClean="0"/>
              <a:t>4</a:t>
            </a:fld>
            <a:endParaRPr lang="en-SG"/>
          </a:p>
        </p:txBody>
      </p:sp>
    </p:spTree>
    <p:extLst>
      <p:ext uri="{BB962C8B-B14F-4D97-AF65-F5344CB8AC3E}">
        <p14:creationId xmlns:p14="http://schemas.microsoft.com/office/powerpoint/2010/main" val="54076750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SG" dirty="0"/>
              <a:t>10 </a:t>
            </a:r>
            <a:r>
              <a:rPr lang="en-SG" dirty="0" err="1"/>
              <a:t>mins</a:t>
            </a:r>
            <a:r>
              <a:rPr lang="en-SG" dirty="0"/>
              <a:t> to solve</a:t>
            </a:r>
            <a:endParaRPr lang="en-GB" dirty="0"/>
          </a:p>
          <a:p>
            <a:endParaRPr lang="en-GB" dirty="0"/>
          </a:p>
        </p:txBody>
      </p:sp>
      <p:sp>
        <p:nvSpPr>
          <p:cNvPr id="4" name="Slide Number Placeholder 3"/>
          <p:cNvSpPr>
            <a:spLocks noGrp="1"/>
          </p:cNvSpPr>
          <p:nvPr>
            <p:ph type="sldNum" sz="quarter" idx="10"/>
          </p:nvPr>
        </p:nvSpPr>
        <p:spPr/>
        <p:txBody>
          <a:bodyPr/>
          <a:lstStyle/>
          <a:p>
            <a:fld id="{7AAAC0F3-3956-436C-8D83-457A9C36156F}" type="slidenum">
              <a:rPr lang="en-SG" smtClean="0"/>
              <a:t>32</a:t>
            </a:fld>
            <a:endParaRPr lang="en-SG"/>
          </a:p>
        </p:txBody>
      </p:sp>
    </p:spTree>
    <p:extLst>
      <p:ext uri="{BB962C8B-B14F-4D97-AF65-F5344CB8AC3E}">
        <p14:creationId xmlns:p14="http://schemas.microsoft.com/office/powerpoint/2010/main" val="348676172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SG" dirty="0" err="1"/>
              <a:t>SKiP</a:t>
            </a:r>
            <a:endParaRPr lang="en-GB" dirty="0"/>
          </a:p>
          <a:p>
            <a:endParaRPr lang="en-GB" dirty="0"/>
          </a:p>
        </p:txBody>
      </p:sp>
      <p:sp>
        <p:nvSpPr>
          <p:cNvPr id="4" name="Slide Number Placeholder 3"/>
          <p:cNvSpPr>
            <a:spLocks noGrp="1"/>
          </p:cNvSpPr>
          <p:nvPr>
            <p:ph type="sldNum" sz="quarter" idx="10"/>
          </p:nvPr>
        </p:nvSpPr>
        <p:spPr/>
        <p:txBody>
          <a:bodyPr/>
          <a:lstStyle/>
          <a:p>
            <a:fld id="{7AAAC0F3-3956-436C-8D83-457A9C36156F}" type="slidenum">
              <a:rPr lang="en-SG" smtClean="0"/>
              <a:t>35</a:t>
            </a:fld>
            <a:endParaRPr lang="en-SG"/>
          </a:p>
        </p:txBody>
      </p:sp>
    </p:spTree>
    <p:extLst>
      <p:ext uri="{BB962C8B-B14F-4D97-AF65-F5344CB8AC3E}">
        <p14:creationId xmlns:p14="http://schemas.microsoft.com/office/powerpoint/2010/main" val="318221141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Notice that there is no need to convert the input to an integer. We can simply do a string comparison here. This is why the equality comparator uses </a:t>
            </a:r>
            <a:r>
              <a:rPr lang="en-GB"/>
              <a:t>single quotes on 1.</a:t>
            </a:r>
            <a:endParaRPr lang="en-GB" dirty="0"/>
          </a:p>
        </p:txBody>
      </p:sp>
      <p:sp>
        <p:nvSpPr>
          <p:cNvPr id="4" name="Slide Number Placeholder 3"/>
          <p:cNvSpPr>
            <a:spLocks noGrp="1"/>
          </p:cNvSpPr>
          <p:nvPr>
            <p:ph type="sldNum" sz="quarter" idx="10"/>
          </p:nvPr>
        </p:nvSpPr>
        <p:spPr/>
        <p:txBody>
          <a:bodyPr/>
          <a:lstStyle/>
          <a:p>
            <a:fld id="{7AAAC0F3-3956-436C-8D83-457A9C36156F}" type="slidenum">
              <a:rPr lang="en-SG" smtClean="0"/>
              <a:t>37</a:t>
            </a:fld>
            <a:endParaRPr lang="en-SG"/>
          </a:p>
        </p:txBody>
      </p:sp>
    </p:spTree>
    <p:extLst>
      <p:ext uri="{BB962C8B-B14F-4D97-AF65-F5344CB8AC3E}">
        <p14:creationId xmlns:p14="http://schemas.microsoft.com/office/powerpoint/2010/main" val="32120069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SG" dirty="0"/>
              <a:t>Intro 5</a:t>
            </a:r>
            <a:endParaRPr lang="en-GB" dirty="0"/>
          </a:p>
          <a:p>
            <a:endParaRPr lang="en-GB" dirty="0"/>
          </a:p>
        </p:txBody>
      </p:sp>
      <p:sp>
        <p:nvSpPr>
          <p:cNvPr id="4" name="Slide Number Placeholder 3"/>
          <p:cNvSpPr>
            <a:spLocks noGrp="1"/>
          </p:cNvSpPr>
          <p:nvPr>
            <p:ph type="sldNum" sz="quarter" idx="10"/>
          </p:nvPr>
        </p:nvSpPr>
        <p:spPr/>
        <p:txBody>
          <a:bodyPr/>
          <a:lstStyle/>
          <a:p>
            <a:fld id="{7AAAC0F3-3956-436C-8D83-457A9C36156F}" type="slidenum">
              <a:rPr lang="en-SG" smtClean="0"/>
              <a:t>6</a:t>
            </a:fld>
            <a:endParaRPr lang="en-SG"/>
          </a:p>
        </p:txBody>
      </p:sp>
    </p:spTree>
    <p:extLst>
      <p:ext uri="{BB962C8B-B14F-4D97-AF65-F5344CB8AC3E}">
        <p14:creationId xmlns:p14="http://schemas.microsoft.com/office/powerpoint/2010/main" val="20418355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7AAAC0F3-3956-436C-8D83-457A9C36156F}" type="slidenum">
              <a:rPr lang="en-SG" smtClean="0"/>
              <a:t>7</a:t>
            </a:fld>
            <a:endParaRPr lang="en-SG"/>
          </a:p>
        </p:txBody>
      </p:sp>
    </p:spTree>
    <p:extLst>
      <p:ext uri="{BB962C8B-B14F-4D97-AF65-F5344CB8AC3E}">
        <p14:creationId xmlns:p14="http://schemas.microsoft.com/office/powerpoint/2010/main" val="19467577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Self solve a), 5 </a:t>
            </a:r>
            <a:r>
              <a:rPr lang="en-SG" dirty="0" err="1"/>
              <a:t>mins</a:t>
            </a:r>
            <a:endParaRPr lang="en-GB" dirty="0"/>
          </a:p>
        </p:txBody>
      </p:sp>
      <p:sp>
        <p:nvSpPr>
          <p:cNvPr id="4" name="Slide Number Placeholder 3"/>
          <p:cNvSpPr>
            <a:spLocks noGrp="1"/>
          </p:cNvSpPr>
          <p:nvPr>
            <p:ph type="sldNum" sz="quarter" idx="10"/>
          </p:nvPr>
        </p:nvSpPr>
        <p:spPr/>
        <p:txBody>
          <a:bodyPr/>
          <a:lstStyle/>
          <a:p>
            <a:fld id="{7AAAC0F3-3956-436C-8D83-457A9C36156F}" type="slidenum">
              <a:rPr lang="en-SG" smtClean="0"/>
              <a:t>8</a:t>
            </a:fld>
            <a:endParaRPr lang="en-SG"/>
          </a:p>
        </p:txBody>
      </p:sp>
    </p:spTree>
    <p:extLst>
      <p:ext uri="{BB962C8B-B14F-4D97-AF65-F5344CB8AC3E}">
        <p14:creationId xmlns:p14="http://schemas.microsoft.com/office/powerpoint/2010/main" val="25283043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7AAAC0F3-3956-436C-8D83-457A9C36156F}" type="slidenum">
              <a:rPr lang="en-SG" smtClean="0"/>
              <a:t>10</a:t>
            </a:fld>
            <a:endParaRPr lang="en-SG"/>
          </a:p>
        </p:txBody>
      </p:sp>
    </p:spTree>
    <p:extLst>
      <p:ext uri="{BB962C8B-B14F-4D97-AF65-F5344CB8AC3E}">
        <p14:creationId xmlns:p14="http://schemas.microsoft.com/office/powerpoint/2010/main" val="8229376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Ask</a:t>
            </a:r>
            <a:r>
              <a:rPr lang="en-SG" baseline="0" dirty="0"/>
              <a:t> students to solve b) 3 </a:t>
            </a:r>
            <a:r>
              <a:rPr lang="en-SG" baseline="0" dirty="0" err="1"/>
              <a:t>mins</a:t>
            </a:r>
            <a:r>
              <a:rPr lang="en-SG" baseline="0" dirty="0"/>
              <a:t> + 2 </a:t>
            </a:r>
            <a:r>
              <a:rPr lang="en-SG" baseline="0" dirty="0" err="1"/>
              <a:t>mins</a:t>
            </a:r>
            <a:r>
              <a:rPr lang="en-SG" baseline="0" dirty="0"/>
              <a:t> go over</a:t>
            </a:r>
            <a:endParaRPr lang="en-GB" dirty="0"/>
          </a:p>
        </p:txBody>
      </p:sp>
      <p:sp>
        <p:nvSpPr>
          <p:cNvPr id="4" name="Slide Number Placeholder 3"/>
          <p:cNvSpPr>
            <a:spLocks noGrp="1"/>
          </p:cNvSpPr>
          <p:nvPr>
            <p:ph type="sldNum" sz="quarter" idx="10"/>
          </p:nvPr>
        </p:nvSpPr>
        <p:spPr/>
        <p:txBody>
          <a:bodyPr/>
          <a:lstStyle/>
          <a:p>
            <a:fld id="{7AAAC0F3-3956-436C-8D83-457A9C36156F}" type="slidenum">
              <a:rPr lang="en-SG" smtClean="0"/>
              <a:t>11</a:t>
            </a:fld>
            <a:endParaRPr lang="en-SG"/>
          </a:p>
        </p:txBody>
      </p:sp>
    </p:spTree>
    <p:extLst>
      <p:ext uri="{BB962C8B-B14F-4D97-AF65-F5344CB8AC3E}">
        <p14:creationId xmlns:p14="http://schemas.microsoft.com/office/powerpoint/2010/main" val="29299112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Ask students to solve c) 3 </a:t>
            </a:r>
            <a:r>
              <a:rPr lang="en-SG" dirty="0" err="1"/>
              <a:t>mins</a:t>
            </a:r>
            <a:r>
              <a:rPr lang="en-SG" dirty="0"/>
              <a:t>, go</a:t>
            </a:r>
            <a:r>
              <a:rPr lang="en-SG" baseline="0" dirty="0"/>
              <a:t> over 2 </a:t>
            </a:r>
            <a:r>
              <a:rPr lang="en-SG" baseline="0" dirty="0" err="1"/>
              <a:t>mins</a:t>
            </a:r>
            <a:endParaRPr lang="en-GB" dirty="0"/>
          </a:p>
        </p:txBody>
      </p:sp>
      <p:sp>
        <p:nvSpPr>
          <p:cNvPr id="4" name="Slide Number Placeholder 3"/>
          <p:cNvSpPr>
            <a:spLocks noGrp="1"/>
          </p:cNvSpPr>
          <p:nvPr>
            <p:ph type="sldNum" sz="quarter" idx="10"/>
          </p:nvPr>
        </p:nvSpPr>
        <p:spPr/>
        <p:txBody>
          <a:bodyPr/>
          <a:lstStyle/>
          <a:p>
            <a:fld id="{7AAAC0F3-3956-436C-8D83-457A9C36156F}" type="slidenum">
              <a:rPr lang="en-SG" smtClean="0"/>
              <a:t>12</a:t>
            </a:fld>
            <a:endParaRPr lang="en-SG"/>
          </a:p>
        </p:txBody>
      </p:sp>
    </p:spTree>
    <p:extLst>
      <p:ext uri="{BB962C8B-B14F-4D97-AF65-F5344CB8AC3E}">
        <p14:creationId xmlns:p14="http://schemas.microsoft.com/office/powerpoint/2010/main" val="15578181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SG" dirty="0"/>
              <a:t>Ask students to solve c) 3 </a:t>
            </a:r>
            <a:r>
              <a:rPr lang="en-SG" dirty="0" err="1"/>
              <a:t>mins</a:t>
            </a:r>
            <a:r>
              <a:rPr lang="en-SG" dirty="0"/>
              <a:t>, go</a:t>
            </a:r>
            <a:r>
              <a:rPr lang="en-SG" baseline="0" dirty="0"/>
              <a:t> over 2 </a:t>
            </a:r>
            <a:r>
              <a:rPr lang="en-SG" baseline="0" dirty="0" err="1"/>
              <a:t>mins</a:t>
            </a:r>
            <a:endParaRPr lang="en-GB" dirty="0"/>
          </a:p>
          <a:p>
            <a:endParaRPr lang="en-GB" dirty="0"/>
          </a:p>
        </p:txBody>
      </p:sp>
      <p:sp>
        <p:nvSpPr>
          <p:cNvPr id="4" name="Slide Number Placeholder 3"/>
          <p:cNvSpPr>
            <a:spLocks noGrp="1"/>
          </p:cNvSpPr>
          <p:nvPr>
            <p:ph type="sldNum" sz="quarter" idx="10"/>
          </p:nvPr>
        </p:nvSpPr>
        <p:spPr/>
        <p:txBody>
          <a:bodyPr/>
          <a:lstStyle/>
          <a:p>
            <a:fld id="{7AAAC0F3-3956-436C-8D83-457A9C36156F}" type="slidenum">
              <a:rPr lang="en-SG" smtClean="0"/>
              <a:t>13</a:t>
            </a:fld>
            <a:endParaRPr lang="en-SG"/>
          </a:p>
        </p:txBody>
      </p:sp>
    </p:spTree>
    <p:extLst>
      <p:ext uri="{BB962C8B-B14F-4D97-AF65-F5344CB8AC3E}">
        <p14:creationId xmlns:p14="http://schemas.microsoft.com/office/powerpoint/2010/main" val="4406647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dirty="0"/>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9F1CC899-6CEC-9548-B06D-7E1EB6F78CA3}" type="datetimeFigureOut">
              <a:rPr lang="en-US" smtClean="0"/>
              <a:t>1/12/20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6562B1-0B0F-0246-9532-09536BC2AE59}" type="slidenum">
              <a:rPr lang="en-US" smtClean="0"/>
              <a:t>‹#›</a:t>
            </a:fld>
            <a:endParaRPr lang="en-US"/>
          </a:p>
        </p:txBody>
      </p:sp>
    </p:spTree>
    <p:extLst>
      <p:ext uri="{BB962C8B-B14F-4D97-AF65-F5344CB8AC3E}">
        <p14:creationId xmlns:p14="http://schemas.microsoft.com/office/powerpoint/2010/main" val="37924057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F1CC899-6CEC-9548-B06D-7E1EB6F78CA3}" type="datetimeFigureOut">
              <a:rPr lang="en-US" smtClean="0"/>
              <a:t>1/12/20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6562B1-0B0F-0246-9532-09536BC2AE59}" type="slidenum">
              <a:rPr lang="en-US" smtClean="0"/>
              <a:t>‹#›</a:t>
            </a:fld>
            <a:endParaRPr lang="en-US"/>
          </a:p>
        </p:txBody>
      </p:sp>
    </p:spTree>
    <p:extLst>
      <p:ext uri="{BB962C8B-B14F-4D97-AF65-F5344CB8AC3E}">
        <p14:creationId xmlns:p14="http://schemas.microsoft.com/office/powerpoint/2010/main" val="14929431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4406900"/>
            <a:ext cx="8229600" cy="1362075"/>
          </a:xfrm>
        </p:spPr>
        <p:txBody>
          <a:bodyPr anchor="t"/>
          <a:lstStyle>
            <a:lvl1pPr algn="l">
              <a:defRPr sz="4000" b="1" cap="all"/>
            </a:lvl1pPr>
          </a:lstStyle>
          <a:p>
            <a:r>
              <a:rPr lang="en-US" dirty="0"/>
              <a:t>Click to edit Master title style</a:t>
            </a:r>
          </a:p>
        </p:txBody>
      </p:sp>
      <p:sp>
        <p:nvSpPr>
          <p:cNvPr id="3" name="Text Placeholder 2"/>
          <p:cNvSpPr>
            <a:spLocks noGrp="1"/>
          </p:cNvSpPr>
          <p:nvPr>
            <p:ph type="body" idx="1"/>
          </p:nvPr>
        </p:nvSpPr>
        <p:spPr>
          <a:xfrm>
            <a:off x="457200" y="2906713"/>
            <a:ext cx="82296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9F1CC899-6CEC-9548-B06D-7E1EB6F78CA3}" type="datetimeFigureOut">
              <a:rPr lang="en-US" smtClean="0"/>
              <a:t>1/12/20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6562B1-0B0F-0246-9532-09536BC2AE59}" type="slidenum">
              <a:rPr lang="en-US" smtClean="0"/>
              <a:t>‹#›</a:t>
            </a:fld>
            <a:endParaRPr lang="en-US"/>
          </a:p>
        </p:txBody>
      </p:sp>
    </p:spTree>
    <p:extLst>
      <p:ext uri="{BB962C8B-B14F-4D97-AF65-F5344CB8AC3E}">
        <p14:creationId xmlns:p14="http://schemas.microsoft.com/office/powerpoint/2010/main" val="24265841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F1CC899-6CEC-9548-B06D-7E1EB6F78CA3}" type="datetimeFigureOut">
              <a:rPr lang="en-US" smtClean="0"/>
              <a:t>1/12/20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6562B1-0B0F-0246-9532-09536BC2AE59}" type="slidenum">
              <a:rPr lang="en-US" smtClean="0"/>
              <a:t>‹#›</a:t>
            </a:fld>
            <a:endParaRPr lang="en-US"/>
          </a:p>
        </p:txBody>
      </p:sp>
    </p:spTree>
    <p:extLst>
      <p:ext uri="{BB962C8B-B14F-4D97-AF65-F5344CB8AC3E}">
        <p14:creationId xmlns:p14="http://schemas.microsoft.com/office/powerpoint/2010/main" val="10615388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854994"/>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494756"/>
            <a:ext cx="4040188" cy="362841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854994"/>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494756"/>
            <a:ext cx="4041775" cy="362841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9F1CC899-6CEC-9548-B06D-7E1EB6F78CA3}" type="datetimeFigureOut">
              <a:rPr lang="en-US" smtClean="0"/>
              <a:t>1/12/20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E6562B1-0B0F-0246-9532-09536BC2AE59}" type="slidenum">
              <a:rPr lang="en-US" smtClean="0"/>
              <a:t>‹#›</a:t>
            </a:fld>
            <a:endParaRPr lang="en-US"/>
          </a:p>
        </p:txBody>
      </p:sp>
    </p:spTree>
    <p:extLst>
      <p:ext uri="{BB962C8B-B14F-4D97-AF65-F5344CB8AC3E}">
        <p14:creationId xmlns:p14="http://schemas.microsoft.com/office/powerpoint/2010/main" val="29834906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F1CC899-6CEC-9548-B06D-7E1EB6F78CA3}" type="datetimeFigureOut">
              <a:rPr lang="en-US" smtClean="0"/>
              <a:t>1/12/20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E6562B1-0B0F-0246-9532-09536BC2AE59}" type="slidenum">
              <a:rPr lang="en-US" smtClean="0"/>
              <a:t>‹#›</a:t>
            </a:fld>
            <a:endParaRPr lang="en-US"/>
          </a:p>
        </p:txBody>
      </p:sp>
    </p:spTree>
    <p:extLst>
      <p:ext uri="{BB962C8B-B14F-4D97-AF65-F5344CB8AC3E}">
        <p14:creationId xmlns:p14="http://schemas.microsoft.com/office/powerpoint/2010/main" val="19118491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F1CC899-6CEC-9548-B06D-7E1EB6F78CA3}" type="datetimeFigureOut">
              <a:rPr lang="en-US" smtClean="0"/>
              <a:t>1/12/20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E6562B1-0B0F-0246-9532-09536BC2AE59}" type="slidenum">
              <a:rPr lang="en-US" smtClean="0"/>
              <a:t>‹#›</a:t>
            </a:fld>
            <a:endParaRPr lang="en-US"/>
          </a:p>
        </p:txBody>
      </p:sp>
    </p:spTree>
    <p:extLst>
      <p:ext uri="{BB962C8B-B14F-4D97-AF65-F5344CB8AC3E}">
        <p14:creationId xmlns:p14="http://schemas.microsoft.com/office/powerpoint/2010/main" val="30644856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88618"/>
            <a:ext cx="3008313" cy="1162050"/>
          </a:xfrm>
        </p:spPr>
        <p:txBody>
          <a:bodyPr anchor="b"/>
          <a:lstStyle>
            <a:lvl1pPr algn="l">
              <a:defRPr sz="2000" b="1"/>
            </a:lvl1pPr>
          </a:lstStyle>
          <a:p>
            <a:r>
              <a:rPr lang="en-US" dirty="0"/>
              <a:t>Click to edit Master title style</a:t>
            </a:r>
          </a:p>
        </p:txBody>
      </p:sp>
      <p:sp>
        <p:nvSpPr>
          <p:cNvPr id="3" name="Content Placeholder 2"/>
          <p:cNvSpPr>
            <a:spLocks noGrp="1"/>
          </p:cNvSpPr>
          <p:nvPr>
            <p:ph idx="1"/>
          </p:nvPr>
        </p:nvSpPr>
        <p:spPr>
          <a:xfrm>
            <a:off x="3575050" y="788618"/>
            <a:ext cx="5111750" cy="539820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57200" y="2125147"/>
            <a:ext cx="3008313" cy="406167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9F1CC899-6CEC-9548-B06D-7E1EB6F78CA3}" type="datetimeFigureOut">
              <a:rPr lang="en-US" smtClean="0"/>
              <a:t>1/12/20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6562B1-0B0F-0246-9532-09536BC2AE59}" type="slidenum">
              <a:rPr lang="en-US" smtClean="0"/>
              <a:t>‹#›</a:t>
            </a:fld>
            <a:endParaRPr lang="en-US"/>
          </a:p>
        </p:txBody>
      </p:sp>
    </p:spTree>
    <p:extLst>
      <p:ext uri="{BB962C8B-B14F-4D97-AF65-F5344CB8AC3E}">
        <p14:creationId xmlns:p14="http://schemas.microsoft.com/office/powerpoint/2010/main" val="41577747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F1CC899-6CEC-9548-B06D-7E1EB6F78CA3}" type="datetimeFigureOut">
              <a:rPr lang="en-US" smtClean="0"/>
              <a:t>1/12/20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6562B1-0B0F-0246-9532-09536BC2AE59}" type="slidenum">
              <a:rPr lang="en-US" smtClean="0"/>
              <a:t>‹#›</a:t>
            </a:fld>
            <a:endParaRPr lang="en-US"/>
          </a:p>
        </p:txBody>
      </p:sp>
    </p:spTree>
    <p:extLst>
      <p:ext uri="{BB962C8B-B14F-4D97-AF65-F5344CB8AC3E}">
        <p14:creationId xmlns:p14="http://schemas.microsoft.com/office/powerpoint/2010/main" val="20728996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563632"/>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889194"/>
            <a:ext cx="8229600" cy="387612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5815373"/>
            <a:ext cx="2133600" cy="365125"/>
          </a:xfrm>
          <a:prstGeom prst="rect">
            <a:avLst/>
          </a:prstGeom>
        </p:spPr>
        <p:txBody>
          <a:bodyPr vert="horz" lIns="91440" tIns="45720" rIns="91440" bIns="45720" rtlCol="0" anchor="ctr"/>
          <a:lstStyle>
            <a:lvl1pPr algn="l">
              <a:defRPr sz="1200">
                <a:solidFill>
                  <a:schemeClr val="tx1">
                    <a:tint val="75000"/>
                  </a:schemeClr>
                </a:solidFill>
                <a:latin typeface="Arial"/>
              </a:defRPr>
            </a:lvl1pPr>
          </a:lstStyle>
          <a:p>
            <a:fld id="{9F1CC899-6CEC-9548-B06D-7E1EB6F78CA3}" type="datetimeFigureOut">
              <a:rPr lang="en-US" smtClean="0"/>
              <a:pPr/>
              <a:t>1/12/20</a:t>
            </a:fld>
            <a:endParaRPr lang="en-US" dirty="0"/>
          </a:p>
        </p:txBody>
      </p:sp>
      <p:sp>
        <p:nvSpPr>
          <p:cNvPr id="5" name="Footer Placeholder 4"/>
          <p:cNvSpPr>
            <a:spLocks noGrp="1"/>
          </p:cNvSpPr>
          <p:nvPr>
            <p:ph type="ftr" sz="quarter" idx="3"/>
          </p:nvPr>
        </p:nvSpPr>
        <p:spPr>
          <a:xfrm>
            <a:off x="3124200" y="5815373"/>
            <a:ext cx="2895600" cy="365125"/>
          </a:xfrm>
          <a:prstGeom prst="rect">
            <a:avLst/>
          </a:prstGeom>
        </p:spPr>
        <p:txBody>
          <a:bodyPr vert="horz" lIns="91440" tIns="45720" rIns="91440" bIns="45720" rtlCol="0" anchor="ctr"/>
          <a:lstStyle>
            <a:lvl1pPr algn="ctr">
              <a:defRPr sz="1200">
                <a:solidFill>
                  <a:schemeClr val="tx1">
                    <a:tint val="75000"/>
                  </a:schemeClr>
                </a:solidFill>
                <a:latin typeface="Arial"/>
              </a:defRPr>
            </a:lvl1pPr>
          </a:lstStyle>
          <a:p>
            <a:endParaRPr lang="en-US" dirty="0"/>
          </a:p>
        </p:txBody>
      </p:sp>
      <p:sp>
        <p:nvSpPr>
          <p:cNvPr id="6" name="Slide Number Placeholder 5"/>
          <p:cNvSpPr>
            <a:spLocks noGrp="1"/>
          </p:cNvSpPr>
          <p:nvPr>
            <p:ph type="sldNum" sz="quarter" idx="4"/>
          </p:nvPr>
        </p:nvSpPr>
        <p:spPr>
          <a:xfrm>
            <a:off x="6553200" y="5815373"/>
            <a:ext cx="2133600" cy="365125"/>
          </a:xfrm>
          <a:prstGeom prst="rect">
            <a:avLst/>
          </a:prstGeom>
        </p:spPr>
        <p:txBody>
          <a:bodyPr vert="horz" lIns="91440" tIns="45720" rIns="91440" bIns="45720" rtlCol="0" anchor="ctr"/>
          <a:lstStyle>
            <a:lvl1pPr algn="r">
              <a:defRPr sz="1200" baseline="0">
                <a:solidFill>
                  <a:schemeClr val="tx1">
                    <a:tint val="75000"/>
                  </a:schemeClr>
                </a:solidFill>
                <a:latin typeface="Arial"/>
              </a:defRPr>
            </a:lvl1pPr>
          </a:lstStyle>
          <a:p>
            <a:fld id="{8E6562B1-0B0F-0246-9532-09536BC2AE59}" type="slidenum">
              <a:rPr lang="en-US" smtClean="0"/>
              <a:pPr/>
              <a:t>‹#›</a:t>
            </a:fld>
            <a:endParaRPr lang="en-US" dirty="0"/>
          </a:p>
        </p:txBody>
      </p:sp>
      <p:pic>
        <p:nvPicPr>
          <p:cNvPr id="7" name="Picture 6" descr="NTU_PP_slide_Footer_sized.png"/>
          <p:cNvPicPr>
            <a:picLocks noChangeAspect="1"/>
          </p:cNvPicPr>
          <p:nvPr userDrawn="1"/>
        </p:nvPicPr>
        <p:blipFill>
          <a:blip r:embed="rId11">
            <a:extLst>
              <a:ext uri="{28A0092B-C50C-407E-A947-70E740481C1C}">
                <a14:useLocalDpi xmlns:a14="http://schemas.microsoft.com/office/drawing/2010/main" val="0"/>
              </a:ext>
            </a:extLst>
          </a:blip>
          <a:stretch>
            <a:fillRect/>
          </a:stretch>
        </p:blipFill>
        <p:spPr>
          <a:xfrm>
            <a:off x="0" y="6327909"/>
            <a:ext cx="9144000" cy="537882"/>
          </a:xfrm>
          <a:prstGeom prst="rect">
            <a:avLst/>
          </a:prstGeom>
        </p:spPr>
      </p:pic>
    </p:spTree>
    <p:extLst>
      <p:ext uri="{BB962C8B-B14F-4D97-AF65-F5344CB8AC3E}">
        <p14:creationId xmlns:p14="http://schemas.microsoft.com/office/powerpoint/2010/main" val="6719309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xStyles>
    <p:titleStyle>
      <a:lvl1pPr algn="l" defTabSz="457200" rtl="0" eaLnBrk="1" latinLnBrk="0" hangingPunct="1">
        <a:spcBef>
          <a:spcPct val="0"/>
        </a:spcBef>
        <a:buNone/>
        <a:defRPr sz="4400" kern="1200">
          <a:solidFill>
            <a:schemeClr val="tx1"/>
          </a:solidFill>
          <a:latin typeface="Arial"/>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Arial"/>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Arial"/>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Arial"/>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Arial"/>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Arial"/>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jpe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50BE4B1-77A6-FC42-8B95-9F5BDCBD888F}"/>
              </a:ext>
            </a:extLst>
          </p:cNvPr>
          <p:cNvSpPr>
            <a:spLocks noGrp="1"/>
          </p:cNvSpPr>
          <p:nvPr>
            <p:ph type="ctrTitle"/>
          </p:nvPr>
        </p:nvSpPr>
        <p:spPr/>
        <p:txBody>
          <a:bodyPr>
            <a:normAutofit fontScale="90000"/>
          </a:bodyPr>
          <a:lstStyle/>
          <a:p>
            <a:r>
              <a:rPr lang="en-US" dirty="0"/>
              <a:t>Pies required today… Please take one on your way to your seat </a:t>
            </a:r>
            <a:r>
              <a:rPr lang="en-US" dirty="0">
                <a:sym typeface="Wingdings" pitchFamily="2" charset="2"/>
              </a:rPr>
              <a:t></a:t>
            </a:r>
            <a:endParaRPr lang="en-US" dirty="0"/>
          </a:p>
        </p:txBody>
      </p:sp>
      <p:sp>
        <p:nvSpPr>
          <p:cNvPr id="5" name="Subtitle 4">
            <a:extLst>
              <a:ext uri="{FF2B5EF4-FFF2-40B4-BE49-F238E27FC236}">
                <a16:creationId xmlns:a16="http://schemas.microsoft.com/office/drawing/2014/main" id="{ECEE53F2-28D1-4D46-8891-8F2A821BB2E2}"/>
              </a:ext>
            </a:extLst>
          </p:cNvPr>
          <p:cNvSpPr>
            <a:spLocks noGrp="1"/>
          </p:cNvSpPr>
          <p:nvPr>
            <p:ph type="subTitle" idx="1"/>
          </p:nvPr>
        </p:nvSpPr>
        <p:spPr/>
        <p:txBody>
          <a:bodyPr>
            <a:normAutofit/>
          </a:bodyPr>
          <a:lstStyle/>
          <a:p>
            <a:r>
              <a:rPr lang="en-US" dirty="0"/>
              <a:t>Please sit in your project groups. You should have one by now.</a:t>
            </a:r>
          </a:p>
        </p:txBody>
      </p:sp>
    </p:spTree>
    <p:extLst>
      <p:ext uri="{BB962C8B-B14F-4D97-AF65-F5344CB8AC3E}">
        <p14:creationId xmlns:p14="http://schemas.microsoft.com/office/powerpoint/2010/main" val="34033686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7937"/>
            <a:ext cx="9144000" cy="1477328"/>
          </a:xfrm>
          <a:prstGeom prst="rect">
            <a:avLst/>
          </a:prstGeom>
        </p:spPr>
        <p:txBody>
          <a:bodyPr wrap="square">
            <a:spAutoFit/>
          </a:bodyPr>
          <a:lstStyle/>
          <a:p>
            <a:r>
              <a:rPr lang="en-GB" b="1" dirty="0"/>
              <a:t>1. Write a Python script functions.py to compute the following expressions, assuming that the angles are in radian. </a:t>
            </a:r>
            <a:r>
              <a:rPr lang="en-GB" dirty="0"/>
              <a:t>By importing the math package, you have access to many math-related methods or attributes, such as </a:t>
            </a:r>
            <a:r>
              <a:rPr lang="en-GB" dirty="0" err="1"/>
              <a:t>math.sqrt</a:t>
            </a:r>
            <a:r>
              <a:rPr lang="en-GB" dirty="0"/>
              <a:t>() for square root, </a:t>
            </a:r>
            <a:r>
              <a:rPr lang="en-GB" dirty="0" err="1"/>
              <a:t>math.pi</a:t>
            </a:r>
            <a:r>
              <a:rPr lang="en-GB" dirty="0"/>
              <a:t> for pi value, </a:t>
            </a:r>
            <a:r>
              <a:rPr lang="en-GB" dirty="0" err="1"/>
              <a:t>math.e</a:t>
            </a:r>
            <a:r>
              <a:rPr lang="en-GB" dirty="0"/>
              <a:t> for e value, math.log() for logarithm, </a:t>
            </a:r>
            <a:r>
              <a:rPr lang="en-GB" dirty="0" err="1"/>
              <a:t>math.cos</a:t>
            </a:r>
            <a:r>
              <a:rPr lang="en-GB" dirty="0"/>
              <a:t>(), </a:t>
            </a:r>
            <a:r>
              <a:rPr lang="en-GB" dirty="0" err="1"/>
              <a:t>math.sin</a:t>
            </a:r>
            <a:r>
              <a:rPr lang="en-GB" dirty="0"/>
              <a:t>(), </a:t>
            </a:r>
            <a:r>
              <a:rPr lang="en-GB" dirty="0" err="1"/>
              <a:t>math.tan</a:t>
            </a:r>
            <a:r>
              <a:rPr lang="en-GB" dirty="0"/>
              <a:t>() for trigonometric functions, etc.)</a:t>
            </a:r>
          </a:p>
        </p:txBody>
      </p:sp>
      <p:sp>
        <p:nvSpPr>
          <p:cNvPr id="5" name="AutoShape 5" descr="Image result for solve the equation geniu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pic>
        <p:nvPicPr>
          <p:cNvPr id="10" name="image3.png"/>
          <p:cNvPicPr/>
          <p:nvPr/>
        </p:nvPicPr>
        <p:blipFill>
          <a:blip r:embed="rId3"/>
          <a:srcRect/>
          <a:stretch>
            <a:fillRect/>
          </a:stretch>
        </p:blipFill>
        <p:spPr>
          <a:xfrm>
            <a:off x="1199" y="1541672"/>
            <a:ext cx="4796435" cy="3897227"/>
          </a:xfrm>
          <a:prstGeom prst="rect">
            <a:avLst/>
          </a:prstGeom>
          <a:ln/>
        </p:spPr>
      </p:pic>
      <p:sp>
        <p:nvSpPr>
          <p:cNvPr id="9" name="Rectangle 8"/>
          <p:cNvSpPr/>
          <p:nvPr/>
        </p:nvSpPr>
        <p:spPr>
          <a:xfrm>
            <a:off x="570019" y="1626919"/>
            <a:ext cx="2339439" cy="403762"/>
          </a:xfrm>
          <a:prstGeom prst="rect">
            <a:avLst/>
          </a:prstGeom>
          <a:noFill/>
          <a:ln w="381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4" name="Rectangle 13"/>
          <p:cNvSpPr/>
          <p:nvPr/>
        </p:nvSpPr>
        <p:spPr>
          <a:xfrm>
            <a:off x="1235037" y="2101931"/>
            <a:ext cx="1092530" cy="403762"/>
          </a:xfrm>
          <a:prstGeom prst="rect">
            <a:avLst/>
          </a:prstGeom>
          <a:noFill/>
          <a:ln w="38100">
            <a:solidFill>
              <a:srgbClr val="7030A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5" name="Rectangle 14"/>
          <p:cNvSpPr/>
          <p:nvPr/>
        </p:nvSpPr>
        <p:spPr>
          <a:xfrm>
            <a:off x="3429994" y="1624940"/>
            <a:ext cx="560120" cy="403762"/>
          </a:xfrm>
          <a:prstGeom prst="rect">
            <a:avLst/>
          </a:prstGeom>
          <a:noFill/>
          <a:ln w="38100">
            <a:solidFill>
              <a:srgbClr val="00B05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6" name="Rectangle 15"/>
          <p:cNvSpPr/>
          <p:nvPr/>
        </p:nvSpPr>
        <p:spPr>
          <a:xfrm>
            <a:off x="3233061" y="2109849"/>
            <a:ext cx="1018308" cy="403762"/>
          </a:xfrm>
          <a:prstGeom prst="rect">
            <a:avLst/>
          </a:prstGeom>
          <a:noFill/>
          <a:ln w="38100">
            <a:solidFill>
              <a:srgbClr val="FFC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 name="Rectangle 1"/>
          <p:cNvSpPr/>
          <p:nvPr/>
        </p:nvSpPr>
        <p:spPr>
          <a:xfrm>
            <a:off x="-65309" y="2513611"/>
            <a:ext cx="9678385" cy="369332"/>
          </a:xfrm>
          <a:prstGeom prst="rect">
            <a:avLst/>
          </a:prstGeom>
        </p:spPr>
        <p:txBody>
          <a:bodyPr wrap="square">
            <a:spAutoFit/>
          </a:bodyPr>
          <a:lstStyle/>
          <a:p>
            <a:r>
              <a:rPr lang="en-GB" dirty="0">
                <a:solidFill>
                  <a:srgbClr val="FF0000"/>
                </a:solidFill>
              </a:rPr>
              <a:t>(</a:t>
            </a:r>
            <a:r>
              <a:rPr lang="en-GB" dirty="0" err="1">
                <a:solidFill>
                  <a:srgbClr val="FF0000"/>
                </a:solidFill>
              </a:rPr>
              <a:t>math.e</a:t>
            </a:r>
            <a:r>
              <a:rPr lang="en-GB" dirty="0">
                <a:solidFill>
                  <a:srgbClr val="FF0000"/>
                </a:solidFill>
              </a:rPr>
              <a:t>**1.4+ math.log(465**2)) </a:t>
            </a:r>
            <a:r>
              <a:rPr lang="en-GB" dirty="0"/>
              <a:t>/ </a:t>
            </a:r>
            <a:r>
              <a:rPr lang="en-GB" dirty="0">
                <a:solidFill>
                  <a:srgbClr val="7030A0"/>
                </a:solidFill>
              </a:rPr>
              <a:t>(</a:t>
            </a:r>
            <a:r>
              <a:rPr lang="en-GB" dirty="0" err="1">
                <a:solidFill>
                  <a:srgbClr val="7030A0"/>
                </a:solidFill>
              </a:rPr>
              <a:t>math.sqrt</a:t>
            </a:r>
            <a:r>
              <a:rPr lang="en-GB" dirty="0">
                <a:solidFill>
                  <a:srgbClr val="7030A0"/>
                </a:solidFill>
              </a:rPr>
              <a:t>(2)+14) </a:t>
            </a:r>
            <a:r>
              <a:rPr lang="en-GB" dirty="0"/>
              <a:t>+ </a:t>
            </a:r>
            <a:r>
              <a:rPr lang="en-GB" dirty="0">
                <a:solidFill>
                  <a:srgbClr val="00B050"/>
                </a:solidFill>
              </a:rPr>
              <a:t>12</a:t>
            </a:r>
            <a:r>
              <a:rPr lang="en-GB" dirty="0"/>
              <a:t>/</a:t>
            </a:r>
            <a:r>
              <a:rPr lang="en-GB" dirty="0" err="1">
                <a:solidFill>
                  <a:srgbClr val="FFC000"/>
                </a:solidFill>
              </a:rPr>
              <a:t>math.sqrt</a:t>
            </a:r>
            <a:r>
              <a:rPr lang="en-GB" dirty="0">
                <a:solidFill>
                  <a:srgbClr val="FFC000"/>
                </a:solidFill>
              </a:rPr>
              <a:t>(math.e+4) </a:t>
            </a:r>
            <a:r>
              <a:rPr lang="en-GB" dirty="0"/>
              <a:t>= 5.689705917…</a:t>
            </a:r>
          </a:p>
        </p:txBody>
      </p:sp>
    </p:spTree>
    <p:extLst>
      <p:ext uri="{BB962C8B-B14F-4D97-AF65-F5344CB8AC3E}">
        <p14:creationId xmlns:p14="http://schemas.microsoft.com/office/powerpoint/2010/main" val="14297179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7937"/>
            <a:ext cx="9144000" cy="1477328"/>
          </a:xfrm>
          <a:prstGeom prst="rect">
            <a:avLst/>
          </a:prstGeom>
        </p:spPr>
        <p:txBody>
          <a:bodyPr wrap="square">
            <a:spAutoFit/>
          </a:bodyPr>
          <a:lstStyle/>
          <a:p>
            <a:r>
              <a:rPr lang="en-GB" b="1" dirty="0"/>
              <a:t>1. Write a Python script functions.py to compute the following expressions, assuming that the angles are in radian. </a:t>
            </a:r>
            <a:r>
              <a:rPr lang="en-GB" dirty="0"/>
              <a:t>By importing the math package, you have access to many math-related methods or attributes, such as </a:t>
            </a:r>
            <a:r>
              <a:rPr lang="en-GB" dirty="0" err="1"/>
              <a:t>math.sqrt</a:t>
            </a:r>
            <a:r>
              <a:rPr lang="en-GB" dirty="0"/>
              <a:t>() for square root, </a:t>
            </a:r>
            <a:r>
              <a:rPr lang="en-GB" dirty="0" err="1"/>
              <a:t>math.pi</a:t>
            </a:r>
            <a:r>
              <a:rPr lang="en-GB" dirty="0"/>
              <a:t> for pi value, </a:t>
            </a:r>
            <a:r>
              <a:rPr lang="en-GB" dirty="0" err="1"/>
              <a:t>math.e</a:t>
            </a:r>
            <a:r>
              <a:rPr lang="en-GB" dirty="0"/>
              <a:t> for e value, math.log() for logarithm, </a:t>
            </a:r>
            <a:r>
              <a:rPr lang="en-GB" dirty="0" err="1"/>
              <a:t>math.cos</a:t>
            </a:r>
            <a:r>
              <a:rPr lang="en-GB" dirty="0"/>
              <a:t>(), </a:t>
            </a:r>
            <a:r>
              <a:rPr lang="en-GB" dirty="0" err="1"/>
              <a:t>math.sin</a:t>
            </a:r>
            <a:r>
              <a:rPr lang="en-GB" dirty="0"/>
              <a:t>(), </a:t>
            </a:r>
            <a:r>
              <a:rPr lang="en-GB" dirty="0" err="1"/>
              <a:t>math.tan</a:t>
            </a:r>
            <a:r>
              <a:rPr lang="en-GB" dirty="0"/>
              <a:t>() for trigonometric functions, etc.)</a:t>
            </a:r>
          </a:p>
        </p:txBody>
      </p:sp>
      <p:sp>
        <p:nvSpPr>
          <p:cNvPr id="5" name="AutoShape 5" descr="Image result for solve the equation geniu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pic>
        <p:nvPicPr>
          <p:cNvPr id="10" name="image3.png"/>
          <p:cNvPicPr/>
          <p:nvPr/>
        </p:nvPicPr>
        <p:blipFill>
          <a:blip r:embed="rId3"/>
          <a:srcRect/>
          <a:stretch>
            <a:fillRect/>
          </a:stretch>
        </p:blipFill>
        <p:spPr>
          <a:xfrm>
            <a:off x="1199" y="1541672"/>
            <a:ext cx="4796435" cy="3897227"/>
          </a:xfrm>
          <a:prstGeom prst="rect">
            <a:avLst/>
          </a:prstGeom>
          <a:ln/>
        </p:spPr>
      </p:pic>
      <p:sp>
        <p:nvSpPr>
          <p:cNvPr id="9" name="Rectangle 8"/>
          <p:cNvSpPr/>
          <p:nvPr/>
        </p:nvSpPr>
        <p:spPr>
          <a:xfrm>
            <a:off x="570019" y="1626919"/>
            <a:ext cx="2339439" cy="403762"/>
          </a:xfrm>
          <a:prstGeom prst="rect">
            <a:avLst/>
          </a:prstGeom>
          <a:noFill/>
          <a:ln w="381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4" name="Rectangle 13"/>
          <p:cNvSpPr/>
          <p:nvPr/>
        </p:nvSpPr>
        <p:spPr>
          <a:xfrm>
            <a:off x="1235037" y="2101931"/>
            <a:ext cx="1092530" cy="403762"/>
          </a:xfrm>
          <a:prstGeom prst="rect">
            <a:avLst/>
          </a:prstGeom>
          <a:noFill/>
          <a:ln w="38100">
            <a:solidFill>
              <a:srgbClr val="7030A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5" name="Rectangle 14"/>
          <p:cNvSpPr/>
          <p:nvPr/>
        </p:nvSpPr>
        <p:spPr>
          <a:xfrm>
            <a:off x="3429994" y="1624940"/>
            <a:ext cx="560120" cy="403762"/>
          </a:xfrm>
          <a:prstGeom prst="rect">
            <a:avLst/>
          </a:prstGeom>
          <a:noFill/>
          <a:ln w="38100">
            <a:solidFill>
              <a:srgbClr val="00B05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6" name="Rectangle 15"/>
          <p:cNvSpPr/>
          <p:nvPr/>
        </p:nvSpPr>
        <p:spPr>
          <a:xfrm>
            <a:off x="3233061" y="2109849"/>
            <a:ext cx="1018308" cy="403762"/>
          </a:xfrm>
          <a:prstGeom prst="rect">
            <a:avLst/>
          </a:prstGeom>
          <a:noFill/>
          <a:ln w="38100">
            <a:solidFill>
              <a:srgbClr val="FFC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6" name="Rectangle 5"/>
          <p:cNvSpPr/>
          <p:nvPr/>
        </p:nvSpPr>
        <p:spPr>
          <a:xfrm>
            <a:off x="5728500" y="3201869"/>
            <a:ext cx="2805576" cy="923330"/>
          </a:xfrm>
          <a:prstGeom prst="rect">
            <a:avLst/>
          </a:prstGeom>
        </p:spPr>
        <p:txBody>
          <a:bodyPr wrap="none">
            <a:spAutoFit/>
          </a:bodyPr>
          <a:lstStyle/>
          <a:p>
            <a:pPr marL="342900" indent="-342900">
              <a:buAutoNum type="alphaLcParenR"/>
            </a:pPr>
            <a:r>
              <a:rPr lang="en-GB" dirty="0"/>
              <a:t>1.64373+0.7115629957j</a:t>
            </a:r>
          </a:p>
          <a:p>
            <a:pPr marL="342900" indent="-342900">
              <a:buFontTx/>
              <a:buAutoNum type="alphaLcParenR"/>
            </a:pPr>
            <a:r>
              <a:rPr lang="en-GB" dirty="0"/>
              <a:t>256.9957j</a:t>
            </a:r>
          </a:p>
          <a:p>
            <a:pPr marL="342900" indent="-342900">
              <a:buFontTx/>
              <a:buAutoNum type="alphaLcParenR"/>
            </a:pPr>
            <a:r>
              <a:rPr lang="en-GB" dirty="0"/>
              <a:t>-15.342+0.65j</a:t>
            </a:r>
          </a:p>
        </p:txBody>
      </p:sp>
      <p:sp>
        <p:nvSpPr>
          <p:cNvPr id="24" name="Rectangle 23"/>
          <p:cNvSpPr/>
          <p:nvPr/>
        </p:nvSpPr>
        <p:spPr>
          <a:xfrm>
            <a:off x="-65309" y="2513611"/>
            <a:ext cx="9678385" cy="369332"/>
          </a:xfrm>
          <a:prstGeom prst="rect">
            <a:avLst/>
          </a:prstGeom>
        </p:spPr>
        <p:txBody>
          <a:bodyPr wrap="square">
            <a:spAutoFit/>
          </a:bodyPr>
          <a:lstStyle/>
          <a:p>
            <a:r>
              <a:rPr lang="en-GB" dirty="0">
                <a:solidFill>
                  <a:srgbClr val="FF0000"/>
                </a:solidFill>
              </a:rPr>
              <a:t>(</a:t>
            </a:r>
            <a:r>
              <a:rPr lang="en-GB" dirty="0" err="1">
                <a:solidFill>
                  <a:srgbClr val="FF0000"/>
                </a:solidFill>
              </a:rPr>
              <a:t>math.e</a:t>
            </a:r>
            <a:r>
              <a:rPr lang="en-GB" dirty="0">
                <a:solidFill>
                  <a:srgbClr val="FF0000"/>
                </a:solidFill>
              </a:rPr>
              <a:t>**1.4+ math.log(465**2)) </a:t>
            </a:r>
            <a:r>
              <a:rPr lang="en-GB" dirty="0"/>
              <a:t>/ </a:t>
            </a:r>
            <a:r>
              <a:rPr lang="en-GB" dirty="0">
                <a:solidFill>
                  <a:srgbClr val="7030A0"/>
                </a:solidFill>
              </a:rPr>
              <a:t>(</a:t>
            </a:r>
            <a:r>
              <a:rPr lang="en-GB" dirty="0" err="1">
                <a:solidFill>
                  <a:srgbClr val="7030A0"/>
                </a:solidFill>
              </a:rPr>
              <a:t>math.sqrt</a:t>
            </a:r>
            <a:r>
              <a:rPr lang="en-GB" dirty="0">
                <a:solidFill>
                  <a:srgbClr val="7030A0"/>
                </a:solidFill>
              </a:rPr>
              <a:t>(2)+14) </a:t>
            </a:r>
            <a:r>
              <a:rPr lang="en-GB" dirty="0"/>
              <a:t>+ </a:t>
            </a:r>
            <a:r>
              <a:rPr lang="en-GB" dirty="0">
                <a:solidFill>
                  <a:srgbClr val="00B050"/>
                </a:solidFill>
              </a:rPr>
              <a:t>12</a:t>
            </a:r>
            <a:r>
              <a:rPr lang="en-GB" dirty="0"/>
              <a:t>/</a:t>
            </a:r>
            <a:r>
              <a:rPr lang="en-GB" dirty="0" err="1">
                <a:solidFill>
                  <a:srgbClr val="FFC000"/>
                </a:solidFill>
              </a:rPr>
              <a:t>math.sqrt</a:t>
            </a:r>
            <a:r>
              <a:rPr lang="en-GB" dirty="0">
                <a:solidFill>
                  <a:srgbClr val="FFC000"/>
                </a:solidFill>
              </a:rPr>
              <a:t>(math.e+4) </a:t>
            </a:r>
            <a:r>
              <a:rPr lang="en-GB" dirty="0"/>
              <a:t>= 5.689705917…</a:t>
            </a:r>
          </a:p>
        </p:txBody>
      </p:sp>
    </p:spTree>
    <p:extLst>
      <p:ext uri="{BB962C8B-B14F-4D97-AF65-F5344CB8AC3E}">
        <p14:creationId xmlns:p14="http://schemas.microsoft.com/office/powerpoint/2010/main" val="39582825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7937"/>
            <a:ext cx="9144000" cy="1477328"/>
          </a:xfrm>
          <a:prstGeom prst="rect">
            <a:avLst/>
          </a:prstGeom>
        </p:spPr>
        <p:txBody>
          <a:bodyPr wrap="square">
            <a:spAutoFit/>
          </a:bodyPr>
          <a:lstStyle/>
          <a:p>
            <a:r>
              <a:rPr lang="en-GB" b="1" dirty="0"/>
              <a:t>1. Write a Python script functions.py to compute the following expressions, assuming that the angles are in radian. </a:t>
            </a:r>
            <a:r>
              <a:rPr lang="en-GB" dirty="0"/>
              <a:t>By importing the math package, you have access to many math-related methods or attributes, such as </a:t>
            </a:r>
            <a:r>
              <a:rPr lang="en-GB" dirty="0" err="1"/>
              <a:t>math.sqrt</a:t>
            </a:r>
            <a:r>
              <a:rPr lang="en-GB" dirty="0"/>
              <a:t>() for square root, </a:t>
            </a:r>
            <a:r>
              <a:rPr lang="en-GB" dirty="0" err="1"/>
              <a:t>math.pi</a:t>
            </a:r>
            <a:r>
              <a:rPr lang="en-GB" dirty="0"/>
              <a:t> for pi value, </a:t>
            </a:r>
            <a:r>
              <a:rPr lang="en-GB" dirty="0" err="1"/>
              <a:t>math.e</a:t>
            </a:r>
            <a:r>
              <a:rPr lang="en-GB" dirty="0"/>
              <a:t> for e value, math.log() for logarithm, </a:t>
            </a:r>
            <a:r>
              <a:rPr lang="en-GB" dirty="0" err="1"/>
              <a:t>math.cos</a:t>
            </a:r>
            <a:r>
              <a:rPr lang="en-GB" dirty="0"/>
              <a:t>(), </a:t>
            </a:r>
            <a:r>
              <a:rPr lang="en-GB" dirty="0" err="1"/>
              <a:t>math.sin</a:t>
            </a:r>
            <a:r>
              <a:rPr lang="en-GB" dirty="0"/>
              <a:t>(), </a:t>
            </a:r>
            <a:r>
              <a:rPr lang="en-GB" dirty="0" err="1"/>
              <a:t>math.tan</a:t>
            </a:r>
            <a:r>
              <a:rPr lang="en-GB" dirty="0"/>
              <a:t>() for trigonometric functions, etc.)</a:t>
            </a:r>
          </a:p>
        </p:txBody>
      </p:sp>
      <p:sp>
        <p:nvSpPr>
          <p:cNvPr id="5" name="AutoShape 5" descr="Image result for solve the equation geniu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pic>
        <p:nvPicPr>
          <p:cNvPr id="10" name="image3.png"/>
          <p:cNvPicPr/>
          <p:nvPr/>
        </p:nvPicPr>
        <p:blipFill>
          <a:blip r:embed="rId3"/>
          <a:srcRect/>
          <a:stretch>
            <a:fillRect/>
          </a:stretch>
        </p:blipFill>
        <p:spPr>
          <a:xfrm>
            <a:off x="1199" y="1541672"/>
            <a:ext cx="4796435" cy="3897227"/>
          </a:xfrm>
          <a:prstGeom prst="rect">
            <a:avLst/>
          </a:prstGeom>
          <a:ln/>
        </p:spPr>
      </p:pic>
      <p:sp>
        <p:nvSpPr>
          <p:cNvPr id="9" name="Rectangle 8"/>
          <p:cNvSpPr/>
          <p:nvPr/>
        </p:nvSpPr>
        <p:spPr>
          <a:xfrm>
            <a:off x="570019" y="1626919"/>
            <a:ext cx="2339439" cy="403762"/>
          </a:xfrm>
          <a:prstGeom prst="rect">
            <a:avLst/>
          </a:prstGeom>
          <a:noFill/>
          <a:ln w="381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4" name="Rectangle 13"/>
          <p:cNvSpPr/>
          <p:nvPr/>
        </p:nvSpPr>
        <p:spPr>
          <a:xfrm>
            <a:off x="1235037" y="2101931"/>
            <a:ext cx="1092530" cy="403762"/>
          </a:xfrm>
          <a:prstGeom prst="rect">
            <a:avLst/>
          </a:prstGeom>
          <a:noFill/>
          <a:ln w="38100">
            <a:solidFill>
              <a:srgbClr val="7030A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5" name="Rectangle 14"/>
          <p:cNvSpPr/>
          <p:nvPr/>
        </p:nvSpPr>
        <p:spPr>
          <a:xfrm>
            <a:off x="3429994" y="1624940"/>
            <a:ext cx="560120" cy="403762"/>
          </a:xfrm>
          <a:prstGeom prst="rect">
            <a:avLst/>
          </a:prstGeom>
          <a:noFill/>
          <a:ln w="38100">
            <a:solidFill>
              <a:srgbClr val="00B05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6" name="Rectangle 15"/>
          <p:cNvSpPr/>
          <p:nvPr/>
        </p:nvSpPr>
        <p:spPr>
          <a:xfrm>
            <a:off x="3233061" y="2109849"/>
            <a:ext cx="1018308" cy="403762"/>
          </a:xfrm>
          <a:prstGeom prst="rect">
            <a:avLst/>
          </a:prstGeom>
          <a:noFill/>
          <a:ln w="38100">
            <a:solidFill>
              <a:srgbClr val="FFC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1" name="Rectangle 10"/>
          <p:cNvSpPr/>
          <p:nvPr/>
        </p:nvSpPr>
        <p:spPr>
          <a:xfrm>
            <a:off x="-65310" y="4027199"/>
            <a:ext cx="9209309" cy="369332"/>
          </a:xfrm>
          <a:prstGeom prst="rect">
            <a:avLst/>
          </a:prstGeom>
        </p:spPr>
        <p:txBody>
          <a:bodyPr wrap="square">
            <a:spAutoFit/>
          </a:bodyPr>
          <a:lstStyle/>
          <a:p>
            <a:r>
              <a:rPr lang="en-GB" dirty="0">
                <a:solidFill>
                  <a:srgbClr val="FF0000"/>
                </a:solidFill>
              </a:rPr>
              <a:t>(-2.6)**0.2 </a:t>
            </a:r>
            <a:r>
              <a:rPr lang="en-GB" dirty="0"/>
              <a:t>+ (</a:t>
            </a:r>
            <a:r>
              <a:rPr lang="en-GB" dirty="0" err="1">
                <a:solidFill>
                  <a:srgbClr val="7030A0"/>
                </a:solidFill>
              </a:rPr>
              <a:t>math.e</a:t>
            </a:r>
            <a:r>
              <a:rPr lang="en-GB" dirty="0">
                <a:solidFill>
                  <a:srgbClr val="7030A0"/>
                </a:solidFill>
              </a:rPr>
              <a:t>**-</a:t>
            </a:r>
            <a:r>
              <a:rPr lang="en-GB" dirty="0" err="1">
                <a:solidFill>
                  <a:srgbClr val="7030A0"/>
                </a:solidFill>
              </a:rPr>
              <a:t>math.sqrt</a:t>
            </a:r>
            <a:r>
              <a:rPr lang="en-GB" dirty="0">
                <a:solidFill>
                  <a:srgbClr val="7030A0"/>
                </a:solidFill>
              </a:rPr>
              <a:t>(43.3) </a:t>
            </a:r>
            <a:r>
              <a:rPr lang="en-GB" dirty="0"/>
              <a:t>/</a:t>
            </a:r>
            <a:r>
              <a:rPr lang="en-GB" dirty="0" err="1">
                <a:solidFill>
                  <a:srgbClr val="00B050"/>
                </a:solidFill>
              </a:rPr>
              <a:t>math.tan</a:t>
            </a:r>
            <a:r>
              <a:rPr lang="en-GB" dirty="0">
                <a:solidFill>
                  <a:srgbClr val="00B050"/>
                </a:solidFill>
              </a:rPr>
              <a:t>(276)</a:t>
            </a:r>
            <a:r>
              <a:rPr lang="en-GB" dirty="0"/>
              <a:t>) + </a:t>
            </a:r>
            <a:r>
              <a:rPr lang="en-GB" dirty="0">
                <a:solidFill>
                  <a:srgbClr val="FFC000"/>
                </a:solidFill>
              </a:rPr>
              <a:t>17**(-1/7)</a:t>
            </a:r>
            <a:r>
              <a:rPr lang="en-GB" dirty="0"/>
              <a:t> = 1.64373+0.7115629957j</a:t>
            </a:r>
            <a:endParaRPr lang="en-GB" dirty="0">
              <a:solidFill>
                <a:srgbClr val="FFC000"/>
              </a:solidFill>
            </a:endParaRPr>
          </a:p>
        </p:txBody>
      </p:sp>
      <p:sp>
        <p:nvSpPr>
          <p:cNvPr id="12" name="Rectangle 11"/>
          <p:cNvSpPr/>
          <p:nvPr/>
        </p:nvSpPr>
        <p:spPr>
          <a:xfrm>
            <a:off x="558143" y="3264652"/>
            <a:ext cx="1318163" cy="525047"/>
          </a:xfrm>
          <a:prstGeom prst="rect">
            <a:avLst/>
          </a:prstGeom>
          <a:noFill/>
          <a:ln w="381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3" name="Rectangle 12"/>
          <p:cNvSpPr/>
          <p:nvPr/>
        </p:nvSpPr>
        <p:spPr>
          <a:xfrm>
            <a:off x="2242460" y="3015271"/>
            <a:ext cx="1092530" cy="488154"/>
          </a:xfrm>
          <a:prstGeom prst="rect">
            <a:avLst/>
          </a:prstGeom>
          <a:noFill/>
          <a:ln w="38100">
            <a:solidFill>
              <a:srgbClr val="7030A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7" name="Rectangle 16"/>
          <p:cNvSpPr/>
          <p:nvPr/>
        </p:nvSpPr>
        <p:spPr>
          <a:xfrm>
            <a:off x="2131230" y="3587818"/>
            <a:ext cx="1298763" cy="403762"/>
          </a:xfrm>
          <a:prstGeom prst="rect">
            <a:avLst/>
          </a:prstGeom>
          <a:noFill/>
          <a:ln w="38100">
            <a:solidFill>
              <a:srgbClr val="00B05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8" name="Rectangle 17"/>
          <p:cNvSpPr/>
          <p:nvPr/>
        </p:nvSpPr>
        <p:spPr>
          <a:xfrm>
            <a:off x="3624952" y="3201869"/>
            <a:ext cx="1018308" cy="587829"/>
          </a:xfrm>
          <a:prstGeom prst="rect">
            <a:avLst/>
          </a:prstGeom>
          <a:noFill/>
          <a:ln w="38100">
            <a:solidFill>
              <a:srgbClr val="FFC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4" name="Rectangle 23"/>
          <p:cNvSpPr/>
          <p:nvPr/>
        </p:nvSpPr>
        <p:spPr>
          <a:xfrm>
            <a:off x="-65309" y="2513611"/>
            <a:ext cx="9678385" cy="369332"/>
          </a:xfrm>
          <a:prstGeom prst="rect">
            <a:avLst/>
          </a:prstGeom>
        </p:spPr>
        <p:txBody>
          <a:bodyPr wrap="square">
            <a:spAutoFit/>
          </a:bodyPr>
          <a:lstStyle/>
          <a:p>
            <a:r>
              <a:rPr lang="en-GB" dirty="0">
                <a:solidFill>
                  <a:srgbClr val="FF0000"/>
                </a:solidFill>
              </a:rPr>
              <a:t>(</a:t>
            </a:r>
            <a:r>
              <a:rPr lang="en-GB" dirty="0" err="1">
                <a:solidFill>
                  <a:srgbClr val="FF0000"/>
                </a:solidFill>
              </a:rPr>
              <a:t>math.e</a:t>
            </a:r>
            <a:r>
              <a:rPr lang="en-GB" dirty="0">
                <a:solidFill>
                  <a:srgbClr val="FF0000"/>
                </a:solidFill>
              </a:rPr>
              <a:t>**1.4+ math.log(465**2)) </a:t>
            </a:r>
            <a:r>
              <a:rPr lang="en-GB" dirty="0"/>
              <a:t>/ </a:t>
            </a:r>
            <a:r>
              <a:rPr lang="en-GB" dirty="0">
                <a:solidFill>
                  <a:srgbClr val="7030A0"/>
                </a:solidFill>
              </a:rPr>
              <a:t>(</a:t>
            </a:r>
            <a:r>
              <a:rPr lang="en-GB" dirty="0" err="1">
                <a:solidFill>
                  <a:srgbClr val="7030A0"/>
                </a:solidFill>
              </a:rPr>
              <a:t>math.sqrt</a:t>
            </a:r>
            <a:r>
              <a:rPr lang="en-GB" dirty="0">
                <a:solidFill>
                  <a:srgbClr val="7030A0"/>
                </a:solidFill>
              </a:rPr>
              <a:t>(2)+14) </a:t>
            </a:r>
            <a:r>
              <a:rPr lang="en-GB" dirty="0"/>
              <a:t>+ </a:t>
            </a:r>
            <a:r>
              <a:rPr lang="en-GB" dirty="0">
                <a:solidFill>
                  <a:srgbClr val="00B050"/>
                </a:solidFill>
              </a:rPr>
              <a:t>12</a:t>
            </a:r>
            <a:r>
              <a:rPr lang="en-GB" dirty="0"/>
              <a:t>/</a:t>
            </a:r>
            <a:r>
              <a:rPr lang="en-GB" dirty="0" err="1">
                <a:solidFill>
                  <a:srgbClr val="FFC000"/>
                </a:solidFill>
              </a:rPr>
              <a:t>math.sqrt</a:t>
            </a:r>
            <a:r>
              <a:rPr lang="en-GB" dirty="0">
                <a:solidFill>
                  <a:srgbClr val="FFC000"/>
                </a:solidFill>
              </a:rPr>
              <a:t>(math.e+4) </a:t>
            </a:r>
            <a:r>
              <a:rPr lang="en-GB" dirty="0"/>
              <a:t>= 5.689705917…</a:t>
            </a:r>
          </a:p>
        </p:txBody>
      </p:sp>
      <p:sp>
        <p:nvSpPr>
          <p:cNvPr id="19" name="Rectangle 18"/>
          <p:cNvSpPr/>
          <p:nvPr/>
        </p:nvSpPr>
        <p:spPr>
          <a:xfrm>
            <a:off x="5728500" y="4977234"/>
            <a:ext cx="2577950" cy="923330"/>
          </a:xfrm>
          <a:prstGeom prst="rect">
            <a:avLst/>
          </a:prstGeom>
        </p:spPr>
        <p:txBody>
          <a:bodyPr wrap="none">
            <a:spAutoFit/>
          </a:bodyPr>
          <a:lstStyle/>
          <a:p>
            <a:pPr marL="342900" indent="-342900">
              <a:buAutoNum type="alphaLcParenR"/>
            </a:pPr>
            <a:r>
              <a:rPr lang="en-GB" dirty="0"/>
              <a:t>156.112392j</a:t>
            </a:r>
          </a:p>
          <a:p>
            <a:pPr marL="342900" indent="-342900">
              <a:buFontTx/>
              <a:buAutoNum type="alphaLcParenR"/>
            </a:pPr>
            <a:r>
              <a:rPr lang="en-SG" dirty="0"/>
              <a:t>0.112824965</a:t>
            </a:r>
            <a:endParaRPr lang="en-GB" dirty="0"/>
          </a:p>
          <a:p>
            <a:pPr marL="342900" indent="-342900">
              <a:buFontTx/>
              <a:buAutoNum type="alphaLcParenR"/>
            </a:pPr>
            <a:r>
              <a:rPr lang="en-GB" dirty="0"/>
              <a:t>4.5869976425131735</a:t>
            </a:r>
          </a:p>
        </p:txBody>
      </p:sp>
    </p:spTree>
    <p:extLst>
      <p:ext uri="{BB962C8B-B14F-4D97-AF65-F5344CB8AC3E}">
        <p14:creationId xmlns:p14="http://schemas.microsoft.com/office/powerpoint/2010/main" val="11753866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7937"/>
            <a:ext cx="9144000" cy="1477328"/>
          </a:xfrm>
          <a:prstGeom prst="rect">
            <a:avLst/>
          </a:prstGeom>
        </p:spPr>
        <p:txBody>
          <a:bodyPr wrap="square">
            <a:spAutoFit/>
          </a:bodyPr>
          <a:lstStyle/>
          <a:p>
            <a:r>
              <a:rPr lang="en-GB" b="1" dirty="0"/>
              <a:t>1. Write a Python script functions.py to compute the following expressions, assuming that the angles are in radian. </a:t>
            </a:r>
            <a:r>
              <a:rPr lang="en-GB" dirty="0"/>
              <a:t>By importing the math package, you have access to many math-related methods or attributes, such as </a:t>
            </a:r>
            <a:r>
              <a:rPr lang="en-GB" dirty="0" err="1"/>
              <a:t>math.sqrt</a:t>
            </a:r>
            <a:r>
              <a:rPr lang="en-GB" dirty="0"/>
              <a:t>() for square root, </a:t>
            </a:r>
            <a:r>
              <a:rPr lang="en-GB" dirty="0" err="1"/>
              <a:t>math.pi</a:t>
            </a:r>
            <a:r>
              <a:rPr lang="en-GB" dirty="0"/>
              <a:t> for pi value, </a:t>
            </a:r>
            <a:r>
              <a:rPr lang="en-GB" dirty="0" err="1"/>
              <a:t>math.e</a:t>
            </a:r>
            <a:r>
              <a:rPr lang="en-GB" dirty="0"/>
              <a:t> for e value, math.log() for logarithm, </a:t>
            </a:r>
            <a:r>
              <a:rPr lang="en-GB" dirty="0" err="1"/>
              <a:t>math.cos</a:t>
            </a:r>
            <a:r>
              <a:rPr lang="en-GB" dirty="0"/>
              <a:t>(), </a:t>
            </a:r>
            <a:r>
              <a:rPr lang="en-GB" dirty="0" err="1"/>
              <a:t>math.sin</a:t>
            </a:r>
            <a:r>
              <a:rPr lang="en-GB" dirty="0"/>
              <a:t>(), </a:t>
            </a:r>
            <a:r>
              <a:rPr lang="en-GB" dirty="0" err="1"/>
              <a:t>math.tan</a:t>
            </a:r>
            <a:r>
              <a:rPr lang="en-GB" dirty="0"/>
              <a:t>() for trigonometric functions, etc.)</a:t>
            </a:r>
          </a:p>
        </p:txBody>
      </p:sp>
      <p:sp>
        <p:nvSpPr>
          <p:cNvPr id="5" name="AutoShape 5" descr="Image result for solve the equation geniu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pic>
        <p:nvPicPr>
          <p:cNvPr id="10" name="image3.png"/>
          <p:cNvPicPr/>
          <p:nvPr/>
        </p:nvPicPr>
        <p:blipFill>
          <a:blip r:embed="rId3"/>
          <a:srcRect/>
          <a:stretch>
            <a:fillRect/>
          </a:stretch>
        </p:blipFill>
        <p:spPr>
          <a:xfrm>
            <a:off x="1199" y="1541672"/>
            <a:ext cx="4796435" cy="3897227"/>
          </a:xfrm>
          <a:prstGeom prst="rect">
            <a:avLst/>
          </a:prstGeom>
          <a:ln/>
        </p:spPr>
      </p:pic>
      <p:sp>
        <p:nvSpPr>
          <p:cNvPr id="9" name="Rectangle 8"/>
          <p:cNvSpPr/>
          <p:nvPr/>
        </p:nvSpPr>
        <p:spPr>
          <a:xfrm>
            <a:off x="570019" y="1626919"/>
            <a:ext cx="2339439" cy="403762"/>
          </a:xfrm>
          <a:prstGeom prst="rect">
            <a:avLst/>
          </a:prstGeom>
          <a:noFill/>
          <a:ln w="381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4" name="Rectangle 13"/>
          <p:cNvSpPr/>
          <p:nvPr/>
        </p:nvSpPr>
        <p:spPr>
          <a:xfrm>
            <a:off x="1235037" y="2101931"/>
            <a:ext cx="1092530" cy="403762"/>
          </a:xfrm>
          <a:prstGeom prst="rect">
            <a:avLst/>
          </a:prstGeom>
          <a:noFill/>
          <a:ln w="38100">
            <a:solidFill>
              <a:srgbClr val="7030A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5" name="Rectangle 14"/>
          <p:cNvSpPr/>
          <p:nvPr/>
        </p:nvSpPr>
        <p:spPr>
          <a:xfrm>
            <a:off x="3429994" y="1624940"/>
            <a:ext cx="560120" cy="403762"/>
          </a:xfrm>
          <a:prstGeom prst="rect">
            <a:avLst/>
          </a:prstGeom>
          <a:noFill/>
          <a:ln w="38100">
            <a:solidFill>
              <a:srgbClr val="00B05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6" name="Rectangle 15"/>
          <p:cNvSpPr/>
          <p:nvPr/>
        </p:nvSpPr>
        <p:spPr>
          <a:xfrm>
            <a:off x="3233061" y="2109849"/>
            <a:ext cx="1018308" cy="403762"/>
          </a:xfrm>
          <a:prstGeom prst="rect">
            <a:avLst/>
          </a:prstGeom>
          <a:noFill/>
          <a:ln w="38100">
            <a:solidFill>
              <a:srgbClr val="FFC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1" name="Rectangle 10"/>
          <p:cNvSpPr/>
          <p:nvPr/>
        </p:nvSpPr>
        <p:spPr>
          <a:xfrm>
            <a:off x="-65310" y="4027199"/>
            <a:ext cx="9209309" cy="369332"/>
          </a:xfrm>
          <a:prstGeom prst="rect">
            <a:avLst/>
          </a:prstGeom>
        </p:spPr>
        <p:txBody>
          <a:bodyPr wrap="square">
            <a:spAutoFit/>
          </a:bodyPr>
          <a:lstStyle/>
          <a:p>
            <a:r>
              <a:rPr lang="en-GB" dirty="0">
                <a:solidFill>
                  <a:srgbClr val="FF0000"/>
                </a:solidFill>
              </a:rPr>
              <a:t>(-2.6)**0.2 </a:t>
            </a:r>
            <a:r>
              <a:rPr lang="en-GB" dirty="0"/>
              <a:t>+ (</a:t>
            </a:r>
            <a:r>
              <a:rPr lang="en-GB" dirty="0" err="1">
                <a:solidFill>
                  <a:srgbClr val="7030A0"/>
                </a:solidFill>
              </a:rPr>
              <a:t>math.e</a:t>
            </a:r>
            <a:r>
              <a:rPr lang="en-GB" dirty="0">
                <a:solidFill>
                  <a:srgbClr val="7030A0"/>
                </a:solidFill>
              </a:rPr>
              <a:t>**-</a:t>
            </a:r>
            <a:r>
              <a:rPr lang="en-GB" dirty="0" err="1">
                <a:solidFill>
                  <a:srgbClr val="7030A0"/>
                </a:solidFill>
              </a:rPr>
              <a:t>math.sqrt</a:t>
            </a:r>
            <a:r>
              <a:rPr lang="en-GB" dirty="0">
                <a:solidFill>
                  <a:srgbClr val="7030A0"/>
                </a:solidFill>
              </a:rPr>
              <a:t>(43.3) </a:t>
            </a:r>
            <a:r>
              <a:rPr lang="en-GB" dirty="0"/>
              <a:t>/</a:t>
            </a:r>
            <a:r>
              <a:rPr lang="en-GB" dirty="0" err="1">
                <a:solidFill>
                  <a:srgbClr val="00B050"/>
                </a:solidFill>
              </a:rPr>
              <a:t>math.tan</a:t>
            </a:r>
            <a:r>
              <a:rPr lang="en-GB" dirty="0">
                <a:solidFill>
                  <a:srgbClr val="00B050"/>
                </a:solidFill>
              </a:rPr>
              <a:t>(276)</a:t>
            </a:r>
            <a:r>
              <a:rPr lang="en-GB" dirty="0"/>
              <a:t>) + </a:t>
            </a:r>
            <a:r>
              <a:rPr lang="en-GB" dirty="0">
                <a:solidFill>
                  <a:srgbClr val="FFC000"/>
                </a:solidFill>
              </a:rPr>
              <a:t>17**(-1/7)</a:t>
            </a:r>
            <a:r>
              <a:rPr lang="en-GB" dirty="0"/>
              <a:t> = 1.64373+0.7115629957j</a:t>
            </a:r>
            <a:endParaRPr lang="en-GB" dirty="0">
              <a:solidFill>
                <a:srgbClr val="FFC000"/>
              </a:solidFill>
            </a:endParaRPr>
          </a:p>
        </p:txBody>
      </p:sp>
      <p:sp>
        <p:nvSpPr>
          <p:cNvPr id="12" name="Rectangle 11"/>
          <p:cNvSpPr/>
          <p:nvPr/>
        </p:nvSpPr>
        <p:spPr>
          <a:xfrm>
            <a:off x="558143" y="3264652"/>
            <a:ext cx="1318163" cy="525047"/>
          </a:xfrm>
          <a:prstGeom prst="rect">
            <a:avLst/>
          </a:prstGeom>
          <a:noFill/>
          <a:ln w="381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3" name="Rectangle 12"/>
          <p:cNvSpPr/>
          <p:nvPr/>
        </p:nvSpPr>
        <p:spPr>
          <a:xfrm>
            <a:off x="2242460" y="3015271"/>
            <a:ext cx="1092530" cy="488154"/>
          </a:xfrm>
          <a:prstGeom prst="rect">
            <a:avLst/>
          </a:prstGeom>
          <a:noFill/>
          <a:ln w="38100">
            <a:solidFill>
              <a:srgbClr val="7030A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7" name="Rectangle 16"/>
          <p:cNvSpPr/>
          <p:nvPr/>
        </p:nvSpPr>
        <p:spPr>
          <a:xfrm>
            <a:off x="2131230" y="3587818"/>
            <a:ext cx="1298763" cy="403762"/>
          </a:xfrm>
          <a:prstGeom prst="rect">
            <a:avLst/>
          </a:prstGeom>
          <a:noFill/>
          <a:ln w="38100">
            <a:solidFill>
              <a:srgbClr val="00B05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8" name="Rectangle 17"/>
          <p:cNvSpPr/>
          <p:nvPr/>
        </p:nvSpPr>
        <p:spPr>
          <a:xfrm>
            <a:off x="3624952" y="3201869"/>
            <a:ext cx="1018308" cy="587829"/>
          </a:xfrm>
          <a:prstGeom prst="rect">
            <a:avLst/>
          </a:prstGeom>
          <a:noFill/>
          <a:ln w="38100">
            <a:solidFill>
              <a:srgbClr val="FFC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4" name="Rectangle 23"/>
          <p:cNvSpPr/>
          <p:nvPr/>
        </p:nvSpPr>
        <p:spPr>
          <a:xfrm>
            <a:off x="-65309" y="2513611"/>
            <a:ext cx="9678385" cy="369332"/>
          </a:xfrm>
          <a:prstGeom prst="rect">
            <a:avLst/>
          </a:prstGeom>
        </p:spPr>
        <p:txBody>
          <a:bodyPr wrap="square">
            <a:spAutoFit/>
          </a:bodyPr>
          <a:lstStyle/>
          <a:p>
            <a:r>
              <a:rPr lang="en-GB" dirty="0">
                <a:solidFill>
                  <a:srgbClr val="FF0000"/>
                </a:solidFill>
              </a:rPr>
              <a:t>(</a:t>
            </a:r>
            <a:r>
              <a:rPr lang="en-GB" dirty="0" err="1">
                <a:solidFill>
                  <a:srgbClr val="FF0000"/>
                </a:solidFill>
              </a:rPr>
              <a:t>math.e</a:t>
            </a:r>
            <a:r>
              <a:rPr lang="en-GB" dirty="0">
                <a:solidFill>
                  <a:srgbClr val="FF0000"/>
                </a:solidFill>
              </a:rPr>
              <a:t>**1.4+ math.log(465**2)) </a:t>
            </a:r>
            <a:r>
              <a:rPr lang="en-GB" dirty="0"/>
              <a:t>/ </a:t>
            </a:r>
            <a:r>
              <a:rPr lang="en-GB" dirty="0">
                <a:solidFill>
                  <a:srgbClr val="7030A0"/>
                </a:solidFill>
              </a:rPr>
              <a:t>(</a:t>
            </a:r>
            <a:r>
              <a:rPr lang="en-GB" dirty="0" err="1">
                <a:solidFill>
                  <a:srgbClr val="7030A0"/>
                </a:solidFill>
              </a:rPr>
              <a:t>math.sqrt</a:t>
            </a:r>
            <a:r>
              <a:rPr lang="en-GB" dirty="0">
                <a:solidFill>
                  <a:srgbClr val="7030A0"/>
                </a:solidFill>
              </a:rPr>
              <a:t>(2)+14) </a:t>
            </a:r>
            <a:r>
              <a:rPr lang="en-GB" dirty="0"/>
              <a:t>+ </a:t>
            </a:r>
            <a:r>
              <a:rPr lang="en-GB" dirty="0">
                <a:solidFill>
                  <a:srgbClr val="00B050"/>
                </a:solidFill>
              </a:rPr>
              <a:t>12</a:t>
            </a:r>
            <a:r>
              <a:rPr lang="en-GB" dirty="0"/>
              <a:t>/</a:t>
            </a:r>
            <a:r>
              <a:rPr lang="en-GB" dirty="0" err="1">
                <a:solidFill>
                  <a:srgbClr val="FFC000"/>
                </a:solidFill>
              </a:rPr>
              <a:t>math.sqrt</a:t>
            </a:r>
            <a:r>
              <a:rPr lang="en-GB" dirty="0">
                <a:solidFill>
                  <a:srgbClr val="FFC000"/>
                </a:solidFill>
              </a:rPr>
              <a:t>(math.e+4) </a:t>
            </a:r>
            <a:r>
              <a:rPr lang="en-GB" dirty="0"/>
              <a:t>= 5.689705917…</a:t>
            </a:r>
          </a:p>
        </p:txBody>
      </p:sp>
      <p:sp>
        <p:nvSpPr>
          <p:cNvPr id="19" name="Rectangle 18"/>
          <p:cNvSpPr/>
          <p:nvPr/>
        </p:nvSpPr>
        <p:spPr>
          <a:xfrm>
            <a:off x="674917" y="4572000"/>
            <a:ext cx="1997035" cy="355958"/>
          </a:xfrm>
          <a:prstGeom prst="rect">
            <a:avLst/>
          </a:prstGeom>
          <a:noFill/>
          <a:ln w="381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0" name="Rectangle 19"/>
          <p:cNvSpPr/>
          <p:nvPr/>
        </p:nvSpPr>
        <p:spPr>
          <a:xfrm>
            <a:off x="663042" y="5024657"/>
            <a:ext cx="2105694" cy="437992"/>
          </a:xfrm>
          <a:prstGeom prst="rect">
            <a:avLst/>
          </a:prstGeom>
          <a:noFill/>
          <a:ln w="38100">
            <a:solidFill>
              <a:srgbClr val="7030A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1" name="Rectangle 20"/>
          <p:cNvSpPr/>
          <p:nvPr/>
        </p:nvSpPr>
        <p:spPr>
          <a:xfrm>
            <a:off x="3340733" y="4585270"/>
            <a:ext cx="649382" cy="841754"/>
          </a:xfrm>
          <a:prstGeom prst="rect">
            <a:avLst/>
          </a:prstGeom>
          <a:noFill/>
          <a:ln w="38100">
            <a:solidFill>
              <a:srgbClr val="00B05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2" name="Rectangle 21"/>
          <p:cNvSpPr/>
          <p:nvPr/>
        </p:nvSpPr>
        <p:spPr>
          <a:xfrm>
            <a:off x="4145981" y="4467939"/>
            <a:ext cx="675403" cy="293915"/>
          </a:xfrm>
          <a:prstGeom prst="rect">
            <a:avLst/>
          </a:prstGeom>
          <a:noFill/>
          <a:ln w="38100">
            <a:solidFill>
              <a:srgbClr val="FFC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3" name="Rectangle 22"/>
          <p:cNvSpPr/>
          <p:nvPr/>
        </p:nvSpPr>
        <p:spPr>
          <a:xfrm>
            <a:off x="-11870" y="5688592"/>
            <a:ext cx="9155870" cy="369332"/>
          </a:xfrm>
          <a:prstGeom prst="rect">
            <a:avLst/>
          </a:prstGeom>
        </p:spPr>
        <p:txBody>
          <a:bodyPr wrap="square">
            <a:spAutoFit/>
          </a:bodyPr>
          <a:lstStyle/>
          <a:p>
            <a:r>
              <a:rPr lang="en-GB" dirty="0"/>
              <a:t>(</a:t>
            </a:r>
            <a:r>
              <a:rPr lang="en-GB" dirty="0" err="1">
                <a:solidFill>
                  <a:srgbClr val="FF0000"/>
                </a:solidFill>
              </a:rPr>
              <a:t>math.pi</a:t>
            </a:r>
            <a:r>
              <a:rPr lang="en-GB" dirty="0">
                <a:solidFill>
                  <a:srgbClr val="FF0000"/>
                </a:solidFill>
              </a:rPr>
              <a:t>**3 - 5.6**2 + 1</a:t>
            </a:r>
            <a:r>
              <a:rPr lang="en-GB" dirty="0"/>
              <a:t>) /(</a:t>
            </a:r>
            <a:r>
              <a:rPr lang="en-GB" dirty="0">
                <a:solidFill>
                  <a:srgbClr val="7030A0"/>
                </a:solidFill>
              </a:rPr>
              <a:t>1.2**(</a:t>
            </a:r>
            <a:r>
              <a:rPr lang="en-GB" dirty="0" err="1">
                <a:solidFill>
                  <a:srgbClr val="7030A0"/>
                </a:solidFill>
              </a:rPr>
              <a:t>math.pi</a:t>
            </a:r>
            <a:r>
              <a:rPr lang="en-GB" dirty="0">
                <a:solidFill>
                  <a:srgbClr val="7030A0"/>
                </a:solidFill>
              </a:rPr>
              <a:t>/2) - </a:t>
            </a:r>
            <a:r>
              <a:rPr lang="en-GB" dirty="0" err="1">
                <a:solidFill>
                  <a:srgbClr val="7030A0"/>
                </a:solidFill>
              </a:rPr>
              <a:t>math.sin</a:t>
            </a:r>
            <a:r>
              <a:rPr lang="en-GB" dirty="0">
                <a:solidFill>
                  <a:srgbClr val="7030A0"/>
                </a:solidFill>
              </a:rPr>
              <a:t>(43)</a:t>
            </a:r>
            <a:r>
              <a:rPr lang="en-GB" dirty="0"/>
              <a:t>) + (</a:t>
            </a:r>
            <a:r>
              <a:rPr lang="en-GB" dirty="0">
                <a:solidFill>
                  <a:srgbClr val="00B050"/>
                </a:solidFill>
              </a:rPr>
              <a:t>14.8/5</a:t>
            </a:r>
            <a:r>
              <a:rPr lang="en-GB" dirty="0"/>
              <a:t>)**(</a:t>
            </a:r>
            <a:r>
              <a:rPr lang="en-GB" dirty="0">
                <a:solidFill>
                  <a:srgbClr val="FFC000"/>
                </a:solidFill>
              </a:rPr>
              <a:t>math.pi-1.8</a:t>
            </a:r>
            <a:r>
              <a:rPr lang="en-GB" dirty="0"/>
              <a:t>) = 4.58699</a:t>
            </a:r>
          </a:p>
        </p:txBody>
      </p:sp>
    </p:spTree>
    <p:extLst>
      <p:ext uri="{BB962C8B-B14F-4D97-AF65-F5344CB8AC3E}">
        <p14:creationId xmlns:p14="http://schemas.microsoft.com/office/powerpoint/2010/main" val="11579468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9693" y="-36705"/>
            <a:ext cx="7249886" cy="6463308"/>
          </a:xfrm>
          <a:prstGeom prst="rect">
            <a:avLst/>
          </a:prstGeom>
        </p:spPr>
        <p:txBody>
          <a:bodyPr wrap="square">
            <a:spAutoFit/>
          </a:bodyPr>
          <a:lstStyle/>
          <a:p>
            <a:r>
              <a:rPr lang="en-GB" b="1" dirty="0"/>
              <a:t>2. What would be the result of the following expressions?</a:t>
            </a:r>
          </a:p>
          <a:p>
            <a:pPr marL="342900" indent="-342900">
              <a:buAutoNum type="alphaLcParenBoth"/>
            </a:pPr>
            <a:r>
              <a:rPr lang="en-GB" dirty="0"/>
              <a:t>3 == 2 + 1</a:t>
            </a:r>
          </a:p>
          <a:p>
            <a:r>
              <a:rPr lang="en-SG" dirty="0">
                <a:solidFill>
                  <a:schemeClr val="bg1"/>
                </a:solidFill>
              </a:rPr>
              <a:t>3 == 3</a:t>
            </a:r>
          </a:p>
          <a:p>
            <a:r>
              <a:rPr lang="en-SG" b="1" dirty="0">
                <a:solidFill>
                  <a:schemeClr val="bg1"/>
                </a:solidFill>
              </a:rPr>
              <a:t>True</a:t>
            </a:r>
          </a:p>
          <a:p>
            <a:endParaRPr lang="en-GB" b="1" dirty="0"/>
          </a:p>
          <a:p>
            <a:r>
              <a:rPr lang="en-GB" dirty="0"/>
              <a:t>(b) (3 == 2) + 1</a:t>
            </a:r>
          </a:p>
          <a:p>
            <a:r>
              <a:rPr lang="en-SG" dirty="0">
                <a:solidFill>
                  <a:schemeClr val="bg1"/>
                </a:solidFill>
              </a:rPr>
              <a:t>False + 1</a:t>
            </a:r>
          </a:p>
          <a:p>
            <a:r>
              <a:rPr lang="en-SG" b="1" dirty="0">
                <a:solidFill>
                  <a:schemeClr val="bg1"/>
                </a:solidFill>
              </a:rPr>
              <a:t>True</a:t>
            </a:r>
          </a:p>
          <a:p>
            <a:endParaRPr lang="en-GB" b="1" dirty="0"/>
          </a:p>
          <a:p>
            <a:r>
              <a:rPr lang="en-GB" dirty="0"/>
              <a:t>(c) 5 &lt; 6 or 8 &gt; 4</a:t>
            </a:r>
          </a:p>
          <a:p>
            <a:r>
              <a:rPr lang="en-SG" dirty="0">
                <a:solidFill>
                  <a:schemeClr val="bg1"/>
                </a:solidFill>
              </a:rPr>
              <a:t>True or True</a:t>
            </a:r>
            <a:endParaRPr lang="en-GB" dirty="0">
              <a:solidFill>
                <a:schemeClr val="bg1"/>
              </a:solidFill>
            </a:endParaRPr>
          </a:p>
          <a:p>
            <a:r>
              <a:rPr lang="en-SG" b="1" dirty="0">
                <a:solidFill>
                  <a:schemeClr val="bg1"/>
                </a:solidFill>
              </a:rPr>
              <a:t>True</a:t>
            </a:r>
            <a:endParaRPr lang="en-GB" b="1" dirty="0">
              <a:solidFill>
                <a:schemeClr val="bg1"/>
              </a:solidFill>
            </a:endParaRPr>
          </a:p>
          <a:p>
            <a:br>
              <a:rPr lang="en-GB" dirty="0"/>
            </a:br>
            <a:r>
              <a:rPr lang="en-GB" dirty="0"/>
              <a:t>(d) 5 &lt; 10 &gt; 4</a:t>
            </a:r>
          </a:p>
          <a:p>
            <a:r>
              <a:rPr lang="en-GB" dirty="0">
                <a:solidFill>
                  <a:schemeClr val="bg1"/>
                </a:solidFill>
              </a:rPr>
              <a:t>(5 &lt; 10) and (10 &gt; 4)</a:t>
            </a:r>
            <a:endParaRPr lang="en-GB" b="1" dirty="0">
              <a:solidFill>
                <a:schemeClr val="bg1"/>
              </a:solidFill>
            </a:endParaRPr>
          </a:p>
          <a:p>
            <a:r>
              <a:rPr lang="en-SG" dirty="0">
                <a:solidFill>
                  <a:schemeClr val="bg1"/>
                </a:solidFill>
              </a:rPr>
              <a:t>True and True</a:t>
            </a:r>
          </a:p>
          <a:p>
            <a:r>
              <a:rPr lang="en-SG" b="1" dirty="0">
                <a:solidFill>
                  <a:schemeClr val="bg1"/>
                </a:solidFill>
              </a:rPr>
              <a:t>True</a:t>
            </a:r>
            <a:endParaRPr lang="en-GB" b="1" dirty="0">
              <a:solidFill>
                <a:schemeClr val="bg1"/>
              </a:solidFill>
            </a:endParaRPr>
          </a:p>
          <a:p>
            <a:br>
              <a:rPr lang="en-GB" b="1" dirty="0"/>
            </a:br>
            <a:r>
              <a:rPr lang="en-GB" dirty="0"/>
              <a:t>(e) False and True and True or False or True and False</a:t>
            </a:r>
          </a:p>
          <a:p>
            <a:r>
              <a:rPr lang="en-GB" dirty="0">
                <a:solidFill>
                  <a:schemeClr val="bg1"/>
                </a:solidFill>
              </a:rPr>
              <a:t>(False and True) and (True or False) or (True and False)</a:t>
            </a:r>
          </a:p>
          <a:p>
            <a:r>
              <a:rPr lang="en-SG" dirty="0">
                <a:solidFill>
                  <a:schemeClr val="bg1"/>
                </a:solidFill>
              </a:rPr>
              <a:t>False and True or False</a:t>
            </a:r>
          </a:p>
          <a:p>
            <a:r>
              <a:rPr lang="en-SG" dirty="0">
                <a:solidFill>
                  <a:schemeClr val="bg1"/>
                </a:solidFill>
              </a:rPr>
              <a:t>False or False</a:t>
            </a:r>
          </a:p>
          <a:p>
            <a:r>
              <a:rPr lang="en-SG" b="1" dirty="0">
                <a:solidFill>
                  <a:schemeClr val="bg1"/>
                </a:solidFill>
              </a:rPr>
              <a:t>False</a:t>
            </a:r>
            <a:endParaRPr lang="en-GB" b="1" dirty="0">
              <a:solidFill>
                <a:schemeClr val="bg1"/>
              </a:solidFill>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1275" y="-36705"/>
            <a:ext cx="2102798" cy="16467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83919" y="1698178"/>
            <a:ext cx="5842239" cy="26006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3016064" y="477384"/>
            <a:ext cx="184731" cy="369332"/>
          </a:xfrm>
          <a:prstGeom prst="rect">
            <a:avLst/>
          </a:prstGeom>
        </p:spPr>
        <p:txBody>
          <a:bodyPr wrap="none">
            <a:spAutoFit/>
          </a:bodyPr>
          <a:lstStyle/>
          <a:p>
            <a:endParaRPr lang="en-GB" dirty="0"/>
          </a:p>
        </p:txBody>
      </p:sp>
      <p:pic>
        <p:nvPicPr>
          <p:cNvPr id="2052"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31068" y="4714507"/>
            <a:ext cx="3850575" cy="13159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309643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9693" y="-36705"/>
            <a:ext cx="7249886" cy="6463308"/>
          </a:xfrm>
          <a:prstGeom prst="rect">
            <a:avLst/>
          </a:prstGeom>
        </p:spPr>
        <p:txBody>
          <a:bodyPr wrap="square">
            <a:spAutoFit/>
          </a:bodyPr>
          <a:lstStyle/>
          <a:p>
            <a:r>
              <a:rPr lang="en-GB" b="1" dirty="0"/>
              <a:t>2. What would be the result of the following expressions?</a:t>
            </a:r>
          </a:p>
          <a:p>
            <a:pPr marL="342900" indent="-342900">
              <a:buAutoNum type="alphaLcParenBoth"/>
            </a:pPr>
            <a:r>
              <a:rPr lang="en-GB" dirty="0"/>
              <a:t>3 == 2 + 1</a:t>
            </a:r>
          </a:p>
          <a:p>
            <a:r>
              <a:rPr lang="en-SG" dirty="0"/>
              <a:t>3 == 3</a:t>
            </a:r>
          </a:p>
          <a:p>
            <a:r>
              <a:rPr lang="en-SG" b="1" dirty="0"/>
              <a:t>True</a:t>
            </a:r>
          </a:p>
          <a:p>
            <a:endParaRPr lang="en-GB" b="1" dirty="0"/>
          </a:p>
          <a:p>
            <a:r>
              <a:rPr lang="en-GB" dirty="0"/>
              <a:t>(b) (3 == 2) + 1</a:t>
            </a:r>
          </a:p>
          <a:p>
            <a:r>
              <a:rPr lang="en-SG" dirty="0">
                <a:solidFill>
                  <a:schemeClr val="bg1"/>
                </a:solidFill>
              </a:rPr>
              <a:t>False + 1</a:t>
            </a:r>
          </a:p>
          <a:p>
            <a:r>
              <a:rPr lang="en-SG" b="1" dirty="0">
                <a:solidFill>
                  <a:schemeClr val="bg1"/>
                </a:solidFill>
              </a:rPr>
              <a:t>True</a:t>
            </a:r>
          </a:p>
          <a:p>
            <a:endParaRPr lang="en-GB" b="1" dirty="0"/>
          </a:p>
          <a:p>
            <a:r>
              <a:rPr lang="en-GB" dirty="0"/>
              <a:t>(c) 5 &lt; 6 or 8 &gt; 4</a:t>
            </a:r>
          </a:p>
          <a:p>
            <a:r>
              <a:rPr lang="en-SG" dirty="0">
                <a:solidFill>
                  <a:schemeClr val="bg1"/>
                </a:solidFill>
              </a:rPr>
              <a:t>True or True</a:t>
            </a:r>
            <a:endParaRPr lang="en-GB" dirty="0">
              <a:solidFill>
                <a:schemeClr val="bg1"/>
              </a:solidFill>
            </a:endParaRPr>
          </a:p>
          <a:p>
            <a:r>
              <a:rPr lang="en-SG" b="1" dirty="0">
                <a:solidFill>
                  <a:schemeClr val="bg1"/>
                </a:solidFill>
              </a:rPr>
              <a:t>True</a:t>
            </a:r>
            <a:endParaRPr lang="en-GB" b="1" dirty="0">
              <a:solidFill>
                <a:schemeClr val="bg1"/>
              </a:solidFill>
            </a:endParaRPr>
          </a:p>
          <a:p>
            <a:br>
              <a:rPr lang="en-GB" dirty="0"/>
            </a:br>
            <a:r>
              <a:rPr lang="en-GB" dirty="0"/>
              <a:t>(d) 5 &lt; 10 &gt; 4</a:t>
            </a:r>
          </a:p>
          <a:p>
            <a:r>
              <a:rPr lang="en-GB" dirty="0">
                <a:solidFill>
                  <a:schemeClr val="bg1"/>
                </a:solidFill>
              </a:rPr>
              <a:t>(5 &lt; 10) and (10 &gt; 4)</a:t>
            </a:r>
            <a:endParaRPr lang="en-GB" b="1" dirty="0">
              <a:solidFill>
                <a:schemeClr val="bg1"/>
              </a:solidFill>
            </a:endParaRPr>
          </a:p>
          <a:p>
            <a:r>
              <a:rPr lang="en-SG" dirty="0">
                <a:solidFill>
                  <a:schemeClr val="bg1"/>
                </a:solidFill>
              </a:rPr>
              <a:t>True and True</a:t>
            </a:r>
          </a:p>
          <a:p>
            <a:r>
              <a:rPr lang="en-SG" b="1" dirty="0">
                <a:solidFill>
                  <a:schemeClr val="bg1"/>
                </a:solidFill>
              </a:rPr>
              <a:t>True</a:t>
            </a:r>
            <a:endParaRPr lang="en-GB" b="1" dirty="0">
              <a:solidFill>
                <a:schemeClr val="bg1"/>
              </a:solidFill>
            </a:endParaRPr>
          </a:p>
          <a:p>
            <a:br>
              <a:rPr lang="en-GB" b="1" dirty="0"/>
            </a:br>
            <a:r>
              <a:rPr lang="en-GB" dirty="0"/>
              <a:t>(e) False and True and True or False or True and False</a:t>
            </a:r>
          </a:p>
          <a:p>
            <a:r>
              <a:rPr lang="en-GB" dirty="0">
                <a:solidFill>
                  <a:schemeClr val="bg1"/>
                </a:solidFill>
              </a:rPr>
              <a:t>(False and True) and (True or False) or (True and False)</a:t>
            </a:r>
          </a:p>
          <a:p>
            <a:r>
              <a:rPr lang="en-SG" dirty="0">
                <a:solidFill>
                  <a:schemeClr val="bg1"/>
                </a:solidFill>
              </a:rPr>
              <a:t>False and True or False</a:t>
            </a:r>
          </a:p>
          <a:p>
            <a:r>
              <a:rPr lang="en-SG" dirty="0">
                <a:solidFill>
                  <a:schemeClr val="bg1"/>
                </a:solidFill>
              </a:rPr>
              <a:t>False or False</a:t>
            </a:r>
          </a:p>
          <a:p>
            <a:r>
              <a:rPr lang="en-SG" b="1" dirty="0">
                <a:solidFill>
                  <a:schemeClr val="bg1"/>
                </a:solidFill>
              </a:rPr>
              <a:t>False</a:t>
            </a:r>
            <a:endParaRPr lang="en-GB" b="1" dirty="0">
              <a:solidFill>
                <a:schemeClr val="bg1"/>
              </a:solidFill>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1275" y="-36705"/>
            <a:ext cx="2102798" cy="16467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83919" y="1698178"/>
            <a:ext cx="5842239" cy="26006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3016064" y="477384"/>
            <a:ext cx="184731" cy="369332"/>
          </a:xfrm>
          <a:prstGeom prst="rect">
            <a:avLst/>
          </a:prstGeom>
        </p:spPr>
        <p:txBody>
          <a:bodyPr wrap="none">
            <a:spAutoFit/>
          </a:bodyPr>
          <a:lstStyle/>
          <a:p>
            <a:endParaRPr lang="en-GB" dirty="0"/>
          </a:p>
        </p:txBody>
      </p:sp>
      <p:pic>
        <p:nvPicPr>
          <p:cNvPr id="2052"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31068" y="4714507"/>
            <a:ext cx="3850575" cy="13159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000652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9693" y="-36705"/>
            <a:ext cx="7249886" cy="6463308"/>
          </a:xfrm>
          <a:prstGeom prst="rect">
            <a:avLst/>
          </a:prstGeom>
        </p:spPr>
        <p:txBody>
          <a:bodyPr wrap="square">
            <a:spAutoFit/>
          </a:bodyPr>
          <a:lstStyle/>
          <a:p>
            <a:r>
              <a:rPr lang="en-GB" b="1" dirty="0"/>
              <a:t>2. What would be the result of the following expressions?</a:t>
            </a:r>
          </a:p>
          <a:p>
            <a:pPr marL="342900" indent="-342900">
              <a:buAutoNum type="alphaLcParenBoth"/>
            </a:pPr>
            <a:r>
              <a:rPr lang="en-GB" dirty="0"/>
              <a:t>3 == 2 + 1</a:t>
            </a:r>
          </a:p>
          <a:p>
            <a:r>
              <a:rPr lang="en-SG" dirty="0"/>
              <a:t>3 == 3</a:t>
            </a:r>
          </a:p>
          <a:p>
            <a:r>
              <a:rPr lang="en-SG" b="1" dirty="0"/>
              <a:t>True</a:t>
            </a:r>
          </a:p>
          <a:p>
            <a:endParaRPr lang="en-GB" b="1" dirty="0"/>
          </a:p>
          <a:p>
            <a:r>
              <a:rPr lang="en-GB" dirty="0"/>
              <a:t>(b) (3 == 2) + 1</a:t>
            </a:r>
          </a:p>
          <a:p>
            <a:r>
              <a:rPr lang="en-SG" dirty="0"/>
              <a:t>False + 1</a:t>
            </a:r>
          </a:p>
          <a:p>
            <a:r>
              <a:rPr lang="en-SG" b="1" dirty="0"/>
              <a:t>True</a:t>
            </a:r>
          </a:p>
          <a:p>
            <a:endParaRPr lang="en-GB" b="1" dirty="0"/>
          </a:p>
          <a:p>
            <a:r>
              <a:rPr lang="en-GB" dirty="0"/>
              <a:t>(c) 5 &lt; 6 or 8 &gt; 4</a:t>
            </a:r>
          </a:p>
          <a:p>
            <a:r>
              <a:rPr lang="en-SG" dirty="0">
                <a:solidFill>
                  <a:schemeClr val="bg1"/>
                </a:solidFill>
              </a:rPr>
              <a:t>True or True</a:t>
            </a:r>
            <a:endParaRPr lang="en-GB" dirty="0">
              <a:solidFill>
                <a:schemeClr val="bg1"/>
              </a:solidFill>
            </a:endParaRPr>
          </a:p>
          <a:p>
            <a:r>
              <a:rPr lang="en-SG" b="1" dirty="0">
                <a:solidFill>
                  <a:schemeClr val="bg1"/>
                </a:solidFill>
              </a:rPr>
              <a:t>True</a:t>
            </a:r>
            <a:endParaRPr lang="en-GB" b="1" dirty="0">
              <a:solidFill>
                <a:schemeClr val="bg1"/>
              </a:solidFill>
            </a:endParaRPr>
          </a:p>
          <a:p>
            <a:br>
              <a:rPr lang="en-GB" dirty="0"/>
            </a:br>
            <a:r>
              <a:rPr lang="en-GB" dirty="0"/>
              <a:t>(d) 5 &lt; 10 &gt; 4</a:t>
            </a:r>
          </a:p>
          <a:p>
            <a:r>
              <a:rPr lang="en-GB" dirty="0">
                <a:solidFill>
                  <a:schemeClr val="bg1"/>
                </a:solidFill>
              </a:rPr>
              <a:t>(5 &lt; 10) and (10 &gt; 4)</a:t>
            </a:r>
            <a:endParaRPr lang="en-GB" b="1" dirty="0">
              <a:solidFill>
                <a:schemeClr val="bg1"/>
              </a:solidFill>
            </a:endParaRPr>
          </a:p>
          <a:p>
            <a:r>
              <a:rPr lang="en-SG" dirty="0">
                <a:solidFill>
                  <a:schemeClr val="bg1"/>
                </a:solidFill>
              </a:rPr>
              <a:t>True and True</a:t>
            </a:r>
          </a:p>
          <a:p>
            <a:r>
              <a:rPr lang="en-SG" b="1" dirty="0">
                <a:solidFill>
                  <a:schemeClr val="bg1"/>
                </a:solidFill>
              </a:rPr>
              <a:t>True</a:t>
            </a:r>
            <a:endParaRPr lang="en-GB" b="1" dirty="0">
              <a:solidFill>
                <a:schemeClr val="bg1"/>
              </a:solidFill>
            </a:endParaRPr>
          </a:p>
          <a:p>
            <a:br>
              <a:rPr lang="en-GB" b="1" dirty="0"/>
            </a:br>
            <a:r>
              <a:rPr lang="en-GB" dirty="0"/>
              <a:t>(e) False and True and True or False or True and False</a:t>
            </a:r>
          </a:p>
          <a:p>
            <a:r>
              <a:rPr lang="en-GB" dirty="0">
                <a:solidFill>
                  <a:schemeClr val="bg1"/>
                </a:solidFill>
              </a:rPr>
              <a:t>(False and True) and (True or False) or (True and False)</a:t>
            </a:r>
          </a:p>
          <a:p>
            <a:r>
              <a:rPr lang="en-SG" dirty="0">
                <a:solidFill>
                  <a:schemeClr val="bg1"/>
                </a:solidFill>
              </a:rPr>
              <a:t>False and True or False</a:t>
            </a:r>
          </a:p>
          <a:p>
            <a:r>
              <a:rPr lang="en-SG" dirty="0">
                <a:solidFill>
                  <a:schemeClr val="bg1"/>
                </a:solidFill>
              </a:rPr>
              <a:t>False or False</a:t>
            </a:r>
          </a:p>
          <a:p>
            <a:r>
              <a:rPr lang="en-SG" b="1" dirty="0">
                <a:solidFill>
                  <a:schemeClr val="bg1"/>
                </a:solidFill>
              </a:rPr>
              <a:t>False</a:t>
            </a:r>
            <a:endParaRPr lang="en-GB" b="1" dirty="0">
              <a:solidFill>
                <a:schemeClr val="bg1"/>
              </a:solidFill>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1275" y="-36705"/>
            <a:ext cx="2102798" cy="16467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83919" y="1698178"/>
            <a:ext cx="5842239" cy="26006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3016064" y="477384"/>
            <a:ext cx="184731" cy="369332"/>
          </a:xfrm>
          <a:prstGeom prst="rect">
            <a:avLst/>
          </a:prstGeom>
        </p:spPr>
        <p:txBody>
          <a:bodyPr wrap="none">
            <a:spAutoFit/>
          </a:bodyPr>
          <a:lstStyle/>
          <a:p>
            <a:endParaRPr lang="en-GB" dirty="0"/>
          </a:p>
        </p:txBody>
      </p:sp>
      <p:pic>
        <p:nvPicPr>
          <p:cNvPr id="2052"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31068" y="4714507"/>
            <a:ext cx="3850575" cy="13159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415135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9693" y="-36705"/>
            <a:ext cx="7249886" cy="6463308"/>
          </a:xfrm>
          <a:prstGeom prst="rect">
            <a:avLst/>
          </a:prstGeom>
        </p:spPr>
        <p:txBody>
          <a:bodyPr wrap="square">
            <a:spAutoFit/>
          </a:bodyPr>
          <a:lstStyle/>
          <a:p>
            <a:r>
              <a:rPr lang="en-GB" b="1" dirty="0"/>
              <a:t>2. What would be the result of the following expressions?</a:t>
            </a:r>
          </a:p>
          <a:p>
            <a:pPr marL="342900" indent="-342900">
              <a:buAutoNum type="alphaLcParenBoth"/>
            </a:pPr>
            <a:r>
              <a:rPr lang="en-GB" dirty="0"/>
              <a:t>3 == 2 + 1</a:t>
            </a:r>
          </a:p>
          <a:p>
            <a:r>
              <a:rPr lang="en-SG" dirty="0"/>
              <a:t>3 == 3</a:t>
            </a:r>
          </a:p>
          <a:p>
            <a:r>
              <a:rPr lang="en-SG" b="1" dirty="0"/>
              <a:t>True</a:t>
            </a:r>
          </a:p>
          <a:p>
            <a:endParaRPr lang="en-GB" b="1" dirty="0"/>
          </a:p>
          <a:p>
            <a:r>
              <a:rPr lang="en-GB" dirty="0"/>
              <a:t>(b) (3 == 2) + 1</a:t>
            </a:r>
          </a:p>
          <a:p>
            <a:r>
              <a:rPr lang="en-SG" dirty="0"/>
              <a:t>False + 1</a:t>
            </a:r>
          </a:p>
          <a:p>
            <a:r>
              <a:rPr lang="en-SG" b="1" dirty="0"/>
              <a:t>True</a:t>
            </a:r>
          </a:p>
          <a:p>
            <a:endParaRPr lang="en-GB" b="1" dirty="0"/>
          </a:p>
          <a:p>
            <a:r>
              <a:rPr lang="en-GB" dirty="0"/>
              <a:t>(c) 5 &lt; 6 or 8 &gt; 4</a:t>
            </a:r>
          </a:p>
          <a:p>
            <a:r>
              <a:rPr lang="en-SG" dirty="0"/>
              <a:t>True or True</a:t>
            </a:r>
            <a:endParaRPr lang="en-GB" dirty="0"/>
          </a:p>
          <a:p>
            <a:r>
              <a:rPr lang="en-SG" b="1" dirty="0"/>
              <a:t>True</a:t>
            </a:r>
            <a:endParaRPr lang="en-GB" b="1" dirty="0"/>
          </a:p>
          <a:p>
            <a:br>
              <a:rPr lang="en-GB" dirty="0"/>
            </a:br>
            <a:r>
              <a:rPr lang="en-GB" dirty="0"/>
              <a:t>(d) 5 &lt; 10 &gt; 4</a:t>
            </a:r>
          </a:p>
          <a:p>
            <a:r>
              <a:rPr lang="en-GB" dirty="0">
                <a:solidFill>
                  <a:schemeClr val="bg1"/>
                </a:solidFill>
              </a:rPr>
              <a:t>(5 &lt; 10) and (10 &gt; 4)</a:t>
            </a:r>
            <a:endParaRPr lang="en-GB" b="1" dirty="0">
              <a:solidFill>
                <a:schemeClr val="bg1"/>
              </a:solidFill>
            </a:endParaRPr>
          </a:p>
          <a:p>
            <a:r>
              <a:rPr lang="en-SG" dirty="0">
                <a:solidFill>
                  <a:schemeClr val="bg1"/>
                </a:solidFill>
              </a:rPr>
              <a:t>True and True</a:t>
            </a:r>
          </a:p>
          <a:p>
            <a:r>
              <a:rPr lang="en-SG" b="1" dirty="0">
                <a:solidFill>
                  <a:schemeClr val="bg1"/>
                </a:solidFill>
              </a:rPr>
              <a:t>True</a:t>
            </a:r>
            <a:endParaRPr lang="en-GB" b="1" dirty="0">
              <a:solidFill>
                <a:schemeClr val="bg1"/>
              </a:solidFill>
            </a:endParaRPr>
          </a:p>
          <a:p>
            <a:br>
              <a:rPr lang="en-GB" b="1" dirty="0"/>
            </a:br>
            <a:r>
              <a:rPr lang="en-GB" dirty="0"/>
              <a:t>(e) False and True and True or False or True and False</a:t>
            </a:r>
          </a:p>
          <a:p>
            <a:r>
              <a:rPr lang="en-GB" dirty="0">
                <a:solidFill>
                  <a:schemeClr val="bg1"/>
                </a:solidFill>
              </a:rPr>
              <a:t>(False and True) and (True or False) or (True and False)</a:t>
            </a:r>
          </a:p>
          <a:p>
            <a:r>
              <a:rPr lang="en-SG" dirty="0">
                <a:solidFill>
                  <a:schemeClr val="bg1"/>
                </a:solidFill>
              </a:rPr>
              <a:t>False and True or False</a:t>
            </a:r>
          </a:p>
          <a:p>
            <a:r>
              <a:rPr lang="en-SG" dirty="0">
                <a:solidFill>
                  <a:schemeClr val="bg1"/>
                </a:solidFill>
              </a:rPr>
              <a:t>False or False</a:t>
            </a:r>
          </a:p>
          <a:p>
            <a:r>
              <a:rPr lang="en-SG" b="1" dirty="0">
                <a:solidFill>
                  <a:schemeClr val="bg1"/>
                </a:solidFill>
              </a:rPr>
              <a:t>False</a:t>
            </a:r>
            <a:endParaRPr lang="en-GB" b="1" dirty="0">
              <a:solidFill>
                <a:schemeClr val="bg1"/>
              </a:solidFill>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1275" y="-36705"/>
            <a:ext cx="2102798" cy="16467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83919" y="1698178"/>
            <a:ext cx="5842239" cy="26006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3016064" y="477384"/>
            <a:ext cx="184731" cy="369332"/>
          </a:xfrm>
          <a:prstGeom prst="rect">
            <a:avLst/>
          </a:prstGeom>
        </p:spPr>
        <p:txBody>
          <a:bodyPr wrap="none">
            <a:spAutoFit/>
          </a:bodyPr>
          <a:lstStyle/>
          <a:p>
            <a:endParaRPr lang="en-GB" dirty="0"/>
          </a:p>
        </p:txBody>
      </p:sp>
      <p:pic>
        <p:nvPicPr>
          <p:cNvPr id="2052"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31068" y="4714507"/>
            <a:ext cx="3850575" cy="13159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026086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9693" y="-36705"/>
            <a:ext cx="7249886" cy="6463308"/>
          </a:xfrm>
          <a:prstGeom prst="rect">
            <a:avLst/>
          </a:prstGeom>
        </p:spPr>
        <p:txBody>
          <a:bodyPr wrap="square">
            <a:spAutoFit/>
          </a:bodyPr>
          <a:lstStyle/>
          <a:p>
            <a:r>
              <a:rPr lang="en-GB" b="1" dirty="0"/>
              <a:t>2. What would be the result of the following expressions?</a:t>
            </a:r>
          </a:p>
          <a:p>
            <a:pPr marL="342900" indent="-342900">
              <a:buAutoNum type="alphaLcParenBoth"/>
            </a:pPr>
            <a:r>
              <a:rPr lang="en-GB" dirty="0"/>
              <a:t>3 == 2 + 1</a:t>
            </a:r>
          </a:p>
          <a:p>
            <a:r>
              <a:rPr lang="en-SG" dirty="0"/>
              <a:t>3 == 3</a:t>
            </a:r>
          </a:p>
          <a:p>
            <a:r>
              <a:rPr lang="en-SG" b="1" dirty="0"/>
              <a:t>True</a:t>
            </a:r>
          </a:p>
          <a:p>
            <a:endParaRPr lang="en-GB" b="1" dirty="0"/>
          </a:p>
          <a:p>
            <a:r>
              <a:rPr lang="en-GB" dirty="0"/>
              <a:t>(b) (3 == 2) + 1</a:t>
            </a:r>
          </a:p>
          <a:p>
            <a:r>
              <a:rPr lang="en-SG" dirty="0"/>
              <a:t>False + 1</a:t>
            </a:r>
          </a:p>
          <a:p>
            <a:r>
              <a:rPr lang="en-SG" b="1" dirty="0"/>
              <a:t>True</a:t>
            </a:r>
          </a:p>
          <a:p>
            <a:endParaRPr lang="en-GB" b="1" dirty="0"/>
          </a:p>
          <a:p>
            <a:r>
              <a:rPr lang="en-GB" dirty="0"/>
              <a:t>(c) 5 &lt; 6 or 8 &gt; 4</a:t>
            </a:r>
          </a:p>
          <a:p>
            <a:r>
              <a:rPr lang="en-SG" dirty="0"/>
              <a:t>True or True</a:t>
            </a:r>
            <a:endParaRPr lang="en-GB" dirty="0"/>
          </a:p>
          <a:p>
            <a:r>
              <a:rPr lang="en-SG" b="1" dirty="0"/>
              <a:t>True</a:t>
            </a:r>
            <a:endParaRPr lang="en-GB" b="1" dirty="0"/>
          </a:p>
          <a:p>
            <a:br>
              <a:rPr lang="en-GB" dirty="0"/>
            </a:br>
            <a:r>
              <a:rPr lang="en-GB" dirty="0"/>
              <a:t>(d) 5 &lt; 10 &gt; 4</a:t>
            </a:r>
          </a:p>
          <a:p>
            <a:r>
              <a:rPr lang="en-GB" dirty="0"/>
              <a:t>(5 &lt; 10) and (10 &gt; 4)</a:t>
            </a:r>
            <a:endParaRPr lang="en-GB" b="1" dirty="0"/>
          </a:p>
          <a:p>
            <a:r>
              <a:rPr lang="en-SG" dirty="0"/>
              <a:t>True and True</a:t>
            </a:r>
          </a:p>
          <a:p>
            <a:r>
              <a:rPr lang="en-SG" b="1" dirty="0"/>
              <a:t>True</a:t>
            </a:r>
            <a:endParaRPr lang="en-GB" b="1" dirty="0"/>
          </a:p>
          <a:p>
            <a:br>
              <a:rPr lang="en-GB" b="1" dirty="0"/>
            </a:br>
            <a:r>
              <a:rPr lang="en-GB" dirty="0"/>
              <a:t>(e) False and True and True or False or True and False</a:t>
            </a:r>
          </a:p>
          <a:p>
            <a:r>
              <a:rPr lang="en-GB" dirty="0">
                <a:solidFill>
                  <a:schemeClr val="bg1"/>
                </a:solidFill>
              </a:rPr>
              <a:t>(False and True) and (True or False) or (True and False)</a:t>
            </a:r>
          </a:p>
          <a:p>
            <a:r>
              <a:rPr lang="en-SG" dirty="0">
                <a:solidFill>
                  <a:schemeClr val="bg1"/>
                </a:solidFill>
              </a:rPr>
              <a:t>False and True or False</a:t>
            </a:r>
          </a:p>
          <a:p>
            <a:r>
              <a:rPr lang="en-SG" dirty="0">
                <a:solidFill>
                  <a:schemeClr val="bg1"/>
                </a:solidFill>
              </a:rPr>
              <a:t>False or False</a:t>
            </a:r>
          </a:p>
          <a:p>
            <a:r>
              <a:rPr lang="en-SG" b="1" dirty="0">
                <a:solidFill>
                  <a:schemeClr val="bg1"/>
                </a:solidFill>
              </a:rPr>
              <a:t>False</a:t>
            </a:r>
            <a:endParaRPr lang="en-GB" b="1" dirty="0">
              <a:solidFill>
                <a:schemeClr val="bg1"/>
              </a:solidFill>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1275" y="-36705"/>
            <a:ext cx="2102798" cy="16467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83919" y="1698178"/>
            <a:ext cx="5842239" cy="26006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3016064" y="477384"/>
            <a:ext cx="184731" cy="369332"/>
          </a:xfrm>
          <a:prstGeom prst="rect">
            <a:avLst/>
          </a:prstGeom>
        </p:spPr>
        <p:txBody>
          <a:bodyPr wrap="none">
            <a:spAutoFit/>
          </a:bodyPr>
          <a:lstStyle/>
          <a:p>
            <a:endParaRPr lang="en-GB" dirty="0"/>
          </a:p>
        </p:txBody>
      </p:sp>
      <p:pic>
        <p:nvPicPr>
          <p:cNvPr id="2052"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31068" y="4714507"/>
            <a:ext cx="3850575" cy="13159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704496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9693" y="-36705"/>
            <a:ext cx="7249886" cy="6463308"/>
          </a:xfrm>
          <a:prstGeom prst="rect">
            <a:avLst/>
          </a:prstGeom>
        </p:spPr>
        <p:txBody>
          <a:bodyPr wrap="square">
            <a:spAutoFit/>
          </a:bodyPr>
          <a:lstStyle/>
          <a:p>
            <a:r>
              <a:rPr lang="en-GB" b="1" dirty="0"/>
              <a:t>2. What would be the result of the following expressions?</a:t>
            </a:r>
          </a:p>
          <a:p>
            <a:pPr marL="342900" indent="-342900">
              <a:buAutoNum type="alphaLcParenBoth"/>
            </a:pPr>
            <a:r>
              <a:rPr lang="en-GB" dirty="0"/>
              <a:t>3 == 2 + 1</a:t>
            </a:r>
          </a:p>
          <a:p>
            <a:r>
              <a:rPr lang="en-SG" dirty="0"/>
              <a:t>3 == 3</a:t>
            </a:r>
          </a:p>
          <a:p>
            <a:r>
              <a:rPr lang="en-SG" b="1" dirty="0"/>
              <a:t>True</a:t>
            </a:r>
          </a:p>
          <a:p>
            <a:endParaRPr lang="en-GB" b="1" dirty="0"/>
          </a:p>
          <a:p>
            <a:r>
              <a:rPr lang="en-GB" dirty="0"/>
              <a:t>(b) (3 == 2) + 1</a:t>
            </a:r>
          </a:p>
          <a:p>
            <a:r>
              <a:rPr lang="en-SG" dirty="0"/>
              <a:t>False + 1</a:t>
            </a:r>
          </a:p>
          <a:p>
            <a:r>
              <a:rPr lang="en-SG" b="1" dirty="0"/>
              <a:t>True</a:t>
            </a:r>
          </a:p>
          <a:p>
            <a:endParaRPr lang="en-GB" b="1" dirty="0"/>
          </a:p>
          <a:p>
            <a:r>
              <a:rPr lang="en-GB" dirty="0"/>
              <a:t>(c) 5 &lt; 6 or 8 &gt; 4</a:t>
            </a:r>
          </a:p>
          <a:p>
            <a:r>
              <a:rPr lang="en-SG" dirty="0"/>
              <a:t>True or True</a:t>
            </a:r>
            <a:endParaRPr lang="en-GB" dirty="0"/>
          </a:p>
          <a:p>
            <a:r>
              <a:rPr lang="en-SG" b="1" dirty="0"/>
              <a:t>True</a:t>
            </a:r>
            <a:endParaRPr lang="en-GB" b="1" dirty="0"/>
          </a:p>
          <a:p>
            <a:br>
              <a:rPr lang="en-GB" dirty="0"/>
            </a:br>
            <a:r>
              <a:rPr lang="en-GB" dirty="0"/>
              <a:t>(d) 5 &lt; 10 &gt; 4</a:t>
            </a:r>
          </a:p>
          <a:p>
            <a:r>
              <a:rPr lang="en-GB" dirty="0"/>
              <a:t>(5 &lt; 10) and (10 &gt; 4)</a:t>
            </a:r>
            <a:endParaRPr lang="en-GB" b="1" dirty="0"/>
          </a:p>
          <a:p>
            <a:r>
              <a:rPr lang="en-SG" dirty="0"/>
              <a:t>True and True</a:t>
            </a:r>
          </a:p>
          <a:p>
            <a:r>
              <a:rPr lang="en-SG" b="1" dirty="0"/>
              <a:t>True</a:t>
            </a:r>
            <a:endParaRPr lang="en-GB" b="1" dirty="0"/>
          </a:p>
          <a:p>
            <a:br>
              <a:rPr lang="en-GB" b="1" dirty="0"/>
            </a:br>
            <a:r>
              <a:rPr lang="en-GB" dirty="0"/>
              <a:t>(e) False and True and True or False or True and False</a:t>
            </a:r>
          </a:p>
          <a:p>
            <a:r>
              <a:rPr lang="en-GB" dirty="0"/>
              <a:t>(</a:t>
            </a:r>
            <a:r>
              <a:rPr lang="en-GB" dirty="0">
                <a:solidFill>
                  <a:srgbClr val="00B0F0"/>
                </a:solidFill>
              </a:rPr>
              <a:t>False and True</a:t>
            </a:r>
            <a:r>
              <a:rPr lang="en-GB" dirty="0"/>
              <a:t>) and (</a:t>
            </a:r>
            <a:r>
              <a:rPr lang="en-GB" dirty="0">
                <a:solidFill>
                  <a:srgbClr val="00B050"/>
                </a:solidFill>
              </a:rPr>
              <a:t>True or False</a:t>
            </a:r>
            <a:r>
              <a:rPr lang="en-GB" dirty="0"/>
              <a:t>) or (</a:t>
            </a:r>
            <a:r>
              <a:rPr lang="en-GB" dirty="0">
                <a:solidFill>
                  <a:srgbClr val="FF0000"/>
                </a:solidFill>
              </a:rPr>
              <a:t>True and False</a:t>
            </a:r>
            <a:r>
              <a:rPr lang="en-GB" dirty="0"/>
              <a:t>)</a:t>
            </a:r>
          </a:p>
          <a:p>
            <a:r>
              <a:rPr lang="en-SG" dirty="0">
                <a:solidFill>
                  <a:srgbClr val="00B0F0"/>
                </a:solidFill>
              </a:rPr>
              <a:t>False</a:t>
            </a:r>
            <a:r>
              <a:rPr lang="en-SG" dirty="0"/>
              <a:t> and </a:t>
            </a:r>
            <a:r>
              <a:rPr lang="en-SG" dirty="0">
                <a:solidFill>
                  <a:srgbClr val="00B050"/>
                </a:solidFill>
              </a:rPr>
              <a:t>True</a:t>
            </a:r>
            <a:r>
              <a:rPr lang="en-SG" dirty="0"/>
              <a:t> or </a:t>
            </a:r>
            <a:r>
              <a:rPr lang="en-SG" dirty="0">
                <a:solidFill>
                  <a:srgbClr val="FF0000"/>
                </a:solidFill>
              </a:rPr>
              <a:t>False</a:t>
            </a:r>
          </a:p>
          <a:p>
            <a:r>
              <a:rPr lang="en-SG" dirty="0"/>
              <a:t>False</a:t>
            </a:r>
            <a:r>
              <a:rPr lang="en-SG" dirty="0">
                <a:solidFill>
                  <a:srgbClr val="FF0000"/>
                </a:solidFill>
              </a:rPr>
              <a:t> </a:t>
            </a:r>
            <a:r>
              <a:rPr lang="en-SG" dirty="0"/>
              <a:t>or</a:t>
            </a:r>
            <a:r>
              <a:rPr lang="en-SG" dirty="0">
                <a:solidFill>
                  <a:srgbClr val="FF0000"/>
                </a:solidFill>
              </a:rPr>
              <a:t> False</a:t>
            </a:r>
          </a:p>
          <a:p>
            <a:r>
              <a:rPr lang="en-SG" b="1" dirty="0"/>
              <a:t>False</a:t>
            </a:r>
            <a:endParaRPr lang="en-GB" b="1"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81275" y="-36705"/>
            <a:ext cx="2102798" cy="16467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83919" y="1698178"/>
            <a:ext cx="5842239" cy="26006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3016064" y="477384"/>
            <a:ext cx="184731" cy="369332"/>
          </a:xfrm>
          <a:prstGeom prst="rect">
            <a:avLst/>
          </a:prstGeom>
        </p:spPr>
        <p:txBody>
          <a:bodyPr wrap="none">
            <a:spAutoFit/>
          </a:bodyPr>
          <a:lstStyle/>
          <a:p>
            <a:endParaRPr lang="en-GB" dirty="0"/>
          </a:p>
        </p:txBody>
      </p:sp>
      <p:pic>
        <p:nvPicPr>
          <p:cNvPr id="205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31068" y="4714507"/>
            <a:ext cx="3850575" cy="13159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422983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79A9E6A-04F4-1048-B9CC-8BC32ED46BA1}"/>
              </a:ext>
            </a:extLst>
          </p:cNvPr>
          <p:cNvSpPr>
            <a:spLocks noGrp="1"/>
          </p:cNvSpPr>
          <p:nvPr>
            <p:ph type="title"/>
          </p:nvPr>
        </p:nvSpPr>
        <p:spPr>
          <a:xfrm>
            <a:off x="5059971" y="1783959"/>
            <a:ext cx="3483937" cy="2889114"/>
          </a:xfrm>
        </p:spPr>
        <p:txBody>
          <a:bodyPr vert="horz" lIns="91440" tIns="45720" rIns="91440" bIns="45720" rtlCol="0" anchor="b">
            <a:normAutofit fontScale="90000"/>
          </a:bodyPr>
          <a:lstStyle/>
          <a:p>
            <a:pPr>
              <a:lnSpc>
                <a:spcPct val="90000"/>
              </a:lnSpc>
            </a:pPr>
            <a:r>
              <a:rPr lang="en-US" sz="4700" dirty="0"/>
              <a:t>A quick summary on key concepts</a:t>
            </a:r>
          </a:p>
        </p:txBody>
      </p:sp>
      <p:sp>
        <p:nvSpPr>
          <p:cNvPr id="8" name="Text Placeholder 7">
            <a:extLst>
              <a:ext uri="{FF2B5EF4-FFF2-40B4-BE49-F238E27FC236}">
                <a16:creationId xmlns:a16="http://schemas.microsoft.com/office/drawing/2014/main" id="{26795B60-D0A0-7949-9092-4499648F2622}"/>
              </a:ext>
            </a:extLst>
          </p:cNvPr>
          <p:cNvSpPr>
            <a:spLocks noGrp="1"/>
          </p:cNvSpPr>
          <p:nvPr>
            <p:ph type="body" idx="1"/>
          </p:nvPr>
        </p:nvSpPr>
        <p:spPr>
          <a:xfrm>
            <a:off x="5059970" y="4750893"/>
            <a:ext cx="3483937" cy="1147863"/>
          </a:xfrm>
        </p:spPr>
        <p:txBody>
          <a:bodyPr vert="horz" lIns="91440" tIns="45720" rIns="91440" bIns="45720" rtlCol="0" anchor="t">
            <a:normAutofit/>
          </a:bodyPr>
          <a:lstStyle/>
          <a:p>
            <a:pPr>
              <a:lnSpc>
                <a:spcPct val="90000"/>
              </a:lnSpc>
              <a:spcBef>
                <a:spcPts val="1000"/>
              </a:spcBef>
            </a:pPr>
            <a:endParaRPr lang="en-US" sz="1700" dirty="0">
              <a:solidFill>
                <a:schemeClr val="tx1"/>
              </a:solidFill>
            </a:endParaRPr>
          </a:p>
        </p:txBody>
      </p:sp>
      <p:pic>
        <p:nvPicPr>
          <p:cNvPr id="7" name="Picture Placeholder 6">
            <a:extLst>
              <a:ext uri="{FF2B5EF4-FFF2-40B4-BE49-F238E27FC236}">
                <a16:creationId xmlns:a16="http://schemas.microsoft.com/office/drawing/2014/main" id="{07D8F4E9-70F4-314B-8326-58DE832AE358}"/>
              </a:ext>
            </a:extLst>
          </p:cNvPr>
          <p:cNvPicPr>
            <a:picLocks noGrp="1" noChangeAspect="1"/>
          </p:cNvPicPr>
          <p:nvPr>
            <p:ph type="pic" idx="4294967295"/>
          </p:nvPr>
        </p:nvPicPr>
        <p:blipFill rotWithShape="1">
          <a:blip r:embed="rId2"/>
          <a:srcRect l="19757" r="14362"/>
          <a:stretch/>
        </p:blipFill>
        <p:spPr>
          <a:xfrm>
            <a:off x="20" y="10"/>
            <a:ext cx="4518095" cy="6857990"/>
          </a:xfrm>
          <a:custGeom>
            <a:avLst/>
            <a:gdLst>
              <a:gd name="connsiteX0" fmla="*/ 0 w 6024154"/>
              <a:gd name="connsiteY0" fmla="*/ 0 h 6858000"/>
              <a:gd name="connsiteX1" fmla="*/ 5953780 w 6024154"/>
              <a:gd name="connsiteY1" fmla="*/ 0 h 6858000"/>
              <a:gd name="connsiteX2" fmla="*/ 5989880 w 6024154"/>
              <a:gd name="connsiteY2" fmla="*/ 284091 h 6858000"/>
              <a:gd name="connsiteX3" fmla="*/ 6024154 w 6024154"/>
              <a:gd name="connsiteY3" fmla="*/ 962844 h 6858000"/>
              <a:gd name="connsiteX4" fmla="*/ 2549934 w 6024154"/>
              <a:gd name="connsiteY4" fmla="*/ 6800152 h 6858000"/>
              <a:gd name="connsiteX5" fmla="*/ 2436987 w 6024154"/>
              <a:gd name="connsiteY5" fmla="*/ 6858000 h 6858000"/>
              <a:gd name="connsiteX6" fmla="*/ 0 w 6024154"/>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4154" h="6858000">
                <a:moveTo>
                  <a:pt x="0" y="0"/>
                </a:moveTo>
                <a:lnTo>
                  <a:pt x="5953780" y="0"/>
                </a:lnTo>
                <a:lnTo>
                  <a:pt x="5989880" y="284091"/>
                </a:lnTo>
                <a:cubicBezTo>
                  <a:pt x="6012544" y="507260"/>
                  <a:pt x="6024154" y="733696"/>
                  <a:pt x="6024154" y="962844"/>
                </a:cubicBezTo>
                <a:cubicBezTo>
                  <a:pt x="6024154" y="3483472"/>
                  <a:pt x="4619336" y="5675986"/>
                  <a:pt x="2549934" y="6800152"/>
                </a:cubicBezTo>
                <a:lnTo>
                  <a:pt x="2436987" y="6858000"/>
                </a:lnTo>
                <a:lnTo>
                  <a:pt x="0" y="6858000"/>
                </a:lnTo>
                <a:close/>
              </a:path>
            </a:pathLst>
          </a:custGeom>
        </p:spPr>
      </p:pic>
    </p:spTree>
    <p:extLst>
      <p:ext uri="{BB962C8B-B14F-4D97-AF65-F5344CB8AC3E}">
        <p14:creationId xmlns:p14="http://schemas.microsoft.com/office/powerpoint/2010/main" val="29205028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0795"/>
            <a:ext cx="9143999" cy="923330"/>
          </a:xfrm>
          <a:prstGeom prst="rect">
            <a:avLst/>
          </a:prstGeom>
        </p:spPr>
        <p:txBody>
          <a:bodyPr wrap="square">
            <a:spAutoFit/>
          </a:bodyPr>
          <a:lstStyle/>
          <a:p>
            <a:r>
              <a:rPr lang="en-GB" b="1" dirty="0"/>
              <a:t>3. Write a script that tests whether the user can follow instructions.</a:t>
            </a:r>
            <a:r>
              <a:rPr lang="en-GB" dirty="0"/>
              <a:t> It prompts the user to enter the character ‘x’. If the user enters anything other than an ‘x’, it prints an error message - otherwise, the script does nothing.</a:t>
            </a:r>
            <a:endParaRPr lang="en-GB" b="1" dirty="0"/>
          </a:p>
        </p:txBody>
      </p:sp>
    </p:spTree>
    <p:extLst>
      <p:ext uri="{BB962C8B-B14F-4D97-AF65-F5344CB8AC3E}">
        <p14:creationId xmlns:p14="http://schemas.microsoft.com/office/powerpoint/2010/main" val="37872543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8DF098D-2C82-F243-AE31-A166F3DEA945}"/>
              </a:ext>
            </a:extLst>
          </p:cNvPr>
          <p:cNvSpPr>
            <a:spLocks noGrp="1"/>
          </p:cNvSpPr>
          <p:nvPr>
            <p:ph idx="1"/>
          </p:nvPr>
        </p:nvSpPr>
        <p:spPr>
          <a:xfrm>
            <a:off x="457200" y="1152634"/>
            <a:ext cx="8229600" cy="4612683"/>
          </a:xfrm>
        </p:spPr>
        <p:txBody>
          <a:bodyPr>
            <a:normAutofit fontScale="92500" lnSpcReduction="10000"/>
          </a:bodyPr>
          <a:lstStyle/>
          <a:p>
            <a:r>
              <a:rPr lang="en-US" dirty="0"/>
              <a:t>What do we know?</a:t>
            </a:r>
          </a:p>
          <a:p>
            <a:pPr lvl="1"/>
            <a:r>
              <a:rPr lang="en-US" dirty="0"/>
              <a:t>A command line prompt requires the use of an &lt;input&gt; function and an assignment of the results of the input to some variable</a:t>
            </a:r>
          </a:p>
          <a:p>
            <a:pPr lvl="1"/>
            <a:r>
              <a:rPr lang="en-US" dirty="0"/>
              <a:t>The requirement is to check for non-equality to the letter ‘x’. If true, print a message. Where we are looking for non-equality, we use the ‘!=‘ operator</a:t>
            </a:r>
          </a:p>
          <a:p>
            <a:pPr lvl="1"/>
            <a:r>
              <a:rPr lang="en-US" dirty="0"/>
              <a:t>The requirement says to do nothing if the input is equals to x. In other words, we do not have to link the ‘if’ condition with an ‘else’ statement</a:t>
            </a:r>
          </a:p>
          <a:p>
            <a:pPr lvl="1"/>
            <a:endParaRPr lang="en-US" dirty="0"/>
          </a:p>
        </p:txBody>
      </p:sp>
      <p:sp>
        <p:nvSpPr>
          <p:cNvPr id="4" name="Rectangle 3">
            <a:extLst>
              <a:ext uri="{FF2B5EF4-FFF2-40B4-BE49-F238E27FC236}">
                <a16:creationId xmlns:a16="http://schemas.microsoft.com/office/drawing/2014/main" id="{E7228715-2B9A-E240-B226-DD5EF365A412}"/>
              </a:ext>
            </a:extLst>
          </p:cNvPr>
          <p:cNvSpPr/>
          <p:nvPr/>
        </p:nvSpPr>
        <p:spPr>
          <a:xfrm>
            <a:off x="269310" y="229304"/>
            <a:ext cx="8874690" cy="923330"/>
          </a:xfrm>
          <a:prstGeom prst="rect">
            <a:avLst/>
          </a:prstGeom>
        </p:spPr>
        <p:txBody>
          <a:bodyPr wrap="square">
            <a:spAutoFit/>
          </a:bodyPr>
          <a:lstStyle/>
          <a:p>
            <a:r>
              <a:rPr lang="en-GB" b="1" dirty="0"/>
              <a:t>3. Write a script that tests whether the user can follow instructions.</a:t>
            </a:r>
            <a:r>
              <a:rPr lang="en-GB" dirty="0"/>
              <a:t> It prompts the user to enter the character ‘x’. If the user enters anything other than an ‘x’, it prints an error message - otherwise, the script does nothing.</a:t>
            </a:r>
            <a:endParaRPr lang="en-GB" b="1" dirty="0"/>
          </a:p>
        </p:txBody>
      </p:sp>
      <p:sp>
        <p:nvSpPr>
          <p:cNvPr id="5" name="TextBox 4">
            <a:extLst>
              <a:ext uri="{FF2B5EF4-FFF2-40B4-BE49-F238E27FC236}">
                <a16:creationId xmlns:a16="http://schemas.microsoft.com/office/drawing/2014/main" id="{9C77A9CE-B014-C345-A7FF-CD41E469FC3C}"/>
              </a:ext>
            </a:extLst>
          </p:cNvPr>
          <p:cNvSpPr txBox="1"/>
          <p:nvPr/>
        </p:nvSpPr>
        <p:spPr>
          <a:xfrm>
            <a:off x="494730" y="5705366"/>
            <a:ext cx="8154540" cy="369332"/>
          </a:xfrm>
          <a:prstGeom prst="rect">
            <a:avLst/>
          </a:prstGeom>
          <a:noFill/>
        </p:spPr>
        <p:txBody>
          <a:bodyPr wrap="none" rtlCol="0">
            <a:spAutoFit/>
          </a:bodyPr>
          <a:lstStyle/>
          <a:p>
            <a:r>
              <a:rPr lang="en-US" dirty="0"/>
              <a:t>Try doing this in your groups. Otherwise discuss your solutions for the next 5 minutes</a:t>
            </a:r>
          </a:p>
        </p:txBody>
      </p:sp>
    </p:spTree>
    <p:extLst>
      <p:ext uri="{BB962C8B-B14F-4D97-AF65-F5344CB8AC3E}">
        <p14:creationId xmlns:p14="http://schemas.microsoft.com/office/powerpoint/2010/main" val="33376651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0795"/>
            <a:ext cx="9143999" cy="923330"/>
          </a:xfrm>
          <a:prstGeom prst="rect">
            <a:avLst/>
          </a:prstGeom>
        </p:spPr>
        <p:txBody>
          <a:bodyPr wrap="square">
            <a:spAutoFit/>
          </a:bodyPr>
          <a:lstStyle/>
          <a:p>
            <a:r>
              <a:rPr lang="en-GB" b="1" dirty="0"/>
              <a:t>3. Write a script that tests whether the user can follow instructions.</a:t>
            </a:r>
            <a:r>
              <a:rPr lang="en-GB" dirty="0"/>
              <a:t> It prompts the user to enter the character ‘x’. If the user enters anything other than an ‘x’, it prints an error message - otherwise, the script does nothing.</a:t>
            </a:r>
            <a:endParaRPr lang="en-GB" b="1" dirty="0"/>
          </a:p>
        </p:txBody>
      </p:sp>
      <p:sp>
        <p:nvSpPr>
          <p:cNvPr id="3" name="Rectangle 2"/>
          <p:cNvSpPr/>
          <p:nvPr/>
        </p:nvSpPr>
        <p:spPr>
          <a:xfrm>
            <a:off x="2677886" y="2677275"/>
            <a:ext cx="4572000" cy="1685077"/>
          </a:xfrm>
          <a:prstGeom prst="rect">
            <a:avLst/>
          </a:prstGeom>
        </p:spPr>
        <p:txBody>
          <a:bodyPr>
            <a:spAutoFit/>
          </a:bodyPr>
          <a:lstStyle/>
          <a:p>
            <a:pPr>
              <a:lnSpc>
                <a:spcPct val="115000"/>
              </a:lnSpc>
              <a:spcAft>
                <a:spcPts val="0"/>
              </a:spcAft>
            </a:pPr>
            <a:r>
              <a:rPr lang="en-GB" b="1" dirty="0">
                <a:solidFill>
                  <a:srgbClr val="B7B7B7"/>
                </a:solidFill>
                <a:latin typeface="Courier New"/>
                <a:ea typeface="Arial"/>
              </a:rPr>
              <a:t># Can the user follow instructions ??</a:t>
            </a:r>
            <a:br>
              <a:rPr lang="en-GB" b="1" dirty="0">
                <a:latin typeface="Courier New"/>
                <a:ea typeface="Arial"/>
              </a:rPr>
            </a:br>
            <a:r>
              <a:rPr lang="en-GB" b="1" dirty="0" err="1">
                <a:latin typeface="Courier New"/>
                <a:ea typeface="Courier New"/>
              </a:rPr>
              <a:t>inx</a:t>
            </a:r>
            <a:r>
              <a:rPr lang="en-GB" b="1" dirty="0">
                <a:latin typeface="Courier New"/>
                <a:ea typeface="Courier New"/>
              </a:rPr>
              <a:t> = </a:t>
            </a:r>
            <a:r>
              <a:rPr lang="en-GB" b="1" dirty="0">
                <a:solidFill>
                  <a:srgbClr val="1155CC"/>
                </a:solidFill>
                <a:latin typeface="Courier New"/>
                <a:ea typeface="Courier New"/>
              </a:rPr>
              <a:t>input</a:t>
            </a:r>
            <a:r>
              <a:rPr lang="en-GB" b="1" dirty="0">
                <a:latin typeface="Courier New"/>
                <a:ea typeface="Courier New"/>
              </a:rPr>
              <a:t>('</a:t>
            </a:r>
            <a:r>
              <a:rPr lang="en-GB" b="1" dirty="0">
                <a:solidFill>
                  <a:srgbClr val="6AA84F"/>
                </a:solidFill>
                <a:latin typeface="Courier New"/>
                <a:ea typeface="Courier New"/>
              </a:rPr>
              <a:t>Enter an x: </a:t>
            </a:r>
            <a:r>
              <a:rPr lang="en-GB" b="1" dirty="0">
                <a:latin typeface="Courier New"/>
                <a:ea typeface="Courier New"/>
              </a:rPr>
              <a:t>')</a:t>
            </a:r>
            <a:br>
              <a:rPr lang="en-GB" b="1" dirty="0">
                <a:latin typeface="Courier New"/>
                <a:ea typeface="Courier New"/>
              </a:rPr>
            </a:br>
            <a:r>
              <a:rPr lang="en-GB" b="1" dirty="0">
                <a:solidFill>
                  <a:srgbClr val="1155CC"/>
                </a:solidFill>
                <a:latin typeface="Courier New"/>
                <a:ea typeface="Courier New"/>
              </a:rPr>
              <a:t>if </a:t>
            </a:r>
            <a:r>
              <a:rPr lang="en-GB" b="1" dirty="0" err="1">
                <a:latin typeface="Courier New"/>
                <a:ea typeface="Courier New"/>
              </a:rPr>
              <a:t>inx</a:t>
            </a:r>
            <a:r>
              <a:rPr lang="en-GB" b="1" dirty="0">
                <a:latin typeface="Courier New"/>
                <a:ea typeface="Courier New"/>
              </a:rPr>
              <a:t> != '</a:t>
            </a:r>
            <a:r>
              <a:rPr lang="en-GB" b="1" dirty="0">
                <a:solidFill>
                  <a:srgbClr val="6AA84F"/>
                </a:solidFill>
                <a:latin typeface="Courier New"/>
                <a:ea typeface="Courier New"/>
              </a:rPr>
              <a:t>x</a:t>
            </a:r>
            <a:r>
              <a:rPr lang="en-GB" b="1" dirty="0">
                <a:latin typeface="Courier New"/>
                <a:ea typeface="Courier New"/>
              </a:rPr>
              <a:t>': </a:t>
            </a:r>
            <a:endParaRPr lang="en-GB" b="1" dirty="0">
              <a:latin typeface="Arial"/>
              <a:ea typeface="Arial"/>
            </a:endParaRPr>
          </a:p>
          <a:p>
            <a:pPr indent="457200">
              <a:lnSpc>
                <a:spcPct val="115000"/>
              </a:lnSpc>
              <a:spcAft>
                <a:spcPts val="0"/>
              </a:spcAft>
            </a:pPr>
            <a:r>
              <a:rPr lang="en-GB" b="1" dirty="0">
                <a:solidFill>
                  <a:srgbClr val="1155CC"/>
                </a:solidFill>
                <a:latin typeface="Courier New"/>
                <a:ea typeface="Courier New"/>
              </a:rPr>
              <a:t>print</a:t>
            </a:r>
            <a:r>
              <a:rPr lang="en-GB" b="1" dirty="0">
                <a:latin typeface="Courier New"/>
                <a:ea typeface="Courier New"/>
              </a:rPr>
              <a:t>("</a:t>
            </a:r>
            <a:r>
              <a:rPr lang="en-GB" b="1" dirty="0">
                <a:solidFill>
                  <a:srgbClr val="6AA84F"/>
                </a:solidFill>
                <a:latin typeface="Courier New"/>
                <a:ea typeface="Courier New"/>
              </a:rPr>
              <a:t>That was no 'x'!</a:t>
            </a:r>
            <a:r>
              <a:rPr lang="en-GB" b="1" dirty="0">
                <a:latin typeface="Courier New"/>
                <a:ea typeface="Courier New"/>
              </a:rPr>
              <a:t>")</a:t>
            </a:r>
            <a:endParaRPr lang="en-GB" b="1" dirty="0">
              <a:effectLst/>
              <a:latin typeface="Arial"/>
              <a:ea typeface="Arial"/>
            </a:endParaRPr>
          </a:p>
        </p:txBody>
      </p:sp>
    </p:spTree>
    <p:extLst>
      <p:ext uri="{BB962C8B-B14F-4D97-AF65-F5344CB8AC3E}">
        <p14:creationId xmlns:p14="http://schemas.microsoft.com/office/powerpoint/2010/main" val="23836053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0795"/>
            <a:ext cx="9143999" cy="1477328"/>
          </a:xfrm>
          <a:prstGeom prst="rect">
            <a:avLst/>
          </a:prstGeom>
        </p:spPr>
        <p:txBody>
          <a:bodyPr wrap="square">
            <a:spAutoFit/>
          </a:bodyPr>
          <a:lstStyle/>
          <a:p>
            <a:r>
              <a:rPr lang="en-GB" b="1" dirty="0"/>
              <a:t>4. Write a script to calculate the volume of a pyramid (square base), which is 1/3 * base * height, where the base is length * width. </a:t>
            </a:r>
            <a:r>
              <a:rPr lang="en-GB" dirty="0"/>
              <a:t>Prompt the user to enter values for the length, width, and height, and then calculate the volume of the pyramid. When the user enters each value, she will then also be prompted for either `i' for inches or `c' for </a:t>
            </a:r>
            <a:r>
              <a:rPr lang="en-GB" dirty="0" err="1"/>
              <a:t>centimeters</a:t>
            </a:r>
            <a:r>
              <a:rPr lang="en-GB" dirty="0"/>
              <a:t> (2.54 cm = 1 inch). The script should print the volume in cubic inches. As an example, the output format can be:</a:t>
            </a:r>
            <a:endParaRPr lang="en-GB" b="1" dirty="0"/>
          </a:p>
        </p:txBody>
      </p:sp>
      <p:sp>
        <p:nvSpPr>
          <p:cNvPr id="5" name="Rectangle 4"/>
          <p:cNvSpPr/>
          <p:nvPr/>
        </p:nvSpPr>
        <p:spPr>
          <a:xfrm>
            <a:off x="2369127" y="1790090"/>
            <a:ext cx="4572000" cy="3277820"/>
          </a:xfrm>
          <a:prstGeom prst="rect">
            <a:avLst/>
          </a:prstGeom>
        </p:spPr>
        <p:txBody>
          <a:bodyPr>
            <a:spAutoFit/>
          </a:bodyPr>
          <a:lstStyle/>
          <a:p>
            <a:pPr>
              <a:lnSpc>
                <a:spcPct val="115000"/>
              </a:lnSpc>
              <a:spcAft>
                <a:spcPts val="0"/>
              </a:spcAft>
            </a:pPr>
            <a:r>
              <a:rPr lang="en-GB" dirty="0">
                <a:latin typeface="Courier New"/>
                <a:ea typeface="Courier New"/>
              </a:rPr>
              <a:t>This program will calculate the volume of a pyramid.</a:t>
            </a:r>
            <a:br>
              <a:rPr lang="en-GB" dirty="0">
                <a:latin typeface="Courier New"/>
                <a:ea typeface="Courier New"/>
              </a:rPr>
            </a:br>
            <a:r>
              <a:rPr lang="en-GB" dirty="0">
                <a:latin typeface="Courier New"/>
                <a:ea typeface="Courier New"/>
              </a:rPr>
              <a:t>Enter the length of the base: 50</a:t>
            </a:r>
            <a:br>
              <a:rPr lang="en-GB" dirty="0">
                <a:latin typeface="Courier New"/>
                <a:ea typeface="Courier New"/>
              </a:rPr>
            </a:br>
            <a:r>
              <a:rPr lang="en-GB" dirty="0">
                <a:latin typeface="Courier New"/>
                <a:ea typeface="Courier New"/>
              </a:rPr>
              <a:t>Is that i or c? i</a:t>
            </a:r>
            <a:br>
              <a:rPr lang="en-GB" dirty="0">
                <a:latin typeface="Courier New"/>
                <a:ea typeface="Courier New"/>
              </a:rPr>
            </a:br>
            <a:r>
              <a:rPr lang="en-GB" dirty="0">
                <a:latin typeface="Courier New"/>
                <a:ea typeface="Courier New"/>
              </a:rPr>
              <a:t>Enter the width of the base: 6.3</a:t>
            </a:r>
            <a:endParaRPr lang="en-GB" b="1" dirty="0">
              <a:latin typeface="Arial"/>
              <a:ea typeface="Arial"/>
            </a:endParaRPr>
          </a:p>
          <a:p>
            <a:pPr>
              <a:lnSpc>
                <a:spcPct val="115000"/>
              </a:lnSpc>
              <a:spcAft>
                <a:spcPts val="0"/>
              </a:spcAft>
            </a:pPr>
            <a:r>
              <a:rPr lang="en-GB" dirty="0">
                <a:latin typeface="Courier New"/>
                <a:ea typeface="Courier New"/>
              </a:rPr>
              <a:t>Is that i or c? c</a:t>
            </a:r>
            <a:br>
              <a:rPr lang="en-GB" dirty="0">
                <a:latin typeface="Courier New"/>
                <a:ea typeface="Courier New"/>
              </a:rPr>
            </a:br>
            <a:r>
              <a:rPr lang="en-GB" dirty="0">
                <a:latin typeface="Courier New"/>
                <a:ea typeface="Courier New"/>
              </a:rPr>
              <a:t>Enter the height: 4</a:t>
            </a:r>
            <a:br>
              <a:rPr lang="en-GB" dirty="0">
                <a:latin typeface="Courier New"/>
                <a:ea typeface="Courier New"/>
              </a:rPr>
            </a:br>
            <a:r>
              <a:rPr lang="en-GB" dirty="0">
                <a:latin typeface="Courier New"/>
                <a:ea typeface="Courier New"/>
              </a:rPr>
              <a:t>Is that i or c? i</a:t>
            </a:r>
            <a:br>
              <a:rPr lang="en-GB" dirty="0">
                <a:latin typeface="Courier New"/>
                <a:ea typeface="Courier New"/>
              </a:rPr>
            </a:br>
            <a:r>
              <a:rPr lang="en-GB" dirty="0">
                <a:latin typeface="Courier New"/>
                <a:ea typeface="Courier New"/>
              </a:rPr>
              <a:t>The volume of the pyramid is 165.3543307086614 cubic inches.</a:t>
            </a:r>
            <a:endParaRPr lang="en-GB" b="1" dirty="0">
              <a:effectLst/>
              <a:latin typeface="Arial"/>
              <a:ea typeface="Arial"/>
            </a:endParaRPr>
          </a:p>
        </p:txBody>
      </p:sp>
    </p:spTree>
    <p:extLst>
      <p:ext uri="{BB962C8B-B14F-4D97-AF65-F5344CB8AC3E}">
        <p14:creationId xmlns:p14="http://schemas.microsoft.com/office/powerpoint/2010/main" val="28278212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8DF098D-2C82-F243-AE31-A166F3DEA945}"/>
              </a:ext>
            </a:extLst>
          </p:cNvPr>
          <p:cNvSpPr>
            <a:spLocks noGrp="1"/>
          </p:cNvSpPr>
          <p:nvPr>
            <p:ph idx="1"/>
          </p:nvPr>
        </p:nvSpPr>
        <p:spPr>
          <a:xfrm>
            <a:off x="457200" y="2129425"/>
            <a:ext cx="8229600" cy="3635892"/>
          </a:xfrm>
        </p:spPr>
        <p:txBody>
          <a:bodyPr>
            <a:normAutofit fontScale="85000" lnSpcReduction="20000"/>
          </a:bodyPr>
          <a:lstStyle/>
          <a:p>
            <a:r>
              <a:rPr lang="en-US" dirty="0"/>
              <a:t>What do we know?</a:t>
            </a:r>
          </a:p>
          <a:p>
            <a:pPr lvl="1"/>
            <a:r>
              <a:rPr lang="en-US" dirty="0"/>
              <a:t>Use 3 sets of inputs (length, width and height)</a:t>
            </a:r>
          </a:p>
          <a:p>
            <a:pPr lvl="1"/>
            <a:r>
              <a:rPr lang="en-US" dirty="0"/>
              <a:t>For each input, check if inch or cm. Since we want the output in inches, we convert whenever we get cm. This has to be repeated 3 times. </a:t>
            </a:r>
          </a:p>
          <a:p>
            <a:pPr lvl="1"/>
            <a:r>
              <a:rPr lang="en-US" dirty="0"/>
              <a:t>We also do not need to store the results in cm, and can write over the original variable storing the results in cm.</a:t>
            </a:r>
          </a:p>
          <a:p>
            <a:pPr lvl="1"/>
            <a:r>
              <a:rPr lang="en-US" dirty="0"/>
              <a:t>There is no need for deep nesting or branching since the 3 inputs are treated independent of each other.</a:t>
            </a:r>
          </a:p>
          <a:p>
            <a:pPr lvl="1"/>
            <a:endParaRPr lang="en-US" dirty="0"/>
          </a:p>
        </p:txBody>
      </p:sp>
      <p:sp>
        <p:nvSpPr>
          <p:cNvPr id="4" name="Rectangle 3">
            <a:extLst>
              <a:ext uri="{FF2B5EF4-FFF2-40B4-BE49-F238E27FC236}">
                <a16:creationId xmlns:a16="http://schemas.microsoft.com/office/drawing/2014/main" id="{E7228715-2B9A-E240-B226-DD5EF365A412}"/>
              </a:ext>
            </a:extLst>
          </p:cNvPr>
          <p:cNvSpPr/>
          <p:nvPr/>
        </p:nvSpPr>
        <p:spPr>
          <a:xfrm>
            <a:off x="269310" y="229304"/>
            <a:ext cx="8874690" cy="1754326"/>
          </a:xfrm>
          <a:prstGeom prst="rect">
            <a:avLst/>
          </a:prstGeom>
        </p:spPr>
        <p:txBody>
          <a:bodyPr wrap="square">
            <a:spAutoFit/>
          </a:bodyPr>
          <a:lstStyle/>
          <a:p>
            <a:r>
              <a:rPr lang="en-GB" b="1" dirty="0"/>
              <a:t>4. Write a script to calculate the volume of a pyramid (square base), which is 1/3 * base * height, where the base is length * width. </a:t>
            </a:r>
            <a:r>
              <a:rPr lang="en-GB" dirty="0"/>
              <a:t>Prompt the user to enter values for the length, width, and height, and then calculate the volume of the pyramid. When the user enters each value, she will then also be prompted for either `</a:t>
            </a:r>
            <a:r>
              <a:rPr lang="en-GB" dirty="0" err="1"/>
              <a:t>i</a:t>
            </a:r>
            <a:r>
              <a:rPr lang="en-GB" dirty="0"/>
              <a:t>' for inches or `c' for </a:t>
            </a:r>
            <a:r>
              <a:rPr lang="en-GB" dirty="0" err="1"/>
              <a:t>centimeters</a:t>
            </a:r>
            <a:r>
              <a:rPr lang="en-GB" dirty="0"/>
              <a:t> (2.54 cm = 1 inch). The script should print the volume in cubic inches. As an example, the output format can be:</a:t>
            </a:r>
            <a:endParaRPr lang="en-GB" b="1" dirty="0"/>
          </a:p>
        </p:txBody>
      </p:sp>
      <p:sp>
        <p:nvSpPr>
          <p:cNvPr id="5" name="TextBox 4">
            <a:extLst>
              <a:ext uri="{FF2B5EF4-FFF2-40B4-BE49-F238E27FC236}">
                <a16:creationId xmlns:a16="http://schemas.microsoft.com/office/drawing/2014/main" id="{9C77A9CE-B014-C345-A7FF-CD41E469FC3C}"/>
              </a:ext>
            </a:extLst>
          </p:cNvPr>
          <p:cNvSpPr txBox="1"/>
          <p:nvPr/>
        </p:nvSpPr>
        <p:spPr>
          <a:xfrm>
            <a:off x="494730" y="5705366"/>
            <a:ext cx="8271560" cy="369332"/>
          </a:xfrm>
          <a:prstGeom prst="rect">
            <a:avLst/>
          </a:prstGeom>
          <a:noFill/>
        </p:spPr>
        <p:txBody>
          <a:bodyPr wrap="none" rtlCol="0">
            <a:spAutoFit/>
          </a:bodyPr>
          <a:lstStyle/>
          <a:p>
            <a:r>
              <a:rPr lang="en-US" dirty="0"/>
              <a:t>Try doing this in your groups. Otherwise discuss your solutions for the next 10 minutes</a:t>
            </a:r>
          </a:p>
        </p:txBody>
      </p:sp>
    </p:spTree>
    <p:extLst>
      <p:ext uri="{BB962C8B-B14F-4D97-AF65-F5344CB8AC3E}">
        <p14:creationId xmlns:p14="http://schemas.microsoft.com/office/powerpoint/2010/main" val="23643405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0795"/>
            <a:ext cx="9143999" cy="1477328"/>
          </a:xfrm>
          <a:prstGeom prst="rect">
            <a:avLst/>
          </a:prstGeom>
        </p:spPr>
        <p:txBody>
          <a:bodyPr wrap="square">
            <a:spAutoFit/>
          </a:bodyPr>
          <a:lstStyle/>
          <a:p>
            <a:r>
              <a:rPr lang="en-GB" b="1" dirty="0"/>
              <a:t>4. Write a script to calculate the volume of a pyramid (square base), which is 1/3 * base * height, where the base is length * width. </a:t>
            </a:r>
            <a:r>
              <a:rPr lang="en-GB" dirty="0"/>
              <a:t>Prompt the user to enter values for the length, width, and height, and then calculate the volume of the pyramid. When the user enters each value, she will then also be prompted for either `i' for inches or `c' for </a:t>
            </a:r>
            <a:r>
              <a:rPr lang="en-GB" dirty="0" err="1"/>
              <a:t>centimeters</a:t>
            </a:r>
            <a:r>
              <a:rPr lang="en-GB" dirty="0"/>
              <a:t> (2.54 cm = 1 inch). The script should print the volume in cubic inches. As an example, the output format can be:</a:t>
            </a:r>
            <a:endParaRPr lang="en-GB" b="1"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5223" y="1606872"/>
            <a:ext cx="9259488" cy="46989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742885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1477328"/>
          </a:xfrm>
          <a:prstGeom prst="rect">
            <a:avLst/>
          </a:prstGeom>
        </p:spPr>
        <p:txBody>
          <a:bodyPr wrap="square">
            <a:spAutoFit/>
          </a:bodyPr>
          <a:lstStyle/>
          <a:p>
            <a:r>
              <a:rPr lang="en-GB" b="1" dirty="0"/>
              <a:t>5. In chemistry, the pH of an aqueous solution is a measure of its acidity.</a:t>
            </a:r>
            <a:r>
              <a:rPr lang="en-GB" dirty="0"/>
              <a:t> The pH scale ranges from 0 to 14, inclusive. A solution with a pH of 7 is said to be neutral, a solution with a pH greater than 7 is basic, and a solution with a pH less than 7 is acidic. Write a script that will prompt the user for the pH of a solution, and will print whether it is neutral, basic, or acidic. If the user enters an invalid pH, an error message will be printed.</a:t>
            </a:r>
          </a:p>
        </p:txBody>
      </p:sp>
    </p:spTree>
    <p:extLst>
      <p:ext uri="{BB962C8B-B14F-4D97-AF65-F5344CB8AC3E}">
        <p14:creationId xmlns:p14="http://schemas.microsoft.com/office/powerpoint/2010/main" val="4029761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8DF098D-2C82-F243-AE31-A166F3DEA945}"/>
              </a:ext>
            </a:extLst>
          </p:cNvPr>
          <p:cNvSpPr>
            <a:spLocks noGrp="1"/>
          </p:cNvSpPr>
          <p:nvPr>
            <p:ph idx="1"/>
          </p:nvPr>
        </p:nvSpPr>
        <p:spPr>
          <a:xfrm>
            <a:off x="457200" y="2129425"/>
            <a:ext cx="8229600" cy="3635892"/>
          </a:xfrm>
        </p:spPr>
        <p:txBody>
          <a:bodyPr>
            <a:normAutofit fontScale="77500" lnSpcReduction="20000"/>
          </a:bodyPr>
          <a:lstStyle/>
          <a:p>
            <a:r>
              <a:rPr lang="en-US" dirty="0"/>
              <a:t>What do we know?</a:t>
            </a:r>
          </a:p>
          <a:p>
            <a:pPr lvl="1"/>
            <a:r>
              <a:rPr lang="en-US" dirty="0"/>
              <a:t>Only 1 input to be evaluated against some conditions</a:t>
            </a:r>
          </a:p>
          <a:p>
            <a:pPr lvl="1"/>
            <a:r>
              <a:rPr lang="en-US" dirty="0"/>
              <a:t>Since pH should be bound between 0 to 14 , any input beyond this range should give an error message --- you may use an “or” control operator e.g. X &lt; 0 or X &gt; 14. Conversely, you can also use “and” e.g. X &gt;= 0 and X &lt;= 14</a:t>
            </a:r>
          </a:p>
          <a:p>
            <a:pPr lvl="1"/>
            <a:r>
              <a:rPr lang="en-US" dirty="0"/>
              <a:t>An input may be non-numeric, would you want to check for this?</a:t>
            </a:r>
          </a:p>
          <a:p>
            <a:pPr lvl="1"/>
            <a:r>
              <a:rPr lang="en-US" dirty="0"/>
              <a:t>If the input is numeric and in correct range, there are 3 possible splits of the pH, acidic, basic and neutral. There is some flexibility here..</a:t>
            </a:r>
          </a:p>
          <a:p>
            <a:pPr lvl="1"/>
            <a:endParaRPr lang="en-US" dirty="0"/>
          </a:p>
        </p:txBody>
      </p:sp>
      <p:sp>
        <p:nvSpPr>
          <p:cNvPr id="4" name="Rectangle 3">
            <a:extLst>
              <a:ext uri="{FF2B5EF4-FFF2-40B4-BE49-F238E27FC236}">
                <a16:creationId xmlns:a16="http://schemas.microsoft.com/office/drawing/2014/main" id="{E7228715-2B9A-E240-B226-DD5EF365A412}"/>
              </a:ext>
            </a:extLst>
          </p:cNvPr>
          <p:cNvSpPr/>
          <p:nvPr/>
        </p:nvSpPr>
        <p:spPr>
          <a:xfrm>
            <a:off x="269310" y="229304"/>
            <a:ext cx="8874690" cy="1477328"/>
          </a:xfrm>
          <a:prstGeom prst="rect">
            <a:avLst/>
          </a:prstGeom>
        </p:spPr>
        <p:txBody>
          <a:bodyPr wrap="square">
            <a:spAutoFit/>
          </a:bodyPr>
          <a:lstStyle/>
          <a:p>
            <a:r>
              <a:rPr lang="en-GB" b="1" dirty="0"/>
              <a:t>5. In chemistry, the pH of an aqueous solution is a measure of its acidity.</a:t>
            </a:r>
            <a:r>
              <a:rPr lang="en-GB" dirty="0"/>
              <a:t> The pH scale ranges from 0 to 14, inclusive. A solution with a pH of 7 is said to be neutral, a solution with a pH greater than 7 is basic, and a solution with a pH less than 7 is acidic. Write a script that will prompt the user for the pH of a solution, and will print whether it is neutral, basic, or acidic. If the user enters an invalid pH, an error message will be printed.</a:t>
            </a:r>
          </a:p>
        </p:txBody>
      </p:sp>
      <p:sp>
        <p:nvSpPr>
          <p:cNvPr id="5" name="TextBox 4">
            <a:extLst>
              <a:ext uri="{FF2B5EF4-FFF2-40B4-BE49-F238E27FC236}">
                <a16:creationId xmlns:a16="http://schemas.microsoft.com/office/drawing/2014/main" id="{9C77A9CE-B014-C345-A7FF-CD41E469FC3C}"/>
              </a:ext>
            </a:extLst>
          </p:cNvPr>
          <p:cNvSpPr txBox="1"/>
          <p:nvPr/>
        </p:nvSpPr>
        <p:spPr>
          <a:xfrm>
            <a:off x="494730" y="5705366"/>
            <a:ext cx="8271560" cy="369332"/>
          </a:xfrm>
          <a:prstGeom prst="rect">
            <a:avLst/>
          </a:prstGeom>
          <a:noFill/>
        </p:spPr>
        <p:txBody>
          <a:bodyPr wrap="none" rtlCol="0">
            <a:spAutoFit/>
          </a:bodyPr>
          <a:lstStyle/>
          <a:p>
            <a:r>
              <a:rPr lang="en-US" dirty="0"/>
              <a:t>Try doing this in your groups. Otherwise discuss your solutions for the next 10 minutes</a:t>
            </a:r>
          </a:p>
        </p:txBody>
      </p:sp>
    </p:spTree>
    <p:extLst>
      <p:ext uri="{BB962C8B-B14F-4D97-AF65-F5344CB8AC3E}">
        <p14:creationId xmlns:p14="http://schemas.microsoft.com/office/powerpoint/2010/main" val="15409454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1477328"/>
          </a:xfrm>
          <a:prstGeom prst="rect">
            <a:avLst/>
          </a:prstGeom>
        </p:spPr>
        <p:txBody>
          <a:bodyPr wrap="square">
            <a:spAutoFit/>
          </a:bodyPr>
          <a:lstStyle/>
          <a:p>
            <a:r>
              <a:rPr lang="en-GB" b="1" dirty="0"/>
              <a:t>5. In chemistry, the pH of an aqueous solution is a measure of its acidity.</a:t>
            </a:r>
            <a:r>
              <a:rPr lang="en-GB" dirty="0"/>
              <a:t> The pH scale ranges from 0 to 14, inclusive. A solution with a pH of 7 is said to be neutral, a solution with a pH greater than 7 is basic, and a solution with a pH less than 7 is acidic. Write a script that will prompt the user for the pH of a solution, and will print whether it is neutral, basic, or acidic. If the user enters an invalid pH, an error message will be printed.</a:t>
            </a:r>
          </a:p>
        </p:txBody>
      </p:sp>
      <p:sp>
        <p:nvSpPr>
          <p:cNvPr id="5" name="Rectangle 4"/>
          <p:cNvSpPr/>
          <p:nvPr/>
        </p:nvSpPr>
        <p:spPr>
          <a:xfrm>
            <a:off x="219693" y="1928578"/>
            <a:ext cx="8793678" cy="3596369"/>
          </a:xfrm>
          <a:prstGeom prst="rect">
            <a:avLst/>
          </a:prstGeom>
        </p:spPr>
        <p:txBody>
          <a:bodyPr wrap="square">
            <a:spAutoFit/>
          </a:bodyPr>
          <a:lstStyle/>
          <a:p>
            <a:pPr>
              <a:lnSpc>
                <a:spcPct val="115000"/>
              </a:lnSpc>
              <a:spcAft>
                <a:spcPts val="0"/>
              </a:spcAft>
            </a:pPr>
            <a:r>
              <a:rPr lang="en-GB" b="1" dirty="0">
                <a:solidFill>
                  <a:srgbClr val="B7B7B7"/>
                </a:solidFill>
                <a:latin typeface="Courier New"/>
                <a:ea typeface="Courier New"/>
              </a:rPr>
              <a:t># Prompts the user for the pH of a solution and prints</a:t>
            </a:r>
            <a:br>
              <a:rPr lang="en-GB" b="1" dirty="0">
                <a:solidFill>
                  <a:srgbClr val="B7B7B7"/>
                </a:solidFill>
                <a:latin typeface="Courier New"/>
                <a:ea typeface="Courier New"/>
              </a:rPr>
            </a:br>
            <a:r>
              <a:rPr lang="en-GB" b="1" dirty="0">
                <a:solidFill>
                  <a:srgbClr val="B7B7B7"/>
                </a:solidFill>
                <a:latin typeface="Courier New"/>
                <a:ea typeface="Courier New"/>
              </a:rPr>
              <a:t># whether it is basic , acidic , or neutral</a:t>
            </a:r>
            <a:br>
              <a:rPr lang="en-GB" b="1" dirty="0">
                <a:latin typeface="Courier New"/>
                <a:ea typeface="Courier New"/>
              </a:rPr>
            </a:br>
            <a:r>
              <a:rPr lang="en-GB" b="1" dirty="0" err="1">
                <a:latin typeface="Courier New"/>
                <a:ea typeface="Courier New"/>
              </a:rPr>
              <a:t>ph</a:t>
            </a:r>
            <a:r>
              <a:rPr lang="en-GB" b="1" dirty="0">
                <a:latin typeface="Courier New"/>
                <a:ea typeface="Courier New"/>
              </a:rPr>
              <a:t> = </a:t>
            </a:r>
            <a:r>
              <a:rPr lang="en-GB" b="1" dirty="0">
                <a:solidFill>
                  <a:srgbClr val="3C78D8"/>
                </a:solidFill>
                <a:latin typeface="Courier New"/>
                <a:ea typeface="Courier New"/>
              </a:rPr>
              <a:t>float</a:t>
            </a:r>
            <a:r>
              <a:rPr lang="en-GB" b="1" dirty="0">
                <a:latin typeface="Courier New"/>
                <a:ea typeface="Courier New"/>
              </a:rPr>
              <a:t>(</a:t>
            </a:r>
            <a:r>
              <a:rPr lang="en-GB" b="1" dirty="0">
                <a:solidFill>
                  <a:srgbClr val="3C78D8"/>
                </a:solidFill>
                <a:latin typeface="Courier New"/>
                <a:ea typeface="Courier New"/>
              </a:rPr>
              <a:t>input</a:t>
            </a:r>
            <a:r>
              <a:rPr lang="en-GB" b="1" dirty="0">
                <a:latin typeface="Courier New"/>
                <a:ea typeface="Courier New"/>
              </a:rPr>
              <a:t>('Enter the pH of the solution : '))</a:t>
            </a:r>
            <a:br>
              <a:rPr lang="en-GB" b="1" dirty="0">
                <a:latin typeface="Courier New"/>
                <a:ea typeface="Courier New"/>
              </a:rPr>
            </a:br>
            <a:r>
              <a:rPr lang="en-GB" b="1" dirty="0">
                <a:solidFill>
                  <a:srgbClr val="3C78D8"/>
                </a:solidFill>
                <a:latin typeface="Courier New"/>
                <a:ea typeface="Courier New"/>
              </a:rPr>
              <a:t>if</a:t>
            </a:r>
            <a:r>
              <a:rPr lang="en-GB" b="1" dirty="0">
                <a:latin typeface="Courier New"/>
                <a:ea typeface="Courier New"/>
              </a:rPr>
              <a:t> </a:t>
            </a:r>
            <a:r>
              <a:rPr lang="en-GB" b="1" dirty="0" err="1">
                <a:latin typeface="Courier New"/>
                <a:ea typeface="Courier New"/>
              </a:rPr>
              <a:t>ph</a:t>
            </a:r>
            <a:r>
              <a:rPr lang="en-GB" b="1" dirty="0">
                <a:latin typeface="Courier New"/>
                <a:ea typeface="Courier New"/>
              </a:rPr>
              <a:t> &lt; 0 </a:t>
            </a:r>
            <a:r>
              <a:rPr lang="en-GB" b="1" dirty="0">
                <a:solidFill>
                  <a:srgbClr val="3C78D8"/>
                </a:solidFill>
                <a:latin typeface="Courier New"/>
                <a:ea typeface="Courier New"/>
              </a:rPr>
              <a:t>or</a:t>
            </a:r>
            <a:r>
              <a:rPr lang="en-GB" b="1" dirty="0">
                <a:latin typeface="Courier New"/>
                <a:ea typeface="Courier New"/>
              </a:rPr>
              <a:t> </a:t>
            </a:r>
            <a:r>
              <a:rPr lang="en-GB" b="1" dirty="0" err="1">
                <a:latin typeface="Courier New"/>
                <a:ea typeface="Courier New"/>
              </a:rPr>
              <a:t>ph</a:t>
            </a:r>
            <a:r>
              <a:rPr lang="en-GB" b="1" dirty="0">
                <a:latin typeface="Courier New"/>
                <a:ea typeface="Courier New"/>
              </a:rPr>
              <a:t> &gt; 14: </a:t>
            </a:r>
            <a:endParaRPr lang="en-GB" b="1" dirty="0">
              <a:latin typeface="Arial"/>
              <a:ea typeface="Arial"/>
            </a:endParaRPr>
          </a:p>
          <a:p>
            <a:pPr>
              <a:lnSpc>
                <a:spcPct val="115000"/>
              </a:lnSpc>
              <a:spcAft>
                <a:spcPts val="0"/>
              </a:spcAft>
            </a:pPr>
            <a:r>
              <a:rPr lang="en-GB" sz="1100" b="1" dirty="0">
                <a:latin typeface="Courier New"/>
                <a:ea typeface="Courier New"/>
              </a:rPr>
              <a:t>	</a:t>
            </a:r>
            <a:r>
              <a:rPr lang="en-GB" b="1" dirty="0">
                <a:solidFill>
                  <a:srgbClr val="3C78D8"/>
                </a:solidFill>
                <a:latin typeface="Courier New"/>
                <a:ea typeface="Courier New"/>
              </a:rPr>
              <a:t>print</a:t>
            </a:r>
            <a:r>
              <a:rPr lang="en-GB" b="1" dirty="0">
                <a:latin typeface="Courier New"/>
                <a:ea typeface="Courier New"/>
              </a:rPr>
              <a:t>('</a:t>
            </a:r>
            <a:r>
              <a:rPr lang="en-GB" b="1" dirty="0">
                <a:solidFill>
                  <a:srgbClr val="6AA84F"/>
                </a:solidFill>
                <a:latin typeface="Courier New"/>
                <a:ea typeface="Courier New"/>
              </a:rPr>
              <a:t>Error in pH!</a:t>
            </a:r>
            <a:r>
              <a:rPr lang="en-GB" b="1" dirty="0">
                <a:latin typeface="Courier New"/>
                <a:ea typeface="Courier New"/>
              </a:rPr>
              <a:t>')</a:t>
            </a:r>
            <a:br>
              <a:rPr lang="en-GB" b="1" dirty="0">
                <a:latin typeface="Courier New"/>
                <a:ea typeface="Courier New"/>
              </a:rPr>
            </a:br>
            <a:r>
              <a:rPr lang="en-GB" b="1" dirty="0" err="1">
                <a:solidFill>
                  <a:srgbClr val="3C78D8"/>
                </a:solidFill>
                <a:latin typeface="Courier New"/>
                <a:ea typeface="Courier New"/>
              </a:rPr>
              <a:t>elif</a:t>
            </a:r>
            <a:r>
              <a:rPr lang="en-GB" b="1" dirty="0">
                <a:solidFill>
                  <a:srgbClr val="3C78D8"/>
                </a:solidFill>
                <a:latin typeface="Courier New"/>
                <a:ea typeface="Courier New"/>
              </a:rPr>
              <a:t> </a:t>
            </a:r>
            <a:r>
              <a:rPr lang="en-GB" b="1" dirty="0" err="1">
                <a:latin typeface="Courier New"/>
                <a:ea typeface="Courier New"/>
              </a:rPr>
              <a:t>ph</a:t>
            </a:r>
            <a:r>
              <a:rPr lang="en-GB" b="1" dirty="0">
                <a:latin typeface="Courier New"/>
                <a:ea typeface="Courier New"/>
              </a:rPr>
              <a:t> &lt; 7: </a:t>
            </a:r>
            <a:endParaRPr lang="en-GB" b="1" dirty="0">
              <a:latin typeface="Arial"/>
              <a:ea typeface="Arial"/>
            </a:endParaRPr>
          </a:p>
          <a:p>
            <a:pPr>
              <a:lnSpc>
                <a:spcPct val="115000"/>
              </a:lnSpc>
              <a:spcAft>
                <a:spcPts val="0"/>
              </a:spcAft>
            </a:pPr>
            <a:r>
              <a:rPr lang="en-GB" sz="1100" b="1" dirty="0">
                <a:latin typeface="Courier New"/>
                <a:ea typeface="Courier New"/>
              </a:rPr>
              <a:t>	</a:t>
            </a:r>
            <a:r>
              <a:rPr lang="en-GB" b="1" dirty="0">
                <a:solidFill>
                  <a:srgbClr val="3C78D8"/>
                </a:solidFill>
                <a:latin typeface="Courier New"/>
                <a:ea typeface="Courier New"/>
              </a:rPr>
              <a:t>print</a:t>
            </a:r>
            <a:r>
              <a:rPr lang="en-GB" b="1" dirty="0">
                <a:latin typeface="Courier New"/>
                <a:ea typeface="Courier New"/>
              </a:rPr>
              <a:t>('</a:t>
            </a:r>
            <a:r>
              <a:rPr lang="en-GB" b="1" dirty="0">
                <a:solidFill>
                  <a:srgbClr val="6AA84F"/>
                </a:solidFill>
                <a:latin typeface="Courier New"/>
                <a:ea typeface="Courier New"/>
              </a:rPr>
              <a:t>It is acidic</a:t>
            </a:r>
            <a:r>
              <a:rPr lang="en-GB" b="1" dirty="0">
                <a:latin typeface="Courier New"/>
                <a:ea typeface="Courier New"/>
              </a:rPr>
              <a:t>')</a:t>
            </a:r>
            <a:br>
              <a:rPr lang="en-GB" b="1" dirty="0">
                <a:latin typeface="Courier New"/>
                <a:ea typeface="Courier New"/>
              </a:rPr>
            </a:br>
            <a:r>
              <a:rPr lang="en-GB" b="1" dirty="0" err="1">
                <a:solidFill>
                  <a:srgbClr val="3C78D8"/>
                </a:solidFill>
                <a:latin typeface="Courier New"/>
                <a:ea typeface="Courier New"/>
              </a:rPr>
              <a:t>elif</a:t>
            </a:r>
            <a:r>
              <a:rPr lang="en-GB" b="1" dirty="0">
                <a:solidFill>
                  <a:srgbClr val="3C78D8"/>
                </a:solidFill>
                <a:latin typeface="Courier New"/>
                <a:ea typeface="Courier New"/>
              </a:rPr>
              <a:t> </a:t>
            </a:r>
            <a:r>
              <a:rPr lang="en-GB" b="1" dirty="0" err="1">
                <a:latin typeface="Courier New"/>
                <a:ea typeface="Courier New"/>
              </a:rPr>
              <a:t>ph</a:t>
            </a:r>
            <a:r>
              <a:rPr lang="en-GB" b="1" dirty="0">
                <a:latin typeface="Courier New"/>
                <a:ea typeface="Courier New"/>
              </a:rPr>
              <a:t> &gt; 7: </a:t>
            </a:r>
            <a:endParaRPr lang="en-GB" b="1" dirty="0">
              <a:latin typeface="Arial"/>
              <a:ea typeface="Arial"/>
            </a:endParaRPr>
          </a:p>
          <a:p>
            <a:pPr>
              <a:lnSpc>
                <a:spcPct val="115000"/>
              </a:lnSpc>
              <a:spcAft>
                <a:spcPts val="0"/>
              </a:spcAft>
            </a:pPr>
            <a:r>
              <a:rPr lang="en-GB" sz="1100" b="1" dirty="0">
                <a:latin typeface="Courier New"/>
                <a:ea typeface="Courier New"/>
              </a:rPr>
              <a:t>	</a:t>
            </a:r>
            <a:r>
              <a:rPr lang="en-GB" b="1" dirty="0">
                <a:solidFill>
                  <a:srgbClr val="3C78D8"/>
                </a:solidFill>
                <a:latin typeface="Courier New"/>
                <a:ea typeface="Courier New"/>
              </a:rPr>
              <a:t>print</a:t>
            </a:r>
            <a:r>
              <a:rPr lang="en-GB" b="1" dirty="0">
                <a:latin typeface="Courier New"/>
                <a:ea typeface="Courier New"/>
              </a:rPr>
              <a:t>('</a:t>
            </a:r>
            <a:r>
              <a:rPr lang="en-GB" b="1" dirty="0">
                <a:solidFill>
                  <a:srgbClr val="6AA84F"/>
                </a:solidFill>
                <a:latin typeface="Courier New"/>
                <a:ea typeface="Courier New"/>
              </a:rPr>
              <a:t>It is basic</a:t>
            </a:r>
            <a:r>
              <a:rPr lang="en-GB" b="1" dirty="0">
                <a:latin typeface="Courier New"/>
                <a:ea typeface="Courier New"/>
              </a:rPr>
              <a:t>')</a:t>
            </a:r>
            <a:br>
              <a:rPr lang="en-GB" b="1" dirty="0">
                <a:latin typeface="Courier New"/>
                <a:ea typeface="Courier New"/>
              </a:rPr>
            </a:br>
            <a:r>
              <a:rPr lang="en-GB" b="1" dirty="0">
                <a:solidFill>
                  <a:srgbClr val="3C78D8"/>
                </a:solidFill>
                <a:latin typeface="Courier New"/>
                <a:ea typeface="Courier New"/>
              </a:rPr>
              <a:t>else</a:t>
            </a:r>
            <a:r>
              <a:rPr lang="en-GB" b="1" dirty="0">
                <a:latin typeface="Courier New"/>
                <a:ea typeface="Courier New"/>
              </a:rPr>
              <a:t>: </a:t>
            </a:r>
            <a:endParaRPr lang="en-GB" b="1" dirty="0">
              <a:latin typeface="Arial"/>
              <a:ea typeface="Arial"/>
            </a:endParaRPr>
          </a:p>
          <a:p>
            <a:pPr algn="just">
              <a:lnSpc>
                <a:spcPct val="115000"/>
              </a:lnSpc>
              <a:spcAft>
                <a:spcPts val="0"/>
              </a:spcAft>
            </a:pPr>
            <a:r>
              <a:rPr lang="en-GB" sz="1100" b="1" dirty="0">
                <a:latin typeface="Courier New"/>
                <a:ea typeface="Courier New"/>
              </a:rPr>
              <a:t>	</a:t>
            </a:r>
            <a:r>
              <a:rPr lang="en-GB" b="1" dirty="0">
                <a:solidFill>
                  <a:srgbClr val="3C78D8"/>
                </a:solidFill>
                <a:latin typeface="Courier New"/>
                <a:ea typeface="Courier New"/>
              </a:rPr>
              <a:t>print</a:t>
            </a:r>
            <a:r>
              <a:rPr lang="en-GB" b="1" dirty="0">
                <a:latin typeface="Courier New"/>
                <a:ea typeface="Courier New"/>
              </a:rPr>
              <a:t>('</a:t>
            </a:r>
            <a:r>
              <a:rPr lang="en-GB" b="1" dirty="0">
                <a:solidFill>
                  <a:srgbClr val="6AA84F"/>
                </a:solidFill>
                <a:latin typeface="Courier New"/>
                <a:ea typeface="Courier New"/>
              </a:rPr>
              <a:t>It is neutral</a:t>
            </a:r>
            <a:r>
              <a:rPr lang="en-GB" b="1" dirty="0">
                <a:latin typeface="Courier New"/>
                <a:ea typeface="Courier New"/>
              </a:rPr>
              <a:t>') </a:t>
            </a:r>
            <a:r>
              <a:rPr lang="en-GB" b="1" dirty="0">
                <a:solidFill>
                  <a:srgbClr val="B7B7B7"/>
                </a:solidFill>
                <a:latin typeface="Courier New"/>
                <a:ea typeface="Courier New"/>
              </a:rPr>
              <a:t># no need to write " </a:t>
            </a:r>
            <a:r>
              <a:rPr lang="en-GB" b="1" dirty="0" err="1">
                <a:solidFill>
                  <a:srgbClr val="B7B7B7"/>
                </a:solidFill>
                <a:latin typeface="Courier New"/>
                <a:ea typeface="Courier New"/>
              </a:rPr>
              <a:t>elif</a:t>
            </a:r>
            <a:r>
              <a:rPr lang="en-GB" b="1" dirty="0">
                <a:solidFill>
                  <a:srgbClr val="B7B7B7"/>
                </a:solidFill>
                <a:latin typeface="Courier New"/>
                <a:ea typeface="Courier New"/>
              </a:rPr>
              <a:t> </a:t>
            </a:r>
            <a:r>
              <a:rPr lang="en-GB" b="1" dirty="0" err="1">
                <a:solidFill>
                  <a:srgbClr val="B7B7B7"/>
                </a:solidFill>
                <a:latin typeface="Courier New"/>
                <a:ea typeface="Courier New"/>
              </a:rPr>
              <a:t>ph</a:t>
            </a:r>
            <a:r>
              <a:rPr lang="en-GB" b="1" dirty="0">
                <a:solidFill>
                  <a:srgbClr val="B7B7B7"/>
                </a:solidFill>
                <a:latin typeface="Courier New"/>
                <a:ea typeface="Courier New"/>
              </a:rPr>
              <a:t> ==7"</a:t>
            </a:r>
            <a:endParaRPr lang="en-GB" b="1" dirty="0">
              <a:effectLst/>
              <a:latin typeface="Arial"/>
              <a:ea typeface="Arial"/>
            </a:endParaRPr>
          </a:p>
        </p:txBody>
      </p:sp>
      <p:sp>
        <p:nvSpPr>
          <p:cNvPr id="2" name="TextBox 1">
            <a:extLst>
              <a:ext uri="{FF2B5EF4-FFF2-40B4-BE49-F238E27FC236}">
                <a16:creationId xmlns:a16="http://schemas.microsoft.com/office/drawing/2014/main" id="{A455E14D-0AAC-5143-BED6-BEEA748250CE}"/>
              </a:ext>
            </a:extLst>
          </p:cNvPr>
          <p:cNvSpPr txBox="1"/>
          <p:nvPr/>
        </p:nvSpPr>
        <p:spPr>
          <a:xfrm>
            <a:off x="1215024" y="5694547"/>
            <a:ext cx="7175106" cy="369332"/>
          </a:xfrm>
          <a:prstGeom prst="rect">
            <a:avLst/>
          </a:prstGeom>
          <a:noFill/>
        </p:spPr>
        <p:txBody>
          <a:bodyPr wrap="none" rtlCol="0">
            <a:spAutoFit/>
          </a:bodyPr>
          <a:lstStyle/>
          <a:p>
            <a:r>
              <a:rPr lang="en-US" dirty="0"/>
              <a:t>The final situation is implicit hence no need to specify it explicitly as </a:t>
            </a:r>
            <a:r>
              <a:rPr lang="en-US" dirty="0" err="1"/>
              <a:t>ph</a:t>
            </a:r>
            <a:r>
              <a:rPr lang="en-US" dirty="0"/>
              <a:t>==7</a:t>
            </a:r>
          </a:p>
        </p:txBody>
      </p:sp>
    </p:spTree>
    <p:extLst>
      <p:ext uri="{BB962C8B-B14F-4D97-AF65-F5344CB8AC3E}">
        <p14:creationId xmlns:p14="http://schemas.microsoft.com/office/powerpoint/2010/main" val="318885953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33350" y="95250"/>
            <a:ext cx="8915400" cy="4247317"/>
          </a:xfrm>
          <a:prstGeom prst="rect">
            <a:avLst/>
          </a:prstGeom>
        </p:spPr>
        <p:txBody>
          <a:bodyPr wrap="square">
            <a:spAutoFit/>
          </a:bodyPr>
          <a:lstStyle/>
          <a:p>
            <a:r>
              <a:rPr lang="en-GB" b="1" dirty="0"/>
              <a:t>6. Write a script that will first prompt the user for a distance in </a:t>
            </a:r>
            <a:r>
              <a:rPr lang="en-GB" b="1" dirty="0" err="1"/>
              <a:t>kilometers</a:t>
            </a:r>
            <a:r>
              <a:rPr lang="en-GB" b="1" dirty="0"/>
              <a:t>, with error check that the input distance can't be negative. </a:t>
            </a:r>
            <a:r>
              <a:rPr lang="en-GB" dirty="0"/>
              <a:t>Then, the script will print the cost of the travel by walking, by motorcycle, by car and by plane, knowing that:</a:t>
            </a:r>
            <a:endParaRPr lang="en-GB" b="1" dirty="0"/>
          </a:p>
          <a:p>
            <a:pPr marL="285750" lvl="0" indent="-285750">
              <a:buFont typeface="Arial" pitchFamily="34" charset="0"/>
              <a:buChar char="•"/>
            </a:pPr>
            <a:r>
              <a:rPr lang="en-GB" dirty="0"/>
              <a:t>walking, motorcycle, car and plane travel cost 0, 0.22, 0.26 and 0.78 SGD per </a:t>
            </a:r>
            <a:r>
              <a:rPr lang="en-GB" dirty="0" err="1"/>
              <a:t>kilometer</a:t>
            </a:r>
            <a:r>
              <a:rPr lang="en-GB" dirty="0"/>
              <a:t>, respectively; </a:t>
            </a:r>
          </a:p>
          <a:p>
            <a:pPr marL="285750" lvl="0" indent="-285750">
              <a:buFont typeface="Arial" pitchFamily="34" charset="0"/>
              <a:buChar char="•"/>
            </a:pPr>
            <a:r>
              <a:rPr lang="en-GB" dirty="0"/>
              <a:t>walking can't be done for more than 20 </a:t>
            </a:r>
            <a:r>
              <a:rPr lang="en-GB" dirty="0" err="1"/>
              <a:t>kilometers</a:t>
            </a:r>
            <a:r>
              <a:rPr lang="en-GB" dirty="0"/>
              <a:t>, motorcycle travel can't be done for more than 200 </a:t>
            </a:r>
            <a:r>
              <a:rPr lang="en-GB" dirty="0" err="1"/>
              <a:t>kilometers</a:t>
            </a:r>
            <a:r>
              <a:rPr lang="en-GB" dirty="0"/>
              <a:t>, car travel can't be done for more than 800 </a:t>
            </a:r>
            <a:r>
              <a:rPr lang="en-GB" dirty="0" err="1"/>
              <a:t>kilometers</a:t>
            </a:r>
            <a:r>
              <a:rPr lang="en-GB" dirty="0"/>
              <a:t>, plane travel can't be done for less than 100 </a:t>
            </a:r>
            <a:r>
              <a:rPr lang="en-GB" dirty="0" err="1"/>
              <a:t>kilometers</a:t>
            </a:r>
            <a:r>
              <a:rPr lang="en-GB" dirty="0"/>
              <a:t>.</a:t>
            </a:r>
          </a:p>
          <a:p>
            <a:pPr marL="285750" lvl="0" indent="-285750">
              <a:buFont typeface="Arial" pitchFamily="34" charset="0"/>
              <a:buChar char="•"/>
            </a:pPr>
            <a:endParaRPr lang="en-SG" b="1" dirty="0"/>
          </a:p>
          <a:p>
            <a:pPr lvl="0"/>
            <a:r>
              <a:rPr lang="en-GB" dirty="0"/>
              <a:t>For example, the output will look like this:</a:t>
            </a:r>
            <a:br>
              <a:rPr lang="en-GB" b="1" dirty="0"/>
            </a:br>
            <a:r>
              <a:rPr lang="en-GB" dirty="0">
                <a:latin typeface="Courier New" pitchFamily="49" charset="0"/>
                <a:cs typeface="Courier New" pitchFamily="49" charset="0"/>
              </a:rPr>
              <a:t>Enter the distance in </a:t>
            </a:r>
            <a:r>
              <a:rPr lang="en-GB" dirty="0" err="1">
                <a:latin typeface="Courier New" pitchFamily="49" charset="0"/>
                <a:cs typeface="Courier New" pitchFamily="49" charset="0"/>
              </a:rPr>
              <a:t>kilometer</a:t>
            </a:r>
            <a:r>
              <a:rPr lang="en-GB" dirty="0">
                <a:latin typeface="Courier New" pitchFamily="49" charset="0"/>
                <a:cs typeface="Courier New" pitchFamily="49" charset="0"/>
              </a:rPr>
              <a:t>: 12</a:t>
            </a:r>
            <a:br>
              <a:rPr lang="en-GB" dirty="0">
                <a:latin typeface="Courier New" pitchFamily="49" charset="0"/>
                <a:cs typeface="Courier New" pitchFamily="49" charset="0"/>
              </a:rPr>
            </a:br>
            <a:r>
              <a:rPr lang="en-GB" dirty="0">
                <a:latin typeface="Courier New" pitchFamily="49" charset="0"/>
                <a:cs typeface="Courier New" pitchFamily="49" charset="0"/>
              </a:rPr>
              <a:t>The cost by walking is free!</a:t>
            </a:r>
            <a:br>
              <a:rPr lang="en-GB" dirty="0">
                <a:latin typeface="Courier New" pitchFamily="49" charset="0"/>
                <a:cs typeface="Courier New" pitchFamily="49" charset="0"/>
              </a:rPr>
            </a:br>
            <a:r>
              <a:rPr lang="en-GB" dirty="0">
                <a:latin typeface="Courier New" pitchFamily="49" charset="0"/>
                <a:cs typeface="Courier New" pitchFamily="49" charset="0"/>
              </a:rPr>
              <a:t>The cost by motorcycle is 2.6 SGD</a:t>
            </a:r>
            <a:br>
              <a:rPr lang="en-GB" dirty="0">
                <a:latin typeface="Courier New" pitchFamily="49" charset="0"/>
                <a:cs typeface="Courier New" pitchFamily="49" charset="0"/>
              </a:rPr>
            </a:br>
            <a:r>
              <a:rPr lang="en-GB" dirty="0">
                <a:latin typeface="Courier New" pitchFamily="49" charset="0"/>
                <a:cs typeface="Courier New" pitchFamily="49" charset="0"/>
              </a:rPr>
              <a:t>The cost by car is 3.1 SGD</a:t>
            </a:r>
            <a:br>
              <a:rPr lang="en-GB" dirty="0">
                <a:latin typeface="Courier New" pitchFamily="49" charset="0"/>
                <a:cs typeface="Courier New" pitchFamily="49" charset="0"/>
              </a:rPr>
            </a:br>
            <a:r>
              <a:rPr lang="en-GB" dirty="0">
                <a:latin typeface="Courier New" pitchFamily="49" charset="0"/>
                <a:cs typeface="Courier New" pitchFamily="49" charset="0"/>
              </a:rPr>
              <a:t>You travel is too short to be done by plane</a:t>
            </a:r>
            <a:endParaRPr lang="en-GB" b="1" dirty="0">
              <a:latin typeface="Courier New" pitchFamily="49" charset="0"/>
              <a:cs typeface="Courier New" pitchFamily="49" charset="0"/>
            </a:endParaRPr>
          </a:p>
        </p:txBody>
      </p:sp>
    </p:spTree>
    <p:extLst>
      <p:ext uri="{BB962C8B-B14F-4D97-AF65-F5344CB8AC3E}">
        <p14:creationId xmlns:p14="http://schemas.microsoft.com/office/powerpoint/2010/main" val="18090910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A7F8F6F-160F-BE42-95DE-F41541A0BBD9}"/>
              </a:ext>
            </a:extLst>
          </p:cNvPr>
          <p:cNvSpPr>
            <a:spLocks noGrp="1"/>
          </p:cNvSpPr>
          <p:nvPr>
            <p:ph type="title"/>
          </p:nvPr>
        </p:nvSpPr>
        <p:spPr/>
        <p:txBody>
          <a:bodyPr>
            <a:normAutofit fontScale="90000"/>
          </a:bodyPr>
          <a:lstStyle/>
          <a:p>
            <a:r>
              <a:rPr lang="en-US" dirty="0"/>
              <a:t>What are the die-die must know things?</a:t>
            </a:r>
          </a:p>
        </p:txBody>
      </p:sp>
    </p:spTree>
    <p:extLst>
      <p:ext uri="{BB962C8B-B14F-4D97-AF65-F5344CB8AC3E}">
        <p14:creationId xmlns:p14="http://schemas.microsoft.com/office/powerpoint/2010/main" val="232408139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8DF098D-2C82-F243-AE31-A166F3DEA945}"/>
              </a:ext>
            </a:extLst>
          </p:cNvPr>
          <p:cNvSpPr>
            <a:spLocks noGrp="1"/>
          </p:cNvSpPr>
          <p:nvPr>
            <p:ph idx="1"/>
          </p:nvPr>
        </p:nvSpPr>
        <p:spPr>
          <a:xfrm>
            <a:off x="457200" y="2680569"/>
            <a:ext cx="8229600" cy="3024797"/>
          </a:xfrm>
        </p:spPr>
        <p:txBody>
          <a:bodyPr>
            <a:normAutofit fontScale="62500" lnSpcReduction="20000"/>
          </a:bodyPr>
          <a:lstStyle/>
          <a:p>
            <a:r>
              <a:rPr lang="en-US" dirty="0"/>
              <a:t>What do we know?</a:t>
            </a:r>
          </a:p>
          <a:p>
            <a:pPr lvl="1"/>
            <a:r>
              <a:rPr lang="en-US" dirty="0"/>
              <a:t>To catch a negative value, we only need to check if the distance is less than 0, if true, we return an error, else we continue running the code.</a:t>
            </a:r>
          </a:p>
          <a:p>
            <a:pPr lvl="1"/>
            <a:r>
              <a:rPr lang="en-US" dirty="0"/>
              <a:t>Although it is possible to simply calculate the cost of any given distance for all 3 travel modes, we need to input a condition that determines the limits of each mode e.g. if X &gt; 20, we do not consider walking a feasible option and thus return a message indicating this.</a:t>
            </a:r>
          </a:p>
          <a:p>
            <a:pPr lvl="1"/>
            <a:r>
              <a:rPr lang="en-US" dirty="0"/>
              <a:t>The price of each travel mode and its respective limitations can be determine independently of each other (no nesting and branching required).</a:t>
            </a:r>
          </a:p>
          <a:p>
            <a:pPr lvl="1"/>
            <a:endParaRPr lang="en-US" dirty="0"/>
          </a:p>
          <a:p>
            <a:pPr lvl="1"/>
            <a:endParaRPr lang="en-US" dirty="0"/>
          </a:p>
        </p:txBody>
      </p:sp>
      <p:sp>
        <p:nvSpPr>
          <p:cNvPr id="4" name="Rectangle 3">
            <a:extLst>
              <a:ext uri="{FF2B5EF4-FFF2-40B4-BE49-F238E27FC236}">
                <a16:creationId xmlns:a16="http://schemas.microsoft.com/office/drawing/2014/main" id="{E7228715-2B9A-E240-B226-DD5EF365A412}"/>
              </a:ext>
            </a:extLst>
          </p:cNvPr>
          <p:cNvSpPr/>
          <p:nvPr/>
        </p:nvSpPr>
        <p:spPr>
          <a:xfrm>
            <a:off x="269310" y="229304"/>
            <a:ext cx="8874690" cy="2308324"/>
          </a:xfrm>
          <a:prstGeom prst="rect">
            <a:avLst/>
          </a:prstGeom>
        </p:spPr>
        <p:txBody>
          <a:bodyPr wrap="square">
            <a:spAutoFit/>
          </a:bodyPr>
          <a:lstStyle/>
          <a:p>
            <a:r>
              <a:rPr lang="en-GB" b="1" dirty="0"/>
              <a:t>6. Write a script that will first prompt the user for a distance in </a:t>
            </a:r>
            <a:r>
              <a:rPr lang="en-GB" b="1" dirty="0" err="1"/>
              <a:t>kilometers</a:t>
            </a:r>
            <a:r>
              <a:rPr lang="en-GB" b="1" dirty="0"/>
              <a:t>, with error check that the input distance can't be negative. </a:t>
            </a:r>
            <a:r>
              <a:rPr lang="en-GB" dirty="0"/>
              <a:t>Then, the script will print the cost of the travel by walking, by motorcycle, by car and by plane, knowing that:</a:t>
            </a:r>
            <a:endParaRPr lang="en-GB" b="1" dirty="0"/>
          </a:p>
          <a:p>
            <a:pPr marL="285750" lvl="0" indent="-285750">
              <a:buFont typeface="Arial" pitchFamily="34" charset="0"/>
              <a:buChar char="•"/>
            </a:pPr>
            <a:r>
              <a:rPr lang="en-GB" dirty="0"/>
              <a:t>walking, motorcycle, car and plane travel cost 0, 0.22, 0.26 and 0.78 SGD per </a:t>
            </a:r>
            <a:r>
              <a:rPr lang="en-GB" dirty="0" err="1"/>
              <a:t>kilometer</a:t>
            </a:r>
            <a:r>
              <a:rPr lang="en-GB" dirty="0"/>
              <a:t>, respectively; </a:t>
            </a:r>
          </a:p>
          <a:p>
            <a:pPr marL="285750" lvl="0" indent="-285750">
              <a:buFont typeface="Arial" pitchFamily="34" charset="0"/>
              <a:buChar char="•"/>
            </a:pPr>
            <a:r>
              <a:rPr lang="en-GB" dirty="0"/>
              <a:t>walking can't be done for more than 20 </a:t>
            </a:r>
            <a:r>
              <a:rPr lang="en-GB" dirty="0" err="1"/>
              <a:t>kilometers</a:t>
            </a:r>
            <a:r>
              <a:rPr lang="en-GB" dirty="0"/>
              <a:t>, motorcycle travel can't be done for more than 200 </a:t>
            </a:r>
            <a:r>
              <a:rPr lang="en-GB" dirty="0" err="1"/>
              <a:t>kilometers</a:t>
            </a:r>
            <a:r>
              <a:rPr lang="en-GB" dirty="0"/>
              <a:t>, car travel can't be done for more than 800 </a:t>
            </a:r>
            <a:r>
              <a:rPr lang="en-GB" dirty="0" err="1"/>
              <a:t>kilometers</a:t>
            </a:r>
            <a:r>
              <a:rPr lang="en-GB" dirty="0"/>
              <a:t>, plane travel can't be done for less than 100 </a:t>
            </a:r>
            <a:r>
              <a:rPr lang="en-GB" dirty="0" err="1"/>
              <a:t>kilometers</a:t>
            </a:r>
            <a:r>
              <a:rPr lang="en-GB" dirty="0"/>
              <a:t>.</a:t>
            </a:r>
          </a:p>
        </p:txBody>
      </p:sp>
      <p:sp>
        <p:nvSpPr>
          <p:cNvPr id="5" name="TextBox 4">
            <a:extLst>
              <a:ext uri="{FF2B5EF4-FFF2-40B4-BE49-F238E27FC236}">
                <a16:creationId xmlns:a16="http://schemas.microsoft.com/office/drawing/2014/main" id="{9C77A9CE-B014-C345-A7FF-CD41E469FC3C}"/>
              </a:ext>
            </a:extLst>
          </p:cNvPr>
          <p:cNvSpPr txBox="1"/>
          <p:nvPr/>
        </p:nvSpPr>
        <p:spPr>
          <a:xfrm>
            <a:off x="494730" y="5705366"/>
            <a:ext cx="8271560" cy="369332"/>
          </a:xfrm>
          <a:prstGeom prst="rect">
            <a:avLst/>
          </a:prstGeom>
          <a:noFill/>
        </p:spPr>
        <p:txBody>
          <a:bodyPr wrap="none" rtlCol="0">
            <a:spAutoFit/>
          </a:bodyPr>
          <a:lstStyle/>
          <a:p>
            <a:r>
              <a:rPr lang="en-US" dirty="0"/>
              <a:t>Try doing this in your groups. Otherwise discuss your solutions for the next 10 minutes</a:t>
            </a:r>
          </a:p>
        </p:txBody>
      </p:sp>
    </p:spTree>
    <p:extLst>
      <p:ext uri="{BB962C8B-B14F-4D97-AF65-F5344CB8AC3E}">
        <p14:creationId xmlns:p14="http://schemas.microsoft.com/office/powerpoint/2010/main" val="329287810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3123936" y="516383"/>
            <a:ext cx="6305814" cy="5613845"/>
            <a:chOff x="855007" y="1506983"/>
            <a:chExt cx="6305814" cy="5613845"/>
          </a:xfrm>
        </p:grpSpPr>
        <p:sp>
          <p:nvSpPr>
            <p:cNvPr id="3" name="Rectangle 2"/>
            <p:cNvSpPr/>
            <p:nvPr/>
          </p:nvSpPr>
          <p:spPr>
            <a:xfrm>
              <a:off x="855007" y="1506983"/>
              <a:ext cx="6305814" cy="5351017"/>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 name="Rectangle 1"/>
            <p:cNvSpPr/>
            <p:nvPr/>
          </p:nvSpPr>
          <p:spPr>
            <a:xfrm>
              <a:off x="855007" y="1506983"/>
              <a:ext cx="6187044" cy="5613845"/>
            </a:xfrm>
            <a:prstGeom prst="rect">
              <a:avLst/>
            </a:prstGeom>
          </p:spPr>
          <p:txBody>
            <a:bodyPr wrap="square">
              <a:spAutoFit/>
            </a:bodyPr>
            <a:lstStyle/>
            <a:p>
              <a:pPr>
                <a:lnSpc>
                  <a:spcPct val="115000"/>
                </a:lnSpc>
                <a:spcAft>
                  <a:spcPts val="0"/>
                </a:spcAft>
              </a:pPr>
              <a:r>
                <a:rPr lang="en-GB" sz="1200" b="1" dirty="0">
                  <a:latin typeface="Courier New"/>
                  <a:ea typeface="Courier New"/>
                </a:rPr>
                <a:t>distance = </a:t>
              </a:r>
              <a:r>
                <a:rPr lang="en-GB" sz="1200" b="1" dirty="0">
                  <a:solidFill>
                    <a:srgbClr val="3C78D8"/>
                  </a:solidFill>
                  <a:latin typeface="Courier New"/>
                  <a:ea typeface="Courier New"/>
                </a:rPr>
                <a:t>float</a:t>
              </a:r>
              <a:r>
                <a:rPr lang="en-GB" sz="1200" b="1" dirty="0">
                  <a:latin typeface="Courier New"/>
                  <a:ea typeface="Courier New"/>
                </a:rPr>
                <a:t>(</a:t>
              </a:r>
              <a:r>
                <a:rPr lang="en-GB" sz="1200" b="1" dirty="0">
                  <a:solidFill>
                    <a:srgbClr val="3C78D8"/>
                  </a:solidFill>
                  <a:latin typeface="Courier New"/>
                  <a:ea typeface="Courier New"/>
                </a:rPr>
                <a:t>input</a:t>
              </a:r>
              <a:r>
                <a:rPr lang="en-GB" sz="1200" b="1" dirty="0">
                  <a:latin typeface="Courier New"/>
                  <a:ea typeface="Courier New"/>
                </a:rPr>
                <a:t>('</a:t>
              </a:r>
              <a:r>
                <a:rPr lang="en-GB" sz="1200" b="1" dirty="0">
                  <a:solidFill>
                    <a:srgbClr val="6AA84F"/>
                  </a:solidFill>
                  <a:latin typeface="Courier New"/>
                  <a:ea typeface="Courier New"/>
                </a:rPr>
                <a:t>Enter the distance in </a:t>
              </a:r>
              <a:r>
                <a:rPr lang="en-GB" sz="1200" b="1" dirty="0" err="1">
                  <a:solidFill>
                    <a:srgbClr val="6AA84F"/>
                  </a:solidFill>
                  <a:latin typeface="Courier New"/>
                  <a:ea typeface="Courier New"/>
                </a:rPr>
                <a:t>kilometers</a:t>
              </a:r>
              <a:r>
                <a:rPr lang="en-GB" sz="1200" b="1" dirty="0">
                  <a:solidFill>
                    <a:srgbClr val="6AA84F"/>
                  </a:solidFill>
                  <a:latin typeface="Courier New"/>
                  <a:ea typeface="Courier New"/>
                </a:rPr>
                <a:t>:</a:t>
              </a:r>
              <a:r>
                <a:rPr lang="en-GB" sz="1200" b="1" dirty="0">
                  <a:latin typeface="Courier New"/>
                  <a:ea typeface="Courier New"/>
                </a:rPr>
                <a:t>'))</a:t>
              </a:r>
              <a:br>
                <a:rPr lang="en-GB" sz="1200" b="1" dirty="0">
                  <a:latin typeface="Courier New"/>
                  <a:ea typeface="Courier New"/>
                </a:rPr>
              </a:br>
              <a:br>
                <a:rPr lang="en-GB" sz="1200" b="1" dirty="0">
                  <a:latin typeface="Courier New"/>
                  <a:ea typeface="Courier New"/>
                </a:rPr>
              </a:br>
              <a:r>
                <a:rPr lang="en-GB" sz="1200" b="1" dirty="0">
                  <a:solidFill>
                    <a:srgbClr val="3C78D8"/>
                  </a:solidFill>
                  <a:latin typeface="Courier New"/>
                  <a:ea typeface="Courier New"/>
                </a:rPr>
                <a:t>if </a:t>
              </a:r>
              <a:r>
                <a:rPr lang="en-GB" sz="1200" b="1" dirty="0">
                  <a:latin typeface="Courier New"/>
                  <a:ea typeface="Courier New"/>
                </a:rPr>
                <a:t>distance &lt;0:</a:t>
              </a:r>
              <a:br>
                <a:rPr lang="en-GB" sz="1200" b="1" dirty="0">
                  <a:latin typeface="Courier New"/>
                  <a:ea typeface="Courier New"/>
                </a:rPr>
              </a:br>
              <a:r>
                <a:rPr lang="en-GB" sz="1200" b="1" dirty="0">
                  <a:latin typeface="Courier New"/>
                  <a:ea typeface="Courier New"/>
                </a:rPr>
                <a:t>	</a:t>
              </a:r>
              <a:r>
                <a:rPr lang="en-GB" sz="1200" b="1" dirty="0">
                  <a:solidFill>
                    <a:srgbClr val="3C78D8"/>
                  </a:solidFill>
                  <a:latin typeface="Courier New"/>
                  <a:ea typeface="Courier New"/>
                </a:rPr>
                <a:t>print</a:t>
              </a:r>
              <a:r>
                <a:rPr lang="en-GB" sz="1200" b="1" dirty="0">
                  <a:latin typeface="Courier New"/>
                  <a:ea typeface="Courier New"/>
                </a:rPr>
                <a:t>('</a:t>
              </a:r>
              <a:r>
                <a:rPr lang="en-GB" sz="1200" b="1" dirty="0">
                  <a:solidFill>
                    <a:srgbClr val="6AA84F"/>
                  </a:solidFill>
                  <a:latin typeface="Courier New"/>
                  <a:ea typeface="Courier New"/>
                </a:rPr>
                <a:t>Error, your distance is lower than 0!</a:t>
              </a:r>
              <a:r>
                <a:rPr lang="en-GB" sz="1200" b="1" dirty="0">
                  <a:latin typeface="Courier New"/>
                  <a:ea typeface="Courier New"/>
                </a:rPr>
                <a:t>')</a:t>
              </a:r>
              <a:endParaRPr lang="en-GB" sz="1200" b="1" dirty="0">
                <a:latin typeface="Arial"/>
                <a:ea typeface="Arial"/>
              </a:endParaRPr>
            </a:p>
            <a:p>
              <a:pPr>
                <a:lnSpc>
                  <a:spcPct val="115000"/>
                </a:lnSpc>
                <a:spcAft>
                  <a:spcPts val="0"/>
                </a:spcAft>
              </a:pPr>
              <a:r>
                <a:rPr lang="en-GB" sz="1200" b="1" dirty="0">
                  <a:solidFill>
                    <a:srgbClr val="3C78D8"/>
                  </a:solidFill>
                  <a:latin typeface="Courier New"/>
                  <a:ea typeface="Courier New"/>
                </a:rPr>
                <a:t>else</a:t>
              </a:r>
              <a:r>
                <a:rPr lang="en-GB" sz="1200" b="1" dirty="0">
                  <a:latin typeface="Courier New"/>
                  <a:ea typeface="Courier New"/>
                </a:rPr>
                <a:t>:</a:t>
              </a:r>
              <a:br>
                <a:rPr lang="en-GB" sz="1200" b="1" dirty="0">
                  <a:latin typeface="Courier New"/>
                  <a:ea typeface="Courier New"/>
                </a:rPr>
              </a:br>
              <a:r>
                <a:rPr lang="en-GB" sz="1200" b="1" dirty="0">
                  <a:latin typeface="Courier New"/>
                  <a:ea typeface="Courier New"/>
                </a:rPr>
                <a:t>	</a:t>
              </a:r>
              <a:r>
                <a:rPr lang="en-GB" sz="1200" b="1" dirty="0">
                  <a:solidFill>
                    <a:srgbClr val="3C78D8"/>
                  </a:solidFill>
                  <a:latin typeface="Courier New"/>
                  <a:ea typeface="Courier New"/>
                </a:rPr>
                <a:t>if </a:t>
              </a:r>
              <a:r>
                <a:rPr lang="en-GB" sz="1200" b="1" dirty="0">
                  <a:latin typeface="Courier New"/>
                  <a:ea typeface="Courier New"/>
                </a:rPr>
                <a:t>distance &lt;= 20: </a:t>
              </a:r>
              <a:r>
                <a:rPr lang="en-GB" sz="1200" b="1" dirty="0">
                  <a:solidFill>
                    <a:srgbClr val="999999"/>
                  </a:solidFill>
                  <a:latin typeface="Courier New"/>
                  <a:ea typeface="Courier New"/>
                </a:rPr>
                <a:t># travel by walking</a:t>
              </a:r>
              <a:br>
                <a:rPr lang="en-GB" sz="1200" b="1" dirty="0">
                  <a:latin typeface="Courier New"/>
                  <a:ea typeface="Courier New"/>
                </a:rPr>
              </a:br>
              <a:r>
                <a:rPr lang="en-GB" sz="1200" b="1" dirty="0">
                  <a:latin typeface="Courier New"/>
                  <a:ea typeface="Courier New"/>
                </a:rPr>
                <a:t>		</a:t>
              </a:r>
              <a:r>
                <a:rPr lang="en-GB" sz="1200" b="1" dirty="0">
                  <a:solidFill>
                    <a:srgbClr val="3C78D8"/>
                  </a:solidFill>
                  <a:latin typeface="Courier New"/>
                  <a:ea typeface="Courier New"/>
                </a:rPr>
                <a:t>print</a:t>
              </a:r>
              <a:r>
                <a:rPr lang="en-GB" sz="1200" b="1" dirty="0">
                  <a:latin typeface="Courier New"/>
                  <a:ea typeface="Courier New"/>
                </a:rPr>
                <a:t>('</a:t>
              </a:r>
              <a:r>
                <a:rPr lang="en-GB" sz="1200" b="1" dirty="0">
                  <a:solidFill>
                    <a:srgbClr val="6AA84F"/>
                  </a:solidFill>
                  <a:latin typeface="Courier New"/>
                  <a:ea typeface="Courier New"/>
                </a:rPr>
                <a:t>The cost by walking is free!</a:t>
              </a:r>
              <a:r>
                <a:rPr lang="en-GB" sz="1200" b="1" dirty="0">
                  <a:latin typeface="Courier New"/>
                  <a:ea typeface="Courier New"/>
                </a:rPr>
                <a:t>')</a:t>
              </a:r>
              <a:br>
                <a:rPr lang="en-GB" sz="1200" b="1" dirty="0">
                  <a:latin typeface="Courier New"/>
                  <a:ea typeface="Courier New"/>
                </a:rPr>
              </a:br>
              <a:r>
                <a:rPr lang="en-GB" sz="1200" b="1" dirty="0">
                  <a:latin typeface="Courier New"/>
                  <a:ea typeface="Courier New"/>
                </a:rPr>
                <a:t>	</a:t>
              </a:r>
              <a:r>
                <a:rPr lang="en-GB" sz="1200" b="1" dirty="0">
                  <a:solidFill>
                    <a:srgbClr val="3C78D8"/>
                  </a:solidFill>
                  <a:latin typeface="Courier New"/>
                  <a:ea typeface="Courier New"/>
                </a:rPr>
                <a:t>else</a:t>
              </a:r>
              <a:r>
                <a:rPr lang="en-GB" sz="1200" b="1" dirty="0">
                  <a:latin typeface="Courier New"/>
                  <a:ea typeface="Courier New"/>
                </a:rPr>
                <a:t>:</a:t>
              </a:r>
              <a:br>
                <a:rPr lang="en-GB" sz="1200" b="1" dirty="0">
                  <a:latin typeface="Courier New"/>
                  <a:ea typeface="Courier New"/>
                </a:rPr>
              </a:br>
              <a:r>
                <a:rPr lang="en-GB" sz="1200" b="1" dirty="0">
                  <a:latin typeface="Courier New"/>
                  <a:ea typeface="Courier New"/>
                </a:rPr>
                <a:t>		</a:t>
              </a:r>
              <a:r>
                <a:rPr lang="en-GB" sz="1200" b="1" dirty="0">
                  <a:solidFill>
                    <a:srgbClr val="3C78D8"/>
                  </a:solidFill>
                  <a:latin typeface="Courier New"/>
                  <a:ea typeface="Courier New"/>
                </a:rPr>
                <a:t>print</a:t>
              </a:r>
              <a:r>
                <a:rPr lang="en-GB" sz="1200" b="1" dirty="0">
                  <a:latin typeface="Courier New"/>
                  <a:ea typeface="Courier New"/>
                </a:rPr>
                <a:t>('</a:t>
              </a:r>
              <a:r>
                <a:rPr lang="en-GB" sz="1200" b="1" dirty="0">
                  <a:solidFill>
                    <a:srgbClr val="6AA84F"/>
                  </a:solidFill>
                  <a:latin typeface="Courier New"/>
                  <a:ea typeface="Courier New"/>
                </a:rPr>
                <a:t>Your travel is too long to be done by walking</a:t>
              </a:r>
              <a:r>
                <a:rPr lang="en-GB" sz="1200" b="1" dirty="0">
                  <a:latin typeface="Courier New"/>
                  <a:ea typeface="Courier New"/>
                </a:rPr>
                <a:t>')</a:t>
              </a:r>
              <a:br>
                <a:rPr lang="en-GB" sz="1200" b="1" dirty="0">
                  <a:latin typeface="Courier New"/>
                  <a:ea typeface="Courier New"/>
                </a:rPr>
              </a:br>
              <a:r>
                <a:rPr lang="en-GB" sz="1200" b="1" dirty="0">
                  <a:latin typeface="Courier New"/>
                  <a:ea typeface="Courier New"/>
                </a:rPr>
                <a:t>	</a:t>
              </a:r>
              <a:r>
                <a:rPr lang="en-GB" sz="1200" b="1" dirty="0">
                  <a:solidFill>
                    <a:srgbClr val="3C78D8"/>
                  </a:solidFill>
                  <a:latin typeface="Courier New"/>
                  <a:ea typeface="Courier New"/>
                </a:rPr>
                <a:t>if </a:t>
              </a:r>
              <a:r>
                <a:rPr lang="en-GB" sz="1200" b="1" dirty="0">
                  <a:latin typeface="Courier New"/>
                  <a:ea typeface="Courier New"/>
                </a:rPr>
                <a:t>distance &lt;= 200: 	</a:t>
              </a:r>
              <a:r>
                <a:rPr lang="en-GB" sz="1200" b="1" dirty="0">
                  <a:solidFill>
                    <a:srgbClr val="999999"/>
                  </a:solidFill>
                  <a:latin typeface="Courier New"/>
                  <a:ea typeface="Courier New"/>
                </a:rPr>
                <a:t># travel by motorcycle</a:t>
              </a:r>
              <a:br>
                <a:rPr lang="en-GB" sz="1200" b="1" dirty="0">
                  <a:latin typeface="Courier New"/>
                  <a:ea typeface="Courier New"/>
                </a:rPr>
              </a:br>
              <a:r>
                <a:rPr lang="en-GB" sz="1200" b="1" dirty="0">
                  <a:latin typeface="Courier New"/>
                  <a:ea typeface="Courier New"/>
                </a:rPr>
                <a:t>		cost = distance * 0.22</a:t>
              </a:r>
              <a:br>
                <a:rPr lang="en-GB" sz="1200" b="1" dirty="0">
                  <a:latin typeface="Courier New"/>
                  <a:ea typeface="Courier New"/>
                </a:rPr>
              </a:br>
              <a:r>
                <a:rPr lang="en-GB" sz="1200" b="1" dirty="0">
                  <a:latin typeface="Courier New"/>
                  <a:ea typeface="Courier New"/>
                </a:rPr>
                <a:t>		</a:t>
              </a:r>
              <a:r>
                <a:rPr lang="en-GB" sz="1200" b="1" dirty="0">
                  <a:solidFill>
                    <a:srgbClr val="3C78D8"/>
                  </a:solidFill>
                  <a:latin typeface="Courier New"/>
                  <a:ea typeface="Courier New"/>
                </a:rPr>
                <a:t>print</a:t>
              </a:r>
              <a:r>
                <a:rPr lang="en-GB" sz="1200" b="1" dirty="0">
                  <a:latin typeface="Courier New"/>
                  <a:ea typeface="Courier New"/>
                </a:rPr>
                <a:t>('</a:t>
              </a:r>
              <a:r>
                <a:rPr lang="en-GB" sz="1200" b="1" dirty="0">
                  <a:solidFill>
                    <a:srgbClr val="6AA84F"/>
                  </a:solidFill>
                  <a:latin typeface="Courier New"/>
                  <a:ea typeface="Courier New"/>
                </a:rPr>
                <a:t>The cost by motorcycle is </a:t>
              </a:r>
              <a:r>
                <a:rPr lang="en-GB" sz="1200" b="1" dirty="0">
                  <a:latin typeface="Courier New"/>
                  <a:ea typeface="Courier New"/>
                </a:rPr>
                <a:t>',cost ,'</a:t>
              </a:r>
              <a:r>
                <a:rPr lang="en-GB" sz="1200" b="1" dirty="0">
                  <a:solidFill>
                    <a:srgbClr val="6AA84F"/>
                  </a:solidFill>
                  <a:latin typeface="Courier New"/>
                  <a:ea typeface="Courier New"/>
                </a:rPr>
                <a:t>SGD</a:t>
              </a:r>
              <a:r>
                <a:rPr lang="en-GB" sz="1200" b="1" dirty="0">
                  <a:latin typeface="Courier New"/>
                  <a:ea typeface="Courier New"/>
                </a:rPr>
                <a:t>')</a:t>
              </a:r>
              <a:br>
                <a:rPr lang="en-GB" sz="1200" b="1" dirty="0">
                  <a:latin typeface="Courier New"/>
                  <a:ea typeface="Courier New"/>
                </a:rPr>
              </a:br>
              <a:r>
                <a:rPr lang="en-GB" sz="1200" b="1" dirty="0">
                  <a:latin typeface="Courier New"/>
                  <a:ea typeface="Courier New"/>
                </a:rPr>
                <a:t>	</a:t>
              </a:r>
              <a:r>
                <a:rPr lang="en-GB" sz="1200" b="1" dirty="0">
                  <a:solidFill>
                    <a:srgbClr val="3C78D8"/>
                  </a:solidFill>
                  <a:latin typeface="Courier New"/>
                  <a:ea typeface="Courier New"/>
                </a:rPr>
                <a:t>else</a:t>
              </a:r>
              <a:r>
                <a:rPr lang="en-GB" sz="1200" b="1" dirty="0">
                  <a:latin typeface="Courier New"/>
                  <a:ea typeface="Courier New"/>
                </a:rPr>
                <a:t>:</a:t>
              </a:r>
              <a:br>
                <a:rPr lang="en-GB" sz="1200" b="1" dirty="0">
                  <a:latin typeface="Courier New"/>
                  <a:ea typeface="Courier New"/>
                </a:rPr>
              </a:br>
              <a:r>
                <a:rPr lang="en-GB" sz="1200" b="1" dirty="0">
                  <a:latin typeface="Courier New"/>
                  <a:ea typeface="Courier New"/>
                </a:rPr>
                <a:t>		</a:t>
              </a:r>
              <a:r>
                <a:rPr lang="en-GB" sz="1200" b="1" dirty="0">
                  <a:solidFill>
                    <a:srgbClr val="3C78D8"/>
                  </a:solidFill>
                  <a:latin typeface="Courier New"/>
                  <a:ea typeface="Courier New"/>
                </a:rPr>
                <a:t>print</a:t>
              </a:r>
              <a:r>
                <a:rPr lang="en-GB" sz="1200" b="1" dirty="0">
                  <a:latin typeface="Courier New"/>
                  <a:ea typeface="Courier New"/>
                </a:rPr>
                <a:t>('</a:t>
              </a:r>
              <a:r>
                <a:rPr lang="en-GB" sz="1200" b="1" dirty="0">
                  <a:solidFill>
                    <a:srgbClr val="6AA84F"/>
                  </a:solidFill>
                  <a:latin typeface="Courier New"/>
                  <a:ea typeface="Courier New"/>
                </a:rPr>
                <a:t>Your travel is too long for the motorcycle</a:t>
              </a:r>
              <a:r>
                <a:rPr lang="en-GB" sz="1200" b="1" dirty="0">
                  <a:latin typeface="Courier New"/>
                  <a:ea typeface="Courier New"/>
                </a:rPr>
                <a:t>')	</a:t>
              </a:r>
            </a:p>
            <a:p>
              <a:pPr>
                <a:lnSpc>
                  <a:spcPct val="115000"/>
                </a:lnSpc>
                <a:spcAft>
                  <a:spcPts val="0"/>
                </a:spcAft>
              </a:pPr>
              <a:r>
                <a:rPr lang="en-GB" sz="1200" b="1" dirty="0">
                  <a:solidFill>
                    <a:srgbClr val="3C78D8"/>
                  </a:solidFill>
                  <a:latin typeface="Courier New"/>
                  <a:ea typeface="Courier New"/>
                </a:rPr>
                <a:t>	if </a:t>
              </a:r>
              <a:r>
                <a:rPr lang="en-GB" sz="1200" b="1" dirty="0">
                  <a:latin typeface="Courier New"/>
                  <a:ea typeface="Courier New"/>
                </a:rPr>
                <a:t>distance &lt;= 800: </a:t>
              </a:r>
              <a:r>
                <a:rPr lang="en-GB" sz="1200" b="1" dirty="0">
                  <a:solidFill>
                    <a:srgbClr val="B7B7B7"/>
                  </a:solidFill>
                  <a:latin typeface="Courier New"/>
                  <a:ea typeface="Courier New"/>
                </a:rPr>
                <a:t># travel by car</a:t>
              </a:r>
              <a:br>
                <a:rPr lang="en-GB" sz="1200" b="1" dirty="0">
                  <a:latin typeface="Courier New"/>
                  <a:ea typeface="Courier New"/>
                </a:rPr>
              </a:br>
              <a:r>
                <a:rPr lang="en-GB" sz="1200" b="1" dirty="0">
                  <a:latin typeface="Courier New"/>
                  <a:ea typeface="Courier New"/>
                </a:rPr>
                <a:t>		cost = distance * 0.26</a:t>
              </a:r>
              <a:br>
                <a:rPr lang="en-GB" sz="1200" b="1" dirty="0">
                  <a:latin typeface="Courier New"/>
                  <a:ea typeface="Courier New"/>
                </a:rPr>
              </a:br>
              <a:r>
                <a:rPr lang="en-GB" sz="1200" b="1" dirty="0">
                  <a:latin typeface="Courier New"/>
                  <a:ea typeface="Courier New"/>
                </a:rPr>
                <a:t>		</a:t>
              </a:r>
              <a:r>
                <a:rPr lang="en-GB" sz="1200" b="1" dirty="0">
                  <a:solidFill>
                    <a:srgbClr val="3C78D8"/>
                  </a:solidFill>
                  <a:latin typeface="Courier New"/>
                  <a:ea typeface="Courier New"/>
                </a:rPr>
                <a:t>print</a:t>
              </a:r>
              <a:r>
                <a:rPr lang="en-GB" sz="1200" b="1" dirty="0">
                  <a:latin typeface="Courier New"/>
                  <a:ea typeface="Courier New"/>
                </a:rPr>
                <a:t>('</a:t>
              </a:r>
              <a:r>
                <a:rPr lang="en-GB" sz="1200" b="1" dirty="0">
                  <a:solidFill>
                    <a:srgbClr val="6AA84F"/>
                  </a:solidFill>
                  <a:latin typeface="Courier New"/>
                  <a:ea typeface="Courier New"/>
                </a:rPr>
                <a:t>The cost by car is</a:t>
              </a:r>
              <a:r>
                <a:rPr lang="en-GB" sz="1200" b="1" dirty="0">
                  <a:latin typeface="Courier New"/>
                  <a:ea typeface="Courier New"/>
                </a:rPr>
                <a:t> ',cost ,'</a:t>
              </a:r>
              <a:r>
                <a:rPr lang="en-GB" sz="1200" b="1" dirty="0">
                  <a:solidFill>
                    <a:srgbClr val="6AA84F"/>
                  </a:solidFill>
                  <a:latin typeface="Courier New"/>
                  <a:ea typeface="Courier New"/>
                </a:rPr>
                <a:t>SGD</a:t>
              </a:r>
              <a:r>
                <a:rPr lang="en-GB" sz="1200" b="1" dirty="0">
                  <a:latin typeface="Courier New"/>
                  <a:ea typeface="Courier New"/>
                </a:rPr>
                <a:t>')</a:t>
              </a:r>
              <a:br>
                <a:rPr lang="en-GB" sz="1200" b="1" dirty="0">
                  <a:latin typeface="Courier New"/>
                  <a:ea typeface="Courier New"/>
                </a:rPr>
              </a:br>
              <a:r>
                <a:rPr lang="en-GB" sz="1200" b="1" dirty="0">
                  <a:latin typeface="Courier New"/>
                  <a:ea typeface="Courier New"/>
                </a:rPr>
                <a:t>	</a:t>
              </a:r>
              <a:r>
                <a:rPr lang="en-GB" sz="1200" b="1" dirty="0">
                  <a:solidFill>
                    <a:srgbClr val="3C78D8"/>
                  </a:solidFill>
                  <a:latin typeface="Courier New"/>
                  <a:ea typeface="Courier New"/>
                </a:rPr>
                <a:t>else</a:t>
              </a:r>
              <a:r>
                <a:rPr lang="en-GB" sz="1200" b="1" dirty="0">
                  <a:latin typeface="Courier New"/>
                  <a:ea typeface="Courier New"/>
                </a:rPr>
                <a:t>:</a:t>
              </a:r>
              <a:br>
                <a:rPr lang="en-GB" sz="1200" b="1" dirty="0">
                  <a:latin typeface="Courier New"/>
                  <a:ea typeface="Courier New"/>
                </a:rPr>
              </a:br>
              <a:r>
                <a:rPr lang="en-GB" sz="1200" b="1" dirty="0">
                  <a:latin typeface="Courier New"/>
                  <a:ea typeface="Courier New"/>
                </a:rPr>
                <a:t>		</a:t>
              </a:r>
              <a:r>
                <a:rPr lang="en-GB" sz="1200" b="1" dirty="0">
                  <a:solidFill>
                    <a:srgbClr val="3C78D8"/>
                  </a:solidFill>
                  <a:latin typeface="Courier New"/>
                  <a:ea typeface="Courier New"/>
                </a:rPr>
                <a:t>print</a:t>
              </a:r>
              <a:r>
                <a:rPr lang="en-GB" sz="1200" b="1" dirty="0">
                  <a:latin typeface="Courier New"/>
                  <a:ea typeface="Courier New"/>
                </a:rPr>
                <a:t>('</a:t>
              </a:r>
              <a:r>
                <a:rPr lang="en-GB" sz="1200" b="1" dirty="0">
                  <a:solidFill>
                    <a:srgbClr val="6AA84F"/>
                  </a:solidFill>
                  <a:latin typeface="Courier New"/>
                  <a:ea typeface="Courier New"/>
                </a:rPr>
                <a:t>Your travel is too long to be done by car</a:t>
              </a:r>
              <a:r>
                <a:rPr lang="en-GB" sz="1200" b="1" dirty="0">
                  <a:latin typeface="Courier New"/>
                  <a:ea typeface="Courier New"/>
                </a:rPr>
                <a:t>')</a:t>
              </a:r>
              <a:br>
                <a:rPr lang="en-GB" sz="1200" b="1" dirty="0">
                  <a:latin typeface="Courier New"/>
                  <a:ea typeface="Courier New"/>
                </a:rPr>
              </a:br>
              <a:r>
                <a:rPr lang="en-GB" sz="1200" b="1" dirty="0">
                  <a:latin typeface="Courier New"/>
                  <a:ea typeface="Courier New"/>
                </a:rPr>
                <a:t>	</a:t>
              </a:r>
              <a:r>
                <a:rPr lang="en-GB" sz="1200" b="1" dirty="0">
                  <a:solidFill>
                    <a:srgbClr val="999999"/>
                  </a:solidFill>
                  <a:latin typeface="Courier New"/>
                  <a:ea typeface="Courier New"/>
                </a:rPr>
                <a:t># travel by plane</a:t>
              </a:r>
              <a:br>
                <a:rPr lang="en-GB" sz="1200" b="1" dirty="0">
                  <a:latin typeface="Courier New"/>
                  <a:ea typeface="Courier New"/>
                </a:rPr>
              </a:br>
              <a:r>
                <a:rPr lang="en-GB" sz="1200" b="1" dirty="0">
                  <a:latin typeface="Courier New"/>
                  <a:ea typeface="Courier New"/>
                </a:rPr>
                <a:t>	</a:t>
              </a:r>
              <a:r>
                <a:rPr lang="en-GB" sz="1200" b="1" dirty="0">
                  <a:solidFill>
                    <a:srgbClr val="3C78D8"/>
                  </a:solidFill>
                  <a:latin typeface="Courier New"/>
                  <a:ea typeface="Courier New"/>
                </a:rPr>
                <a:t>if </a:t>
              </a:r>
              <a:r>
                <a:rPr lang="en-GB" sz="1200" b="1" dirty="0">
                  <a:latin typeface="Courier New"/>
                  <a:ea typeface="Courier New"/>
                </a:rPr>
                <a:t>distance &gt;= 100:</a:t>
              </a:r>
              <a:br>
                <a:rPr lang="en-GB" sz="1200" b="1" dirty="0">
                  <a:latin typeface="Courier New"/>
                  <a:ea typeface="Courier New"/>
                </a:rPr>
              </a:br>
              <a:r>
                <a:rPr lang="en-GB" sz="1200" b="1" dirty="0">
                  <a:latin typeface="Courier New"/>
                  <a:ea typeface="Courier New"/>
                </a:rPr>
                <a:t>		cost = distance * 0.78</a:t>
              </a:r>
              <a:br>
                <a:rPr lang="en-GB" sz="1200" b="1" dirty="0">
                  <a:latin typeface="Courier New"/>
                  <a:ea typeface="Courier New"/>
                </a:rPr>
              </a:br>
              <a:r>
                <a:rPr lang="en-GB" sz="1200" b="1" dirty="0">
                  <a:latin typeface="Courier New"/>
                  <a:ea typeface="Courier New"/>
                </a:rPr>
                <a:t>		</a:t>
              </a:r>
              <a:r>
                <a:rPr lang="en-GB" sz="1200" b="1" dirty="0">
                  <a:solidFill>
                    <a:srgbClr val="3C78D8"/>
                  </a:solidFill>
                  <a:latin typeface="Courier New"/>
                  <a:ea typeface="Courier New"/>
                </a:rPr>
                <a:t>print</a:t>
              </a:r>
              <a:r>
                <a:rPr lang="en-GB" sz="1200" b="1" dirty="0">
                  <a:latin typeface="Courier New"/>
                  <a:ea typeface="Courier New"/>
                </a:rPr>
                <a:t>('</a:t>
              </a:r>
              <a:r>
                <a:rPr lang="en-GB" sz="1200" b="1" dirty="0">
                  <a:solidFill>
                    <a:srgbClr val="6AA84F"/>
                  </a:solidFill>
                  <a:latin typeface="Courier New"/>
                  <a:ea typeface="Courier New"/>
                </a:rPr>
                <a:t>The cost by plane is </a:t>
              </a:r>
              <a:r>
                <a:rPr lang="en-GB" sz="1200" b="1" dirty="0">
                  <a:latin typeface="Courier New"/>
                  <a:ea typeface="Courier New"/>
                </a:rPr>
                <a:t>',cost ,'</a:t>
              </a:r>
              <a:r>
                <a:rPr lang="en-GB" sz="1200" b="1" dirty="0">
                  <a:solidFill>
                    <a:srgbClr val="6AA84F"/>
                  </a:solidFill>
                  <a:latin typeface="Courier New"/>
                  <a:ea typeface="Courier New"/>
                </a:rPr>
                <a:t>SGD</a:t>
              </a:r>
              <a:r>
                <a:rPr lang="en-GB" sz="1200" b="1" dirty="0">
                  <a:latin typeface="Courier New"/>
                  <a:ea typeface="Courier New"/>
                </a:rPr>
                <a:t>')</a:t>
              </a:r>
              <a:br>
                <a:rPr lang="en-GB" sz="1200" b="1" dirty="0">
                  <a:latin typeface="Courier New"/>
                  <a:ea typeface="Courier New"/>
                </a:rPr>
              </a:br>
              <a:r>
                <a:rPr lang="en-GB" sz="1200" b="1" dirty="0">
                  <a:latin typeface="Courier New"/>
                  <a:ea typeface="Courier New"/>
                </a:rPr>
                <a:t>	</a:t>
              </a:r>
              <a:r>
                <a:rPr lang="en-GB" sz="1200" b="1" dirty="0">
                  <a:solidFill>
                    <a:srgbClr val="3C78D8"/>
                  </a:solidFill>
                  <a:latin typeface="Courier New"/>
                  <a:ea typeface="Courier New"/>
                </a:rPr>
                <a:t>else</a:t>
              </a:r>
              <a:r>
                <a:rPr lang="en-GB" sz="1200" b="1" dirty="0">
                  <a:latin typeface="Courier New"/>
                  <a:ea typeface="Courier New"/>
                </a:rPr>
                <a:t>:</a:t>
              </a:r>
              <a:br>
                <a:rPr lang="en-GB" sz="1200" b="1" dirty="0">
                  <a:latin typeface="Courier New"/>
                  <a:ea typeface="Courier New"/>
                </a:rPr>
              </a:br>
              <a:r>
                <a:rPr lang="en-GB" sz="1200" b="1" dirty="0">
                  <a:latin typeface="Courier New"/>
                  <a:ea typeface="Courier New"/>
                </a:rPr>
                <a:t>		</a:t>
              </a:r>
              <a:r>
                <a:rPr lang="en-GB" sz="1200" b="1" dirty="0">
                  <a:solidFill>
                    <a:srgbClr val="3C78D8"/>
                  </a:solidFill>
                  <a:latin typeface="Courier New"/>
                  <a:ea typeface="Courier New"/>
                </a:rPr>
                <a:t>print</a:t>
              </a:r>
              <a:r>
                <a:rPr lang="en-GB" sz="1200" b="1" dirty="0">
                  <a:latin typeface="Courier New"/>
                  <a:ea typeface="Courier New"/>
                </a:rPr>
                <a:t>('</a:t>
              </a:r>
              <a:r>
                <a:rPr lang="en-GB" sz="1200" b="1" dirty="0">
                  <a:solidFill>
                    <a:srgbClr val="6AA84F"/>
                  </a:solidFill>
                  <a:latin typeface="Courier New"/>
                  <a:ea typeface="Courier New"/>
                </a:rPr>
                <a:t>Your travel is too short to be done by plane</a:t>
              </a:r>
              <a:r>
                <a:rPr lang="en-GB" sz="1200" b="1" dirty="0">
                  <a:latin typeface="Courier New"/>
                  <a:ea typeface="Courier New"/>
                </a:rPr>
                <a:t>')</a:t>
              </a:r>
              <a:endParaRPr lang="en-GB" sz="1200" b="1" dirty="0">
                <a:effectLst/>
                <a:latin typeface="Arial"/>
                <a:ea typeface="Arial"/>
              </a:endParaRPr>
            </a:p>
          </p:txBody>
        </p:sp>
      </p:grpSp>
      <p:sp>
        <p:nvSpPr>
          <p:cNvPr id="6" name="Rectangle 5"/>
          <p:cNvSpPr/>
          <p:nvPr/>
        </p:nvSpPr>
        <p:spPr>
          <a:xfrm>
            <a:off x="133350" y="95250"/>
            <a:ext cx="3086100" cy="6186309"/>
          </a:xfrm>
          <a:prstGeom prst="rect">
            <a:avLst/>
          </a:prstGeom>
        </p:spPr>
        <p:txBody>
          <a:bodyPr wrap="square">
            <a:spAutoFit/>
          </a:bodyPr>
          <a:lstStyle/>
          <a:p>
            <a:r>
              <a:rPr lang="en-GB" b="1" dirty="0"/>
              <a:t>6. Write a script that will first prompt the user for a distance in </a:t>
            </a:r>
            <a:r>
              <a:rPr lang="en-GB" b="1" dirty="0" err="1"/>
              <a:t>kilometers</a:t>
            </a:r>
            <a:r>
              <a:rPr lang="en-GB" b="1" dirty="0"/>
              <a:t>, with error check that the input distance can't be negative. </a:t>
            </a:r>
            <a:r>
              <a:rPr lang="en-GB" dirty="0"/>
              <a:t>Then, the script will print the cost of the travel by walking, by motorcycle, by car and by plane, knowing that:</a:t>
            </a:r>
            <a:endParaRPr lang="en-GB" b="1" dirty="0"/>
          </a:p>
          <a:p>
            <a:pPr marL="285750" lvl="0" indent="-285750">
              <a:buFont typeface="Arial" pitchFamily="34" charset="0"/>
              <a:buChar char="•"/>
            </a:pPr>
            <a:r>
              <a:rPr lang="en-GB" dirty="0"/>
              <a:t>walking, motorcycle, car and plane travel cost 0, 0.22, 0.26 and 0.78 SGD per </a:t>
            </a:r>
            <a:r>
              <a:rPr lang="en-GB" dirty="0" err="1"/>
              <a:t>kilometer</a:t>
            </a:r>
            <a:r>
              <a:rPr lang="en-GB" dirty="0"/>
              <a:t>, respectively; </a:t>
            </a:r>
          </a:p>
          <a:p>
            <a:pPr marL="285750" lvl="0" indent="-285750">
              <a:buFont typeface="Arial" pitchFamily="34" charset="0"/>
              <a:buChar char="•"/>
            </a:pPr>
            <a:r>
              <a:rPr lang="en-GB" dirty="0"/>
              <a:t>walking can't be done for more than 20 </a:t>
            </a:r>
            <a:r>
              <a:rPr lang="en-GB" dirty="0" err="1"/>
              <a:t>kilometers</a:t>
            </a:r>
            <a:r>
              <a:rPr lang="en-GB" dirty="0"/>
              <a:t>, motorcycle travel can't be done for more than 200 </a:t>
            </a:r>
            <a:r>
              <a:rPr lang="en-GB" dirty="0" err="1"/>
              <a:t>kilometers</a:t>
            </a:r>
            <a:r>
              <a:rPr lang="en-GB" dirty="0"/>
              <a:t>, car travel can't be done for more than 800 </a:t>
            </a:r>
            <a:r>
              <a:rPr lang="en-GB" dirty="0" err="1"/>
              <a:t>kilometers</a:t>
            </a:r>
            <a:r>
              <a:rPr lang="en-GB" dirty="0"/>
              <a:t>, plane travel can't be done for less than 100 </a:t>
            </a:r>
            <a:r>
              <a:rPr lang="en-GB" dirty="0" err="1"/>
              <a:t>kilometers</a:t>
            </a:r>
            <a:r>
              <a:rPr lang="en-GB" dirty="0"/>
              <a:t>.</a:t>
            </a:r>
          </a:p>
        </p:txBody>
      </p:sp>
    </p:spTree>
    <p:extLst>
      <p:ext uri="{BB962C8B-B14F-4D97-AF65-F5344CB8AC3E}">
        <p14:creationId xmlns:p14="http://schemas.microsoft.com/office/powerpoint/2010/main" val="409199848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33486"/>
            <a:ext cx="9144000" cy="3416320"/>
          </a:xfrm>
          <a:prstGeom prst="rect">
            <a:avLst/>
          </a:prstGeom>
        </p:spPr>
        <p:txBody>
          <a:bodyPr wrap="square">
            <a:spAutoFit/>
          </a:bodyPr>
          <a:lstStyle/>
          <a:p>
            <a:r>
              <a:rPr lang="en-GB" b="1" dirty="0"/>
              <a:t>7. Write a script that will prompt the user for an amount in Singapore Dollars, and then to which foreign currency he would like to convert this amount ('E' for Euros, 'U' for US Dollars, 'J' for Japanese Yen). </a:t>
            </a:r>
            <a:r>
              <a:rPr lang="en-GB" dirty="0"/>
              <a:t>The script will then print the original amount and the converted amount. The output can look like this:</a:t>
            </a:r>
          </a:p>
          <a:p>
            <a:endParaRPr lang="en-SG" b="1" dirty="0"/>
          </a:p>
          <a:p>
            <a:r>
              <a:rPr lang="en-GB" dirty="0">
                <a:latin typeface="Courier New" pitchFamily="49" charset="0"/>
                <a:cs typeface="Courier New" pitchFamily="49" charset="0"/>
              </a:rPr>
              <a:t>Enter the amount in Singapore Dollars: 29.340</a:t>
            </a:r>
            <a:br>
              <a:rPr lang="en-GB" dirty="0">
                <a:latin typeface="Courier New" pitchFamily="49" charset="0"/>
                <a:cs typeface="Courier New" pitchFamily="49" charset="0"/>
              </a:rPr>
            </a:br>
            <a:r>
              <a:rPr lang="en-GB" dirty="0">
                <a:latin typeface="Courier New" pitchFamily="49" charset="0"/>
                <a:cs typeface="Courier New" pitchFamily="49" charset="0"/>
              </a:rPr>
              <a:t>Do you want to convert this amount in Euros (E), US Dollars (U) or Japanese Yen (J)? U</a:t>
            </a:r>
            <a:br>
              <a:rPr lang="en-GB" dirty="0">
                <a:latin typeface="Courier New" pitchFamily="49" charset="0"/>
                <a:cs typeface="Courier New" pitchFamily="49" charset="0"/>
              </a:rPr>
            </a:br>
            <a:r>
              <a:rPr lang="en-GB" dirty="0">
                <a:latin typeface="Courier New" pitchFamily="49" charset="0"/>
                <a:cs typeface="Courier New" pitchFamily="49" charset="0"/>
              </a:rPr>
              <a:t>29.34 Singapore Dollars equals 21.603042 US Dollars</a:t>
            </a:r>
          </a:p>
          <a:p>
            <a:br>
              <a:rPr lang="en-GB" b="1" dirty="0"/>
            </a:br>
            <a:r>
              <a:rPr lang="en-GB" dirty="0"/>
              <a:t>The program must check that the user didn't enter a negative amount. You can check online for the latest currency rates.</a:t>
            </a:r>
            <a:endParaRPr lang="en-GB" b="1" dirty="0"/>
          </a:p>
        </p:txBody>
      </p:sp>
    </p:spTree>
    <p:extLst>
      <p:ext uri="{BB962C8B-B14F-4D97-AF65-F5344CB8AC3E}">
        <p14:creationId xmlns:p14="http://schemas.microsoft.com/office/powerpoint/2010/main" val="287558631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8DF098D-2C82-F243-AE31-A166F3DEA945}"/>
              </a:ext>
            </a:extLst>
          </p:cNvPr>
          <p:cNvSpPr>
            <a:spLocks noGrp="1"/>
          </p:cNvSpPr>
          <p:nvPr>
            <p:ph idx="1"/>
          </p:nvPr>
        </p:nvSpPr>
        <p:spPr>
          <a:xfrm>
            <a:off x="457200" y="1429633"/>
            <a:ext cx="8229600" cy="4275733"/>
          </a:xfrm>
        </p:spPr>
        <p:txBody>
          <a:bodyPr>
            <a:normAutofit fontScale="92500" lnSpcReduction="20000"/>
          </a:bodyPr>
          <a:lstStyle/>
          <a:p>
            <a:r>
              <a:rPr lang="en-US" dirty="0"/>
              <a:t>What do we know?</a:t>
            </a:r>
          </a:p>
          <a:p>
            <a:pPr lvl="1"/>
            <a:r>
              <a:rPr lang="en-US" dirty="0"/>
              <a:t>To catch a negative value, we only need to check if the distance is less than 0, if true, we return an error, else continue running.</a:t>
            </a:r>
          </a:p>
          <a:p>
            <a:pPr lvl="1"/>
            <a:r>
              <a:rPr lang="en-US" dirty="0"/>
              <a:t>The input amount is always assumed to start in SGD, to be converted to something else.</a:t>
            </a:r>
          </a:p>
          <a:p>
            <a:pPr lvl="1"/>
            <a:r>
              <a:rPr lang="en-US" dirty="0"/>
              <a:t>The option to select E, U or J, will independently create 3 code blocks that will each do its own conversion and return an output.</a:t>
            </a:r>
          </a:p>
          <a:p>
            <a:pPr lvl="1"/>
            <a:r>
              <a:rPr lang="en-US" dirty="0"/>
              <a:t>Currency is a float variable (can have cents). Do not set input to integer.</a:t>
            </a:r>
          </a:p>
          <a:p>
            <a:pPr lvl="1"/>
            <a:endParaRPr lang="en-US" dirty="0"/>
          </a:p>
          <a:p>
            <a:pPr lvl="1"/>
            <a:endParaRPr lang="en-US" dirty="0"/>
          </a:p>
        </p:txBody>
      </p:sp>
      <p:sp>
        <p:nvSpPr>
          <p:cNvPr id="4" name="Rectangle 3">
            <a:extLst>
              <a:ext uri="{FF2B5EF4-FFF2-40B4-BE49-F238E27FC236}">
                <a16:creationId xmlns:a16="http://schemas.microsoft.com/office/drawing/2014/main" id="{E7228715-2B9A-E240-B226-DD5EF365A412}"/>
              </a:ext>
            </a:extLst>
          </p:cNvPr>
          <p:cNvSpPr/>
          <p:nvPr/>
        </p:nvSpPr>
        <p:spPr>
          <a:xfrm>
            <a:off x="269310" y="229304"/>
            <a:ext cx="8874690" cy="1200329"/>
          </a:xfrm>
          <a:prstGeom prst="rect">
            <a:avLst/>
          </a:prstGeom>
        </p:spPr>
        <p:txBody>
          <a:bodyPr wrap="square">
            <a:spAutoFit/>
          </a:bodyPr>
          <a:lstStyle/>
          <a:p>
            <a:r>
              <a:rPr lang="en-GB" b="1" dirty="0"/>
              <a:t>7. Write a script that will prompt the user for an amount in Singapore Dollars, and then to which foreign currency he would like to convert this amount ('E' for Euros, 'U' for US Dollars, 'J' for Japanese Yen). </a:t>
            </a:r>
            <a:r>
              <a:rPr lang="en-GB" dirty="0"/>
              <a:t>The script will then print the original amount and the converted amount. The output can look like this:</a:t>
            </a:r>
          </a:p>
        </p:txBody>
      </p:sp>
      <p:sp>
        <p:nvSpPr>
          <p:cNvPr id="5" name="TextBox 4">
            <a:extLst>
              <a:ext uri="{FF2B5EF4-FFF2-40B4-BE49-F238E27FC236}">
                <a16:creationId xmlns:a16="http://schemas.microsoft.com/office/drawing/2014/main" id="{9C77A9CE-B014-C345-A7FF-CD41E469FC3C}"/>
              </a:ext>
            </a:extLst>
          </p:cNvPr>
          <p:cNvSpPr txBox="1"/>
          <p:nvPr/>
        </p:nvSpPr>
        <p:spPr>
          <a:xfrm>
            <a:off x="494730" y="5705366"/>
            <a:ext cx="8271560" cy="369332"/>
          </a:xfrm>
          <a:prstGeom prst="rect">
            <a:avLst/>
          </a:prstGeom>
          <a:noFill/>
        </p:spPr>
        <p:txBody>
          <a:bodyPr wrap="none" rtlCol="0">
            <a:spAutoFit/>
          </a:bodyPr>
          <a:lstStyle/>
          <a:p>
            <a:r>
              <a:rPr lang="en-US" dirty="0"/>
              <a:t>Try doing this in your groups. Otherwise discuss your solutions for the next 10 minutes</a:t>
            </a:r>
          </a:p>
        </p:txBody>
      </p:sp>
    </p:spTree>
    <p:extLst>
      <p:ext uri="{BB962C8B-B14F-4D97-AF65-F5344CB8AC3E}">
        <p14:creationId xmlns:p14="http://schemas.microsoft.com/office/powerpoint/2010/main" val="145284247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33486"/>
            <a:ext cx="9144000" cy="3416320"/>
          </a:xfrm>
          <a:prstGeom prst="rect">
            <a:avLst/>
          </a:prstGeom>
        </p:spPr>
        <p:txBody>
          <a:bodyPr wrap="square">
            <a:spAutoFit/>
          </a:bodyPr>
          <a:lstStyle/>
          <a:p>
            <a:r>
              <a:rPr lang="en-GB" b="1" dirty="0"/>
              <a:t>7. Write a script that will prompt the user for an amount in Singapore Dollars, and then to which foreign currency he would like to convert this amount ('E' for Euros, 'U' for US Dollars, 'J' for Japanese Yen). </a:t>
            </a:r>
            <a:r>
              <a:rPr lang="en-GB" dirty="0"/>
              <a:t>The script will then print the original amount and the converted amount. The output can look like this:</a:t>
            </a:r>
          </a:p>
          <a:p>
            <a:endParaRPr lang="en-SG" b="1" dirty="0"/>
          </a:p>
          <a:p>
            <a:r>
              <a:rPr lang="en-GB" dirty="0">
                <a:latin typeface="Courier New" pitchFamily="49" charset="0"/>
                <a:cs typeface="Courier New" pitchFamily="49" charset="0"/>
              </a:rPr>
              <a:t>Enter the amount in Singapore Dollars: 29.340</a:t>
            </a:r>
            <a:br>
              <a:rPr lang="en-GB" dirty="0">
                <a:latin typeface="Courier New" pitchFamily="49" charset="0"/>
                <a:cs typeface="Courier New" pitchFamily="49" charset="0"/>
              </a:rPr>
            </a:br>
            <a:r>
              <a:rPr lang="en-GB" dirty="0">
                <a:latin typeface="Courier New" pitchFamily="49" charset="0"/>
                <a:cs typeface="Courier New" pitchFamily="49" charset="0"/>
              </a:rPr>
              <a:t>Do you want to convert this amount in Euros (E), US Dollars (U) or Japanese Yen (J)? U</a:t>
            </a:r>
            <a:br>
              <a:rPr lang="en-GB" dirty="0">
                <a:latin typeface="Courier New" pitchFamily="49" charset="0"/>
                <a:cs typeface="Courier New" pitchFamily="49" charset="0"/>
              </a:rPr>
            </a:br>
            <a:r>
              <a:rPr lang="en-GB" dirty="0">
                <a:latin typeface="Courier New" pitchFamily="49" charset="0"/>
                <a:cs typeface="Courier New" pitchFamily="49" charset="0"/>
              </a:rPr>
              <a:t>29.34 Singapore Dollars equals 21.603042 US Dollars</a:t>
            </a:r>
          </a:p>
          <a:p>
            <a:br>
              <a:rPr lang="en-GB" b="1" dirty="0"/>
            </a:br>
            <a:r>
              <a:rPr lang="en-GB" dirty="0"/>
              <a:t>The program must check that the user didn't enter a negative amount. You can check online for the latest currency rates.</a:t>
            </a:r>
            <a:endParaRPr lang="en-GB" b="1" dirty="0"/>
          </a:p>
        </p:txBody>
      </p:sp>
      <p:sp>
        <p:nvSpPr>
          <p:cNvPr id="5" name="Rectangle 4"/>
          <p:cNvSpPr/>
          <p:nvPr/>
        </p:nvSpPr>
        <p:spPr>
          <a:xfrm>
            <a:off x="0" y="3455203"/>
            <a:ext cx="9144000" cy="2774606"/>
          </a:xfrm>
          <a:prstGeom prst="rect">
            <a:avLst/>
          </a:prstGeom>
        </p:spPr>
        <p:txBody>
          <a:bodyPr wrap="square">
            <a:spAutoFit/>
          </a:bodyPr>
          <a:lstStyle/>
          <a:p>
            <a:pPr>
              <a:lnSpc>
                <a:spcPct val="115000"/>
              </a:lnSpc>
              <a:spcAft>
                <a:spcPts val="0"/>
              </a:spcAft>
            </a:pPr>
            <a:r>
              <a:rPr lang="en-GB" sz="1400" b="1" dirty="0">
                <a:latin typeface="Courier New"/>
                <a:ea typeface="Courier New"/>
              </a:rPr>
              <a:t>amount = </a:t>
            </a:r>
            <a:r>
              <a:rPr lang="en-GB" sz="1400" b="1" dirty="0">
                <a:solidFill>
                  <a:srgbClr val="3C78D8"/>
                </a:solidFill>
                <a:latin typeface="Courier New"/>
                <a:ea typeface="Courier New"/>
              </a:rPr>
              <a:t>float</a:t>
            </a:r>
            <a:r>
              <a:rPr lang="en-GB" sz="1400" b="1" dirty="0">
                <a:latin typeface="Courier New"/>
                <a:ea typeface="Courier New"/>
              </a:rPr>
              <a:t>(</a:t>
            </a:r>
            <a:r>
              <a:rPr lang="en-GB" sz="1400" b="1" dirty="0">
                <a:solidFill>
                  <a:srgbClr val="3C78D8"/>
                </a:solidFill>
                <a:latin typeface="Courier New"/>
                <a:ea typeface="Courier New"/>
              </a:rPr>
              <a:t>input</a:t>
            </a:r>
            <a:r>
              <a:rPr lang="en-GB" sz="1400" b="1" dirty="0">
                <a:latin typeface="Courier New"/>
                <a:ea typeface="Courier New"/>
              </a:rPr>
              <a:t>('</a:t>
            </a:r>
            <a:r>
              <a:rPr lang="en-GB" sz="1400" b="1" dirty="0">
                <a:solidFill>
                  <a:srgbClr val="6AA84F"/>
                </a:solidFill>
                <a:latin typeface="Courier New"/>
                <a:ea typeface="Courier New"/>
              </a:rPr>
              <a:t>Enter the amount in Singapore Dollars:</a:t>
            </a:r>
            <a:r>
              <a:rPr lang="en-GB" sz="1400" b="1" dirty="0">
                <a:latin typeface="Courier New"/>
                <a:ea typeface="Courier New"/>
              </a:rPr>
              <a:t> '))</a:t>
            </a:r>
            <a:br>
              <a:rPr lang="en-GB" sz="1400" b="1" dirty="0">
                <a:latin typeface="Courier New"/>
                <a:ea typeface="Courier New"/>
              </a:rPr>
            </a:br>
            <a:br>
              <a:rPr lang="en-GB" sz="1400" b="1" dirty="0">
                <a:latin typeface="Courier New"/>
                <a:ea typeface="Courier New"/>
              </a:rPr>
            </a:br>
            <a:r>
              <a:rPr lang="en-GB" sz="1400" b="1" dirty="0">
                <a:solidFill>
                  <a:srgbClr val="3C78D8"/>
                </a:solidFill>
                <a:latin typeface="Courier New"/>
                <a:ea typeface="Courier New"/>
              </a:rPr>
              <a:t>if </a:t>
            </a:r>
            <a:r>
              <a:rPr lang="en-GB" sz="1400" b="1" dirty="0">
                <a:latin typeface="Courier New"/>
                <a:ea typeface="Courier New"/>
              </a:rPr>
              <a:t>amount &lt;0:</a:t>
            </a:r>
            <a:r>
              <a:rPr lang="en-GB" sz="1400" b="1" dirty="0">
                <a:solidFill>
                  <a:srgbClr val="999999"/>
                </a:solidFill>
                <a:latin typeface="Courier New"/>
                <a:ea typeface="Courier New"/>
              </a:rPr>
              <a:t> # error check</a:t>
            </a:r>
            <a:endParaRPr lang="en-GB" sz="2400" b="1" dirty="0">
              <a:latin typeface="Arial"/>
              <a:ea typeface="Arial"/>
            </a:endParaRPr>
          </a:p>
          <a:p>
            <a:r>
              <a:rPr lang="en-GB" sz="1400" b="1" dirty="0">
                <a:latin typeface="Courier New"/>
                <a:ea typeface="Courier New"/>
              </a:rPr>
              <a:t>	</a:t>
            </a:r>
            <a:r>
              <a:rPr lang="en-GB" sz="1400" b="1" dirty="0">
                <a:solidFill>
                  <a:srgbClr val="3C78D8"/>
                </a:solidFill>
                <a:latin typeface="Courier New"/>
                <a:ea typeface="Courier New"/>
              </a:rPr>
              <a:t>print</a:t>
            </a:r>
            <a:r>
              <a:rPr lang="en-GB" sz="1400" b="1" dirty="0">
                <a:latin typeface="Courier New"/>
                <a:ea typeface="Courier New"/>
              </a:rPr>
              <a:t>('</a:t>
            </a:r>
            <a:r>
              <a:rPr lang="en-GB" sz="1400" b="1" dirty="0">
                <a:solidFill>
                  <a:srgbClr val="6AA84F"/>
                </a:solidFill>
                <a:latin typeface="Courier New"/>
                <a:ea typeface="Courier New"/>
              </a:rPr>
              <a:t>Error, the amount is negative </a:t>
            </a:r>
            <a:r>
              <a:rPr lang="en-GB" sz="1400" b="1" dirty="0">
                <a:latin typeface="Courier New"/>
                <a:ea typeface="Courier New"/>
              </a:rPr>
              <a:t>')</a:t>
            </a:r>
            <a:br>
              <a:rPr lang="en-GB" sz="1400" b="1" dirty="0">
                <a:latin typeface="Courier New"/>
                <a:ea typeface="Courier New"/>
              </a:rPr>
            </a:br>
            <a:br>
              <a:rPr lang="en-GB" sz="1400" b="1" dirty="0">
                <a:solidFill>
                  <a:srgbClr val="999999"/>
                </a:solidFill>
                <a:latin typeface="Courier New"/>
                <a:ea typeface="Courier New"/>
              </a:rPr>
            </a:br>
            <a:r>
              <a:rPr lang="en-GB" sz="1400" b="1" dirty="0">
                <a:solidFill>
                  <a:srgbClr val="3C78D8"/>
                </a:solidFill>
                <a:latin typeface="Courier New"/>
                <a:ea typeface="Courier New"/>
              </a:rPr>
              <a:t>else</a:t>
            </a:r>
            <a:r>
              <a:rPr lang="en-GB" sz="1400" b="1" dirty="0">
                <a:latin typeface="Courier New"/>
                <a:ea typeface="Courier New"/>
              </a:rPr>
              <a:t>: </a:t>
            </a:r>
            <a:r>
              <a:rPr lang="en-GB" sz="1400" b="1" dirty="0">
                <a:solidFill>
                  <a:srgbClr val="999999"/>
                </a:solidFill>
                <a:latin typeface="Courier New"/>
                <a:ea typeface="Courier New"/>
              </a:rPr>
              <a:t># if no error when inputting the amount</a:t>
            </a:r>
            <a:br>
              <a:rPr lang="en-GB" sz="1400" b="1" dirty="0">
                <a:latin typeface="Courier New"/>
                <a:ea typeface="Courier New"/>
              </a:rPr>
            </a:br>
            <a:r>
              <a:rPr lang="en-GB" sz="1400" b="1" dirty="0">
                <a:latin typeface="Courier New"/>
                <a:ea typeface="Courier New"/>
              </a:rPr>
              <a:t>	choice = </a:t>
            </a:r>
            <a:r>
              <a:rPr lang="en-GB" sz="1400" b="1" dirty="0">
                <a:solidFill>
                  <a:srgbClr val="3C78D8"/>
                </a:solidFill>
                <a:latin typeface="Courier New"/>
                <a:ea typeface="Courier New"/>
              </a:rPr>
              <a:t>input</a:t>
            </a:r>
            <a:r>
              <a:rPr lang="en-GB" sz="1400" b="1" dirty="0">
                <a:latin typeface="Courier New"/>
                <a:ea typeface="Courier New"/>
              </a:rPr>
              <a:t>('</a:t>
            </a:r>
            <a:r>
              <a:rPr lang="en-GB" sz="1400" b="1" dirty="0">
                <a:solidFill>
                  <a:srgbClr val="6AA84F"/>
                </a:solidFill>
                <a:latin typeface="Courier New"/>
                <a:ea typeface="Courier New"/>
              </a:rPr>
              <a:t>Convert to Euros(E), US Dollars(U) or Japanese Yens(J)?</a:t>
            </a:r>
            <a:r>
              <a:rPr lang="en-GB" sz="1400" b="1" dirty="0">
                <a:latin typeface="Courier New"/>
                <a:ea typeface="Courier New"/>
              </a:rPr>
              <a:t>')</a:t>
            </a:r>
            <a:br>
              <a:rPr lang="en-GB" sz="1400" b="1" dirty="0">
                <a:latin typeface="Courier New"/>
                <a:ea typeface="Courier New"/>
              </a:rPr>
            </a:br>
            <a:r>
              <a:rPr lang="en-GB" sz="1400" b="1" dirty="0">
                <a:latin typeface="Courier New"/>
                <a:ea typeface="Courier New"/>
              </a:rPr>
              <a:t>	</a:t>
            </a:r>
            <a:r>
              <a:rPr lang="en-GB" sz="1400" b="1" dirty="0">
                <a:solidFill>
                  <a:srgbClr val="999999"/>
                </a:solidFill>
                <a:latin typeface="Courier New"/>
                <a:ea typeface="Courier New"/>
              </a:rPr>
              <a:t># conversion to Euros</a:t>
            </a:r>
            <a:br>
              <a:rPr lang="en-GB" sz="1400" b="1" dirty="0">
                <a:latin typeface="Courier New"/>
                <a:ea typeface="Courier New"/>
              </a:rPr>
            </a:br>
            <a:r>
              <a:rPr lang="en-GB" sz="1400" b="1" dirty="0">
                <a:latin typeface="Courier New"/>
                <a:ea typeface="Courier New"/>
              </a:rPr>
              <a:t>	</a:t>
            </a:r>
            <a:r>
              <a:rPr lang="en-GB" sz="1400" b="1" dirty="0">
                <a:solidFill>
                  <a:srgbClr val="3C78D8"/>
                </a:solidFill>
                <a:latin typeface="Courier New"/>
                <a:ea typeface="Courier New"/>
              </a:rPr>
              <a:t>if </a:t>
            </a:r>
            <a:r>
              <a:rPr lang="en-GB" sz="1400" b="1" dirty="0">
                <a:latin typeface="Courier New"/>
                <a:ea typeface="Courier New"/>
              </a:rPr>
              <a:t>choice == '</a:t>
            </a:r>
            <a:r>
              <a:rPr lang="en-GB" sz="1400" b="1" dirty="0">
                <a:solidFill>
                  <a:srgbClr val="6AA84F"/>
                </a:solidFill>
                <a:latin typeface="Courier New"/>
                <a:ea typeface="Courier New"/>
              </a:rPr>
              <a:t>E</a:t>
            </a:r>
            <a:r>
              <a:rPr lang="en-GB" sz="1400" b="1" dirty="0">
                <a:latin typeface="Courier New"/>
                <a:ea typeface="Courier New"/>
              </a:rPr>
              <a:t>':</a:t>
            </a:r>
            <a:br>
              <a:rPr lang="en-GB" sz="1400" b="1" dirty="0">
                <a:latin typeface="Courier New"/>
                <a:ea typeface="Courier New"/>
              </a:rPr>
            </a:br>
            <a:r>
              <a:rPr lang="en-GB" sz="1400" b="1" dirty="0">
                <a:latin typeface="Courier New"/>
                <a:ea typeface="Courier New"/>
              </a:rPr>
              <a:t>		</a:t>
            </a:r>
            <a:r>
              <a:rPr lang="en-GB" sz="1400" b="1" dirty="0" err="1">
                <a:latin typeface="Courier New"/>
                <a:ea typeface="Courier New"/>
              </a:rPr>
              <a:t>converted_amount</a:t>
            </a:r>
            <a:r>
              <a:rPr lang="en-GB" sz="1400" b="1" dirty="0">
                <a:latin typeface="Courier New"/>
                <a:ea typeface="Courier New"/>
              </a:rPr>
              <a:t> = amount * 0.6716</a:t>
            </a:r>
            <a:br>
              <a:rPr lang="en-GB" sz="1400" b="1" dirty="0">
                <a:latin typeface="Courier New"/>
                <a:ea typeface="Courier New"/>
              </a:rPr>
            </a:br>
            <a:r>
              <a:rPr lang="en-GB" sz="1400" b="1" dirty="0">
                <a:latin typeface="Courier New"/>
                <a:ea typeface="Courier New"/>
              </a:rPr>
              <a:t>		</a:t>
            </a:r>
            <a:r>
              <a:rPr lang="en-GB" sz="1400" b="1" dirty="0">
                <a:solidFill>
                  <a:srgbClr val="3C78D8"/>
                </a:solidFill>
                <a:latin typeface="Courier New"/>
                <a:ea typeface="Courier New"/>
              </a:rPr>
              <a:t>print</a:t>
            </a:r>
            <a:r>
              <a:rPr lang="en-GB" sz="1400" b="1" dirty="0">
                <a:latin typeface="Courier New"/>
                <a:ea typeface="Courier New"/>
              </a:rPr>
              <a:t>(amount, '</a:t>
            </a:r>
            <a:r>
              <a:rPr lang="en-GB" sz="1400" b="1" dirty="0">
                <a:solidFill>
                  <a:srgbClr val="6AA84F"/>
                </a:solidFill>
                <a:latin typeface="Courier New"/>
                <a:ea typeface="Courier New"/>
              </a:rPr>
              <a:t>Singapore Dollars equals </a:t>
            </a:r>
            <a:r>
              <a:rPr lang="en-GB" sz="1400" b="1" dirty="0">
                <a:latin typeface="Courier New"/>
                <a:ea typeface="Courier New"/>
              </a:rPr>
              <a:t>', </a:t>
            </a:r>
            <a:r>
              <a:rPr lang="en-GB" sz="1400" b="1" dirty="0" err="1">
                <a:latin typeface="Courier New"/>
                <a:ea typeface="Courier New"/>
              </a:rPr>
              <a:t>converted_amount</a:t>
            </a:r>
            <a:r>
              <a:rPr lang="en-GB" sz="1400" b="1" dirty="0">
                <a:latin typeface="Courier New"/>
                <a:ea typeface="Courier New"/>
              </a:rPr>
              <a:t>, ' </a:t>
            </a:r>
            <a:r>
              <a:rPr lang="en-GB" sz="1400" b="1" dirty="0">
                <a:solidFill>
                  <a:srgbClr val="6AA84F"/>
                </a:solidFill>
                <a:latin typeface="Courier New"/>
                <a:ea typeface="Courier New"/>
              </a:rPr>
              <a:t>Euros</a:t>
            </a:r>
            <a:r>
              <a:rPr lang="en-GB" sz="1400" b="1" dirty="0">
                <a:latin typeface="Courier New"/>
                <a:ea typeface="Courier New"/>
              </a:rPr>
              <a:t> ')</a:t>
            </a:r>
            <a:br>
              <a:rPr lang="en-GB" sz="1400" b="1" dirty="0">
                <a:latin typeface="Courier New"/>
                <a:ea typeface="Courier New"/>
              </a:rPr>
            </a:br>
            <a:r>
              <a:rPr lang="en-GB" sz="1400" b="1" dirty="0">
                <a:latin typeface="Courier New"/>
                <a:ea typeface="Courier New"/>
              </a:rPr>
              <a:t>	</a:t>
            </a:r>
            <a:r>
              <a:rPr lang="en-GB" sz="1400" b="1" dirty="0">
                <a:solidFill>
                  <a:srgbClr val="999999"/>
                </a:solidFill>
                <a:latin typeface="Courier New"/>
                <a:ea typeface="Courier New"/>
              </a:rPr>
              <a:t># conversion in US Dollars</a:t>
            </a:r>
            <a:endParaRPr lang="en-GB" sz="1400" dirty="0"/>
          </a:p>
        </p:txBody>
      </p:sp>
    </p:spTree>
    <p:extLst>
      <p:ext uri="{BB962C8B-B14F-4D97-AF65-F5344CB8AC3E}">
        <p14:creationId xmlns:p14="http://schemas.microsoft.com/office/powerpoint/2010/main" val="50295200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1754326"/>
          </a:xfrm>
          <a:prstGeom prst="rect">
            <a:avLst/>
          </a:prstGeom>
        </p:spPr>
        <p:txBody>
          <a:bodyPr wrap="square">
            <a:spAutoFit/>
          </a:bodyPr>
          <a:lstStyle/>
          <a:p>
            <a:r>
              <a:rPr lang="en-GB" b="1" dirty="0"/>
              <a:t>8. Write a script that will print a list consisting of “cylinder”, “circle”, and “rectangle”. </a:t>
            </a:r>
            <a:r>
              <a:rPr lang="en-GB" dirty="0"/>
              <a:t>It prompts the user to choose one, prompts the user for the appropriate quantities (e.g., the radius of the circle) and then prints its area. If the user enters an invalid choice, the script simply prints an error message. By importing the math package, you have access to the value of pi via </a:t>
            </a:r>
            <a:r>
              <a:rPr lang="en-GB" dirty="0" err="1"/>
              <a:t>math.pi</a:t>
            </a:r>
            <a:r>
              <a:rPr lang="en-GB" dirty="0"/>
              <a:t>. The script should use a nested if-else statement to accomplish this. Here are two examples of running it (units are assumed to be inches).</a:t>
            </a:r>
            <a:endParaRPr lang="en-GB" b="1" dirty="0"/>
          </a:p>
        </p:txBody>
      </p:sp>
      <p:sp>
        <p:nvSpPr>
          <p:cNvPr id="8" name="Rectangle 7"/>
          <p:cNvSpPr/>
          <p:nvPr/>
        </p:nvSpPr>
        <p:spPr>
          <a:xfrm>
            <a:off x="2495550" y="1754326"/>
            <a:ext cx="4572000" cy="4524315"/>
          </a:xfrm>
          <a:prstGeom prst="rect">
            <a:avLst/>
          </a:prstGeom>
        </p:spPr>
        <p:txBody>
          <a:bodyPr>
            <a:spAutoFit/>
          </a:bodyPr>
          <a:lstStyle/>
          <a:p>
            <a:r>
              <a:rPr lang="en-GB" dirty="0"/>
              <a:t>Menu</a:t>
            </a:r>
            <a:br>
              <a:rPr lang="en-GB" dirty="0"/>
            </a:br>
            <a:r>
              <a:rPr lang="en-GB" dirty="0"/>
              <a:t>1. Cylinder</a:t>
            </a:r>
            <a:br>
              <a:rPr lang="en-GB" dirty="0"/>
            </a:br>
            <a:r>
              <a:rPr lang="en-GB" dirty="0"/>
              <a:t>2. Circle</a:t>
            </a:r>
            <a:br>
              <a:rPr lang="en-GB" dirty="0"/>
            </a:br>
            <a:r>
              <a:rPr lang="en-GB" dirty="0"/>
              <a:t>3. Rectangle</a:t>
            </a:r>
            <a:br>
              <a:rPr lang="en-GB" dirty="0"/>
            </a:br>
            <a:r>
              <a:rPr lang="en-GB" dirty="0"/>
              <a:t>Please choose one: 2</a:t>
            </a:r>
            <a:br>
              <a:rPr lang="en-GB" dirty="0"/>
            </a:br>
            <a:r>
              <a:rPr lang="en-GB" dirty="0"/>
              <a:t>Enter the radius of the circle: 4.1</a:t>
            </a:r>
            <a:br>
              <a:rPr lang="en-GB" dirty="0"/>
            </a:br>
            <a:r>
              <a:rPr lang="en-GB" dirty="0"/>
              <a:t>The area is 52.81017250684441</a:t>
            </a:r>
          </a:p>
          <a:p>
            <a:endParaRPr lang="en-SG" b="1" dirty="0"/>
          </a:p>
          <a:p>
            <a:r>
              <a:rPr lang="en-GB" dirty="0"/>
              <a:t>Menu</a:t>
            </a:r>
            <a:br>
              <a:rPr lang="en-GB" dirty="0"/>
            </a:br>
            <a:r>
              <a:rPr lang="en-GB" dirty="0"/>
              <a:t>1. Cylinder</a:t>
            </a:r>
            <a:endParaRPr lang="en-GB" b="1" dirty="0"/>
          </a:p>
          <a:p>
            <a:r>
              <a:rPr lang="en-GB" dirty="0"/>
              <a:t>2. Circle</a:t>
            </a:r>
            <a:br>
              <a:rPr lang="en-GB" dirty="0"/>
            </a:br>
            <a:r>
              <a:rPr lang="en-GB" dirty="0"/>
              <a:t>3. Rectangle</a:t>
            </a:r>
            <a:br>
              <a:rPr lang="en-GB" dirty="0"/>
            </a:br>
            <a:r>
              <a:rPr lang="en-GB" dirty="0"/>
              <a:t>Please choose one: 3</a:t>
            </a:r>
            <a:br>
              <a:rPr lang="en-GB" dirty="0"/>
            </a:br>
            <a:r>
              <a:rPr lang="en-GB" dirty="0"/>
              <a:t>Enter the length: 4</a:t>
            </a:r>
            <a:br>
              <a:rPr lang="en-GB" dirty="0"/>
            </a:br>
            <a:r>
              <a:rPr lang="en-GB" dirty="0"/>
              <a:t>Enter the width: 6</a:t>
            </a:r>
            <a:br>
              <a:rPr lang="en-GB" dirty="0"/>
            </a:br>
            <a:r>
              <a:rPr lang="en-GB" dirty="0"/>
              <a:t>The area is 24.0</a:t>
            </a:r>
            <a:endParaRPr lang="en-GB" b="1" dirty="0"/>
          </a:p>
        </p:txBody>
      </p:sp>
    </p:spTree>
    <p:extLst>
      <p:ext uri="{BB962C8B-B14F-4D97-AF65-F5344CB8AC3E}">
        <p14:creationId xmlns:p14="http://schemas.microsoft.com/office/powerpoint/2010/main" val="265739126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8DF098D-2C82-F243-AE31-A166F3DEA945}"/>
              </a:ext>
            </a:extLst>
          </p:cNvPr>
          <p:cNvSpPr>
            <a:spLocks noGrp="1"/>
          </p:cNvSpPr>
          <p:nvPr>
            <p:ph idx="1"/>
          </p:nvPr>
        </p:nvSpPr>
        <p:spPr>
          <a:xfrm>
            <a:off x="457200" y="1983630"/>
            <a:ext cx="8229600" cy="3721736"/>
          </a:xfrm>
        </p:spPr>
        <p:txBody>
          <a:bodyPr>
            <a:normAutofit fontScale="92500" lnSpcReduction="20000"/>
          </a:bodyPr>
          <a:lstStyle/>
          <a:p>
            <a:r>
              <a:rPr lang="en-US" dirty="0"/>
              <a:t>What do we know?</a:t>
            </a:r>
          </a:p>
          <a:p>
            <a:pPr lvl="1"/>
            <a:r>
              <a:rPr lang="en-US" dirty="0"/>
              <a:t>If you call in a library using import, accessing its methods/attributes requires using the form &lt;library name&gt;.&lt;method name&gt; e.g. </a:t>
            </a:r>
            <a:r>
              <a:rPr lang="en-US" dirty="0" err="1"/>
              <a:t>math.pi</a:t>
            </a:r>
            <a:r>
              <a:rPr lang="en-US" dirty="0"/>
              <a:t> will access the value of pi stored in the math library.</a:t>
            </a:r>
          </a:p>
          <a:p>
            <a:pPr lvl="1"/>
            <a:r>
              <a:rPr lang="en-US" dirty="0"/>
              <a:t>Different shape have different quantities for calculating area</a:t>
            </a:r>
          </a:p>
          <a:p>
            <a:pPr lvl="1"/>
            <a:r>
              <a:rPr lang="en-US" dirty="0"/>
              <a:t>The choice of what type of shape can be evaluated via the if-</a:t>
            </a:r>
            <a:r>
              <a:rPr lang="en-US" dirty="0" err="1"/>
              <a:t>elif</a:t>
            </a:r>
            <a:r>
              <a:rPr lang="en-US" dirty="0"/>
              <a:t>-else control statements.</a:t>
            </a:r>
          </a:p>
          <a:p>
            <a:pPr lvl="1"/>
            <a:r>
              <a:rPr lang="en-US" dirty="0"/>
              <a:t>The ordering of the shapes do not matter.</a:t>
            </a:r>
          </a:p>
          <a:p>
            <a:pPr lvl="1"/>
            <a:endParaRPr lang="en-US" dirty="0"/>
          </a:p>
          <a:p>
            <a:pPr lvl="1"/>
            <a:endParaRPr lang="en-US" dirty="0"/>
          </a:p>
        </p:txBody>
      </p:sp>
      <p:sp>
        <p:nvSpPr>
          <p:cNvPr id="4" name="Rectangle 3">
            <a:extLst>
              <a:ext uri="{FF2B5EF4-FFF2-40B4-BE49-F238E27FC236}">
                <a16:creationId xmlns:a16="http://schemas.microsoft.com/office/drawing/2014/main" id="{E7228715-2B9A-E240-B226-DD5EF365A412}"/>
              </a:ext>
            </a:extLst>
          </p:cNvPr>
          <p:cNvSpPr/>
          <p:nvPr/>
        </p:nvSpPr>
        <p:spPr>
          <a:xfrm>
            <a:off x="269310" y="229304"/>
            <a:ext cx="8874690" cy="1754326"/>
          </a:xfrm>
          <a:prstGeom prst="rect">
            <a:avLst/>
          </a:prstGeom>
        </p:spPr>
        <p:txBody>
          <a:bodyPr wrap="square">
            <a:spAutoFit/>
          </a:bodyPr>
          <a:lstStyle/>
          <a:p>
            <a:r>
              <a:rPr lang="en-GB" b="1" dirty="0"/>
              <a:t>8. Write a script that will print a list consisting of “cylinder”, “circle”, and “rectangle”. </a:t>
            </a:r>
            <a:r>
              <a:rPr lang="en-GB" dirty="0"/>
              <a:t>It prompts the user to choose one, prompts the user for the appropriate quantities (e.g., the radius of the circle) and then prints its area. If the user enters an invalid choice, the script simply prints an error message. By importing the math package, you have access to the value of pi via </a:t>
            </a:r>
            <a:r>
              <a:rPr lang="en-GB" dirty="0" err="1"/>
              <a:t>math.pi</a:t>
            </a:r>
            <a:r>
              <a:rPr lang="en-GB" dirty="0"/>
              <a:t>. The script should use a nested if-else statement to accomplish this. Here are two examples of running it (units are assumed to be inches).</a:t>
            </a:r>
            <a:endParaRPr lang="en-GB" b="1" dirty="0"/>
          </a:p>
        </p:txBody>
      </p:sp>
      <p:sp>
        <p:nvSpPr>
          <p:cNvPr id="5" name="TextBox 4">
            <a:extLst>
              <a:ext uri="{FF2B5EF4-FFF2-40B4-BE49-F238E27FC236}">
                <a16:creationId xmlns:a16="http://schemas.microsoft.com/office/drawing/2014/main" id="{9C77A9CE-B014-C345-A7FF-CD41E469FC3C}"/>
              </a:ext>
            </a:extLst>
          </p:cNvPr>
          <p:cNvSpPr txBox="1"/>
          <p:nvPr/>
        </p:nvSpPr>
        <p:spPr>
          <a:xfrm>
            <a:off x="494730" y="5705366"/>
            <a:ext cx="8271560" cy="369332"/>
          </a:xfrm>
          <a:prstGeom prst="rect">
            <a:avLst/>
          </a:prstGeom>
          <a:noFill/>
        </p:spPr>
        <p:txBody>
          <a:bodyPr wrap="none" rtlCol="0">
            <a:spAutoFit/>
          </a:bodyPr>
          <a:lstStyle/>
          <a:p>
            <a:r>
              <a:rPr lang="en-US" dirty="0"/>
              <a:t>Try doing this in your groups. Otherwise discuss your solutions for the next 10 minutes</a:t>
            </a:r>
          </a:p>
        </p:txBody>
      </p:sp>
    </p:spTree>
    <p:extLst>
      <p:ext uri="{BB962C8B-B14F-4D97-AF65-F5344CB8AC3E}">
        <p14:creationId xmlns:p14="http://schemas.microsoft.com/office/powerpoint/2010/main" val="13201731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1754326"/>
          </a:xfrm>
          <a:prstGeom prst="rect">
            <a:avLst/>
          </a:prstGeom>
        </p:spPr>
        <p:txBody>
          <a:bodyPr wrap="square">
            <a:spAutoFit/>
          </a:bodyPr>
          <a:lstStyle/>
          <a:p>
            <a:r>
              <a:rPr lang="en-GB" b="1" dirty="0"/>
              <a:t>8. Write a script that will print a list consisting of “cylinder”, “circle”, and “rectangle”. </a:t>
            </a:r>
            <a:r>
              <a:rPr lang="en-GB" dirty="0"/>
              <a:t>It prompts the user to choose one, prompts the user for the appropriate quantities (e.g., the radius of the circle) and then prints its area. If the user enters an invalid choice, the script simply prints an error message. By importing the math package, you have access to the value of pi via </a:t>
            </a:r>
            <a:r>
              <a:rPr lang="en-GB" dirty="0" err="1"/>
              <a:t>math.pi</a:t>
            </a:r>
            <a:r>
              <a:rPr lang="en-GB" dirty="0"/>
              <a:t>. The script should use a nested if-else statement to accomplish this. Here are two examples of running it (units are assumed to be inches).</a:t>
            </a:r>
            <a:endParaRPr lang="en-GB" b="1" dirty="0"/>
          </a:p>
        </p:txBody>
      </p:sp>
      <p:pic>
        <p:nvPicPr>
          <p:cNvPr id="410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599" y="1754326"/>
            <a:ext cx="7448551" cy="44889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1384465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AC6A7C1-7013-7543-9231-930B127CE501}"/>
              </a:ext>
            </a:extLst>
          </p:cNvPr>
          <p:cNvSpPr>
            <a:spLocks noGrp="1"/>
          </p:cNvSpPr>
          <p:nvPr>
            <p:ph type="title"/>
          </p:nvPr>
        </p:nvSpPr>
        <p:spPr/>
        <p:txBody>
          <a:bodyPr>
            <a:normAutofit fontScale="90000"/>
          </a:bodyPr>
          <a:lstStyle/>
          <a:p>
            <a:r>
              <a:rPr lang="en-US" dirty="0"/>
              <a:t>You may leave once you complete the items. Or stick around and chat/discuss</a:t>
            </a:r>
          </a:p>
        </p:txBody>
      </p:sp>
      <p:sp>
        <p:nvSpPr>
          <p:cNvPr id="5" name="Text Placeholder 4">
            <a:extLst>
              <a:ext uri="{FF2B5EF4-FFF2-40B4-BE49-F238E27FC236}">
                <a16:creationId xmlns:a16="http://schemas.microsoft.com/office/drawing/2014/main" id="{EF403BEF-155F-0145-BF5F-FBDF685C3AAB}"/>
              </a:ext>
            </a:extLst>
          </p:cNvPr>
          <p:cNvSpPr>
            <a:spLocks noGrp="1"/>
          </p:cNvSpPr>
          <p:nvPr>
            <p:ph type="body" idx="1"/>
          </p:nvPr>
        </p:nvSpPr>
        <p:spPr/>
        <p:txBody>
          <a:bodyPr/>
          <a:lstStyle/>
          <a:p>
            <a:r>
              <a:rPr lang="en-US" dirty="0"/>
              <a:t>Please take out your RPIs, and enjoy today’s practical</a:t>
            </a:r>
          </a:p>
        </p:txBody>
      </p:sp>
    </p:spTree>
    <p:extLst>
      <p:ext uri="{BB962C8B-B14F-4D97-AF65-F5344CB8AC3E}">
        <p14:creationId xmlns:p14="http://schemas.microsoft.com/office/powerpoint/2010/main" val="2132780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A7F8F6F-160F-BE42-95DE-F41541A0BBD9}"/>
              </a:ext>
            </a:extLst>
          </p:cNvPr>
          <p:cNvSpPr>
            <a:spLocks noGrp="1"/>
          </p:cNvSpPr>
          <p:nvPr>
            <p:ph type="title"/>
          </p:nvPr>
        </p:nvSpPr>
        <p:spPr/>
        <p:txBody>
          <a:bodyPr>
            <a:normAutofit fontScale="90000"/>
          </a:bodyPr>
          <a:lstStyle/>
          <a:p>
            <a:r>
              <a:rPr lang="en-US" dirty="0"/>
              <a:t>What are the die-die must know things?</a:t>
            </a:r>
          </a:p>
        </p:txBody>
      </p:sp>
      <p:sp>
        <p:nvSpPr>
          <p:cNvPr id="2" name="TextBox 1">
            <a:extLst>
              <a:ext uri="{FF2B5EF4-FFF2-40B4-BE49-F238E27FC236}">
                <a16:creationId xmlns:a16="http://schemas.microsoft.com/office/drawing/2014/main" id="{8C6B14B9-3D64-234A-99AD-63999DF4989B}"/>
              </a:ext>
            </a:extLst>
          </p:cNvPr>
          <p:cNvSpPr txBox="1"/>
          <p:nvPr/>
        </p:nvSpPr>
        <p:spPr>
          <a:xfrm>
            <a:off x="457201" y="2154477"/>
            <a:ext cx="8486384" cy="3693319"/>
          </a:xfrm>
          <a:prstGeom prst="rect">
            <a:avLst/>
          </a:prstGeom>
          <a:noFill/>
        </p:spPr>
        <p:txBody>
          <a:bodyPr wrap="square" rtlCol="0">
            <a:spAutoFit/>
          </a:bodyPr>
          <a:lstStyle/>
          <a:p>
            <a:r>
              <a:rPr lang="en-SG" dirty="0"/>
              <a:t>Boolean data types --- only 2 outcomes (True or False)</a:t>
            </a:r>
          </a:p>
          <a:p>
            <a:r>
              <a:rPr lang="en-SG" dirty="0"/>
              <a:t>Relational operators can come in many different forms --- (equality ==, inequality !=, …)</a:t>
            </a:r>
          </a:p>
          <a:p>
            <a:r>
              <a:rPr lang="en-SG" dirty="0"/>
              <a:t>Boolean data types can be compared and controlled using AND, NOT, OR</a:t>
            </a:r>
          </a:p>
          <a:p>
            <a:r>
              <a:rPr lang="en-SG" dirty="0"/>
              <a:t>Flow control (for branching and looping) --- using conditional statements e.g. IF</a:t>
            </a:r>
          </a:p>
          <a:p>
            <a:r>
              <a:rPr lang="en-SG" dirty="0"/>
              <a:t>Programming Statements</a:t>
            </a:r>
          </a:p>
          <a:p>
            <a:r>
              <a:rPr lang="en-SG" dirty="0"/>
              <a:t>Commenting (using # in python)</a:t>
            </a:r>
          </a:p>
          <a:p>
            <a:r>
              <a:rPr lang="en-SG" dirty="0"/>
              <a:t>Dealing with interpreter error messages</a:t>
            </a:r>
          </a:p>
          <a:p>
            <a:r>
              <a:rPr lang="en-SG" dirty="0"/>
              <a:t>Basic Python syntax</a:t>
            </a:r>
          </a:p>
          <a:p>
            <a:r>
              <a:rPr lang="en-SG" dirty="0"/>
              <a:t>The use of indentation and colon to mark out blocks of code controlled by some conditional statement</a:t>
            </a:r>
          </a:p>
          <a:p>
            <a:r>
              <a:rPr lang="en-SG" dirty="0"/>
              <a:t>Nesting</a:t>
            </a:r>
          </a:p>
          <a:p>
            <a:r>
              <a:rPr lang="en-SG" dirty="0"/>
              <a:t>Some Python quirks (e.g. the input into command line is always a string first)</a:t>
            </a:r>
          </a:p>
          <a:p>
            <a:endParaRPr lang="en-US" dirty="0"/>
          </a:p>
        </p:txBody>
      </p:sp>
    </p:spTree>
    <p:extLst>
      <p:ext uri="{BB962C8B-B14F-4D97-AF65-F5344CB8AC3E}">
        <p14:creationId xmlns:p14="http://schemas.microsoft.com/office/powerpoint/2010/main" val="2419739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9826" y="2506812"/>
            <a:ext cx="3902907" cy="1333161"/>
          </a:xfrm>
        </p:spPr>
        <p:txBody>
          <a:bodyPr>
            <a:normAutofit fontScale="90000"/>
          </a:bodyPr>
          <a:lstStyle/>
          <a:p>
            <a:pPr algn="l"/>
            <a:r>
              <a:rPr lang="en-US" sz="3000" b="1" dirty="0">
                <a:solidFill>
                  <a:schemeClr val="bg1"/>
                </a:solidFill>
                <a:cs typeface="Arial"/>
              </a:rPr>
              <a:t>Week 5 – Boolean data types, relational operators and selection basics</a:t>
            </a:r>
          </a:p>
        </p:txBody>
      </p:sp>
      <p:sp>
        <p:nvSpPr>
          <p:cNvPr id="3" name="Subtitle 2"/>
          <p:cNvSpPr>
            <a:spLocks noGrp="1"/>
          </p:cNvSpPr>
          <p:nvPr>
            <p:ph type="subTitle" idx="1"/>
          </p:nvPr>
        </p:nvSpPr>
        <p:spPr>
          <a:xfrm>
            <a:off x="609826" y="4469028"/>
            <a:ext cx="2785307" cy="1687057"/>
          </a:xfrm>
        </p:spPr>
        <p:txBody>
          <a:bodyPr>
            <a:normAutofit/>
          </a:bodyPr>
          <a:lstStyle/>
          <a:p>
            <a:pPr algn="l"/>
            <a:r>
              <a:rPr lang="en-US" sz="1500" dirty="0">
                <a:solidFill>
                  <a:srgbClr val="FFFFFF"/>
                </a:solidFill>
                <a:cs typeface="Arial"/>
              </a:rPr>
              <a:t>Introduction to Computational Thinking</a:t>
            </a:r>
          </a:p>
          <a:p>
            <a:pPr algn="l"/>
            <a:endParaRPr lang="en-US" sz="1500" dirty="0">
              <a:solidFill>
                <a:srgbClr val="FFFFFF"/>
              </a:solidFill>
              <a:cs typeface="Arial"/>
            </a:endParaRPr>
          </a:p>
          <a:p>
            <a:pPr algn="l"/>
            <a:r>
              <a:rPr lang="en-US" sz="1500" dirty="0">
                <a:solidFill>
                  <a:srgbClr val="FFFFFF"/>
                </a:solidFill>
                <a:cs typeface="Arial"/>
              </a:rPr>
              <a:t>Wilson </a:t>
            </a:r>
            <a:r>
              <a:rPr lang="en-US" sz="1500" dirty="0" err="1">
                <a:solidFill>
                  <a:srgbClr val="FFFFFF"/>
                </a:solidFill>
                <a:cs typeface="Arial"/>
              </a:rPr>
              <a:t>Goh</a:t>
            </a:r>
            <a:endParaRPr lang="en-US" sz="1500" dirty="0">
              <a:solidFill>
                <a:srgbClr val="FFFFFF"/>
              </a:solidFill>
              <a:cs typeface="Arial"/>
            </a:endParaRPr>
          </a:p>
          <a:p>
            <a:pPr algn="l"/>
            <a:r>
              <a:rPr lang="en-US" sz="1500" dirty="0" err="1">
                <a:solidFill>
                  <a:srgbClr val="FFFFFF"/>
                </a:solidFill>
                <a:cs typeface="Arial"/>
              </a:rPr>
              <a:t>Marek</a:t>
            </a:r>
            <a:r>
              <a:rPr lang="en-US" sz="1500" dirty="0">
                <a:solidFill>
                  <a:srgbClr val="FFFFFF"/>
                </a:solidFill>
                <a:cs typeface="Arial"/>
              </a:rPr>
              <a:t> </a:t>
            </a:r>
            <a:r>
              <a:rPr lang="en-US" sz="1500" dirty="0" err="1">
                <a:solidFill>
                  <a:srgbClr val="FFFFFF"/>
                </a:solidFill>
                <a:cs typeface="Arial"/>
              </a:rPr>
              <a:t>Mutwil</a:t>
            </a:r>
            <a:endParaRPr lang="en-US" sz="1500" i="1" dirty="0">
              <a:solidFill>
                <a:srgbClr val="FFFFFF"/>
              </a:solidFill>
              <a:cs typeface="Arial"/>
            </a:endParaRPr>
          </a:p>
        </p:txBody>
      </p:sp>
    </p:spTree>
    <p:extLst>
      <p:ext uri="{BB962C8B-B14F-4D97-AF65-F5344CB8AC3E}">
        <p14:creationId xmlns:p14="http://schemas.microsoft.com/office/powerpoint/2010/main" val="18979861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575" y="4750180"/>
            <a:ext cx="2453203" cy="1458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0" y="7937"/>
            <a:ext cx="9144000" cy="1477328"/>
          </a:xfrm>
          <a:prstGeom prst="rect">
            <a:avLst/>
          </a:prstGeom>
        </p:spPr>
        <p:txBody>
          <a:bodyPr wrap="square">
            <a:spAutoFit/>
          </a:bodyPr>
          <a:lstStyle/>
          <a:p>
            <a:r>
              <a:rPr lang="en-GB" b="1" dirty="0"/>
              <a:t>1. Write a Python script functions.py to compute the following expressions, assuming that the angles are in radian. </a:t>
            </a:r>
            <a:r>
              <a:rPr lang="en-GB" dirty="0"/>
              <a:t>By importing the math package, you have access to many math-related methods or attributes, such as </a:t>
            </a:r>
            <a:r>
              <a:rPr lang="en-GB" dirty="0" err="1"/>
              <a:t>math.sqrt</a:t>
            </a:r>
            <a:r>
              <a:rPr lang="en-GB" dirty="0"/>
              <a:t>() for square root, </a:t>
            </a:r>
            <a:r>
              <a:rPr lang="en-GB" dirty="0" err="1"/>
              <a:t>math.pi</a:t>
            </a:r>
            <a:r>
              <a:rPr lang="en-GB" dirty="0"/>
              <a:t> for pi value, </a:t>
            </a:r>
            <a:r>
              <a:rPr lang="en-GB" dirty="0" err="1"/>
              <a:t>math.e</a:t>
            </a:r>
            <a:r>
              <a:rPr lang="en-GB" dirty="0"/>
              <a:t> for e value, math.log() for logarithm, </a:t>
            </a:r>
            <a:r>
              <a:rPr lang="en-GB" dirty="0" err="1"/>
              <a:t>math.cos</a:t>
            </a:r>
            <a:r>
              <a:rPr lang="en-GB" dirty="0"/>
              <a:t>(), </a:t>
            </a:r>
            <a:r>
              <a:rPr lang="en-GB" dirty="0" err="1"/>
              <a:t>math.sin</a:t>
            </a:r>
            <a:r>
              <a:rPr lang="en-GB" dirty="0"/>
              <a:t>(), </a:t>
            </a:r>
            <a:r>
              <a:rPr lang="en-GB" dirty="0" err="1"/>
              <a:t>math.tan</a:t>
            </a:r>
            <a:r>
              <a:rPr lang="en-GB" dirty="0"/>
              <a:t>() for trigonometric functions, etc.)</a:t>
            </a:r>
          </a:p>
        </p:txBody>
      </p:sp>
      <p:sp>
        <p:nvSpPr>
          <p:cNvPr id="5" name="AutoShape 5" descr="Image result for solve the equation geniu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grpSp>
        <p:nvGrpSpPr>
          <p:cNvPr id="7" name="Group 6"/>
          <p:cNvGrpSpPr/>
          <p:nvPr/>
        </p:nvGrpSpPr>
        <p:grpSpPr>
          <a:xfrm>
            <a:off x="1000125" y="1344562"/>
            <a:ext cx="7143750" cy="3467100"/>
            <a:chOff x="155575" y="2009580"/>
            <a:chExt cx="7143750" cy="3467100"/>
          </a:xfrm>
        </p:grpSpPr>
        <p:pic>
          <p:nvPicPr>
            <p:cNvPr id="1031" name="Picture 7" descr="Image result for solve the equation geniu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5575" y="2009580"/>
              <a:ext cx="7143750" cy="34671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1923803" y="2009580"/>
              <a:ext cx="3795206" cy="523220"/>
            </a:xfrm>
            <a:prstGeom prst="rect">
              <a:avLst/>
            </a:prstGeom>
            <a:noFill/>
          </p:spPr>
          <p:txBody>
            <a:bodyPr wrap="none" rtlCol="0">
              <a:spAutoFit/>
            </a:bodyPr>
            <a:lstStyle/>
            <a:p>
              <a:r>
                <a:rPr lang="en-SG" sz="2800" dirty="0"/>
                <a:t>Solve if you are a genius!</a:t>
              </a:r>
              <a:endParaRPr lang="en-GB" sz="2800" dirty="0"/>
            </a:p>
          </p:txBody>
        </p:sp>
      </p:grpSp>
    </p:spTree>
    <p:extLst>
      <p:ext uri="{BB962C8B-B14F-4D97-AF65-F5344CB8AC3E}">
        <p14:creationId xmlns:p14="http://schemas.microsoft.com/office/powerpoint/2010/main" val="3675063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575" y="4750180"/>
            <a:ext cx="2453203" cy="1458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0" y="7937"/>
            <a:ext cx="9144000" cy="1477328"/>
          </a:xfrm>
          <a:prstGeom prst="rect">
            <a:avLst/>
          </a:prstGeom>
        </p:spPr>
        <p:txBody>
          <a:bodyPr wrap="square">
            <a:spAutoFit/>
          </a:bodyPr>
          <a:lstStyle/>
          <a:p>
            <a:r>
              <a:rPr lang="en-GB" b="1" dirty="0"/>
              <a:t>1. Write a Python script functions.py to compute the following expressions, assuming that the angles are in radian. </a:t>
            </a:r>
            <a:r>
              <a:rPr lang="en-GB" dirty="0"/>
              <a:t>By importing the math package, you have access to many math-related methods or attributes, such as </a:t>
            </a:r>
            <a:r>
              <a:rPr lang="en-GB" dirty="0" err="1"/>
              <a:t>math.sqrt</a:t>
            </a:r>
            <a:r>
              <a:rPr lang="en-GB" dirty="0"/>
              <a:t>() for square root, </a:t>
            </a:r>
            <a:r>
              <a:rPr lang="en-GB" dirty="0" err="1"/>
              <a:t>math.pi</a:t>
            </a:r>
            <a:r>
              <a:rPr lang="en-GB" dirty="0"/>
              <a:t> for pi value, </a:t>
            </a:r>
            <a:r>
              <a:rPr lang="en-GB" dirty="0" err="1"/>
              <a:t>math.e</a:t>
            </a:r>
            <a:r>
              <a:rPr lang="en-GB" dirty="0"/>
              <a:t> for e value, math.log() for logarithm, </a:t>
            </a:r>
            <a:r>
              <a:rPr lang="en-GB" dirty="0" err="1"/>
              <a:t>math.cos</a:t>
            </a:r>
            <a:r>
              <a:rPr lang="en-GB" dirty="0"/>
              <a:t>(), </a:t>
            </a:r>
            <a:r>
              <a:rPr lang="en-GB" dirty="0" err="1"/>
              <a:t>math.sin</a:t>
            </a:r>
            <a:r>
              <a:rPr lang="en-GB" dirty="0"/>
              <a:t>(), </a:t>
            </a:r>
            <a:r>
              <a:rPr lang="en-GB" dirty="0" err="1"/>
              <a:t>math.tan</a:t>
            </a:r>
            <a:r>
              <a:rPr lang="en-GB" dirty="0"/>
              <a:t>() for trigonometric functions, etc.)</a:t>
            </a:r>
          </a:p>
        </p:txBody>
      </p:sp>
      <p:sp>
        <p:nvSpPr>
          <p:cNvPr id="5" name="AutoShape 5" descr="Image result for solve the equation geniu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grpSp>
        <p:nvGrpSpPr>
          <p:cNvPr id="7" name="Group 6"/>
          <p:cNvGrpSpPr/>
          <p:nvPr/>
        </p:nvGrpSpPr>
        <p:grpSpPr>
          <a:xfrm>
            <a:off x="1000125" y="1344562"/>
            <a:ext cx="7143750" cy="3467100"/>
            <a:chOff x="155575" y="2009580"/>
            <a:chExt cx="7143750" cy="3467100"/>
          </a:xfrm>
        </p:grpSpPr>
        <p:pic>
          <p:nvPicPr>
            <p:cNvPr id="1031" name="Picture 7" descr="Image result for solve the equation geniu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5575" y="2009580"/>
              <a:ext cx="7143750" cy="34671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1923803" y="2009580"/>
              <a:ext cx="3795206" cy="523220"/>
            </a:xfrm>
            <a:prstGeom prst="rect">
              <a:avLst/>
            </a:prstGeom>
            <a:noFill/>
          </p:spPr>
          <p:txBody>
            <a:bodyPr wrap="none" rtlCol="0">
              <a:spAutoFit/>
            </a:bodyPr>
            <a:lstStyle/>
            <a:p>
              <a:r>
                <a:rPr lang="en-SG" sz="2800" dirty="0"/>
                <a:t>Solve if you are a genius!</a:t>
              </a:r>
              <a:endParaRPr lang="en-GB" sz="2800" dirty="0"/>
            </a:p>
          </p:txBody>
        </p:sp>
      </p:grpSp>
      <p:pic>
        <p:nvPicPr>
          <p:cNvPr id="1034" name="Picture 10" descr="Image result for order of calculations"/>
          <p:cNvPicPr>
            <a:picLocks noChangeAspect="1" noChangeArrowheads="1"/>
          </p:cNvPicPr>
          <p:nvPr/>
        </p:nvPicPr>
        <p:blipFill rotWithShape="1">
          <a:blip r:embed="rId5">
            <a:extLst>
              <a:ext uri="{28A0092B-C50C-407E-A947-70E740481C1C}">
                <a14:useLocalDpi xmlns:a14="http://schemas.microsoft.com/office/drawing/2010/main" val="0"/>
              </a:ext>
            </a:extLst>
          </a:blip>
          <a:srcRect b="19679"/>
          <a:stretch/>
        </p:blipFill>
        <p:spPr bwMode="auto">
          <a:xfrm>
            <a:off x="3358119" y="4643305"/>
            <a:ext cx="5119048" cy="1713191"/>
          </a:xfrm>
          <a:prstGeom prst="rect">
            <a:avLst/>
          </a:prstGeom>
          <a:noFill/>
          <a:extLst>
            <a:ext uri="{909E8E84-426E-40DD-AFC4-6F175D3DCCD1}">
              <a14:hiddenFill xmlns:a14="http://schemas.microsoft.com/office/drawing/2010/main">
                <a:solidFill>
                  <a:srgbClr val="FFFFFF"/>
                </a:solidFill>
              </a14:hiddenFill>
            </a:ext>
          </a:extLst>
        </p:spPr>
      </p:pic>
      <p:sp>
        <p:nvSpPr>
          <p:cNvPr id="3" name="Rounded Rectangle 2"/>
          <p:cNvSpPr/>
          <p:nvPr/>
        </p:nvSpPr>
        <p:spPr>
          <a:xfrm>
            <a:off x="118741" y="5455529"/>
            <a:ext cx="2490038" cy="788474"/>
          </a:xfrm>
          <a:prstGeom prst="roundRect">
            <a:avLst/>
          </a:prstGeom>
          <a:noFill/>
          <a:ln w="76200">
            <a:solidFill>
              <a:srgbClr val="00B05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0144817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7937"/>
            <a:ext cx="9144000" cy="1477328"/>
          </a:xfrm>
          <a:prstGeom prst="rect">
            <a:avLst/>
          </a:prstGeom>
        </p:spPr>
        <p:txBody>
          <a:bodyPr wrap="square">
            <a:spAutoFit/>
          </a:bodyPr>
          <a:lstStyle/>
          <a:p>
            <a:r>
              <a:rPr lang="en-GB" b="1" dirty="0"/>
              <a:t>1. Write a Python script functions.py to compute the following expressions, assuming that the angles are in radian. </a:t>
            </a:r>
            <a:r>
              <a:rPr lang="en-GB" dirty="0"/>
              <a:t>By importing the math package, you have access to many math-related methods or attributes, such as </a:t>
            </a:r>
            <a:r>
              <a:rPr lang="en-GB" dirty="0" err="1"/>
              <a:t>math.sqrt</a:t>
            </a:r>
            <a:r>
              <a:rPr lang="en-GB" dirty="0"/>
              <a:t>() for square root, </a:t>
            </a:r>
            <a:r>
              <a:rPr lang="en-GB" dirty="0" err="1"/>
              <a:t>math.pi</a:t>
            </a:r>
            <a:r>
              <a:rPr lang="en-GB" dirty="0"/>
              <a:t> for pi value, </a:t>
            </a:r>
            <a:r>
              <a:rPr lang="en-GB" dirty="0" err="1"/>
              <a:t>math.e</a:t>
            </a:r>
            <a:r>
              <a:rPr lang="en-GB" dirty="0"/>
              <a:t> for e value, math.log() for logarithm, </a:t>
            </a:r>
            <a:r>
              <a:rPr lang="en-GB" dirty="0" err="1"/>
              <a:t>math.cos</a:t>
            </a:r>
            <a:r>
              <a:rPr lang="en-GB" dirty="0"/>
              <a:t>(), </a:t>
            </a:r>
            <a:r>
              <a:rPr lang="en-GB" dirty="0" err="1"/>
              <a:t>math.sin</a:t>
            </a:r>
            <a:r>
              <a:rPr lang="en-GB" dirty="0"/>
              <a:t>(), </a:t>
            </a:r>
            <a:r>
              <a:rPr lang="en-GB" dirty="0" err="1"/>
              <a:t>math.tan</a:t>
            </a:r>
            <a:r>
              <a:rPr lang="en-GB" dirty="0"/>
              <a:t>() for trigonometric functions, etc.)</a:t>
            </a:r>
          </a:p>
        </p:txBody>
      </p:sp>
      <p:sp>
        <p:nvSpPr>
          <p:cNvPr id="5" name="AutoShape 5" descr="Image result for solve the equation geniu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pic>
        <p:nvPicPr>
          <p:cNvPr id="10" name="image3.png"/>
          <p:cNvPicPr/>
          <p:nvPr/>
        </p:nvPicPr>
        <p:blipFill>
          <a:blip r:embed="rId3"/>
          <a:srcRect/>
          <a:stretch>
            <a:fillRect/>
          </a:stretch>
        </p:blipFill>
        <p:spPr>
          <a:xfrm>
            <a:off x="1199" y="1541672"/>
            <a:ext cx="4796435" cy="3897227"/>
          </a:xfrm>
          <a:prstGeom prst="rect">
            <a:avLst/>
          </a:prstGeom>
          <a:ln/>
        </p:spPr>
      </p:pic>
    </p:spTree>
    <p:extLst>
      <p:ext uri="{BB962C8B-B14F-4D97-AF65-F5344CB8AC3E}">
        <p14:creationId xmlns:p14="http://schemas.microsoft.com/office/powerpoint/2010/main" val="7203503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7937"/>
            <a:ext cx="9144000" cy="1477328"/>
          </a:xfrm>
          <a:prstGeom prst="rect">
            <a:avLst/>
          </a:prstGeom>
        </p:spPr>
        <p:txBody>
          <a:bodyPr wrap="square">
            <a:spAutoFit/>
          </a:bodyPr>
          <a:lstStyle/>
          <a:p>
            <a:r>
              <a:rPr lang="en-GB" b="1" dirty="0"/>
              <a:t>1. Write a Python script functions.py to compute the following expressions, assuming that the angles are in radian. </a:t>
            </a:r>
            <a:r>
              <a:rPr lang="en-GB" dirty="0"/>
              <a:t>By importing the math package, you have access to many math-related methods or attributes, such as </a:t>
            </a:r>
            <a:r>
              <a:rPr lang="en-GB" dirty="0" err="1"/>
              <a:t>math.sqrt</a:t>
            </a:r>
            <a:r>
              <a:rPr lang="en-GB" dirty="0"/>
              <a:t>() for square root, </a:t>
            </a:r>
            <a:r>
              <a:rPr lang="en-GB" dirty="0" err="1"/>
              <a:t>math.pi</a:t>
            </a:r>
            <a:r>
              <a:rPr lang="en-GB" dirty="0"/>
              <a:t> for pi value, </a:t>
            </a:r>
            <a:r>
              <a:rPr lang="en-GB" dirty="0" err="1"/>
              <a:t>math.e</a:t>
            </a:r>
            <a:r>
              <a:rPr lang="en-GB" dirty="0"/>
              <a:t> for e value, math.log() for logarithm, </a:t>
            </a:r>
            <a:r>
              <a:rPr lang="en-GB" dirty="0" err="1"/>
              <a:t>math.cos</a:t>
            </a:r>
            <a:r>
              <a:rPr lang="en-GB" dirty="0"/>
              <a:t>(), </a:t>
            </a:r>
            <a:r>
              <a:rPr lang="en-GB" dirty="0" err="1"/>
              <a:t>math.sin</a:t>
            </a:r>
            <a:r>
              <a:rPr lang="en-GB" dirty="0"/>
              <a:t>(), </a:t>
            </a:r>
            <a:r>
              <a:rPr lang="en-GB" dirty="0" err="1"/>
              <a:t>math.tan</a:t>
            </a:r>
            <a:r>
              <a:rPr lang="en-GB" dirty="0"/>
              <a:t>() for trigonometric functions, etc.)</a:t>
            </a:r>
          </a:p>
        </p:txBody>
      </p:sp>
      <p:sp>
        <p:nvSpPr>
          <p:cNvPr id="5" name="AutoShape 5" descr="Image result for solve the equation geniu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pic>
        <p:nvPicPr>
          <p:cNvPr id="10" name="image3.png"/>
          <p:cNvPicPr/>
          <p:nvPr/>
        </p:nvPicPr>
        <p:blipFill>
          <a:blip r:embed="rId2"/>
          <a:srcRect/>
          <a:stretch>
            <a:fillRect/>
          </a:stretch>
        </p:blipFill>
        <p:spPr>
          <a:xfrm>
            <a:off x="1199" y="1541672"/>
            <a:ext cx="4796435" cy="3897227"/>
          </a:xfrm>
          <a:prstGeom prst="rect">
            <a:avLst/>
          </a:prstGeom>
          <a:ln/>
        </p:spPr>
      </p:pic>
      <p:sp>
        <p:nvSpPr>
          <p:cNvPr id="9" name="Rectangle 8"/>
          <p:cNvSpPr/>
          <p:nvPr/>
        </p:nvSpPr>
        <p:spPr>
          <a:xfrm>
            <a:off x="570019" y="1626919"/>
            <a:ext cx="2339439" cy="403762"/>
          </a:xfrm>
          <a:prstGeom prst="rect">
            <a:avLst/>
          </a:prstGeom>
          <a:noFill/>
          <a:ln w="381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4" name="Rectangle 13"/>
          <p:cNvSpPr/>
          <p:nvPr/>
        </p:nvSpPr>
        <p:spPr>
          <a:xfrm>
            <a:off x="1235037" y="2101931"/>
            <a:ext cx="1092530" cy="403762"/>
          </a:xfrm>
          <a:prstGeom prst="rect">
            <a:avLst/>
          </a:prstGeom>
          <a:noFill/>
          <a:ln w="38100">
            <a:solidFill>
              <a:srgbClr val="7030A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5" name="Rectangle 14"/>
          <p:cNvSpPr/>
          <p:nvPr/>
        </p:nvSpPr>
        <p:spPr>
          <a:xfrm>
            <a:off x="3429994" y="1624940"/>
            <a:ext cx="560120" cy="403762"/>
          </a:xfrm>
          <a:prstGeom prst="rect">
            <a:avLst/>
          </a:prstGeom>
          <a:noFill/>
          <a:ln w="38100">
            <a:solidFill>
              <a:srgbClr val="00B05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6" name="Rectangle 15"/>
          <p:cNvSpPr/>
          <p:nvPr/>
        </p:nvSpPr>
        <p:spPr>
          <a:xfrm>
            <a:off x="3233061" y="2109849"/>
            <a:ext cx="1018308" cy="403762"/>
          </a:xfrm>
          <a:prstGeom prst="rect">
            <a:avLst/>
          </a:prstGeom>
          <a:noFill/>
          <a:ln w="38100">
            <a:solidFill>
              <a:srgbClr val="FFC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5911744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ublishingExpirationDate xmlns="http://schemas.microsoft.com/sharepoint/v3" xsi:nil="true"/>
    <PublishingStartDate xmlns="http://schemas.microsoft.com/sharepoint/v3"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E28E816AC679FF4C86C22834E825BD05" ma:contentTypeVersion="1" ma:contentTypeDescription="Create a new document." ma:contentTypeScope="" ma:versionID="066e42d507d75a122d0db91dd470f30a">
  <xsd:schema xmlns:xsd="http://www.w3.org/2001/XMLSchema" xmlns:xs="http://www.w3.org/2001/XMLSchema" xmlns:p="http://schemas.microsoft.com/office/2006/metadata/properties" xmlns:ns1="http://schemas.microsoft.com/sharepoint/v3" targetNamespace="http://schemas.microsoft.com/office/2006/metadata/properties" ma:root="true" ma:fieldsID="48c5b5cd9b8d25ff6dd15848836f4270" ns1:_="">
    <xsd:import namespace="http://schemas.microsoft.com/sharepoint/v3"/>
    <xsd:element name="properties">
      <xsd:complexType>
        <xsd:sequence>
          <xsd:element name="documentManagement">
            <xsd:complexType>
              <xsd:all>
                <xsd:element ref="ns1:PublishingStartDate" minOccurs="0"/>
                <xsd:element ref="ns1:PublishingExpirationDat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Scheduling Start Date is a site column created by the Publishing feature. It is used to specify the date and time on which this page will first appear to site visitors." ma:hidden="true" ma:internalName="PublishingStartDate">
      <xsd:simpleType>
        <xsd:restriction base="dms:Unknown"/>
      </xsd:simpleType>
    </xsd:element>
    <xsd:element name="PublishingExpirationDate" ma:index="9" nillable="true" ma:displayName="Scheduling End Date" ma:description="Scheduling End Date is a site column created by the Publishing feature. It is used to specify the date and time on which this page will no longer appear to site visitors." ma:hidden="true" ma:internalName="PublishingExpirationDat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B4D2860-8B70-4052-A6DA-4A8B3C09CE32}">
  <ds:schemaRefs>
    <ds:schemaRef ds:uri="http://schemas.microsoft.com/sharepoint/v3/contenttype/forms"/>
  </ds:schemaRefs>
</ds:datastoreItem>
</file>

<file path=customXml/itemProps2.xml><?xml version="1.0" encoding="utf-8"?>
<ds:datastoreItem xmlns:ds="http://schemas.openxmlformats.org/officeDocument/2006/customXml" ds:itemID="{34338351-53A1-40E5-91E5-EF1F60B41817}">
  <ds:schemaRefs>
    <ds:schemaRef ds:uri="http://schemas.microsoft.com/office/2006/metadata/properties"/>
    <ds:schemaRef ds:uri="http://schemas.microsoft.com/office/infopath/2007/PartnerControls"/>
    <ds:schemaRef ds:uri="http://schemas.microsoft.com/sharepoint/v3"/>
  </ds:schemaRefs>
</ds:datastoreItem>
</file>

<file path=customXml/itemProps3.xml><?xml version="1.0" encoding="utf-8"?>
<ds:datastoreItem xmlns:ds="http://schemas.openxmlformats.org/officeDocument/2006/customXml" ds:itemID="{BFBDE827-23D9-4701-AA7C-DC514B67FE2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2282</TotalTime>
  <Words>5316</Words>
  <Application>Microsoft Macintosh PowerPoint</Application>
  <PresentationFormat>On-screen Show (4:3)</PresentationFormat>
  <Paragraphs>303</Paragraphs>
  <Slides>38</Slides>
  <Notes>22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38</vt:i4>
      </vt:variant>
    </vt:vector>
  </HeadingPairs>
  <TitlesOfParts>
    <vt:vector size="42" baseType="lpstr">
      <vt:lpstr>Arial</vt:lpstr>
      <vt:lpstr>Calibri</vt:lpstr>
      <vt:lpstr>Courier New</vt:lpstr>
      <vt:lpstr>Office Theme</vt:lpstr>
      <vt:lpstr>Pies required today… Please take one on your way to your seat </vt:lpstr>
      <vt:lpstr>A quick summary on key concepts</vt:lpstr>
      <vt:lpstr>What are the die-die must know things?</vt:lpstr>
      <vt:lpstr>What are the die-die must know things?</vt:lpstr>
      <vt:lpstr>Week 5 – Boolean data types, relational operators and selection basics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You may leave once you complete the items. Or stick around and chat/discuss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 3 – basic program structure</dc:title>
  <cp:lastModifiedBy>Goh Wen Bin Wilson (Dr)</cp:lastModifiedBy>
  <cp:revision>28</cp:revision>
  <dcterms:created xsi:type="dcterms:W3CDTF">2017-05-14T01:29:56Z</dcterms:created>
  <dcterms:modified xsi:type="dcterms:W3CDTF">2020-01-12T03:30:48Z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0x010100E28E816AC679FF4C86C22834E825BD05</vt:lpwstr>
  </property>
</Properties>
</file>