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24" r:id="rId2"/>
    <p:sldId id="337" r:id="rId3"/>
    <p:sldId id="338" r:id="rId4"/>
    <p:sldId id="342" r:id="rId5"/>
    <p:sldId id="267" r:id="rId6"/>
    <p:sldId id="326" r:id="rId7"/>
    <p:sldId id="343" r:id="rId8"/>
    <p:sldId id="344" r:id="rId9"/>
    <p:sldId id="340" r:id="rId10"/>
    <p:sldId id="345" r:id="rId11"/>
    <p:sldId id="339" r:id="rId12"/>
    <p:sldId id="346" r:id="rId13"/>
    <p:sldId id="341" r:id="rId14"/>
    <p:sldId id="348" r:id="rId15"/>
    <p:sldId id="347"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8243A-5C5B-404B-8802-6549298BA1D3}" v="2452" dt="2019-02-18T02:32:49.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4"/>
    <p:restoredTop sz="92857"/>
  </p:normalViewPr>
  <p:slideViewPr>
    <p:cSldViewPr snapToGrid="0" snapToObjects="1">
      <p:cViewPr varScale="1">
        <p:scale>
          <a:sx n="118" d="100"/>
          <a:sy n="118" d="100"/>
        </p:scale>
        <p:origin x="12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fjghod Goh" userId="17a83449cc180f75" providerId="LiveId" clId="{A818243A-5C5B-404B-8802-6549298BA1D3}"/>
    <pc:docChg chg="custSel modSld">
      <pc:chgData name="bfjghod Goh" userId="17a83449cc180f75" providerId="LiveId" clId="{A818243A-5C5B-404B-8802-6549298BA1D3}" dt="2019-02-18T02:32:53.797" v="192" actId="20577"/>
      <pc:docMkLst>
        <pc:docMk/>
      </pc:docMkLst>
      <pc:sldChg chg="modSp">
        <pc:chgData name="bfjghod Goh" userId="17a83449cc180f75" providerId="LiveId" clId="{A818243A-5C5B-404B-8802-6549298BA1D3}" dt="2019-02-18T01:12:50.210" v="167" actId="1076"/>
        <pc:sldMkLst>
          <pc:docMk/>
          <pc:sldMk cId="600021326" sldId="345"/>
        </pc:sldMkLst>
        <pc:spChg chg="mod">
          <ac:chgData name="bfjghod Goh" userId="17a83449cc180f75" providerId="LiveId" clId="{A818243A-5C5B-404B-8802-6549298BA1D3}" dt="2019-02-18T01:12:50.210" v="167" actId="1076"/>
          <ac:spMkLst>
            <pc:docMk/>
            <pc:sldMk cId="600021326" sldId="345"/>
            <ac:spMk id="3" creationId="{E2FF0042-E3D5-4D46-B3A3-16537B68F527}"/>
          </ac:spMkLst>
        </pc:spChg>
      </pc:sldChg>
      <pc:sldChg chg="modSp">
        <pc:chgData name="bfjghod Goh" userId="17a83449cc180f75" providerId="LiveId" clId="{A818243A-5C5B-404B-8802-6549298BA1D3}" dt="2019-02-18T02:32:53.797" v="192" actId="20577"/>
        <pc:sldMkLst>
          <pc:docMk/>
          <pc:sldMk cId="2817639022" sldId="346"/>
        </pc:sldMkLst>
        <pc:spChg chg="mod">
          <ac:chgData name="bfjghod Goh" userId="17a83449cc180f75" providerId="LiveId" clId="{A818243A-5C5B-404B-8802-6549298BA1D3}" dt="2019-02-18T02:32:53.797" v="192" actId="20577"/>
          <ac:spMkLst>
            <pc:docMk/>
            <pc:sldMk cId="2817639022" sldId="346"/>
            <ac:spMk id="6" creationId="{BD84A46C-FDD1-234F-A5A7-4EA31ABFCB39}"/>
          </ac:spMkLst>
        </pc:spChg>
      </pc:sldChg>
      <pc:sldChg chg="modSp">
        <pc:chgData name="bfjghod Goh" userId="17a83449cc180f75" providerId="LiveId" clId="{A818243A-5C5B-404B-8802-6549298BA1D3}" dt="2019-02-17T07:56:41.372" v="62" actId="1076"/>
        <pc:sldMkLst>
          <pc:docMk/>
          <pc:sldMk cId="392390696" sldId="349"/>
        </pc:sldMkLst>
        <pc:spChg chg="mod">
          <ac:chgData name="bfjghod Goh" userId="17a83449cc180f75" providerId="LiveId" clId="{A818243A-5C5B-404B-8802-6549298BA1D3}" dt="2019-02-17T07:56:41.372" v="62" actId="1076"/>
          <ac:spMkLst>
            <pc:docMk/>
            <pc:sldMk cId="392390696" sldId="349"/>
            <ac:spMk id="4" creationId="{BAC6A7C1-7013-7543-9231-930B127CE5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59B4F-9EDD-4842-99B7-7BB574FF99ED}"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6503D-97CF-E342-8BC3-09D177F85745}" type="slidenum">
              <a:rPr lang="en-US" smtClean="0"/>
              <a:t>‹#›</a:t>
            </a:fld>
            <a:endParaRPr lang="en-US"/>
          </a:p>
        </p:txBody>
      </p:sp>
    </p:spTree>
    <p:extLst>
      <p:ext uri="{BB962C8B-B14F-4D97-AF65-F5344CB8AC3E}">
        <p14:creationId xmlns:p14="http://schemas.microsoft.com/office/powerpoint/2010/main" val="34514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E6020-B3D7-42E8-8FAF-C7B8602C401C}" type="slidenum">
              <a:rPr lang="en-SG" smtClean="0"/>
              <a:t>3</a:t>
            </a:fld>
            <a:endParaRPr lang="en-SG"/>
          </a:p>
        </p:txBody>
      </p:sp>
    </p:spTree>
    <p:extLst>
      <p:ext uri="{BB962C8B-B14F-4D97-AF65-F5344CB8AC3E}">
        <p14:creationId xmlns:p14="http://schemas.microsoft.com/office/powerpoint/2010/main" val="143068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6EB-52C2-D146-947F-EA67BB7CE2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23BBF-EAB1-8D43-905E-7232368CA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67CE4-0AD3-374F-A15A-A50F91230F30}"/>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9A5CC9E9-7309-594B-9AA5-0440A3F74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33E26-CAC2-5140-996A-4F5C1FBE0089}"/>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208249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4507-0BD8-BA4E-8D0B-D06025B86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ACE46-AE5F-3A47-903F-64677651B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9FFF9-D3CF-784B-B601-8ED063A5CD2E}"/>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44DD7A71-B34E-FA43-8479-BC43F68E6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A90C5-A984-C144-B71A-D26919FBF1CB}"/>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67938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F744D-043C-9A4B-BB55-64541D0212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68A85F-DA9E-8A43-ADF0-8E6EA4A76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D6353-C32B-BB40-8EE7-D119A25D9430}"/>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C660FF0B-B9CB-9143-9BA3-69B6F6B08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55C12-F26F-3E4C-838D-ED0768E3791E}"/>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6959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493A-7FE2-6345-BB21-70CF26701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4CC29-B268-7C4F-82F9-20D3793A6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39E42-6705-3A45-A632-0E65A5A9E8A1}"/>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17E51C00-4A0D-A846-BD18-4F3A2204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E58FF-4678-484A-8D04-F1C1A06321A9}"/>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1733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516F-87D0-AB4B-8776-BF2CF61E8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28DFE-C773-A844-95E0-87F41AC1A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D56BC-52C9-9A47-80F7-2E392EDAD37A}"/>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B17F2FD8-B881-7E49-91E6-5A5241F94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2705B-4515-EB48-A983-AD7B4C871E9E}"/>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22664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93B5-28BB-134A-B4E9-5152408B33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E5EB0-8737-9B49-A5DC-885C067D1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D1F6F9-D852-D84F-8F19-81FDA999E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CADC41-6E8D-8244-B758-2967B1D5B969}"/>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6" name="Footer Placeholder 5">
            <a:extLst>
              <a:ext uri="{FF2B5EF4-FFF2-40B4-BE49-F238E27FC236}">
                <a16:creationId xmlns:a16="http://schemas.microsoft.com/office/drawing/2014/main" id="{E831C041-2D5F-6B41-9CE8-C69D9474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DF759-9327-964B-8382-9E7D471BC033}"/>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190222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1FE7A-2603-4D4A-BA8A-A95EB8DDB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9C311-4280-724E-9468-382A12B7E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F4305-7B29-3D49-BDB4-04DAA5B42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C55642-4252-3D49-8EC7-771C78A2D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60EBFE-0714-844C-9308-FECE82F62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66E9CF-B534-2F48-92BC-4E7B8E0938EB}"/>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8" name="Footer Placeholder 7">
            <a:extLst>
              <a:ext uri="{FF2B5EF4-FFF2-40B4-BE49-F238E27FC236}">
                <a16:creationId xmlns:a16="http://schemas.microsoft.com/office/drawing/2014/main" id="{482A018D-7663-E341-AAE5-D72F61668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F82666-1716-114B-B430-6220A0DBE9D5}"/>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01562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B10D-C8F6-E84E-8DC8-009CDC1A0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75A1E-63A2-164D-9DC7-3F1F79E11B9D}"/>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4" name="Footer Placeholder 3">
            <a:extLst>
              <a:ext uri="{FF2B5EF4-FFF2-40B4-BE49-F238E27FC236}">
                <a16:creationId xmlns:a16="http://schemas.microsoft.com/office/drawing/2014/main" id="{BFF60786-4F96-2841-BBAC-0647EA22C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2A0343-94F3-5F4E-AA55-FF94632242AC}"/>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382728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DA52C-5BD4-3C45-BEE1-A1BE274FAFEF}"/>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3" name="Footer Placeholder 2">
            <a:extLst>
              <a:ext uri="{FF2B5EF4-FFF2-40B4-BE49-F238E27FC236}">
                <a16:creationId xmlns:a16="http://schemas.microsoft.com/office/drawing/2014/main" id="{AD57CACD-32F7-9C46-82F3-539EA6DE87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40EE43-9512-F743-A627-3C8EDF8431E9}"/>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113118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1320-6512-3A48-BE2C-89ADD611B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92A30-9E79-9E40-8E05-C430581F1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38554-31BB-404F-AD21-07D92091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2C0D8-C57C-B441-9B72-93CDF129B6B7}"/>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6" name="Footer Placeholder 5">
            <a:extLst>
              <a:ext uri="{FF2B5EF4-FFF2-40B4-BE49-F238E27FC236}">
                <a16:creationId xmlns:a16="http://schemas.microsoft.com/office/drawing/2014/main" id="{75605B55-D0E2-C042-A4FD-1AAD32D27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D6BF5-CEB6-094F-AD4B-3ED06C53F024}"/>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29572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EA49-A2A2-3B48-AF31-9ABC75D72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17A5D-444C-684A-B45A-13DC11C2F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F6822C-336C-684D-B551-2198C5F84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5853F-36AB-0149-AAFC-AF5E8BC44883}"/>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6" name="Footer Placeholder 5">
            <a:extLst>
              <a:ext uri="{FF2B5EF4-FFF2-40B4-BE49-F238E27FC236}">
                <a16:creationId xmlns:a16="http://schemas.microsoft.com/office/drawing/2014/main" id="{36BD1194-338B-9240-9C23-DCCCAAA89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4BBA2-CB32-C347-9334-21616B854C01}"/>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03773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E24ED-BC02-F842-AB4D-C55DCA17C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11230-A34A-6844-B6C0-54C82EA6E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12533-B73A-994E-99E8-E3CD2DD90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9DA20149-29F3-9B4C-B3E6-8EC9DA3F1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C8DCC-9B64-5F4F-BA0F-AC263C662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08082-77E1-4647-A12C-64B04CFBBC24}" type="slidenum">
              <a:rPr lang="en-US" smtClean="0"/>
              <a:t>‹#›</a:t>
            </a:fld>
            <a:endParaRPr lang="en-US"/>
          </a:p>
        </p:txBody>
      </p:sp>
    </p:spTree>
    <p:extLst>
      <p:ext uri="{BB962C8B-B14F-4D97-AF65-F5344CB8AC3E}">
        <p14:creationId xmlns:p14="http://schemas.microsoft.com/office/powerpoint/2010/main" val="140398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0BE4B1-77A6-FC42-8B95-9F5BDCBD888F}"/>
              </a:ext>
            </a:extLst>
          </p:cNvPr>
          <p:cNvSpPr>
            <a:spLocks noGrp="1"/>
          </p:cNvSpPr>
          <p:nvPr>
            <p:ph type="ctrTitle"/>
          </p:nvPr>
        </p:nvSpPr>
        <p:spPr/>
        <p:txBody>
          <a:bodyPr>
            <a:normAutofit fontScale="90000"/>
          </a:bodyPr>
          <a:lstStyle/>
          <a:p>
            <a:r>
              <a:rPr lang="en-US" dirty="0"/>
              <a:t>Pies required today… Please take one on your way to your seat </a:t>
            </a:r>
            <a:r>
              <a:rPr lang="en-US" dirty="0">
                <a:sym typeface="Wingdings" pitchFamily="2" charset="2"/>
              </a:rPr>
              <a:t></a:t>
            </a:r>
            <a:endParaRPr lang="en-US" dirty="0"/>
          </a:p>
        </p:txBody>
      </p:sp>
      <p:sp>
        <p:nvSpPr>
          <p:cNvPr id="5" name="Subtitle 4">
            <a:extLst>
              <a:ext uri="{FF2B5EF4-FFF2-40B4-BE49-F238E27FC236}">
                <a16:creationId xmlns:a16="http://schemas.microsoft.com/office/drawing/2014/main" id="{ECEE53F2-28D1-4D46-8891-8F2A821BB2E2}"/>
              </a:ext>
            </a:extLst>
          </p:cNvPr>
          <p:cNvSpPr>
            <a:spLocks noGrp="1"/>
          </p:cNvSpPr>
          <p:nvPr>
            <p:ph type="subTitle" idx="1"/>
          </p:nvPr>
        </p:nvSpPr>
        <p:spPr/>
        <p:txBody>
          <a:bodyPr>
            <a:normAutofit/>
          </a:bodyPr>
          <a:lstStyle/>
          <a:p>
            <a:r>
              <a:rPr lang="en-US" dirty="0"/>
              <a:t>Please sit in your project groups. You should have one by now.</a:t>
            </a:r>
          </a:p>
        </p:txBody>
      </p:sp>
    </p:spTree>
    <p:extLst>
      <p:ext uri="{BB962C8B-B14F-4D97-AF65-F5344CB8AC3E}">
        <p14:creationId xmlns:p14="http://schemas.microsoft.com/office/powerpoint/2010/main" val="230445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A08-1414-3446-8632-2E42DF160048}"/>
              </a:ext>
            </a:extLst>
          </p:cNvPr>
          <p:cNvSpPr>
            <a:spLocks noGrp="1"/>
          </p:cNvSpPr>
          <p:nvPr>
            <p:ph type="title"/>
          </p:nvPr>
        </p:nvSpPr>
        <p:spPr/>
        <p:txBody>
          <a:bodyPr>
            <a:noAutofit/>
          </a:bodyPr>
          <a:lstStyle/>
          <a:p>
            <a:br>
              <a:rPr lang="en-GB" sz="2500" dirty="0"/>
            </a:br>
            <a:r>
              <a:rPr lang="en-SG" sz="2500" dirty="0"/>
              <a:t>2. Write a script that asks the user to enter a positive integer n and that will calculate and print the product of the odd integers from 1 to n (or from 1 to n-1 if n is even).</a:t>
            </a:r>
            <a:br>
              <a:rPr lang="en-SG" sz="2500" b="1" dirty="0"/>
            </a:br>
            <a:endParaRPr lang="en-US" sz="2500" dirty="0"/>
          </a:p>
        </p:txBody>
      </p:sp>
      <p:sp>
        <p:nvSpPr>
          <p:cNvPr id="5" name="Rectangle 4">
            <a:extLst>
              <a:ext uri="{FF2B5EF4-FFF2-40B4-BE49-F238E27FC236}">
                <a16:creationId xmlns:a16="http://schemas.microsoft.com/office/drawing/2014/main" id="{7AB4CC36-5AD9-064B-A990-2C6E09C722AC}"/>
              </a:ext>
            </a:extLst>
          </p:cNvPr>
          <p:cNvSpPr/>
          <p:nvPr/>
        </p:nvSpPr>
        <p:spPr>
          <a:xfrm>
            <a:off x="838200" y="1981295"/>
            <a:ext cx="6096000" cy="3266472"/>
          </a:xfrm>
          <a:prstGeom prst="rect">
            <a:avLst/>
          </a:prstGeom>
        </p:spPr>
        <p:txBody>
          <a:bodyPr>
            <a:spAutoFit/>
          </a:bodyPr>
          <a:lstStyle/>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Asks for a positive integer 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Calculates and prints 1*3*5*..* 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n = </a:t>
            </a:r>
            <a:r>
              <a:rPr lang="en-GB" b="1" dirty="0" err="1">
                <a:solidFill>
                  <a:srgbClr val="3D85C6"/>
                </a:solidFill>
                <a:latin typeface="Courier New" panose="02070309020205020404" pitchFamily="49" charset="0"/>
                <a:ea typeface="Courier New" panose="02070309020205020404" pitchFamily="49" charset="0"/>
              </a:rPr>
              <a:t>int</a:t>
            </a:r>
            <a:r>
              <a:rPr lang="en-GB" b="1" dirty="0">
                <a:latin typeface="Courier New" panose="02070309020205020404" pitchFamily="49" charset="0"/>
                <a:ea typeface="Courier New" panose="02070309020205020404" pitchFamily="49" charset="0"/>
              </a:rPr>
              <a:t>(</a:t>
            </a:r>
            <a:r>
              <a:rPr lang="en-GB" b="1" dirty="0">
                <a:solidFill>
                  <a:srgbClr val="3C78D8"/>
                </a:solidFill>
                <a:latin typeface="Courier New" panose="02070309020205020404" pitchFamily="49" charset="0"/>
                <a:ea typeface="Courier New" panose="02070309020205020404" pitchFamily="49" charset="0"/>
              </a:rPr>
              <a:t>input</a:t>
            </a:r>
            <a:r>
              <a:rPr lang="en-GB" b="1" dirty="0">
                <a:latin typeface="Courier New" panose="02070309020205020404" pitchFamily="49" charset="0"/>
                <a:ea typeface="Courier New" panose="02070309020205020404" pitchFamily="49" charset="0"/>
              </a:rPr>
              <a:t>("Please enter a positive integer: "))</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initialize the factor to 1 and loop through all odd integers until 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out = 1</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3D85C6"/>
                </a:solidFill>
                <a:latin typeface="Courier New" panose="02070309020205020404" pitchFamily="49" charset="0"/>
                <a:ea typeface="Courier New" panose="02070309020205020404" pitchFamily="49" charset="0"/>
              </a:rPr>
              <a:t>for </a:t>
            </a:r>
            <a:r>
              <a:rPr lang="en-GB" b="1" dirty="0" err="1">
                <a:latin typeface="Courier New" panose="02070309020205020404" pitchFamily="49" charset="0"/>
                <a:ea typeface="Courier New" panose="02070309020205020404" pitchFamily="49" charset="0"/>
              </a:rPr>
              <a:t>i</a:t>
            </a:r>
            <a:r>
              <a:rPr lang="en-GB" b="1" dirty="0">
                <a:latin typeface="Courier New" panose="02070309020205020404" pitchFamily="49" charset="0"/>
                <a:ea typeface="Courier New" panose="02070309020205020404" pitchFamily="49" charset="0"/>
              </a:rPr>
              <a:t> </a:t>
            </a:r>
            <a:r>
              <a:rPr lang="en-GB" b="1" dirty="0">
                <a:solidFill>
                  <a:srgbClr val="3C78D8"/>
                </a:solidFill>
                <a:latin typeface="Courier New" panose="02070309020205020404" pitchFamily="49" charset="0"/>
                <a:ea typeface="Courier New" panose="02070309020205020404" pitchFamily="49" charset="0"/>
              </a:rPr>
              <a:t>in range</a:t>
            </a:r>
            <a:r>
              <a:rPr lang="en-GB" b="1" dirty="0">
                <a:latin typeface="Courier New" panose="02070309020205020404" pitchFamily="49" charset="0"/>
                <a:ea typeface="Courier New" panose="02070309020205020404" pitchFamily="49" charset="0"/>
              </a:rPr>
              <a:t>(1, n+1, 2):</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	out = out * </a:t>
            </a:r>
            <a:r>
              <a:rPr lang="en-GB" b="1" dirty="0" err="1">
                <a:latin typeface="Courier New" panose="02070309020205020404" pitchFamily="49" charset="0"/>
                <a:ea typeface="Courier New" panose="02070309020205020404" pitchFamily="49" charset="0"/>
              </a:rPr>
              <a:t>i</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3C78D8"/>
                </a:solidFill>
                <a:latin typeface="Courier New" panose="02070309020205020404" pitchFamily="49" charset="0"/>
                <a:ea typeface="Courier New" panose="02070309020205020404" pitchFamily="49" charset="0"/>
              </a:rPr>
              <a:t>print</a:t>
            </a:r>
            <a:r>
              <a:rPr lang="en-GB" b="1" dirty="0">
                <a:latin typeface="Courier New" panose="02070309020205020404" pitchFamily="49" charset="0"/>
                <a:ea typeface="Courier New" panose="02070309020205020404" pitchFamily="49" charset="0"/>
              </a:rPr>
              <a:t>('</a:t>
            </a:r>
            <a:r>
              <a:rPr lang="en-GB" b="1" dirty="0">
                <a:solidFill>
                  <a:srgbClr val="6AA84F"/>
                </a:solidFill>
                <a:latin typeface="Courier New" panose="02070309020205020404" pitchFamily="49" charset="0"/>
                <a:ea typeface="Courier New" panose="02070309020205020404" pitchFamily="49" charset="0"/>
              </a:rPr>
              <a:t>For n =</a:t>
            </a:r>
            <a:r>
              <a:rPr lang="en-GB" b="1" dirty="0">
                <a:latin typeface="Courier New" panose="02070309020205020404" pitchFamily="49" charset="0"/>
                <a:ea typeface="Courier New" panose="02070309020205020404" pitchFamily="49" charset="0"/>
              </a:rPr>
              <a:t>', n,'</a:t>
            </a:r>
            <a:r>
              <a:rPr lang="en-GB" b="1" dirty="0">
                <a:solidFill>
                  <a:srgbClr val="6AA84F"/>
                </a:solidFill>
                <a:latin typeface="Courier New" panose="02070309020205020404" pitchFamily="49" charset="0"/>
                <a:ea typeface="Courier New" panose="02070309020205020404" pitchFamily="49" charset="0"/>
              </a:rPr>
              <a:t>, output is </a:t>
            </a:r>
            <a:r>
              <a:rPr lang="en-GB" b="1" dirty="0">
                <a:latin typeface="Courier New" panose="02070309020205020404" pitchFamily="49" charset="0"/>
                <a:ea typeface="Courier New" panose="02070309020205020404" pitchFamily="49" charset="0"/>
              </a:rPr>
              <a:t>', out)</a:t>
            </a:r>
            <a:endParaRPr lang="en-SG" b="1" dirty="0">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E2FF0042-E3D5-4D46-B3A3-16537B68F527}"/>
              </a:ext>
            </a:extLst>
          </p:cNvPr>
          <p:cNvSpPr txBox="1"/>
          <p:nvPr/>
        </p:nvSpPr>
        <p:spPr>
          <a:xfrm>
            <a:off x="1564977" y="6229373"/>
            <a:ext cx="9448612" cy="369332"/>
          </a:xfrm>
          <a:prstGeom prst="rect">
            <a:avLst/>
          </a:prstGeom>
          <a:noFill/>
        </p:spPr>
        <p:txBody>
          <a:bodyPr wrap="none" rtlCol="0">
            <a:spAutoFit/>
          </a:bodyPr>
          <a:lstStyle/>
          <a:p>
            <a:r>
              <a:rPr lang="en-US" dirty="0"/>
              <a:t>Does this solution check for whether input is odd or even? Why do you think that is not necessary?</a:t>
            </a:r>
          </a:p>
        </p:txBody>
      </p:sp>
      <p:sp>
        <p:nvSpPr>
          <p:cNvPr id="6" name="Left Arrow 5">
            <a:extLst>
              <a:ext uri="{FF2B5EF4-FFF2-40B4-BE49-F238E27FC236}">
                <a16:creationId xmlns:a16="http://schemas.microsoft.com/office/drawing/2014/main" id="{93EBB84E-DB07-D044-812A-EFACE99D1A3B}"/>
              </a:ext>
            </a:extLst>
          </p:cNvPr>
          <p:cNvSpPr/>
          <p:nvPr/>
        </p:nvSpPr>
        <p:spPr>
          <a:xfrm>
            <a:off x="7012653" y="250881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E62C7C-7F13-BC46-8D79-0E0E11BC41DA}"/>
              </a:ext>
            </a:extLst>
          </p:cNvPr>
          <p:cNvSpPr txBox="1"/>
          <p:nvPr/>
        </p:nvSpPr>
        <p:spPr>
          <a:xfrm>
            <a:off x="8069514" y="2617910"/>
            <a:ext cx="3539390" cy="369332"/>
          </a:xfrm>
          <a:prstGeom prst="rect">
            <a:avLst/>
          </a:prstGeom>
          <a:noFill/>
        </p:spPr>
        <p:txBody>
          <a:bodyPr wrap="square" rtlCol="0">
            <a:spAutoFit/>
          </a:bodyPr>
          <a:lstStyle/>
          <a:p>
            <a:r>
              <a:rPr lang="en-US" dirty="0"/>
              <a:t>Coerces an integer input</a:t>
            </a:r>
          </a:p>
        </p:txBody>
      </p:sp>
      <p:sp>
        <p:nvSpPr>
          <p:cNvPr id="9" name="Left Arrow 8">
            <a:extLst>
              <a:ext uri="{FF2B5EF4-FFF2-40B4-BE49-F238E27FC236}">
                <a16:creationId xmlns:a16="http://schemas.microsoft.com/office/drawing/2014/main" id="{7C4C6F6D-CD81-8746-B1CB-A311F76FBAE7}"/>
              </a:ext>
            </a:extLst>
          </p:cNvPr>
          <p:cNvSpPr/>
          <p:nvPr/>
        </p:nvSpPr>
        <p:spPr>
          <a:xfrm>
            <a:off x="5800079" y="381157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F688E1-D8E4-584A-A83D-7D4043782248}"/>
              </a:ext>
            </a:extLst>
          </p:cNvPr>
          <p:cNvSpPr txBox="1"/>
          <p:nvPr/>
        </p:nvSpPr>
        <p:spPr>
          <a:xfrm>
            <a:off x="6856940" y="3920668"/>
            <a:ext cx="3539390" cy="369332"/>
          </a:xfrm>
          <a:prstGeom prst="rect">
            <a:avLst/>
          </a:prstGeom>
          <a:noFill/>
        </p:spPr>
        <p:txBody>
          <a:bodyPr wrap="square" rtlCol="0">
            <a:spAutoFit/>
          </a:bodyPr>
          <a:lstStyle/>
          <a:p>
            <a:r>
              <a:rPr lang="en-US" dirty="0"/>
              <a:t>Initiates the start condition</a:t>
            </a:r>
          </a:p>
        </p:txBody>
      </p:sp>
      <p:sp>
        <p:nvSpPr>
          <p:cNvPr id="11" name="Left Arrow 10">
            <a:extLst>
              <a:ext uri="{FF2B5EF4-FFF2-40B4-BE49-F238E27FC236}">
                <a16:creationId xmlns:a16="http://schemas.microsoft.com/office/drawing/2014/main" id="{28B64296-2FA4-E94C-B750-9D5835D98EF5}"/>
              </a:ext>
            </a:extLst>
          </p:cNvPr>
          <p:cNvSpPr/>
          <p:nvPr/>
        </p:nvSpPr>
        <p:spPr>
          <a:xfrm>
            <a:off x="5877936" y="431593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1393BAB-231B-0A47-8DBB-382707DBB86E}"/>
              </a:ext>
            </a:extLst>
          </p:cNvPr>
          <p:cNvSpPr txBox="1"/>
          <p:nvPr/>
        </p:nvSpPr>
        <p:spPr>
          <a:xfrm>
            <a:off x="6934797" y="4425026"/>
            <a:ext cx="3539390" cy="646331"/>
          </a:xfrm>
          <a:prstGeom prst="rect">
            <a:avLst/>
          </a:prstGeom>
          <a:noFill/>
        </p:spPr>
        <p:txBody>
          <a:bodyPr wrap="square" rtlCol="0">
            <a:spAutoFit/>
          </a:bodyPr>
          <a:lstStyle/>
          <a:p>
            <a:r>
              <a:rPr lang="en-US" dirty="0"/>
              <a:t>Notice the end condition is n+1</a:t>
            </a:r>
          </a:p>
          <a:p>
            <a:r>
              <a:rPr lang="en-US" dirty="0"/>
              <a:t>Also, note that * is used.</a:t>
            </a:r>
          </a:p>
        </p:txBody>
      </p:sp>
    </p:spTree>
    <p:extLst>
      <p:ext uri="{BB962C8B-B14F-4D97-AF65-F5344CB8AC3E}">
        <p14:creationId xmlns:p14="http://schemas.microsoft.com/office/powerpoint/2010/main" val="60002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9" grpId="0" animBg="1"/>
      <p:bldP spid="10" grpId="0"/>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E3DF-7280-B949-AB21-7D396BFCAB8C}"/>
              </a:ext>
            </a:extLst>
          </p:cNvPr>
          <p:cNvSpPr>
            <a:spLocks noGrp="1"/>
          </p:cNvSpPr>
          <p:nvPr>
            <p:ph type="title"/>
          </p:nvPr>
        </p:nvSpPr>
        <p:spPr/>
        <p:txBody>
          <a:bodyPr>
            <a:noAutofit/>
          </a:bodyPr>
          <a:lstStyle/>
          <a:p>
            <a:r>
              <a:rPr lang="en-SG" sz="2500" dirty="0"/>
              <a:t>3. Write a script that will loop through values of n until the difference between the approximation and the actual value is less than 0.0001 (the actual value of e can be obtained in the math module, with </a:t>
            </a:r>
            <a:r>
              <a:rPr lang="en-SG" sz="2500" dirty="0" err="1"/>
              <a:t>math.e</a:t>
            </a:r>
            <a:r>
              <a:rPr lang="en-SG" sz="2500" dirty="0"/>
              <a:t>). The script should then print out the built-in value of e-1 and the approximation to 4 decimal places, and also print the value of n required for such accuracy.</a:t>
            </a:r>
            <a:endParaRPr lang="en-US" sz="2500" dirty="0"/>
          </a:p>
        </p:txBody>
      </p:sp>
      <p:sp>
        <p:nvSpPr>
          <p:cNvPr id="3" name="Content Placeholder 2">
            <a:extLst>
              <a:ext uri="{FF2B5EF4-FFF2-40B4-BE49-F238E27FC236}">
                <a16:creationId xmlns:a16="http://schemas.microsoft.com/office/drawing/2014/main" id="{7F93CB5F-2D5B-ED49-AF47-C7B35DE0C476}"/>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SG" dirty="0"/>
              <a:t>What do we know?</a:t>
            </a:r>
          </a:p>
          <a:p>
            <a:r>
              <a:rPr lang="en-SG" dirty="0"/>
              <a:t>The inverse of the mathematical constant e can be approximated as follows:</a:t>
            </a:r>
          </a:p>
          <a:p>
            <a:endParaRPr lang="en-SG" dirty="0"/>
          </a:p>
          <a:p>
            <a:r>
              <a:rPr lang="en-SG" dirty="0"/>
              <a:t>Since we need e, we will need to use the e value stored in the math library.</a:t>
            </a:r>
          </a:p>
          <a:p>
            <a:r>
              <a:rPr lang="en-SG" dirty="0"/>
              <a:t>n will be some integer value that will keep changing until the termination condition is reached</a:t>
            </a:r>
          </a:p>
          <a:p>
            <a:r>
              <a:rPr lang="en-SG" dirty="0"/>
              <a:t>The termination condition is when </a:t>
            </a:r>
            <a:r>
              <a:rPr lang="en-SG" dirty="0">
                <a:solidFill>
                  <a:schemeClr val="accent1"/>
                </a:solidFill>
              </a:rPr>
              <a:t>absolute(</a:t>
            </a:r>
            <a:r>
              <a:rPr lang="en-SG" dirty="0" err="1">
                <a:solidFill>
                  <a:schemeClr val="accent1"/>
                </a:solidFill>
              </a:rPr>
              <a:t>approx</a:t>
            </a:r>
            <a:r>
              <a:rPr lang="en-SG" dirty="0">
                <a:solidFill>
                  <a:schemeClr val="accent1"/>
                </a:solidFill>
              </a:rPr>
              <a:t> – real) &lt; 0.0001</a:t>
            </a:r>
          </a:p>
          <a:p>
            <a:r>
              <a:rPr lang="en-SG" dirty="0"/>
              <a:t>Because we do not know which values of n to iterate over, but know the termination condition, we use a sentinel-controlled loop. In this case, a </a:t>
            </a:r>
            <a:r>
              <a:rPr lang="en-SG" dirty="0">
                <a:solidFill>
                  <a:schemeClr val="accent1"/>
                </a:solidFill>
              </a:rPr>
              <a:t>while</a:t>
            </a:r>
            <a:r>
              <a:rPr lang="en-SG" dirty="0"/>
              <a:t> loop.</a:t>
            </a:r>
          </a:p>
          <a:p>
            <a:endParaRPr lang="en-US" dirty="0"/>
          </a:p>
        </p:txBody>
      </p:sp>
      <p:pic>
        <p:nvPicPr>
          <p:cNvPr id="10" name="image2.png">
            <a:extLst>
              <a:ext uri="{FF2B5EF4-FFF2-40B4-BE49-F238E27FC236}">
                <a16:creationId xmlns:a16="http://schemas.microsoft.com/office/drawing/2014/main" id="{F6C8973B-F078-4B45-B9C0-F0C418ACA74F}"/>
              </a:ext>
            </a:extLst>
          </p:cNvPr>
          <p:cNvPicPr/>
          <p:nvPr/>
        </p:nvPicPr>
        <p:blipFill>
          <a:blip r:embed="rId2"/>
          <a:srcRect/>
          <a:stretch>
            <a:fillRect/>
          </a:stretch>
        </p:blipFill>
        <p:spPr>
          <a:xfrm>
            <a:off x="2355629" y="2707833"/>
            <a:ext cx="1252220" cy="567690"/>
          </a:xfrm>
          <a:prstGeom prst="rect">
            <a:avLst/>
          </a:prstGeom>
          <a:ln/>
        </p:spPr>
      </p:pic>
    </p:spTree>
    <p:extLst>
      <p:ext uri="{BB962C8B-B14F-4D97-AF65-F5344CB8AC3E}">
        <p14:creationId xmlns:p14="http://schemas.microsoft.com/office/powerpoint/2010/main" val="236445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84A46C-FDD1-234F-A5A7-4EA31ABFCB39}"/>
              </a:ext>
            </a:extLst>
          </p:cNvPr>
          <p:cNvSpPr/>
          <p:nvPr/>
        </p:nvSpPr>
        <p:spPr>
          <a:xfrm>
            <a:off x="291548" y="203020"/>
            <a:ext cx="6096000" cy="6770508"/>
          </a:xfrm>
          <a:prstGeom prst="rect">
            <a:avLst/>
          </a:prstGeom>
        </p:spPr>
        <p:txBody>
          <a:bodyPr>
            <a:spAutoFit/>
          </a:bodyPr>
          <a:lstStyle/>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Approximates 1/e as (1-1/n)^n, and determines the value of 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required for accuracy to 4 decimal places</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1155CC"/>
                </a:solidFill>
                <a:latin typeface="Courier New" panose="02070309020205020404" pitchFamily="49" charset="0"/>
                <a:ea typeface="Courier New" panose="02070309020205020404" pitchFamily="49" charset="0"/>
              </a:rPr>
              <a:t>import </a:t>
            </a:r>
            <a:r>
              <a:rPr lang="en-GB" b="1" dirty="0">
                <a:latin typeface="Courier New" panose="02070309020205020404" pitchFamily="49" charset="0"/>
                <a:ea typeface="Courier New" panose="02070309020205020404" pitchFamily="49" charset="0"/>
              </a:rPr>
              <a:t>math</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computes the actual value</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actual = 1 / </a:t>
            </a:r>
            <a:r>
              <a:rPr lang="en-GB" b="1" dirty="0" err="1">
                <a:latin typeface="Courier New" panose="02070309020205020404" pitchFamily="49" charset="0"/>
                <a:ea typeface="Courier New" panose="02070309020205020404" pitchFamily="49" charset="0"/>
              </a:rPr>
              <a:t>math.e</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initializes the variables for the while loop</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n = 0</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difference = 1</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while the approximation is not good enough , continue</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1155CC"/>
                </a:solidFill>
                <a:latin typeface="Courier New" panose="02070309020205020404" pitchFamily="49" charset="0"/>
                <a:ea typeface="Courier New" panose="02070309020205020404" pitchFamily="49" charset="0"/>
              </a:rPr>
              <a:t>while </a:t>
            </a:r>
            <a:r>
              <a:rPr lang="en-GB" b="1" dirty="0">
                <a:latin typeface="Courier New" panose="02070309020205020404" pitchFamily="49" charset="0"/>
                <a:ea typeface="Courier New" panose="02070309020205020404" pitchFamily="49" charset="0"/>
              </a:rPr>
              <a:t>difference &gt;= 0.0001:</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	n += 1</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	</a:t>
            </a:r>
            <a:r>
              <a:rPr lang="en-GB" b="1" dirty="0" err="1">
                <a:latin typeface="Courier New" panose="02070309020205020404" pitchFamily="49" charset="0"/>
                <a:ea typeface="Courier New" panose="02070309020205020404" pitchFamily="49" charset="0"/>
              </a:rPr>
              <a:t>approx</a:t>
            </a:r>
            <a:r>
              <a:rPr lang="en-GB" b="1" dirty="0">
                <a:latin typeface="Courier New" panose="02070309020205020404" pitchFamily="49" charset="0"/>
                <a:ea typeface="Courier New" panose="02070309020205020404" pitchFamily="49" charset="0"/>
              </a:rPr>
              <a:t> = (1 - 1/n)**n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	difference = actual - </a:t>
            </a:r>
            <a:r>
              <a:rPr lang="en-GB" b="1" dirty="0" err="1">
                <a:latin typeface="Courier New" panose="02070309020205020404" pitchFamily="49" charset="0"/>
                <a:ea typeface="Courier New" panose="02070309020205020404" pitchFamily="49" charset="0"/>
              </a:rPr>
              <a:t>approx</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1155CC"/>
                </a:solidFill>
                <a:latin typeface="Courier New" panose="02070309020205020404" pitchFamily="49" charset="0"/>
                <a:ea typeface="Courier New" panose="02070309020205020404" pitchFamily="49" charset="0"/>
              </a:rPr>
              <a:t>print</a:t>
            </a:r>
            <a:r>
              <a:rPr lang="en-GB" b="1" dirty="0">
                <a:latin typeface="Courier New" panose="02070309020205020404" pitchFamily="49" charset="0"/>
                <a:ea typeface="Courier New" panose="02070309020205020404" pitchFamily="49" charset="0"/>
              </a:rPr>
              <a:t>('</a:t>
            </a:r>
            <a:r>
              <a:rPr lang="en-GB" b="1" dirty="0">
                <a:solidFill>
                  <a:srgbClr val="6AA84F"/>
                </a:solidFill>
                <a:latin typeface="Courier New" panose="02070309020205020404" pitchFamily="49" charset="0"/>
                <a:ea typeface="Courier New" panose="02070309020205020404" pitchFamily="49" charset="0"/>
              </a:rPr>
              <a:t>The built -in value of 1/e is</a:t>
            </a:r>
            <a:r>
              <a:rPr lang="en-GB" b="1" dirty="0">
                <a:latin typeface="Courier New" panose="02070309020205020404" pitchFamily="49" charset="0"/>
                <a:ea typeface="Courier New" panose="02070309020205020404" pitchFamily="49" charset="0"/>
              </a:rPr>
              <a:t> ', actual)</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1155CC"/>
                </a:solidFill>
                <a:latin typeface="Courier New" panose="02070309020205020404" pitchFamily="49" charset="0"/>
                <a:ea typeface="Courier New" panose="02070309020205020404" pitchFamily="49" charset="0"/>
              </a:rPr>
              <a:t>print</a:t>
            </a:r>
            <a:r>
              <a:rPr lang="en-GB" b="1" dirty="0">
                <a:latin typeface="Courier New" panose="02070309020205020404" pitchFamily="49" charset="0"/>
                <a:ea typeface="Courier New" panose="02070309020205020404" pitchFamily="49" charset="0"/>
              </a:rPr>
              <a:t>('</a:t>
            </a:r>
            <a:r>
              <a:rPr lang="en-GB" b="1" dirty="0">
                <a:solidFill>
                  <a:srgbClr val="6AA84F"/>
                </a:solidFill>
                <a:latin typeface="Courier New" panose="02070309020205020404" pitchFamily="49" charset="0"/>
                <a:ea typeface="Courier New" panose="02070309020205020404" pitchFamily="49" charset="0"/>
              </a:rPr>
              <a:t>The approximation is </a:t>
            </a:r>
            <a:r>
              <a:rPr lang="en-GB" b="1" dirty="0">
                <a:latin typeface="Courier New" panose="02070309020205020404" pitchFamily="49" charset="0"/>
                <a:ea typeface="Courier New" panose="02070309020205020404" pitchFamily="49" charset="0"/>
              </a:rPr>
              <a:t>‘, round(</a:t>
            </a:r>
            <a:r>
              <a:rPr lang="en-GB" b="1" dirty="0" err="1">
                <a:latin typeface="Courier New" panose="02070309020205020404" pitchFamily="49" charset="0"/>
                <a:ea typeface="Courier New" panose="02070309020205020404" pitchFamily="49" charset="0"/>
              </a:rPr>
              <a:t>approx</a:t>
            </a:r>
            <a:r>
              <a:rPr lang="en-GB" b="1" dirty="0">
                <a:latin typeface="Courier New" panose="02070309020205020404" pitchFamily="49" charset="0"/>
                <a:ea typeface="Courier New" panose="02070309020205020404" pitchFamily="49" charset="0"/>
              </a:rPr>
              <a:t>, 4))</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1155CC"/>
                </a:solidFill>
                <a:latin typeface="Courier New" panose="02070309020205020404" pitchFamily="49" charset="0"/>
                <a:ea typeface="Courier New" panose="02070309020205020404" pitchFamily="49" charset="0"/>
              </a:rPr>
              <a:t>print</a:t>
            </a:r>
            <a:r>
              <a:rPr lang="en-GB" b="1" dirty="0">
                <a:latin typeface="Courier New" panose="02070309020205020404" pitchFamily="49" charset="0"/>
                <a:ea typeface="Courier New" panose="02070309020205020404" pitchFamily="49" charset="0"/>
              </a:rPr>
              <a:t>('</a:t>
            </a:r>
            <a:r>
              <a:rPr lang="en-GB" b="1" dirty="0">
                <a:solidFill>
                  <a:srgbClr val="6AA84F"/>
                </a:solidFill>
                <a:latin typeface="Courier New" panose="02070309020205020404" pitchFamily="49" charset="0"/>
                <a:ea typeface="Courier New" panose="02070309020205020404" pitchFamily="49" charset="0"/>
              </a:rPr>
              <a:t>The value of n is </a:t>
            </a:r>
            <a:r>
              <a:rPr lang="en-GB" b="1" dirty="0">
                <a:latin typeface="Courier New" panose="02070309020205020404" pitchFamily="49" charset="0"/>
                <a:ea typeface="Courier New" panose="02070309020205020404" pitchFamily="49" charset="0"/>
              </a:rPr>
              <a:t>', n)</a:t>
            </a:r>
            <a:endParaRPr lang="en-SG" b="1" dirty="0">
              <a:latin typeface="Arial" panose="020B0604020202020204" pitchFamily="34" charset="0"/>
              <a:ea typeface="Arial" panose="020B0604020202020204" pitchFamily="34" charset="0"/>
            </a:endParaRPr>
          </a:p>
        </p:txBody>
      </p:sp>
      <p:sp>
        <p:nvSpPr>
          <p:cNvPr id="11" name="Left Arrow 10">
            <a:extLst>
              <a:ext uri="{FF2B5EF4-FFF2-40B4-BE49-F238E27FC236}">
                <a16:creationId xmlns:a16="http://schemas.microsoft.com/office/drawing/2014/main" id="{E9502B13-E67C-A543-9856-953204439C04}"/>
              </a:ext>
            </a:extLst>
          </p:cNvPr>
          <p:cNvSpPr/>
          <p:nvPr/>
        </p:nvSpPr>
        <p:spPr>
          <a:xfrm>
            <a:off x="6387548" y="3065405"/>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EB98AF7-8792-0E49-A56B-200C26E8B38A}"/>
              </a:ext>
            </a:extLst>
          </p:cNvPr>
          <p:cNvSpPr txBox="1"/>
          <p:nvPr/>
        </p:nvSpPr>
        <p:spPr>
          <a:xfrm>
            <a:off x="7365956" y="1599561"/>
            <a:ext cx="3539390" cy="3416320"/>
          </a:xfrm>
          <a:prstGeom prst="rect">
            <a:avLst/>
          </a:prstGeom>
          <a:noFill/>
        </p:spPr>
        <p:txBody>
          <a:bodyPr wrap="square" rtlCol="0">
            <a:spAutoFit/>
          </a:bodyPr>
          <a:lstStyle/>
          <a:p>
            <a:r>
              <a:rPr lang="en-US" dirty="0"/>
              <a:t>The initial difference is larger than 1. So the while loop will keep running.</a:t>
            </a:r>
          </a:p>
          <a:p>
            <a:r>
              <a:rPr lang="en-US" dirty="0"/>
              <a:t>And for each value of n being tested,</a:t>
            </a:r>
          </a:p>
          <a:p>
            <a:r>
              <a:rPr lang="en-US" dirty="0"/>
              <a:t>We update the value of n by n+1.</a:t>
            </a:r>
          </a:p>
          <a:p>
            <a:r>
              <a:rPr lang="en-US" dirty="0"/>
              <a:t>We also update the value of difference by the difference obtained in that current round.</a:t>
            </a:r>
          </a:p>
          <a:p>
            <a:r>
              <a:rPr lang="en-US" dirty="0"/>
              <a:t>Notice that in this example, we do not use the absolute value.</a:t>
            </a:r>
          </a:p>
          <a:p>
            <a:r>
              <a:rPr lang="en-US" b="1" dirty="0"/>
              <a:t>DO you think this is necessary?</a:t>
            </a:r>
          </a:p>
        </p:txBody>
      </p:sp>
      <p:sp>
        <p:nvSpPr>
          <p:cNvPr id="13" name="Left Arrow 12">
            <a:extLst>
              <a:ext uri="{FF2B5EF4-FFF2-40B4-BE49-F238E27FC236}">
                <a16:creationId xmlns:a16="http://schemas.microsoft.com/office/drawing/2014/main" id="{71E2F6DA-F08F-3648-AA01-551868C70BB3}"/>
              </a:ext>
            </a:extLst>
          </p:cNvPr>
          <p:cNvSpPr/>
          <p:nvPr/>
        </p:nvSpPr>
        <p:spPr>
          <a:xfrm>
            <a:off x="6096000" y="587146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DAF1DB4-A57B-F44D-9E41-56B35D4F3D12}"/>
              </a:ext>
            </a:extLst>
          </p:cNvPr>
          <p:cNvSpPr txBox="1"/>
          <p:nvPr/>
        </p:nvSpPr>
        <p:spPr>
          <a:xfrm>
            <a:off x="7363703" y="5871467"/>
            <a:ext cx="3539390" cy="923330"/>
          </a:xfrm>
          <a:prstGeom prst="rect">
            <a:avLst/>
          </a:prstGeom>
          <a:noFill/>
        </p:spPr>
        <p:txBody>
          <a:bodyPr wrap="square" rtlCol="0">
            <a:spAutoFit/>
          </a:bodyPr>
          <a:lstStyle/>
          <a:p>
            <a:r>
              <a:rPr lang="en-US" dirty="0"/>
              <a:t>Would you use a </a:t>
            </a:r>
            <a:r>
              <a:rPr lang="en-US" dirty="0">
                <a:solidFill>
                  <a:schemeClr val="accent1"/>
                </a:solidFill>
              </a:rPr>
              <a:t>while-else</a:t>
            </a:r>
            <a:r>
              <a:rPr lang="en-US" dirty="0"/>
              <a:t> loop instead to do this? How about </a:t>
            </a:r>
            <a:r>
              <a:rPr lang="en-US" dirty="0">
                <a:solidFill>
                  <a:schemeClr val="accent1"/>
                </a:solidFill>
              </a:rPr>
              <a:t>break</a:t>
            </a:r>
            <a:r>
              <a:rPr lang="en-US" dirty="0"/>
              <a:t> or </a:t>
            </a:r>
            <a:r>
              <a:rPr lang="en-US" dirty="0">
                <a:solidFill>
                  <a:schemeClr val="accent1"/>
                </a:solidFill>
              </a:rPr>
              <a:t>continue</a:t>
            </a:r>
            <a:r>
              <a:rPr lang="en-US" dirty="0"/>
              <a:t>? </a:t>
            </a:r>
          </a:p>
        </p:txBody>
      </p:sp>
    </p:spTree>
    <p:extLst>
      <p:ext uri="{BB962C8B-B14F-4D97-AF65-F5344CB8AC3E}">
        <p14:creationId xmlns:p14="http://schemas.microsoft.com/office/powerpoint/2010/main" val="281763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90DF-B7A1-4F46-912C-BA95E5A72F83}"/>
              </a:ext>
            </a:extLst>
          </p:cNvPr>
          <p:cNvSpPr>
            <a:spLocks noGrp="1"/>
          </p:cNvSpPr>
          <p:nvPr>
            <p:ph type="title"/>
          </p:nvPr>
        </p:nvSpPr>
        <p:spPr/>
        <p:txBody>
          <a:bodyPr>
            <a:noAutofit/>
          </a:bodyPr>
          <a:lstStyle/>
          <a:p>
            <a:r>
              <a:rPr lang="en-SG" sz="2000" dirty="0"/>
              <a:t>4. A blizzard is a massive snowstorm. Definitions vary, but for our purposes we will assume that a blizzard is characterized by both winds of 30 mph or higher and blowing snow that leads to visibility of 0.5 miles or less, sustained for at least four hours. Data from a storm one day has been stored in a file </a:t>
            </a:r>
            <a:r>
              <a:rPr lang="en-SG" sz="2000" dirty="0" err="1"/>
              <a:t>stormtrack.txt</a:t>
            </a:r>
            <a:r>
              <a:rPr lang="en-SG" sz="2000" dirty="0"/>
              <a:t>. There are 24 lines in the file, one for each hour of the day. Each line in the file has the wind speed and visibility at a location, e.g.</a:t>
            </a:r>
            <a:endParaRPr lang="en-US" sz="2000" dirty="0"/>
          </a:p>
        </p:txBody>
      </p:sp>
      <p:sp>
        <p:nvSpPr>
          <p:cNvPr id="4" name="Rectangle 3">
            <a:extLst>
              <a:ext uri="{FF2B5EF4-FFF2-40B4-BE49-F238E27FC236}">
                <a16:creationId xmlns:a16="http://schemas.microsoft.com/office/drawing/2014/main" id="{2D307F74-E924-1742-A3A6-F20C31DDE79C}"/>
              </a:ext>
            </a:extLst>
          </p:cNvPr>
          <p:cNvSpPr/>
          <p:nvPr/>
        </p:nvSpPr>
        <p:spPr>
          <a:xfrm>
            <a:off x="3300372" y="2638431"/>
            <a:ext cx="6096000" cy="1355179"/>
          </a:xfrm>
          <a:prstGeom prst="rect">
            <a:avLst/>
          </a:prstGeom>
        </p:spPr>
        <p:txBody>
          <a:bodyPr>
            <a:spAutoFit/>
          </a:bodyPr>
          <a:lstStyle/>
          <a:p>
            <a:pPr algn="just">
              <a:lnSpc>
                <a:spcPct val="115000"/>
              </a:lnSpc>
              <a:spcAft>
                <a:spcPts val="0"/>
              </a:spcAft>
            </a:pPr>
            <a:r>
              <a:rPr lang="en-GB" dirty="0">
                <a:latin typeface="Courier New" panose="02070309020205020404" pitchFamily="49" charset="0"/>
                <a:ea typeface="Courier New" panose="02070309020205020404" pitchFamily="49" charset="0"/>
              </a:rPr>
              <a:t>29.2 1.1</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dirty="0">
                <a:latin typeface="Courier New" panose="02070309020205020404" pitchFamily="49" charset="0"/>
                <a:ea typeface="Courier New" panose="02070309020205020404" pitchFamily="49" charset="0"/>
              </a:rPr>
              <a:t>15.1 1.5</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dirty="0">
                <a:latin typeface="Courier New" panose="02070309020205020404" pitchFamily="49" charset="0"/>
                <a:ea typeface="Courier New" panose="02070309020205020404" pitchFamily="49" charset="0"/>
              </a:rPr>
              <a:t>. . .</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dirty="0">
                <a:latin typeface="Courier New" panose="02070309020205020404" pitchFamily="49" charset="0"/>
                <a:ea typeface="Courier New" panose="02070309020205020404" pitchFamily="49" charset="0"/>
              </a:rPr>
              <a:t>29.4 0.78</a:t>
            </a:r>
            <a:endParaRPr lang="en-SG" b="1" dirty="0">
              <a:latin typeface="Arial" panose="020B0604020202020204" pitchFamily="34" charset="0"/>
              <a:ea typeface="Arial" panose="020B0604020202020204" pitchFamily="34" charset="0"/>
            </a:endParaRPr>
          </a:p>
        </p:txBody>
      </p:sp>
      <p:sp>
        <p:nvSpPr>
          <p:cNvPr id="5" name="Left Arrow 4">
            <a:extLst>
              <a:ext uri="{FF2B5EF4-FFF2-40B4-BE49-F238E27FC236}">
                <a16:creationId xmlns:a16="http://schemas.microsoft.com/office/drawing/2014/main" id="{2D1C622F-2212-714A-A6C2-2E9436B835B8}"/>
              </a:ext>
            </a:extLst>
          </p:cNvPr>
          <p:cNvSpPr/>
          <p:nvPr/>
        </p:nvSpPr>
        <p:spPr>
          <a:xfrm>
            <a:off x="4705001" y="263684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5E03C3-1D32-0943-877E-214277FA6089}"/>
              </a:ext>
            </a:extLst>
          </p:cNvPr>
          <p:cNvSpPr txBox="1"/>
          <p:nvPr/>
        </p:nvSpPr>
        <p:spPr>
          <a:xfrm>
            <a:off x="5770195" y="2676535"/>
            <a:ext cx="3539390" cy="369332"/>
          </a:xfrm>
          <a:prstGeom prst="rect">
            <a:avLst/>
          </a:prstGeom>
          <a:noFill/>
        </p:spPr>
        <p:txBody>
          <a:bodyPr wrap="square" rtlCol="0">
            <a:spAutoFit/>
          </a:bodyPr>
          <a:lstStyle/>
          <a:p>
            <a:r>
              <a:rPr lang="en-US" dirty="0"/>
              <a:t>Visibility</a:t>
            </a:r>
          </a:p>
        </p:txBody>
      </p:sp>
      <p:sp>
        <p:nvSpPr>
          <p:cNvPr id="7" name="Rectangle 6">
            <a:extLst>
              <a:ext uri="{FF2B5EF4-FFF2-40B4-BE49-F238E27FC236}">
                <a16:creationId xmlns:a16="http://schemas.microsoft.com/office/drawing/2014/main" id="{740BCBF3-BAB3-554E-B591-EFC1D7C61493}"/>
              </a:ext>
            </a:extLst>
          </p:cNvPr>
          <p:cNvSpPr/>
          <p:nvPr/>
        </p:nvSpPr>
        <p:spPr>
          <a:xfrm>
            <a:off x="3300372" y="2638431"/>
            <a:ext cx="1272209"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0202D3-2204-EE43-9D6C-844709310A13}"/>
              </a:ext>
            </a:extLst>
          </p:cNvPr>
          <p:cNvSpPr/>
          <p:nvPr/>
        </p:nvSpPr>
        <p:spPr>
          <a:xfrm>
            <a:off x="838200" y="1764449"/>
            <a:ext cx="3128677" cy="400110"/>
          </a:xfrm>
          <a:prstGeom prst="rect">
            <a:avLst/>
          </a:prstGeom>
          <a:noFill/>
        </p:spPr>
        <p:txBody>
          <a:bodyPr wrap="none" lIns="91440" tIns="45720" rIns="91440" bIns="45720">
            <a:spAutoFit/>
          </a:bodyPr>
          <a:lstStyle/>
          <a:p>
            <a:pPr algn="ctr"/>
            <a:r>
              <a:rPr lang="en-US" sz="2000" b="1" cap="none" spc="0" dirty="0">
                <a:ln w="6600">
                  <a:solidFill>
                    <a:schemeClr val="accent2"/>
                  </a:solidFill>
                  <a:prstDash val="solid"/>
                </a:ln>
                <a:solidFill>
                  <a:srgbClr val="FFFFFF"/>
                </a:solidFill>
                <a:effectLst>
                  <a:outerShdw dist="38100" dir="2700000" algn="tl" rotWithShape="0">
                    <a:schemeClr val="accent2"/>
                  </a:outerShdw>
                </a:effectLst>
              </a:rPr>
              <a:t>Each row is </a:t>
            </a:r>
            <a:r>
              <a:rPr 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a:t>
            </a:r>
            <a:r>
              <a:rPr lang="en-US" sz="2000" b="1" cap="none" spc="0" dirty="0">
                <a:ln w="6600">
                  <a:solidFill>
                    <a:schemeClr val="accent2"/>
                  </a:solidFill>
                  <a:prstDash val="solid"/>
                </a:ln>
                <a:solidFill>
                  <a:srgbClr val="FFFFFF"/>
                </a:solidFill>
                <a:effectLst>
                  <a:outerShdw dist="38100" dir="2700000" algn="tl" rotWithShape="0">
                    <a:schemeClr val="accent2"/>
                  </a:outerShdw>
                </a:effectLst>
              </a:rPr>
              <a:t> input of data</a:t>
            </a:r>
          </a:p>
        </p:txBody>
      </p:sp>
      <p:sp>
        <p:nvSpPr>
          <p:cNvPr id="10" name="Rectangle 9">
            <a:extLst>
              <a:ext uri="{FF2B5EF4-FFF2-40B4-BE49-F238E27FC236}">
                <a16:creationId xmlns:a16="http://schemas.microsoft.com/office/drawing/2014/main" id="{8DBB226A-D7E9-AD41-A3D7-A835D719223D}"/>
              </a:ext>
            </a:extLst>
          </p:cNvPr>
          <p:cNvSpPr/>
          <p:nvPr/>
        </p:nvSpPr>
        <p:spPr>
          <a:xfrm>
            <a:off x="3300371" y="3059668"/>
            <a:ext cx="1272209" cy="3693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0D0CA4-4887-4040-AC53-660644765B01}"/>
              </a:ext>
            </a:extLst>
          </p:cNvPr>
          <p:cNvSpPr/>
          <p:nvPr/>
        </p:nvSpPr>
        <p:spPr>
          <a:xfrm>
            <a:off x="3300370" y="3624278"/>
            <a:ext cx="1272209" cy="36933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B87CA5C9-54DA-9342-9C16-241477239F12}"/>
              </a:ext>
            </a:extLst>
          </p:cNvPr>
          <p:cNvSpPr/>
          <p:nvPr/>
        </p:nvSpPr>
        <p:spPr>
          <a:xfrm rot="10800000">
            <a:off x="2161743" y="263684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803432F-E999-4141-A70C-2088ED101A6E}"/>
              </a:ext>
            </a:extLst>
          </p:cNvPr>
          <p:cNvSpPr txBox="1"/>
          <p:nvPr/>
        </p:nvSpPr>
        <p:spPr>
          <a:xfrm>
            <a:off x="1218547" y="2584170"/>
            <a:ext cx="1281070" cy="646331"/>
          </a:xfrm>
          <a:prstGeom prst="rect">
            <a:avLst/>
          </a:prstGeom>
          <a:noFill/>
        </p:spPr>
        <p:txBody>
          <a:bodyPr wrap="square" rtlCol="0">
            <a:spAutoFit/>
          </a:bodyPr>
          <a:lstStyle/>
          <a:p>
            <a:r>
              <a:rPr lang="en-US" dirty="0"/>
              <a:t>Wind Speed</a:t>
            </a:r>
          </a:p>
        </p:txBody>
      </p:sp>
      <p:sp>
        <p:nvSpPr>
          <p:cNvPr id="14" name="Rectangle 13">
            <a:extLst>
              <a:ext uri="{FF2B5EF4-FFF2-40B4-BE49-F238E27FC236}">
                <a16:creationId xmlns:a16="http://schemas.microsoft.com/office/drawing/2014/main" id="{1C3FE95F-6192-7841-8CA6-D5750886FD24}"/>
              </a:ext>
            </a:extLst>
          </p:cNvPr>
          <p:cNvSpPr/>
          <p:nvPr/>
        </p:nvSpPr>
        <p:spPr>
          <a:xfrm>
            <a:off x="3297855" y="2377583"/>
            <a:ext cx="669022" cy="218905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BA6D221-23CC-D94B-A563-53907047FD63}"/>
              </a:ext>
            </a:extLst>
          </p:cNvPr>
          <p:cNvSpPr/>
          <p:nvPr/>
        </p:nvSpPr>
        <p:spPr>
          <a:xfrm>
            <a:off x="1095421" y="6011801"/>
            <a:ext cx="6384441" cy="400110"/>
          </a:xfrm>
          <a:prstGeom prst="rect">
            <a:avLst/>
          </a:prstGeom>
          <a:noFill/>
        </p:spPr>
        <p:txBody>
          <a:bodyPr wrap="none" lIns="91440" tIns="45720" rIns="91440" bIns="45720">
            <a:spAutoFit/>
          </a:bodyPr>
          <a:lstStyle/>
          <a:p>
            <a:pPr algn="ctr"/>
            <a:r>
              <a:rPr lang="en-US" sz="2000" b="1" cap="none" spc="0" dirty="0">
                <a:ln w="6600">
                  <a:solidFill>
                    <a:schemeClr val="accent2"/>
                  </a:solidFill>
                  <a:prstDash val="solid"/>
                </a:ln>
                <a:solidFill>
                  <a:srgbClr val="FFFFFF"/>
                </a:solidFill>
                <a:effectLst>
                  <a:outerShdw dist="38100" dir="2700000" algn="tl" rotWithShape="0">
                    <a:schemeClr val="accent2"/>
                  </a:outerShdw>
                </a:effectLst>
              </a:rPr>
              <a:t>Each Column describes a particular type of measurement</a:t>
            </a:r>
          </a:p>
        </p:txBody>
      </p:sp>
      <p:sp>
        <p:nvSpPr>
          <p:cNvPr id="16" name="Rectangle 15">
            <a:extLst>
              <a:ext uri="{FF2B5EF4-FFF2-40B4-BE49-F238E27FC236}">
                <a16:creationId xmlns:a16="http://schemas.microsoft.com/office/drawing/2014/main" id="{10249DC7-E896-9740-B993-CA399CE6DB80}"/>
              </a:ext>
            </a:extLst>
          </p:cNvPr>
          <p:cNvSpPr/>
          <p:nvPr/>
        </p:nvSpPr>
        <p:spPr>
          <a:xfrm>
            <a:off x="4021587" y="2377583"/>
            <a:ext cx="669022" cy="218905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137F6A-2168-FF4C-94C5-B831470AC621}"/>
              </a:ext>
            </a:extLst>
          </p:cNvPr>
          <p:cNvSpPr/>
          <p:nvPr/>
        </p:nvSpPr>
        <p:spPr>
          <a:xfrm>
            <a:off x="6824870" y="2166353"/>
            <a:ext cx="3691931" cy="1938992"/>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rPr>
              <a:t>This 2-dimensional data structure where the rows are inputs of data, and the columns describes specific measurements or data types is known as a data matrix</a:t>
            </a:r>
          </a:p>
        </p:txBody>
      </p:sp>
      <p:sp>
        <p:nvSpPr>
          <p:cNvPr id="19" name="Rectangle 18">
            <a:extLst>
              <a:ext uri="{FF2B5EF4-FFF2-40B4-BE49-F238E27FC236}">
                <a16:creationId xmlns:a16="http://schemas.microsoft.com/office/drawing/2014/main" id="{DC01DF25-0AA0-4543-A99E-5EAF516E57FE}"/>
              </a:ext>
            </a:extLst>
          </p:cNvPr>
          <p:cNvSpPr/>
          <p:nvPr/>
        </p:nvSpPr>
        <p:spPr>
          <a:xfrm>
            <a:off x="6775357" y="4105345"/>
            <a:ext cx="3691931" cy="1323439"/>
          </a:xfrm>
          <a:prstGeom prst="rect">
            <a:avLst/>
          </a:prstGeom>
          <a:noFill/>
        </p:spPr>
        <p:txBody>
          <a:bodyPr wrap="square" lIns="91440" tIns="45720" rIns="91440" bIns="45720">
            <a:spAutoFit/>
          </a:bodyP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rPr>
              <a:t>To deal with this kind of data, we will need help from the </a:t>
            </a:r>
            <a:r>
              <a:rPr lang="en-US" sz="2000" b="1" dirty="0" err="1">
                <a:ln w="6600">
                  <a:solidFill>
                    <a:schemeClr val="accent2"/>
                  </a:solidFill>
                  <a:prstDash val="solid"/>
                </a:ln>
                <a:solidFill>
                  <a:srgbClr val="FFFFFF"/>
                </a:solidFill>
                <a:effectLst>
                  <a:outerShdw dist="38100" dir="2700000" algn="tl" rotWithShape="0">
                    <a:schemeClr val="accent2"/>
                  </a:outerShdw>
                </a:effectLst>
              </a:rPr>
              <a:t>numpy</a:t>
            </a:r>
            <a:r>
              <a:rPr lang="en-US" sz="2000" b="1" dirty="0">
                <a:ln w="6600">
                  <a:solidFill>
                    <a:schemeClr val="accent2"/>
                  </a:solidFill>
                  <a:prstDash val="solid"/>
                </a:ln>
                <a:solidFill>
                  <a:srgbClr val="FFFFFF"/>
                </a:solidFill>
                <a:effectLst>
                  <a:outerShdw dist="38100" dir="2700000" algn="tl" rotWithShape="0">
                    <a:schemeClr val="accent2"/>
                  </a:outerShdw>
                </a:effectLst>
              </a:rPr>
              <a:t> library that can deal with such 2-dimensional data</a:t>
            </a:r>
          </a:p>
        </p:txBody>
      </p:sp>
    </p:spTree>
    <p:extLst>
      <p:ext uri="{BB962C8B-B14F-4D97-AF65-F5344CB8AC3E}">
        <p14:creationId xmlns:p14="http://schemas.microsoft.com/office/powerpoint/2010/main" val="264274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P spid="10" grpId="0" animBg="1"/>
      <p:bldP spid="11" grpId="0" animBg="1"/>
      <p:bldP spid="12" grpId="0" animBg="1"/>
      <p:bldP spid="13" grpId="0"/>
      <p:bldP spid="14" grpId="0" animBg="1"/>
      <p:bldP spid="15" grpId="0"/>
      <p:bldP spid="16" grpId="0" animBg="1"/>
      <p:bldP spid="16" grpId="1" animBg="1"/>
      <p:bldP spid="1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90DF-B7A1-4F46-912C-BA95E5A72F83}"/>
              </a:ext>
            </a:extLst>
          </p:cNvPr>
          <p:cNvSpPr>
            <a:spLocks noGrp="1"/>
          </p:cNvSpPr>
          <p:nvPr>
            <p:ph type="title"/>
          </p:nvPr>
        </p:nvSpPr>
        <p:spPr/>
        <p:txBody>
          <a:bodyPr>
            <a:noAutofit/>
          </a:bodyPr>
          <a:lstStyle/>
          <a:p>
            <a:r>
              <a:rPr lang="en-SG" sz="2000" dirty="0"/>
              <a:t>4. A blizzard is a massive snowstorm. Definitions vary, but for our purposes we will assume that a blizzard is characterized by both winds of 30 mph or higher and blowing snow that leads to visibility of 0.5 miles or less, sustained for at least four hours. Data from a storm one day has been stored in a file </a:t>
            </a:r>
            <a:r>
              <a:rPr lang="en-SG" sz="2000" dirty="0" err="1"/>
              <a:t>stormtrack.txt</a:t>
            </a:r>
            <a:r>
              <a:rPr lang="en-SG" sz="2000" dirty="0"/>
              <a:t>. There are 24 lines in the file, one for each hour of the day. Each line in the file has the wind speed and visibility at a location, e.g.</a:t>
            </a:r>
            <a:endParaRPr lang="en-US" sz="2000" dirty="0"/>
          </a:p>
        </p:txBody>
      </p:sp>
      <p:sp>
        <p:nvSpPr>
          <p:cNvPr id="3" name="Content Placeholder 2">
            <a:extLst>
              <a:ext uri="{FF2B5EF4-FFF2-40B4-BE49-F238E27FC236}">
                <a16:creationId xmlns:a16="http://schemas.microsoft.com/office/drawing/2014/main" id="{9D400807-7BB3-DC45-B213-5BA815CB2A29}"/>
              </a:ext>
            </a:extLst>
          </p:cNvPr>
          <p:cNvSpPr>
            <a:spLocks noGrp="1"/>
          </p:cNvSpPr>
          <p:nvPr>
            <p:ph idx="1"/>
          </p:nvPr>
        </p:nvSpPr>
        <p:spPr>
          <a:xfrm>
            <a:off x="838200" y="1825625"/>
            <a:ext cx="10515600" cy="997088"/>
          </a:xfrm>
        </p:spPr>
        <p:txBody>
          <a:bodyPr/>
          <a:lstStyle/>
          <a:p>
            <a:pPr marL="0" indent="0">
              <a:buNone/>
            </a:pPr>
            <a:r>
              <a:rPr lang="en-US" dirty="0"/>
              <a:t>Some early help and explanation</a:t>
            </a:r>
          </a:p>
        </p:txBody>
      </p:sp>
      <p:sp>
        <p:nvSpPr>
          <p:cNvPr id="5" name="Rectangle 4">
            <a:extLst>
              <a:ext uri="{FF2B5EF4-FFF2-40B4-BE49-F238E27FC236}">
                <a16:creationId xmlns:a16="http://schemas.microsoft.com/office/drawing/2014/main" id="{2ED3602A-3408-CD4C-B0DF-63D40A0CB11F}"/>
              </a:ext>
            </a:extLst>
          </p:cNvPr>
          <p:cNvSpPr/>
          <p:nvPr/>
        </p:nvSpPr>
        <p:spPr>
          <a:xfrm>
            <a:off x="838199" y="2497882"/>
            <a:ext cx="10515599" cy="2629374"/>
          </a:xfrm>
          <a:prstGeom prst="rect">
            <a:avLst/>
          </a:prstGeom>
        </p:spPr>
        <p:txBody>
          <a:bodyPr wrap="square">
            <a:spAutoFit/>
          </a:bodyPr>
          <a:lstStyle/>
          <a:p>
            <a:pPr>
              <a:lnSpc>
                <a:spcPct val="115000"/>
              </a:lnSpc>
              <a:spcAft>
                <a:spcPts val="0"/>
              </a:spcAft>
            </a:pPr>
            <a:r>
              <a:rPr lang="en-GB" b="1" dirty="0">
                <a:latin typeface="Courier New" panose="02070309020205020404" pitchFamily="49" charset="0"/>
                <a:ea typeface="Courier New" panose="02070309020205020404" pitchFamily="49" charset="0"/>
              </a:rPr>
              <a:t>import </a:t>
            </a:r>
            <a:r>
              <a:rPr lang="en-GB" b="1" dirty="0" err="1">
                <a:latin typeface="Courier New" panose="02070309020205020404" pitchFamily="49" charset="0"/>
                <a:ea typeface="Courier New" panose="02070309020205020404" pitchFamily="49" charset="0"/>
              </a:rPr>
              <a:t>numpy</a:t>
            </a:r>
            <a:r>
              <a:rPr lang="en-GB" b="1" dirty="0">
                <a:latin typeface="Courier New" panose="02070309020205020404" pitchFamily="49" charset="0"/>
                <a:ea typeface="Courier New" panose="02070309020205020404" pitchFamily="49" charset="0"/>
              </a:rPr>
              <a:t> as np </a:t>
            </a:r>
            <a:r>
              <a:rPr lang="en-GB" b="1" dirty="0">
                <a:solidFill>
                  <a:srgbClr val="999999"/>
                </a:solidFill>
                <a:latin typeface="Courier New" panose="02070309020205020404" pitchFamily="49" charset="0"/>
                <a:ea typeface="Courier New" panose="02070309020205020404" pitchFamily="49" charset="0"/>
              </a:rPr>
              <a:t>#imports the </a:t>
            </a:r>
            <a:r>
              <a:rPr lang="en-GB" b="1" dirty="0" err="1">
                <a:solidFill>
                  <a:srgbClr val="999999"/>
                </a:solidFill>
                <a:latin typeface="Courier New" panose="02070309020205020404" pitchFamily="49" charset="0"/>
                <a:ea typeface="Courier New" panose="02070309020205020404" pitchFamily="49" charset="0"/>
              </a:rPr>
              <a:t>numpy</a:t>
            </a:r>
            <a:r>
              <a:rPr lang="en-GB" b="1" dirty="0">
                <a:solidFill>
                  <a:srgbClr val="999999"/>
                </a:solidFill>
                <a:latin typeface="Courier New" panose="02070309020205020404" pitchFamily="49" charset="0"/>
                <a:ea typeface="Courier New" panose="02070309020205020404" pitchFamily="49" charset="0"/>
              </a:rPr>
              <a:t> module (very import package for scientific computing with Python)</a:t>
            </a:r>
            <a:endParaRPr lang="en-SG" b="1" dirty="0">
              <a:latin typeface="Arial" panose="020B0604020202020204" pitchFamily="34" charset="0"/>
              <a:ea typeface="Arial" panose="020B0604020202020204" pitchFamily="34" charset="0"/>
            </a:endParaRPr>
          </a:p>
          <a:p>
            <a:pPr>
              <a:lnSpc>
                <a:spcPct val="115000"/>
              </a:lnSpc>
              <a:spcAft>
                <a:spcPts val="0"/>
              </a:spcAft>
            </a:pPr>
            <a:r>
              <a:rPr lang="en-GB" b="1" dirty="0" err="1">
                <a:latin typeface="Courier New" panose="02070309020205020404" pitchFamily="49" charset="0"/>
                <a:ea typeface="Courier New" panose="02070309020205020404" pitchFamily="49" charset="0"/>
              </a:rPr>
              <a:t>my_array</a:t>
            </a:r>
            <a:r>
              <a:rPr lang="en-GB" b="1" dirty="0">
                <a:latin typeface="Courier New" panose="02070309020205020404" pitchFamily="49" charset="0"/>
                <a:ea typeface="Courier New" panose="02070309020205020404" pitchFamily="49" charset="0"/>
              </a:rPr>
              <a:t> = </a:t>
            </a:r>
            <a:r>
              <a:rPr lang="en-GB" b="1" dirty="0" err="1">
                <a:latin typeface="Courier New" panose="02070309020205020404" pitchFamily="49" charset="0"/>
                <a:ea typeface="Courier New" panose="02070309020205020404" pitchFamily="49" charset="0"/>
              </a:rPr>
              <a:t>np.loadtxt</a:t>
            </a:r>
            <a:r>
              <a:rPr lang="en-GB" b="1" dirty="0">
                <a:latin typeface="Courier New" panose="02070309020205020404" pitchFamily="49" charset="0"/>
                <a:ea typeface="Courier New" panose="02070309020205020404" pitchFamily="49" charset="0"/>
              </a:rPr>
              <a:t>('</a:t>
            </a:r>
            <a:r>
              <a:rPr lang="en-GB" b="1" dirty="0" err="1">
                <a:latin typeface="Courier New" panose="02070309020205020404" pitchFamily="49" charset="0"/>
                <a:ea typeface="Courier New" panose="02070309020205020404" pitchFamily="49" charset="0"/>
              </a:rPr>
              <a:t>stormtrack.txt</a:t>
            </a:r>
            <a:r>
              <a:rPr lang="en-GB" b="1" dirty="0">
                <a:latin typeface="Courier New" panose="02070309020205020404" pitchFamily="49" charset="0"/>
                <a:ea typeface="Courier New" panose="02070309020205020404" pitchFamily="49" charset="0"/>
              </a:rPr>
              <a:t>') </a:t>
            </a:r>
            <a:r>
              <a:rPr lang="en-GB" b="1" dirty="0">
                <a:solidFill>
                  <a:srgbClr val="999999"/>
                </a:solidFill>
                <a:latin typeface="Courier New" panose="02070309020205020404" pitchFamily="49" charset="0"/>
                <a:ea typeface="Courier New" panose="02070309020205020404" pitchFamily="49" charset="0"/>
              </a:rPr>
              <a:t>#loads the data into the array my array</a:t>
            </a:r>
            <a:endParaRPr lang="en-SG" b="1" dirty="0">
              <a:latin typeface="Arial" panose="020B0604020202020204" pitchFamily="34" charset="0"/>
              <a:ea typeface="Arial" panose="020B0604020202020204" pitchFamily="34" charset="0"/>
            </a:endParaRPr>
          </a:p>
          <a:p>
            <a:pPr>
              <a:lnSpc>
                <a:spcPct val="115000"/>
              </a:lnSpc>
              <a:spcAft>
                <a:spcPts val="0"/>
              </a:spcAft>
            </a:pPr>
            <a:r>
              <a:rPr lang="en-GB" b="1" dirty="0">
                <a:latin typeface="Courier New" panose="02070309020205020404" pitchFamily="49" charset="0"/>
                <a:ea typeface="Courier New" panose="02070309020205020404" pitchFamily="49" charset="0"/>
              </a:rPr>
              <a:t>winds = </a:t>
            </a:r>
            <a:r>
              <a:rPr lang="en-GB" b="1" dirty="0" err="1">
                <a:latin typeface="Courier New" panose="02070309020205020404" pitchFamily="49" charset="0"/>
                <a:ea typeface="Courier New" panose="02070309020205020404" pitchFamily="49" charset="0"/>
              </a:rPr>
              <a:t>my_array</a:t>
            </a:r>
            <a:r>
              <a:rPr lang="en-GB" b="1" dirty="0">
                <a:latin typeface="Courier New" panose="02070309020205020404" pitchFamily="49" charset="0"/>
                <a:ea typeface="Courier New" panose="02070309020205020404" pitchFamily="49" charset="0"/>
              </a:rPr>
              <a:t>[:,0] </a:t>
            </a:r>
            <a:r>
              <a:rPr lang="en-GB" b="1" dirty="0">
                <a:solidFill>
                  <a:srgbClr val="999999"/>
                </a:solidFill>
                <a:latin typeface="Courier New" panose="02070309020205020404" pitchFamily="49" charset="0"/>
                <a:ea typeface="Courier New" panose="02070309020205020404" pitchFamily="49" charset="0"/>
              </a:rPr>
              <a:t>#variable winds is a sequence that contains the 1st column of the data</a:t>
            </a:r>
            <a:endParaRPr lang="en-SG" b="1" dirty="0">
              <a:latin typeface="Arial" panose="020B0604020202020204" pitchFamily="34" charset="0"/>
              <a:ea typeface="Arial" panose="020B0604020202020204" pitchFamily="34" charset="0"/>
            </a:endParaRPr>
          </a:p>
          <a:p>
            <a:pPr>
              <a:lnSpc>
                <a:spcPct val="115000"/>
              </a:lnSpc>
              <a:spcAft>
                <a:spcPts val="0"/>
              </a:spcAft>
            </a:pPr>
            <a:r>
              <a:rPr lang="en-GB" b="1" dirty="0" err="1">
                <a:latin typeface="Courier New" panose="02070309020205020404" pitchFamily="49" charset="0"/>
                <a:ea typeface="Courier New" panose="02070309020205020404" pitchFamily="49" charset="0"/>
              </a:rPr>
              <a:t>visibs</a:t>
            </a:r>
            <a:r>
              <a:rPr lang="en-GB" b="1" dirty="0">
                <a:latin typeface="Courier New" panose="02070309020205020404" pitchFamily="49" charset="0"/>
                <a:ea typeface="Courier New" panose="02070309020205020404" pitchFamily="49" charset="0"/>
              </a:rPr>
              <a:t> = </a:t>
            </a:r>
            <a:r>
              <a:rPr lang="en-GB" b="1" dirty="0" err="1">
                <a:latin typeface="Courier New" panose="02070309020205020404" pitchFamily="49" charset="0"/>
                <a:ea typeface="Courier New" panose="02070309020205020404" pitchFamily="49" charset="0"/>
              </a:rPr>
              <a:t>my_array</a:t>
            </a:r>
            <a:r>
              <a:rPr lang="en-GB" b="1" dirty="0">
                <a:latin typeface="Courier New" panose="02070309020205020404" pitchFamily="49" charset="0"/>
                <a:ea typeface="Courier New" panose="02070309020205020404" pitchFamily="49" charset="0"/>
              </a:rPr>
              <a:t>[:,1] </a:t>
            </a:r>
            <a:r>
              <a:rPr lang="en-GB" b="1" dirty="0">
                <a:solidFill>
                  <a:srgbClr val="999999"/>
                </a:solidFill>
                <a:latin typeface="Courier New" panose="02070309020205020404" pitchFamily="49" charset="0"/>
                <a:ea typeface="Courier New" panose="02070309020205020404" pitchFamily="49" charset="0"/>
              </a:rPr>
              <a:t>#variable </a:t>
            </a:r>
            <a:r>
              <a:rPr lang="en-GB" b="1" dirty="0" err="1">
                <a:solidFill>
                  <a:srgbClr val="999999"/>
                </a:solidFill>
                <a:latin typeface="Courier New" panose="02070309020205020404" pitchFamily="49" charset="0"/>
                <a:ea typeface="Courier New" panose="02070309020205020404" pitchFamily="49" charset="0"/>
              </a:rPr>
              <a:t>visibs</a:t>
            </a:r>
            <a:r>
              <a:rPr lang="en-GB" b="1" dirty="0">
                <a:solidFill>
                  <a:srgbClr val="999999"/>
                </a:solidFill>
                <a:latin typeface="Courier New" panose="02070309020205020404" pitchFamily="49" charset="0"/>
                <a:ea typeface="Courier New" panose="02070309020205020404" pitchFamily="49" charset="0"/>
              </a:rPr>
              <a:t> is a sequence that contains the 2nd column of the data</a:t>
            </a:r>
            <a:endParaRPr lang="en-SG" b="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69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48AE61-E7F2-534C-ABB9-4A01FA33BD7C}"/>
              </a:ext>
            </a:extLst>
          </p:cNvPr>
          <p:cNvSpPr/>
          <p:nvPr/>
        </p:nvSpPr>
        <p:spPr>
          <a:xfrm>
            <a:off x="556592" y="-143147"/>
            <a:ext cx="10866782" cy="7001147"/>
          </a:xfrm>
          <a:prstGeom prst="rect">
            <a:avLst/>
          </a:prstGeom>
        </p:spPr>
        <p:txBody>
          <a:bodyPr wrap="square">
            <a:spAutoFit/>
          </a:bodyPr>
          <a:lstStyle/>
          <a:p>
            <a:pPr algn="just">
              <a:lnSpc>
                <a:spcPct val="115000"/>
              </a:lnSpc>
              <a:spcAft>
                <a:spcPts val="0"/>
              </a:spcAft>
            </a:pPr>
            <a:r>
              <a:rPr lang="en-GB" sz="1700" b="1" dirty="0">
                <a:solidFill>
                  <a:srgbClr val="999999"/>
                </a:solidFill>
                <a:latin typeface="Courier New" panose="02070309020205020404" pitchFamily="49" charset="0"/>
                <a:ea typeface="Courier New" panose="02070309020205020404" pitchFamily="49" charset="0"/>
              </a:rPr>
              <a:t># Reads wind and visibility data hourly from a file and</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999999"/>
                </a:solidFill>
                <a:latin typeface="Courier New" panose="02070309020205020404" pitchFamily="49" charset="0"/>
                <a:ea typeface="Courier New" panose="02070309020205020404" pitchFamily="49" charset="0"/>
              </a:rPr>
              <a:t># determines whether or not blizzard conditions were met</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3C78D8"/>
                </a:solidFill>
                <a:latin typeface="Courier New" panose="02070309020205020404" pitchFamily="49" charset="0"/>
                <a:ea typeface="Courier New" panose="02070309020205020404" pitchFamily="49" charset="0"/>
              </a:rPr>
              <a:t>import </a:t>
            </a:r>
            <a:r>
              <a:rPr lang="en-GB" sz="1700" b="1" dirty="0" err="1">
                <a:latin typeface="Courier New" panose="02070309020205020404" pitchFamily="49" charset="0"/>
                <a:ea typeface="Courier New" panose="02070309020205020404" pitchFamily="49" charset="0"/>
              </a:rPr>
              <a:t>numpy</a:t>
            </a:r>
            <a:r>
              <a:rPr lang="en-GB" sz="1700" b="1" dirty="0">
                <a:latin typeface="Courier New" panose="02070309020205020404" pitchFamily="49" charset="0"/>
                <a:ea typeface="Courier New" panose="02070309020205020404" pitchFamily="49" charset="0"/>
              </a:rPr>
              <a:t> </a:t>
            </a:r>
            <a:r>
              <a:rPr lang="en-GB" sz="1700" b="1" dirty="0">
                <a:solidFill>
                  <a:srgbClr val="3C78D8"/>
                </a:solidFill>
                <a:latin typeface="Courier New" panose="02070309020205020404" pitchFamily="49" charset="0"/>
                <a:ea typeface="Courier New" panose="02070309020205020404" pitchFamily="49" charset="0"/>
              </a:rPr>
              <a:t>as </a:t>
            </a:r>
            <a:r>
              <a:rPr lang="en-GB" sz="1700" b="1" dirty="0">
                <a:latin typeface="Courier New" panose="02070309020205020404" pitchFamily="49" charset="0"/>
                <a:ea typeface="Courier New" panose="02070309020205020404" pitchFamily="49" charset="0"/>
              </a:rPr>
              <a:t>np</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999999"/>
                </a:solidFill>
                <a:latin typeface="Courier New" panose="02070309020205020404" pitchFamily="49" charset="0"/>
                <a:ea typeface="Courier New" panose="02070309020205020404" pitchFamily="49" charset="0"/>
              </a:rPr>
              <a:t># loads the data</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err="1">
                <a:latin typeface="Courier New" panose="02070309020205020404" pitchFamily="49" charset="0"/>
                <a:ea typeface="Courier New" panose="02070309020205020404" pitchFamily="49" charset="0"/>
              </a:rPr>
              <a:t>my_array</a:t>
            </a:r>
            <a:r>
              <a:rPr lang="en-GB" sz="1700" b="1" dirty="0">
                <a:latin typeface="Courier New" panose="02070309020205020404" pitchFamily="49" charset="0"/>
                <a:ea typeface="Courier New" panose="02070309020205020404" pitchFamily="49" charset="0"/>
              </a:rPr>
              <a:t> = </a:t>
            </a:r>
            <a:r>
              <a:rPr lang="en-GB" sz="1700" b="1" dirty="0" err="1">
                <a:latin typeface="Courier New" panose="02070309020205020404" pitchFamily="49" charset="0"/>
                <a:ea typeface="Courier New" panose="02070309020205020404" pitchFamily="49" charset="0"/>
              </a:rPr>
              <a:t>np.loadtxt</a:t>
            </a:r>
            <a:r>
              <a:rPr lang="en-GB" sz="1700" b="1" dirty="0">
                <a:latin typeface="Courier New" panose="02070309020205020404" pitchFamily="49" charset="0"/>
                <a:ea typeface="Courier New" panose="02070309020205020404" pitchFamily="49" charset="0"/>
              </a:rPr>
              <a:t>('</a:t>
            </a:r>
            <a:r>
              <a:rPr lang="en-GB" sz="1700" b="1" dirty="0" err="1">
                <a:solidFill>
                  <a:srgbClr val="6AA84F"/>
                </a:solidFill>
                <a:latin typeface="Courier New" panose="02070309020205020404" pitchFamily="49" charset="0"/>
                <a:ea typeface="Courier New" panose="02070309020205020404" pitchFamily="49" charset="0"/>
              </a:rPr>
              <a:t>stormtrack.txt</a:t>
            </a:r>
            <a:r>
              <a:rPr lang="en-GB" sz="1700" b="1" dirty="0">
                <a:latin typeface="Courier New" panose="02070309020205020404" pitchFamily="49" charset="0"/>
                <a:ea typeface="Courier New" panose="02070309020205020404" pitchFamily="49" charset="0"/>
              </a:rPr>
              <a:t>')</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winds = </a:t>
            </a:r>
            <a:r>
              <a:rPr lang="en-GB" sz="1700" b="1" dirty="0" err="1">
                <a:latin typeface="Courier New" panose="02070309020205020404" pitchFamily="49" charset="0"/>
                <a:ea typeface="Courier New" panose="02070309020205020404" pitchFamily="49" charset="0"/>
              </a:rPr>
              <a:t>my_array</a:t>
            </a:r>
            <a:r>
              <a:rPr lang="en-GB" sz="1700" b="1" dirty="0">
                <a:latin typeface="Courier New" panose="02070309020205020404" pitchFamily="49" charset="0"/>
                <a:ea typeface="Courier New" panose="02070309020205020404" pitchFamily="49" charset="0"/>
              </a:rPr>
              <a:t>[: ,0]</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err="1">
                <a:latin typeface="Courier New" panose="02070309020205020404" pitchFamily="49" charset="0"/>
                <a:ea typeface="Courier New" panose="02070309020205020404" pitchFamily="49" charset="0"/>
              </a:rPr>
              <a:t>visibs</a:t>
            </a:r>
            <a:r>
              <a:rPr lang="en-GB" sz="1700" b="1" dirty="0">
                <a:latin typeface="Courier New" panose="02070309020205020404" pitchFamily="49" charset="0"/>
                <a:ea typeface="Courier New" panose="02070309020205020404" pitchFamily="49" charset="0"/>
              </a:rPr>
              <a:t> = </a:t>
            </a:r>
            <a:r>
              <a:rPr lang="en-GB" sz="1700" b="1" dirty="0" err="1">
                <a:latin typeface="Courier New" panose="02070309020205020404" pitchFamily="49" charset="0"/>
                <a:ea typeface="Courier New" panose="02070309020205020404" pitchFamily="49" charset="0"/>
              </a:rPr>
              <a:t>my_array</a:t>
            </a:r>
            <a:r>
              <a:rPr lang="en-GB" sz="1700" b="1" dirty="0">
                <a:latin typeface="Courier New" panose="02070309020205020404" pitchFamily="49" charset="0"/>
                <a:ea typeface="Courier New" panose="02070309020205020404" pitchFamily="49" charset="0"/>
              </a:rPr>
              <a:t>[: ,1]</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length = </a:t>
            </a:r>
            <a:r>
              <a:rPr lang="en-GB" sz="1700" b="1" dirty="0" err="1">
                <a:solidFill>
                  <a:srgbClr val="3C78D8"/>
                </a:solidFill>
                <a:latin typeface="Courier New" panose="02070309020205020404" pitchFamily="49" charset="0"/>
                <a:ea typeface="Courier New" panose="02070309020205020404" pitchFamily="49" charset="0"/>
              </a:rPr>
              <a:t>len</a:t>
            </a:r>
            <a:r>
              <a:rPr lang="en-GB" sz="1700" b="1" dirty="0">
                <a:latin typeface="Courier New" panose="02070309020205020404" pitchFamily="49" charset="0"/>
                <a:ea typeface="Courier New" panose="02070309020205020404" pitchFamily="49" charset="0"/>
              </a:rPr>
              <a:t>(winds)</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999999"/>
                </a:solidFill>
                <a:latin typeface="Courier New" panose="02070309020205020404" pitchFamily="49" charset="0"/>
                <a:ea typeface="Courier New" panose="02070309020205020404" pitchFamily="49" charset="0"/>
              </a:rPr>
              <a:t># initializes the counters</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count = 0</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err="1">
                <a:latin typeface="Courier New" panose="02070309020205020404" pitchFamily="49" charset="0"/>
                <a:ea typeface="Courier New" panose="02070309020205020404" pitchFamily="49" charset="0"/>
              </a:rPr>
              <a:t>i</a:t>
            </a:r>
            <a:r>
              <a:rPr lang="en-GB" sz="1700" b="1" dirty="0">
                <a:latin typeface="Courier New" panose="02070309020205020404" pitchFamily="49" charset="0"/>
                <a:ea typeface="Courier New" panose="02070309020205020404" pitchFamily="49" charset="0"/>
              </a:rPr>
              <a:t> = 0</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B7B7B7"/>
                </a:solidFill>
                <a:latin typeface="Courier New" panose="02070309020205020404" pitchFamily="49" charset="0"/>
                <a:ea typeface="Courier New" panose="02070309020205020404" pitchFamily="49" charset="0"/>
              </a:rPr>
              <a:t># Loop until blizzard condition found or all data has been read</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3C78D8"/>
                </a:solidFill>
                <a:latin typeface="Courier New" panose="02070309020205020404" pitchFamily="49" charset="0"/>
                <a:ea typeface="Courier New" panose="02070309020205020404" pitchFamily="49" charset="0"/>
              </a:rPr>
              <a:t>while </a:t>
            </a:r>
            <a:r>
              <a:rPr lang="en-GB" sz="1700" b="1" dirty="0">
                <a:latin typeface="Courier New" panose="02070309020205020404" pitchFamily="49" charset="0"/>
                <a:ea typeface="Courier New" panose="02070309020205020404" pitchFamily="49" charset="0"/>
              </a:rPr>
              <a:t>count&lt;4 </a:t>
            </a:r>
            <a:r>
              <a:rPr lang="en-GB" sz="1700" b="1" dirty="0">
                <a:solidFill>
                  <a:srgbClr val="3C78D8"/>
                </a:solidFill>
                <a:latin typeface="Courier New" panose="02070309020205020404" pitchFamily="49" charset="0"/>
                <a:ea typeface="Courier New" panose="02070309020205020404" pitchFamily="49" charset="0"/>
              </a:rPr>
              <a:t>and </a:t>
            </a:r>
            <a:r>
              <a:rPr lang="en-GB" sz="1700" b="1" dirty="0" err="1">
                <a:latin typeface="Courier New" panose="02070309020205020404" pitchFamily="49" charset="0"/>
                <a:ea typeface="Courier New" panose="02070309020205020404" pitchFamily="49" charset="0"/>
              </a:rPr>
              <a:t>i</a:t>
            </a:r>
            <a:r>
              <a:rPr lang="en-GB" sz="1700" b="1" dirty="0">
                <a:latin typeface="Courier New" panose="02070309020205020404" pitchFamily="49" charset="0"/>
                <a:ea typeface="Courier New" panose="02070309020205020404" pitchFamily="49" charset="0"/>
              </a:rPr>
              <a:t>&lt;length:</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a:t>
            </a:r>
            <a:r>
              <a:rPr lang="en-GB" sz="1700" b="1" dirty="0">
                <a:solidFill>
                  <a:srgbClr val="3C78D8"/>
                </a:solidFill>
                <a:latin typeface="Courier New" panose="02070309020205020404" pitchFamily="49" charset="0"/>
                <a:ea typeface="Courier New" panose="02070309020205020404" pitchFamily="49" charset="0"/>
              </a:rPr>
              <a:t>if </a:t>
            </a:r>
            <a:r>
              <a:rPr lang="en-GB" sz="1700" b="1" dirty="0">
                <a:latin typeface="Courier New" panose="02070309020205020404" pitchFamily="49" charset="0"/>
                <a:ea typeface="Courier New" panose="02070309020205020404" pitchFamily="49" charset="0"/>
              </a:rPr>
              <a:t>winds[</a:t>
            </a:r>
            <a:r>
              <a:rPr lang="en-GB" sz="1700" b="1" dirty="0" err="1">
                <a:latin typeface="Courier New" panose="02070309020205020404" pitchFamily="49" charset="0"/>
                <a:ea typeface="Courier New" panose="02070309020205020404" pitchFamily="49" charset="0"/>
              </a:rPr>
              <a:t>i</a:t>
            </a:r>
            <a:r>
              <a:rPr lang="en-GB" sz="1700" b="1" dirty="0">
                <a:latin typeface="Courier New" panose="02070309020205020404" pitchFamily="49" charset="0"/>
                <a:ea typeface="Courier New" panose="02070309020205020404" pitchFamily="49" charset="0"/>
              </a:rPr>
              <a:t>]&gt;=30 </a:t>
            </a:r>
            <a:r>
              <a:rPr lang="en-GB" sz="1700" b="1" dirty="0">
                <a:solidFill>
                  <a:srgbClr val="3C78D8"/>
                </a:solidFill>
                <a:latin typeface="Courier New" panose="02070309020205020404" pitchFamily="49" charset="0"/>
                <a:ea typeface="Courier New" panose="02070309020205020404" pitchFamily="49" charset="0"/>
              </a:rPr>
              <a:t>and </a:t>
            </a:r>
            <a:r>
              <a:rPr lang="en-GB" sz="1700" b="1" dirty="0" err="1">
                <a:latin typeface="Courier New" panose="02070309020205020404" pitchFamily="49" charset="0"/>
                <a:ea typeface="Courier New" panose="02070309020205020404" pitchFamily="49" charset="0"/>
              </a:rPr>
              <a:t>visibs</a:t>
            </a:r>
            <a:r>
              <a:rPr lang="en-GB" sz="1700" b="1" dirty="0">
                <a:latin typeface="Courier New" panose="02070309020205020404" pitchFamily="49" charset="0"/>
                <a:ea typeface="Courier New" panose="02070309020205020404" pitchFamily="49" charset="0"/>
              </a:rPr>
              <a:t>[</a:t>
            </a:r>
            <a:r>
              <a:rPr lang="en-GB" sz="1700" b="1" dirty="0" err="1">
                <a:latin typeface="Courier New" panose="02070309020205020404" pitchFamily="49" charset="0"/>
                <a:ea typeface="Courier New" panose="02070309020205020404" pitchFamily="49" charset="0"/>
              </a:rPr>
              <a:t>i</a:t>
            </a:r>
            <a:r>
              <a:rPr lang="en-GB" sz="1700" b="1" dirty="0">
                <a:latin typeface="Courier New" panose="02070309020205020404" pitchFamily="49" charset="0"/>
                <a:ea typeface="Courier New" panose="02070309020205020404" pitchFamily="49" charset="0"/>
              </a:rPr>
              <a:t>]&lt;=0.5:</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count += 1</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a:t>
            </a:r>
            <a:r>
              <a:rPr lang="en-GB" sz="1700" b="1" dirty="0">
                <a:solidFill>
                  <a:srgbClr val="3C78D8"/>
                </a:solidFill>
                <a:latin typeface="Courier New" panose="02070309020205020404" pitchFamily="49" charset="0"/>
                <a:ea typeface="Courier New" panose="02070309020205020404" pitchFamily="49" charset="0"/>
              </a:rPr>
              <a:t>else</a:t>
            </a:r>
            <a:r>
              <a:rPr lang="en-GB" sz="1700" b="1" dirty="0">
                <a:latin typeface="Courier New" panose="02070309020205020404" pitchFamily="49" charset="0"/>
                <a:ea typeface="Courier New" panose="02070309020205020404" pitchFamily="49" charset="0"/>
              </a:rPr>
              <a:t>:</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count = 0</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a:t>
            </a:r>
            <a:r>
              <a:rPr lang="en-GB" sz="1700" b="1" dirty="0" err="1">
                <a:latin typeface="Courier New" panose="02070309020205020404" pitchFamily="49" charset="0"/>
                <a:ea typeface="Courier New" panose="02070309020205020404" pitchFamily="49" charset="0"/>
              </a:rPr>
              <a:t>i</a:t>
            </a:r>
            <a:r>
              <a:rPr lang="en-GB" sz="1700" b="1" dirty="0">
                <a:latin typeface="Courier New" panose="02070309020205020404" pitchFamily="49" charset="0"/>
                <a:ea typeface="Courier New" panose="02070309020205020404" pitchFamily="49" charset="0"/>
              </a:rPr>
              <a:t> += 1</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B7B7B7"/>
                </a:solidFill>
                <a:latin typeface="Courier New" panose="02070309020205020404" pitchFamily="49" charset="0"/>
                <a:ea typeface="Courier New" panose="02070309020205020404" pitchFamily="49" charset="0"/>
              </a:rPr>
              <a:t># checks if the blizzard condition was met</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3C78D8"/>
                </a:solidFill>
                <a:latin typeface="Courier New" panose="02070309020205020404" pitchFamily="49" charset="0"/>
                <a:ea typeface="Courier New" panose="02070309020205020404" pitchFamily="49" charset="0"/>
              </a:rPr>
              <a:t>if </a:t>
            </a:r>
            <a:r>
              <a:rPr lang="en-GB" sz="1700" b="1" dirty="0">
                <a:latin typeface="Courier New" panose="02070309020205020404" pitchFamily="49" charset="0"/>
                <a:ea typeface="Courier New" panose="02070309020205020404" pitchFamily="49" charset="0"/>
              </a:rPr>
              <a:t>count == 4:</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a:t>
            </a:r>
            <a:r>
              <a:rPr lang="en-GB" sz="1700" b="1" dirty="0">
                <a:solidFill>
                  <a:srgbClr val="3C78D8"/>
                </a:solidFill>
                <a:latin typeface="Courier New" panose="02070309020205020404" pitchFamily="49" charset="0"/>
                <a:ea typeface="Courier New" panose="02070309020205020404" pitchFamily="49" charset="0"/>
              </a:rPr>
              <a:t>print</a:t>
            </a:r>
            <a:r>
              <a:rPr lang="en-GB" sz="1700" b="1" dirty="0">
                <a:latin typeface="Courier New" panose="02070309020205020404" pitchFamily="49" charset="0"/>
                <a:ea typeface="Courier New" panose="02070309020205020404" pitchFamily="49" charset="0"/>
              </a:rPr>
              <a:t>('</a:t>
            </a:r>
            <a:r>
              <a:rPr lang="en-GB" sz="1700" b="1" dirty="0">
                <a:solidFill>
                  <a:srgbClr val="6AA84F"/>
                </a:solidFill>
                <a:latin typeface="Courier New" panose="02070309020205020404" pitchFamily="49" charset="0"/>
                <a:ea typeface="Courier New" panose="02070309020205020404" pitchFamily="49" charset="0"/>
              </a:rPr>
              <a:t>Blizzard conditions met</a:t>
            </a:r>
            <a:r>
              <a:rPr lang="en-GB" sz="1700" b="1" dirty="0">
                <a:latin typeface="Courier New" panose="02070309020205020404" pitchFamily="49" charset="0"/>
                <a:ea typeface="Courier New" panose="02070309020205020404" pitchFamily="49" charset="0"/>
              </a:rPr>
              <a:t>')</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solidFill>
                  <a:srgbClr val="3C78D8"/>
                </a:solidFill>
                <a:latin typeface="Courier New" panose="02070309020205020404" pitchFamily="49" charset="0"/>
                <a:ea typeface="Courier New" panose="02070309020205020404" pitchFamily="49" charset="0"/>
              </a:rPr>
              <a:t>else</a:t>
            </a:r>
            <a:r>
              <a:rPr lang="en-GB" sz="1700" b="1" dirty="0">
                <a:latin typeface="Courier New" panose="02070309020205020404" pitchFamily="49" charset="0"/>
                <a:ea typeface="Courier New" panose="02070309020205020404" pitchFamily="49" charset="0"/>
              </a:rPr>
              <a:t>:</a:t>
            </a:r>
            <a:endParaRPr lang="en-SG" sz="1700" b="1" dirty="0">
              <a:latin typeface="Arial" panose="020B0604020202020204" pitchFamily="34" charset="0"/>
              <a:ea typeface="Arial" panose="020B0604020202020204" pitchFamily="34" charset="0"/>
            </a:endParaRPr>
          </a:p>
          <a:p>
            <a:pPr algn="just">
              <a:lnSpc>
                <a:spcPct val="115000"/>
              </a:lnSpc>
              <a:spcAft>
                <a:spcPts val="0"/>
              </a:spcAft>
            </a:pPr>
            <a:r>
              <a:rPr lang="en-GB" sz="1700" b="1" dirty="0">
                <a:latin typeface="Courier New" panose="02070309020205020404" pitchFamily="49" charset="0"/>
                <a:ea typeface="Courier New" panose="02070309020205020404" pitchFamily="49" charset="0"/>
              </a:rPr>
              <a:t>	</a:t>
            </a:r>
            <a:r>
              <a:rPr lang="en-GB" sz="1700" b="1" dirty="0">
                <a:solidFill>
                  <a:srgbClr val="3C78D8"/>
                </a:solidFill>
                <a:latin typeface="Courier New" panose="02070309020205020404" pitchFamily="49" charset="0"/>
                <a:ea typeface="Courier New" panose="02070309020205020404" pitchFamily="49" charset="0"/>
              </a:rPr>
              <a:t>print</a:t>
            </a:r>
            <a:r>
              <a:rPr lang="en-GB" sz="1700" b="1" dirty="0">
                <a:latin typeface="Courier New" panose="02070309020205020404" pitchFamily="49" charset="0"/>
                <a:ea typeface="Courier New" panose="02070309020205020404" pitchFamily="49" charset="0"/>
              </a:rPr>
              <a:t>('</a:t>
            </a:r>
            <a:r>
              <a:rPr lang="en-GB" sz="1700" b="1" dirty="0">
                <a:solidFill>
                  <a:srgbClr val="6AA84F"/>
                </a:solidFill>
                <a:latin typeface="Courier New" panose="02070309020205020404" pitchFamily="49" charset="0"/>
                <a:ea typeface="Courier New" panose="02070309020205020404" pitchFamily="49" charset="0"/>
              </a:rPr>
              <a:t>No blizzard this time!</a:t>
            </a:r>
            <a:r>
              <a:rPr lang="en-GB" sz="1700" b="1" dirty="0">
                <a:latin typeface="Courier New" panose="02070309020205020404" pitchFamily="49" charset="0"/>
                <a:ea typeface="Courier New" panose="02070309020205020404" pitchFamily="49" charset="0"/>
              </a:rPr>
              <a:t>')</a:t>
            </a:r>
            <a:endParaRPr lang="en-SG" sz="1700" b="1" dirty="0">
              <a:latin typeface="Arial" panose="020B0604020202020204" pitchFamily="34" charset="0"/>
              <a:ea typeface="Arial" panose="020B0604020202020204" pitchFamily="34" charset="0"/>
            </a:endParaRPr>
          </a:p>
        </p:txBody>
      </p:sp>
      <p:sp>
        <p:nvSpPr>
          <p:cNvPr id="5" name="Left Arrow 4">
            <a:extLst>
              <a:ext uri="{FF2B5EF4-FFF2-40B4-BE49-F238E27FC236}">
                <a16:creationId xmlns:a16="http://schemas.microsoft.com/office/drawing/2014/main" id="{7F4EF44B-074A-B84D-981F-3302C5CC88E2}"/>
              </a:ext>
            </a:extLst>
          </p:cNvPr>
          <p:cNvSpPr/>
          <p:nvPr/>
        </p:nvSpPr>
        <p:spPr>
          <a:xfrm>
            <a:off x="4308017" y="253531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A01D44C-18FC-3044-9C69-02E3FEE19633}"/>
              </a:ext>
            </a:extLst>
          </p:cNvPr>
          <p:cNvSpPr txBox="1"/>
          <p:nvPr/>
        </p:nvSpPr>
        <p:spPr>
          <a:xfrm>
            <a:off x="5380383" y="2212152"/>
            <a:ext cx="5738191" cy="923330"/>
          </a:xfrm>
          <a:prstGeom prst="rect">
            <a:avLst/>
          </a:prstGeom>
          <a:noFill/>
        </p:spPr>
        <p:txBody>
          <a:bodyPr wrap="square" rtlCol="0">
            <a:spAutoFit/>
          </a:bodyPr>
          <a:lstStyle/>
          <a:p>
            <a:r>
              <a:rPr lang="en-US" dirty="0"/>
              <a:t>The counter will determine the duration to check if the requirement of 4 hours is met.</a:t>
            </a:r>
          </a:p>
          <a:p>
            <a:r>
              <a:rPr lang="en-US" dirty="0" err="1"/>
              <a:t>i</a:t>
            </a:r>
            <a:r>
              <a:rPr lang="en-US" dirty="0"/>
              <a:t> is the first hour and will iterate through the day</a:t>
            </a:r>
          </a:p>
        </p:txBody>
      </p:sp>
      <p:sp>
        <p:nvSpPr>
          <p:cNvPr id="7" name="Rectangle 6">
            <a:extLst>
              <a:ext uri="{FF2B5EF4-FFF2-40B4-BE49-F238E27FC236}">
                <a16:creationId xmlns:a16="http://schemas.microsoft.com/office/drawing/2014/main" id="{0382A6E1-1CD9-8A45-8ED0-259FB862B64D}"/>
              </a:ext>
            </a:extLst>
          </p:cNvPr>
          <p:cNvSpPr/>
          <p:nvPr/>
        </p:nvSpPr>
        <p:spPr>
          <a:xfrm>
            <a:off x="424070" y="2535318"/>
            <a:ext cx="3789989" cy="698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8F08EE25-A185-7044-878A-DA7FD4E5A2C8}"/>
              </a:ext>
            </a:extLst>
          </p:cNvPr>
          <p:cNvSpPr/>
          <p:nvPr/>
        </p:nvSpPr>
        <p:spPr>
          <a:xfrm>
            <a:off x="6334539" y="3681421"/>
            <a:ext cx="71561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0AF785-FB79-D84C-9534-AA7A9FCEDA46}"/>
              </a:ext>
            </a:extLst>
          </p:cNvPr>
          <p:cNvSpPr txBox="1"/>
          <p:nvPr/>
        </p:nvSpPr>
        <p:spPr>
          <a:xfrm>
            <a:off x="7193677" y="3429000"/>
            <a:ext cx="4532244" cy="2585323"/>
          </a:xfrm>
          <a:prstGeom prst="rect">
            <a:avLst/>
          </a:prstGeom>
          <a:noFill/>
        </p:spPr>
        <p:txBody>
          <a:bodyPr wrap="square" rtlCol="0">
            <a:spAutoFit/>
          </a:bodyPr>
          <a:lstStyle/>
          <a:p>
            <a:r>
              <a:rPr lang="en-US" dirty="0"/>
              <a:t>Add 1 to counter if the conditions defining a blizzard have are met. Notice the use of the “And” condition requiring both components (wind speed and visibility) to be met.</a:t>
            </a:r>
          </a:p>
          <a:p>
            <a:r>
              <a:rPr lang="en-US" dirty="0"/>
              <a:t>If met, add 1 to counter. Else, set count to 0.</a:t>
            </a:r>
          </a:p>
          <a:p>
            <a:endParaRPr lang="en-US" dirty="0"/>
          </a:p>
          <a:p>
            <a:r>
              <a:rPr lang="en-US" b="1" dirty="0"/>
              <a:t>What do you think would happen if don’t set the counter to 0 but instead using </a:t>
            </a:r>
            <a:r>
              <a:rPr lang="en-US" b="1" dirty="0">
                <a:solidFill>
                  <a:schemeClr val="accent1"/>
                </a:solidFill>
              </a:rPr>
              <a:t>continue</a:t>
            </a:r>
            <a:r>
              <a:rPr lang="en-US" b="1" dirty="0"/>
              <a:t> or</a:t>
            </a:r>
            <a:r>
              <a:rPr lang="en-US" b="1" dirty="0">
                <a:solidFill>
                  <a:schemeClr val="accent1"/>
                </a:solidFill>
              </a:rPr>
              <a:t> pass</a:t>
            </a:r>
            <a:r>
              <a:rPr lang="en-US" b="1" dirty="0"/>
              <a:t>? </a:t>
            </a:r>
          </a:p>
        </p:txBody>
      </p:sp>
      <p:sp>
        <p:nvSpPr>
          <p:cNvPr id="10" name="Rectangle 9">
            <a:extLst>
              <a:ext uri="{FF2B5EF4-FFF2-40B4-BE49-F238E27FC236}">
                <a16:creationId xmlns:a16="http://schemas.microsoft.com/office/drawing/2014/main" id="{A7A93020-5A86-7A47-955B-75DBDD429794}"/>
              </a:ext>
            </a:extLst>
          </p:cNvPr>
          <p:cNvSpPr/>
          <p:nvPr/>
        </p:nvSpPr>
        <p:spPr>
          <a:xfrm>
            <a:off x="424070" y="3481839"/>
            <a:ext cx="5844208" cy="1819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18964D5-02B8-6245-9126-45A3BC5D24C1}"/>
              </a:ext>
            </a:extLst>
          </p:cNvPr>
          <p:cNvSpPr txBox="1"/>
          <p:nvPr/>
        </p:nvSpPr>
        <p:spPr>
          <a:xfrm>
            <a:off x="7193677" y="5894844"/>
            <a:ext cx="4532244" cy="923330"/>
          </a:xfrm>
          <a:prstGeom prst="rect">
            <a:avLst/>
          </a:prstGeom>
          <a:noFill/>
        </p:spPr>
        <p:txBody>
          <a:bodyPr wrap="square" rtlCol="0">
            <a:spAutoFit/>
          </a:bodyPr>
          <a:lstStyle/>
          <a:p>
            <a:r>
              <a:rPr lang="en-US" dirty="0"/>
              <a:t>The </a:t>
            </a:r>
            <a:r>
              <a:rPr lang="en-US" dirty="0">
                <a:solidFill>
                  <a:schemeClr val="accent1"/>
                </a:solidFill>
              </a:rPr>
              <a:t>while</a:t>
            </a:r>
            <a:r>
              <a:rPr lang="en-US" dirty="0"/>
              <a:t> loop requires both count and length conditions to be met. What will happen when count &gt; 4?</a:t>
            </a:r>
          </a:p>
        </p:txBody>
      </p:sp>
    </p:spTree>
    <p:extLst>
      <p:ext uri="{BB962C8B-B14F-4D97-AF65-F5344CB8AC3E}">
        <p14:creationId xmlns:p14="http://schemas.microsoft.com/office/powerpoint/2010/main" val="31899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C6A7C1-7013-7543-9231-930B127CE501}"/>
              </a:ext>
            </a:extLst>
          </p:cNvPr>
          <p:cNvSpPr>
            <a:spLocks noGrp="1"/>
          </p:cNvSpPr>
          <p:nvPr>
            <p:ph type="title"/>
          </p:nvPr>
        </p:nvSpPr>
        <p:spPr>
          <a:xfrm>
            <a:off x="831850" y="3126581"/>
            <a:ext cx="10515600" cy="2852737"/>
          </a:xfrm>
        </p:spPr>
        <p:txBody>
          <a:bodyPr>
            <a:normAutofit fontScale="90000"/>
          </a:bodyPr>
          <a:lstStyle/>
          <a:p>
            <a:r>
              <a:rPr lang="en-US" dirty="0"/>
              <a:t>You may leave once you complete the items. Or stick around and chat/discuss</a:t>
            </a:r>
            <a:br>
              <a:rPr lang="en-US" dirty="0"/>
            </a:br>
            <a:r>
              <a:rPr lang="en-US" dirty="0"/>
              <a:t>Emphasis: Must try to work with and within your teams.</a:t>
            </a:r>
          </a:p>
        </p:txBody>
      </p:sp>
      <p:sp>
        <p:nvSpPr>
          <p:cNvPr id="5" name="Text Placeholder 4">
            <a:extLst>
              <a:ext uri="{FF2B5EF4-FFF2-40B4-BE49-F238E27FC236}">
                <a16:creationId xmlns:a16="http://schemas.microsoft.com/office/drawing/2014/main" id="{EF403BEF-155F-0145-BF5F-FBDF685C3AAB}"/>
              </a:ext>
            </a:extLst>
          </p:cNvPr>
          <p:cNvSpPr>
            <a:spLocks noGrp="1"/>
          </p:cNvSpPr>
          <p:nvPr>
            <p:ph type="body" idx="1"/>
          </p:nvPr>
        </p:nvSpPr>
        <p:spPr>
          <a:xfrm>
            <a:off x="831850" y="1626394"/>
            <a:ext cx="10515600" cy="1500187"/>
          </a:xfrm>
        </p:spPr>
        <p:txBody>
          <a:bodyPr/>
          <a:lstStyle/>
          <a:p>
            <a:r>
              <a:rPr lang="en-US" dirty="0"/>
              <a:t>Please take out your RPIs, and enjoy today’s practical</a:t>
            </a:r>
          </a:p>
        </p:txBody>
      </p:sp>
    </p:spTree>
    <p:extLst>
      <p:ext uri="{BB962C8B-B14F-4D97-AF65-F5344CB8AC3E}">
        <p14:creationId xmlns:p14="http://schemas.microsoft.com/office/powerpoint/2010/main" val="39239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A9E6A-04F4-1048-B9CC-8BC32ED46BA1}"/>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a:t>Open session with the class</a:t>
            </a:r>
          </a:p>
        </p:txBody>
      </p:sp>
      <p:sp>
        <p:nvSpPr>
          <p:cNvPr id="8" name="Text Placeholder 7">
            <a:extLst>
              <a:ext uri="{FF2B5EF4-FFF2-40B4-BE49-F238E27FC236}">
                <a16:creationId xmlns:a16="http://schemas.microsoft.com/office/drawing/2014/main" id="{26795B60-D0A0-7949-9092-4499648F2622}"/>
              </a:ext>
            </a:extLst>
          </p:cNvPr>
          <p:cNvSpPr>
            <a:spLocks noGrp="1"/>
          </p:cNvSpPr>
          <p:nvPr>
            <p:ph type="body" idx="1"/>
          </p:nvPr>
        </p:nvSpPr>
        <p:spPr>
          <a:xfrm>
            <a:off x="6746627" y="4750893"/>
            <a:ext cx="4645250" cy="1147863"/>
          </a:xfrm>
        </p:spPr>
        <p:txBody>
          <a:bodyPr vert="horz" lIns="91440" tIns="45720" rIns="91440" bIns="45720" rtlCol="0" anchor="t">
            <a:normAutofit/>
          </a:bodyPr>
          <a:lstStyle/>
          <a:p>
            <a:r>
              <a:rPr lang="en-US" sz="2000">
                <a:solidFill>
                  <a:schemeClr val="tx1"/>
                </a:solidFill>
              </a:rPr>
              <a:t>Questions for discussion</a:t>
            </a: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D31916D2-D143-BD4A-9974-0FA7D1CD58E7}"/>
              </a:ext>
            </a:extLst>
          </p:cNvPr>
          <p:cNvPicPr>
            <a:picLocks noChangeAspect="1"/>
          </p:cNvPicPr>
          <p:nvPr/>
        </p:nvPicPr>
        <p:blipFill rotWithShape="1">
          <a:blip r:embed="rId2"/>
          <a:srcRect l="27778" r="13587"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8396295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F8F6F-160F-BE42-95DE-F41541A0BBD9}"/>
              </a:ext>
            </a:extLst>
          </p:cNvPr>
          <p:cNvSpPr>
            <a:spLocks noGrp="1"/>
          </p:cNvSpPr>
          <p:nvPr>
            <p:ph type="title"/>
          </p:nvPr>
        </p:nvSpPr>
        <p:spPr/>
        <p:txBody>
          <a:bodyPr>
            <a:normAutofit/>
          </a:bodyPr>
          <a:lstStyle/>
          <a:p>
            <a:r>
              <a:rPr lang="en-US" dirty="0"/>
              <a:t>What are the die-die must know things?</a:t>
            </a:r>
          </a:p>
        </p:txBody>
      </p:sp>
      <p:sp>
        <p:nvSpPr>
          <p:cNvPr id="5" name="Content Placeholder 4">
            <a:extLst>
              <a:ext uri="{FF2B5EF4-FFF2-40B4-BE49-F238E27FC236}">
                <a16:creationId xmlns:a16="http://schemas.microsoft.com/office/drawing/2014/main" id="{0A516FEB-1EF9-3042-9D57-8640979837AB}"/>
              </a:ext>
            </a:extLst>
          </p:cNvPr>
          <p:cNvSpPr>
            <a:spLocks noGrp="1"/>
          </p:cNvSpPr>
          <p:nvPr>
            <p:ph idx="1"/>
          </p:nvPr>
        </p:nvSpPr>
        <p:spPr>
          <a:xfrm>
            <a:off x="838200" y="1455821"/>
            <a:ext cx="10515600" cy="5257799"/>
          </a:xfrm>
        </p:spPr>
        <p:txBody>
          <a:bodyPr>
            <a:normAutofit fontScale="70000" lnSpcReduction="20000"/>
          </a:bodyPr>
          <a:lstStyle/>
          <a:p>
            <a:r>
              <a:rPr lang="en-SG" dirty="0"/>
              <a:t>Why do we need repetition in programming?</a:t>
            </a:r>
          </a:p>
          <a:p>
            <a:pPr lvl="1"/>
            <a:r>
              <a:rPr lang="en-SG" dirty="0">
                <a:solidFill>
                  <a:srgbClr val="FF0000"/>
                </a:solidFill>
              </a:rPr>
              <a:t>To automate the handling of repetitive tasks</a:t>
            </a:r>
          </a:p>
          <a:p>
            <a:r>
              <a:rPr lang="en-SG" dirty="0"/>
              <a:t>Familiarise with the structure of a loop</a:t>
            </a:r>
          </a:p>
          <a:p>
            <a:pPr lvl="1"/>
            <a:r>
              <a:rPr lang="en-SG" dirty="0"/>
              <a:t>Initialize (</a:t>
            </a:r>
            <a:r>
              <a:rPr lang="en-SG" dirty="0">
                <a:solidFill>
                  <a:srgbClr val="FF0000"/>
                </a:solidFill>
              </a:rPr>
              <a:t>set up a control variable that controls the loop</a:t>
            </a:r>
            <a:r>
              <a:rPr lang="en-SG" dirty="0"/>
              <a:t>)</a:t>
            </a:r>
          </a:p>
          <a:p>
            <a:pPr lvl="1"/>
            <a:r>
              <a:rPr lang="en-SG" dirty="0"/>
              <a:t>Test (</a:t>
            </a:r>
            <a:r>
              <a:rPr lang="en-SG" dirty="0">
                <a:solidFill>
                  <a:srgbClr val="FF0000"/>
                </a:solidFill>
              </a:rPr>
              <a:t>do we continue running the loop?</a:t>
            </a:r>
            <a:r>
              <a:rPr lang="en-SG" dirty="0"/>
              <a:t>)</a:t>
            </a:r>
          </a:p>
          <a:p>
            <a:pPr lvl="1"/>
            <a:r>
              <a:rPr lang="en-SG" dirty="0"/>
              <a:t>Loop body (</a:t>
            </a:r>
            <a:r>
              <a:rPr lang="en-SG" dirty="0">
                <a:solidFill>
                  <a:srgbClr val="FF0000"/>
                </a:solidFill>
              </a:rPr>
              <a:t>part that needs to be repeated</a:t>
            </a:r>
            <a:r>
              <a:rPr lang="en-SG" dirty="0"/>
              <a:t>)</a:t>
            </a:r>
          </a:p>
          <a:p>
            <a:pPr lvl="1"/>
            <a:r>
              <a:rPr lang="en-SG" dirty="0"/>
              <a:t>Update (</a:t>
            </a:r>
            <a:r>
              <a:rPr lang="en-SG" dirty="0">
                <a:solidFill>
                  <a:srgbClr val="FF0000"/>
                </a:solidFill>
              </a:rPr>
              <a:t>update the control variable</a:t>
            </a:r>
            <a:r>
              <a:rPr lang="en-SG" dirty="0"/>
              <a:t>)</a:t>
            </a:r>
          </a:p>
          <a:p>
            <a:r>
              <a:rPr lang="en-SG" dirty="0"/>
              <a:t>Counter-controlled loop and sentinel-controlled loops</a:t>
            </a:r>
          </a:p>
          <a:p>
            <a:pPr lvl="1"/>
            <a:r>
              <a:rPr lang="en-SG" dirty="0"/>
              <a:t>Counter-controlled (</a:t>
            </a:r>
            <a:r>
              <a:rPr lang="en-SG" dirty="0">
                <a:solidFill>
                  <a:srgbClr val="FF0000"/>
                </a:solidFill>
              </a:rPr>
              <a:t>number of repetitions is known and fixed</a:t>
            </a:r>
            <a:r>
              <a:rPr lang="en-SG" dirty="0"/>
              <a:t>)</a:t>
            </a:r>
          </a:p>
          <a:p>
            <a:pPr lvl="1"/>
            <a:r>
              <a:rPr lang="en-SG" dirty="0"/>
              <a:t>Sentinel-controlled (</a:t>
            </a:r>
            <a:r>
              <a:rPr lang="en-SG" dirty="0">
                <a:solidFill>
                  <a:srgbClr val="FF0000"/>
                </a:solidFill>
              </a:rPr>
              <a:t>the number of repetitions does not need to be known and will proceed until some termination condition is met</a:t>
            </a:r>
            <a:r>
              <a:rPr lang="en-SG" dirty="0"/>
              <a:t>)</a:t>
            </a:r>
          </a:p>
          <a:p>
            <a:r>
              <a:rPr lang="en-SG" dirty="0"/>
              <a:t>A while loop is an example of a sentinel-controlled loop. [</a:t>
            </a:r>
            <a:r>
              <a:rPr lang="en-SG" dirty="0">
                <a:solidFill>
                  <a:srgbClr val="FF0000"/>
                </a:solidFill>
              </a:rPr>
              <a:t>But it can also be counter-controlled, depending on how it is set up!</a:t>
            </a:r>
            <a:r>
              <a:rPr lang="en-SG" dirty="0"/>
              <a:t>]</a:t>
            </a:r>
          </a:p>
          <a:p>
            <a:r>
              <a:rPr lang="en-SG" dirty="0"/>
              <a:t>A </a:t>
            </a:r>
            <a:r>
              <a:rPr lang="en-SG" dirty="0">
                <a:solidFill>
                  <a:schemeClr val="accent1"/>
                </a:solidFill>
              </a:rPr>
              <a:t>for</a:t>
            </a:r>
            <a:r>
              <a:rPr lang="en-SG" dirty="0"/>
              <a:t> loop is an example of a counter-controlled loop.</a:t>
            </a:r>
          </a:p>
          <a:p>
            <a:r>
              <a:rPr lang="en-SG" dirty="0">
                <a:solidFill>
                  <a:schemeClr val="accent1"/>
                </a:solidFill>
              </a:rPr>
              <a:t>While-Else</a:t>
            </a:r>
            <a:r>
              <a:rPr lang="en-SG" dirty="0"/>
              <a:t>, </a:t>
            </a:r>
            <a:r>
              <a:rPr lang="en-SG" dirty="0">
                <a:solidFill>
                  <a:schemeClr val="accent1"/>
                </a:solidFill>
              </a:rPr>
              <a:t>For-else</a:t>
            </a:r>
            <a:r>
              <a:rPr lang="en-SG" dirty="0"/>
              <a:t>, </a:t>
            </a:r>
            <a:r>
              <a:rPr lang="en-SG" dirty="0">
                <a:solidFill>
                  <a:schemeClr val="accent1"/>
                </a:solidFill>
              </a:rPr>
              <a:t>Break</a:t>
            </a:r>
            <a:r>
              <a:rPr lang="en-SG" dirty="0"/>
              <a:t> (exit loop), </a:t>
            </a:r>
            <a:r>
              <a:rPr lang="en-SG" dirty="0">
                <a:solidFill>
                  <a:schemeClr val="accent1"/>
                </a:solidFill>
              </a:rPr>
              <a:t>continue</a:t>
            </a:r>
            <a:r>
              <a:rPr lang="en-SG" dirty="0"/>
              <a:t>, </a:t>
            </a:r>
            <a:r>
              <a:rPr lang="en-SG" dirty="0">
                <a:solidFill>
                  <a:schemeClr val="accent1"/>
                </a:solidFill>
              </a:rPr>
              <a:t>pass</a:t>
            </a:r>
            <a:r>
              <a:rPr lang="en-SG" dirty="0"/>
              <a:t> (</a:t>
            </a:r>
            <a:r>
              <a:rPr lang="en-SG" dirty="0">
                <a:solidFill>
                  <a:srgbClr val="FF0000"/>
                </a:solidFill>
              </a:rPr>
              <a:t>fill into an empty block --- bad programming practice</a:t>
            </a:r>
            <a:r>
              <a:rPr lang="en-SG" dirty="0"/>
              <a:t>)</a:t>
            </a:r>
          </a:p>
          <a:p>
            <a:r>
              <a:rPr lang="en-SG" dirty="0"/>
              <a:t>Iteration (</a:t>
            </a:r>
            <a:r>
              <a:rPr lang="en-SG" dirty="0">
                <a:solidFill>
                  <a:srgbClr val="FF0000"/>
                </a:solidFill>
              </a:rPr>
              <a:t>To move across the elements in a collection</a:t>
            </a:r>
            <a:r>
              <a:rPr lang="en-SG" dirty="0"/>
              <a:t>)</a:t>
            </a:r>
          </a:p>
          <a:p>
            <a:r>
              <a:rPr lang="en-SG" dirty="0"/>
              <a:t>Nesting is the concept of running 1 loop within another loop or control statement</a:t>
            </a:r>
          </a:p>
        </p:txBody>
      </p:sp>
    </p:spTree>
    <p:extLst>
      <p:ext uri="{BB962C8B-B14F-4D97-AF65-F5344CB8AC3E}">
        <p14:creationId xmlns:p14="http://schemas.microsoft.com/office/powerpoint/2010/main" val="4135906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5B7C-79C8-AE43-9796-7F9ABDBD2E93}"/>
              </a:ext>
            </a:extLst>
          </p:cNvPr>
          <p:cNvSpPr>
            <a:spLocks noGrp="1"/>
          </p:cNvSpPr>
          <p:nvPr>
            <p:ph type="title"/>
          </p:nvPr>
        </p:nvSpPr>
        <p:spPr/>
        <p:txBody>
          <a:bodyPr/>
          <a:lstStyle/>
          <a:p>
            <a:r>
              <a:rPr lang="en-US" dirty="0"/>
              <a:t>Provide more examples if needed</a:t>
            </a:r>
          </a:p>
        </p:txBody>
      </p:sp>
      <p:sp>
        <p:nvSpPr>
          <p:cNvPr id="3" name="Content Placeholder 2">
            <a:extLst>
              <a:ext uri="{FF2B5EF4-FFF2-40B4-BE49-F238E27FC236}">
                <a16:creationId xmlns:a16="http://schemas.microsoft.com/office/drawing/2014/main" id="{EAE0B9B4-9042-E84A-A1D9-AC3D1F331F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025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C652F-6F66-4746-BC9A-892A57CF0B69}"/>
              </a:ext>
            </a:extLst>
          </p:cNvPr>
          <p:cNvSpPr>
            <a:spLocks noGrp="1"/>
          </p:cNvSpPr>
          <p:nvPr>
            <p:ph type="title"/>
          </p:nvPr>
        </p:nvSpPr>
        <p:spPr>
          <a:xfrm>
            <a:off x="2152651" y="4555056"/>
            <a:ext cx="5174047" cy="1723125"/>
          </a:xfrm>
        </p:spPr>
        <p:txBody>
          <a:bodyPr vert="horz" lIns="91440" tIns="45720" rIns="91440" bIns="45720" rtlCol="0" anchor="ctr">
            <a:normAutofit/>
          </a:bodyPr>
          <a:lstStyle/>
          <a:p>
            <a:pPr algn="r">
              <a:lnSpc>
                <a:spcPct val="90000"/>
              </a:lnSpc>
            </a:pPr>
            <a:r>
              <a:rPr lang="en-US" dirty="0"/>
              <a:t>Ready?</a:t>
            </a:r>
          </a:p>
        </p:txBody>
      </p:sp>
      <p:sp>
        <p:nvSpPr>
          <p:cNvPr id="5" name="Text Placeholder 4">
            <a:extLst>
              <a:ext uri="{FF2B5EF4-FFF2-40B4-BE49-F238E27FC236}">
                <a16:creationId xmlns:a16="http://schemas.microsoft.com/office/drawing/2014/main" id="{7FA27B33-BD13-5047-92EC-1DE7443609F5}"/>
              </a:ext>
            </a:extLst>
          </p:cNvPr>
          <p:cNvSpPr>
            <a:spLocks noGrp="1"/>
          </p:cNvSpPr>
          <p:nvPr>
            <p:ph type="body" idx="1"/>
          </p:nvPr>
        </p:nvSpPr>
        <p:spPr>
          <a:xfrm>
            <a:off x="7680968" y="4555056"/>
            <a:ext cx="2537450" cy="1723125"/>
          </a:xfrm>
        </p:spPr>
        <p:txBody>
          <a:bodyPr vert="horz" lIns="91440" tIns="45720" rIns="91440" bIns="45720" rtlCol="0" anchor="ctr">
            <a:normAutofit/>
          </a:bodyPr>
          <a:lstStyle/>
          <a:p>
            <a:r>
              <a:rPr lang="en-US">
                <a:solidFill>
                  <a:schemeClr val="tx1"/>
                </a:solidFill>
              </a:rPr>
              <a:t>Now let’s start the tutorial proper</a:t>
            </a:r>
          </a:p>
        </p:txBody>
      </p:sp>
    </p:spTree>
    <p:extLst>
      <p:ext uri="{BB962C8B-B14F-4D97-AF65-F5344CB8AC3E}">
        <p14:creationId xmlns:p14="http://schemas.microsoft.com/office/powerpoint/2010/main" val="5271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A08-1414-3446-8632-2E42DF160048}"/>
              </a:ext>
            </a:extLst>
          </p:cNvPr>
          <p:cNvSpPr>
            <a:spLocks noGrp="1"/>
          </p:cNvSpPr>
          <p:nvPr>
            <p:ph type="title"/>
          </p:nvPr>
        </p:nvSpPr>
        <p:spPr/>
        <p:txBody>
          <a:bodyPr>
            <a:noAutofit/>
          </a:bodyPr>
          <a:lstStyle/>
          <a:p>
            <a:r>
              <a:rPr lang="en-GB" sz="2500" b="1" dirty="0"/>
              <a:t>1. Write a for loop that prints all characters of a string </a:t>
            </a:r>
            <a:r>
              <a:rPr lang="en-GB" sz="2500" b="1" dirty="0" err="1"/>
              <a:t>my_str</a:t>
            </a:r>
            <a:r>
              <a:rPr lang="en-GB" sz="2500" b="1" dirty="0"/>
              <a:t> vertically in the console. </a:t>
            </a:r>
            <a:r>
              <a:rPr lang="en-GB" sz="2500" dirty="0"/>
              <a:t>Do two versions: one that will iterate through the elements of </a:t>
            </a:r>
            <a:r>
              <a:rPr lang="en-GB" sz="2500" dirty="0" err="1"/>
              <a:t>my_str</a:t>
            </a:r>
            <a:r>
              <a:rPr lang="en-GB" sz="2500" dirty="0"/>
              <a:t> directly, and one that will iterate through the indexes of </a:t>
            </a:r>
            <a:r>
              <a:rPr lang="en-GB" sz="2500" dirty="0" err="1"/>
              <a:t>my_str</a:t>
            </a:r>
            <a:r>
              <a:rPr lang="en-GB" sz="2500" dirty="0"/>
              <a:t> (you can access the element located at index </a:t>
            </a:r>
            <a:r>
              <a:rPr lang="en-GB" sz="2500" dirty="0" err="1"/>
              <a:t>i</a:t>
            </a:r>
            <a:r>
              <a:rPr lang="en-GB" sz="2500" dirty="0"/>
              <a:t> of a sequence X by simply writing X[</a:t>
            </a:r>
            <a:r>
              <a:rPr lang="en-GB" sz="2500" dirty="0" err="1"/>
              <a:t>i</a:t>
            </a:r>
            <a:r>
              <a:rPr lang="en-GB" sz="2500" dirty="0"/>
              <a:t>]).</a:t>
            </a:r>
            <a:br>
              <a:rPr lang="en-SG" sz="2500" b="1" dirty="0"/>
            </a:br>
            <a:endParaRPr lang="en-US" sz="2500" dirty="0"/>
          </a:p>
        </p:txBody>
      </p:sp>
      <p:sp>
        <p:nvSpPr>
          <p:cNvPr id="3" name="Content Placeholder 2">
            <a:extLst>
              <a:ext uri="{FF2B5EF4-FFF2-40B4-BE49-F238E27FC236}">
                <a16:creationId xmlns:a16="http://schemas.microsoft.com/office/drawing/2014/main" id="{84952D01-3835-FB49-B860-5F5DE934697B}"/>
              </a:ext>
            </a:extLst>
          </p:cNvPr>
          <p:cNvSpPr>
            <a:spLocks noGrp="1"/>
          </p:cNvSpPr>
          <p:nvPr>
            <p:ph idx="1"/>
          </p:nvPr>
        </p:nvSpPr>
        <p:spPr/>
        <p:txBody>
          <a:bodyPr>
            <a:normAutofit fontScale="92500" lnSpcReduction="20000"/>
          </a:bodyPr>
          <a:lstStyle/>
          <a:p>
            <a:pPr marL="0" indent="0">
              <a:buNone/>
            </a:pPr>
            <a:r>
              <a:rPr lang="en-US" dirty="0"/>
              <a:t>What do we know?</a:t>
            </a:r>
          </a:p>
          <a:p>
            <a:r>
              <a:rPr lang="en-US" dirty="0"/>
              <a:t>A “for loop” would move from a start to an end value</a:t>
            </a:r>
          </a:p>
          <a:p>
            <a:r>
              <a:rPr lang="en-US" dirty="0"/>
              <a:t>A variable is used to take on the values from start to end</a:t>
            </a:r>
          </a:p>
          <a:p>
            <a:r>
              <a:rPr lang="en-US" dirty="0"/>
              <a:t>The “for loop” terminates when variable equals to the end value</a:t>
            </a:r>
          </a:p>
          <a:p>
            <a:r>
              <a:rPr lang="en-US" dirty="0"/>
              <a:t>The intervals from start to end do not have to increment/decrement by 1 each time. This can be changed e.g. </a:t>
            </a:r>
            <a:r>
              <a:rPr lang="en-US" dirty="0">
                <a:solidFill>
                  <a:schemeClr val="accent1"/>
                </a:solidFill>
              </a:rPr>
              <a:t>for number in range(1,6,2):</a:t>
            </a:r>
            <a:r>
              <a:rPr lang="en-US" dirty="0"/>
              <a:t> would increment by 2 each round</a:t>
            </a:r>
          </a:p>
          <a:p>
            <a:r>
              <a:rPr lang="en-US" dirty="0"/>
              <a:t>A string is simply a word data type and is composed of characters e.g. the string ‘</a:t>
            </a:r>
            <a:r>
              <a:rPr lang="en-US" dirty="0" err="1"/>
              <a:t>Valantine</a:t>
            </a:r>
            <a:r>
              <a:rPr lang="en-US" dirty="0"/>
              <a:t>’ is composed of characters ‘V’, ‘a’, ‘l’… ‘e’</a:t>
            </a:r>
          </a:p>
          <a:p>
            <a:r>
              <a:rPr lang="en-US" dirty="0"/>
              <a:t>An index is the positional address of each character e.g. ‘V’ has a positional index of 0, and ’e’ has a position index of ‘8’</a:t>
            </a:r>
          </a:p>
          <a:p>
            <a:pPr lvl="1"/>
            <a:r>
              <a:rPr lang="en-US" dirty="0"/>
              <a:t>To access ‘V’ in a variable X containing the string ‘</a:t>
            </a:r>
            <a:r>
              <a:rPr lang="en-US" dirty="0" err="1"/>
              <a:t>Valantine</a:t>
            </a:r>
            <a:r>
              <a:rPr lang="en-US" dirty="0"/>
              <a:t>’ using index, we say X[0]</a:t>
            </a:r>
          </a:p>
        </p:txBody>
      </p:sp>
    </p:spTree>
    <p:extLst>
      <p:ext uri="{BB962C8B-B14F-4D97-AF65-F5344CB8AC3E}">
        <p14:creationId xmlns:p14="http://schemas.microsoft.com/office/powerpoint/2010/main" val="202509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A08-1414-3446-8632-2E42DF160048}"/>
              </a:ext>
            </a:extLst>
          </p:cNvPr>
          <p:cNvSpPr>
            <a:spLocks noGrp="1"/>
          </p:cNvSpPr>
          <p:nvPr>
            <p:ph type="title"/>
          </p:nvPr>
        </p:nvSpPr>
        <p:spPr/>
        <p:txBody>
          <a:bodyPr>
            <a:noAutofit/>
          </a:bodyPr>
          <a:lstStyle/>
          <a:p>
            <a:r>
              <a:rPr lang="en-GB" sz="2500" b="1" dirty="0"/>
              <a:t>1. Write a for loop that prints all characters of a string </a:t>
            </a:r>
            <a:r>
              <a:rPr lang="en-GB" sz="2500" b="1" dirty="0" err="1"/>
              <a:t>my_str</a:t>
            </a:r>
            <a:r>
              <a:rPr lang="en-GB" sz="2500" b="1" dirty="0"/>
              <a:t> vertically in the console. </a:t>
            </a:r>
            <a:r>
              <a:rPr lang="en-GB" sz="2500" dirty="0"/>
              <a:t>Do two versions: one that will iterate through the elements of </a:t>
            </a:r>
            <a:r>
              <a:rPr lang="en-GB" sz="2500" dirty="0" err="1"/>
              <a:t>my_str</a:t>
            </a:r>
            <a:r>
              <a:rPr lang="en-GB" sz="2500" dirty="0"/>
              <a:t> directly, and one that will iterate through the indexes of </a:t>
            </a:r>
            <a:r>
              <a:rPr lang="en-GB" sz="2500" dirty="0" err="1"/>
              <a:t>my_str</a:t>
            </a:r>
            <a:r>
              <a:rPr lang="en-GB" sz="2500" dirty="0"/>
              <a:t> (you can access the element located at index </a:t>
            </a:r>
            <a:r>
              <a:rPr lang="en-GB" sz="2500" dirty="0" err="1"/>
              <a:t>i</a:t>
            </a:r>
            <a:r>
              <a:rPr lang="en-GB" sz="2500" dirty="0"/>
              <a:t> of a sequence X by simply writing X[</a:t>
            </a:r>
            <a:r>
              <a:rPr lang="en-GB" sz="2500" dirty="0" err="1"/>
              <a:t>i</a:t>
            </a:r>
            <a:r>
              <a:rPr lang="en-GB" sz="2500" dirty="0"/>
              <a:t>]).</a:t>
            </a:r>
            <a:br>
              <a:rPr lang="en-SG" sz="2500" b="1" dirty="0"/>
            </a:br>
            <a:endParaRPr lang="en-US" sz="2500" dirty="0"/>
          </a:p>
        </p:txBody>
      </p:sp>
      <p:sp>
        <p:nvSpPr>
          <p:cNvPr id="6" name="Rectangle 5">
            <a:extLst>
              <a:ext uri="{FF2B5EF4-FFF2-40B4-BE49-F238E27FC236}">
                <a16:creationId xmlns:a16="http://schemas.microsoft.com/office/drawing/2014/main" id="{69DFCBC0-F98A-4E44-A838-35C85AB120C7}"/>
              </a:ext>
            </a:extLst>
          </p:cNvPr>
          <p:cNvSpPr/>
          <p:nvPr/>
        </p:nvSpPr>
        <p:spPr>
          <a:xfrm>
            <a:off x="940905" y="1889523"/>
            <a:ext cx="6096000" cy="1992277"/>
          </a:xfrm>
          <a:prstGeom prst="rect">
            <a:avLst/>
          </a:prstGeom>
        </p:spPr>
        <p:txBody>
          <a:bodyPr>
            <a:spAutoFit/>
          </a:bodyPr>
          <a:lstStyle/>
          <a:p>
            <a:pPr algn="just">
              <a:lnSpc>
                <a:spcPct val="115000"/>
              </a:lnSpc>
              <a:spcAft>
                <a:spcPts val="0"/>
              </a:spcAft>
            </a:pPr>
            <a:r>
              <a:rPr lang="en-GB" b="1" dirty="0">
                <a:latin typeface="Arial" panose="020B0604020202020204" pitchFamily="34" charset="0"/>
                <a:ea typeface="Arial" panose="020B0604020202020204" pitchFamily="34" charset="0"/>
              </a:rPr>
              <a:t>Solution: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err="1">
                <a:latin typeface="Courier New" panose="02070309020205020404" pitchFamily="49" charset="0"/>
                <a:ea typeface="Courier New" panose="02070309020205020404" pitchFamily="49" charset="0"/>
              </a:rPr>
              <a:t>my_str</a:t>
            </a:r>
            <a:r>
              <a:rPr lang="en-GB" b="1" dirty="0">
                <a:latin typeface="Courier New" panose="02070309020205020404" pitchFamily="49" charset="0"/>
                <a:ea typeface="Courier New" panose="02070309020205020404" pitchFamily="49" charset="0"/>
              </a:rPr>
              <a:t> = '</a:t>
            </a:r>
            <a:r>
              <a:rPr lang="en-GB" b="1" dirty="0">
                <a:solidFill>
                  <a:srgbClr val="6AA84F"/>
                </a:solidFill>
                <a:latin typeface="Courier New" panose="02070309020205020404" pitchFamily="49" charset="0"/>
                <a:ea typeface="Courier New" panose="02070309020205020404" pitchFamily="49" charset="0"/>
              </a:rPr>
              <a:t>Hello !</a:t>
            </a:r>
            <a:r>
              <a:rPr lang="en-GB" b="1" dirty="0">
                <a:latin typeface="Courier New" panose="02070309020205020404" pitchFamily="49" charset="0"/>
                <a:ea typeface="Courier New" panose="02070309020205020404" pitchFamily="49" charset="0"/>
              </a:rPr>
              <a:t>'</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iterate through the elements of </a:t>
            </a:r>
            <a:r>
              <a:rPr lang="en-GB" b="1" dirty="0" err="1">
                <a:solidFill>
                  <a:srgbClr val="999999"/>
                </a:solidFill>
                <a:latin typeface="Courier New" panose="02070309020205020404" pitchFamily="49" charset="0"/>
                <a:ea typeface="Courier New" panose="02070309020205020404" pitchFamily="49" charset="0"/>
              </a:rPr>
              <a:t>my_str</a:t>
            </a:r>
            <a:r>
              <a:rPr lang="en-GB" b="1" dirty="0">
                <a:solidFill>
                  <a:srgbClr val="999999"/>
                </a:solidFill>
                <a:latin typeface="Courier New" panose="02070309020205020404" pitchFamily="49" charset="0"/>
                <a:ea typeface="Courier New" panose="02070309020205020404" pitchFamily="49" charset="0"/>
              </a:rPr>
              <a:t> directly</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3C78D8"/>
                </a:solidFill>
                <a:latin typeface="Courier New" panose="02070309020205020404" pitchFamily="49" charset="0"/>
                <a:ea typeface="Courier New" panose="02070309020205020404" pitchFamily="49" charset="0"/>
              </a:rPr>
              <a:t>for </a:t>
            </a:r>
            <a:r>
              <a:rPr lang="en-GB" b="1" dirty="0" err="1">
                <a:latin typeface="Courier New" panose="02070309020205020404" pitchFamily="49" charset="0"/>
                <a:ea typeface="Courier New" panose="02070309020205020404" pitchFamily="49" charset="0"/>
              </a:rPr>
              <a:t>i</a:t>
            </a:r>
            <a:r>
              <a:rPr lang="en-GB" b="1" dirty="0">
                <a:latin typeface="Courier New" panose="02070309020205020404" pitchFamily="49" charset="0"/>
                <a:ea typeface="Courier New" panose="02070309020205020404" pitchFamily="49" charset="0"/>
              </a:rPr>
              <a:t> </a:t>
            </a:r>
            <a:r>
              <a:rPr lang="en-GB" b="1" dirty="0">
                <a:solidFill>
                  <a:srgbClr val="3C78D8"/>
                </a:solidFill>
                <a:latin typeface="Courier New" panose="02070309020205020404" pitchFamily="49" charset="0"/>
                <a:ea typeface="Courier New" panose="02070309020205020404" pitchFamily="49" charset="0"/>
              </a:rPr>
              <a:t>in</a:t>
            </a:r>
            <a:r>
              <a:rPr lang="en-GB" b="1" dirty="0">
                <a:latin typeface="Courier New" panose="02070309020205020404" pitchFamily="49" charset="0"/>
                <a:ea typeface="Courier New" panose="02070309020205020404" pitchFamily="49" charset="0"/>
              </a:rPr>
              <a:t> </a:t>
            </a:r>
            <a:r>
              <a:rPr lang="en-GB" b="1" dirty="0" err="1">
                <a:latin typeface="Courier New" panose="02070309020205020404" pitchFamily="49" charset="0"/>
                <a:ea typeface="Courier New" panose="02070309020205020404" pitchFamily="49" charset="0"/>
              </a:rPr>
              <a:t>my_str</a:t>
            </a:r>
            <a:r>
              <a:rPr lang="en-GB" b="1" dirty="0">
                <a:latin typeface="Courier New" panose="02070309020205020404" pitchFamily="49" charset="0"/>
                <a:ea typeface="Courier New" panose="02070309020205020404" pitchFamily="49" charset="0"/>
              </a:rPr>
              <a:t>:</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	</a:t>
            </a:r>
            <a:r>
              <a:rPr lang="en-GB" b="1" dirty="0">
                <a:solidFill>
                  <a:srgbClr val="3C78D8"/>
                </a:solidFill>
                <a:latin typeface="Courier New" panose="02070309020205020404" pitchFamily="49" charset="0"/>
                <a:ea typeface="Courier New" panose="02070309020205020404" pitchFamily="49" charset="0"/>
              </a:rPr>
              <a:t>print</a:t>
            </a:r>
            <a:r>
              <a:rPr lang="en-GB" b="1" dirty="0">
                <a:latin typeface="Courier New" panose="02070309020205020404" pitchFamily="49" charset="0"/>
                <a:ea typeface="Courier New" panose="02070309020205020404" pitchFamily="49" charset="0"/>
              </a:rPr>
              <a:t>(</a:t>
            </a:r>
            <a:r>
              <a:rPr lang="en-GB" b="1" dirty="0" err="1">
                <a:latin typeface="Courier New" panose="02070309020205020404" pitchFamily="49" charset="0"/>
                <a:ea typeface="Courier New" panose="02070309020205020404" pitchFamily="49" charset="0"/>
              </a:rPr>
              <a:t>i</a:t>
            </a:r>
            <a:r>
              <a:rPr lang="en-GB" b="1" dirty="0">
                <a:latin typeface="Courier New" panose="02070309020205020404" pitchFamily="49" charset="0"/>
                <a:ea typeface="Courier New" panose="02070309020205020404" pitchFamily="49" charset="0"/>
              </a:rPr>
              <a:t>)</a:t>
            </a:r>
            <a:endParaRPr lang="en-SG" b="1" dirty="0">
              <a:latin typeface="Arial" panose="020B0604020202020204" pitchFamily="34" charset="0"/>
              <a:ea typeface="Arial" panose="020B0604020202020204" pitchFamily="34" charset="0"/>
            </a:endParaRPr>
          </a:p>
        </p:txBody>
      </p:sp>
      <p:sp>
        <p:nvSpPr>
          <p:cNvPr id="7" name="Rectangle 6">
            <a:extLst>
              <a:ext uri="{FF2B5EF4-FFF2-40B4-BE49-F238E27FC236}">
                <a16:creationId xmlns:a16="http://schemas.microsoft.com/office/drawing/2014/main" id="{AFE43AF6-761D-684F-851D-EFAB6790F469}"/>
              </a:ext>
            </a:extLst>
          </p:cNvPr>
          <p:cNvSpPr/>
          <p:nvPr/>
        </p:nvSpPr>
        <p:spPr>
          <a:xfrm>
            <a:off x="838200" y="4091591"/>
            <a:ext cx="4797288" cy="2585323"/>
          </a:xfrm>
          <a:prstGeom prst="rect">
            <a:avLst/>
          </a:prstGeom>
        </p:spPr>
        <p:txBody>
          <a:bodyPr wrap="square">
            <a:spAutoFit/>
          </a:bodyPr>
          <a:lstStyle/>
          <a:p>
            <a:r>
              <a:rPr lang="en-US" dirty="0"/>
              <a:t>﻿for </a:t>
            </a:r>
            <a:r>
              <a:rPr lang="en-US" dirty="0" err="1"/>
              <a:t>i</a:t>
            </a:r>
            <a:r>
              <a:rPr lang="en-US" dirty="0"/>
              <a:t> in </a:t>
            </a:r>
            <a:r>
              <a:rPr lang="en-US" dirty="0" err="1"/>
              <a:t>my_str</a:t>
            </a:r>
            <a:r>
              <a:rPr lang="en-US" dirty="0"/>
              <a:t>:</a:t>
            </a:r>
          </a:p>
          <a:p>
            <a:r>
              <a:rPr lang="en-US" dirty="0"/>
              <a:t>	print(</a:t>
            </a:r>
            <a:r>
              <a:rPr lang="en-US" dirty="0" err="1"/>
              <a:t>i</a:t>
            </a:r>
            <a:r>
              <a:rPr lang="en-US" dirty="0"/>
              <a:t>)</a:t>
            </a:r>
          </a:p>
          <a:p>
            <a:r>
              <a:rPr lang="en-US" dirty="0"/>
              <a:t>H</a:t>
            </a:r>
          </a:p>
          <a:p>
            <a:r>
              <a:rPr lang="en-US" dirty="0"/>
              <a:t>e</a:t>
            </a:r>
          </a:p>
          <a:p>
            <a:r>
              <a:rPr lang="en-US" dirty="0"/>
              <a:t>l</a:t>
            </a:r>
          </a:p>
          <a:p>
            <a:r>
              <a:rPr lang="en-US" dirty="0"/>
              <a:t>l</a:t>
            </a:r>
          </a:p>
          <a:p>
            <a:r>
              <a:rPr lang="en-US" dirty="0"/>
              <a:t>o</a:t>
            </a:r>
          </a:p>
          <a:p>
            <a:r>
              <a:rPr lang="en-US" dirty="0"/>
              <a:t> </a:t>
            </a:r>
          </a:p>
          <a:p>
            <a:r>
              <a:rPr lang="en-US" dirty="0"/>
              <a:t>!</a:t>
            </a:r>
          </a:p>
        </p:txBody>
      </p:sp>
      <p:sp>
        <p:nvSpPr>
          <p:cNvPr id="8" name="Left Arrow 7">
            <a:extLst>
              <a:ext uri="{FF2B5EF4-FFF2-40B4-BE49-F238E27FC236}">
                <a16:creationId xmlns:a16="http://schemas.microsoft.com/office/drawing/2014/main" id="{15C99B30-E986-8040-A841-DE17CD0C24DF}"/>
              </a:ext>
            </a:extLst>
          </p:cNvPr>
          <p:cNvSpPr/>
          <p:nvPr/>
        </p:nvSpPr>
        <p:spPr>
          <a:xfrm>
            <a:off x="3528393" y="324911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300C16-54A9-684F-8EF9-51B611802C1E}"/>
              </a:ext>
            </a:extLst>
          </p:cNvPr>
          <p:cNvSpPr txBox="1"/>
          <p:nvPr/>
        </p:nvSpPr>
        <p:spPr>
          <a:xfrm>
            <a:off x="4691272" y="3105834"/>
            <a:ext cx="4492486" cy="646331"/>
          </a:xfrm>
          <a:prstGeom prst="rect">
            <a:avLst/>
          </a:prstGeom>
          <a:noFill/>
        </p:spPr>
        <p:txBody>
          <a:bodyPr wrap="square" rtlCol="0">
            <a:spAutoFit/>
          </a:bodyPr>
          <a:lstStyle/>
          <a:p>
            <a:r>
              <a:rPr lang="en-US" dirty="0"/>
              <a:t>Each </a:t>
            </a:r>
            <a:r>
              <a:rPr lang="en-US" dirty="0" err="1"/>
              <a:t>i</a:t>
            </a:r>
            <a:r>
              <a:rPr lang="en-US" dirty="0"/>
              <a:t> will hold the character taken from </a:t>
            </a:r>
            <a:r>
              <a:rPr lang="en-US" dirty="0" err="1"/>
              <a:t>my_str</a:t>
            </a:r>
            <a:r>
              <a:rPr lang="en-US" dirty="0"/>
              <a:t> from start to end</a:t>
            </a:r>
          </a:p>
        </p:txBody>
      </p:sp>
    </p:spTree>
    <p:extLst>
      <p:ext uri="{BB962C8B-B14F-4D97-AF65-F5344CB8AC3E}">
        <p14:creationId xmlns:p14="http://schemas.microsoft.com/office/powerpoint/2010/main" val="399505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A08-1414-3446-8632-2E42DF160048}"/>
              </a:ext>
            </a:extLst>
          </p:cNvPr>
          <p:cNvSpPr>
            <a:spLocks noGrp="1"/>
          </p:cNvSpPr>
          <p:nvPr>
            <p:ph type="title"/>
          </p:nvPr>
        </p:nvSpPr>
        <p:spPr/>
        <p:txBody>
          <a:bodyPr>
            <a:noAutofit/>
          </a:bodyPr>
          <a:lstStyle/>
          <a:p>
            <a:r>
              <a:rPr lang="en-GB" sz="2500" b="1" dirty="0"/>
              <a:t>1. Write a for loop that prints all characters of a string </a:t>
            </a:r>
            <a:r>
              <a:rPr lang="en-GB" sz="2500" b="1" dirty="0" err="1"/>
              <a:t>my_str</a:t>
            </a:r>
            <a:r>
              <a:rPr lang="en-GB" sz="2500" b="1" dirty="0"/>
              <a:t> vertically in the console. </a:t>
            </a:r>
            <a:r>
              <a:rPr lang="en-GB" sz="2500" dirty="0"/>
              <a:t>Do two versions: one that will iterate through the elements of </a:t>
            </a:r>
            <a:r>
              <a:rPr lang="en-GB" sz="2500" dirty="0" err="1"/>
              <a:t>my_str</a:t>
            </a:r>
            <a:r>
              <a:rPr lang="en-GB" sz="2500" dirty="0"/>
              <a:t> directly, and one that will iterate through the indexes of </a:t>
            </a:r>
            <a:r>
              <a:rPr lang="en-GB" sz="2500" dirty="0" err="1"/>
              <a:t>my_str</a:t>
            </a:r>
            <a:r>
              <a:rPr lang="en-GB" sz="2500" dirty="0"/>
              <a:t> (you can access the element located at index </a:t>
            </a:r>
            <a:r>
              <a:rPr lang="en-GB" sz="2500" dirty="0" err="1"/>
              <a:t>i</a:t>
            </a:r>
            <a:r>
              <a:rPr lang="en-GB" sz="2500" dirty="0"/>
              <a:t> of a sequence X by simply writing X[</a:t>
            </a:r>
            <a:r>
              <a:rPr lang="en-GB" sz="2500" dirty="0" err="1"/>
              <a:t>i</a:t>
            </a:r>
            <a:r>
              <a:rPr lang="en-GB" sz="2500" dirty="0"/>
              <a:t>]).</a:t>
            </a:r>
            <a:br>
              <a:rPr lang="en-SG" sz="2500" b="1" dirty="0"/>
            </a:br>
            <a:endParaRPr lang="en-US" sz="2500" dirty="0"/>
          </a:p>
        </p:txBody>
      </p:sp>
      <p:sp>
        <p:nvSpPr>
          <p:cNvPr id="6" name="Rectangle 5">
            <a:extLst>
              <a:ext uri="{FF2B5EF4-FFF2-40B4-BE49-F238E27FC236}">
                <a16:creationId xmlns:a16="http://schemas.microsoft.com/office/drawing/2014/main" id="{69DFCBC0-F98A-4E44-A838-35C85AB120C7}"/>
              </a:ext>
            </a:extLst>
          </p:cNvPr>
          <p:cNvSpPr/>
          <p:nvPr/>
        </p:nvSpPr>
        <p:spPr>
          <a:xfrm>
            <a:off x="940905" y="1889523"/>
            <a:ext cx="6096000" cy="718082"/>
          </a:xfrm>
          <a:prstGeom prst="rect">
            <a:avLst/>
          </a:prstGeom>
        </p:spPr>
        <p:txBody>
          <a:bodyPr>
            <a:spAutoFit/>
          </a:bodyPr>
          <a:lstStyle/>
          <a:p>
            <a:pPr algn="just">
              <a:lnSpc>
                <a:spcPct val="115000"/>
              </a:lnSpc>
              <a:spcAft>
                <a:spcPts val="0"/>
              </a:spcAft>
            </a:pPr>
            <a:r>
              <a:rPr lang="en-GB" b="1" dirty="0">
                <a:latin typeface="Arial" panose="020B0604020202020204" pitchFamily="34" charset="0"/>
                <a:ea typeface="Arial" panose="020B0604020202020204" pitchFamily="34" charset="0"/>
              </a:rPr>
              <a:t>Solution:</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err="1">
                <a:latin typeface="Courier New" panose="02070309020205020404" pitchFamily="49" charset="0"/>
                <a:ea typeface="Courier New" panose="02070309020205020404" pitchFamily="49" charset="0"/>
              </a:rPr>
              <a:t>my_str</a:t>
            </a:r>
            <a:r>
              <a:rPr lang="en-GB" b="1" dirty="0">
                <a:latin typeface="Courier New" panose="02070309020205020404" pitchFamily="49" charset="0"/>
                <a:ea typeface="Courier New" panose="02070309020205020404" pitchFamily="49" charset="0"/>
              </a:rPr>
              <a:t> = '</a:t>
            </a:r>
            <a:r>
              <a:rPr lang="en-GB" b="1" dirty="0">
                <a:solidFill>
                  <a:srgbClr val="6AA84F"/>
                </a:solidFill>
                <a:latin typeface="Courier New" panose="02070309020205020404" pitchFamily="49" charset="0"/>
                <a:ea typeface="Courier New" panose="02070309020205020404" pitchFamily="49" charset="0"/>
              </a:rPr>
              <a:t>Hello !</a:t>
            </a:r>
            <a:r>
              <a:rPr lang="en-GB" b="1" dirty="0">
                <a:latin typeface="Courier New" panose="02070309020205020404" pitchFamily="49" charset="0"/>
                <a:ea typeface="Courier New" panose="02070309020205020404" pitchFamily="49" charset="0"/>
              </a:rPr>
              <a:t>'</a:t>
            </a:r>
            <a:endParaRPr lang="en-SG" b="1" dirty="0">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2DF9BC5A-4318-7E46-95B6-144FFA4C6810}"/>
              </a:ext>
            </a:extLst>
          </p:cNvPr>
          <p:cNvSpPr/>
          <p:nvPr/>
        </p:nvSpPr>
        <p:spPr>
          <a:xfrm>
            <a:off x="940905" y="2558423"/>
            <a:ext cx="6096000" cy="1036630"/>
          </a:xfrm>
          <a:prstGeom prst="rect">
            <a:avLst/>
          </a:prstGeom>
        </p:spPr>
        <p:txBody>
          <a:bodyPr>
            <a:spAutoFit/>
          </a:bodyPr>
          <a:lstStyle/>
          <a:p>
            <a:pPr algn="just">
              <a:lnSpc>
                <a:spcPct val="115000"/>
              </a:lnSpc>
              <a:spcAft>
                <a:spcPts val="0"/>
              </a:spcAft>
            </a:pPr>
            <a:r>
              <a:rPr lang="en-GB" b="1" dirty="0">
                <a:solidFill>
                  <a:srgbClr val="999999"/>
                </a:solidFill>
                <a:latin typeface="Courier New" panose="02070309020205020404" pitchFamily="49" charset="0"/>
                <a:ea typeface="Courier New" panose="02070309020205020404" pitchFamily="49" charset="0"/>
              </a:rPr>
              <a:t># iterate through the indexes of </a:t>
            </a:r>
            <a:r>
              <a:rPr lang="en-GB" b="1" dirty="0" err="1">
                <a:solidFill>
                  <a:srgbClr val="999999"/>
                </a:solidFill>
                <a:latin typeface="Courier New" panose="02070309020205020404" pitchFamily="49" charset="0"/>
                <a:ea typeface="Courier New" panose="02070309020205020404" pitchFamily="49" charset="0"/>
              </a:rPr>
              <a:t>my_str</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solidFill>
                  <a:srgbClr val="3C78D8"/>
                </a:solidFill>
                <a:latin typeface="Courier New" panose="02070309020205020404" pitchFamily="49" charset="0"/>
                <a:ea typeface="Courier New" panose="02070309020205020404" pitchFamily="49" charset="0"/>
              </a:rPr>
              <a:t>for </a:t>
            </a:r>
            <a:r>
              <a:rPr lang="en-GB" b="1" dirty="0" err="1">
                <a:latin typeface="Courier New" panose="02070309020205020404" pitchFamily="49" charset="0"/>
                <a:ea typeface="Courier New" panose="02070309020205020404" pitchFamily="49" charset="0"/>
              </a:rPr>
              <a:t>i</a:t>
            </a:r>
            <a:r>
              <a:rPr lang="en-GB" b="1" dirty="0">
                <a:latin typeface="Courier New" panose="02070309020205020404" pitchFamily="49" charset="0"/>
                <a:ea typeface="Courier New" panose="02070309020205020404" pitchFamily="49" charset="0"/>
              </a:rPr>
              <a:t> </a:t>
            </a:r>
            <a:r>
              <a:rPr lang="en-GB" b="1" dirty="0">
                <a:solidFill>
                  <a:srgbClr val="3C78D8"/>
                </a:solidFill>
                <a:latin typeface="Courier New" panose="02070309020205020404" pitchFamily="49" charset="0"/>
                <a:ea typeface="Courier New" panose="02070309020205020404" pitchFamily="49" charset="0"/>
              </a:rPr>
              <a:t>in range</a:t>
            </a:r>
            <a:r>
              <a:rPr lang="en-GB" b="1" dirty="0">
                <a:latin typeface="Courier New" panose="02070309020205020404" pitchFamily="49" charset="0"/>
                <a:ea typeface="Courier New" panose="02070309020205020404" pitchFamily="49" charset="0"/>
              </a:rPr>
              <a:t>(</a:t>
            </a:r>
            <a:r>
              <a:rPr lang="en-GB" b="1" dirty="0" err="1">
                <a:solidFill>
                  <a:srgbClr val="3C78D8"/>
                </a:solidFill>
                <a:latin typeface="Courier New" panose="02070309020205020404" pitchFamily="49" charset="0"/>
                <a:ea typeface="Courier New" panose="02070309020205020404" pitchFamily="49" charset="0"/>
              </a:rPr>
              <a:t>len</a:t>
            </a:r>
            <a:r>
              <a:rPr lang="en-GB" b="1" dirty="0">
                <a:latin typeface="Courier New" panose="02070309020205020404" pitchFamily="49" charset="0"/>
                <a:ea typeface="Courier New" panose="02070309020205020404" pitchFamily="49" charset="0"/>
              </a:rPr>
              <a:t>(</a:t>
            </a:r>
            <a:r>
              <a:rPr lang="en-GB" b="1" dirty="0" err="1">
                <a:latin typeface="Courier New" panose="02070309020205020404" pitchFamily="49" charset="0"/>
                <a:ea typeface="Courier New" panose="02070309020205020404" pitchFamily="49" charset="0"/>
              </a:rPr>
              <a:t>my_str</a:t>
            </a:r>
            <a:r>
              <a:rPr lang="en-GB" b="1" dirty="0">
                <a:latin typeface="Courier New" panose="02070309020205020404" pitchFamily="49" charset="0"/>
                <a:ea typeface="Courier New" panose="02070309020205020404" pitchFamily="49" charset="0"/>
              </a:rPr>
              <a:t>)):</a:t>
            </a:r>
            <a:endParaRPr lang="en-SG" b="1" dirty="0">
              <a:latin typeface="Arial" panose="020B0604020202020204" pitchFamily="34" charset="0"/>
              <a:ea typeface="Arial" panose="020B0604020202020204" pitchFamily="34" charset="0"/>
            </a:endParaRPr>
          </a:p>
          <a:p>
            <a:pPr algn="just">
              <a:lnSpc>
                <a:spcPct val="115000"/>
              </a:lnSpc>
              <a:spcAft>
                <a:spcPts val="0"/>
              </a:spcAft>
            </a:pPr>
            <a:r>
              <a:rPr lang="en-GB" b="1" dirty="0">
                <a:latin typeface="Courier New" panose="02070309020205020404" pitchFamily="49" charset="0"/>
                <a:ea typeface="Courier New" panose="02070309020205020404" pitchFamily="49" charset="0"/>
              </a:rPr>
              <a:t>	</a:t>
            </a:r>
            <a:r>
              <a:rPr lang="en-GB" b="1" dirty="0">
                <a:solidFill>
                  <a:srgbClr val="3C78D8"/>
                </a:solidFill>
                <a:latin typeface="Courier New" panose="02070309020205020404" pitchFamily="49" charset="0"/>
                <a:ea typeface="Courier New" panose="02070309020205020404" pitchFamily="49" charset="0"/>
              </a:rPr>
              <a:t>print</a:t>
            </a:r>
            <a:r>
              <a:rPr lang="en-GB" b="1" dirty="0">
                <a:latin typeface="Courier New" panose="02070309020205020404" pitchFamily="49" charset="0"/>
                <a:ea typeface="Courier New" panose="02070309020205020404" pitchFamily="49" charset="0"/>
              </a:rPr>
              <a:t>(</a:t>
            </a:r>
            <a:r>
              <a:rPr lang="en-GB" b="1" dirty="0" err="1">
                <a:latin typeface="Courier New" panose="02070309020205020404" pitchFamily="49" charset="0"/>
                <a:ea typeface="Courier New" panose="02070309020205020404" pitchFamily="49" charset="0"/>
              </a:rPr>
              <a:t>my_str</a:t>
            </a:r>
            <a:r>
              <a:rPr lang="en-GB" b="1" dirty="0">
                <a:latin typeface="Courier New" panose="02070309020205020404" pitchFamily="49" charset="0"/>
                <a:ea typeface="Courier New" panose="02070309020205020404" pitchFamily="49" charset="0"/>
              </a:rPr>
              <a:t>[</a:t>
            </a:r>
            <a:r>
              <a:rPr lang="en-GB" b="1" dirty="0" err="1">
                <a:latin typeface="Courier New" panose="02070309020205020404" pitchFamily="49" charset="0"/>
                <a:ea typeface="Courier New" panose="02070309020205020404" pitchFamily="49" charset="0"/>
              </a:rPr>
              <a:t>i</a:t>
            </a:r>
            <a:r>
              <a:rPr lang="en-GB" b="1" dirty="0">
                <a:latin typeface="Courier New" panose="02070309020205020404" pitchFamily="49" charset="0"/>
                <a:ea typeface="Courier New" panose="02070309020205020404" pitchFamily="49" charset="0"/>
              </a:rPr>
              <a:t>])</a:t>
            </a:r>
            <a:endParaRPr lang="en-SG" b="1" dirty="0">
              <a:latin typeface="Arial" panose="020B0604020202020204" pitchFamily="34" charset="0"/>
              <a:ea typeface="Arial" panose="020B0604020202020204" pitchFamily="34" charset="0"/>
            </a:endParaRPr>
          </a:p>
        </p:txBody>
      </p:sp>
      <p:sp>
        <p:nvSpPr>
          <p:cNvPr id="4" name="Left Arrow 3">
            <a:extLst>
              <a:ext uri="{FF2B5EF4-FFF2-40B4-BE49-F238E27FC236}">
                <a16:creationId xmlns:a16="http://schemas.microsoft.com/office/drawing/2014/main" id="{7862818C-E4C4-ED4F-9583-6AED14D2B8CC}"/>
              </a:ext>
            </a:extLst>
          </p:cNvPr>
          <p:cNvSpPr/>
          <p:nvPr/>
        </p:nvSpPr>
        <p:spPr>
          <a:xfrm>
            <a:off x="5396949" y="303418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5DA44B-D7DB-5A48-BA40-BFDE88664546}"/>
              </a:ext>
            </a:extLst>
          </p:cNvPr>
          <p:cNvSpPr txBox="1"/>
          <p:nvPr/>
        </p:nvSpPr>
        <p:spPr>
          <a:xfrm>
            <a:off x="6586332" y="2676340"/>
            <a:ext cx="4492486" cy="1200329"/>
          </a:xfrm>
          <a:prstGeom prst="rect">
            <a:avLst/>
          </a:prstGeom>
          <a:noFill/>
        </p:spPr>
        <p:txBody>
          <a:bodyPr wrap="square" rtlCol="0">
            <a:spAutoFit/>
          </a:bodyPr>
          <a:lstStyle/>
          <a:p>
            <a:r>
              <a:rPr lang="en-US" dirty="0"/>
              <a:t>Len gives the length of the string ‘Hello’</a:t>
            </a:r>
          </a:p>
          <a:p>
            <a:r>
              <a:rPr lang="en-US" dirty="0"/>
              <a:t>Placing the length within range will cause iteration from start (0) to end (length of ‘Hello !’) of the string.</a:t>
            </a:r>
          </a:p>
        </p:txBody>
      </p:sp>
      <p:sp>
        <p:nvSpPr>
          <p:cNvPr id="8" name="Rectangle 7">
            <a:extLst>
              <a:ext uri="{FF2B5EF4-FFF2-40B4-BE49-F238E27FC236}">
                <a16:creationId xmlns:a16="http://schemas.microsoft.com/office/drawing/2014/main" id="{34297B0B-757D-3B46-8632-A596084F77CB}"/>
              </a:ext>
            </a:extLst>
          </p:cNvPr>
          <p:cNvSpPr/>
          <p:nvPr/>
        </p:nvSpPr>
        <p:spPr>
          <a:xfrm>
            <a:off x="838200" y="4124165"/>
            <a:ext cx="6096000" cy="2585323"/>
          </a:xfrm>
          <a:prstGeom prst="rect">
            <a:avLst/>
          </a:prstGeom>
        </p:spPr>
        <p:txBody>
          <a:bodyPr>
            <a:spAutoFit/>
          </a:bodyPr>
          <a:lstStyle/>
          <a:p>
            <a:r>
              <a:rPr lang="en-US" dirty="0"/>
              <a:t>﻿for </a:t>
            </a:r>
            <a:r>
              <a:rPr lang="en-US" dirty="0" err="1"/>
              <a:t>i</a:t>
            </a:r>
            <a:r>
              <a:rPr lang="en-US" dirty="0"/>
              <a:t> in range(</a:t>
            </a:r>
            <a:r>
              <a:rPr lang="en-US" dirty="0" err="1"/>
              <a:t>len</a:t>
            </a:r>
            <a:r>
              <a:rPr lang="en-US" dirty="0"/>
              <a:t>(</a:t>
            </a:r>
            <a:r>
              <a:rPr lang="en-US" dirty="0" err="1"/>
              <a:t>my_str</a:t>
            </a:r>
            <a:r>
              <a:rPr lang="en-US" dirty="0"/>
              <a:t>)):</a:t>
            </a:r>
          </a:p>
          <a:p>
            <a:r>
              <a:rPr lang="en-US" dirty="0"/>
              <a:t>	print(</a:t>
            </a:r>
            <a:r>
              <a:rPr lang="en-US" dirty="0" err="1"/>
              <a:t>my_str</a:t>
            </a:r>
            <a:r>
              <a:rPr lang="en-US" dirty="0"/>
              <a:t>[</a:t>
            </a:r>
            <a:r>
              <a:rPr lang="en-US" dirty="0" err="1"/>
              <a:t>i</a:t>
            </a:r>
            <a:r>
              <a:rPr lang="en-US" dirty="0"/>
              <a:t>])</a:t>
            </a:r>
          </a:p>
          <a:p>
            <a:r>
              <a:rPr lang="en-US" dirty="0"/>
              <a:t>H</a:t>
            </a:r>
          </a:p>
          <a:p>
            <a:r>
              <a:rPr lang="en-US" dirty="0"/>
              <a:t>e</a:t>
            </a:r>
          </a:p>
          <a:p>
            <a:r>
              <a:rPr lang="en-US" dirty="0"/>
              <a:t>l</a:t>
            </a:r>
          </a:p>
          <a:p>
            <a:r>
              <a:rPr lang="en-US" dirty="0"/>
              <a:t>l</a:t>
            </a:r>
          </a:p>
          <a:p>
            <a:r>
              <a:rPr lang="en-US" dirty="0"/>
              <a:t>o</a:t>
            </a:r>
          </a:p>
          <a:p>
            <a:r>
              <a:rPr lang="en-US" dirty="0"/>
              <a:t> </a:t>
            </a:r>
          </a:p>
          <a:p>
            <a:r>
              <a:rPr lang="en-US" dirty="0"/>
              <a:t>!</a:t>
            </a:r>
          </a:p>
        </p:txBody>
      </p:sp>
    </p:spTree>
    <p:extLst>
      <p:ext uri="{BB962C8B-B14F-4D97-AF65-F5344CB8AC3E}">
        <p14:creationId xmlns:p14="http://schemas.microsoft.com/office/powerpoint/2010/main" val="38900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A08-1414-3446-8632-2E42DF160048}"/>
              </a:ext>
            </a:extLst>
          </p:cNvPr>
          <p:cNvSpPr>
            <a:spLocks noGrp="1"/>
          </p:cNvSpPr>
          <p:nvPr>
            <p:ph type="title"/>
          </p:nvPr>
        </p:nvSpPr>
        <p:spPr/>
        <p:txBody>
          <a:bodyPr>
            <a:noAutofit/>
          </a:bodyPr>
          <a:lstStyle/>
          <a:p>
            <a:br>
              <a:rPr lang="en-GB" sz="2500" dirty="0"/>
            </a:br>
            <a:r>
              <a:rPr lang="en-SG" sz="2500" dirty="0"/>
              <a:t>2. Write a script that asks the user to enter a positive integer n and that will calculate and print the product of the odd integers from 1 to n (or from 1 to n-1 if n is even).</a:t>
            </a:r>
            <a:br>
              <a:rPr lang="en-SG" sz="2500" b="1" dirty="0"/>
            </a:br>
            <a:endParaRPr lang="en-US" sz="2500" dirty="0"/>
          </a:p>
        </p:txBody>
      </p:sp>
      <p:sp>
        <p:nvSpPr>
          <p:cNvPr id="6" name="Content Placeholder 5">
            <a:extLst>
              <a:ext uri="{FF2B5EF4-FFF2-40B4-BE49-F238E27FC236}">
                <a16:creationId xmlns:a16="http://schemas.microsoft.com/office/drawing/2014/main" id="{BD9F29EF-03E5-3A4F-9D2E-1AB4A4B46DED}"/>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t>What do we know?</a:t>
            </a:r>
          </a:p>
          <a:p>
            <a:r>
              <a:rPr lang="en-US" dirty="0"/>
              <a:t>Must use odd integers from 1 to n.</a:t>
            </a:r>
          </a:p>
          <a:p>
            <a:r>
              <a:rPr lang="en-US" dirty="0"/>
              <a:t>If n is even, do not include n by doing n-1</a:t>
            </a:r>
          </a:p>
          <a:p>
            <a:r>
              <a:rPr lang="en-US" dirty="0"/>
              <a:t>If n is odd, include n.</a:t>
            </a:r>
          </a:p>
          <a:p>
            <a:r>
              <a:rPr lang="en-US" dirty="0"/>
              <a:t>To check for odd or even, we may use modulus to check if </a:t>
            </a:r>
            <a:r>
              <a:rPr lang="en-US" dirty="0">
                <a:solidFill>
                  <a:schemeClr val="accent1"/>
                </a:solidFill>
              </a:rPr>
              <a:t>n % 2 == 1</a:t>
            </a:r>
          </a:p>
          <a:p>
            <a:r>
              <a:rPr lang="en-US" dirty="0"/>
              <a:t>We have to do repeated re-assignment using multiplication (*) instead of summation (+)</a:t>
            </a:r>
          </a:p>
          <a:p>
            <a:r>
              <a:rPr lang="en-US" dirty="0"/>
              <a:t>If n is odd, we simply get all odd numbers by increments by 2 e.g. 1, 3, 5, 7…n</a:t>
            </a:r>
          </a:p>
          <a:p>
            <a:r>
              <a:rPr lang="en-US" dirty="0"/>
              <a:t>If n is even, subtract by 1. Then you also get all odd numbers by increments by 2. That is, 1, 3, 5, 7, n-1</a:t>
            </a:r>
          </a:p>
          <a:p>
            <a:r>
              <a:rPr lang="en-US" dirty="0"/>
              <a:t>Since we know the start condition (1) and end condition (n or n-1), and the increment condition (2), we may use a for-loop.</a:t>
            </a:r>
          </a:p>
          <a:p>
            <a:pPr lvl="1"/>
            <a:r>
              <a:rPr lang="en-US" dirty="0"/>
              <a:t>There is one more snag to remember --- if you use a for loop in python, the end condition does not get added in. To avoid that, make your end condition bigger. I.e., n+1 (If odd), or n-1+1 (if even)</a:t>
            </a:r>
          </a:p>
        </p:txBody>
      </p:sp>
    </p:spTree>
    <p:extLst>
      <p:ext uri="{BB962C8B-B14F-4D97-AF65-F5344CB8AC3E}">
        <p14:creationId xmlns:p14="http://schemas.microsoft.com/office/powerpoint/2010/main" val="137621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2300</Words>
  <Application>Microsoft Macintosh PowerPoint</Application>
  <PresentationFormat>Widescreen</PresentationFormat>
  <Paragraphs>171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Pies required today… Please take one on your way to your seat </vt:lpstr>
      <vt:lpstr>Open session with the class</vt:lpstr>
      <vt:lpstr>What are the die-die must know things?</vt:lpstr>
      <vt:lpstr>Provide more examples if needed</vt:lpstr>
      <vt:lpstr>Ready?</vt:lpstr>
      <vt:lpstr>1. Write a for loop that prints all characters of a string my_str vertically in the console. Do two versions: one that will iterate through the elements of my_str directly, and one that will iterate through the indexes of my_str (you can access the element located at index i of a sequence X by simply writing X[i]). </vt:lpstr>
      <vt:lpstr>1. Write a for loop that prints all characters of a string my_str vertically in the console. Do two versions: one that will iterate through the elements of my_str directly, and one that will iterate through the indexes of my_str (you can access the element located at index i of a sequence X by simply writing X[i]). </vt:lpstr>
      <vt:lpstr>1. Write a for loop that prints all characters of a string my_str vertically in the console. Do two versions: one that will iterate through the elements of my_str directly, and one that will iterate through the indexes of my_str (you can access the element located at index i of a sequence X by simply writing X[i]). </vt:lpstr>
      <vt:lpstr> 2. Write a script that asks the user to enter a positive integer n and that will calculate and print the product of the odd integers from 1 to n (or from 1 to n-1 if n is even). </vt:lpstr>
      <vt:lpstr> 2. Write a script that asks the user to enter a positive integer n and that will calculate and print the product of the odd integers from 1 to n (or from 1 to n-1 if n is even). </vt:lpstr>
      <vt:lpstr>3. Write a script that will loop through values of n until the difference between the approximation and the actual value is less than 0.0001 (the actual value of e can be obtained in the math module, with math.e). The script should then print out the built-in value of e-1 and the approximation to 4 decimal places, and also print the value of n required for such accuracy.</vt:lpstr>
      <vt:lpstr>PowerPoint Presentation</vt:lpstr>
      <vt:lpstr>4. A blizzard is a massive snowstorm. Definitions vary, but for our purposes we will assume that a blizzard is characterized by both winds of 30 mph or higher and blowing snow that leads to visibility of 0.5 miles or less, sustained for at least four hours. Data from a storm one day has been stored in a file stormtrack.txt. There are 24 lines in the file, one for each hour of the day. Each line in the file has the wind speed and visibility at a location, e.g.</vt:lpstr>
      <vt:lpstr>4. A blizzard is a massive snowstorm. Definitions vary, but for our purposes we will assume that a blizzard is characterized by both winds of 30 mph or higher and blowing snow that leads to visibility of 0.5 miles or less, sustained for at least four hours. Data from a storm one day has been stored in a file stormtrack.txt. There are 24 lines in the file, one for each hour of the day. Each line in the file has the wind speed and visibility at a location, e.g.</vt:lpstr>
      <vt:lpstr>PowerPoint Presentation</vt:lpstr>
      <vt:lpstr>You may leave once you complete the items. Or stick around and chat/discuss Emphasis: Must try to work with and within your teams.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Pies required today… Please take one on your way to your seat </dc:title>
  <dc:creator>bfjghod Goh</dc:creator>
  <cp:lastModifiedBy>Goh Wen Bin Wilson (Dr)</cp:lastModifiedBy>
  <cp:revision>2</cp:revision>
  <dcterms:created xsi:type="dcterms:W3CDTF">2019-02-17T04:13:24Z</dcterms:created>
  <dcterms:modified xsi:type="dcterms:W3CDTF">2020-01-12T03:32:01Z</dcterms:modified>
</cp:coreProperties>
</file>