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324" r:id="rId2"/>
    <p:sldId id="337" r:id="rId3"/>
    <p:sldId id="338" r:id="rId4"/>
    <p:sldId id="364" r:id="rId5"/>
    <p:sldId id="267" r:id="rId6"/>
    <p:sldId id="343" r:id="rId7"/>
    <p:sldId id="360" r:id="rId8"/>
    <p:sldId id="352" r:id="rId9"/>
    <p:sldId id="362" r:id="rId10"/>
    <p:sldId id="361" r:id="rId11"/>
    <p:sldId id="363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4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66B762-4608-A944-9260-83970609C07E}" v="21" dt="2019-02-25T01:34:27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4"/>
    <p:restoredTop sz="85510" autoAdjust="0"/>
  </p:normalViewPr>
  <p:slideViewPr>
    <p:cSldViewPr snapToGrid="0" snapToObjects="1">
      <p:cViewPr varScale="1">
        <p:scale>
          <a:sx n="108" d="100"/>
          <a:sy n="108" d="100"/>
        </p:scale>
        <p:origin x="160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fjghod Goh" userId="17a83449cc180f75" providerId="LiveId" clId="{1D66B762-4608-A944-9260-83970609C07E}"/>
    <pc:docChg chg="undo custSel mod addSld delSld modSld sldOrd">
      <pc:chgData name="bfjghod Goh" userId="17a83449cc180f75" providerId="LiveId" clId="{1D66B762-4608-A944-9260-83970609C07E}" dt="2019-02-25T01:34:27.998" v="2869"/>
      <pc:docMkLst>
        <pc:docMk/>
      </pc:docMkLst>
      <pc:sldChg chg="add">
        <pc:chgData name="bfjghod Goh" userId="17a83449cc180f75" providerId="LiveId" clId="{1D66B762-4608-A944-9260-83970609C07E}" dt="2019-02-24T02:56:26.436" v="7"/>
        <pc:sldMkLst>
          <pc:docMk/>
          <pc:sldMk cId="3435332407" sldId="267"/>
        </pc:sldMkLst>
      </pc:sldChg>
      <pc:sldChg chg="modSp add">
        <pc:chgData name="bfjghod Goh" userId="17a83449cc180f75" providerId="LiveId" clId="{1D66B762-4608-A944-9260-83970609C07E}" dt="2019-02-25T01:34:21.138" v="2867" actId="20577"/>
        <pc:sldMkLst>
          <pc:docMk/>
          <pc:sldMk cId="111197598" sldId="306"/>
        </pc:sldMkLst>
        <pc:spChg chg="mod">
          <ac:chgData name="bfjghod Goh" userId="17a83449cc180f75" providerId="LiveId" clId="{1D66B762-4608-A944-9260-83970609C07E}" dt="2019-02-25T01:34:21.138" v="2867" actId="20577"/>
          <ac:spMkLst>
            <pc:docMk/>
            <pc:sldMk cId="111197598" sldId="306"/>
            <ac:spMk id="2" creationId="{77F5FEB1-88F8-B147-AEDC-7AE376DB4F47}"/>
          </ac:spMkLst>
        </pc:spChg>
      </pc:sldChg>
      <pc:sldChg chg="addSp delSp add">
        <pc:chgData name="bfjghod Goh" userId="17a83449cc180f75" providerId="LiveId" clId="{1D66B762-4608-A944-9260-83970609C07E}" dt="2019-02-25T01:34:27.998" v="2869"/>
        <pc:sldMkLst>
          <pc:docMk/>
          <pc:sldMk cId="3270127702" sldId="307"/>
        </pc:sldMkLst>
        <pc:spChg chg="del">
          <ac:chgData name="bfjghod Goh" userId="17a83449cc180f75" providerId="LiveId" clId="{1D66B762-4608-A944-9260-83970609C07E}" dt="2019-02-25T01:34:27.492" v="2868" actId="478"/>
          <ac:spMkLst>
            <pc:docMk/>
            <pc:sldMk cId="3270127702" sldId="307"/>
            <ac:spMk id="18" creationId="{973A7BAE-284F-B14D-9612-A3C82AF7ADE8}"/>
          </ac:spMkLst>
        </pc:spChg>
        <pc:spChg chg="add">
          <ac:chgData name="bfjghod Goh" userId="17a83449cc180f75" providerId="LiveId" clId="{1D66B762-4608-A944-9260-83970609C07E}" dt="2019-02-25T01:34:27.998" v="2869"/>
          <ac:spMkLst>
            <pc:docMk/>
            <pc:sldMk cId="3270127702" sldId="307"/>
            <ac:spMk id="19" creationId="{589A05A0-20A7-D146-A513-C77EF69736BF}"/>
          </ac:spMkLst>
        </pc:spChg>
      </pc:sldChg>
      <pc:sldChg chg="modSp add ord">
        <pc:chgData name="bfjghod Goh" userId="17a83449cc180f75" providerId="LiveId" clId="{1D66B762-4608-A944-9260-83970609C07E}" dt="2019-02-24T04:24:02.160" v="2787" actId="27636"/>
        <pc:sldMkLst>
          <pc:docMk/>
          <pc:sldMk cId="858178561" sldId="324"/>
        </pc:sldMkLst>
        <pc:spChg chg="mod">
          <ac:chgData name="bfjghod Goh" userId="17a83449cc180f75" providerId="LiveId" clId="{1D66B762-4608-A944-9260-83970609C07E}" dt="2019-02-24T04:24:02.160" v="2787" actId="27636"/>
          <ac:spMkLst>
            <pc:docMk/>
            <pc:sldMk cId="858178561" sldId="324"/>
            <ac:spMk id="4" creationId="{E50BE4B1-77A6-FC42-8B95-9F5BDCBD888F}"/>
          </ac:spMkLst>
        </pc:spChg>
      </pc:sldChg>
      <pc:sldChg chg="delSp add setBg delDesignElem">
        <pc:chgData name="bfjghod Goh" userId="17a83449cc180f75" providerId="LiveId" clId="{1D66B762-4608-A944-9260-83970609C07E}" dt="2019-02-24T02:56:07.627" v="6"/>
        <pc:sldMkLst>
          <pc:docMk/>
          <pc:sldMk cId="407301415" sldId="337"/>
        </pc:sldMkLst>
        <pc:spChg chg="del">
          <ac:chgData name="bfjghod Goh" userId="17a83449cc180f75" providerId="LiveId" clId="{1D66B762-4608-A944-9260-83970609C07E}" dt="2019-02-24T02:56:07.627" v="6"/>
          <ac:spMkLst>
            <pc:docMk/>
            <pc:sldMk cId="407301415" sldId="337"/>
            <ac:spMk id="13" creationId="{1DB7C82F-AB7E-4F0C-B829-FA1B9C415180}"/>
          </ac:spMkLst>
        </pc:spChg>
      </pc:sldChg>
      <pc:sldChg chg="modSp add">
        <pc:chgData name="bfjghod Goh" userId="17a83449cc180f75" providerId="LiveId" clId="{1D66B762-4608-A944-9260-83970609C07E}" dt="2019-02-25T01:19:17.495" v="2808" actId="20577"/>
        <pc:sldMkLst>
          <pc:docMk/>
          <pc:sldMk cId="1865923988" sldId="338"/>
        </pc:sldMkLst>
        <pc:spChg chg="mod">
          <ac:chgData name="bfjghod Goh" userId="17a83449cc180f75" providerId="LiveId" clId="{1D66B762-4608-A944-9260-83970609C07E}" dt="2019-02-25T01:19:17.495" v="2808" actId="20577"/>
          <ac:spMkLst>
            <pc:docMk/>
            <pc:sldMk cId="1865923988" sldId="338"/>
            <ac:spMk id="5" creationId="{0A516FEB-1EF9-3042-9D57-8640979837AB}"/>
          </ac:spMkLst>
        </pc:spChg>
      </pc:sldChg>
      <pc:sldChg chg="addSp delSp modSp">
        <pc:chgData name="bfjghod Goh" userId="17a83449cc180f75" providerId="LiveId" clId="{1D66B762-4608-A944-9260-83970609C07E}" dt="2019-02-24T03:38:31.543" v="1226" actId="20577"/>
        <pc:sldMkLst>
          <pc:docMk/>
          <pc:sldMk cId="3995057068" sldId="343"/>
        </pc:sldMkLst>
        <pc:spChg chg="add del mod">
          <ac:chgData name="bfjghod Goh" userId="17a83449cc180f75" providerId="LiveId" clId="{1D66B762-4608-A944-9260-83970609C07E}" dt="2019-02-24T03:34:58.474" v="743" actId="20577"/>
          <ac:spMkLst>
            <pc:docMk/>
            <pc:sldMk cId="3995057068" sldId="343"/>
            <ac:spMk id="2" creationId="{40A0FA08-1414-3446-8632-2E42DF160048}"/>
          </ac:spMkLst>
        </pc:spChg>
        <pc:spChg chg="del">
          <ac:chgData name="bfjghod Goh" userId="17a83449cc180f75" providerId="LiveId" clId="{1D66B762-4608-A944-9260-83970609C07E}" dt="2019-02-24T03:34:36.322" v="734" actId="478"/>
          <ac:spMkLst>
            <pc:docMk/>
            <pc:sldMk cId="3995057068" sldId="343"/>
            <ac:spMk id="3" creationId="{00000000-0000-0000-0000-000000000000}"/>
          </ac:spMkLst>
        </pc:spChg>
        <pc:spChg chg="add del mod">
          <ac:chgData name="bfjghod Goh" userId="17a83449cc180f75" providerId="LiveId" clId="{1D66B762-4608-A944-9260-83970609C07E}" dt="2019-02-24T03:34:33.193" v="733" actId="478"/>
          <ac:spMkLst>
            <pc:docMk/>
            <pc:sldMk cId="3995057068" sldId="343"/>
            <ac:spMk id="5" creationId="{888766D3-7F75-FF48-A4E4-0B0D127B1E51}"/>
          </ac:spMkLst>
        </pc:spChg>
        <pc:spChg chg="add mod">
          <ac:chgData name="bfjghod Goh" userId="17a83449cc180f75" providerId="LiveId" clId="{1D66B762-4608-A944-9260-83970609C07E}" dt="2019-02-24T03:38:31.543" v="1226" actId="20577"/>
          <ac:spMkLst>
            <pc:docMk/>
            <pc:sldMk cId="3995057068" sldId="343"/>
            <ac:spMk id="6" creationId="{CAC22A1E-3D93-E04E-9919-0A95DC5901B6}"/>
          </ac:spMkLst>
        </pc:spChg>
      </pc:sldChg>
      <pc:sldChg chg="modSp add">
        <pc:chgData name="bfjghod Goh" userId="17a83449cc180f75" providerId="LiveId" clId="{1D66B762-4608-A944-9260-83970609C07E}" dt="2019-02-24T04:23:41.543" v="2763" actId="20577"/>
        <pc:sldMkLst>
          <pc:docMk/>
          <pc:sldMk cId="3213716249" sldId="349"/>
        </pc:sldMkLst>
        <pc:spChg chg="mod">
          <ac:chgData name="bfjghod Goh" userId="17a83449cc180f75" providerId="LiveId" clId="{1D66B762-4608-A944-9260-83970609C07E}" dt="2019-02-24T04:23:41.543" v="2763" actId="20577"/>
          <ac:spMkLst>
            <pc:docMk/>
            <pc:sldMk cId="3213716249" sldId="349"/>
            <ac:spMk id="5" creationId="{EF403BEF-155F-0145-BF5F-FBDF685C3AAB}"/>
          </ac:spMkLst>
        </pc:spChg>
      </pc:sldChg>
      <pc:sldChg chg="del">
        <pc:chgData name="bfjghod Goh" userId="17a83449cc180f75" providerId="LiveId" clId="{1D66B762-4608-A944-9260-83970609C07E}" dt="2019-02-24T02:55:47.638" v="3" actId="2696"/>
        <pc:sldMkLst>
          <pc:docMk/>
          <pc:sldMk cId="2447813497" sldId="350"/>
        </pc:sldMkLst>
      </pc:sldChg>
      <pc:sldChg chg="del">
        <pc:chgData name="bfjghod Goh" userId="17a83449cc180f75" providerId="LiveId" clId="{1D66B762-4608-A944-9260-83970609C07E}" dt="2019-02-24T02:55:49.431" v="4" actId="2696"/>
        <pc:sldMkLst>
          <pc:docMk/>
          <pc:sldMk cId="3977961162" sldId="351"/>
        </pc:sldMkLst>
      </pc:sldChg>
      <pc:sldChg chg="addSp delSp modSp">
        <pc:chgData name="bfjghod Goh" userId="17a83449cc180f75" providerId="LiveId" clId="{1D66B762-4608-A944-9260-83970609C07E}" dt="2019-02-24T03:44:27.571" v="1811" actId="20577"/>
        <pc:sldMkLst>
          <pc:docMk/>
          <pc:sldMk cId="400806961" sldId="352"/>
        </pc:sldMkLst>
        <pc:spChg chg="add del mod">
          <ac:chgData name="bfjghod Goh" userId="17a83449cc180f75" providerId="LiveId" clId="{1D66B762-4608-A944-9260-83970609C07E}" dt="2019-02-24T03:39:54.004" v="1234" actId="478"/>
          <ac:spMkLst>
            <pc:docMk/>
            <pc:sldMk cId="400806961" sldId="352"/>
            <ac:spMk id="2" creationId="{9984305C-CBC4-7440-A39B-842A14D2DA24}"/>
          </ac:spMkLst>
        </pc:spChg>
        <pc:spChg chg="add mod">
          <ac:chgData name="bfjghod Goh" userId="17a83449cc180f75" providerId="LiveId" clId="{1D66B762-4608-A944-9260-83970609C07E}" dt="2019-02-24T03:44:27.571" v="1811" actId="20577"/>
          <ac:spMkLst>
            <pc:docMk/>
            <pc:sldMk cId="400806961" sldId="352"/>
            <ac:spMk id="3" creationId="{8CFCABE8-10B5-2645-B542-6B093786A123}"/>
          </ac:spMkLst>
        </pc:spChg>
        <pc:spChg chg="mod">
          <ac:chgData name="bfjghod Goh" userId="17a83449cc180f75" providerId="LiveId" clId="{1D66B762-4608-A944-9260-83970609C07E}" dt="2019-02-24T03:40:23.297" v="1252"/>
          <ac:spMkLst>
            <pc:docMk/>
            <pc:sldMk cId="400806961" sldId="352"/>
            <ac:spMk id="4" creationId="{00000000-0000-0000-0000-000000000000}"/>
          </ac:spMkLst>
        </pc:spChg>
        <pc:spChg chg="del mod">
          <ac:chgData name="bfjghod Goh" userId="17a83449cc180f75" providerId="LiveId" clId="{1D66B762-4608-A944-9260-83970609C07E}" dt="2019-02-24T03:39:41.164" v="1230" actId="478"/>
          <ac:spMkLst>
            <pc:docMk/>
            <pc:sldMk cId="400806961" sldId="352"/>
            <ac:spMk id="5" creationId="{00000000-0000-0000-0000-000000000000}"/>
          </ac:spMkLst>
        </pc:spChg>
      </pc:sldChg>
      <pc:sldChg chg="addSp delSp modSp">
        <pc:chgData name="bfjghod Goh" userId="17a83449cc180f75" providerId="LiveId" clId="{1D66B762-4608-A944-9260-83970609C07E}" dt="2019-02-24T03:58:21.528" v="2762" actId="20577"/>
        <pc:sldMkLst>
          <pc:docMk/>
          <pc:sldMk cId="3054013086" sldId="353"/>
        </pc:sldMkLst>
        <pc:spChg chg="add del mod">
          <ac:chgData name="bfjghod Goh" userId="17a83449cc180f75" providerId="LiveId" clId="{1D66B762-4608-A944-9260-83970609C07E}" dt="2019-02-24T03:55:11.614" v="2376" actId="478"/>
          <ac:spMkLst>
            <pc:docMk/>
            <pc:sldMk cId="3054013086" sldId="353"/>
            <ac:spMk id="2" creationId="{8317E0DB-8533-A345-8153-2F452BFC0FEC}"/>
          </ac:spMkLst>
        </pc:spChg>
        <pc:spChg chg="add mod">
          <ac:chgData name="bfjghod Goh" userId="17a83449cc180f75" providerId="LiveId" clId="{1D66B762-4608-A944-9260-83970609C07E}" dt="2019-02-24T03:58:21.528" v="2762" actId="20577"/>
          <ac:spMkLst>
            <pc:docMk/>
            <pc:sldMk cId="3054013086" sldId="353"/>
            <ac:spMk id="3" creationId="{57CF74E9-2EAD-2F45-A2C4-955291382B2C}"/>
          </ac:spMkLst>
        </pc:spChg>
      </pc:sldChg>
      <pc:sldChg chg="add">
        <pc:chgData name="bfjghod Goh" userId="17a83449cc180f75" providerId="LiveId" clId="{1D66B762-4608-A944-9260-83970609C07E}" dt="2019-02-24T03:34:23.980" v="731"/>
        <pc:sldMkLst>
          <pc:docMk/>
          <pc:sldMk cId="4050255532" sldId="360"/>
        </pc:sldMkLst>
      </pc:sldChg>
      <pc:sldChg chg="add">
        <pc:chgData name="bfjghod Goh" userId="17a83449cc180f75" providerId="LiveId" clId="{1D66B762-4608-A944-9260-83970609C07E}" dt="2019-02-24T03:39:01.927" v="1227"/>
        <pc:sldMkLst>
          <pc:docMk/>
          <pc:sldMk cId="2244323119" sldId="361"/>
        </pc:sldMkLst>
      </pc:sldChg>
      <pc:sldChg chg="add">
        <pc:chgData name="bfjghod Goh" userId="17a83449cc180f75" providerId="LiveId" clId="{1D66B762-4608-A944-9260-83970609C07E}" dt="2019-02-24T03:39:30.393" v="1228"/>
        <pc:sldMkLst>
          <pc:docMk/>
          <pc:sldMk cId="4016548764" sldId="362"/>
        </pc:sldMkLst>
      </pc:sldChg>
      <pc:sldChg chg="modSp add">
        <pc:chgData name="bfjghod Goh" userId="17a83449cc180f75" providerId="LiveId" clId="{1D66B762-4608-A944-9260-83970609C07E}" dt="2019-02-24T03:54:40.061" v="2374" actId="15"/>
        <pc:sldMkLst>
          <pc:docMk/>
          <pc:sldMk cId="3141501579" sldId="363"/>
        </pc:sldMkLst>
        <pc:spChg chg="mod">
          <ac:chgData name="bfjghod Goh" userId="17a83449cc180f75" providerId="LiveId" clId="{1D66B762-4608-A944-9260-83970609C07E}" dt="2019-02-24T03:46:03.765" v="1822" actId="20577"/>
          <ac:spMkLst>
            <pc:docMk/>
            <pc:sldMk cId="3141501579" sldId="363"/>
            <ac:spMk id="2" creationId="{F75116ED-D203-5947-A6D7-07B179D7B901}"/>
          </ac:spMkLst>
        </pc:spChg>
        <pc:spChg chg="mod">
          <ac:chgData name="bfjghod Goh" userId="17a83449cc180f75" providerId="LiveId" clId="{1D66B762-4608-A944-9260-83970609C07E}" dt="2019-02-24T03:54:40.061" v="2374" actId="15"/>
          <ac:spMkLst>
            <pc:docMk/>
            <pc:sldMk cId="3141501579" sldId="363"/>
            <ac:spMk id="3" creationId="{F5420AE2-3F9B-944A-A1D0-0614FA260CA1}"/>
          </ac:spMkLst>
        </pc:spChg>
      </pc:sldChg>
      <pc:sldChg chg="addSp delSp modSp add mod setBg">
        <pc:chgData name="bfjghod Goh" userId="17a83449cc180f75" providerId="LiveId" clId="{1D66B762-4608-A944-9260-83970609C07E}" dt="2019-02-25T01:20:29.243" v="2823" actId="27614"/>
        <pc:sldMkLst>
          <pc:docMk/>
          <pc:sldMk cId="2915904652" sldId="364"/>
        </pc:sldMkLst>
        <pc:spChg chg="mod">
          <ac:chgData name="bfjghod Goh" userId="17a83449cc180f75" providerId="LiveId" clId="{1D66B762-4608-A944-9260-83970609C07E}" dt="2019-02-25T01:20:25.890" v="2822" actId="26606"/>
          <ac:spMkLst>
            <pc:docMk/>
            <pc:sldMk cId="2915904652" sldId="364"/>
            <ac:spMk id="2" creationId="{A8B95C11-EEE0-D642-92E8-5E44D7364DBD}"/>
          </ac:spMkLst>
        </pc:spChg>
        <pc:spChg chg="del">
          <ac:chgData name="bfjghod Goh" userId="17a83449cc180f75" providerId="LiveId" clId="{1D66B762-4608-A944-9260-83970609C07E}" dt="2019-02-25T01:20:21.975" v="2821"/>
          <ac:spMkLst>
            <pc:docMk/>
            <pc:sldMk cId="2915904652" sldId="364"/>
            <ac:spMk id="3" creationId="{CB671168-8E15-9441-96B1-BB2E7373A056}"/>
          </ac:spMkLst>
        </pc:spChg>
        <pc:spChg chg="add">
          <ac:chgData name="bfjghod Goh" userId="17a83449cc180f75" providerId="LiveId" clId="{1D66B762-4608-A944-9260-83970609C07E}" dt="2019-02-25T01:20:25.890" v="2822" actId="26606"/>
          <ac:spMkLst>
            <pc:docMk/>
            <pc:sldMk cId="2915904652" sldId="364"/>
            <ac:spMk id="9" creationId="{16C5FA50-8D52-4617-AF91-5C7B1C8352F1}"/>
          </ac:spMkLst>
        </pc:spChg>
        <pc:spChg chg="add">
          <ac:chgData name="bfjghod Goh" userId="17a83449cc180f75" providerId="LiveId" clId="{1D66B762-4608-A944-9260-83970609C07E}" dt="2019-02-25T01:20:25.890" v="2822" actId="26606"/>
          <ac:spMkLst>
            <pc:docMk/>
            <pc:sldMk cId="2915904652" sldId="364"/>
            <ac:spMk id="11" creationId="{E223798C-12AD-4B0C-A50C-D676347D67CF}"/>
          </ac:spMkLst>
        </pc:spChg>
        <pc:picChg chg="add mod">
          <ac:chgData name="bfjghod Goh" userId="17a83449cc180f75" providerId="LiveId" clId="{1D66B762-4608-A944-9260-83970609C07E}" dt="2019-02-25T01:20:29.243" v="2823" actId="27614"/>
          <ac:picMkLst>
            <pc:docMk/>
            <pc:sldMk cId="2915904652" sldId="364"/>
            <ac:picMk id="4" creationId="{88E1252F-E10D-0A46-A9FB-C34C88A8E1CA}"/>
          </ac:picMkLst>
        </pc:picChg>
      </pc:sldChg>
    </pc:docChg>
  </pc:docChgLst>
  <pc:docChgLst>
    <pc:chgData name="bfjghod Goh" userId="17a83449cc180f75" providerId="LiveId" clId="{A818243A-5C5B-404B-8802-6549298BA1D3}"/>
    <pc:docChg chg="custSel modSld">
      <pc:chgData name="bfjghod Goh" userId="17a83449cc180f75" providerId="LiveId" clId="{A818243A-5C5B-404B-8802-6549298BA1D3}" dt="2019-02-17T07:56:41.372" v="62" actId="1076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59B4F-9EDD-4842-99B7-7BB574FF99ED}" type="datetimeFigureOut">
              <a:rPr lang="en-US" smtClean="0"/>
              <a:t>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6503D-97CF-E342-8BC3-09D177F85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9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E6020-B3D7-42E8-8FAF-C7B8602C401C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083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6503D-97CF-E342-8BC3-09D177F857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85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5 </a:t>
            </a:r>
            <a:r>
              <a:rPr lang="en-SG" dirty="0" err="1"/>
              <a:t>mins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6503D-97CF-E342-8BC3-09D177F857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86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5 </a:t>
            </a:r>
            <a:r>
              <a:rPr lang="en-SG" dirty="0" err="1"/>
              <a:t>mins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6503D-97CF-E342-8BC3-09D177F857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86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6503D-97CF-E342-8BC3-09D177F857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86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10 </a:t>
            </a:r>
            <a:r>
              <a:rPr lang="en-SG" dirty="0" err="1"/>
              <a:t>mins</a:t>
            </a:r>
            <a:r>
              <a:rPr lang="en-SG" dirty="0"/>
              <a:t>,</a:t>
            </a:r>
            <a:r>
              <a:rPr lang="en-SG" baseline="0" dirty="0"/>
              <a:t> go over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6503D-97CF-E342-8BC3-09D177F857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70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10 </a:t>
            </a:r>
            <a:r>
              <a:rPr lang="en-SG" dirty="0" err="1"/>
              <a:t>mins</a:t>
            </a:r>
            <a:r>
              <a:rPr lang="en-SG" dirty="0"/>
              <a:t>,</a:t>
            </a:r>
            <a:r>
              <a:rPr lang="en-SG" baseline="0" dirty="0"/>
              <a:t> go over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6503D-97CF-E342-8BC3-09D177F857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68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5 </a:t>
            </a:r>
            <a:r>
              <a:rPr lang="en-SG" dirty="0" err="1"/>
              <a:t>mins</a:t>
            </a:r>
            <a:r>
              <a:rPr lang="en-SG" dirty="0"/>
              <a:t>, just go over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6503D-97CF-E342-8BC3-09D177F857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97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5 </a:t>
            </a:r>
            <a:r>
              <a:rPr lang="en-SG" dirty="0" err="1"/>
              <a:t>mins</a:t>
            </a:r>
            <a:r>
              <a:rPr lang="en-SG" dirty="0"/>
              <a:t>, just go over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6503D-97CF-E342-8BC3-09D177F857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01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5 </a:t>
            </a:r>
            <a:r>
              <a:rPr lang="en-SG" dirty="0" err="1"/>
              <a:t>mins</a:t>
            </a:r>
            <a:r>
              <a:rPr lang="en-SG" dirty="0"/>
              <a:t>, just go over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6503D-97CF-E342-8BC3-09D177F857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54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5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6503D-97CF-E342-8BC3-09D177F857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85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5 min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6503D-97CF-E342-8BC3-09D177F857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85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5 min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6503D-97CF-E342-8BC3-09D177F857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8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FE6EB-52C2-D146-947F-EA67BB7CE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23BBF-EAB1-8D43-905E-7232368CA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67CE4-0AD3-374F-A15A-A50F9123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CC9E9-7309-594B-9AA5-0440A3F7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33E26-CAC2-5140-996A-4F5C1FBE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9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54507-0BD8-BA4E-8D0B-D06025B86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ACE46-AE5F-3A47-903F-64677651B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9FFF9-D3CF-784B-B601-8ED063A5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D7A71-B34E-FA43-8479-BC43F68E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A90C5-A984-C144-B71A-D26919FB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8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6F744D-043C-9A4B-BB55-64541D021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8A85F-DA9E-8A43-ADF0-8E6EA4A76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D6353-C32B-BB40-8EE7-D119A25D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0FF0B-B9CB-9143-9BA3-69B6F6B0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55C12-F26F-3E4C-838D-ED0768E3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9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F493A-7FE2-6345-BB21-70CF2670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4CC29-B268-7C4F-82F9-20D3793A6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39E42-6705-3A45-A632-0E65A5A9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51C00-4A0D-A846-BD18-4F3A2204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E58FF-4678-484A-8D04-F1C1A063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6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516F-87D0-AB4B-8776-BF2CF61E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28DFE-C773-A844-95E0-87F41AC1A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D56BC-52C9-9A47-80F7-2E392EDA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F2FD8-B881-7E49-91E6-5A5241F9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2705B-4515-EB48-A983-AD7B4C87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4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93B5-28BB-134A-B4E9-5152408B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E5EB0-8737-9B49-A5DC-885C067D1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1F6F9-D852-D84F-8F19-81FDA999E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ADC41-6E8D-8244-B758-2967B1D5B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1C041-2D5F-6B41-9CE8-C69D9474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DF759-9327-964B-8382-9E7D471B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2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FE7A-2603-4D4A-BA8A-A95EB8DD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9C311-4280-724E-9468-382A12B7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F4305-7B29-3D49-BDB4-04DAA5B42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55642-4252-3D49-8EC7-771C78A2D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0EBFE-0714-844C-9308-FECE82F62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6E9CF-B534-2F48-92BC-4E7B8E09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2A018D-7663-E341-AAE5-D72F6166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F82666-1716-114B-B430-6220A0DB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2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B10D-C8F6-E84E-8DC8-009CDC1A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75A1E-63A2-164D-9DC7-3F1F79E1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60786-4F96-2841-BBAC-0647EA22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A0343-94F3-5F4E-AA55-FF946322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8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BDA52C-5BD4-3C45-BEE1-A1BE274F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7CACD-32F7-9C46-82F3-539EA6DE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0EE43-9512-F743-A627-3C8EDF84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8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1320-6512-3A48-BE2C-89ADD611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92A30-9E79-9E40-8E05-C430581F1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38554-31BB-404F-AD21-07D920910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2C0D8-C57C-B441-9B72-93CDF129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05B55-D0E2-C042-A4FD-1AAD32D2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D6BF5-CEB6-094F-AD4B-3ED06C53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7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AEA49-A2A2-3B48-AF31-9ABC75D7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17A5D-444C-684A-B45A-13DC11C2F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6822C-336C-684D-B551-2198C5F84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5853F-36AB-0149-AAFC-AF5E8BC4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D1194-338B-9240-9C23-DCCCAAA8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4BBA2-CB32-C347-9334-21616B85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3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CE24ED-BC02-F842-AB4D-C55DCA17C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11230-A34A-6844-B6C0-54C82EA6E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12533-B73A-994E-99E8-E3CD2DD90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20149-29F3-9B4C-B3E6-8EC9DA3F1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C8DCC-9B64-5F4F-BA0F-AC263C662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8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0BE4B1-77A6-FC42-8B95-9F5BDCBD88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 Pies required today… Please sit in your teams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EE53F2-28D1-4D46-8891-8F2A821BB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Please sit in your project groups. You should have one by now.</a:t>
            </a:r>
          </a:p>
        </p:txBody>
      </p:sp>
    </p:spTree>
    <p:extLst>
      <p:ext uri="{BB962C8B-B14F-4D97-AF65-F5344CB8AC3E}">
        <p14:creationId xmlns:p14="http://schemas.microsoft.com/office/powerpoint/2010/main" val="858178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22" y="121262"/>
            <a:ext cx="11994078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2. What is printed on the screen when you execute the following commands?</a:t>
            </a:r>
          </a:p>
          <a:p>
            <a:r>
              <a:rPr lang="en-SG" sz="2800" b="1" dirty="0"/>
              <a:t>Data Abstraction - Strings in Python.pdf (slide 13)</a:t>
            </a:r>
          </a:p>
          <a:p>
            <a:endParaRPr lang="en-SG" b="1" dirty="0"/>
          </a:p>
          <a:p>
            <a:r>
              <a:rPr lang="en-GB" sz="2400" dirty="0"/>
              <a:t>Sa = '</a:t>
            </a:r>
            <a:r>
              <a:rPr lang="en-GB" sz="2400" dirty="0" err="1"/>
              <a:t>abcdefghij</a:t>
            </a:r>
            <a:r>
              <a:rPr lang="en-GB" sz="2400" dirty="0"/>
              <a:t>'</a:t>
            </a:r>
            <a:endParaRPr lang="en-SG" sz="2400" dirty="0"/>
          </a:p>
          <a:p>
            <a:r>
              <a:rPr lang="en-GB" sz="2400" dirty="0" err="1"/>
              <a:t>Sb</a:t>
            </a:r>
            <a:r>
              <a:rPr lang="en-GB" sz="2400" dirty="0"/>
              <a:t> = Sa[:4]*2 + Sa[6:]*2 + Sa[5]</a:t>
            </a:r>
            <a:endParaRPr lang="en-SG" sz="2400" dirty="0"/>
          </a:p>
        </p:txBody>
      </p:sp>
      <p:sp>
        <p:nvSpPr>
          <p:cNvPr id="5" name="Rectangle 4"/>
          <p:cNvSpPr/>
          <p:nvPr/>
        </p:nvSpPr>
        <p:spPr>
          <a:xfrm>
            <a:off x="174172" y="2001424"/>
            <a:ext cx="771104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400" dirty="0"/>
          </a:p>
          <a:p>
            <a:r>
              <a:rPr lang="en-GB" sz="2400" dirty="0"/>
              <a:t>Sa[:4] is ‘</a:t>
            </a:r>
            <a:r>
              <a:rPr lang="en-GB" sz="2400" dirty="0" err="1">
                <a:solidFill>
                  <a:srgbClr val="00B0F0"/>
                </a:solidFill>
              </a:rPr>
              <a:t>abcd</a:t>
            </a:r>
            <a:r>
              <a:rPr lang="en-GB" sz="2400" dirty="0"/>
              <a:t>’</a:t>
            </a:r>
            <a:endParaRPr lang="en-GB" sz="2400" b="1" dirty="0"/>
          </a:p>
          <a:p>
            <a:r>
              <a:rPr lang="en-GB" sz="2400" dirty="0"/>
              <a:t>Sa[:4]*2 is ‘</a:t>
            </a:r>
            <a:r>
              <a:rPr lang="en-GB" sz="2400" dirty="0" err="1">
                <a:solidFill>
                  <a:srgbClr val="00B0F0"/>
                </a:solidFill>
              </a:rPr>
              <a:t>abcdabcd</a:t>
            </a:r>
            <a:r>
              <a:rPr lang="en-GB" sz="2400" dirty="0"/>
              <a:t>’</a:t>
            </a:r>
          </a:p>
          <a:p>
            <a:endParaRPr lang="en-GB" sz="2400" b="1" dirty="0"/>
          </a:p>
          <a:p>
            <a:r>
              <a:rPr lang="en-GB" sz="2400" dirty="0"/>
              <a:t>Sa[6:] is ‘</a:t>
            </a:r>
            <a:r>
              <a:rPr lang="en-GB" sz="2400" dirty="0" err="1">
                <a:solidFill>
                  <a:srgbClr val="FF0000"/>
                </a:solidFill>
              </a:rPr>
              <a:t>ghij</a:t>
            </a:r>
            <a:r>
              <a:rPr lang="en-GB" sz="2400" dirty="0"/>
              <a:t>’</a:t>
            </a:r>
          </a:p>
          <a:p>
            <a:r>
              <a:rPr lang="en-GB" sz="2400" dirty="0"/>
              <a:t>Sa[6:]*2 is ‘</a:t>
            </a:r>
            <a:r>
              <a:rPr lang="en-GB" sz="2400" dirty="0" err="1">
                <a:solidFill>
                  <a:srgbClr val="FF0000"/>
                </a:solidFill>
              </a:rPr>
              <a:t>ghijghij</a:t>
            </a:r>
            <a:r>
              <a:rPr lang="en-GB" sz="2400" dirty="0"/>
              <a:t>’</a:t>
            </a:r>
          </a:p>
          <a:p>
            <a:endParaRPr lang="en-GB" sz="2400" dirty="0"/>
          </a:p>
          <a:p>
            <a:r>
              <a:rPr lang="en-GB" sz="2400" dirty="0"/>
              <a:t>Sa[5] is ‘</a:t>
            </a:r>
            <a:r>
              <a:rPr lang="en-GB" sz="2400" dirty="0">
                <a:solidFill>
                  <a:srgbClr val="00B050"/>
                </a:solidFill>
              </a:rPr>
              <a:t>f</a:t>
            </a:r>
            <a:r>
              <a:rPr lang="en-GB" sz="2400" dirty="0"/>
              <a:t>’</a:t>
            </a:r>
          </a:p>
          <a:p>
            <a:endParaRPr lang="en-GB" sz="2400" dirty="0"/>
          </a:p>
          <a:p>
            <a:r>
              <a:rPr lang="en-GB" sz="2400" b="1" dirty="0"/>
              <a:t>Solution:</a:t>
            </a:r>
          </a:p>
          <a:p>
            <a:r>
              <a:rPr lang="en-GB" sz="2400" dirty="0"/>
              <a:t>Sa[:4]*2 + Sa[6:]*2 + Sa[5]</a:t>
            </a:r>
            <a:r>
              <a:rPr lang="en-SG" sz="2400" dirty="0"/>
              <a:t> is ‘</a:t>
            </a:r>
            <a:r>
              <a:rPr lang="en-GB" sz="2400" dirty="0" err="1">
                <a:solidFill>
                  <a:srgbClr val="00B0F0"/>
                </a:solidFill>
              </a:rPr>
              <a:t>abcdabcd</a:t>
            </a:r>
            <a:r>
              <a:rPr lang="en-GB" sz="2400" dirty="0" err="1">
                <a:solidFill>
                  <a:srgbClr val="FF0000"/>
                </a:solidFill>
              </a:rPr>
              <a:t>ghijghij</a:t>
            </a:r>
            <a:r>
              <a:rPr lang="en-GB" sz="2400" dirty="0" err="1">
                <a:solidFill>
                  <a:srgbClr val="00B050"/>
                </a:solidFill>
              </a:rPr>
              <a:t>f</a:t>
            </a:r>
            <a:r>
              <a:rPr lang="en-GB" sz="2400" dirty="0">
                <a:solidFill>
                  <a:srgbClr val="00B050"/>
                </a:solidFill>
              </a:rPr>
              <a:t>’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2244323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16ED-D203-5947-A6D7-07B179D7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0AE2-3F9B-944A-A1D0-0614FA260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biologists, you will realize that string manipulation is very important since gene function is determined by the sequence of ATGCs.</a:t>
            </a:r>
          </a:p>
          <a:p>
            <a:r>
              <a:rPr lang="en-US" dirty="0"/>
              <a:t>Unfortunately, not all the functions that work on a list necessarily works on a string.</a:t>
            </a:r>
          </a:p>
          <a:p>
            <a:r>
              <a:rPr lang="en-US" dirty="0"/>
              <a:t>For example, you cannot direct reverse a string using </a:t>
            </a:r>
            <a:r>
              <a:rPr lang="en-US" dirty="0" err="1"/>
              <a:t>string.reverse</a:t>
            </a:r>
            <a:r>
              <a:rPr lang="en-US" dirty="0"/>
              <a:t>(). Instead, we have to rely on creative use of indexing. The expression below takes the first to 3</a:t>
            </a:r>
            <a:r>
              <a:rPr lang="en-US" baseline="30000" dirty="0"/>
              <a:t>rd</a:t>
            </a:r>
            <a:r>
              <a:rPr lang="en-US" dirty="0"/>
              <a:t> positions of Sa, and then reverses it using the call [::-1]</a:t>
            </a:r>
          </a:p>
          <a:p>
            <a:pPr lvl="1"/>
            <a:r>
              <a:rPr lang="en-US" dirty="0"/>
              <a:t>﻿Sa[:4][::-1]</a:t>
            </a:r>
          </a:p>
        </p:txBody>
      </p:sp>
    </p:spTree>
    <p:extLst>
      <p:ext uri="{BB962C8B-B14F-4D97-AF65-F5344CB8AC3E}">
        <p14:creationId xmlns:p14="http://schemas.microsoft.com/office/powerpoint/2010/main" val="3141501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22" y="121262"/>
            <a:ext cx="119940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3. Using the range function(s), create the following lists:</a:t>
            </a:r>
            <a:endParaRPr lang="en-SG" sz="2800" b="1" dirty="0"/>
          </a:p>
          <a:p>
            <a:r>
              <a:rPr lang="en-GB" sz="2800" dirty="0"/>
              <a:t>(a) [3, 4, 5, 6]</a:t>
            </a:r>
            <a:endParaRPr lang="en-SG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74E9-2EAD-2F45-A2C4-955291382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68"/>
            <a:ext cx="10515600" cy="49675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do we know?</a:t>
            </a:r>
          </a:p>
          <a:p>
            <a:r>
              <a:rPr lang="en-US" dirty="0"/>
              <a:t>The range function can be used to specify a start, end, and interval in the form range(start, end, interval)</a:t>
            </a:r>
          </a:p>
          <a:p>
            <a:r>
              <a:rPr lang="en-US" dirty="0"/>
              <a:t>It is important to note that the end is not included in the return</a:t>
            </a:r>
          </a:p>
          <a:p>
            <a:r>
              <a:rPr lang="en-US" dirty="0"/>
              <a:t>The interval can be position or negative.</a:t>
            </a:r>
          </a:p>
          <a:p>
            <a:pPr lvl="1"/>
            <a:r>
              <a:rPr lang="en-US" dirty="0"/>
              <a:t>If positive, end &gt; start, and it is an incremental series</a:t>
            </a:r>
          </a:p>
          <a:p>
            <a:pPr lvl="1"/>
            <a:r>
              <a:rPr lang="en-US" dirty="0"/>
              <a:t>If negative, start &gt; end, and it is a decremental series</a:t>
            </a:r>
          </a:p>
        </p:txBody>
      </p:sp>
    </p:spTree>
    <p:extLst>
      <p:ext uri="{BB962C8B-B14F-4D97-AF65-F5344CB8AC3E}">
        <p14:creationId xmlns:p14="http://schemas.microsoft.com/office/powerpoint/2010/main" val="3054013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22" y="121262"/>
            <a:ext cx="119940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3. Using the range function(s), create the following lists:</a:t>
            </a:r>
            <a:endParaRPr lang="en-SG" sz="2800" b="1" dirty="0"/>
          </a:p>
          <a:p>
            <a:r>
              <a:rPr lang="en-GB" sz="2800" dirty="0"/>
              <a:t>(a) [3, 4, 5, 6]</a:t>
            </a:r>
            <a:endParaRPr lang="en-SG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197922" y="1205783"/>
            <a:ext cx="880357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Solution</a:t>
            </a:r>
            <a:r>
              <a:rPr lang="en-GB" sz="2800" dirty="0"/>
              <a:t>:</a:t>
            </a:r>
            <a:endParaRPr lang="en-SG" sz="2800" b="1" dirty="0"/>
          </a:p>
          <a:p>
            <a:r>
              <a:rPr lang="en-GB" sz="2800" dirty="0"/>
              <a:t>list(range(3,7))</a:t>
            </a:r>
          </a:p>
          <a:p>
            <a:endParaRPr lang="en-GB" sz="2800" b="1" dirty="0"/>
          </a:p>
          <a:p>
            <a:r>
              <a:rPr lang="en-GB" sz="2800" dirty="0"/>
              <a:t>(b) [18, 16, 14, 12]</a:t>
            </a:r>
          </a:p>
          <a:p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980874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22" y="121262"/>
            <a:ext cx="119940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3. Using the range function(s), create the following lists:</a:t>
            </a:r>
            <a:endParaRPr lang="en-SG" sz="2800" b="1" dirty="0"/>
          </a:p>
          <a:p>
            <a:r>
              <a:rPr lang="en-GB" sz="2800" dirty="0"/>
              <a:t>(a) [3, 4, 5, 6]</a:t>
            </a:r>
            <a:endParaRPr lang="en-SG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197922" y="1205783"/>
            <a:ext cx="880357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Solution</a:t>
            </a:r>
            <a:r>
              <a:rPr lang="en-GB" sz="2800" dirty="0"/>
              <a:t>:</a:t>
            </a:r>
            <a:endParaRPr lang="en-SG" sz="2800" b="1" dirty="0"/>
          </a:p>
          <a:p>
            <a:r>
              <a:rPr lang="en-GB" sz="2800" dirty="0"/>
              <a:t>list(range(3,7))</a:t>
            </a:r>
          </a:p>
          <a:p>
            <a:endParaRPr lang="en-GB" sz="2800" b="1" dirty="0"/>
          </a:p>
          <a:p>
            <a:r>
              <a:rPr lang="en-GB" sz="2800" dirty="0"/>
              <a:t>(b) [18, 16, 14, 12]</a:t>
            </a:r>
          </a:p>
          <a:p>
            <a:endParaRPr lang="en-GB" sz="2800" b="1" dirty="0"/>
          </a:p>
          <a:p>
            <a:r>
              <a:rPr lang="en-GB" sz="2800" b="1" dirty="0"/>
              <a:t>Solution</a:t>
            </a:r>
            <a:r>
              <a:rPr lang="en-GB" sz="2800" dirty="0"/>
              <a:t>:</a:t>
            </a:r>
            <a:endParaRPr lang="en-SG" sz="2800" b="1" dirty="0"/>
          </a:p>
          <a:p>
            <a:r>
              <a:rPr lang="en-GB" sz="2800" dirty="0"/>
              <a:t>list(range(18,10,-2))</a:t>
            </a:r>
            <a:endParaRPr lang="en-SG" sz="2800" b="1" dirty="0"/>
          </a:p>
          <a:p>
            <a:endParaRPr lang="en-SG" sz="2800" b="1" dirty="0"/>
          </a:p>
          <a:p>
            <a:endParaRPr lang="en-SG" sz="2800" b="1" dirty="0"/>
          </a:p>
          <a:p>
            <a:r>
              <a:rPr lang="en-GB" sz="2800" dirty="0"/>
              <a:t>(c) [50, 45, 40, 35, 30, 5, 10, 15, 20, 25, 30]</a:t>
            </a:r>
            <a:endParaRPr lang="en-SG" sz="2800" b="1" dirty="0"/>
          </a:p>
          <a:p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980874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22" y="121262"/>
            <a:ext cx="119940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3. Using the range function(s), create the following lists:</a:t>
            </a:r>
            <a:endParaRPr lang="en-SG" sz="2800" b="1" dirty="0"/>
          </a:p>
          <a:p>
            <a:r>
              <a:rPr lang="en-GB" sz="2800" dirty="0"/>
              <a:t>(a) [3, 4, 5, 6]</a:t>
            </a:r>
            <a:endParaRPr lang="en-SG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197922" y="1205783"/>
            <a:ext cx="880357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Solution</a:t>
            </a:r>
            <a:r>
              <a:rPr lang="en-GB" sz="2800" dirty="0"/>
              <a:t>:</a:t>
            </a:r>
            <a:endParaRPr lang="en-SG" sz="2800" b="1" dirty="0"/>
          </a:p>
          <a:p>
            <a:r>
              <a:rPr lang="en-GB" sz="2800" dirty="0"/>
              <a:t>list(range(3,7))</a:t>
            </a:r>
          </a:p>
          <a:p>
            <a:endParaRPr lang="en-GB" sz="2800" b="1" dirty="0"/>
          </a:p>
          <a:p>
            <a:r>
              <a:rPr lang="en-GB" sz="2800" dirty="0"/>
              <a:t>(b) [18, 16, 14, 12]</a:t>
            </a:r>
          </a:p>
          <a:p>
            <a:endParaRPr lang="en-GB" sz="2800" b="1" dirty="0"/>
          </a:p>
          <a:p>
            <a:r>
              <a:rPr lang="en-GB" sz="2800" b="1" dirty="0"/>
              <a:t>Solution</a:t>
            </a:r>
            <a:r>
              <a:rPr lang="en-GB" sz="2800" dirty="0"/>
              <a:t>:</a:t>
            </a:r>
            <a:endParaRPr lang="en-SG" sz="2800" b="1" dirty="0"/>
          </a:p>
          <a:p>
            <a:r>
              <a:rPr lang="en-GB" sz="2800" dirty="0"/>
              <a:t>list(range(18,10,-2))</a:t>
            </a:r>
            <a:endParaRPr lang="en-SG" sz="2800" b="1" dirty="0"/>
          </a:p>
          <a:p>
            <a:endParaRPr lang="en-SG" sz="2800" b="1" dirty="0"/>
          </a:p>
          <a:p>
            <a:endParaRPr lang="en-SG" sz="2800" b="1" dirty="0"/>
          </a:p>
          <a:p>
            <a:r>
              <a:rPr lang="en-GB" sz="2800" dirty="0"/>
              <a:t>(c) [50, 45, 40, 35, 30, 5, 10, 15, 20, 25, 30]</a:t>
            </a:r>
            <a:endParaRPr lang="en-SG" sz="2800" b="1" dirty="0"/>
          </a:p>
          <a:p>
            <a:endParaRPr lang="en-GB" sz="2800" b="1" dirty="0"/>
          </a:p>
          <a:p>
            <a:r>
              <a:rPr lang="en-GB" sz="2800" b="1" dirty="0"/>
              <a:t>Solution</a:t>
            </a:r>
            <a:r>
              <a:rPr lang="en-GB" sz="2800" dirty="0"/>
              <a:t>:</a:t>
            </a:r>
            <a:endParaRPr lang="en-SG" sz="2800" b="1" dirty="0"/>
          </a:p>
          <a:p>
            <a:r>
              <a:rPr lang="en-GB" sz="2800" dirty="0"/>
              <a:t>list(range(50,25,-5)) + list(range(5,35,5))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3980874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b="1" dirty="0">
                <a:latin typeface="Arial" pitchFamily="34" charset="0"/>
                <a:cs typeface="Arial" pitchFamily="34" charset="0"/>
              </a:rPr>
              <a:t>4. Assume you are given two lists, myList1 and myList2, both of unknown sizes (for testing purposes, you can create your own). </a:t>
            </a:r>
            <a:r>
              <a:rPr lang="en-GB" sz="2600" dirty="0">
                <a:latin typeface="Arial" pitchFamily="34" charset="0"/>
                <a:cs typeface="Arial" pitchFamily="34" charset="0"/>
              </a:rPr>
              <a:t>Do the following:</a:t>
            </a:r>
            <a:endParaRPr lang="en-SG" sz="2600" b="1" dirty="0">
              <a:latin typeface="Arial" pitchFamily="34" charset="0"/>
              <a:cs typeface="Arial" pitchFamily="34" charset="0"/>
            </a:endParaRPr>
          </a:p>
          <a:p>
            <a:r>
              <a:rPr lang="en-GB" sz="2600" dirty="0">
                <a:latin typeface="Arial" pitchFamily="34" charset="0"/>
                <a:cs typeface="Arial" pitchFamily="34" charset="0"/>
              </a:rPr>
              <a:t>(a) Using only methods from lists, remove the last element from myList1, remove the first element from myList2, concatenate these two new lists while adding a string element 'Hello' in between. (Composite types – slide 23)</a:t>
            </a:r>
            <a:endParaRPr lang="en-GB" sz="2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147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b="1" dirty="0">
                <a:latin typeface="Arial" pitchFamily="34" charset="0"/>
                <a:cs typeface="Arial" pitchFamily="34" charset="0"/>
              </a:rPr>
              <a:t>4. Assume you are given two lists, myList1 and myList2, both of unknown sizes (for testing purposes, you can create your own). </a:t>
            </a:r>
            <a:r>
              <a:rPr lang="en-GB" sz="2600" dirty="0">
                <a:latin typeface="Arial" pitchFamily="34" charset="0"/>
                <a:cs typeface="Arial" pitchFamily="34" charset="0"/>
              </a:rPr>
              <a:t>Do the following:</a:t>
            </a:r>
            <a:endParaRPr lang="en-SG" sz="2600" b="1" dirty="0">
              <a:latin typeface="Arial" pitchFamily="34" charset="0"/>
              <a:cs typeface="Arial" pitchFamily="34" charset="0"/>
            </a:endParaRPr>
          </a:p>
          <a:p>
            <a:r>
              <a:rPr lang="en-GB" sz="2600" dirty="0">
                <a:latin typeface="Arial" pitchFamily="34" charset="0"/>
                <a:cs typeface="Arial" pitchFamily="34" charset="0"/>
              </a:rPr>
              <a:t>(a) Using only methods from lists, remove the last element from myList1, remove the first element from myList2, concatenate these two new lists while adding a string element 'Hello' in between. (Composite types – slide 23)</a:t>
            </a:r>
            <a:endParaRPr lang="en-GB" sz="2600" b="1" dirty="0">
              <a:latin typeface="Arial" pitchFamily="34" charset="0"/>
              <a:cs typeface="Arial" pitchFamily="34" charset="0"/>
            </a:endParaRPr>
          </a:p>
          <a:p>
            <a:endParaRPr lang="en-GB" sz="2600" b="1" dirty="0">
              <a:latin typeface="Arial" pitchFamily="34" charset="0"/>
              <a:cs typeface="Arial" pitchFamily="34" charset="0"/>
            </a:endParaRPr>
          </a:p>
          <a:p>
            <a:r>
              <a:rPr lang="en-GB" sz="2600" b="1" dirty="0">
                <a:latin typeface="Arial" pitchFamily="34" charset="0"/>
                <a:cs typeface="Arial" pitchFamily="34" charset="0"/>
              </a:rPr>
              <a:t>Solution:</a:t>
            </a:r>
            <a:endParaRPr lang="en-SG" sz="2600" b="1" dirty="0">
              <a:latin typeface="Arial" pitchFamily="34" charset="0"/>
              <a:cs typeface="Arial" pitchFamily="34" charset="0"/>
            </a:endParaRPr>
          </a:p>
          <a:p>
            <a:r>
              <a:rPr lang="en-GB" sz="2600" dirty="0">
                <a:latin typeface="Arial" pitchFamily="34" charset="0"/>
                <a:cs typeface="Arial" pitchFamily="34" charset="0"/>
              </a:rPr>
              <a:t>myList1.pop()</a:t>
            </a:r>
            <a:endParaRPr lang="en-SG" sz="2600" b="1" dirty="0">
              <a:latin typeface="Arial" pitchFamily="34" charset="0"/>
              <a:cs typeface="Arial" pitchFamily="34" charset="0"/>
            </a:endParaRPr>
          </a:p>
          <a:p>
            <a:r>
              <a:rPr lang="en-GB" sz="2600" dirty="0">
                <a:latin typeface="Arial" pitchFamily="34" charset="0"/>
                <a:cs typeface="Arial" pitchFamily="34" charset="0"/>
              </a:rPr>
              <a:t>myList2.pop(0)</a:t>
            </a:r>
            <a:endParaRPr lang="en-SG" sz="2600" b="1" dirty="0">
              <a:latin typeface="Arial" pitchFamily="34" charset="0"/>
              <a:cs typeface="Arial" pitchFamily="34" charset="0"/>
            </a:endParaRPr>
          </a:p>
          <a:p>
            <a:r>
              <a:rPr lang="en-GB" sz="2600" dirty="0">
                <a:latin typeface="Arial" pitchFamily="34" charset="0"/>
                <a:cs typeface="Arial" pitchFamily="34" charset="0"/>
              </a:rPr>
              <a:t>myList1.append('Hello')</a:t>
            </a:r>
            <a:endParaRPr lang="en-SG" sz="2600" b="1" dirty="0">
              <a:latin typeface="Arial" pitchFamily="34" charset="0"/>
              <a:cs typeface="Arial" pitchFamily="34" charset="0"/>
            </a:endParaRPr>
          </a:p>
          <a:p>
            <a:r>
              <a:rPr lang="en-GB" sz="2600" dirty="0">
                <a:latin typeface="Arial" pitchFamily="34" charset="0"/>
                <a:cs typeface="Arial" pitchFamily="34" charset="0"/>
              </a:rPr>
              <a:t>myList1.extend(myList2)</a:t>
            </a:r>
            <a:endParaRPr lang="en-SG" sz="2600" b="1" dirty="0">
              <a:latin typeface="Arial" pitchFamily="34" charset="0"/>
              <a:cs typeface="Arial" pitchFamily="34" charset="0"/>
            </a:endParaRPr>
          </a:p>
          <a:p>
            <a:endParaRPr lang="en-GB" sz="2600" dirty="0">
              <a:latin typeface="Arial" pitchFamily="34" charset="0"/>
              <a:cs typeface="Arial" pitchFamily="34" charset="0"/>
            </a:endParaRPr>
          </a:p>
          <a:p>
            <a:r>
              <a:rPr lang="en-GB" sz="2600" dirty="0">
                <a:latin typeface="Arial" pitchFamily="34" charset="0"/>
                <a:cs typeface="Arial" pitchFamily="34" charset="0"/>
              </a:rPr>
              <a:t>(b) Same question, without using any list method. Indexing only!</a:t>
            </a:r>
            <a:endParaRPr lang="en-GB" sz="2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504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b="1" dirty="0">
                <a:latin typeface="Arial" pitchFamily="34" charset="0"/>
                <a:cs typeface="Arial" pitchFamily="34" charset="0"/>
              </a:rPr>
              <a:t>4. Assume you are given two lists, myList1 and myList2, both of unknown sizes (for testing purposes, you can create your own). </a:t>
            </a:r>
            <a:r>
              <a:rPr lang="en-GB" sz="2600" dirty="0">
                <a:latin typeface="Arial" pitchFamily="34" charset="0"/>
                <a:cs typeface="Arial" pitchFamily="34" charset="0"/>
              </a:rPr>
              <a:t>Do the following:</a:t>
            </a:r>
            <a:endParaRPr lang="en-SG" sz="2600" b="1" dirty="0">
              <a:latin typeface="Arial" pitchFamily="34" charset="0"/>
              <a:cs typeface="Arial" pitchFamily="34" charset="0"/>
            </a:endParaRPr>
          </a:p>
          <a:p>
            <a:r>
              <a:rPr lang="en-GB" sz="2600" dirty="0">
                <a:latin typeface="Arial" pitchFamily="34" charset="0"/>
                <a:cs typeface="Arial" pitchFamily="34" charset="0"/>
              </a:rPr>
              <a:t>(a) Using only methods from lists, remove the last element from myList1, remove the first element from myList2, concatenate these two new lists while adding a string element 'Hello' in between. (Composite types – slide 23)</a:t>
            </a:r>
            <a:endParaRPr lang="en-GB" sz="2600" b="1" dirty="0">
              <a:latin typeface="Arial" pitchFamily="34" charset="0"/>
              <a:cs typeface="Arial" pitchFamily="34" charset="0"/>
            </a:endParaRPr>
          </a:p>
          <a:p>
            <a:endParaRPr lang="en-GB" sz="2600" b="1" dirty="0">
              <a:latin typeface="Arial" pitchFamily="34" charset="0"/>
              <a:cs typeface="Arial" pitchFamily="34" charset="0"/>
            </a:endParaRPr>
          </a:p>
          <a:p>
            <a:r>
              <a:rPr lang="en-GB" sz="2600" b="1" dirty="0">
                <a:latin typeface="Arial" pitchFamily="34" charset="0"/>
                <a:cs typeface="Arial" pitchFamily="34" charset="0"/>
              </a:rPr>
              <a:t>Solution:</a:t>
            </a:r>
            <a:endParaRPr lang="en-SG" sz="2600" b="1" dirty="0">
              <a:latin typeface="Arial" pitchFamily="34" charset="0"/>
              <a:cs typeface="Arial" pitchFamily="34" charset="0"/>
            </a:endParaRPr>
          </a:p>
          <a:p>
            <a:r>
              <a:rPr lang="en-GB" sz="2600" dirty="0">
                <a:latin typeface="Arial" pitchFamily="34" charset="0"/>
                <a:cs typeface="Arial" pitchFamily="34" charset="0"/>
              </a:rPr>
              <a:t>myList1.pop()</a:t>
            </a:r>
            <a:endParaRPr lang="en-SG" sz="2600" b="1" dirty="0">
              <a:latin typeface="Arial" pitchFamily="34" charset="0"/>
              <a:cs typeface="Arial" pitchFamily="34" charset="0"/>
            </a:endParaRPr>
          </a:p>
          <a:p>
            <a:r>
              <a:rPr lang="en-GB" sz="2600" dirty="0">
                <a:latin typeface="Arial" pitchFamily="34" charset="0"/>
                <a:cs typeface="Arial" pitchFamily="34" charset="0"/>
              </a:rPr>
              <a:t>myList2.pop(0)</a:t>
            </a:r>
            <a:endParaRPr lang="en-SG" sz="2600" b="1" dirty="0">
              <a:latin typeface="Arial" pitchFamily="34" charset="0"/>
              <a:cs typeface="Arial" pitchFamily="34" charset="0"/>
            </a:endParaRPr>
          </a:p>
          <a:p>
            <a:r>
              <a:rPr lang="en-GB" sz="2600" dirty="0">
                <a:latin typeface="Arial" pitchFamily="34" charset="0"/>
                <a:cs typeface="Arial" pitchFamily="34" charset="0"/>
              </a:rPr>
              <a:t>myList1.append('Hello')</a:t>
            </a:r>
            <a:endParaRPr lang="en-SG" sz="2600" b="1" dirty="0">
              <a:latin typeface="Arial" pitchFamily="34" charset="0"/>
              <a:cs typeface="Arial" pitchFamily="34" charset="0"/>
            </a:endParaRPr>
          </a:p>
          <a:p>
            <a:r>
              <a:rPr lang="en-GB" sz="2600" dirty="0">
                <a:latin typeface="Arial" pitchFamily="34" charset="0"/>
                <a:cs typeface="Arial" pitchFamily="34" charset="0"/>
              </a:rPr>
              <a:t>myList1.extend(myList2)</a:t>
            </a:r>
            <a:endParaRPr lang="en-SG" sz="2600" b="1" dirty="0">
              <a:latin typeface="Arial" pitchFamily="34" charset="0"/>
              <a:cs typeface="Arial" pitchFamily="34" charset="0"/>
            </a:endParaRPr>
          </a:p>
          <a:p>
            <a:endParaRPr lang="en-GB" sz="2600" dirty="0">
              <a:latin typeface="Arial" pitchFamily="34" charset="0"/>
              <a:cs typeface="Arial" pitchFamily="34" charset="0"/>
            </a:endParaRPr>
          </a:p>
          <a:p>
            <a:r>
              <a:rPr lang="en-GB" sz="2600" dirty="0">
                <a:latin typeface="Arial" pitchFamily="34" charset="0"/>
                <a:cs typeface="Arial" pitchFamily="34" charset="0"/>
              </a:rPr>
              <a:t>(b) Same question, without using any list method.</a:t>
            </a:r>
            <a:r>
              <a:rPr lang="en-GB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600" dirty="0">
                <a:latin typeface="Arial" pitchFamily="34" charset="0"/>
                <a:cs typeface="Arial" pitchFamily="34" charset="0"/>
              </a:rPr>
              <a:t>Indexing only!</a:t>
            </a:r>
            <a:endParaRPr lang="en-GB" sz="2600" b="1" dirty="0">
              <a:latin typeface="Arial" pitchFamily="34" charset="0"/>
              <a:cs typeface="Arial" pitchFamily="34" charset="0"/>
            </a:endParaRPr>
          </a:p>
          <a:p>
            <a:r>
              <a:rPr lang="en-GB" sz="2600" b="1" dirty="0">
                <a:latin typeface="Arial" pitchFamily="34" charset="0"/>
                <a:cs typeface="Arial" pitchFamily="34" charset="0"/>
              </a:rPr>
              <a:t>Solution:</a:t>
            </a:r>
            <a:endParaRPr lang="en-SG" sz="2600" b="1" dirty="0">
              <a:latin typeface="Arial" pitchFamily="34" charset="0"/>
              <a:cs typeface="Arial" pitchFamily="34" charset="0"/>
            </a:endParaRPr>
          </a:p>
          <a:p>
            <a:r>
              <a:rPr lang="en-GB" sz="2600" dirty="0">
                <a:latin typeface="Arial" pitchFamily="34" charset="0"/>
                <a:cs typeface="Arial" pitchFamily="34" charset="0"/>
              </a:rPr>
              <a:t>myList1[:</a:t>
            </a:r>
            <a:r>
              <a:rPr lang="en-GB" sz="2600" dirty="0" err="1">
                <a:latin typeface="Arial" pitchFamily="34" charset="0"/>
                <a:cs typeface="Arial" pitchFamily="34" charset="0"/>
              </a:rPr>
              <a:t>len</a:t>
            </a:r>
            <a:r>
              <a:rPr lang="en-GB" sz="2600" dirty="0">
                <a:latin typeface="Arial" pitchFamily="34" charset="0"/>
                <a:cs typeface="Arial" pitchFamily="34" charset="0"/>
              </a:rPr>
              <a:t>(myList1)-1] + ['Hello'] + myList2[1:]</a:t>
            </a:r>
          </a:p>
        </p:txBody>
      </p:sp>
    </p:spTree>
    <p:extLst>
      <p:ext uri="{BB962C8B-B14F-4D97-AF65-F5344CB8AC3E}">
        <p14:creationId xmlns:p14="http://schemas.microsoft.com/office/powerpoint/2010/main" val="3202774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C6A7C1-7013-7543-9231-930B127CE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126581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en-US" dirty="0"/>
              <a:t>You may leave once you complete the items. Or stick around and chat/discuss</a:t>
            </a:r>
            <a:br>
              <a:rPr lang="en-US" dirty="0"/>
            </a:br>
            <a:r>
              <a:rPr lang="en-US" dirty="0"/>
              <a:t>Emphasis: Must try to work with and within your teams.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403BEF-155F-0145-BF5F-FBDF685C3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26394"/>
            <a:ext cx="10515600" cy="1500187"/>
          </a:xfrm>
        </p:spPr>
        <p:txBody>
          <a:bodyPr/>
          <a:lstStyle/>
          <a:p>
            <a:r>
              <a:rPr lang="en-US" dirty="0"/>
              <a:t>Please enjoy today’s practical</a:t>
            </a:r>
          </a:p>
        </p:txBody>
      </p:sp>
    </p:spTree>
    <p:extLst>
      <p:ext uri="{BB962C8B-B14F-4D97-AF65-F5344CB8AC3E}">
        <p14:creationId xmlns:p14="http://schemas.microsoft.com/office/powerpoint/2010/main" val="321371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9A9E6A-04F4-1048-B9CC-8BC32ED46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Open session with the class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795B60-D0A0-7949-9092-4499648F2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Questions for discussion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1916D2-D143-BD4A-9974-0FA7D1CD5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78" r="13587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730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7F8F6F-160F-BE42-95DE-F41541A0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die-die must know things?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516FEB-1EF9-3042-9D57-864097983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821"/>
            <a:ext cx="10515600" cy="5257799"/>
          </a:xfrm>
        </p:spPr>
        <p:txBody>
          <a:bodyPr>
            <a:normAutofit lnSpcReduction="10000"/>
          </a:bodyPr>
          <a:lstStyle/>
          <a:p>
            <a:r>
              <a:rPr lang="en-SG" dirty="0"/>
              <a:t>Abstraction</a:t>
            </a:r>
          </a:p>
          <a:p>
            <a:r>
              <a:rPr lang="en-SG" dirty="0"/>
              <a:t>The concept of a list</a:t>
            </a:r>
          </a:p>
          <a:p>
            <a:r>
              <a:rPr lang="en-SG" dirty="0"/>
              <a:t>Operations that may be performed on a list e.g. forward/reverse sorting, positional indexing, appending, deleting, slicing, </a:t>
            </a:r>
            <a:r>
              <a:rPr lang="en-SG" dirty="0" err="1"/>
              <a:t>subsetting</a:t>
            </a:r>
            <a:r>
              <a:rPr lang="en-SG" dirty="0"/>
              <a:t>, etc</a:t>
            </a:r>
          </a:p>
          <a:p>
            <a:r>
              <a:rPr lang="en-SG" dirty="0"/>
              <a:t>A list may comprise of numbers, strings, etc</a:t>
            </a:r>
          </a:p>
          <a:p>
            <a:r>
              <a:rPr lang="en-SG" dirty="0"/>
              <a:t>You may manually define a list using square brackets e.g. L = [</a:t>
            </a:r>
            <a:r>
              <a:rPr lang="en-SG" dirty="0" err="1"/>
              <a:t>a,b,c,d</a:t>
            </a:r>
            <a:r>
              <a:rPr lang="en-SG" dirty="0"/>
              <a:t>]</a:t>
            </a:r>
          </a:p>
          <a:p>
            <a:r>
              <a:rPr lang="en-SG" dirty="0"/>
              <a:t>Functions may be directly performed on a list using </a:t>
            </a:r>
            <a:r>
              <a:rPr lang="en-SG" dirty="0" err="1"/>
              <a:t>L.function_name</a:t>
            </a:r>
            <a:r>
              <a:rPr lang="en-SG" dirty="0"/>
              <a:t>()</a:t>
            </a:r>
          </a:p>
          <a:p>
            <a:r>
              <a:rPr lang="en-SG" dirty="0"/>
              <a:t>For accessing elements via positional indexing, we may do so via the expression L[</a:t>
            </a:r>
            <a:r>
              <a:rPr lang="en-SG" dirty="0" err="1"/>
              <a:t>start:end</a:t>
            </a:r>
            <a:r>
              <a:rPr lang="en-SG" dirty="0"/>
              <a:t>]</a:t>
            </a:r>
          </a:p>
          <a:p>
            <a:pPr lvl="1"/>
            <a:r>
              <a:rPr lang="en-SG" dirty="0"/>
              <a:t>Note: Leave &lt;end&gt; blank if we want it to go all the way to the end of the list</a:t>
            </a:r>
          </a:p>
          <a:p>
            <a:pPr lvl="1"/>
            <a:r>
              <a:rPr lang="en-SG" dirty="0"/>
              <a:t>Note: the final index is not returned</a:t>
            </a:r>
          </a:p>
        </p:txBody>
      </p:sp>
    </p:spTree>
    <p:extLst>
      <p:ext uri="{BB962C8B-B14F-4D97-AF65-F5344CB8AC3E}">
        <p14:creationId xmlns:p14="http://schemas.microsoft.com/office/powerpoint/2010/main" val="186592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B6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95C11-EEE0-D642-92E8-5E44D7364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Abstraction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text, queen&#10;&#10;Description automatically generated">
            <a:extLst>
              <a:ext uri="{FF2B5EF4-FFF2-40B4-BE49-F238E27FC236}">
                <a16:creationId xmlns:a16="http://schemas.microsoft.com/office/drawing/2014/main" id="{88E1252F-E10D-0A46-A9FB-C34C88A8E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4" r="2" b="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1590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BC652F-6F66-4746-BC9A-892A57CF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4555056"/>
            <a:ext cx="5174047" cy="1723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dirty="0"/>
              <a:t>Ready?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27B33-BD13-5047-92EC-1DE744360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0968" y="4555056"/>
            <a:ext cx="2537450" cy="1723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Now let’s start the tutorial proper</a:t>
            </a:r>
          </a:p>
        </p:txBody>
      </p:sp>
    </p:spTree>
    <p:extLst>
      <p:ext uri="{BB962C8B-B14F-4D97-AF65-F5344CB8AC3E}">
        <p14:creationId xmlns:p14="http://schemas.microsoft.com/office/powerpoint/2010/main" val="3435332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0FA08-1414-3446-8632-2E42DF160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b="1" dirty="0">
                <a:latin typeface="Arial" pitchFamily="34" charset="0"/>
                <a:cs typeface="Arial" pitchFamily="34" charset="0"/>
              </a:rPr>
              <a:t>1. Define the list L = [34, 2, 45, 10, -2, 6]. Then, do the following actions:</a:t>
            </a:r>
            <a:br>
              <a:rPr lang="en-GB" sz="2800" b="1" dirty="0">
                <a:latin typeface="Arial" pitchFamily="34" charset="0"/>
                <a:cs typeface="Arial" pitchFamily="34" charset="0"/>
              </a:rPr>
            </a:br>
            <a:r>
              <a:rPr lang="en-GB" sz="2800" b="1" dirty="0">
                <a:latin typeface="Arial" pitchFamily="34" charset="0"/>
                <a:cs typeface="Arial" pitchFamily="34" charset="0"/>
              </a:rPr>
              <a:t>Data abstraction – composite types in Python (slide 23).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C22A1E-3D93-E04E-9919-0A95DC590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What do we know?</a:t>
            </a:r>
          </a:p>
          <a:p>
            <a:r>
              <a:rPr lang="en-US" dirty="0"/>
              <a:t>A list is a ordered collection of elements</a:t>
            </a:r>
          </a:p>
          <a:p>
            <a:r>
              <a:rPr lang="en-US" dirty="0"/>
              <a:t>Because it is ordered, position matters</a:t>
            </a:r>
          </a:p>
          <a:p>
            <a:r>
              <a:rPr lang="en-US" dirty="0"/>
              <a:t>We may therefore access elements in a collection by its positional index</a:t>
            </a:r>
          </a:p>
          <a:p>
            <a:r>
              <a:rPr lang="en-SG" dirty="0"/>
              <a:t>Functions may be directly performed on a list using </a:t>
            </a:r>
            <a:r>
              <a:rPr lang="en-SG" dirty="0" err="1"/>
              <a:t>L.function_name</a:t>
            </a:r>
            <a:r>
              <a:rPr lang="en-SG" dirty="0"/>
              <a:t>()</a:t>
            </a:r>
          </a:p>
          <a:p>
            <a:pPr lvl="1"/>
            <a:r>
              <a:rPr lang="en-SG" dirty="0"/>
              <a:t>Where </a:t>
            </a:r>
            <a:r>
              <a:rPr lang="en-SG" dirty="0" err="1"/>
              <a:t>function_name</a:t>
            </a:r>
            <a:r>
              <a:rPr lang="en-SG" dirty="0"/>
              <a:t> includes sort, reverse, append</a:t>
            </a:r>
          </a:p>
          <a:p>
            <a:r>
              <a:rPr lang="en-SG" dirty="0"/>
              <a:t>For accessing elements via positional indexing, we may do so via the expression L[</a:t>
            </a:r>
            <a:r>
              <a:rPr lang="en-SG" dirty="0" err="1"/>
              <a:t>start:end</a:t>
            </a:r>
            <a:r>
              <a:rPr lang="en-SG" dirty="0"/>
              <a:t>]</a:t>
            </a:r>
          </a:p>
          <a:p>
            <a:r>
              <a:rPr lang="en-SG" dirty="0"/>
              <a:t>You may retrieve the position index of an element by exact search using the </a:t>
            </a:r>
            <a:r>
              <a:rPr lang="en-SG" dirty="0" err="1"/>
              <a:t>L.index</a:t>
            </a:r>
            <a:r>
              <a:rPr lang="en-SG" dirty="0"/>
              <a:t>(&lt;element name&gt;) function</a:t>
            </a:r>
          </a:p>
          <a:p>
            <a:pPr lvl="1"/>
            <a:r>
              <a:rPr lang="en-SG" dirty="0"/>
              <a:t>Like a loan shark, once I know your address (position index), I can do something to you.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5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0FA08-1414-3446-8632-2E42DF160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2228"/>
            <a:ext cx="12623470" cy="3951476"/>
          </a:xfrm>
        </p:spPr>
        <p:txBody>
          <a:bodyPr>
            <a:noAutofit/>
          </a:bodyPr>
          <a:lstStyle/>
          <a:p>
            <a:r>
              <a:rPr lang="en-GB" sz="2800" b="1" dirty="0">
                <a:latin typeface="Arial" pitchFamily="34" charset="0"/>
                <a:cs typeface="Arial" pitchFamily="34" charset="0"/>
              </a:rPr>
              <a:t>1. Define the list L = [34, 2, 45, 10, -2, 6]. Then, do the following actions:</a:t>
            </a:r>
            <a:br>
              <a:rPr lang="en-GB" sz="2800" b="1" dirty="0">
                <a:latin typeface="Arial" pitchFamily="34" charset="0"/>
                <a:cs typeface="Arial" pitchFamily="34" charset="0"/>
              </a:rPr>
            </a:br>
            <a:r>
              <a:rPr lang="en-GB" sz="2800" b="1" dirty="0">
                <a:latin typeface="Arial" pitchFamily="34" charset="0"/>
                <a:cs typeface="Arial" pitchFamily="34" charset="0"/>
              </a:rPr>
              <a:t>Data abstraction – composite types in Python (slide 23). </a:t>
            </a:r>
            <a:br>
              <a:rPr lang="en-GB" sz="2800" b="1" dirty="0">
                <a:latin typeface="Arial" pitchFamily="34" charset="0"/>
                <a:cs typeface="Arial" pitchFamily="34" charset="0"/>
              </a:rPr>
            </a:br>
            <a:br>
              <a:rPr lang="en-GB" sz="2800" b="1" dirty="0">
                <a:latin typeface="Arial" pitchFamily="34" charset="0"/>
                <a:cs typeface="Arial" pitchFamily="34" charset="0"/>
              </a:rPr>
            </a:br>
            <a:r>
              <a:rPr lang="en-GB" sz="2000" dirty="0">
                <a:latin typeface="Arial" pitchFamily="34" charset="0"/>
                <a:cs typeface="Arial" pitchFamily="34" charset="0"/>
              </a:rPr>
              <a:t>(a) sort and print the list</a:t>
            </a:r>
            <a:br>
              <a:rPr lang="en-SG" sz="2800" b="1" dirty="0">
                <a:latin typeface="Arial" pitchFamily="34" charset="0"/>
                <a:cs typeface="Arial" pitchFamily="34" charset="0"/>
              </a:rPr>
            </a:br>
            <a:r>
              <a:rPr lang="en-GB" sz="2000" b="1" dirty="0">
                <a:latin typeface="Arial" pitchFamily="34" charset="0"/>
                <a:cs typeface="Arial" pitchFamily="34" charset="0"/>
              </a:rPr>
              <a:t>Solution:</a:t>
            </a:r>
            <a:br>
              <a:rPr lang="en-SG" sz="2000" b="1" dirty="0">
                <a:latin typeface="Arial" pitchFamily="34" charset="0"/>
                <a:cs typeface="Arial" pitchFamily="34" charset="0"/>
              </a:rPr>
            </a:br>
            <a:r>
              <a:rPr lang="en-GB" sz="2000" dirty="0" err="1">
                <a:latin typeface="Arial" pitchFamily="34" charset="0"/>
                <a:cs typeface="Arial" pitchFamily="34" charset="0"/>
              </a:rPr>
              <a:t>L.sort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()</a:t>
            </a:r>
            <a:br>
              <a:rPr lang="en-SG" sz="2000" dirty="0">
                <a:latin typeface="Arial" pitchFamily="34" charset="0"/>
                <a:cs typeface="Arial" pitchFamily="34" charset="0"/>
              </a:rPr>
            </a:br>
            <a:r>
              <a:rPr lang="en-GB" sz="2000" dirty="0">
                <a:latin typeface="Arial" pitchFamily="34" charset="0"/>
                <a:cs typeface="Arial" pitchFamily="34" charset="0"/>
              </a:rPr>
              <a:t>print(L)</a:t>
            </a:r>
            <a:br>
              <a:rPr lang="en-SG" sz="2000" b="1" dirty="0">
                <a:latin typeface="Arial" pitchFamily="34" charset="0"/>
                <a:cs typeface="Arial" pitchFamily="34" charset="0"/>
              </a:rPr>
            </a:br>
            <a:r>
              <a:rPr lang="en-GB" sz="2000" dirty="0">
                <a:latin typeface="Arial" pitchFamily="34" charset="0"/>
                <a:cs typeface="Arial" pitchFamily="34" charset="0"/>
              </a:rPr>
              <a:t> </a:t>
            </a:r>
            <a:br>
              <a:rPr lang="en-SG" sz="2000" b="1" dirty="0">
                <a:latin typeface="Arial" pitchFamily="34" charset="0"/>
                <a:cs typeface="Arial" pitchFamily="34" charset="0"/>
              </a:rPr>
            </a:br>
            <a:br>
              <a:rPr lang="en-SG" sz="2000" b="1" dirty="0">
                <a:latin typeface="Arial" pitchFamily="34" charset="0"/>
                <a:cs typeface="Arial" pitchFamily="34" charset="0"/>
              </a:rPr>
            </a:br>
            <a:r>
              <a:rPr lang="en-GB" sz="2000" dirty="0">
                <a:latin typeface="Arial" pitchFamily="34" charset="0"/>
                <a:cs typeface="Arial" pitchFamily="34" charset="0"/>
              </a:rPr>
              <a:t>(b) add element 13 at the end of the list and print the list</a:t>
            </a:r>
            <a:r>
              <a:rPr lang="en-SG" sz="2000" dirty="0">
                <a:latin typeface="Arial" pitchFamily="34" charset="0"/>
                <a:cs typeface="Arial" pitchFamily="34" charset="0"/>
              </a:rPr>
              <a:t> </a:t>
            </a:r>
            <a:br>
              <a:rPr lang="en-SG" sz="2000" dirty="0">
                <a:latin typeface="Arial" pitchFamily="34" charset="0"/>
                <a:cs typeface="Arial" pitchFamily="34" charset="0"/>
              </a:rPr>
            </a:br>
            <a:r>
              <a:rPr lang="en-GB" sz="2000" b="1" dirty="0">
                <a:latin typeface="Arial" pitchFamily="34" charset="0"/>
                <a:cs typeface="Arial" pitchFamily="34" charset="0"/>
              </a:rPr>
              <a:t>Solution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</a:t>
            </a:r>
            <a:br>
              <a:rPr lang="en-SG" sz="2000" b="1" dirty="0">
                <a:latin typeface="Arial" pitchFamily="34" charset="0"/>
                <a:cs typeface="Arial" pitchFamily="34" charset="0"/>
              </a:rPr>
            </a:br>
            <a:r>
              <a:rPr lang="en-GB" sz="2000" dirty="0" err="1">
                <a:latin typeface="Arial" pitchFamily="34" charset="0"/>
                <a:cs typeface="Arial" pitchFamily="34" charset="0"/>
              </a:rPr>
              <a:t>L.append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(13)</a:t>
            </a:r>
            <a:br>
              <a:rPr lang="en-SG" sz="2000" dirty="0">
                <a:latin typeface="Arial" pitchFamily="34" charset="0"/>
                <a:cs typeface="Arial" pitchFamily="34" charset="0"/>
              </a:rPr>
            </a:br>
            <a:r>
              <a:rPr lang="en-GB" sz="2000" dirty="0">
                <a:latin typeface="Arial" pitchFamily="34" charset="0"/>
                <a:cs typeface="Arial" pitchFamily="34" charset="0"/>
              </a:rPr>
              <a:t>print(L)</a:t>
            </a:r>
            <a:br>
              <a:rPr lang="en-SG" sz="2000" b="1" dirty="0">
                <a:latin typeface="Arial" pitchFamily="34" charset="0"/>
                <a:cs typeface="Arial" pitchFamily="34" charset="0"/>
              </a:rPr>
            </a:br>
            <a:r>
              <a:rPr lang="en-GB" sz="2000" dirty="0">
                <a:latin typeface="Arial" pitchFamily="34" charset="0"/>
                <a:cs typeface="Arial" pitchFamily="34" charset="0"/>
              </a:rPr>
              <a:t> </a:t>
            </a:r>
            <a:br>
              <a:rPr lang="en-SG" sz="2000" b="1" dirty="0">
                <a:latin typeface="Arial" pitchFamily="34" charset="0"/>
                <a:cs typeface="Arial" pitchFamily="34" charset="0"/>
              </a:rPr>
            </a:br>
            <a:r>
              <a:rPr lang="en-GB" sz="2000" dirty="0">
                <a:latin typeface="Arial" pitchFamily="34" charset="0"/>
                <a:cs typeface="Arial" pitchFamily="34" charset="0"/>
              </a:rPr>
              <a:t>(c) reverse the order of the element in the list and print the list</a:t>
            </a:r>
            <a:br>
              <a:rPr lang="en-SG" sz="2000" b="1" dirty="0">
                <a:latin typeface="Arial" pitchFamily="34" charset="0"/>
                <a:cs typeface="Arial" pitchFamily="34" charset="0"/>
              </a:rPr>
            </a:br>
            <a:r>
              <a:rPr lang="en-GB" sz="2000" b="1" dirty="0">
                <a:latin typeface="Arial" pitchFamily="34" charset="0"/>
                <a:cs typeface="Arial" pitchFamily="34" charset="0"/>
              </a:rPr>
              <a:t>Solution:</a:t>
            </a:r>
            <a:br>
              <a:rPr lang="en-SG" sz="2000" b="1" dirty="0">
                <a:latin typeface="Arial" pitchFamily="34" charset="0"/>
                <a:cs typeface="Arial" pitchFamily="34" charset="0"/>
              </a:rPr>
            </a:br>
            <a:r>
              <a:rPr lang="en-GB" sz="2000" dirty="0" err="1">
                <a:latin typeface="Arial" pitchFamily="34" charset="0"/>
                <a:cs typeface="Arial" pitchFamily="34" charset="0"/>
              </a:rPr>
              <a:t>L.reverse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()</a:t>
            </a:r>
            <a:br>
              <a:rPr lang="en-SG" sz="2000" dirty="0">
                <a:latin typeface="Arial" pitchFamily="34" charset="0"/>
                <a:cs typeface="Arial" pitchFamily="34" charset="0"/>
              </a:rPr>
            </a:br>
            <a:r>
              <a:rPr lang="en-GB" sz="2000" dirty="0">
                <a:latin typeface="Arial" pitchFamily="34" charset="0"/>
                <a:cs typeface="Arial" pitchFamily="34" charset="0"/>
              </a:rPr>
              <a:t>print(L)</a:t>
            </a:r>
            <a:br>
              <a:rPr lang="en-SG" sz="2000" b="1" dirty="0">
                <a:latin typeface="Arial" pitchFamily="34" charset="0"/>
                <a:cs typeface="Arial" pitchFamily="34" charset="0"/>
              </a:rPr>
            </a:br>
            <a:r>
              <a:rPr lang="en-GB" sz="2000" dirty="0">
                <a:latin typeface="Arial" pitchFamily="34" charset="0"/>
                <a:cs typeface="Arial" pitchFamily="34" charset="0"/>
              </a:rPr>
              <a:t> </a:t>
            </a:r>
            <a:br>
              <a:rPr lang="en-SG" sz="2000" b="1" dirty="0">
                <a:latin typeface="Arial" pitchFamily="34" charset="0"/>
                <a:cs typeface="Arial" pitchFamily="34" charset="0"/>
              </a:rPr>
            </a:br>
            <a:r>
              <a:rPr lang="en-GB" sz="2000" dirty="0">
                <a:latin typeface="Arial" pitchFamily="34" charset="0"/>
                <a:cs typeface="Arial" pitchFamily="34" charset="0"/>
              </a:rPr>
              <a:t>(d) display the index of the element 34</a:t>
            </a:r>
            <a:br>
              <a:rPr lang="en-SG" sz="2000" b="1" dirty="0">
                <a:latin typeface="Arial" pitchFamily="34" charset="0"/>
                <a:cs typeface="Arial" pitchFamily="34" charset="0"/>
              </a:rPr>
            </a:br>
            <a:r>
              <a:rPr lang="en-GB" sz="2000" dirty="0">
                <a:latin typeface="Arial" pitchFamily="34" charset="0"/>
                <a:cs typeface="Arial" pitchFamily="34" charset="0"/>
              </a:rPr>
              <a:t>Solution:</a:t>
            </a:r>
            <a:br>
              <a:rPr lang="en-SG" sz="2000" dirty="0">
                <a:latin typeface="Arial" pitchFamily="34" charset="0"/>
                <a:cs typeface="Arial" pitchFamily="34" charset="0"/>
              </a:rPr>
            </a:br>
            <a:r>
              <a:rPr lang="en-GB" sz="2000" dirty="0" err="1">
                <a:latin typeface="Arial" pitchFamily="34" charset="0"/>
                <a:cs typeface="Arial" pitchFamily="34" charset="0"/>
              </a:rPr>
              <a:t>my_index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L.index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(34)</a:t>
            </a:r>
            <a:br>
              <a:rPr lang="en-SG" sz="2000" dirty="0">
                <a:latin typeface="Arial" pitchFamily="34" charset="0"/>
                <a:cs typeface="Arial" pitchFamily="34" charset="0"/>
              </a:rPr>
            </a:br>
            <a:r>
              <a:rPr lang="en-GB" sz="2000" dirty="0">
                <a:latin typeface="Arial" pitchFamily="34" charset="0"/>
                <a:cs typeface="Arial" pitchFamily="34" charset="0"/>
              </a:rPr>
              <a:t>print(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my_index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)</a:t>
            </a:r>
            <a:br>
              <a:rPr lang="en-SG" sz="1200" b="1" dirty="0">
                <a:latin typeface="Arial" pitchFamily="34" charset="0"/>
                <a:cs typeface="Arial" pitchFamily="34" charset="0"/>
              </a:rPr>
            </a:br>
            <a:br>
              <a:rPr lang="en-SG" sz="1200" b="1" dirty="0">
                <a:latin typeface="Arial" pitchFamily="34" charset="0"/>
                <a:cs typeface="Arial" pitchFamily="34" charset="0"/>
              </a:rPr>
            </a:b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82691" y="1091579"/>
            <a:ext cx="520930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Arial" pitchFamily="34" charset="0"/>
                <a:cs typeface="Arial" pitchFamily="34" charset="0"/>
              </a:rPr>
              <a:t> </a:t>
            </a:r>
            <a:br>
              <a:rPr lang="en-SG" sz="2000" b="1" dirty="0">
                <a:latin typeface="Arial" pitchFamily="34" charset="0"/>
                <a:cs typeface="Arial" pitchFamily="34" charset="0"/>
              </a:rPr>
            </a:br>
            <a:r>
              <a:rPr lang="en-GB" sz="2000" dirty="0">
                <a:latin typeface="Arial" pitchFamily="34" charset="0"/>
                <a:cs typeface="Arial" pitchFamily="34" charset="0"/>
              </a:rPr>
              <a:t>(e) remove the element 10 and print the list</a:t>
            </a:r>
            <a:br>
              <a:rPr lang="en-SG" sz="2000" b="1" dirty="0">
                <a:latin typeface="Arial" pitchFamily="34" charset="0"/>
                <a:cs typeface="Arial" pitchFamily="34" charset="0"/>
              </a:rPr>
            </a:br>
            <a:r>
              <a:rPr lang="en-GB" sz="2000" b="1" dirty="0">
                <a:latin typeface="Arial" pitchFamily="34" charset="0"/>
                <a:cs typeface="Arial" pitchFamily="34" charset="0"/>
              </a:rPr>
              <a:t>Solution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</a:t>
            </a:r>
            <a:br>
              <a:rPr lang="en-SG" sz="2000" b="1" dirty="0">
                <a:latin typeface="Arial" pitchFamily="34" charset="0"/>
                <a:cs typeface="Arial" pitchFamily="34" charset="0"/>
              </a:rPr>
            </a:br>
            <a:r>
              <a:rPr lang="en-GB" sz="2000" dirty="0">
                <a:latin typeface="Arial" pitchFamily="34" charset="0"/>
                <a:cs typeface="Arial" pitchFamily="34" charset="0"/>
              </a:rPr>
              <a:t>del L[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L.index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(10)]</a:t>
            </a:r>
            <a:br>
              <a:rPr lang="en-SG" sz="2000" dirty="0">
                <a:latin typeface="Arial" pitchFamily="34" charset="0"/>
                <a:cs typeface="Arial" pitchFamily="34" charset="0"/>
              </a:rPr>
            </a:br>
            <a:r>
              <a:rPr lang="en-GB" sz="2000" dirty="0">
                <a:latin typeface="Arial" pitchFamily="34" charset="0"/>
                <a:cs typeface="Arial" pitchFamily="34" charset="0"/>
              </a:rPr>
              <a:t>print(L)</a:t>
            </a:r>
            <a:br>
              <a:rPr lang="en-SG" sz="2000" b="1" dirty="0">
                <a:latin typeface="Arial" pitchFamily="34" charset="0"/>
                <a:cs typeface="Arial" pitchFamily="34" charset="0"/>
              </a:rPr>
            </a:br>
            <a:r>
              <a:rPr lang="en-GB" sz="2000" dirty="0">
                <a:latin typeface="Arial" pitchFamily="34" charset="0"/>
                <a:cs typeface="Arial" pitchFamily="34" charset="0"/>
              </a:rPr>
              <a:t> </a:t>
            </a:r>
            <a:br>
              <a:rPr lang="en-SG" sz="2000" b="1" dirty="0">
                <a:latin typeface="Arial" pitchFamily="34" charset="0"/>
                <a:cs typeface="Arial" pitchFamily="34" charset="0"/>
              </a:rPr>
            </a:br>
            <a:r>
              <a:rPr lang="en-GB" sz="2000" dirty="0">
                <a:latin typeface="Arial" pitchFamily="34" charset="0"/>
                <a:cs typeface="Arial" pitchFamily="34" charset="0"/>
              </a:rPr>
              <a:t>(f) display the sub-list from the 2nd to the 3rd element included</a:t>
            </a:r>
            <a:br>
              <a:rPr lang="en-SG" sz="2000" b="1" dirty="0">
                <a:latin typeface="Arial" pitchFamily="34" charset="0"/>
                <a:cs typeface="Arial" pitchFamily="34" charset="0"/>
              </a:rPr>
            </a:br>
            <a:r>
              <a:rPr lang="en-GB" sz="2000" b="1" dirty="0">
                <a:latin typeface="Arial" pitchFamily="34" charset="0"/>
                <a:cs typeface="Arial" pitchFamily="34" charset="0"/>
              </a:rPr>
              <a:t>Solution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</a:t>
            </a:r>
            <a:br>
              <a:rPr lang="en-SG" sz="2000" b="1" dirty="0">
                <a:latin typeface="Arial" pitchFamily="34" charset="0"/>
                <a:cs typeface="Arial" pitchFamily="34" charset="0"/>
              </a:rPr>
            </a:br>
            <a:r>
              <a:rPr lang="en-GB" sz="2000" dirty="0">
                <a:latin typeface="Arial" pitchFamily="34" charset="0"/>
                <a:cs typeface="Arial" pitchFamily="34" charset="0"/>
              </a:rPr>
              <a:t>print(L[1:3])</a:t>
            </a:r>
            <a:br>
              <a:rPr lang="en-SG" sz="2000" b="1" dirty="0">
                <a:latin typeface="Arial" pitchFamily="34" charset="0"/>
                <a:cs typeface="Arial" pitchFamily="34" charset="0"/>
              </a:rPr>
            </a:br>
            <a:r>
              <a:rPr lang="en-GB" sz="2000" dirty="0">
                <a:latin typeface="Arial" pitchFamily="34" charset="0"/>
                <a:cs typeface="Arial" pitchFamily="34" charset="0"/>
              </a:rPr>
              <a:t> </a:t>
            </a:r>
            <a:br>
              <a:rPr lang="en-SG" sz="2000" b="1" dirty="0">
                <a:latin typeface="Arial" pitchFamily="34" charset="0"/>
                <a:cs typeface="Arial" pitchFamily="34" charset="0"/>
              </a:rPr>
            </a:br>
            <a:r>
              <a:rPr lang="en-GB" sz="2000" dirty="0">
                <a:latin typeface="Arial" pitchFamily="34" charset="0"/>
                <a:cs typeface="Arial" pitchFamily="34" charset="0"/>
              </a:rPr>
              <a:t>(g) display the sub-list from the 3rd to the last element included</a:t>
            </a:r>
            <a:br>
              <a:rPr lang="en-SG" sz="2000" b="1" dirty="0">
                <a:latin typeface="Arial" pitchFamily="34" charset="0"/>
                <a:cs typeface="Arial" pitchFamily="34" charset="0"/>
              </a:rPr>
            </a:br>
            <a:r>
              <a:rPr lang="en-GB" sz="2000" b="1" dirty="0">
                <a:latin typeface="Arial" pitchFamily="34" charset="0"/>
                <a:cs typeface="Arial" pitchFamily="34" charset="0"/>
              </a:rPr>
              <a:t>Solution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</a:t>
            </a:r>
            <a:br>
              <a:rPr lang="en-SG" sz="2000" b="1" dirty="0">
                <a:latin typeface="Arial" pitchFamily="34" charset="0"/>
                <a:cs typeface="Arial" pitchFamily="34" charset="0"/>
              </a:rPr>
            </a:br>
            <a:r>
              <a:rPr lang="en-GB" sz="2000" dirty="0">
                <a:latin typeface="Arial" pitchFamily="34" charset="0"/>
                <a:cs typeface="Arial" pitchFamily="34" charset="0"/>
              </a:rPr>
              <a:t>print(L[2:])</a:t>
            </a:r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255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22" y="121262"/>
            <a:ext cx="119940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2. What is printed on the screen when you execute the following commands?</a:t>
            </a:r>
          </a:p>
          <a:p>
            <a:r>
              <a:rPr lang="en-SG" sz="2800" b="1" dirty="0"/>
              <a:t>Data Abstraction - Strings in Python.pdf (slide 13)</a:t>
            </a:r>
          </a:p>
          <a:p>
            <a:r>
              <a:rPr lang="en-GB" sz="2800" dirty="0"/>
              <a:t>Sa = '</a:t>
            </a:r>
            <a:r>
              <a:rPr lang="en-GB" sz="2800" dirty="0" err="1"/>
              <a:t>abcdefghij</a:t>
            </a:r>
            <a:r>
              <a:rPr lang="en-GB" sz="2800" dirty="0"/>
              <a:t>'</a:t>
            </a:r>
            <a:endParaRPr lang="en-SG" sz="2800" dirty="0"/>
          </a:p>
          <a:p>
            <a:r>
              <a:rPr lang="en-GB" sz="2800" dirty="0"/>
              <a:t>Sb = Sa[:4]*2 + Sa[6:]*2 + Sa[5]</a:t>
            </a:r>
            <a:endParaRPr lang="en-SG" sz="2800" dirty="0"/>
          </a:p>
          <a:p>
            <a:endParaRPr lang="en-SG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CABE8-10B5-2645-B542-6B093786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8013"/>
            <a:ext cx="10515600" cy="4008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do we know?</a:t>
            </a:r>
          </a:p>
          <a:p>
            <a:r>
              <a:rPr lang="en-US" dirty="0"/>
              <a:t>In Python, a string may also be treated as a collection of elements.</a:t>
            </a:r>
          </a:p>
          <a:p>
            <a:r>
              <a:rPr lang="en-US" dirty="0"/>
              <a:t>In this case, the string is a collection of characters</a:t>
            </a:r>
          </a:p>
          <a:p>
            <a:r>
              <a:rPr lang="en-US" dirty="0"/>
              <a:t>We may perform manipulation on a string via position indexing and even “arithmetic operations”</a:t>
            </a:r>
          </a:p>
          <a:p>
            <a:r>
              <a:rPr lang="en-US" dirty="0"/>
              <a:t>Addition in string manipulation terms means to append (e.g. “</a:t>
            </a:r>
            <a:r>
              <a:rPr lang="en-US" dirty="0" err="1"/>
              <a:t>abc</a:t>
            </a:r>
            <a:r>
              <a:rPr lang="en-US" dirty="0"/>
              <a:t>” + “</a:t>
            </a:r>
            <a:r>
              <a:rPr lang="en-US" dirty="0" err="1"/>
              <a:t>efg</a:t>
            </a:r>
            <a:r>
              <a:rPr lang="en-US" dirty="0"/>
              <a:t>” = “</a:t>
            </a:r>
            <a:r>
              <a:rPr lang="en-US" dirty="0" err="1"/>
              <a:t>abcefg</a:t>
            </a:r>
            <a:r>
              <a:rPr lang="en-US" dirty="0"/>
              <a:t>”)</a:t>
            </a:r>
          </a:p>
          <a:p>
            <a:r>
              <a:rPr lang="en-US" dirty="0"/>
              <a:t>Multiplication in string manipulation terms means to duplicate (e.g. “</a:t>
            </a:r>
            <a:r>
              <a:rPr lang="en-US" dirty="0" err="1"/>
              <a:t>abc</a:t>
            </a:r>
            <a:r>
              <a:rPr lang="en-US" dirty="0"/>
              <a:t>” * 2 = “</a:t>
            </a:r>
            <a:r>
              <a:rPr lang="en-US" dirty="0" err="1"/>
              <a:t>abcabc</a:t>
            </a:r>
            <a:r>
              <a:rPr lang="en-US" dirty="0"/>
              <a:t>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6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22" y="121262"/>
            <a:ext cx="11994078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2. What is printed on the screen when you execute the following commands?</a:t>
            </a:r>
          </a:p>
          <a:p>
            <a:r>
              <a:rPr lang="en-SG" sz="2800" b="1" dirty="0"/>
              <a:t>Data Abstraction - Strings in Python.pdf (slide 13)</a:t>
            </a:r>
          </a:p>
          <a:p>
            <a:endParaRPr lang="en-SG" b="1" dirty="0"/>
          </a:p>
          <a:p>
            <a:r>
              <a:rPr lang="en-GB" sz="2400" dirty="0"/>
              <a:t>Sa = '</a:t>
            </a:r>
            <a:r>
              <a:rPr lang="en-GB" sz="2400" dirty="0" err="1"/>
              <a:t>abcdefghij</a:t>
            </a:r>
            <a:r>
              <a:rPr lang="en-GB" sz="2400" dirty="0"/>
              <a:t>'</a:t>
            </a:r>
            <a:endParaRPr lang="en-SG" sz="2400" dirty="0"/>
          </a:p>
          <a:p>
            <a:r>
              <a:rPr lang="en-GB" sz="2400" dirty="0" err="1"/>
              <a:t>Sb</a:t>
            </a:r>
            <a:r>
              <a:rPr lang="en-GB" sz="2400" dirty="0"/>
              <a:t> = Sa[:4]*2 + Sa[6:]*2 + Sa[5]</a:t>
            </a:r>
            <a:endParaRPr lang="en-SG" sz="2400" dirty="0"/>
          </a:p>
        </p:txBody>
      </p:sp>
      <p:sp>
        <p:nvSpPr>
          <p:cNvPr id="5" name="Rectangle 4"/>
          <p:cNvSpPr/>
          <p:nvPr/>
        </p:nvSpPr>
        <p:spPr>
          <a:xfrm>
            <a:off x="174172" y="2001424"/>
            <a:ext cx="771104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400" dirty="0"/>
          </a:p>
          <a:p>
            <a:r>
              <a:rPr lang="en-GB" sz="2400" dirty="0"/>
              <a:t>Sa[:4] is ‘</a:t>
            </a:r>
            <a:r>
              <a:rPr lang="en-GB" sz="2400" dirty="0" err="1">
                <a:solidFill>
                  <a:srgbClr val="00B0F0"/>
                </a:solidFill>
              </a:rPr>
              <a:t>abcd</a:t>
            </a:r>
            <a:r>
              <a:rPr lang="en-GB" sz="2400" dirty="0"/>
              <a:t>’</a:t>
            </a:r>
            <a:endParaRPr lang="en-GB" sz="2400" b="1" dirty="0"/>
          </a:p>
          <a:p>
            <a:r>
              <a:rPr lang="en-GB" sz="2400" dirty="0"/>
              <a:t>Sa[:4]*2 is ‘</a:t>
            </a:r>
            <a:r>
              <a:rPr lang="en-GB" sz="2400" dirty="0" err="1">
                <a:solidFill>
                  <a:srgbClr val="00B0F0"/>
                </a:solidFill>
              </a:rPr>
              <a:t>abcdabcd</a:t>
            </a:r>
            <a:r>
              <a:rPr lang="en-GB" sz="2400" dirty="0"/>
              <a:t>’</a:t>
            </a:r>
          </a:p>
          <a:p>
            <a:endParaRPr lang="en-GB" sz="2400" b="1" dirty="0"/>
          </a:p>
          <a:p>
            <a:r>
              <a:rPr lang="en-GB" sz="2400" dirty="0"/>
              <a:t>Sa[6:] is ‘</a:t>
            </a:r>
            <a:r>
              <a:rPr lang="en-GB" sz="2400" dirty="0" err="1">
                <a:solidFill>
                  <a:srgbClr val="FF0000"/>
                </a:solidFill>
              </a:rPr>
              <a:t>ghij</a:t>
            </a:r>
            <a:r>
              <a:rPr lang="en-GB" sz="2400" dirty="0"/>
              <a:t>’</a:t>
            </a:r>
          </a:p>
          <a:p>
            <a:r>
              <a:rPr lang="en-GB" sz="2400" dirty="0"/>
              <a:t>Sa[6:]*2 is ‘</a:t>
            </a:r>
            <a:r>
              <a:rPr lang="en-GB" sz="2400" dirty="0" err="1">
                <a:solidFill>
                  <a:srgbClr val="FF0000"/>
                </a:solidFill>
              </a:rPr>
              <a:t>ghijghij</a:t>
            </a:r>
            <a:r>
              <a:rPr lang="en-GB" sz="2400" dirty="0"/>
              <a:t>’</a:t>
            </a:r>
          </a:p>
          <a:p>
            <a:endParaRPr lang="en-GB" sz="2400" dirty="0"/>
          </a:p>
          <a:p>
            <a:r>
              <a:rPr lang="en-GB" sz="2400" dirty="0"/>
              <a:t>Sa[5] is ‘</a:t>
            </a:r>
            <a:r>
              <a:rPr lang="en-GB" sz="2400" dirty="0">
                <a:solidFill>
                  <a:srgbClr val="00B050"/>
                </a:solidFill>
              </a:rPr>
              <a:t>f</a:t>
            </a:r>
            <a:r>
              <a:rPr lang="en-GB" sz="2400" dirty="0"/>
              <a:t>’</a:t>
            </a:r>
          </a:p>
          <a:p>
            <a:endParaRPr lang="en-GB" sz="2400" dirty="0"/>
          </a:p>
          <a:p>
            <a:r>
              <a:rPr lang="en-GB" sz="2400" b="1" dirty="0"/>
              <a:t>Solution:</a:t>
            </a:r>
          </a:p>
          <a:p>
            <a:r>
              <a:rPr lang="en-GB" sz="2400" dirty="0"/>
              <a:t>Sa[:4]*2 + Sa[6:]*2 + Sa[5]</a:t>
            </a:r>
            <a:r>
              <a:rPr lang="en-SG" sz="2400" dirty="0"/>
              <a:t> is ‘</a:t>
            </a:r>
            <a:r>
              <a:rPr lang="en-GB" sz="2400" dirty="0" err="1">
                <a:solidFill>
                  <a:srgbClr val="00B0F0"/>
                </a:solidFill>
              </a:rPr>
              <a:t>abcdabcd</a:t>
            </a:r>
            <a:r>
              <a:rPr lang="en-GB" sz="2400" dirty="0" err="1">
                <a:solidFill>
                  <a:srgbClr val="FF0000"/>
                </a:solidFill>
              </a:rPr>
              <a:t>ghijghij</a:t>
            </a:r>
            <a:r>
              <a:rPr lang="en-GB" sz="2400" dirty="0" err="1">
                <a:solidFill>
                  <a:srgbClr val="00B050"/>
                </a:solidFill>
              </a:rPr>
              <a:t>f</a:t>
            </a:r>
            <a:r>
              <a:rPr lang="en-GB" sz="2400" dirty="0">
                <a:solidFill>
                  <a:srgbClr val="00B050"/>
                </a:solidFill>
              </a:rPr>
              <a:t>’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401654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1804</Words>
  <Application>Microsoft Macintosh PowerPoint</Application>
  <PresentationFormat>Widescreen</PresentationFormat>
  <Paragraphs>166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No Pies required today… Please sit in your teams </vt:lpstr>
      <vt:lpstr>Open session with the class</vt:lpstr>
      <vt:lpstr>What are the die-die must know things?</vt:lpstr>
      <vt:lpstr>Abstraction</vt:lpstr>
      <vt:lpstr>Ready?</vt:lpstr>
      <vt:lpstr>1. Define the list L = [34, 2, 45, 10, -2, 6]. Then, do the following actions: Data abstraction – composite types in Python (slide 23).</vt:lpstr>
      <vt:lpstr>1. Define the list L = [34, 2, 45, 10, -2, 6]. Then, do the following actions: Data abstraction – composite types in Python (slide 23).   (a) sort and print the list Solution: L.sort() print(L)    (b) add element 13 at the end of the list and print the list  Solution: L.append(13) print(L)   (c) reverse the order of the element in the list and print the list Solution: L.reverse() print(L)   (d) display the index of the element 34 Solution: my_index = L.index(34) print(my_index)  </vt:lpstr>
      <vt:lpstr>PowerPoint Presentation</vt:lpstr>
      <vt:lpstr>PowerPoint Presentation</vt:lpstr>
      <vt:lpstr>PowerPoint Presentation</vt:lpstr>
      <vt:lpstr>Additional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 may leave once you complete the items. Or stick around and chat/discuss Emphasis: Must try to work with and within your teams.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Pies required today… Please sit in your teams </dc:title>
  <dc:creator>bfjghod Goh</dc:creator>
  <cp:lastModifiedBy>Goh Wen Bin Wilson (Dr)</cp:lastModifiedBy>
  <cp:revision>2</cp:revision>
  <dcterms:created xsi:type="dcterms:W3CDTF">2019-02-25T01:20:25Z</dcterms:created>
  <dcterms:modified xsi:type="dcterms:W3CDTF">2020-01-12T03:32:46Z</dcterms:modified>
</cp:coreProperties>
</file>