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324" r:id="rId2"/>
    <p:sldId id="337" r:id="rId3"/>
    <p:sldId id="377" r:id="rId4"/>
    <p:sldId id="365" r:id="rId5"/>
    <p:sldId id="357" r:id="rId6"/>
    <p:sldId id="378" r:id="rId7"/>
    <p:sldId id="366" r:id="rId8"/>
    <p:sldId id="367" r:id="rId9"/>
    <p:sldId id="369" r:id="rId10"/>
    <p:sldId id="370" r:id="rId11"/>
    <p:sldId id="371" r:id="rId12"/>
    <p:sldId id="372" r:id="rId13"/>
    <p:sldId id="373" r:id="rId14"/>
    <p:sldId id="374" r:id="rId15"/>
    <p:sldId id="379" r:id="rId16"/>
    <p:sldId id="375" r:id="rId17"/>
    <p:sldId id="34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093804-FE4C-2844-8B58-016E90A2A29C}" v="17" dt="2019-03-10T13:41:24.4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29"/>
    <p:restoredTop sz="85442" autoAdjust="0"/>
  </p:normalViewPr>
  <p:slideViewPr>
    <p:cSldViewPr snapToGrid="0" snapToObjects="1">
      <p:cViewPr varScale="1">
        <p:scale>
          <a:sx n="108" d="100"/>
          <a:sy n="108" d="100"/>
        </p:scale>
        <p:origin x="1800" y="20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fjghod Goh" userId="17a83449cc180f75" providerId="LiveId" clId="{D6093804-FE4C-2844-8B58-016E90A2A29C}"/>
    <pc:docChg chg="undo custSel addSld delSld modSld sldOrd">
      <pc:chgData name="bfjghod Goh" userId="17a83449cc180f75" providerId="LiveId" clId="{D6093804-FE4C-2844-8B58-016E90A2A29C}" dt="2019-03-10T13:43:47.723" v="68" actId="20577"/>
      <pc:docMkLst>
        <pc:docMk/>
      </pc:docMkLst>
      <pc:sldChg chg="add ord">
        <pc:chgData name="bfjghod Goh" userId="17a83449cc180f75" providerId="LiveId" clId="{D6093804-FE4C-2844-8B58-016E90A2A29C}" dt="2019-03-10T13:32:54.590" v="1"/>
        <pc:sldMkLst>
          <pc:docMk/>
          <pc:sldMk cId="2856735969" sldId="324"/>
        </pc:sldMkLst>
      </pc:sldChg>
      <pc:sldChg chg="add">
        <pc:chgData name="bfjghod Goh" userId="17a83449cc180f75" providerId="LiveId" clId="{D6093804-FE4C-2844-8B58-016E90A2A29C}" dt="2019-03-10T13:33:16.120" v="2"/>
        <pc:sldMkLst>
          <pc:docMk/>
          <pc:sldMk cId="1298124131" sldId="337"/>
        </pc:sldMkLst>
      </pc:sldChg>
      <pc:sldChg chg="add">
        <pc:chgData name="bfjghod Goh" userId="17a83449cc180f75" providerId="LiveId" clId="{D6093804-FE4C-2844-8B58-016E90A2A29C}" dt="2019-03-10T13:39:41.295" v="21"/>
        <pc:sldMkLst>
          <pc:docMk/>
          <pc:sldMk cId="3509663081" sldId="349"/>
        </pc:sldMkLst>
      </pc:sldChg>
      <pc:sldChg chg="addSp delSp modSp">
        <pc:chgData name="bfjghod Goh" userId="17a83449cc180f75" providerId="LiveId" clId="{D6093804-FE4C-2844-8B58-016E90A2A29C}" dt="2019-03-10T13:37:36.471" v="14" actId="12"/>
        <pc:sldMkLst>
          <pc:docMk/>
          <pc:sldMk cId="964147649" sldId="357"/>
        </pc:sldMkLst>
        <pc:spChg chg="del">
          <ac:chgData name="bfjghod Goh" userId="17a83449cc180f75" providerId="LiveId" clId="{D6093804-FE4C-2844-8B58-016E90A2A29C}" dt="2019-03-10T13:37:15.435" v="4" actId="478"/>
          <ac:spMkLst>
            <pc:docMk/>
            <pc:sldMk cId="964147649" sldId="357"/>
            <ac:spMk id="2" creationId="{00000000-0000-0000-0000-000000000000}"/>
          </ac:spMkLst>
        </pc:spChg>
        <pc:spChg chg="add del mod">
          <ac:chgData name="bfjghod Goh" userId="17a83449cc180f75" providerId="LiveId" clId="{D6093804-FE4C-2844-8B58-016E90A2A29C}" dt="2019-03-10T13:37:26.177" v="10"/>
          <ac:spMkLst>
            <pc:docMk/>
            <pc:sldMk cId="964147649" sldId="357"/>
            <ac:spMk id="3" creationId="{E2F1AEB9-9E54-9443-A481-3497D2756C36}"/>
          </ac:spMkLst>
        </pc:spChg>
        <pc:spChg chg="mod">
          <ac:chgData name="bfjghod Goh" userId="17a83449cc180f75" providerId="LiveId" clId="{D6093804-FE4C-2844-8B58-016E90A2A29C}" dt="2019-03-10T13:37:36.471" v="14" actId="12"/>
          <ac:spMkLst>
            <pc:docMk/>
            <pc:sldMk cId="964147649" sldId="357"/>
            <ac:spMk id="4" creationId="{00000000-0000-0000-0000-000000000000}"/>
          </ac:spMkLst>
        </pc:spChg>
      </pc:sldChg>
      <pc:sldChg chg="modNotesTx">
        <pc:chgData name="bfjghod Goh" userId="17a83449cc180f75" providerId="LiveId" clId="{D6093804-FE4C-2844-8B58-016E90A2A29C}" dt="2019-03-10T13:43:47.723" v="68" actId="20577"/>
        <pc:sldMkLst>
          <pc:docMk/>
          <pc:sldMk cId="1729356990" sldId="360"/>
        </pc:sldMkLst>
      </pc:sldChg>
      <pc:sldChg chg="addSp delSp modSp">
        <pc:chgData name="bfjghod Goh" userId="17a83449cc180f75" providerId="LiveId" clId="{D6093804-FE4C-2844-8B58-016E90A2A29C}" dt="2019-03-10T13:38:35.985" v="19" actId="478"/>
        <pc:sldMkLst>
          <pc:docMk/>
          <pc:sldMk cId="2839164979" sldId="367"/>
        </pc:sldMkLst>
        <pc:spChg chg="add del mod">
          <ac:chgData name="bfjghod Goh" userId="17a83449cc180f75" providerId="LiveId" clId="{D6093804-FE4C-2844-8B58-016E90A2A29C}" dt="2019-03-10T13:38:35.985" v="19" actId="478"/>
          <ac:spMkLst>
            <pc:docMk/>
            <pc:sldMk cId="2839164979" sldId="367"/>
            <ac:spMk id="2" creationId="{E4C11EDA-8D16-914F-AD03-45F49A6288B6}"/>
          </ac:spMkLst>
        </pc:spChg>
      </pc:sldChg>
      <pc:sldChg chg="addSp modSp">
        <pc:chgData name="bfjghod Goh" userId="17a83449cc180f75" providerId="LiveId" clId="{D6093804-FE4C-2844-8B58-016E90A2A29C}" dt="2019-03-10T13:41:31.786" v="28" actId="1076"/>
        <pc:sldMkLst>
          <pc:docMk/>
          <pc:sldMk cId="3831614612" sldId="376"/>
        </pc:sldMkLst>
        <pc:picChg chg="add mod">
          <ac:chgData name="bfjghod Goh" userId="17a83449cc180f75" providerId="LiveId" clId="{D6093804-FE4C-2844-8B58-016E90A2A29C}" dt="2019-03-10T13:41:31.786" v="28" actId="1076"/>
          <ac:picMkLst>
            <pc:docMk/>
            <pc:sldMk cId="3831614612" sldId="376"/>
            <ac:picMk id="3" creationId="{74600887-B532-EC46-83BF-D88116D5C6B0}"/>
          </ac:picMkLst>
        </pc:picChg>
      </pc:sldChg>
      <pc:sldChg chg="add">
        <pc:chgData name="bfjghod Goh" userId="17a83449cc180f75" providerId="LiveId" clId="{D6093804-FE4C-2844-8B58-016E90A2A29C}" dt="2019-03-10T13:37:06.545" v="3"/>
        <pc:sldMkLst>
          <pc:docMk/>
          <pc:sldMk cId="2281319155" sldId="378"/>
        </pc:sldMkLst>
      </pc:sldChg>
      <pc:sldChg chg="add del">
        <pc:chgData name="bfjghod Goh" userId="17a83449cc180f75" providerId="LiveId" clId="{D6093804-FE4C-2844-8B58-016E90A2A29C}" dt="2019-03-10T13:38:50.252" v="20" actId="2696"/>
        <pc:sldMkLst>
          <pc:docMk/>
          <pc:sldMk cId="139334765" sldId="379"/>
        </pc:sldMkLst>
      </pc:sldChg>
      <pc:sldChg chg="add">
        <pc:chgData name="bfjghod Goh" userId="17a83449cc180f75" providerId="LiveId" clId="{D6093804-FE4C-2844-8B58-016E90A2A29C}" dt="2019-03-10T13:40:14.202" v="22"/>
        <pc:sldMkLst>
          <pc:docMk/>
          <pc:sldMk cId="2680316485" sldId="379"/>
        </pc:sldMkLst>
      </pc:sldChg>
    </pc:docChg>
  </pc:docChgLst>
  <pc:docChgLst>
    <pc:chgData name="bfjghod Goh" userId="17a83449cc180f75" providerId="LiveId" clId="{A818243A-5C5B-404B-8802-6549298BA1D3}"/>
    <pc:docChg chg="custSel modSld">
      <pc:chgData name="bfjghod Goh" userId="17a83449cc180f75" providerId="LiveId" clId="{A818243A-5C5B-404B-8802-6549298BA1D3}" dt="2019-02-17T07:56:41.372" v="62" actId="1076"/>
      <pc:docMkLst>
        <pc:docMk/>
      </pc:docMkLst>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359B4F-9EDD-4842-99B7-7BB574FF99ED}" type="datetimeFigureOut">
              <a:rPr lang="en-US" smtClean="0"/>
              <a:t>1/12/20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C6503D-97CF-E342-8BC3-09D177F85745}" type="slidenum">
              <a:rPr lang="en-US" smtClean="0"/>
              <a:t>‹#›</a:t>
            </a:fld>
            <a:endParaRPr lang="en-US"/>
          </a:p>
        </p:txBody>
      </p:sp>
    </p:spTree>
    <p:extLst>
      <p:ext uri="{BB962C8B-B14F-4D97-AF65-F5344CB8AC3E}">
        <p14:creationId xmlns:p14="http://schemas.microsoft.com/office/powerpoint/2010/main" val="345149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2C6503D-97CF-E342-8BC3-09D177F85745}" type="slidenum">
              <a:rPr lang="en-US" smtClean="0"/>
              <a:t>3</a:t>
            </a:fld>
            <a:endParaRPr lang="en-US"/>
          </a:p>
        </p:txBody>
      </p:sp>
    </p:spTree>
    <p:extLst>
      <p:ext uri="{BB962C8B-B14F-4D97-AF65-F5344CB8AC3E}">
        <p14:creationId xmlns:p14="http://schemas.microsoft.com/office/powerpoint/2010/main" val="3936514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2C6503D-97CF-E342-8BC3-09D177F85745}" type="slidenum">
              <a:rPr lang="en-US" smtClean="0"/>
              <a:t>4</a:t>
            </a:fld>
            <a:endParaRPr lang="en-US"/>
          </a:p>
        </p:txBody>
      </p:sp>
    </p:spTree>
    <p:extLst>
      <p:ext uri="{BB962C8B-B14F-4D97-AF65-F5344CB8AC3E}">
        <p14:creationId xmlns:p14="http://schemas.microsoft.com/office/powerpoint/2010/main" val="3936514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5 </a:t>
            </a:r>
            <a:r>
              <a:rPr lang="en-SG" dirty="0" err="1"/>
              <a:t>mins</a:t>
            </a:r>
            <a:endParaRPr lang="en-SG" dirty="0"/>
          </a:p>
        </p:txBody>
      </p:sp>
      <p:sp>
        <p:nvSpPr>
          <p:cNvPr id="4" name="Slide Number Placeholder 3"/>
          <p:cNvSpPr>
            <a:spLocks noGrp="1"/>
          </p:cNvSpPr>
          <p:nvPr>
            <p:ph type="sldNum" sz="quarter" idx="10"/>
          </p:nvPr>
        </p:nvSpPr>
        <p:spPr/>
        <p:txBody>
          <a:bodyPr/>
          <a:lstStyle/>
          <a:p>
            <a:fld id="{02C6503D-97CF-E342-8BC3-09D177F85745}" type="slidenum">
              <a:rPr lang="en-US" smtClean="0"/>
              <a:t>5</a:t>
            </a:fld>
            <a:endParaRPr lang="en-US"/>
          </a:p>
        </p:txBody>
      </p:sp>
    </p:spTree>
    <p:extLst>
      <p:ext uri="{BB962C8B-B14F-4D97-AF65-F5344CB8AC3E}">
        <p14:creationId xmlns:p14="http://schemas.microsoft.com/office/powerpoint/2010/main" val="2652986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5 </a:t>
            </a:r>
            <a:r>
              <a:rPr lang="en-SG" dirty="0" err="1"/>
              <a:t>mins</a:t>
            </a:r>
            <a:endParaRPr lang="en-SG" dirty="0"/>
          </a:p>
        </p:txBody>
      </p:sp>
      <p:sp>
        <p:nvSpPr>
          <p:cNvPr id="4" name="Slide Number Placeholder 3"/>
          <p:cNvSpPr>
            <a:spLocks noGrp="1"/>
          </p:cNvSpPr>
          <p:nvPr>
            <p:ph type="sldNum" sz="quarter" idx="10"/>
          </p:nvPr>
        </p:nvSpPr>
        <p:spPr/>
        <p:txBody>
          <a:bodyPr/>
          <a:lstStyle/>
          <a:p>
            <a:fld id="{02C6503D-97CF-E342-8BC3-09D177F85745}" type="slidenum">
              <a:rPr lang="en-US" smtClean="0"/>
              <a:t>6</a:t>
            </a:fld>
            <a:endParaRPr lang="en-US"/>
          </a:p>
        </p:txBody>
      </p:sp>
    </p:spTree>
    <p:extLst>
      <p:ext uri="{BB962C8B-B14F-4D97-AF65-F5344CB8AC3E}">
        <p14:creationId xmlns:p14="http://schemas.microsoft.com/office/powerpoint/2010/main" val="3301050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5 </a:t>
            </a:r>
            <a:r>
              <a:rPr lang="en-SG" dirty="0" err="1"/>
              <a:t>mins</a:t>
            </a:r>
            <a:endParaRPr lang="en-SG" dirty="0"/>
          </a:p>
        </p:txBody>
      </p:sp>
      <p:sp>
        <p:nvSpPr>
          <p:cNvPr id="4" name="Slide Number Placeholder 3"/>
          <p:cNvSpPr>
            <a:spLocks noGrp="1"/>
          </p:cNvSpPr>
          <p:nvPr>
            <p:ph type="sldNum" sz="quarter" idx="10"/>
          </p:nvPr>
        </p:nvSpPr>
        <p:spPr/>
        <p:txBody>
          <a:bodyPr/>
          <a:lstStyle/>
          <a:p>
            <a:fld id="{02C6503D-97CF-E342-8BC3-09D177F85745}" type="slidenum">
              <a:rPr lang="en-US" smtClean="0"/>
              <a:t>7</a:t>
            </a:fld>
            <a:endParaRPr lang="en-US"/>
          </a:p>
        </p:txBody>
      </p:sp>
    </p:spTree>
    <p:extLst>
      <p:ext uri="{BB962C8B-B14F-4D97-AF65-F5344CB8AC3E}">
        <p14:creationId xmlns:p14="http://schemas.microsoft.com/office/powerpoint/2010/main" val="2652986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inputs are required: </a:t>
            </a:r>
            <a:r>
              <a:rPr lang="en-GB" dirty="0" err="1"/>
              <a:t>my_principal</a:t>
            </a:r>
            <a:r>
              <a:rPr lang="en-GB" dirty="0"/>
              <a:t>, interest rate, and number of years</a:t>
            </a:r>
          </a:p>
          <a:p>
            <a:r>
              <a:rPr lang="en-GB" dirty="0"/>
              <a:t>Need to recall how to specify mathematical operators (e.g. * is multiple, ** is power)</a:t>
            </a:r>
            <a:endParaRPr lang="en-US" dirty="0"/>
          </a:p>
          <a:p>
            <a:endParaRPr lang="en-US" dirty="0"/>
          </a:p>
        </p:txBody>
      </p:sp>
      <p:sp>
        <p:nvSpPr>
          <p:cNvPr id="4" name="Slide Number Placeholder 3"/>
          <p:cNvSpPr>
            <a:spLocks noGrp="1"/>
          </p:cNvSpPr>
          <p:nvPr>
            <p:ph type="sldNum" sz="quarter" idx="5"/>
          </p:nvPr>
        </p:nvSpPr>
        <p:spPr/>
        <p:txBody>
          <a:bodyPr/>
          <a:lstStyle/>
          <a:p>
            <a:fld id="{02C6503D-97CF-E342-8BC3-09D177F85745}" type="slidenum">
              <a:rPr lang="en-US" smtClean="0"/>
              <a:t>8</a:t>
            </a:fld>
            <a:endParaRPr lang="en-US"/>
          </a:p>
        </p:txBody>
      </p:sp>
    </p:spTree>
    <p:extLst>
      <p:ext uri="{BB962C8B-B14F-4D97-AF65-F5344CB8AC3E}">
        <p14:creationId xmlns:p14="http://schemas.microsoft.com/office/powerpoint/2010/main" val="2178836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day has 24 hours; 1 year has 365 days, 1 hour has 60 minutes, and 1 minute is 60 seconds</a:t>
            </a:r>
          </a:p>
          <a:p>
            <a:r>
              <a:rPr lang="en-US" dirty="0"/>
              <a:t>We will need to ensure that the inputs are at least numerical</a:t>
            </a:r>
          </a:p>
          <a:p>
            <a:endParaRPr lang="en-US" dirty="0"/>
          </a:p>
        </p:txBody>
      </p:sp>
      <p:sp>
        <p:nvSpPr>
          <p:cNvPr id="4" name="Slide Number Placeholder 3"/>
          <p:cNvSpPr>
            <a:spLocks noGrp="1"/>
          </p:cNvSpPr>
          <p:nvPr>
            <p:ph type="sldNum" sz="quarter" idx="5"/>
          </p:nvPr>
        </p:nvSpPr>
        <p:spPr/>
        <p:txBody>
          <a:bodyPr/>
          <a:lstStyle/>
          <a:p>
            <a:fld id="{02C6503D-97CF-E342-8BC3-09D177F85745}" type="slidenum">
              <a:rPr lang="en-US" smtClean="0"/>
              <a:t>9</a:t>
            </a:fld>
            <a:endParaRPr lang="en-US"/>
          </a:p>
        </p:txBody>
      </p:sp>
    </p:spTree>
    <p:extLst>
      <p:ext uri="{BB962C8B-B14F-4D97-AF65-F5344CB8AC3E}">
        <p14:creationId xmlns:p14="http://schemas.microsoft.com/office/powerpoint/2010/main" val="1774049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C6503D-97CF-E342-8BC3-09D177F85745}" type="slidenum">
              <a:rPr lang="en-US" smtClean="0"/>
              <a:t>10</a:t>
            </a:fld>
            <a:endParaRPr lang="en-US"/>
          </a:p>
        </p:txBody>
      </p:sp>
    </p:spTree>
    <p:extLst>
      <p:ext uri="{BB962C8B-B14F-4D97-AF65-F5344CB8AC3E}">
        <p14:creationId xmlns:p14="http://schemas.microsoft.com/office/powerpoint/2010/main" val="2130593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FE6EB-52C2-D146-947F-EA67BB7CE2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F23BBF-EAB1-8D43-905E-7232368CA5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F67CE4-0AD3-374F-A15A-A50F91230F30}"/>
              </a:ext>
            </a:extLst>
          </p:cNvPr>
          <p:cNvSpPr>
            <a:spLocks noGrp="1"/>
          </p:cNvSpPr>
          <p:nvPr>
            <p:ph type="dt" sz="half" idx="10"/>
          </p:nvPr>
        </p:nvSpPr>
        <p:spPr/>
        <p:txBody>
          <a:bodyPr/>
          <a:lstStyle/>
          <a:p>
            <a:fld id="{95604F72-DCB2-EF40-93F5-4B38D92F98EF}" type="datetimeFigureOut">
              <a:rPr lang="en-US" smtClean="0"/>
              <a:t>1/12/20</a:t>
            </a:fld>
            <a:endParaRPr lang="en-US"/>
          </a:p>
        </p:txBody>
      </p:sp>
      <p:sp>
        <p:nvSpPr>
          <p:cNvPr id="5" name="Footer Placeholder 4">
            <a:extLst>
              <a:ext uri="{FF2B5EF4-FFF2-40B4-BE49-F238E27FC236}">
                <a16:creationId xmlns:a16="http://schemas.microsoft.com/office/drawing/2014/main" id="{9A5CC9E9-7309-594B-9AA5-0440A3F741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933E26-CAC2-5140-996A-4F5C1FBE0089}"/>
              </a:ext>
            </a:extLst>
          </p:cNvPr>
          <p:cNvSpPr>
            <a:spLocks noGrp="1"/>
          </p:cNvSpPr>
          <p:nvPr>
            <p:ph type="sldNum" sz="quarter" idx="12"/>
          </p:nvPr>
        </p:nvSpPr>
        <p:spPr/>
        <p:txBody>
          <a:bodyPr/>
          <a:lstStyle/>
          <a:p>
            <a:fld id="{A9E08082-77E1-4647-A12C-64B04CFBBC24}" type="slidenum">
              <a:rPr lang="en-US" smtClean="0"/>
              <a:t>‹#›</a:t>
            </a:fld>
            <a:endParaRPr lang="en-US"/>
          </a:p>
        </p:txBody>
      </p:sp>
    </p:spTree>
    <p:extLst>
      <p:ext uri="{BB962C8B-B14F-4D97-AF65-F5344CB8AC3E}">
        <p14:creationId xmlns:p14="http://schemas.microsoft.com/office/powerpoint/2010/main" val="2082495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54507-0BD8-BA4E-8D0B-D06025B86F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6ACE46-AE5F-3A47-903F-64677651B9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49FFF9-D3CF-784B-B601-8ED063A5CD2E}"/>
              </a:ext>
            </a:extLst>
          </p:cNvPr>
          <p:cNvSpPr>
            <a:spLocks noGrp="1"/>
          </p:cNvSpPr>
          <p:nvPr>
            <p:ph type="dt" sz="half" idx="10"/>
          </p:nvPr>
        </p:nvSpPr>
        <p:spPr/>
        <p:txBody>
          <a:bodyPr/>
          <a:lstStyle/>
          <a:p>
            <a:fld id="{95604F72-DCB2-EF40-93F5-4B38D92F98EF}" type="datetimeFigureOut">
              <a:rPr lang="en-US" smtClean="0"/>
              <a:t>1/12/20</a:t>
            </a:fld>
            <a:endParaRPr lang="en-US"/>
          </a:p>
        </p:txBody>
      </p:sp>
      <p:sp>
        <p:nvSpPr>
          <p:cNvPr id="5" name="Footer Placeholder 4">
            <a:extLst>
              <a:ext uri="{FF2B5EF4-FFF2-40B4-BE49-F238E27FC236}">
                <a16:creationId xmlns:a16="http://schemas.microsoft.com/office/drawing/2014/main" id="{44DD7A71-B34E-FA43-8479-BC43F68E6E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7A90C5-A984-C144-B71A-D26919FBF1CB}"/>
              </a:ext>
            </a:extLst>
          </p:cNvPr>
          <p:cNvSpPr>
            <a:spLocks noGrp="1"/>
          </p:cNvSpPr>
          <p:nvPr>
            <p:ph type="sldNum" sz="quarter" idx="12"/>
          </p:nvPr>
        </p:nvSpPr>
        <p:spPr/>
        <p:txBody>
          <a:bodyPr/>
          <a:lstStyle/>
          <a:p>
            <a:fld id="{A9E08082-77E1-4647-A12C-64B04CFBBC24}" type="slidenum">
              <a:rPr lang="en-US" smtClean="0"/>
              <a:t>‹#›</a:t>
            </a:fld>
            <a:endParaRPr lang="en-US"/>
          </a:p>
        </p:txBody>
      </p:sp>
    </p:spTree>
    <p:extLst>
      <p:ext uri="{BB962C8B-B14F-4D97-AF65-F5344CB8AC3E}">
        <p14:creationId xmlns:p14="http://schemas.microsoft.com/office/powerpoint/2010/main" val="679384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6F744D-043C-9A4B-BB55-64541D0212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068A85F-DA9E-8A43-ADF0-8E6EA4A762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1D6353-C32B-BB40-8EE7-D119A25D9430}"/>
              </a:ext>
            </a:extLst>
          </p:cNvPr>
          <p:cNvSpPr>
            <a:spLocks noGrp="1"/>
          </p:cNvSpPr>
          <p:nvPr>
            <p:ph type="dt" sz="half" idx="10"/>
          </p:nvPr>
        </p:nvSpPr>
        <p:spPr/>
        <p:txBody>
          <a:bodyPr/>
          <a:lstStyle/>
          <a:p>
            <a:fld id="{95604F72-DCB2-EF40-93F5-4B38D92F98EF}" type="datetimeFigureOut">
              <a:rPr lang="en-US" smtClean="0"/>
              <a:t>1/12/20</a:t>
            </a:fld>
            <a:endParaRPr lang="en-US"/>
          </a:p>
        </p:txBody>
      </p:sp>
      <p:sp>
        <p:nvSpPr>
          <p:cNvPr id="5" name="Footer Placeholder 4">
            <a:extLst>
              <a:ext uri="{FF2B5EF4-FFF2-40B4-BE49-F238E27FC236}">
                <a16:creationId xmlns:a16="http://schemas.microsoft.com/office/drawing/2014/main" id="{C660FF0B-B9CB-9143-9BA3-69B6F6B087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055C12-F26F-3E4C-838D-ED0768E3791E}"/>
              </a:ext>
            </a:extLst>
          </p:cNvPr>
          <p:cNvSpPr>
            <a:spLocks noGrp="1"/>
          </p:cNvSpPr>
          <p:nvPr>
            <p:ph type="sldNum" sz="quarter" idx="12"/>
          </p:nvPr>
        </p:nvSpPr>
        <p:spPr/>
        <p:txBody>
          <a:bodyPr/>
          <a:lstStyle/>
          <a:p>
            <a:fld id="{A9E08082-77E1-4647-A12C-64B04CFBBC24}" type="slidenum">
              <a:rPr lang="en-US" smtClean="0"/>
              <a:t>‹#›</a:t>
            </a:fld>
            <a:endParaRPr lang="en-US"/>
          </a:p>
        </p:txBody>
      </p:sp>
    </p:spTree>
    <p:extLst>
      <p:ext uri="{BB962C8B-B14F-4D97-AF65-F5344CB8AC3E}">
        <p14:creationId xmlns:p14="http://schemas.microsoft.com/office/powerpoint/2010/main" val="469598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F493A-7FE2-6345-BB21-70CF267011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C4CC29-B268-7C4F-82F9-20D3793A6E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E39E42-6705-3A45-A632-0E65A5A9E8A1}"/>
              </a:ext>
            </a:extLst>
          </p:cNvPr>
          <p:cNvSpPr>
            <a:spLocks noGrp="1"/>
          </p:cNvSpPr>
          <p:nvPr>
            <p:ph type="dt" sz="half" idx="10"/>
          </p:nvPr>
        </p:nvSpPr>
        <p:spPr/>
        <p:txBody>
          <a:bodyPr/>
          <a:lstStyle/>
          <a:p>
            <a:fld id="{95604F72-DCB2-EF40-93F5-4B38D92F98EF}" type="datetimeFigureOut">
              <a:rPr lang="en-US" smtClean="0"/>
              <a:t>1/12/20</a:t>
            </a:fld>
            <a:endParaRPr lang="en-US"/>
          </a:p>
        </p:txBody>
      </p:sp>
      <p:sp>
        <p:nvSpPr>
          <p:cNvPr id="5" name="Footer Placeholder 4">
            <a:extLst>
              <a:ext uri="{FF2B5EF4-FFF2-40B4-BE49-F238E27FC236}">
                <a16:creationId xmlns:a16="http://schemas.microsoft.com/office/drawing/2014/main" id="{17E51C00-4A0D-A846-BD18-4F3A2204D0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FE58FF-4678-484A-8D04-F1C1A06321A9}"/>
              </a:ext>
            </a:extLst>
          </p:cNvPr>
          <p:cNvSpPr>
            <a:spLocks noGrp="1"/>
          </p:cNvSpPr>
          <p:nvPr>
            <p:ph type="sldNum" sz="quarter" idx="12"/>
          </p:nvPr>
        </p:nvSpPr>
        <p:spPr/>
        <p:txBody>
          <a:bodyPr/>
          <a:lstStyle/>
          <a:p>
            <a:fld id="{A9E08082-77E1-4647-A12C-64B04CFBBC24}" type="slidenum">
              <a:rPr lang="en-US" smtClean="0"/>
              <a:t>‹#›</a:t>
            </a:fld>
            <a:endParaRPr lang="en-US"/>
          </a:p>
        </p:txBody>
      </p:sp>
    </p:spTree>
    <p:extLst>
      <p:ext uri="{BB962C8B-B14F-4D97-AF65-F5344CB8AC3E}">
        <p14:creationId xmlns:p14="http://schemas.microsoft.com/office/powerpoint/2010/main" val="4173365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1516F-87D0-AB4B-8776-BF2CF61E87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528DFE-C773-A844-95E0-87F41AC1A1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6D56BC-52C9-9A47-80F7-2E392EDAD37A}"/>
              </a:ext>
            </a:extLst>
          </p:cNvPr>
          <p:cNvSpPr>
            <a:spLocks noGrp="1"/>
          </p:cNvSpPr>
          <p:nvPr>
            <p:ph type="dt" sz="half" idx="10"/>
          </p:nvPr>
        </p:nvSpPr>
        <p:spPr/>
        <p:txBody>
          <a:bodyPr/>
          <a:lstStyle/>
          <a:p>
            <a:fld id="{95604F72-DCB2-EF40-93F5-4B38D92F98EF}" type="datetimeFigureOut">
              <a:rPr lang="en-US" smtClean="0"/>
              <a:t>1/12/20</a:t>
            </a:fld>
            <a:endParaRPr lang="en-US"/>
          </a:p>
        </p:txBody>
      </p:sp>
      <p:sp>
        <p:nvSpPr>
          <p:cNvPr id="5" name="Footer Placeholder 4">
            <a:extLst>
              <a:ext uri="{FF2B5EF4-FFF2-40B4-BE49-F238E27FC236}">
                <a16:creationId xmlns:a16="http://schemas.microsoft.com/office/drawing/2014/main" id="{B17F2FD8-B881-7E49-91E6-5A5241F94C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F2705B-4515-EB48-A983-AD7B4C871E9E}"/>
              </a:ext>
            </a:extLst>
          </p:cNvPr>
          <p:cNvSpPr>
            <a:spLocks noGrp="1"/>
          </p:cNvSpPr>
          <p:nvPr>
            <p:ph type="sldNum" sz="quarter" idx="12"/>
          </p:nvPr>
        </p:nvSpPr>
        <p:spPr/>
        <p:txBody>
          <a:bodyPr/>
          <a:lstStyle/>
          <a:p>
            <a:fld id="{A9E08082-77E1-4647-A12C-64B04CFBBC24}" type="slidenum">
              <a:rPr lang="en-US" smtClean="0"/>
              <a:t>‹#›</a:t>
            </a:fld>
            <a:endParaRPr lang="en-US"/>
          </a:p>
        </p:txBody>
      </p:sp>
    </p:spTree>
    <p:extLst>
      <p:ext uri="{BB962C8B-B14F-4D97-AF65-F5344CB8AC3E}">
        <p14:creationId xmlns:p14="http://schemas.microsoft.com/office/powerpoint/2010/main" val="4226649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493B5-28BB-134A-B4E9-5152408B33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AE5EB0-8737-9B49-A5DC-885C067D15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1D1F6F9-D852-D84F-8F19-81FDA999E3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CADC41-6E8D-8244-B758-2967B1D5B969}"/>
              </a:ext>
            </a:extLst>
          </p:cNvPr>
          <p:cNvSpPr>
            <a:spLocks noGrp="1"/>
          </p:cNvSpPr>
          <p:nvPr>
            <p:ph type="dt" sz="half" idx="10"/>
          </p:nvPr>
        </p:nvSpPr>
        <p:spPr/>
        <p:txBody>
          <a:bodyPr/>
          <a:lstStyle/>
          <a:p>
            <a:fld id="{95604F72-DCB2-EF40-93F5-4B38D92F98EF}" type="datetimeFigureOut">
              <a:rPr lang="en-US" smtClean="0"/>
              <a:t>1/12/20</a:t>
            </a:fld>
            <a:endParaRPr lang="en-US"/>
          </a:p>
        </p:txBody>
      </p:sp>
      <p:sp>
        <p:nvSpPr>
          <p:cNvPr id="6" name="Footer Placeholder 5">
            <a:extLst>
              <a:ext uri="{FF2B5EF4-FFF2-40B4-BE49-F238E27FC236}">
                <a16:creationId xmlns:a16="http://schemas.microsoft.com/office/drawing/2014/main" id="{E831C041-2D5F-6B41-9CE8-C69D9474CC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DDF759-9327-964B-8382-9E7D471BC033}"/>
              </a:ext>
            </a:extLst>
          </p:cNvPr>
          <p:cNvSpPr>
            <a:spLocks noGrp="1"/>
          </p:cNvSpPr>
          <p:nvPr>
            <p:ph type="sldNum" sz="quarter" idx="12"/>
          </p:nvPr>
        </p:nvSpPr>
        <p:spPr/>
        <p:txBody>
          <a:bodyPr/>
          <a:lstStyle/>
          <a:p>
            <a:fld id="{A9E08082-77E1-4647-A12C-64B04CFBBC24}" type="slidenum">
              <a:rPr lang="en-US" smtClean="0"/>
              <a:t>‹#›</a:t>
            </a:fld>
            <a:endParaRPr lang="en-US"/>
          </a:p>
        </p:txBody>
      </p:sp>
    </p:spTree>
    <p:extLst>
      <p:ext uri="{BB962C8B-B14F-4D97-AF65-F5344CB8AC3E}">
        <p14:creationId xmlns:p14="http://schemas.microsoft.com/office/powerpoint/2010/main" val="1902226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1FE7A-2603-4D4A-BA8A-A95EB8DDBC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A49C311-4280-724E-9468-382A12B7E5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7F4305-7B29-3D49-BDB4-04DAA5B42A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C55642-4252-3D49-8EC7-771C78A2D9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60EBFE-0714-844C-9308-FECE82F62D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E66E9CF-B534-2F48-92BC-4E7B8E0938EB}"/>
              </a:ext>
            </a:extLst>
          </p:cNvPr>
          <p:cNvSpPr>
            <a:spLocks noGrp="1"/>
          </p:cNvSpPr>
          <p:nvPr>
            <p:ph type="dt" sz="half" idx="10"/>
          </p:nvPr>
        </p:nvSpPr>
        <p:spPr/>
        <p:txBody>
          <a:bodyPr/>
          <a:lstStyle/>
          <a:p>
            <a:fld id="{95604F72-DCB2-EF40-93F5-4B38D92F98EF}" type="datetimeFigureOut">
              <a:rPr lang="en-US" smtClean="0"/>
              <a:t>1/12/20</a:t>
            </a:fld>
            <a:endParaRPr lang="en-US"/>
          </a:p>
        </p:txBody>
      </p:sp>
      <p:sp>
        <p:nvSpPr>
          <p:cNvPr id="8" name="Footer Placeholder 7">
            <a:extLst>
              <a:ext uri="{FF2B5EF4-FFF2-40B4-BE49-F238E27FC236}">
                <a16:creationId xmlns:a16="http://schemas.microsoft.com/office/drawing/2014/main" id="{482A018D-7663-E341-AAE5-D72F616689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F82666-1716-114B-B430-6220A0DBE9D5}"/>
              </a:ext>
            </a:extLst>
          </p:cNvPr>
          <p:cNvSpPr>
            <a:spLocks noGrp="1"/>
          </p:cNvSpPr>
          <p:nvPr>
            <p:ph type="sldNum" sz="quarter" idx="12"/>
          </p:nvPr>
        </p:nvSpPr>
        <p:spPr/>
        <p:txBody>
          <a:bodyPr/>
          <a:lstStyle/>
          <a:p>
            <a:fld id="{A9E08082-77E1-4647-A12C-64B04CFBBC24}" type="slidenum">
              <a:rPr lang="en-US" smtClean="0"/>
              <a:t>‹#›</a:t>
            </a:fld>
            <a:endParaRPr lang="en-US"/>
          </a:p>
        </p:txBody>
      </p:sp>
    </p:spTree>
    <p:extLst>
      <p:ext uri="{BB962C8B-B14F-4D97-AF65-F5344CB8AC3E}">
        <p14:creationId xmlns:p14="http://schemas.microsoft.com/office/powerpoint/2010/main" val="4015623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CB10D-C8F6-E84E-8DC8-009CDC1A030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775A1E-63A2-164D-9DC7-3F1F79E11B9D}"/>
              </a:ext>
            </a:extLst>
          </p:cNvPr>
          <p:cNvSpPr>
            <a:spLocks noGrp="1"/>
          </p:cNvSpPr>
          <p:nvPr>
            <p:ph type="dt" sz="half" idx="10"/>
          </p:nvPr>
        </p:nvSpPr>
        <p:spPr/>
        <p:txBody>
          <a:bodyPr/>
          <a:lstStyle/>
          <a:p>
            <a:fld id="{95604F72-DCB2-EF40-93F5-4B38D92F98EF}" type="datetimeFigureOut">
              <a:rPr lang="en-US" smtClean="0"/>
              <a:t>1/12/20</a:t>
            </a:fld>
            <a:endParaRPr lang="en-US"/>
          </a:p>
        </p:txBody>
      </p:sp>
      <p:sp>
        <p:nvSpPr>
          <p:cNvPr id="4" name="Footer Placeholder 3">
            <a:extLst>
              <a:ext uri="{FF2B5EF4-FFF2-40B4-BE49-F238E27FC236}">
                <a16:creationId xmlns:a16="http://schemas.microsoft.com/office/drawing/2014/main" id="{BFF60786-4F96-2841-BBAC-0647EA22C5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2A0343-94F3-5F4E-AA55-FF94632242AC}"/>
              </a:ext>
            </a:extLst>
          </p:cNvPr>
          <p:cNvSpPr>
            <a:spLocks noGrp="1"/>
          </p:cNvSpPr>
          <p:nvPr>
            <p:ph type="sldNum" sz="quarter" idx="12"/>
          </p:nvPr>
        </p:nvSpPr>
        <p:spPr/>
        <p:txBody>
          <a:bodyPr/>
          <a:lstStyle/>
          <a:p>
            <a:fld id="{A9E08082-77E1-4647-A12C-64B04CFBBC24}" type="slidenum">
              <a:rPr lang="en-US" smtClean="0"/>
              <a:t>‹#›</a:t>
            </a:fld>
            <a:endParaRPr lang="en-US"/>
          </a:p>
        </p:txBody>
      </p:sp>
    </p:spTree>
    <p:extLst>
      <p:ext uri="{BB962C8B-B14F-4D97-AF65-F5344CB8AC3E}">
        <p14:creationId xmlns:p14="http://schemas.microsoft.com/office/powerpoint/2010/main" val="3827284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BDA52C-5BD4-3C45-BEE1-A1BE274FAFEF}"/>
              </a:ext>
            </a:extLst>
          </p:cNvPr>
          <p:cNvSpPr>
            <a:spLocks noGrp="1"/>
          </p:cNvSpPr>
          <p:nvPr>
            <p:ph type="dt" sz="half" idx="10"/>
          </p:nvPr>
        </p:nvSpPr>
        <p:spPr/>
        <p:txBody>
          <a:bodyPr/>
          <a:lstStyle/>
          <a:p>
            <a:fld id="{95604F72-DCB2-EF40-93F5-4B38D92F98EF}" type="datetimeFigureOut">
              <a:rPr lang="en-US" smtClean="0"/>
              <a:t>1/12/20</a:t>
            </a:fld>
            <a:endParaRPr lang="en-US"/>
          </a:p>
        </p:txBody>
      </p:sp>
      <p:sp>
        <p:nvSpPr>
          <p:cNvPr id="3" name="Footer Placeholder 2">
            <a:extLst>
              <a:ext uri="{FF2B5EF4-FFF2-40B4-BE49-F238E27FC236}">
                <a16:creationId xmlns:a16="http://schemas.microsoft.com/office/drawing/2014/main" id="{AD57CACD-32F7-9C46-82F3-539EA6DE87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740EE43-9512-F743-A627-3C8EDF8431E9}"/>
              </a:ext>
            </a:extLst>
          </p:cNvPr>
          <p:cNvSpPr>
            <a:spLocks noGrp="1"/>
          </p:cNvSpPr>
          <p:nvPr>
            <p:ph type="sldNum" sz="quarter" idx="12"/>
          </p:nvPr>
        </p:nvSpPr>
        <p:spPr/>
        <p:txBody>
          <a:bodyPr/>
          <a:lstStyle/>
          <a:p>
            <a:fld id="{A9E08082-77E1-4647-A12C-64B04CFBBC24}" type="slidenum">
              <a:rPr lang="en-US" smtClean="0"/>
              <a:t>‹#›</a:t>
            </a:fld>
            <a:endParaRPr lang="en-US"/>
          </a:p>
        </p:txBody>
      </p:sp>
    </p:spTree>
    <p:extLst>
      <p:ext uri="{BB962C8B-B14F-4D97-AF65-F5344CB8AC3E}">
        <p14:creationId xmlns:p14="http://schemas.microsoft.com/office/powerpoint/2010/main" val="1131184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81320-6512-3A48-BE2C-89ADD611B1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4092A30-9E79-9E40-8E05-C430581F13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738554-31BB-404F-AD21-07D9209102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32C0D8-C57C-B441-9B72-93CDF129B6B7}"/>
              </a:ext>
            </a:extLst>
          </p:cNvPr>
          <p:cNvSpPr>
            <a:spLocks noGrp="1"/>
          </p:cNvSpPr>
          <p:nvPr>
            <p:ph type="dt" sz="half" idx="10"/>
          </p:nvPr>
        </p:nvSpPr>
        <p:spPr/>
        <p:txBody>
          <a:bodyPr/>
          <a:lstStyle/>
          <a:p>
            <a:fld id="{95604F72-DCB2-EF40-93F5-4B38D92F98EF}" type="datetimeFigureOut">
              <a:rPr lang="en-US" smtClean="0"/>
              <a:t>1/12/20</a:t>
            </a:fld>
            <a:endParaRPr lang="en-US"/>
          </a:p>
        </p:txBody>
      </p:sp>
      <p:sp>
        <p:nvSpPr>
          <p:cNvPr id="6" name="Footer Placeholder 5">
            <a:extLst>
              <a:ext uri="{FF2B5EF4-FFF2-40B4-BE49-F238E27FC236}">
                <a16:creationId xmlns:a16="http://schemas.microsoft.com/office/drawing/2014/main" id="{75605B55-D0E2-C042-A4FD-1AAD32D27B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BD6BF5-CEB6-094F-AD4B-3ED06C53F024}"/>
              </a:ext>
            </a:extLst>
          </p:cNvPr>
          <p:cNvSpPr>
            <a:spLocks noGrp="1"/>
          </p:cNvSpPr>
          <p:nvPr>
            <p:ph type="sldNum" sz="quarter" idx="12"/>
          </p:nvPr>
        </p:nvSpPr>
        <p:spPr/>
        <p:txBody>
          <a:bodyPr/>
          <a:lstStyle/>
          <a:p>
            <a:fld id="{A9E08082-77E1-4647-A12C-64B04CFBBC24}" type="slidenum">
              <a:rPr lang="en-US" smtClean="0"/>
              <a:t>‹#›</a:t>
            </a:fld>
            <a:endParaRPr lang="en-US"/>
          </a:p>
        </p:txBody>
      </p:sp>
    </p:spTree>
    <p:extLst>
      <p:ext uri="{BB962C8B-B14F-4D97-AF65-F5344CB8AC3E}">
        <p14:creationId xmlns:p14="http://schemas.microsoft.com/office/powerpoint/2010/main" val="2957278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AEA49-A2A2-3B48-AF31-9ABC75D727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A17A5D-444C-684A-B45A-13DC11C2F9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8F6822C-336C-684D-B551-2198C5F843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F5853F-36AB-0149-AAFC-AF5E8BC44883}"/>
              </a:ext>
            </a:extLst>
          </p:cNvPr>
          <p:cNvSpPr>
            <a:spLocks noGrp="1"/>
          </p:cNvSpPr>
          <p:nvPr>
            <p:ph type="dt" sz="half" idx="10"/>
          </p:nvPr>
        </p:nvSpPr>
        <p:spPr/>
        <p:txBody>
          <a:bodyPr/>
          <a:lstStyle/>
          <a:p>
            <a:fld id="{95604F72-DCB2-EF40-93F5-4B38D92F98EF}" type="datetimeFigureOut">
              <a:rPr lang="en-US" smtClean="0"/>
              <a:t>1/12/20</a:t>
            </a:fld>
            <a:endParaRPr lang="en-US"/>
          </a:p>
        </p:txBody>
      </p:sp>
      <p:sp>
        <p:nvSpPr>
          <p:cNvPr id="6" name="Footer Placeholder 5">
            <a:extLst>
              <a:ext uri="{FF2B5EF4-FFF2-40B4-BE49-F238E27FC236}">
                <a16:creationId xmlns:a16="http://schemas.microsoft.com/office/drawing/2014/main" id="{36BD1194-338B-9240-9C23-DCCCAAA89A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94BBA2-CB32-C347-9334-21616B854C01}"/>
              </a:ext>
            </a:extLst>
          </p:cNvPr>
          <p:cNvSpPr>
            <a:spLocks noGrp="1"/>
          </p:cNvSpPr>
          <p:nvPr>
            <p:ph type="sldNum" sz="quarter" idx="12"/>
          </p:nvPr>
        </p:nvSpPr>
        <p:spPr/>
        <p:txBody>
          <a:bodyPr/>
          <a:lstStyle/>
          <a:p>
            <a:fld id="{A9E08082-77E1-4647-A12C-64B04CFBBC24}" type="slidenum">
              <a:rPr lang="en-US" smtClean="0"/>
              <a:t>‹#›</a:t>
            </a:fld>
            <a:endParaRPr lang="en-US"/>
          </a:p>
        </p:txBody>
      </p:sp>
    </p:spTree>
    <p:extLst>
      <p:ext uri="{BB962C8B-B14F-4D97-AF65-F5344CB8AC3E}">
        <p14:creationId xmlns:p14="http://schemas.microsoft.com/office/powerpoint/2010/main" val="4037732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CE24ED-BC02-F842-AB4D-C55DCA17CF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511230-A34A-6844-B6C0-54C82EA6E5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12533-B73A-994E-99E8-E3CD2DD90C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604F72-DCB2-EF40-93F5-4B38D92F98EF}" type="datetimeFigureOut">
              <a:rPr lang="en-US" smtClean="0"/>
              <a:t>1/12/20</a:t>
            </a:fld>
            <a:endParaRPr lang="en-US"/>
          </a:p>
        </p:txBody>
      </p:sp>
      <p:sp>
        <p:nvSpPr>
          <p:cNvPr id="5" name="Footer Placeholder 4">
            <a:extLst>
              <a:ext uri="{FF2B5EF4-FFF2-40B4-BE49-F238E27FC236}">
                <a16:creationId xmlns:a16="http://schemas.microsoft.com/office/drawing/2014/main" id="{9DA20149-29F3-9B4C-B3E6-8EC9DA3F1D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2C8DCC-9B64-5F4F-BA0F-AC263C662F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E08082-77E1-4647-A12C-64B04CFBBC24}" type="slidenum">
              <a:rPr lang="en-US" smtClean="0"/>
              <a:t>‹#›</a:t>
            </a:fld>
            <a:endParaRPr lang="en-US"/>
          </a:p>
        </p:txBody>
      </p:sp>
    </p:spTree>
    <p:extLst>
      <p:ext uri="{BB962C8B-B14F-4D97-AF65-F5344CB8AC3E}">
        <p14:creationId xmlns:p14="http://schemas.microsoft.com/office/powerpoint/2010/main" val="14039800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0BE4B1-77A6-FC42-8B95-9F5BDCBD888F}"/>
              </a:ext>
            </a:extLst>
          </p:cNvPr>
          <p:cNvSpPr>
            <a:spLocks noGrp="1"/>
          </p:cNvSpPr>
          <p:nvPr>
            <p:ph type="ctrTitle"/>
          </p:nvPr>
        </p:nvSpPr>
        <p:spPr/>
        <p:txBody>
          <a:bodyPr>
            <a:normAutofit/>
          </a:bodyPr>
          <a:lstStyle/>
          <a:p>
            <a:r>
              <a:rPr lang="en-US" dirty="0"/>
              <a:t>Pies are required today… Please sit in your teams </a:t>
            </a:r>
            <a:r>
              <a:rPr lang="en-US" dirty="0">
                <a:sym typeface="Wingdings" pitchFamily="2" charset="2"/>
              </a:rPr>
              <a:t></a:t>
            </a:r>
            <a:endParaRPr lang="en-US" dirty="0"/>
          </a:p>
        </p:txBody>
      </p:sp>
      <p:sp>
        <p:nvSpPr>
          <p:cNvPr id="5" name="Subtitle 4">
            <a:extLst>
              <a:ext uri="{FF2B5EF4-FFF2-40B4-BE49-F238E27FC236}">
                <a16:creationId xmlns:a16="http://schemas.microsoft.com/office/drawing/2014/main" id="{ECEE53F2-28D1-4D46-8891-8F2A821BB2E2}"/>
              </a:ext>
            </a:extLst>
          </p:cNvPr>
          <p:cNvSpPr>
            <a:spLocks noGrp="1"/>
          </p:cNvSpPr>
          <p:nvPr>
            <p:ph type="subTitle" idx="1"/>
          </p:nvPr>
        </p:nvSpPr>
        <p:spPr/>
        <p:txBody>
          <a:bodyPr>
            <a:normAutofit/>
          </a:bodyPr>
          <a:lstStyle/>
          <a:p>
            <a:r>
              <a:rPr lang="en-US" dirty="0"/>
              <a:t>Please sit in your project groups. You should have one by now.</a:t>
            </a:r>
          </a:p>
        </p:txBody>
      </p:sp>
    </p:spTree>
    <p:extLst>
      <p:ext uri="{BB962C8B-B14F-4D97-AF65-F5344CB8AC3E}">
        <p14:creationId xmlns:p14="http://schemas.microsoft.com/office/powerpoint/2010/main" val="2856735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314"/>
            <a:ext cx="12192000" cy="4552015"/>
          </a:xfrm>
          <a:prstGeom prst="rect">
            <a:avLst/>
          </a:prstGeom>
        </p:spPr>
        <p:txBody>
          <a:bodyPr wrap="square">
            <a:spAutoFit/>
          </a:bodyPr>
          <a:lstStyle/>
          <a:p>
            <a:pPr>
              <a:lnSpc>
                <a:spcPct val="115000"/>
              </a:lnSpc>
              <a:spcAft>
                <a:spcPts val="0"/>
              </a:spcAft>
            </a:pPr>
            <a:r>
              <a:rPr lang="en-GB" b="1" dirty="0">
                <a:latin typeface="Arial"/>
                <a:ea typeface="Arial"/>
              </a:rPr>
              <a:t>3. Write a script that will compute the number of seconds contained in duration entered by the user. </a:t>
            </a:r>
            <a:r>
              <a:rPr lang="en-GB" dirty="0">
                <a:latin typeface="Arial"/>
                <a:ea typeface="Arial"/>
              </a:rPr>
              <a:t>The script will do the following:</a:t>
            </a:r>
            <a:endParaRPr lang="en-SG" b="1" dirty="0">
              <a:latin typeface="Arial"/>
              <a:ea typeface="Arial"/>
            </a:endParaRPr>
          </a:p>
          <a:p>
            <a:pPr marL="342900" lvl="0" indent="-342900">
              <a:lnSpc>
                <a:spcPct val="115000"/>
              </a:lnSpc>
              <a:spcAft>
                <a:spcPts val="0"/>
              </a:spcAft>
              <a:buFont typeface="Arial"/>
              <a:buChar char="●"/>
            </a:pPr>
            <a:r>
              <a:rPr lang="en-GB" dirty="0">
                <a:latin typeface="Arial"/>
                <a:ea typeface="Arial"/>
              </a:rPr>
              <a:t>prompt the user to input a number of years, days and hours (you can assume that only integers will be entered by the user)</a:t>
            </a:r>
            <a:endParaRPr lang="en-SG" b="1" dirty="0">
              <a:latin typeface="Arial"/>
              <a:ea typeface="Arial"/>
            </a:endParaRPr>
          </a:p>
          <a:p>
            <a:pPr marL="342900" lvl="0" indent="-342900">
              <a:lnSpc>
                <a:spcPct val="115000"/>
              </a:lnSpc>
              <a:spcAft>
                <a:spcPts val="0"/>
              </a:spcAft>
              <a:buFont typeface="Arial"/>
              <a:buChar char="●"/>
            </a:pPr>
            <a:r>
              <a:rPr lang="en-GB" dirty="0">
                <a:latin typeface="Arial"/>
                <a:ea typeface="Arial"/>
              </a:rPr>
              <a:t>call a function convert to compute the number of seconds contained in that duration. The function takes three inputs (the number of years, days and hours) and returns the number of seconds. You can assume for simplicity that all years have 365 days.</a:t>
            </a:r>
            <a:endParaRPr lang="en-SG" b="1" dirty="0">
              <a:latin typeface="Arial"/>
              <a:ea typeface="Arial"/>
            </a:endParaRPr>
          </a:p>
          <a:p>
            <a:pPr marL="342900" lvl="0" indent="-342900">
              <a:lnSpc>
                <a:spcPct val="115000"/>
              </a:lnSpc>
              <a:spcAft>
                <a:spcPts val="0"/>
              </a:spcAft>
              <a:buFont typeface="Arial"/>
              <a:buChar char="●"/>
            </a:pPr>
            <a:r>
              <a:rPr lang="en-GB" dirty="0">
                <a:latin typeface="Arial"/>
                <a:ea typeface="Arial"/>
              </a:rPr>
              <a:t>output the number of seconds in the format as shown below</a:t>
            </a:r>
            <a:endParaRPr lang="en-SG" b="1" dirty="0">
              <a:latin typeface="Arial"/>
              <a:ea typeface="Arial"/>
            </a:endParaRPr>
          </a:p>
          <a:p>
            <a:pPr>
              <a:lnSpc>
                <a:spcPct val="115000"/>
              </a:lnSpc>
              <a:spcAft>
                <a:spcPts val="0"/>
              </a:spcAft>
            </a:pPr>
            <a:r>
              <a:rPr lang="en-GB" b="1" dirty="0">
                <a:latin typeface="Arial"/>
                <a:ea typeface="Arial"/>
              </a:rPr>
              <a:t> </a:t>
            </a:r>
            <a:endParaRPr lang="en-SG" b="1" dirty="0">
              <a:latin typeface="Arial"/>
              <a:ea typeface="Arial"/>
            </a:endParaRPr>
          </a:p>
          <a:p>
            <a:pPr>
              <a:lnSpc>
                <a:spcPct val="115000"/>
              </a:lnSpc>
              <a:spcAft>
                <a:spcPts val="0"/>
              </a:spcAft>
            </a:pPr>
            <a:r>
              <a:rPr lang="en-GB" b="1" dirty="0">
                <a:latin typeface="Arial"/>
                <a:ea typeface="Arial"/>
              </a:rPr>
              <a:t>Example:</a:t>
            </a:r>
            <a:endParaRPr lang="en-SG" b="1" dirty="0">
              <a:latin typeface="Arial"/>
              <a:ea typeface="Arial"/>
            </a:endParaRPr>
          </a:p>
          <a:p>
            <a:pPr>
              <a:lnSpc>
                <a:spcPct val="115000"/>
              </a:lnSpc>
              <a:spcAft>
                <a:spcPts val="0"/>
              </a:spcAft>
            </a:pPr>
            <a:r>
              <a:rPr lang="en-GB" dirty="0">
                <a:latin typeface="Courier New"/>
                <a:ea typeface="Courier New"/>
              </a:rPr>
              <a:t>Enter the number of years: 24</a:t>
            </a:r>
            <a:endParaRPr lang="en-SG" b="1" dirty="0">
              <a:latin typeface="Arial"/>
              <a:ea typeface="Arial"/>
            </a:endParaRPr>
          </a:p>
          <a:p>
            <a:pPr>
              <a:lnSpc>
                <a:spcPct val="115000"/>
              </a:lnSpc>
              <a:spcAft>
                <a:spcPts val="0"/>
              </a:spcAft>
            </a:pPr>
            <a:r>
              <a:rPr lang="en-GB" dirty="0">
                <a:latin typeface="Courier New"/>
                <a:ea typeface="Courier New"/>
              </a:rPr>
              <a:t>Enter the number of days: 145</a:t>
            </a:r>
            <a:endParaRPr lang="en-SG" b="1" dirty="0">
              <a:latin typeface="Arial"/>
              <a:ea typeface="Arial"/>
            </a:endParaRPr>
          </a:p>
          <a:p>
            <a:pPr>
              <a:lnSpc>
                <a:spcPct val="115000"/>
              </a:lnSpc>
              <a:spcAft>
                <a:spcPts val="0"/>
              </a:spcAft>
            </a:pPr>
            <a:r>
              <a:rPr lang="en-GB" dirty="0">
                <a:latin typeface="Courier New"/>
                <a:ea typeface="Courier New"/>
              </a:rPr>
              <a:t>Enter the number of hours: 6</a:t>
            </a:r>
            <a:endParaRPr lang="en-SG" b="1" dirty="0">
              <a:latin typeface="Arial"/>
              <a:ea typeface="Arial"/>
            </a:endParaRPr>
          </a:p>
          <a:p>
            <a:pPr>
              <a:lnSpc>
                <a:spcPct val="115000"/>
              </a:lnSpc>
              <a:spcAft>
                <a:spcPts val="0"/>
              </a:spcAft>
            </a:pPr>
            <a:r>
              <a:rPr lang="en-GB" dirty="0">
                <a:latin typeface="Courier New"/>
                <a:ea typeface="Courier New"/>
              </a:rPr>
              <a:t>There are 769413600 seconds in 24 years, 145 days and 6 hours</a:t>
            </a:r>
            <a:endParaRPr lang="en-SG" b="1" dirty="0">
              <a:effectLst/>
              <a:latin typeface="Arial"/>
              <a:ea typeface="Arial"/>
            </a:endParaRPr>
          </a:p>
        </p:txBody>
      </p:sp>
    </p:spTree>
    <p:extLst>
      <p:ext uri="{BB962C8B-B14F-4D97-AF65-F5344CB8AC3E}">
        <p14:creationId xmlns:p14="http://schemas.microsoft.com/office/powerpoint/2010/main" val="3440019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2761"/>
            <a:ext cx="12192000" cy="5826210"/>
          </a:xfrm>
          <a:prstGeom prst="rect">
            <a:avLst/>
          </a:prstGeom>
        </p:spPr>
        <p:txBody>
          <a:bodyPr wrap="square">
            <a:spAutoFit/>
          </a:bodyPr>
          <a:lstStyle/>
          <a:p>
            <a:pPr>
              <a:lnSpc>
                <a:spcPct val="115000"/>
              </a:lnSpc>
              <a:spcAft>
                <a:spcPts val="0"/>
              </a:spcAft>
            </a:pPr>
            <a:r>
              <a:rPr lang="en-GB" b="1" dirty="0">
                <a:latin typeface="Arial"/>
                <a:ea typeface="Arial"/>
              </a:rPr>
              <a:t>3. Solution:</a:t>
            </a:r>
            <a:endParaRPr lang="en-SG" b="1" dirty="0">
              <a:latin typeface="Arial"/>
              <a:ea typeface="Arial"/>
            </a:endParaRPr>
          </a:p>
          <a:p>
            <a:pPr>
              <a:lnSpc>
                <a:spcPct val="115000"/>
              </a:lnSpc>
              <a:spcAft>
                <a:spcPts val="0"/>
              </a:spcAft>
            </a:pPr>
            <a:r>
              <a:rPr lang="en-GB" b="1" dirty="0" err="1">
                <a:solidFill>
                  <a:srgbClr val="3C78D8"/>
                </a:solidFill>
                <a:latin typeface="Courier New"/>
                <a:ea typeface="Courier New"/>
              </a:rPr>
              <a:t>def</a:t>
            </a:r>
            <a:r>
              <a:rPr lang="en-GB" b="1" dirty="0">
                <a:solidFill>
                  <a:srgbClr val="3C78D8"/>
                </a:solidFill>
                <a:latin typeface="Courier New"/>
                <a:ea typeface="Courier New"/>
              </a:rPr>
              <a:t> </a:t>
            </a:r>
            <a:r>
              <a:rPr lang="en-GB" b="1" dirty="0">
                <a:latin typeface="Courier New"/>
                <a:ea typeface="Courier New"/>
              </a:rPr>
              <a:t>convert(</a:t>
            </a:r>
            <a:r>
              <a:rPr lang="en-GB" b="1" dirty="0" err="1">
                <a:latin typeface="Courier New"/>
                <a:ea typeface="Courier New"/>
              </a:rPr>
              <a:t>yrs</a:t>
            </a:r>
            <a:r>
              <a:rPr lang="en-GB" b="1" dirty="0">
                <a:latin typeface="Courier New"/>
                <a:ea typeface="Courier New"/>
              </a:rPr>
              <a:t> , days , </a:t>
            </a:r>
            <a:r>
              <a:rPr lang="en-GB" b="1" dirty="0" err="1">
                <a:latin typeface="Courier New"/>
                <a:ea typeface="Courier New"/>
              </a:rPr>
              <a:t>hrs</a:t>
            </a:r>
            <a:r>
              <a:rPr lang="en-GB" b="1" dirty="0">
                <a:latin typeface="Courier New"/>
                <a:ea typeface="Courier New"/>
              </a:rPr>
              <a:t>):</a:t>
            </a:r>
            <a:endParaRPr lang="en-SG" b="1" dirty="0">
              <a:latin typeface="Arial"/>
              <a:ea typeface="Arial"/>
            </a:endParaRPr>
          </a:p>
          <a:p>
            <a:pPr>
              <a:lnSpc>
                <a:spcPct val="115000"/>
              </a:lnSpc>
              <a:spcAft>
                <a:spcPts val="0"/>
              </a:spcAft>
            </a:pPr>
            <a:r>
              <a:rPr lang="en-GB" b="1" dirty="0">
                <a:latin typeface="Courier New"/>
                <a:ea typeface="Courier New"/>
              </a:rPr>
              <a:t>	</a:t>
            </a:r>
            <a:r>
              <a:rPr lang="en-GB" b="1" dirty="0">
                <a:solidFill>
                  <a:srgbClr val="B7B7B7"/>
                </a:solidFill>
                <a:latin typeface="Courier New"/>
                <a:ea typeface="Courier New"/>
              </a:rPr>
              <a:t>""" Computes the number of seconds</a:t>
            </a:r>
            <a:endParaRPr lang="en-SG" b="1" dirty="0">
              <a:latin typeface="Arial"/>
              <a:ea typeface="Arial"/>
            </a:endParaRPr>
          </a:p>
          <a:p>
            <a:pPr>
              <a:lnSpc>
                <a:spcPct val="115000"/>
              </a:lnSpc>
              <a:spcAft>
                <a:spcPts val="0"/>
              </a:spcAft>
            </a:pPr>
            <a:r>
              <a:rPr lang="en-GB" b="1" dirty="0">
                <a:latin typeface="Courier New"/>
                <a:ea typeface="Courier New"/>
              </a:rPr>
              <a:t>	</a:t>
            </a:r>
            <a:r>
              <a:rPr lang="en-GB" b="1" dirty="0">
                <a:solidFill>
                  <a:srgbClr val="B7B7B7"/>
                </a:solidFill>
                <a:latin typeface="Courier New"/>
                <a:ea typeface="Courier New"/>
              </a:rPr>
              <a:t>in </a:t>
            </a:r>
            <a:r>
              <a:rPr lang="en-GB" b="1" dirty="0" err="1">
                <a:solidFill>
                  <a:srgbClr val="B7B7B7"/>
                </a:solidFill>
                <a:latin typeface="Courier New"/>
                <a:ea typeface="Courier New"/>
              </a:rPr>
              <a:t>yrs</a:t>
            </a:r>
            <a:r>
              <a:rPr lang="en-GB" b="1" dirty="0">
                <a:solidFill>
                  <a:srgbClr val="B7B7B7"/>
                </a:solidFill>
                <a:latin typeface="Courier New"/>
                <a:ea typeface="Courier New"/>
              </a:rPr>
              <a:t> years , days </a:t>
            </a:r>
            <a:r>
              <a:rPr lang="en-GB" b="1" dirty="0" err="1">
                <a:solidFill>
                  <a:srgbClr val="B7B7B7"/>
                </a:solidFill>
                <a:latin typeface="Courier New"/>
                <a:ea typeface="Courier New"/>
              </a:rPr>
              <a:t>days</a:t>
            </a:r>
            <a:r>
              <a:rPr lang="en-GB" b="1" dirty="0">
                <a:solidFill>
                  <a:srgbClr val="B7B7B7"/>
                </a:solidFill>
                <a:latin typeface="Courier New"/>
                <a:ea typeface="Courier New"/>
              </a:rPr>
              <a:t> , and </a:t>
            </a:r>
            <a:r>
              <a:rPr lang="en-GB" b="1" dirty="0" err="1">
                <a:solidFill>
                  <a:srgbClr val="B7B7B7"/>
                </a:solidFill>
                <a:latin typeface="Courier New"/>
                <a:ea typeface="Courier New"/>
              </a:rPr>
              <a:t>hrs</a:t>
            </a:r>
            <a:r>
              <a:rPr lang="en-GB" b="1" dirty="0">
                <a:solidFill>
                  <a:srgbClr val="B7B7B7"/>
                </a:solidFill>
                <a:latin typeface="Courier New"/>
                <a:ea typeface="Courier New"/>
              </a:rPr>
              <a:t> hours """</a:t>
            </a:r>
            <a:endParaRPr lang="en-SG" b="1" dirty="0">
              <a:latin typeface="Arial"/>
              <a:ea typeface="Arial"/>
            </a:endParaRPr>
          </a:p>
          <a:p>
            <a:pPr>
              <a:lnSpc>
                <a:spcPct val="115000"/>
              </a:lnSpc>
              <a:spcAft>
                <a:spcPts val="0"/>
              </a:spcAft>
            </a:pPr>
            <a:r>
              <a:rPr lang="en-GB" b="1" dirty="0">
                <a:latin typeface="Courier New"/>
                <a:ea typeface="Courier New"/>
              </a:rPr>
              <a:t>	</a:t>
            </a:r>
            <a:r>
              <a:rPr lang="en-GB" b="1" dirty="0">
                <a:solidFill>
                  <a:srgbClr val="3C78D8"/>
                </a:solidFill>
                <a:latin typeface="Courier New"/>
                <a:ea typeface="Courier New"/>
              </a:rPr>
              <a:t>return </a:t>
            </a:r>
            <a:r>
              <a:rPr lang="en-GB" b="1" dirty="0">
                <a:latin typeface="Courier New"/>
                <a:ea typeface="Courier New"/>
              </a:rPr>
              <a:t>60*60*(</a:t>
            </a:r>
            <a:r>
              <a:rPr lang="en-GB" b="1" dirty="0" err="1">
                <a:latin typeface="Courier New"/>
                <a:ea typeface="Courier New"/>
              </a:rPr>
              <a:t>hrs</a:t>
            </a:r>
            <a:r>
              <a:rPr lang="en-GB" b="1" dirty="0">
                <a:latin typeface="Courier New"/>
                <a:ea typeface="Courier New"/>
              </a:rPr>
              <a:t> + 24*(days + 365*</a:t>
            </a:r>
            <a:r>
              <a:rPr lang="en-GB" b="1" dirty="0" err="1">
                <a:latin typeface="Courier New"/>
                <a:ea typeface="Courier New"/>
              </a:rPr>
              <a:t>yrs</a:t>
            </a:r>
            <a:r>
              <a:rPr lang="en-GB" b="1" dirty="0">
                <a:latin typeface="Courier New"/>
                <a:ea typeface="Courier New"/>
              </a:rPr>
              <a:t>))</a:t>
            </a:r>
            <a:endParaRPr lang="en-SG" b="1" dirty="0">
              <a:latin typeface="Arial"/>
              <a:ea typeface="Arial"/>
            </a:endParaRPr>
          </a:p>
          <a:p>
            <a:pPr>
              <a:lnSpc>
                <a:spcPct val="115000"/>
              </a:lnSpc>
              <a:spcAft>
                <a:spcPts val="0"/>
              </a:spcAft>
            </a:pPr>
            <a:r>
              <a:rPr lang="en-GB" b="1" dirty="0">
                <a:latin typeface="Courier New"/>
                <a:ea typeface="Courier New"/>
              </a:rPr>
              <a:t> </a:t>
            </a:r>
            <a:endParaRPr lang="en-SG" b="1" dirty="0">
              <a:latin typeface="Arial"/>
              <a:ea typeface="Arial"/>
            </a:endParaRPr>
          </a:p>
          <a:p>
            <a:pPr>
              <a:lnSpc>
                <a:spcPct val="115000"/>
              </a:lnSpc>
              <a:spcAft>
                <a:spcPts val="0"/>
              </a:spcAft>
            </a:pPr>
            <a:r>
              <a:rPr lang="en-GB" b="1" dirty="0">
                <a:solidFill>
                  <a:srgbClr val="B7B7B7"/>
                </a:solidFill>
                <a:latin typeface="Courier New"/>
                <a:ea typeface="Courier New"/>
              </a:rPr>
              <a:t># Computes the number of seconds in a certain duration</a:t>
            </a:r>
            <a:endParaRPr lang="en-SG" b="1" dirty="0">
              <a:latin typeface="Arial"/>
              <a:ea typeface="Arial"/>
            </a:endParaRPr>
          </a:p>
          <a:p>
            <a:pPr>
              <a:lnSpc>
                <a:spcPct val="115000"/>
              </a:lnSpc>
              <a:spcAft>
                <a:spcPts val="0"/>
              </a:spcAft>
            </a:pPr>
            <a:r>
              <a:rPr lang="en-GB" b="1" dirty="0">
                <a:solidFill>
                  <a:srgbClr val="B7B7B7"/>
                </a:solidFill>
                <a:latin typeface="Courier New"/>
                <a:ea typeface="Courier New"/>
              </a:rPr>
              <a:t># Ask the user to enter the number of years, days and hours</a:t>
            </a:r>
            <a:endParaRPr lang="en-SG" b="1" dirty="0">
              <a:latin typeface="Arial"/>
              <a:ea typeface="Arial"/>
            </a:endParaRPr>
          </a:p>
          <a:p>
            <a:pPr>
              <a:lnSpc>
                <a:spcPct val="115000"/>
              </a:lnSpc>
              <a:spcAft>
                <a:spcPts val="0"/>
              </a:spcAft>
            </a:pPr>
            <a:r>
              <a:rPr lang="en-GB" b="1" dirty="0">
                <a:latin typeface="Courier New"/>
                <a:ea typeface="Courier New"/>
              </a:rPr>
              <a:t>years = </a:t>
            </a:r>
            <a:r>
              <a:rPr lang="en-GB" b="1" dirty="0" err="1">
                <a:solidFill>
                  <a:srgbClr val="3C78D8"/>
                </a:solidFill>
                <a:latin typeface="Courier New"/>
                <a:ea typeface="Courier New"/>
              </a:rPr>
              <a:t>int</a:t>
            </a:r>
            <a:r>
              <a:rPr lang="en-GB" b="1" dirty="0">
                <a:latin typeface="Courier New"/>
                <a:ea typeface="Courier New"/>
              </a:rPr>
              <a:t>(</a:t>
            </a:r>
            <a:r>
              <a:rPr lang="en-GB" b="1" dirty="0">
                <a:solidFill>
                  <a:srgbClr val="3C78D8"/>
                </a:solidFill>
                <a:latin typeface="Courier New"/>
                <a:ea typeface="Courier New"/>
              </a:rPr>
              <a:t>input</a:t>
            </a:r>
            <a:r>
              <a:rPr lang="en-GB" b="1" dirty="0">
                <a:latin typeface="Courier New"/>
                <a:ea typeface="Courier New"/>
              </a:rPr>
              <a:t>('</a:t>
            </a:r>
            <a:r>
              <a:rPr lang="en-GB" b="1" dirty="0">
                <a:solidFill>
                  <a:srgbClr val="6AA84F"/>
                </a:solidFill>
                <a:latin typeface="Courier New"/>
                <a:ea typeface="Courier New"/>
              </a:rPr>
              <a:t>Enter the </a:t>
            </a:r>
            <a:r>
              <a:rPr lang="en-GB" b="1" dirty="0" err="1">
                <a:solidFill>
                  <a:srgbClr val="6AA84F"/>
                </a:solidFill>
                <a:latin typeface="Courier New"/>
                <a:ea typeface="Courier New"/>
              </a:rPr>
              <a:t>the</a:t>
            </a:r>
            <a:r>
              <a:rPr lang="en-GB" b="1" dirty="0">
                <a:solidFill>
                  <a:srgbClr val="6AA84F"/>
                </a:solidFill>
                <a:latin typeface="Courier New"/>
                <a:ea typeface="Courier New"/>
              </a:rPr>
              <a:t> number of years: </a:t>
            </a:r>
            <a:r>
              <a:rPr lang="en-GB" b="1" dirty="0">
                <a:latin typeface="Courier New"/>
                <a:ea typeface="Courier New"/>
              </a:rPr>
              <a:t>'))</a:t>
            </a:r>
            <a:endParaRPr lang="en-SG" b="1" dirty="0">
              <a:latin typeface="Arial"/>
              <a:ea typeface="Arial"/>
            </a:endParaRPr>
          </a:p>
          <a:p>
            <a:pPr>
              <a:lnSpc>
                <a:spcPct val="115000"/>
              </a:lnSpc>
              <a:spcAft>
                <a:spcPts val="0"/>
              </a:spcAft>
            </a:pPr>
            <a:r>
              <a:rPr lang="en-GB" b="1" dirty="0">
                <a:latin typeface="Courier New"/>
                <a:ea typeface="Courier New"/>
              </a:rPr>
              <a:t>days = </a:t>
            </a:r>
            <a:r>
              <a:rPr lang="en-GB" b="1" dirty="0" err="1">
                <a:solidFill>
                  <a:srgbClr val="3C78D8"/>
                </a:solidFill>
                <a:latin typeface="Courier New"/>
                <a:ea typeface="Courier New"/>
              </a:rPr>
              <a:t>int</a:t>
            </a:r>
            <a:r>
              <a:rPr lang="en-GB" b="1" dirty="0">
                <a:latin typeface="Courier New"/>
                <a:ea typeface="Courier New"/>
              </a:rPr>
              <a:t>(</a:t>
            </a:r>
            <a:r>
              <a:rPr lang="en-GB" b="1" dirty="0">
                <a:solidFill>
                  <a:srgbClr val="3C78D8"/>
                </a:solidFill>
                <a:latin typeface="Courier New"/>
                <a:ea typeface="Courier New"/>
              </a:rPr>
              <a:t>input</a:t>
            </a:r>
            <a:r>
              <a:rPr lang="en-GB" b="1" dirty="0">
                <a:latin typeface="Courier New"/>
                <a:ea typeface="Courier New"/>
              </a:rPr>
              <a:t>('</a:t>
            </a:r>
            <a:r>
              <a:rPr lang="en-GB" b="1" dirty="0">
                <a:solidFill>
                  <a:srgbClr val="6AA84F"/>
                </a:solidFill>
                <a:latin typeface="Courier New"/>
                <a:ea typeface="Courier New"/>
              </a:rPr>
              <a:t>Enter the </a:t>
            </a:r>
            <a:r>
              <a:rPr lang="en-GB" b="1" dirty="0" err="1">
                <a:solidFill>
                  <a:srgbClr val="6AA84F"/>
                </a:solidFill>
                <a:latin typeface="Courier New"/>
                <a:ea typeface="Courier New"/>
              </a:rPr>
              <a:t>the</a:t>
            </a:r>
            <a:r>
              <a:rPr lang="en-GB" b="1" dirty="0">
                <a:solidFill>
                  <a:srgbClr val="6AA84F"/>
                </a:solidFill>
                <a:latin typeface="Courier New"/>
                <a:ea typeface="Courier New"/>
              </a:rPr>
              <a:t> number of days: </a:t>
            </a:r>
            <a:r>
              <a:rPr lang="en-GB" b="1" dirty="0">
                <a:latin typeface="Courier New"/>
                <a:ea typeface="Courier New"/>
              </a:rPr>
              <a:t>'))</a:t>
            </a:r>
            <a:endParaRPr lang="en-SG" b="1" dirty="0">
              <a:latin typeface="Arial"/>
              <a:ea typeface="Arial"/>
            </a:endParaRPr>
          </a:p>
          <a:p>
            <a:pPr>
              <a:lnSpc>
                <a:spcPct val="115000"/>
              </a:lnSpc>
              <a:spcAft>
                <a:spcPts val="0"/>
              </a:spcAft>
            </a:pPr>
            <a:r>
              <a:rPr lang="en-GB" b="1" dirty="0">
                <a:latin typeface="Courier New"/>
                <a:ea typeface="Courier New"/>
              </a:rPr>
              <a:t>hours = </a:t>
            </a:r>
            <a:r>
              <a:rPr lang="en-GB" b="1" dirty="0" err="1">
                <a:solidFill>
                  <a:srgbClr val="3C78D8"/>
                </a:solidFill>
                <a:latin typeface="Courier New"/>
                <a:ea typeface="Courier New"/>
              </a:rPr>
              <a:t>int</a:t>
            </a:r>
            <a:r>
              <a:rPr lang="en-GB" b="1" dirty="0">
                <a:latin typeface="Courier New"/>
                <a:ea typeface="Courier New"/>
              </a:rPr>
              <a:t>(</a:t>
            </a:r>
            <a:r>
              <a:rPr lang="en-GB" b="1" dirty="0">
                <a:solidFill>
                  <a:srgbClr val="3C78D8"/>
                </a:solidFill>
                <a:latin typeface="Courier New"/>
                <a:ea typeface="Courier New"/>
              </a:rPr>
              <a:t>input</a:t>
            </a:r>
            <a:r>
              <a:rPr lang="en-GB" b="1" dirty="0">
                <a:latin typeface="Courier New"/>
                <a:ea typeface="Courier New"/>
              </a:rPr>
              <a:t>('</a:t>
            </a:r>
            <a:r>
              <a:rPr lang="en-GB" b="1" dirty="0">
                <a:solidFill>
                  <a:srgbClr val="6AA84F"/>
                </a:solidFill>
                <a:latin typeface="Courier New"/>
                <a:ea typeface="Courier New"/>
              </a:rPr>
              <a:t>Enter the </a:t>
            </a:r>
            <a:r>
              <a:rPr lang="en-GB" b="1" dirty="0" err="1">
                <a:solidFill>
                  <a:srgbClr val="6AA84F"/>
                </a:solidFill>
                <a:latin typeface="Courier New"/>
                <a:ea typeface="Courier New"/>
              </a:rPr>
              <a:t>the</a:t>
            </a:r>
            <a:r>
              <a:rPr lang="en-GB" b="1" dirty="0">
                <a:solidFill>
                  <a:srgbClr val="6AA84F"/>
                </a:solidFill>
                <a:latin typeface="Courier New"/>
                <a:ea typeface="Courier New"/>
              </a:rPr>
              <a:t> number of hours: </a:t>
            </a:r>
            <a:r>
              <a:rPr lang="en-GB" b="1" dirty="0">
                <a:latin typeface="Courier New"/>
                <a:ea typeface="Courier New"/>
              </a:rPr>
              <a:t>'))</a:t>
            </a:r>
            <a:endParaRPr lang="en-SG" b="1" dirty="0">
              <a:latin typeface="Arial"/>
              <a:ea typeface="Arial"/>
            </a:endParaRPr>
          </a:p>
          <a:p>
            <a:pPr>
              <a:lnSpc>
                <a:spcPct val="115000"/>
              </a:lnSpc>
              <a:spcAft>
                <a:spcPts val="0"/>
              </a:spcAft>
            </a:pPr>
            <a:r>
              <a:rPr lang="en-GB" b="1" dirty="0">
                <a:latin typeface="Courier New"/>
                <a:ea typeface="Courier New"/>
              </a:rPr>
              <a:t> </a:t>
            </a:r>
            <a:endParaRPr lang="en-SG" b="1" dirty="0">
              <a:latin typeface="Arial"/>
              <a:ea typeface="Arial"/>
            </a:endParaRPr>
          </a:p>
          <a:p>
            <a:pPr>
              <a:lnSpc>
                <a:spcPct val="115000"/>
              </a:lnSpc>
              <a:spcAft>
                <a:spcPts val="0"/>
              </a:spcAft>
            </a:pPr>
            <a:r>
              <a:rPr lang="en-GB" b="1" dirty="0">
                <a:solidFill>
                  <a:srgbClr val="B7B7B7"/>
                </a:solidFill>
                <a:latin typeface="Courier New"/>
                <a:ea typeface="Courier New"/>
              </a:rPr>
              <a:t># Call the function to compute the number of seconds</a:t>
            </a:r>
            <a:endParaRPr lang="en-SG" b="1" dirty="0">
              <a:latin typeface="Arial"/>
              <a:ea typeface="Arial"/>
            </a:endParaRPr>
          </a:p>
          <a:p>
            <a:pPr>
              <a:lnSpc>
                <a:spcPct val="115000"/>
              </a:lnSpc>
              <a:spcAft>
                <a:spcPts val="0"/>
              </a:spcAft>
            </a:pPr>
            <a:r>
              <a:rPr lang="en-GB" b="1" dirty="0">
                <a:latin typeface="Courier New"/>
                <a:ea typeface="Courier New"/>
              </a:rPr>
              <a:t>seconds = convert(years , days , hours )</a:t>
            </a:r>
            <a:endParaRPr lang="en-SG" b="1" dirty="0">
              <a:latin typeface="Arial"/>
              <a:ea typeface="Arial"/>
            </a:endParaRPr>
          </a:p>
          <a:p>
            <a:pPr>
              <a:lnSpc>
                <a:spcPct val="115000"/>
              </a:lnSpc>
              <a:spcAft>
                <a:spcPts val="0"/>
              </a:spcAft>
            </a:pPr>
            <a:r>
              <a:rPr lang="en-GB" b="1" dirty="0">
                <a:latin typeface="Courier New"/>
                <a:ea typeface="Courier New"/>
              </a:rPr>
              <a:t> </a:t>
            </a:r>
            <a:endParaRPr lang="en-SG" b="1" dirty="0">
              <a:latin typeface="Arial"/>
              <a:ea typeface="Arial"/>
            </a:endParaRPr>
          </a:p>
          <a:p>
            <a:pPr>
              <a:lnSpc>
                <a:spcPct val="115000"/>
              </a:lnSpc>
              <a:spcAft>
                <a:spcPts val="0"/>
              </a:spcAft>
            </a:pPr>
            <a:r>
              <a:rPr lang="en-GB" b="1" dirty="0">
                <a:solidFill>
                  <a:srgbClr val="B7B7B7"/>
                </a:solidFill>
                <a:latin typeface="Courier New"/>
                <a:ea typeface="Courier New"/>
              </a:rPr>
              <a:t># print the result</a:t>
            </a:r>
            <a:endParaRPr lang="en-SG" b="1" dirty="0">
              <a:latin typeface="Arial"/>
              <a:ea typeface="Arial"/>
            </a:endParaRPr>
          </a:p>
          <a:p>
            <a:pPr>
              <a:lnSpc>
                <a:spcPct val="115000"/>
              </a:lnSpc>
              <a:spcAft>
                <a:spcPts val="0"/>
              </a:spcAft>
            </a:pPr>
            <a:r>
              <a:rPr lang="en-GB" b="1" dirty="0">
                <a:solidFill>
                  <a:srgbClr val="3C78D8"/>
                </a:solidFill>
                <a:latin typeface="Courier New"/>
                <a:ea typeface="Courier New"/>
              </a:rPr>
              <a:t>print</a:t>
            </a:r>
            <a:r>
              <a:rPr lang="en-GB" b="1" dirty="0">
                <a:latin typeface="Courier New"/>
                <a:ea typeface="Courier New"/>
              </a:rPr>
              <a:t>('</a:t>
            </a:r>
            <a:r>
              <a:rPr lang="en-GB" b="1" dirty="0">
                <a:solidFill>
                  <a:srgbClr val="6AA84F"/>
                </a:solidFill>
                <a:latin typeface="Courier New"/>
                <a:ea typeface="Courier New"/>
              </a:rPr>
              <a:t>\</a:t>
            </a:r>
            <a:r>
              <a:rPr lang="en-GB" b="1" dirty="0" err="1">
                <a:solidFill>
                  <a:srgbClr val="6AA84F"/>
                </a:solidFill>
                <a:latin typeface="Courier New"/>
                <a:ea typeface="Courier New"/>
              </a:rPr>
              <a:t>nThere</a:t>
            </a:r>
            <a:r>
              <a:rPr lang="en-GB" b="1" dirty="0">
                <a:solidFill>
                  <a:srgbClr val="6AA84F"/>
                </a:solidFill>
                <a:latin typeface="Courier New"/>
                <a:ea typeface="Courier New"/>
              </a:rPr>
              <a:t> are </a:t>
            </a:r>
            <a:r>
              <a:rPr lang="en-GB" b="1" dirty="0">
                <a:latin typeface="Courier New"/>
                <a:ea typeface="Courier New"/>
              </a:rPr>
              <a:t>',seconds ,'</a:t>
            </a:r>
            <a:r>
              <a:rPr lang="en-GB" b="1" dirty="0">
                <a:solidFill>
                  <a:srgbClr val="6AA84F"/>
                </a:solidFill>
                <a:latin typeface="Courier New"/>
                <a:ea typeface="Courier New"/>
              </a:rPr>
              <a:t>seconds in </a:t>
            </a:r>
            <a:r>
              <a:rPr lang="en-GB" b="1" dirty="0">
                <a:latin typeface="Courier New"/>
                <a:ea typeface="Courier New"/>
              </a:rPr>
              <a:t>',years ,'</a:t>
            </a:r>
            <a:r>
              <a:rPr lang="en-GB" b="1" dirty="0" err="1">
                <a:solidFill>
                  <a:srgbClr val="6AA84F"/>
                </a:solidFill>
                <a:latin typeface="Courier New"/>
                <a:ea typeface="Courier New"/>
              </a:rPr>
              <a:t>years,</a:t>
            </a:r>
            <a:r>
              <a:rPr lang="en-GB" b="1" dirty="0" err="1">
                <a:latin typeface="Courier New"/>
                <a:ea typeface="Courier New"/>
              </a:rPr>
              <a:t>',days</a:t>
            </a:r>
            <a:r>
              <a:rPr lang="en-GB" b="1" dirty="0">
                <a:latin typeface="Courier New"/>
                <a:ea typeface="Courier New"/>
              </a:rPr>
              <a:t> ,'</a:t>
            </a:r>
            <a:r>
              <a:rPr lang="en-GB" b="1" dirty="0">
                <a:solidFill>
                  <a:srgbClr val="6AA84F"/>
                </a:solidFill>
                <a:latin typeface="Courier New"/>
                <a:ea typeface="Courier New"/>
              </a:rPr>
              <a:t>days and </a:t>
            </a:r>
            <a:r>
              <a:rPr lang="en-GB" b="1" dirty="0">
                <a:latin typeface="Courier New"/>
                <a:ea typeface="Courier New"/>
              </a:rPr>
              <a:t>',hours ,</a:t>
            </a:r>
            <a:r>
              <a:rPr lang="en-GB" b="1" dirty="0">
                <a:solidFill>
                  <a:srgbClr val="6AA84F"/>
                </a:solidFill>
                <a:latin typeface="Courier New"/>
                <a:ea typeface="Courier New"/>
              </a:rPr>
              <a:t>'hours</a:t>
            </a:r>
            <a:r>
              <a:rPr lang="en-GB" b="1" dirty="0">
                <a:latin typeface="Courier New"/>
                <a:ea typeface="Courier New"/>
              </a:rPr>
              <a:t>')</a:t>
            </a:r>
            <a:endParaRPr lang="en-SG" b="1" dirty="0">
              <a:effectLst/>
              <a:latin typeface="Arial"/>
              <a:ea typeface="Arial"/>
            </a:endParaRPr>
          </a:p>
        </p:txBody>
      </p:sp>
    </p:spTree>
    <p:extLst>
      <p:ext uri="{BB962C8B-B14F-4D97-AF65-F5344CB8AC3E}">
        <p14:creationId xmlns:p14="http://schemas.microsoft.com/office/powerpoint/2010/main" val="1221397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4014"/>
            <a:ext cx="12192000" cy="4552015"/>
          </a:xfrm>
          <a:prstGeom prst="rect">
            <a:avLst/>
          </a:prstGeom>
        </p:spPr>
        <p:txBody>
          <a:bodyPr wrap="square">
            <a:spAutoFit/>
          </a:bodyPr>
          <a:lstStyle/>
          <a:p>
            <a:pPr>
              <a:lnSpc>
                <a:spcPct val="115000"/>
              </a:lnSpc>
              <a:spcAft>
                <a:spcPts val="0"/>
              </a:spcAft>
            </a:pPr>
            <a:r>
              <a:rPr lang="en-GB" b="1" dirty="0">
                <a:latin typeface="Arial"/>
                <a:ea typeface="Arial"/>
              </a:rPr>
              <a:t>4. Write a script that will compute the population density of a given country. </a:t>
            </a:r>
            <a:r>
              <a:rPr lang="en-GB" dirty="0">
                <a:latin typeface="Arial"/>
                <a:ea typeface="Arial"/>
              </a:rPr>
              <a:t>The script will do the following:</a:t>
            </a:r>
            <a:endParaRPr lang="en-SG" b="1" dirty="0">
              <a:latin typeface="Arial"/>
              <a:ea typeface="Arial"/>
            </a:endParaRPr>
          </a:p>
          <a:p>
            <a:pPr marL="342900" lvl="0" indent="-342900">
              <a:lnSpc>
                <a:spcPct val="115000"/>
              </a:lnSpc>
              <a:spcAft>
                <a:spcPts val="0"/>
              </a:spcAft>
              <a:buFont typeface="Arial"/>
              <a:buChar char="●"/>
            </a:pPr>
            <a:r>
              <a:rPr lang="en-GB" dirty="0">
                <a:latin typeface="Arial"/>
                <a:ea typeface="Arial"/>
              </a:rPr>
              <a:t>prompt the user to input the name of the country, the total area and the population</a:t>
            </a:r>
          </a:p>
          <a:p>
            <a:pPr marL="342900" lvl="0" indent="-342900">
              <a:lnSpc>
                <a:spcPct val="115000"/>
              </a:lnSpc>
              <a:spcAft>
                <a:spcPts val="0"/>
              </a:spcAft>
              <a:buFont typeface="Arial"/>
              <a:buChar char="●"/>
            </a:pPr>
            <a:r>
              <a:rPr lang="en-SG" dirty="0">
                <a:latin typeface="Arial"/>
                <a:ea typeface="Arial"/>
              </a:rPr>
              <a:t>call a function </a:t>
            </a:r>
            <a:r>
              <a:rPr lang="en-SG" dirty="0" err="1">
                <a:latin typeface="Arial"/>
                <a:ea typeface="Arial"/>
              </a:rPr>
              <a:t>countryDensity</a:t>
            </a:r>
            <a:r>
              <a:rPr lang="en-SG" dirty="0">
                <a:latin typeface="Arial"/>
                <a:ea typeface="Arial"/>
              </a:rPr>
              <a:t> to compute the density. The function takes two inputs (the total area and the population) and returns the density</a:t>
            </a:r>
          </a:p>
          <a:p>
            <a:pPr marL="342900" lvl="0" indent="-342900">
              <a:lnSpc>
                <a:spcPct val="115000"/>
              </a:lnSpc>
              <a:spcAft>
                <a:spcPts val="0"/>
              </a:spcAft>
              <a:buFont typeface="Arial"/>
              <a:buChar char="●"/>
            </a:pPr>
            <a:r>
              <a:rPr lang="en-SG" dirty="0">
                <a:latin typeface="Arial"/>
                <a:ea typeface="Arial"/>
              </a:rPr>
              <a:t>output the name of the country and the density in the format as shown below</a:t>
            </a:r>
          </a:p>
          <a:p>
            <a:pPr marL="342900" lvl="0" indent="-342900">
              <a:lnSpc>
                <a:spcPct val="115000"/>
              </a:lnSpc>
              <a:spcAft>
                <a:spcPts val="0"/>
              </a:spcAft>
              <a:buFont typeface="Arial"/>
              <a:buChar char="●"/>
            </a:pPr>
            <a:endParaRPr lang="en-SG" dirty="0">
              <a:latin typeface="Arial"/>
              <a:ea typeface="Arial"/>
            </a:endParaRPr>
          </a:p>
          <a:p>
            <a:pPr lvl="0">
              <a:lnSpc>
                <a:spcPct val="115000"/>
              </a:lnSpc>
              <a:spcAft>
                <a:spcPts val="0"/>
              </a:spcAft>
            </a:pPr>
            <a:r>
              <a:rPr lang="en-SG" dirty="0">
                <a:latin typeface="Arial"/>
                <a:ea typeface="Arial"/>
              </a:rPr>
              <a:t>Note, the density should be a whole number (integer).</a:t>
            </a:r>
          </a:p>
          <a:p>
            <a:pPr marL="342900" lvl="0" indent="-342900">
              <a:lnSpc>
                <a:spcPct val="115000"/>
              </a:lnSpc>
              <a:spcAft>
                <a:spcPts val="0"/>
              </a:spcAft>
              <a:buFont typeface="Arial"/>
              <a:buChar char="●"/>
            </a:pPr>
            <a:endParaRPr lang="en-SG" dirty="0">
              <a:latin typeface="Arial"/>
              <a:ea typeface="Arial"/>
            </a:endParaRPr>
          </a:p>
          <a:p>
            <a:pPr lvl="0">
              <a:lnSpc>
                <a:spcPct val="115000"/>
              </a:lnSpc>
              <a:spcAft>
                <a:spcPts val="0"/>
              </a:spcAft>
            </a:pPr>
            <a:r>
              <a:rPr lang="en-SG" dirty="0">
                <a:latin typeface="Arial"/>
                <a:ea typeface="Arial"/>
              </a:rPr>
              <a:t>Example:</a:t>
            </a:r>
          </a:p>
          <a:p>
            <a:pPr lvl="0">
              <a:lnSpc>
                <a:spcPct val="115000"/>
              </a:lnSpc>
              <a:spcAft>
                <a:spcPts val="0"/>
              </a:spcAft>
            </a:pPr>
            <a:r>
              <a:rPr lang="en-SG" dirty="0">
                <a:latin typeface="Courier New" pitchFamily="49" charset="0"/>
                <a:ea typeface="Arial"/>
                <a:cs typeface="Courier New" pitchFamily="49" charset="0"/>
              </a:rPr>
              <a:t>Computation of density</a:t>
            </a:r>
          </a:p>
          <a:p>
            <a:pPr lvl="0">
              <a:lnSpc>
                <a:spcPct val="115000"/>
              </a:lnSpc>
              <a:spcAft>
                <a:spcPts val="0"/>
              </a:spcAft>
            </a:pPr>
            <a:r>
              <a:rPr lang="en-SG" dirty="0">
                <a:latin typeface="Courier New" pitchFamily="49" charset="0"/>
                <a:ea typeface="Arial"/>
                <a:cs typeface="Courier New" pitchFamily="49" charset="0"/>
              </a:rPr>
              <a:t>Enter the name of the </a:t>
            </a:r>
            <a:r>
              <a:rPr lang="en-SG" dirty="0" err="1">
                <a:latin typeface="Courier New" pitchFamily="49" charset="0"/>
                <a:ea typeface="Arial"/>
                <a:cs typeface="Courier New" pitchFamily="49" charset="0"/>
              </a:rPr>
              <a:t>country:Singapore</a:t>
            </a:r>
            <a:endParaRPr lang="en-SG" dirty="0">
              <a:latin typeface="Courier New" pitchFamily="49" charset="0"/>
              <a:ea typeface="Arial"/>
              <a:cs typeface="Courier New" pitchFamily="49" charset="0"/>
            </a:endParaRPr>
          </a:p>
          <a:p>
            <a:pPr lvl="0">
              <a:lnSpc>
                <a:spcPct val="115000"/>
              </a:lnSpc>
              <a:spcAft>
                <a:spcPts val="0"/>
              </a:spcAft>
            </a:pPr>
            <a:r>
              <a:rPr lang="en-SG" dirty="0">
                <a:latin typeface="Courier New" pitchFamily="49" charset="0"/>
                <a:ea typeface="Arial"/>
                <a:cs typeface="Courier New" pitchFamily="49" charset="0"/>
              </a:rPr>
              <a:t>Enter the area (in km2):716.1</a:t>
            </a:r>
          </a:p>
          <a:p>
            <a:pPr lvl="0">
              <a:lnSpc>
                <a:spcPct val="115000"/>
              </a:lnSpc>
              <a:spcAft>
                <a:spcPts val="0"/>
              </a:spcAft>
            </a:pPr>
            <a:r>
              <a:rPr lang="en-SG" dirty="0">
                <a:latin typeface="Courier New" pitchFamily="49" charset="0"/>
                <a:ea typeface="Arial"/>
                <a:cs typeface="Courier New" pitchFamily="49" charset="0"/>
              </a:rPr>
              <a:t>Enter the population:5399200</a:t>
            </a:r>
          </a:p>
          <a:p>
            <a:pPr lvl="0">
              <a:lnSpc>
                <a:spcPct val="115000"/>
              </a:lnSpc>
              <a:spcAft>
                <a:spcPts val="0"/>
              </a:spcAft>
            </a:pPr>
            <a:r>
              <a:rPr lang="en-SG" dirty="0">
                <a:latin typeface="Courier New" pitchFamily="49" charset="0"/>
                <a:ea typeface="Arial"/>
                <a:cs typeface="Courier New" pitchFamily="49" charset="0"/>
              </a:rPr>
              <a:t>The population density of Singapore is 7539 people per km2</a:t>
            </a:r>
            <a:endParaRPr lang="en-SG" u="none" strike="noStrike" dirty="0">
              <a:effectLst/>
              <a:latin typeface="Arial"/>
              <a:ea typeface="Arial"/>
            </a:endParaRPr>
          </a:p>
        </p:txBody>
      </p:sp>
    </p:spTree>
    <p:extLst>
      <p:ext uri="{BB962C8B-B14F-4D97-AF65-F5344CB8AC3E}">
        <p14:creationId xmlns:p14="http://schemas.microsoft.com/office/powerpoint/2010/main" val="237710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1266"/>
            <a:ext cx="12192000" cy="5826210"/>
          </a:xfrm>
          <a:prstGeom prst="rect">
            <a:avLst/>
          </a:prstGeom>
        </p:spPr>
        <p:txBody>
          <a:bodyPr wrap="square">
            <a:spAutoFit/>
          </a:bodyPr>
          <a:lstStyle/>
          <a:p>
            <a:pPr>
              <a:lnSpc>
                <a:spcPct val="115000"/>
              </a:lnSpc>
              <a:spcAft>
                <a:spcPts val="0"/>
              </a:spcAft>
            </a:pPr>
            <a:r>
              <a:rPr lang="en-GB" b="1" dirty="0">
                <a:latin typeface="Arial"/>
                <a:ea typeface="Arial"/>
              </a:rPr>
              <a:t>4. Solution:</a:t>
            </a:r>
            <a:endParaRPr lang="en-SG" b="1" dirty="0">
              <a:latin typeface="Arial"/>
              <a:ea typeface="Arial"/>
            </a:endParaRPr>
          </a:p>
          <a:p>
            <a:pPr>
              <a:lnSpc>
                <a:spcPct val="115000"/>
              </a:lnSpc>
              <a:spcAft>
                <a:spcPts val="0"/>
              </a:spcAft>
            </a:pPr>
            <a:r>
              <a:rPr lang="en-GB" b="1" dirty="0" err="1">
                <a:solidFill>
                  <a:srgbClr val="3C78D8"/>
                </a:solidFill>
                <a:latin typeface="Courier New"/>
                <a:ea typeface="Courier New"/>
              </a:rPr>
              <a:t>def</a:t>
            </a:r>
            <a:r>
              <a:rPr lang="en-GB" b="1" dirty="0">
                <a:solidFill>
                  <a:srgbClr val="3C78D8"/>
                </a:solidFill>
                <a:latin typeface="Courier New"/>
                <a:ea typeface="Courier New"/>
              </a:rPr>
              <a:t> </a:t>
            </a:r>
            <a:r>
              <a:rPr lang="en-GB" b="1" dirty="0" err="1">
                <a:latin typeface="Courier New"/>
                <a:ea typeface="Courier New"/>
              </a:rPr>
              <a:t>countryDensity</a:t>
            </a:r>
            <a:r>
              <a:rPr lang="en-GB" b="1" dirty="0">
                <a:latin typeface="Courier New"/>
                <a:ea typeface="Courier New"/>
              </a:rPr>
              <a:t>(area, </a:t>
            </a:r>
            <a:r>
              <a:rPr lang="en-GB" b="1" dirty="0" err="1">
                <a:latin typeface="Courier New"/>
                <a:ea typeface="Courier New"/>
              </a:rPr>
              <a:t>popul</a:t>
            </a:r>
            <a:r>
              <a:rPr lang="en-GB" b="1" dirty="0">
                <a:latin typeface="Courier New"/>
                <a:ea typeface="Courier New"/>
              </a:rPr>
              <a:t>):</a:t>
            </a:r>
            <a:endParaRPr lang="en-SG" b="1" dirty="0">
              <a:latin typeface="Arial"/>
              <a:ea typeface="Arial"/>
            </a:endParaRPr>
          </a:p>
          <a:p>
            <a:pPr>
              <a:lnSpc>
                <a:spcPct val="115000"/>
              </a:lnSpc>
              <a:spcAft>
                <a:spcPts val="0"/>
              </a:spcAft>
            </a:pPr>
            <a:r>
              <a:rPr lang="en-GB" b="1" dirty="0">
                <a:latin typeface="Courier New"/>
                <a:ea typeface="Courier New"/>
              </a:rPr>
              <a:t>	</a:t>
            </a:r>
            <a:r>
              <a:rPr lang="en-GB" b="1" dirty="0">
                <a:solidFill>
                  <a:srgbClr val="B7B7B7"/>
                </a:solidFill>
                <a:latin typeface="Courier New"/>
                <a:ea typeface="Courier New"/>
              </a:rPr>
              <a:t>""" Computes the density given the area and population """</a:t>
            </a:r>
            <a:endParaRPr lang="en-SG" b="1" dirty="0">
              <a:latin typeface="Arial"/>
              <a:ea typeface="Arial"/>
            </a:endParaRPr>
          </a:p>
          <a:p>
            <a:pPr>
              <a:lnSpc>
                <a:spcPct val="115000"/>
              </a:lnSpc>
              <a:spcAft>
                <a:spcPts val="0"/>
              </a:spcAft>
            </a:pPr>
            <a:r>
              <a:rPr lang="en-GB" b="1" dirty="0">
                <a:latin typeface="Courier New"/>
                <a:ea typeface="Courier New"/>
              </a:rPr>
              <a:t>	</a:t>
            </a:r>
            <a:r>
              <a:rPr lang="en-GB" b="1" dirty="0">
                <a:solidFill>
                  <a:srgbClr val="3C78D8"/>
                </a:solidFill>
                <a:latin typeface="Courier New"/>
                <a:ea typeface="Courier New"/>
              </a:rPr>
              <a:t>return </a:t>
            </a:r>
            <a:r>
              <a:rPr lang="en-GB" b="1" dirty="0" err="1">
                <a:latin typeface="Courier New"/>
                <a:ea typeface="Courier New"/>
              </a:rPr>
              <a:t>popul</a:t>
            </a:r>
            <a:r>
              <a:rPr lang="en-GB" b="1" dirty="0">
                <a:latin typeface="Courier New"/>
                <a:ea typeface="Courier New"/>
              </a:rPr>
              <a:t> / area</a:t>
            </a:r>
            <a:endParaRPr lang="en-SG" b="1" dirty="0">
              <a:latin typeface="Arial"/>
              <a:ea typeface="Arial"/>
            </a:endParaRPr>
          </a:p>
          <a:p>
            <a:pPr>
              <a:lnSpc>
                <a:spcPct val="115000"/>
              </a:lnSpc>
              <a:spcAft>
                <a:spcPts val="0"/>
              </a:spcAft>
            </a:pPr>
            <a:r>
              <a:rPr lang="en-GB" b="1" dirty="0">
                <a:latin typeface="Courier New"/>
                <a:ea typeface="Courier New"/>
              </a:rPr>
              <a:t> </a:t>
            </a:r>
            <a:endParaRPr lang="en-SG" b="1" dirty="0">
              <a:latin typeface="Arial"/>
              <a:ea typeface="Arial"/>
            </a:endParaRPr>
          </a:p>
          <a:p>
            <a:pPr>
              <a:lnSpc>
                <a:spcPct val="115000"/>
              </a:lnSpc>
              <a:spcAft>
                <a:spcPts val="0"/>
              </a:spcAft>
            </a:pPr>
            <a:r>
              <a:rPr lang="en-GB" b="1" dirty="0">
                <a:solidFill>
                  <a:srgbClr val="B7B7B7"/>
                </a:solidFill>
                <a:latin typeface="Courier New"/>
                <a:ea typeface="Courier New"/>
              </a:rPr>
              <a:t># Script that computes the density of a country</a:t>
            </a:r>
            <a:endParaRPr lang="en-SG" b="1" dirty="0">
              <a:latin typeface="Arial"/>
              <a:ea typeface="Arial"/>
            </a:endParaRPr>
          </a:p>
          <a:p>
            <a:pPr>
              <a:lnSpc>
                <a:spcPct val="115000"/>
              </a:lnSpc>
              <a:spcAft>
                <a:spcPts val="0"/>
              </a:spcAft>
            </a:pPr>
            <a:r>
              <a:rPr lang="en-GB" b="1" dirty="0">
                <a:solidFill>
                  <a:srgbClr val="B7B7B7"/>
                </a:solidFill>
                <a:latin typeface="Courier New"/>
                <a:ea typeface="Courier New"/>
              </a:rPr>
              <a:t># Ask the user to enter the country, area and population</a:t>
            </a:r>
            <a:endParaRPr lang="en-SG" b="1" dirty="0">
              <a:latin typeface="Arial"/>
              <a:ea typeface="Arial"/>
            </a:endParaRPr>
          </a:p>
          <a:p>
            <a:pPr>
              <a:lnSpc>
                <a:spcPct val="115000"/>
              </a:lnSpc>
              <a:spcAft>
                <a:spcPts val="0"/>
              </a:spcAft>
            </a:pPr>
            <a:r>
              <a:rPr lang="en-GB" b="1" dirty="0">
                <a:solidFill>
                  <a:srgbClr val="3C78D8"/>
                </a:solidFill>
                <a:latin typeface="Courier New"/>
                <a:ea typeface="Courier New"/>
              </a:rPr>
              <a:t>print</a:t>
            </a:r>
            <a:r>
              <a:rPr lang="en-GB" b="1" dirty="0">
                <a:latin typeface="Courier New"/>
                <a:ea typeface="Courier New"/>
              </a:rPr>
              <a:t>('</a:t>
            </a:r>
            <a:r>
              <a:rPr lang="en-GB" b="1" dirty="0">
                <a:solidFill>
                  <a:srgbClr val="6AA84F"/>
                </a:solidFill>
                <a:latin typeface="Courier New"/>
                <a:ea typeface="Courier New"/>
              </a:rPr>
              <a:t>Computation of density </a:t>
            </a:r>
            <a:r>
              <a:rPr lang="en-GB" b="1" dirty="0">
                <a:latin typeface="Courier New"/>
                <a:ea typeface="Courier New"/>
              </a:rPr>
              <a:t>')</a:t>
            </a:r>
            <a:endParaRPr lang="en-SG" b="1" dirty="0">
              <a:latin typeface="Arial"/>
              <a:ea typeface="Arial"/>
            </a:endParaRPr>
          </a:p>
          <a:p>
            <a:pPr>
              <a:lnSpc>
                <a:spcPct val="115000"/>
              </a:lnSpc>
              <a:spcAft>
                <a:spcPts val="0"/>
              </a:spcAft>
            </a:pPr>
            <a:r>
              <a:rPr lang="en-GB" b="1" dirty="0" err="1">
                <a:latin typeface="Courier New"/>
                <a:ea typeface="Courier New"/>
              </a:rPr>
              <a:t>country_name</a:t>
            </a:r>
            <a:r>
              <a:rPr lang="en-GB" b="1" dirty="0">
                <a:latin typeface="Courier New"/>
                <a:ea typeface="Courier New"/>
              </a:rPr>
              <a:t> = </a:t>
            </a:r>
            <a:r>
              <a:rPr lang="en-GB" b="1" dirty="0">
                <a:solidFill>
                  <a:srgbClr val="3C78D8"/>
                </a:solidFill>
                <a:latin typeface="Courier New"/>
                <a:ea typeface="Courier New"/>
              </a:rPr>
              <a:t>input</a:t>
            </a:r>
            <a:r>
              <a:rPr lang="en-GB" b="1" dirty="0">
                <a:latin typeface="Courier New"/>
                <a:ea typeface="Courier New"/>
              </a:rPr>
              <a:t>('</a:t>
            </a:r>
            <a:r>
              <a:rPr lang="en-GB" b="1" dirty="0">
                <a:solidFill>
                  <a:srgbClr val="6AA84F"/>
                </a:solidFill>
                <a:latin typeface="Courier New"/>
                <a:ea typeface="Courier New"/>
              </a:rPr>
              <a:t>Enter the name of the country: </a:t>
            </a:r>
            <a:r>
              <a:rPr lang="en-GB" b="1" dirty="0">
                <a:latin typeface="Courier New"/>
                <a:ea typeface="Courier New"/>
              </a:rPr>
              <a:t>')</a:t>
            </a:r>
            <a:endParaRPr lang="en-SG" b="1" dirty="0">
              <a:latin typeface="Arial"/>
              <a:ea typeface="Arial"/>
            </a:endParaRPr>
          </a:p>
          <a:p>
            <a:pPr>
              <a:lnSpc>
                <a:spcPct val="115000"/>
              </a:lnSpc>
              <a:spcAft>
                <a:spcPts val="0"/>
              </a:spcAft>
            </a:pPr>
            <a:r>
              <a:rPr lang="en-GB" b="1" dirty="0" err="1">
                <a:latin typeface="Courier New"/>
                <a:ea typeface="Courier New"/>
              </a:rPr>
              <a:t>country_area</a:t>
            </a:r>
            <a:r>
              <a:rPr lang="en-GB" b="1" dirty="0">
                <a:latin typeface="Courier New"/>
                <a:ea typeface="Courier New"/>
              </a:rPr>
              <a:t> = </a:t>
            </a:r>
            <a:r>
              <a:rPr lang="en-GB" b="1" dirty="0">
                <a:solidFill>
                  <a:srgbClr val="3C78D8"/>
                </a:solidFill>
                <a:latin typeface="Courier New"/>
                <a:ea typeface="Courier New"/>
              </a:rPr>
              <a:t>float</a:t>
            </a:r>
            <a:r>
              <a:rPr lang="en-GB" b="1" dirty="0">
                <a:latin typeface="Courier New"/>
                <a:ea typeface="Courier New"/>
              </a:rPr>
              <a:t>(</a:t>
            </a:r>
            <a:r>
              <a:rPr lang="en-GB" b="1" dirty="0">
                <a:solidFill>
                  <a:srgbClr val="3C78D8"/>
                </a:solidFill>
                <a:latin typeface="Courier New"/>
                <a:ea typeface="Courier New"/>
              </a:rPr>
              <a:t>input</a:t>
            </a:r>
            <a:r>
              <a:rPr lang="en-GB" b="1" dirty="0">
                <a:latin typeface="Courier New"/>
                <a:ea typeface="Courier New"/>
              </a:rPr>
              <a:t>('</a:t>
            </a:r>
            <a:r>
              <a:rPr lang="en-GB" b="1" dirty="0">
                <a:solidFill>
                  <a:srgbClr val="6AA84F"/>
                </a:solidFill>
                <a:latin typeface="Courier New"/>
                <a:ea typeface="Courier New"/>
              </a:rPr>
              <a:t>Enter the area (in km2): </a:t>
            </a:r>
            <a:r>
              <a:rPr lang="en-GB" b="1" dirty="0">
                <a:latin typeface="Courier New"/>
                <a:ea typeface="Courier New"/>
              </a:rPr>
              <a:t>'))</a:t>
            </a:r>
            <a:endParaRPr lang="en-SG" b="1" dirty="0">
              <a:latin typeface="Arial"/>
              <a:ea typeface="Arial"/>
            </a:endParaRPr>
          </a:p>
          <a:p>
            <a:pPr>
              <a:lnSpc>
                <a:spcPct val="115000"/>
              </a:lnSpc>
              <a:spcAft>
                <a:spcPts val="0"/>
              </a:spcAft>
            </a:pPr>
            <a:r>
              <a:rPr lang="en-GB" b="1" dirty="0" err="1">
                <a:latin typeface="Courier New"/>
                <a:ea typeface="Courier New"/>
              </a:rPr>
              <a:t>country_population</a:t>
            </a:r>
            <a:r>
              <a:rPr lang="en-GB" b="1" dirty="0">
                <a:latin typeface="Courier New"/>
                <a:ea typeface="Courier New"/>
              </a:rPr>
              <a:t> = </a:t>
            </a:r>
            <a:r>
              <a:rPr lang="en-GB" b="1" dirty="0" err="1">
                <a:solidFill>
                  <a:srgbClr val="3C78D8"/>
                </a:solidFill>
                <a:latin typeface="Courier New"/>
                <a:ea typeface="Courier New"/>
              </a:rPr>
              <a:t>int</a:t>
            </a:r>
            <a:r>
              <a:rPr lang="en-GB" b="1" dirty="0">
                <a:latin typeface="Courier New"/>
                <a:ea typeface="Courier New"/>
              </a:rPr>
              <a:t>(</a:t>
            </a:r>
            <a:r>
              <a:rPr lang="en-GB" b="1" dirty="0">
                <a:solidFill>
                  <a:srgbClr val="3C78D8"/>
                </a:solidFill>
                <a:latin typeface="Courier New"/>
                <a:ea typeface="Courier New"/>
              </a:rPr>
              <a:t>input</a:t>
            </a:r>
            <a:r>
              <a:rPr lang="en-GB" b="1" dirty="0">
                <a:latin typeface="Courier New"/>
                <a:ea typeface="Courier New"/>
              </a:rPr>
              <a:t>('</a:t>
            </a:r>
            <a:r>
              <a:rPr lang="en-GB" b="1" dirty="0">
                <a:solidFill>
                  <a:srgbClr val="6AA84F"/>
                </a:solidFill>
                <a:latin typeface="Courier New"/>
                <a:ea typeface="Courier New"/>
              </a:rPr>
              <a:t>Enter the population: </a:t>
            </a:r>
            <a:r>
              <a:rPr lang="en-GB" b="1" dirty="0">
                <a:latin typeface="Courier New"/>
                <a:ea typeface="Courier New"/>
              </a:rPr>
              <a:t>'))</a:t>
            </a:r>
            <a:endParaRPr lang="en-SG" b="1" dirty="0">
              <a:latin typeface="Arial"/>
              <a:ea typeface="Arial"/>
            </a:endParaRPr>
          </a:p>
          <a:p>
            <a:pPr>
              <a:lnSpc>
                <a:spcPct val="115000"/>
              </a:lnSpc>
              <a:spcAft>
                <a:spcPts val="0"/>
              </a:spcAft>
            </a:pPr>
            <a:r>
              <a:rPr lang="en-GB" b="1" dirty="0">
                <a:latin typeface="Courier New"/>
                <a:ea typeface="Courier New"/>
              </a:rPr>
              <a:t> </a:t>
            </a:r>
            <a:endParaRPr lang="en-SG" b="1" dirty="0">
              <a:latin typeface="Arial"/>
              <a:ea typeface="Arial"/>
            </a:endParaRPr>
          </a:p>
          <a:p>
            <a:pPr>
              <a:lnSpc>
                <a:spcPct val="115000"/>
              </a:lnSpc>
              <a:spcAft>
                <a:spcPts val="0"/>
              </a:spcAft>
            </a:pPr>
            <a:r>
              <a:rPr lang="en-GB" b="1" dirty="0">
                <a:solidFill>
                  <a:srgbClr val="B7B7B7"/>
                </a:solidFill>
                <a:latin typeface="Courier New"/>
                <a:ea typeface="Courier New"/>
              </a:rPr>
              <a:t># Call the function to compute the density</a:t>
            </a:r>
            <a:endParaRPr lang="en-SG" b="1" dirty="0">
              <a:latin typeface="Arial"/>
              <a:ea typeface="Arial"/>
            </a:endParaRPr>
          </a:p>
          <a:p>
            <a:pPr>
              <a:lnSpc>
                <a:spcPct val="115000"/>
              </a:lnSpc>
              <a:spcAft>
                <a:spcPts val="0"/>
              </a:spcAft>
            </a:pPr>
            <a:r>
              <a:rPr lang="en-GB" b="1" dirty="0" err="1">
                <a:latin typeface="Courier New"/>
                <a:ea typeface="Courier New"/>
              </a:rPr>
              <a:t>country_density</a:t>
            </a:r>
            <a:r>
              <a:rPr lang="en-GB" b="1" dirty="0">
                <a:latin typeface="Courier New"/>
                <a:ea typeface="Courier New"/>
              </a:rPr>
              <a:t> = </a:t>
            </a:r>
            <a:r>
              <a:rPr lang="en-GB" b="1" dirty="0" err="1">
                <a:latin typeface="Courier New"/>
                <a:ea typeface="Courier New"/>
              </a:rPr>
              <a:t>countryDensity</a:t>
            </a:r>
            <a:r>
              <a:rPr lang="en-GB" b="1" dirty="0">
                <a:latin typeface="Courier New"/>
                <a:ea typeface="Courier New"/>
              </a:rPr>
              <a:t>(</a:t>
            </a:r>
            <a:r>
              <a:rPr lang="en-GB" b="1" dirty="0" err="1">
                <a:latin typeface="Courier New"/>
                <a:ea typeface="Courier New"/>
              </a:rPr>
              <a:t>country_area,country_population</a:t>
            </a:r>
            <a:r>
              <a:rPr lang="en-GB" b="1" dirty="0">
                <a:latin typeface="Courier New"/>
                <a:ea typeface="Courier New"/>
              </a:rPr>
              <a:t>)</a:t>
            </a:r>
            <a:endParaRPr lang="en-SG" b="1" dirty="0">
              <a:latin typeface="Arial"/>
              <a:ea typeface="Arial"/>
            </a:endParaRPr>
          </a:p>
          <a:p>
            <a:pPr>
              <a:lnSpc>
                <a:spcPct val="115000"/>
              </a:lnSpc>
              <a:spcAft>
                <a:spcPts val="0"/>
              </a:spcAft>
            </a:pPr>
            <a:r>
              <a:rPr lang="en-GB" b="1" dirty="0">
                <a:latin typeface="Courier New"/>
                <a:ea typeface="Courier New"/>
              </a:rPr>
              <a:t> </a:t>
            </a:r>
            <a:endParaRPr lang="en-SG" b="1" dirty="0">
              <a:latin typeface="Arial"/>
              <a:ea typeface="Arial"/>
            </a:endParaRPr>
          </a:p>
          <a:p>
            <a:pPr>
              <a:lnSpc>
                <a:spcPct val="115000"/>
              </a:lnSpc>
              <a:spcAft>
                <a:spcPts val="0"/>
              </a:spcAft>
            </a:pPr>
            <a:r>
              <a:rPr lang="en-GB" b="1" dirty="0">
                <a:solidFill>
                  <a:srgbClr val="B7B7B7"/>
                </a:solidFill>
                <a:latin typeface="Courier New"/>
                <a:ea typeface="Courier New"/>
              </a:rPr>
              <a:t># Output the density</a:t>
            </a:r>
            <a:endParaRPr lang="en-SG" b="1" dirty="0">
              <a:latin typeface="Arial"/>
              <a:ea typeface="Arial"/>
            </a:endParaRPr>
          </a:p>
          <a:p>
            <a:pPr>
              <a:lnSpc>
                <a:spcPct val="115000"/>
              </a:lnSpc>
              <a:spcAft>
                <a:spcPts val="0"/>
              </a:spcAft>
            </a:pPr>
            <a:r>
              <a:rPr lang="en-GB" b="1" dirty="0">
                <a:solidFill>
                  <a:srgbClr val="3C78D8"/>
                </a:solidFill>
                <a:latin typeface="Courier New"/>
                <a:ea typeface="Courier New"/>
              </a:rPr>
              <a:t>print</a:t>
            </a:r>
            <a:r>
              <a:rPr lang="en-GB" b="1" dirty="0">
                <a:latin typeface="Courier New"/>
                <a:ea typeface="Courier New"/>
              </a:rPr>
              <a:t>('</a:t>
            </a:r>
            <a:r>
              <a:rPr lang="en-GB" b="1" dirty="0">
                <a:solidFill>
                  <a:srgbClr val="6AA84F"/>
                </a:solidFill>
                <a:latin typeface="Courier New"/>
                <a:ea typeface="Courier New"/>
              </a:rPr>
              <a:t>\</a:t>
            </a:r>
            <a:r>
              <a:rPr lang="en-GB" b="1" dirty="0" err="1">
                <a:solidFill>
                  <a:srgbClr val="6AA84F"/>
                </a:solidFill>
                <a:latin typeface="Courier New"/>
                <a:ea typeface="Courier New"/>
              </a:rPr>
              <a:t>nThe</a:t>
            </a:r>
            <a:r>
              <a:rPr lang="en-GB" b="1" dirty="0">
                <a:solidFill>
                  <a:srgbClr val="6AA84F"/>
                </a:solidFill>
                <a:latin typeface="Courier New"/>
                <a:ea typeface="Courier New"/>
              </a:rPr>
              <a:t> population density of </a:t>
            </a:r>
            <a:r>
              <a:rPr lang="en-GB" b="1" dirty="0">
                <a:latin typeface="Courier New"/>
                <a:ea typeface="Courier New"/>
              </a:rPr>
              <a:t>',</a:t>
            </a:r>
            <a:r>
              <a:rPr lang="en-GB" b="1" dirty="0" err="1">
                <a:latin typeface="Courier New"/>
                <a:ea typeface="Courier New"/>
              </a:rPr>
              <a:t>country_name</a:t>
            </a:r>
            <a:r>
              <a:rPr lang="en-GB" b="1" dirty="0">
                <a:latin typeface="Courier New"/>
                <a:ea typeface="Courier New"/>
              </a:rPr>
              <a:t> ,'</a:t>
            </a:r>
            <a:r>
              <a:rPr lang="en-GB" b="1" dirty="0">
                <a:solidFill>
                  <a:srgbClr val="6AA84F"/>
                </a:solidFill>
                <a:latin typeface="Courier New"/>
                <a:ea typeface="Courier New"/>
              </a:rPr>
              <a:t>is </a:t>
            </a:r>
            <a:r>
              <a:rPr lang="en-GB" b="1" dirty="0">
                <a:latin typeface="Courier New"/>
                <a:ea typeface="Courier New"/>
              </a:rPr>
              <a:t>',</a:t>
            </a:r>
            <a:r>
              <a:rPr lang="en-GB" b="1" dirty="0" err="1">
                <a:solidFill>
                  <a:srgbClr val="3C78D8"/>
                </a:solidFill>
                <a:latin typeface="Courier New"/>
                <a:ea typeface="Courier New"/>
              </a:rPr>
              <a:t>int</a:t>
            </a:r>
            <a:r>
              <a:rPr lang="en-GB" b="1" dirty="0">
                <a:latin typeface="Courier New"/>
                <a:ea typeface="Courier New"/>
              </a:rPr>
              <a:t>(</a:t>
            </a:r>
            <a:r>
              <a:rPr lang="en-GB" b="1" dirty="0" err="1">
                <a:latin typeface="Courier New"/>
                <a:ea typeface="Courier New"/>
              </a:rPr>
              <a:t>country_density</a:t>
            </a:r>
            <a:r>
              <a:rPr lang="en-GB" b="1" dirty="0">
                <a:latin typeface="Courier New"/>
                <a:ea typeface="Courier New"/>
              </a:rPr>
              <a:t>),'</a:t>
            </a:r>
            <a:r>
              <a:rPr lang="en-GB" b="1" dirty="0">
                <a:solidFill>
                  <a:srgbClr val="6AA84F"/>
                </a:solidFill>
                <a:latin typeface="Courier New"/>
                <a:ea typeface="Courier New"/>
              </a:rPr>
              <a:t>people per km2</a:t>
            </a:r>
            <a:r>
              <a:rPr lang="en-GB" b="1" dirty="0">
                <a:latin typeface="Courier New"/>
                <a:ea typeface="Courier New"/>
              </a:rPr>
              <a:t>')</a:t>
            </a:r>
            <a:endParaRPr lang="en-SG" b="1" dirty="0">
              <a:effectLst/>
              <a:latin typeface="Arial"/>
              <a:ea typeface="Arial"/>
            </a:endParaRPr>
          </a:p>
        </p:txBody>
      </p:sp>
    </p:spTree>
    <p:extLst>
      <p:ext uri="{BB962C8B-B14F-4D97-AF65-F5344CB8AC3E}">
        <p14:creationId xmlns:p14="http://schemas.microsoft.com/office/powerpoint/2010/main" val="2905064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2322174"/>
          </a:xfrm>
          <a:prstGeom prst="rect">
            <a:avLst/>
          </a:prstGeom>
        </p:spPr>
        <p:txBody>
          <a:bodyPr wrap="square">
            <a:spAutoFit/>
          </a:bodyPr>
          <a:lstStyle/>
          <a:p>
            <a:pPr algn="just">
              <a:lnSpc>
                <a:spcPct val="115000"/>
              </a:lnSpc>
              <a:spcAft>
                <a:spcPts val="0"/>
              </a:spcAft>
            </a:pPr>
            <a:r>
              <a:rPr lang="en-GB" b="1" dirty="0">
                <a:latin typeface="Arial"/>
                <a:ea typeface="Arial"/>
              </a:rPr>
              <a:t>5. Build a function occurrences that takes as input a string </a:t>
            </a:r>
            <a:r>
              <a:rPr lang="en-GB" b="1" dirty="0" err="1">
                <a:latin typeface="Arial"/>
                <a:ea typeface="Arial"/>
              </a:rPr>
              <a:t>my_str</a:t>
            </a:r>
            <a:r>
              <a:rPr lang="en-GB" b="1" dirty="0">
                <a:latin typeface="Arial"/>
                <a:ea typeface="Arial"/>
              </a:rPr>
              <a:t> and a character </a:t>
            </a:r>
            <a:r>
              <a:rPr lang="en-GB" b="1" dirty="0" err="1">
                <a:latin typeface="Arial"/>
                <a:ea typeface="Arial"/>
              </a:rPr>
              <a:t>my_char</a:t>
            </a:r>
            <a:r>
              <a:rPr lang="en-GB" b="1" dirty="0">
                <a:latin typeface="Arial"/>
                <a:ea typeface="Arial"/>
              </a:rPr>
              <a:t>.</a:t>
            </a:r>
            <a:r>
              <a:rPr lang="en-GB" dirty="0">
                <a:latin typeface="Arial"/>
                <a:ea typeface="Arial"/>
              </a:rPr>
              <a:t> It will then compute and output the number of occurrences of the character </a:t>
            </a:r>
            <a:r>
              <a:rPr lang="en-GB" dirty="0" err="1">
                <a:latin typeface="Arial"/>
                <a:ea typeface="Arial"/>
              </a:rPr>
              <a:t>my_char</a:t>
            </a:r>
            <a:r>
              <a:rPr lang="en-GB" dirty="0">
                <a:latin typeface="Arial"/>
                <a:ea typeface="Arial"/>
              </a:rPr>
              <a:t> in </a:t>
            </a:r>
            <a:r>
              <a:rPr lang="en-GB" dirty="0" err="1">
                <a:latin typeface="Arial"/>
                <a:ea typeface="Arial"/>
              </a:rPr>
              <a:t>my_str</a:t>
            </a:r>
            <a:r>
              <a:rPr lang="en-GB" dirty="0">
                <a:latin typeface="Arial"/>
                <a:ea typeface="Arial"/>
              </a:rPr>
              <a:t>. It will also output the list of the occurrences indexes (if no occurrence, it simply outputs an empty list).</a:t>
            </a:r>
            <a:endParaRPr lang="en-SG" b="1" dirty="0">
              <a:latin typeface="Arial"/>
              <a:ea typeface="Arial"/>
            </a:endParaRPr>
          </a:p>
          <a:p>
            <a:pPr>
              <a:lnSpc>
                <a:spcPct val="115000"/>
              </a:lnSpc>
              <a:spcAft>
                <a:spcPts val="0"/>
              </a:spcAft>
            </a:pPr>
            <a:r>
              <a:rPr lang="en-GB" dirty="0">
                <a:latin typeface="Arial"/>
                <a:ea typeface="Arial"/>
              </a:rPr>
              <a:t> </a:t>
            </a:r>
            <a:endParaRPr lang="en-SG" b="1" dirty="0">
              <a:latin typeface="Arial"/>
              <a:ea typeface="Arial"/>
            </a:endParaRPr>
          </a:p>
          <a:p>
            <a:pPr>
              <a:lnSpc>
                <a:spcPct val="115000"/>
              </a:lnSpc>
              <a:spcAft>
                <a:spcPts val="0"/>
              </a:spcAft>
            </a:pPr>
            <a:r>
              <a:rPr lang="en-GB" dirty="0">
                <a:latin typeface="Arial"/>
                <a:ea typeface="Arial"/>
              </a:rPr>
              <a:t>Example:</a:t>
            </a:r>
            <a:endParaRPr lang="en-SG" b="1" dirty="0">
              <a:latin typeface="Arial"/>
              <a:ea typeface="Arial"/>
            </a:endParaRPr>
          </a:p>
          <a:p>
            <a:pPr>
              <a:lnSpc>
                <a:spcPct val="115000"/>
              </a:lnSpc>
              <a:spcAft>
                <a:spcPts val="0"/>
              </a:spcAft>
            </a:pPr>
            <a:r>
              <a:rPr lang="en-GB" dirty="0">
                <a:latin typeface="Courier New"/>
                <a:ea typeface="Courier New"/>
              </a:rPr>
              <a:t>occurrences('</a:t>
            </a:r>
            <a:r>
              <a:rPr lang="en-GB" dirty="0" err="1">
                <a:latin typeface="Courier New"/>
                <a:ea typeface="Courier New"/>
              </a:rPr>
              <a:t>penpinappleapplepen</a:t>
            </a:r>
            <a:r>
              <a:rPr lang="en-GB" dirty="0">
                <a:latin typeface="Courier New"/>
                <a:ea typeface="Courier New"/>
              </a:rPr>
              <a:t>', 'p')</a:t>
            </a:r>
            <a:endParaRPr lang="en-SG" b="1" dirty="0">
              <a:latin typeface="Arial"/>
              <a:ea typeface="Arial"/>
            </a:endParaRPr>
          </a:p>
          <a:p>
            <a:pPr>
              <a:lnSpc>
                <a:spcPct val="115000"/>
              </a:lnSpc>
              <a:spcAft>
                <a:spcPts val="0"/>
              </a:spcAft>
            </a:pPr>
            <a:r>
              <a:rPr lang="en-GB" dirty="0">
                <a:latin typeface="Courier New"/>
                <a:ea typeface="Courier New"/>
              </a:rPr>
              <a:t>(7, [0, 3, 7, 8, 12, 13, 16])</a:t>
            </a:r>
            <a:endParaRPr lang="en-SG" b="1" dirty="0">
              <a:effectLst/>
              <a:latin typeface="Arial"/>
              <a:ea typeface="Arial"/>
            </a:endParaRPr>
          </a:p>
        </p:txBody>
      </p:sp>
    </p:spTree>
    <p:extLst>
      <p:ext uri="{BB962C8B-B14F-4D97-AF65-F5344CB8AC3E}">
        <p14:creationId xmlns:p14="http://schemas.microsoft.com/office/powerpoint/2010/main" val="3090473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 we know?</a:t>
            </a:r>
          </a:p>
        </p:txBody>
      </p:sp>
      <p:sp>
        <p:nvSpPr>
          <p:cNvPr id="3" name="Content Placeholder 2"/>
          <p:cNvSpPr>
            <a:spLocks noGrp="1"/>
          </p:cNvSpPr>
          <p:nvPr>
            <p:ph idx="1"/>
          </p:nvPr>
        </p:nvSpPr>
        <p:spPr>
          <a:xfrm>
            <a:off x="838200" y="1521898"/>
            <a:ext cx="10515600" cy="4351338"/>
          </a:xfrm>
        </p:spPr>
        <p:txBody>
          <a:bodyPr>
            <a:normAutofit fontScale="92500"/>
          </a:bodyPr>
          <a:lstStyle/>
          <a:p>
            <a:r>
              <a:rPr lang="en-US" dirty="0"/>
              <a:t>2 inputs are needed --- 1 is a string, and the other is a single letter/character</a:t>
            </a:r>
          </a:p>
          <a:p>
            <a:r>
              <a:rPr lang="en-US" dirty="0"/>
              <a:t>We need a counter to check the number of times letter is found in string</a:t>
            </a:r>
          </a:p>
          <a:p>
            <a:r>
              <a:rPr lang="en-US" dirty="0"/>
              <a:t>We also need a way to obtain the positional index each time letter is found in string evaluates to True</a:t>
            </a:r>
          </a:p>
          <a:p>
            <a:r>
              <a:rPr lang="en-US" dirty="0"/>
              <a:t>Since we have to traverse the entire length of the string while checking for the occurrence of the letter, this problem can be resolved with a loop</a:t>
            </a:r>
          </a:p>
          <a:p>
            <a:r>
              <a:rPr lang="en-US" dirty="0"/>
              <a:t>The output requires both the counter and the positional indices. We can collate both into a list before output.</a:t>
            </a:r>
          </a:p>
        </p:txBody>
      </p:sp>
    </p:spTree>
    <p:extLst>
      <p:ext uri="{BB962C8B-B14F-4D97-AF65-F5344CB8AC3E}">
        <p14:creationId xmlns:p14="http://schemas.microsoft.com/office/powerpoint/2010/main" val="2680316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2322174"/>
          </a:xfrm>
          <a:prstGeom prst="rect">
            <a:avLst/>
          </a:prstGeom>
        </p:spPr>
        <p:txBody>
          <a:bodyPr wrap="square">
            <a:spAutoFit/>
          </a:bodyPr>
          <a:lstStyle/>
          <a:p>
            <a:pPr algn="just">
              <a:lnSpc>
                <a:spcPct val="115000"/>
              </a:lnSpc>
              <a:spcAft>
                <a:spcPts val="0"/>
              </a:spcAft>
            </a:pPr>
            <a:r>
              <a:rPr lang="en-GB" b="1" dirty="0">
                <a:latin typeface="Arial"/>
                <a:ea typeface="Arial"/>
              </a:rPr>
              <a:t>5. Build a function occurrences that takes as input a string </a:t>
            </a:r>
            <a:r>
              <a:rPr lang="en-GB" b="1" dirty="0" err="1">
                <a:latin typeface="Arial"/>
                <a:ea typeface="Arial"/>
              </a:rPr>
              <a:t>my_str</a:t>
            </a:r>
            <a:r>
              <a:rPr lang="en-GB" b="1" dirty="0">
                <a:latin typeface="Arial"/>
                <a:ea typeface="Arial"/>
              </a:rPr>
              <a:t> and a character </a:t>
            </a:r>
            <a:r>
              <a:rPr lang="en-GB" b="1" dirty="0" err="1">
                <a:latin typeface="Arial"/>
                <a:ea typeface="Arial"/>
              </a:rPr>
              <a:t>my_char</a:t>
            </a:r>
            <a:r>
              <a:rPr lang="en-GB" b="1" dirty="0">
                <a:latin typeface="Arial"/>
                <a:ea typeface="Arial"/>
              </a:rPr>
              <a:t>.</a:t>
            </a:r>
            <a:r>
              <a:rPr lang="en-GB" dirty="0">
                <a:latin typeface="Arial"/>
                <a:ea typeface="Arial"/>
              </a:rPr>
              <a:t> It will then compute and output the number of occurrences of the character </a:t>
            </a:r>
            <a:r>
              <a:rPr lang="en-GB" dirty="0" err="1">
                <a:latin typeface="Arial"/>
                <a:ea typeface="Arial"/>
              </a:rPr>
              <a:t>my_char</a:t>
            </a:r>
            <a:r>
              <a:rPr lang="en-GB" dirty="0">
                <a:latin typeface="Arial"/>
                <a:ea typeface="Arial"/>
              </a:rPr>
              <a:t> in </a:t>
            </a:r>
            <a:r>
              <a:rPr lang="en-GB" dirty="0" err="1">
                <a:latin typeface="Arial"/>
                <a:ea typeface="Arial"/>
              </a:rPr>
              <a:t>my_str</a:t>
            </a:r>
            <a:r>
              <a:rPr lang="en-GB" dirty="0">
                <a:latin typeface="Arial"/>
                <a:ea typeface="Arial"/>
              </a:rPr>
              <a:t>. It will also output the list of the occurrences indexes (if no occurrence, it simply outputs an empty list).</a:t>
            </a:r>
            <a:endParaRPr lang="en-SG" b="1" dirty="0">
              <a:latin typeface="Arial"/>
              <a:ea typeface="Arial"/>
            </a:endParaRPr>
          </a:p>
          <a:p>
            <a:pPr>
              <a:lnSpc>
                <a:spcPct val="115000"/>
              </a:lnSpc>
              <a:spcAft>
                <a:spcPts val="0"/>
              </a:spcAft>
            </a:pPr>
            <a:r>
              <a:rPr lang="en-GB" dirty="0">
                <a:latin typeface="Arial"/>
                <a:ea typeface="Arial"/>
              </a:rPr>
              <a:t> </a:t>
            </a:r>
            <a:endParaRPr lang="en-SG" b="1" dirty="0">
              <a:latin typeface="Arial"/>
              <a:ea typeface="Arial"/>
            </a:endParaRPr>
          </a:p>
          <a:p>
            <a:pPr>
              <a:lnSpc>
                <a:spcPct val="115000"/>
              </a:lnSpc>
              <a:spcAft>
                <a:spcPts val="0"/>
              </a:spcAft>
            </a:pPr>
            <a:r>
              <a:rPr lang="en-GB" dirty="0">
                <a:latin typeface="Arial"/>
                <a:ea typeface="Arial"/>
              </a:rPr>
              <a:t>Example:</a:t>
            </a:r>
            <a:endParaRPr lang="en-SG" b="1" dirty="0">
              <a:latin typeface="Arial"/>
              <a:ea typeface="Arial"/>
            </a:endParaRPr>
          </a:p>
          <a:p>
            <a:pPr>
              <a:lnSpc>
                <a:spcPct val="115000"/>
              </a:lnSpc>
              <a:spcAft>
                <a:spcPts val="0"/>
              </a:spcAft>
            </a:pPr>
            <a:r>
              <a:rPr lang="en-GB" dirty="0">
                <a:latin typeface="Courier New"/>
                <a:ea typeface="Courier New"/>
              </a:rPr>
              <a:t>occurrences('</a:t>
            </a:r>
            <a:r>
              <a:rPr lang="en-GB" dirty="0" err="1">
                <a:latin typeface="Courier New"/>
                <a:ea typeface="Courier New"/>
              </a:rPr>
              <a:t>penpinappleapplepen</a:t>
            </a:r>
            <a:r>
              <a:rPr lang="en-GB" dirty="0">
                <a:latin typeface="Courier New"/>
                <a:ea typeface="Courier New"/>
              </a:rPr>
              <a:t>', 'p')</a:t>
            </a:r>
            <a:endParaRPr lang="en-SG" b="1" dirty="0">
              <a:latin typeface="Arial"/>
              <a:ea typeface="Arial"/>
            </a:endParaRPr>
          </a:p>
          <a:p>
            <a:pPr>
              <a:lnSpc>
                <a:spcPct val="115000"/>
              </a:lnSpc>
              <a:spcAft>
                <a:spcPts val="0"/>
              </a:spcAft>
            </a:pPr>
            <a:r>
              <a:rPr lang="en-GB" dirty="0">
                <a:latin typeface="Courier New"/>
                <a:ea typeface="Courier New"/>
              </a:rPr>
              <a:t>(7, [0, 3, 7, 8, 12, 13, 16])</a:t>
            </a:r>
            <a:endParaRPr lang="en-SG" b="1" dirty="0">
              <a:effectLst/>
              <a:latin typeface="Arial"/>
              <a:ea typeface="Arial"/>
            </a:endParaRPr>
          </a:p>
        </p:txBody>
      </p:sp>
      <p:sp>
        <p:nvSpPr>
          <p:cNvPr id="5" name="Rectangle 4"/>
          <p:cNvSpPr/>
          <p:nvPr/>
        </p:nvSpPr>
        <p:spPr>
          <a:xfrm>
            <a:off x="0" y="2534825"/>
            <a:ext cx="12192000" cy="3914918"/>
          </a:xfrm>
          <a:prstGeom prst="rect">
            <a:avLst/>
          </a:prstGeom>
        </p:spPr>
        <p:txBody>
          <a:bodyPr wrap="square">
            <a:spAutoFit/>
          </a:bodyPr>
          <a:lstStyle/>
          <a:p>
            <a:pPr>
              <a:lnSpc>
                <a:spcPct val="115000"/>
              </a:lnSpc>
              <a:spcAft>
                <a:spcPts val="0"/>
              </a:spcAft>
            </a:pPr>
            <a:r>
              <a:rPr lang="en-GB" b="1" dirty="0">
                <a:latin typeface="Arial"/>
                <a:ea typeface="Arial"/>
              </a:rPr>
              <a:t>Solution:</a:t>
            </a:r>
            <a:endParaRPr lang="en-SG" b="1" dirty="0">
              <a:latin typeface="Arial"/>
              <a:ea typeface="Arial"/>
            </a:endParaRPr>
          </a:p>
          <a:p>
            <a:pPr>
              <a:lnSpc>
                <a:spcPct val="115000"/>
              </a:lnSpc>
              <a:spcAft>
                <a:spcPts val="0"/>
              </a:spcAft>
            </a:pPr>
            <a:r>
              <a:rPr lang="en-GB" b="1" dirty="0" err="1">
                <a:solidFill>
                  <a:srgbClr val="3C78D8"/>
                </a:solidFill>
                <a:latin typeface="Courier New"/>
                <a:ea typeface="Courier New"/>
              </a:rPr>
              <a:t>def</a:t>
            </a:r>
            <a:r>
              <a:rPr lang="en-GB" b="1" dirty="0">
                <a:solidFill>
                  <a:srgbClr val="3C78D8"/>
                </a:solidFill>
                <a:latin typeface="Courier New"/>
                <a:ea typeface="Courier New"/>
              </a:rPr>
              <a:t> </a:t>
            </a:r>
            <a:r>
              <a:rPr lang="en-GB" b="1" dirty="0">
                <a:latin typeface="Courier New"/>
                <a:ea typeface="Courier New"/>
              </a:rPr>
              <a:t>occurrences(</a:t>
            </a:r>
            <a:r>
              <a:rPr lang="en-GB" b="1" dirty="0" err="1">
                <a:latin typeface="Courier New"/>
                <a:ea typeface="Courier New"/>
              </a:rPr>
              <a:t>my_str</a:t>
            </a:r>
            <a:r>
              <a:rPr lang="en-GB" b="1" dirty="0">
                <a:latin typeface="Courier New"/>
                <a:ea typeface="Courier New"/>
              </a:rPr>
              <a:t> , </a:t>
            </a:r>
            <a:r>
              <a:rPr lang="en-GB" b="1" dirty="0" err="1">
                <a:latin typeface="Courier New"/>
                <a:ea typeface="Courier New"/>
              </a:rPr>
              <a:t>my_char</a:t>
            </a:r>
            <a:r>
              <a:rPr lang="en-GB" b="1" dirty="0">
                <a:latin typeface="Courier New"/>
                <a:ea typeface="Courier New"/>
              </a:rPr>
              <a:t>):</a:t>
            </a:r>
            <a:endParaRPr lang="en-SG" b="1" dirty="0">
              <a:latin typeface="Arial"/>
              <a:ea typeface="Arial"/>
            </a:endParaRPr>
          </a:p>
          <a:p>
            <a:pPr marL="457200">
              <a:lnSpc>
                <a:spcPct val="115000"/>
              </a:lnSpc>
              <a:spcAft>
                <a:spcPts val="0"/>
              </a:spcAft>
            </a:pPr>
            <a:r>
              <a:rPr lang="en-GB" b="1" dirty="0">
                <a:solidFill>
                  <a:srgbClr val="999999"/>
                </a:solidFill>
                <a:latin typeface="Courier New"/>
                <a:ea typeface="Courier New"/>
              </a:rPr>
              <a:t>""" Computes the number of occurrences of the character </a:t>
            </a:r>
            <a:r>
              <a:rPr lang="en-GB" b="1" dirty="0" err="1">
                <a:solidFill>
                  <a:srgbClr val="999999"/>
                </a:solidFill>
                <a:latin typeface="Courier New"/>
                <a:ea typeface="Courier New"/>
              </a:rPr>
              <a:t>my_char</a:t>
            </a:r>
            <a:r>
              <a:rPr lang="en-GB" b="1" dirty="0">
                <a:solidFill>
                  <a:srgbClr val="999999"/>
                </a:solidFill>
                <a:latin typeface="Courier New"/>
                <a:ea typeface="Courier New"/>
              </a:rPr>
              <a:t> in the string </a:t>
            </a:r>
            <a:r>
              <a:rPr lang="en-GB" b="1" dirty="0" err="1">
                <a:solidFill>
                  <a:srgbClr val="999999"/>
                </a:solidFill>
                <a:latin typeface="Courier New"/>
                <a:ea typeface="Courier New"/>
              </a:rPr>
              <a:t>my_str</a:t>
            </a:r>
            <a:r>
              <a:rPr lang="en-GB" b="1" dirty="0">
                <a:solidFill>
                  <a:srgbClr val="999999"/>
                </a:solidFill>
                <a:latin typeface="Courier New"/>
                <a:ea typeface="Courier New"/>
              </a:rPr>
              <a:t>. Returns a counter of the occurrences and </a:t>
            </a:r>
            <a:r>
              <a:rPr lang="en-GB" b="1" dirty="0">
                <a:latin typeface="Courier New"/>
                <a:ea typeface="Courier New"/>
              </a:rPr>
              <a:t>	</a:t>
            </a:r>
            <a:r>
              <a:rPr lang="en-GB" b="1" dirty="0">
                <a:solidFill>
                  <a:srgbClr val="999999"/>
                </a:solidFill>
                <a:latin typeface="Courier New"/>
                <a:ea typeface="Courier New"/>
              </a:rPr>
              <a:t>a list containing the indexes of the occurrences."""</a:t>
            </a:r>
            <a:endParaRPr lang="en-SG" b="1" dirty="0">
              <a:latin typeface="Arial"/>
              <a:ea typeface="Arial"/>
            </a:endParaRPr>
          </a:p>
          <a:p>
            <a:pPr>
              <a:lnSpc>
                <a:spcPct val="115000"/>
              </a:lnSpc>
              <a:spcAft>
                <a:spcPts val="0"/>
              </a:spcAft>
            </a:pPr>
            <a:r>
              <a:rPr lang="en-GB" b="1" dirty="0">
                <a:latin typeface="Courier New"/>
                <a:ea typeface="Courier New"/>
              </a:rPr>
              <a:t>   </a:t>
            </a:r>
            <a:r>
              <a:rPr lang="en-GB" b="1" dirty="0" err="1">
                <a:latin typeface="Courier New"/>
                <a:ea typeface="Courier New"/>
              </a:rPr>
              <a:t>my_list</a:t>
            </a:r>
            <a:r>
              <a:rPr lang="en-GB" b="1" dirty="0">
                <a:latin typeface="Courier New"/>
                <a:ea typeface="Courier New"/>
              </a:rPr>
              <a:t> = []</a:t>
            </a:r>
            <a:endParaRPr lang="en-SG" b="1" dirty="0">
              <a:latin typeface="Arial"/>
              <a:ea typeface="Arial"/>
            </a:endParaRPr>
          </a:p>
          <a:p>
            <a:pPr>
              <a:lnSpc>
                <a:spcPct val="115000"/>
              </a:lnSpc>
              <a:spcAft>
                <a:spcPts val="0"/>
              </a:spcAft>
            </a:pPr>
            <a:r>
              <a:rPr lang="en-GB" b="1" dirty="0">
                <a:latin typeface="Courier New"/>
                <a:ea typeface="Courier New"/>
              </a:rPr>
              <a:t>   counter = 0</a:t>
            </a:r>
            <a:endParaRPr lang="en-SG" b="1" dirty="0">
              <a:latin typeface="Arial"/>
              <a:ea typeface="Arial"/>
            </a:endParaRPr>
          </a:p>
          <a:p>
            <a:pPr>
              <a:lnSpc>
                <a:spcPct val="115000"/>
              </a:lnSpc>
              <a:spcAft>
                <a:spcPts val="0"/>
              </a:spcAft>
            </a:pPr>
            <a:r>
              <a:rPr lang="en-GB" b="1" dirty="0">
                <a:latin typeface="Courier New"/>
                <a:ea typeface="Courier New"/>
              </a:rPr>
              <a:t>   </a:t>
            </a:r>
            <a:r>
              <a:rPr lang="en-GB" b="1" dirty="0">
                <a:solidFill>
                  <a:srgbClr val="3C78D8"/>
                </a:solidFill>
                <a:latin typeface="Courier New"/>
                <a:ea typeface="Courier New"/>
              </a:rPr>
              <a:t>for </a:t>
            </a:r>
            <a:r>
              <a:rPr lang="en-GB" b="1" dirty="0">
                <a:latin typeface="Courier New"/>
                <a:ea typeface="Courier New"/>
              </a:rPr>
              <a:t>i </a:t>
            </a:r>
            <a:r>
              <a:rPr lang="en-GB" b="1" dirty="0">
                <a:solidFill>
                  <a:srgbClr val="3C78D8"/>
                </a:solidFill>
                <a:latin typeface="Courier New"/>
                <a:ea typeface="Courier New"/>
              </a:rPr>
              <a:t>in range</a:t>
            </a:r>
            <a:r>
              <a:rPr lang="en-GB" b="1" dirty="0">
                <a:latin typeface="Courier New"/>
                <a:ea typeface="Courier New"/>
              </a:rPr>
              <a:t>(</a:t>
            </a:r>
            <a:r>
              <a:rPr lang="en-GB" b="1" dirty="0" err="1">
                <a:solidFill>
                  <a:srgbClr val="3C78D8"/>
                </a:solidFill>
                <a:latin typeface="Courier New"/>
                <a:ea typeface="Courier New"/>
              </a:rPr>
              <a:t>len</a:t>
            </a:r>
            <a:r>
              <a:rPr lang="en-GB" b="1" dirty="0">
                <a:latin typeface="Courier New"/>
                <a:ea typeface="Courier New"/>
              </a:rPr>
              <a:t>(</a:t>
            </a:r>
            <a:r>
              <a:rPr lang="en-GB" b="1" dirty="0" err="1">
                <a:latin typeface="Courier New"/>
                <a:ea typeface="Courier New"/>
              </a:rPr>
              <a:t>my_str</a:t>
            </a:r>
            <a:r>
              <a:rPr lang="en-GB" b="1" dirty="0">
                <a:latin typeface="Courier New"/>
                <a:ea typeface="Courier New"/>
              </a:rPr>
              <a:t>)):</a:t>
            </a:r>
            <a:endParaRPr lang="en-SG" b="1" dirty="0">
              <a:latin typeface="Arial"/>
              <a:ea typeface="Arial"/>
            </a:endParaRPr>
          </a:p>
          <a:p>
            <a:pPr>
              <a:lnSpc>
                <a:spcPct val="115000"/>
              </a:lnSpc>
              <a:spcAft>
                <a:spcPts val="0"/>
              </a:spcAft>
            </a:pPr>
            <a:r>
              <a:rPr lang="en-GB" b="1" dirty="0">
                <a:latin typeface="Courier New"/>
                <a:ea typeface="Courier New"/>
              </a:rPr>
              <a:t>       </a:t>
            </a:r>
            <a:r>
              <a:rPr lang="en-GB" b="1" dirty="0">
                <a:solidFill>
                  <a:srgbClr val="3C78D8"/>
                </a:solidFill>
                <a:latin typeface="Courier New"/>
                <a:ea typeface="Courier New"/>
              </a:rPr>
              <a:t>if </a:t>
            </a:r>
            <a:r>
              <a:rPr lang="en-GB" b="1" dirty="0" err="1">
                <a:latin typeface="Courier New"/>
                <a:ea typeface="Courier New"/>
              </a:rPr>
              <a:t>my_str</a:t>
            </a:r>
            <a:r>
              <a:rPr lang="en-GB" b="1" dirty="0">
                <a:latin typeface="Courier New"/>
                <a:ea typeface="Courier New"/>
              </a:rPr>
              <a:t>[i] == </a:t>
            </a:r>
            <a:r>
              <a:rPr lang="en-GB" b="1" dirty="0" err="1">
                <a:latin typeface="Courier New"/>
                <a:ea typeface="Courier New"/>
              </a:rPr>
              <a:t>my_char</a:t>
            </a:r>
            <a:r>
              <a:rPr lang="en-GB" b="1" dirty="0">
                <a:latin typeface="Courier New"/>
                <a:ea typeface="Courier New"/>
              </a:rPr>
              <a:t> :</a:t>
            </a:r>
            <a:endParaRPr lang="en-SG" b="1" dirty="0">
              <a:latin typeface="Arial"/>
              <a:ea typeface="Arial"/>
            </a:endParaRPr>
          </a:p>
          <a:p>
            <a:pPr lvl="1">
              <a:lnSpc>
                <a:spcPct val="115000"/>
              </a:lnSpc>
            </a:pPr>
            <a:r>
              <a:rPr lang="en-GB" b="1" dirty="0">
                <a:latin typeface="Courier New"/>
                <a:ea typeface="Courier New"/>
              </a:rPr>
              <a:t>		counter += 1</a:t>
            </a:r>
            <a:endParaRPr lang="en-SG" b="1" dirty="0">
              <a:latin typeface="Arial"/>
              <a:ea typeface="Arial"/>
            </a:endParaRPr>
          </a:p>
          <a:p>
            <a:pPr>
              <a:lnSpc>
                <a:spcPct val="115000"/>
              </a:lnSpc>
              <a:spcAft>
                <a:spcPts val="0"/>
              </a:spcAft>
            </a:pPr>
            <a:r>
              <a:rPr lang="en-GB" b="1" dirty="0">
                <a:latin typeface="Courier New"/>
                <a:ea typeface="Courier New"/>
              </a:rPr>
              <a:t>		</a:t>
            </a:r>
            <a:r>
              <a:rPr lang="en-GB" b="1" dirty="0" err="1">
                <a:latin typeface="Courier New"/>
                <a:ea typeface="Courier New"/>
              </a:rPr>
              <a:t>my_list.append</a:t>
            </a:r>
            <a:r>
              <a:rPr lang="en-GB" b="1" dirty="0">
                <a:latin typeface="Courier New"/>
                <a:ea typeface="Courier New"/>
              </a:rPr>
              <a:t>(i)</a:t>
            </a:r>
            <a:endParaRPr lang="en-SG" b="1" dirty="0">
              <a:latin typeface="Arial"/>
              <a:ea typeface="Arial"/>
            </a:endParaRPr>
          </a:p>
          <a:p>
            <a:pPr>
              <a:lnSpc>
                <a:spcPct val="115000"/>
              </a:lnSpc>
              <a:spcAft>
                <a:spcPts val="0"/>
              </a:spcAft>
            </a:pPr>
            <a:r>
              <a:rPr lang="en-GB" b="1" dirty="0">
                <a:latin typeface="Courier New"/>
                <a:ea typeface="Courier New"/>
              </a:rPr>
              <a:t>   </a:t>
            </a:r>
            <a:r>
              <a:rPr lang="en-GB" b="1" dirty="0">
                <a:solidFill>
                  <a:srgbClr val="3C78D8"/>
                </a:solidFill>
                <a:latin typeface="Courier New"/>
                <a:ea typeface="Courier New"/>
              </a:rPr>
              <a:t>return</a:t>
            </a:r>
            <a:r>
              <a:rPr lang="en-GB" b="1" dirty="0">
                <a:latin typeface="Courier New"/>
                <a:ea typeface="Courier New"/>
              </a:rPr>
              <a:t>(counter, </a:t>
            </a:r>
            <a:r>
              <a:rPr lang="en-GB" b="1" dirty="0" err="1">
                <a:latin typeface="Courier New"/>
                <a:ea typeface="Courier New"/>
              </a:rPr>
              <a:t>my_list</a:t>
            </a:r>
            <a:r>
              <a:rPr lang="en-GB" b="1" dirty="0">
                <a:latin typeface="Courier New"/>
                <a:ea typeface="Courier New"/>
              </a:rPr>
              <a:t>)</a:t>
            </a:r>
            <a:endParaRPr lang="en-SG" b="1" dirty="0">
              <a:effectLst/>
              <a:latin typeface="Arial"/>
              <a:ea typeface="Arial"/>
            </a:endParaRPr>
          </a:p>
        </p:txBody>
      </p:sp>
    </p:spTree>
    <p:extLst>
      <p:ext uri="{BB962C8B-B14F-4D97-AF65-F5344CB8AC3E}">
        <p14:creationId xmlns:p14="http://schemas.microsoft.com/office/powerpoint/2010/main" val="3964370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C6A7C1-7013-7543-9231-930B127CE501}"/>
              </a:ext>
            </a:extLst>
          </p:cNvPr>
          <p:cNvSpPr>
            <a:spLocks noGrp="1"/>
          </p:cNvSpPr>
          <p:nvPr>
            <p:ph type="title"/>
          </p:nvPr>
        </p:nvSpPr>
        <p:spPr>
          <a:xfrm>
            <a:off x="831850" y="3126581"/>
            <a:ext cx="10515600" cy="2852737"/>
          </a:xfrm>
        </p:spPr>
        <p:txBody>
          <a:bodyPr>
            <a:normAutofit fontScale="90000"/>
          </a:bodyPr>
          <a:lstStyle/>
          <a:p>
            <a:r>
              <a:rPr lang="en-US" dirty="0"/>
              <a:t>You may leave once you complete the items. Or stick around and chat/discuss</a:t>
            </a:r>
            <a:br>
              <a:rPr lang="en-US" dirty="0"/>
            </a:br>
            <a:r>
              <a:rPr lang="en-US" dirty="0"/>
              <a:t>Emphasis: Must try to work with and within your teams.</a:t>
            </a:r>
          </a:p>
        </p:txBody>
      </p:sp>
      <p:sp>
        <p:nvSpPr>
          <p:cNvPr id="5" name="Text Placeholder 4">
            <a:extLst>
              <a:ext uri="{FF2B5EF4-FFF2-40B4-BE49-F238E27FC236}">
                <a16:creationId xmlns:a16="http://schemas.microsoft.com/office/drawing/2014/main" id="{EF403BEF-155F-0145-BF5F-FBDF685C3AAB}"/>
              </a:ext>
            </a:extLst>
          </p:cNvPr>
          <p:cNvSpPr>
            <a:spLocks noGrp="1"/>
          </p:cNvSpPr>
          <p:nvPr>
            <p:ph type="body" idx="1"/>
          </p:nvPr>
        </p:nvSpPr>
        <p:spPr>
          <a:xfrm>
            <a:off x="831850" y="1626394"/>
            <a:ext cx="10515600" cy="1500187"/>
          </a:xfrm>
        </p:spPr>
        <p:txBody>
          <a:bodyPr/>
          <a:lstStyle/>
          <a:p>
            <a:r>
              <a:rPr lang="en-US" dirty="0"/>
              <a:t>Please enjoy today’s practical with the </a:t>
            </a:r>
            <a:r>
              <a:rPr lang="en-US" dirty="0" err="1"/>
              <a:t>Pis</a:t>
            </a:r>
            <a:endParaRPr lang="en-US" dirty="0"/>
          </a:p>
        </p:txBody>
      </p:sp>
    </p:spTree>
    <p:extLst>
      <p:ext uri="{BB962C8B-B14F-4D97-AF65-F5344CB8AC3E}">
        <p14:creationId xmlns:p14="http://schemas.microsoft.com/office/powerpoint/2010/main" val="3509663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9A9E6A-04F4-1048-B9CC-8BC32ED46BA1}"/>
              </a:ext>
            </a:extLst>
          </p:cNvPr>
          <p:cNvSpPr>
            <a:spLocks noGrp="1"/>
          </p:cNvSpPr>
          <p:nvPr>
            <p:ph type="title"/>
          </p:nvPr>
        </p:nvSpPr>
        <p:spPr>
          <a:xfrm>
            <a:off x="6746628" y="1783959"/>
            <a:ext cx="4645250" cy="2889114"/>
          </a:xfrm>
        </p:spPr>
        <p:txBody>
          <a:bodyPr vert="horz" lIns="91440" tIns="45720" rIns="91440" bIns="45720" rtlCol="0" anchor="b">
            <a:normAutofit/>
          </a:bodyPr>
          <a:lstStyle/>
          <a:p>
            <a:r>
              <a:rPr lang="en-US"/>
              <a:t>Open session with the class</a:t>
            </a:r>
          </a:p>
        </p:txBody>
      </p:sp>
      <p:sp>
        <p:nvSpPr>
          <p:cNvPr id="8" name="Text Placeholder 7">
            <a:extLst>
              <a:ext uri="{FF2B5EF4-FFF2-40B4-BE49-F238E27FC236}">
                <a16:creationId xmlns:a16="http://schemas.microsoft.com/office/drawing/2014/main" id="{26795B60-D0A0-7949-9092-4499648F2622}"/>
              </a:ext>
            </a:extLst>
          </p:cNvPr>
          <p:cNvSpPr>
            <a:spLocks noGrp="1"/>
          </p:cNvSpPr>
          <p:nvPr>
            <p:ph type="body" idx="1"/>
          </p:nvPr>
        </p:nvSpPr>
        <p:spPr>
          <a:xfrm>
            <a:off x="6746627" y="4750893"/>
            <a:ext cx="4645250" cy="1147863"/>
          </a:xfrm>
        </p:spPr>
        <p:txBody>
          <a:bodyPr vert="horz" lIns="91440" tIns="45720" rIns="91440" bIns="45720" rtlCol="0" anchor="t">
            <a:normAutofit/>
          </a:bodyPr>
          <a:lstStyle/>
          <a:p>
            <a:r>
              <a:rPr lang="en-US" sz="2000">
                <a:solidFill>
                  <a:schemeClr val="tx1"/>
                </a:solidFill>
              </a:rPr>
              <a:t>Questions for discussion</a:t>
            </a:r>
          </a:p>
        </p:txBody>
      </p:sp>
      <p:pic>
        <p:nvPicPr>
          <p:cNvPr id="2" name="Picture 1">
            <a:extLst>
              <a:ext uri="{FF2B5EF4-FFF2-40B4-BE49-F238E27FC236}">
                <a16:creationId xmlns:a16="http://schemas.microsoft.com/office/drawing/2014/main" id="{D31916D2-D143-BD4A-9974-0FA7D1CD58E7}"/>
              </a:ext>
            </a:extLst>
          </p:cNvPr>
          <p:cNvPicPr>
            <a:picLocks noChangeAspect="1"/>
          </p:cNvPicPr>
          <p:nvPr/>
        </p:nvPicPr>
        <p:blipFill rotWithShape="1">
          <a:blip r:embed="rId2"/>
          <a:srcRect l="27778" r="13587" b="-1"/>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1298124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223" y="2175605"/>
            <a:ext cx="2552700" cy="231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0" y="86465"/>
            <a:ext cx="12191999" cy="646331"/>
          </a:xfrm>
          <a:prstGeom prst="rect">
            <a:avLst/>
          </a:prstGeom>
        </p:spPr>
        <p:txBody>
          <a:bodyPr wrap="square">
            <a:spAutoFit/>
          </a:bodyPr>
          <a:lstStyle/>
          <a:p>
            <a:pPr algn="ctr"/>
            <a:r>
              <a:rPr lang="en-GB" sz="3600" b="1" dirty="0"/>
              <a:t>Functions: simplifying your code and making your life easier</a:t>
            </a:r>
            <a:endParaRPr lang="en-SG" sz="3600" dirty="0"/>
          </a:p>
        </p:txBody>
      </p:sp>
      <p:sp>
        <p:nvSpPr>
          <p:cNvPr id="6" name="Rectangle 5"/>
          <p:cNvSpPr/>
          <p:nvPr/>
        </p:nvSpPr>
        <p:spPr>
          <a:xfrm>
            <a:off x="3048000" y="1955033"/>
            <a:ext cx="2948763" cy="3693319"/>
          </a:xfrm>
          <a:prstGeom prst="rect">
            <a:avLst/>
          </a:prstGeom>
        </p:spPr>
        <p:txBody>
          <a:bodyPr wrap="square">
            <a:spAutoFit/>
          </a:bodyPr>
          <a:lstStyle/>
          <a:p>
            <a:r>
              <a:rPr lang="en-SG" dirty="0">
                <a:solidFill>
                  <a:schemeClr val="bg1">
                    <a:lumMod val="50000"/>
                  </a:schemeClr>
                </a:solidFill>
              </a:rPr>
              <a:t>#how many “</a:t>
            </a:r>
            <a:r>
              <a:rPr lang="en-SG" dirty="0" err="1">
                <a:solidFill>
                  <a:schemeClr val="bg1">
                    <a:lumMod val="50000"/>
                  </a:schemeClr>
                </a:solidFill>
              </a:rPr>
              <a:t>a”s</a:t>
            </a:r>
            <a:r>
              <a:rPr lang="en-SG" dirty="0">
                <a:solidFill>
                  <a:schemeClr val="bg1">
                    <a:lumMod val="50000"/>
                  </a:schemeClr>
                </a:solidFill>
              </a:rPr>
              <a:t> in banana</a:t>
            </a:r>
          </a:p>
          <a:p>
            <a:r>
              <a:rPr lang="en-SG" dirty="0"/>
              <a:t>counter = 0</a:t>
            </a:r>
          </a:p>
          <a:p>
            <a:r>
              <a:rPr lang="en-SG" dirty="0"/>
              <a:t>for </a:t>
            </a:r>
            <a:r>
              <a:rPr lang="en-SG" dirty="0" err="1"/>
              <a:t>ch</a:t>
            </a:r>
            <a:r>
              <a:rPr lang="en-SG" dirty="0"/>
              <a:t> in 'banana':</a:t>
            </a:r>
          </a:p>
          <a:p>
            <a:r>
              <a:rPr lang="en-SG" dirty="0"/>
              <a:t>    if </a:t>
            </a:r>
            <a:r>
              <a:rPr lang="en-SG" dirty="0" err="1"/>
              <a:t>ch</a:t>
            </a:r>
            <a:r>
              <a:rPr lang="en-SG" dirty="0"/>
              <a:t> == 'a':</a:t>
            </a:r>
          </a:p>
          <a:p>
            <a:r>
              <a:rPr lang="en-SG" dirty="0"/>
              <a:t>        counter += 1</a:t>
            </a:r>
          </a:p>
          <a:p>
            <a:r>
              <a:rPr lang="en-SG" dirty="0"/>
              <a:t>print(counter)</a:t>
            </a:r>
          </a:p>
          <a:p>
            <a:endParaRPr lang="en-SG" dirty="0"/>
          </a:p>
          <a:p>
            <a:r>
              <a:rPr lang="en-SG" dirty="0">
                <a:solidFill>
                  <a:schemeClr val="bg1">
                    <a:lumMod val="50000"/>
                  </a:schemeClr>
                </a:solidFill>
              </a:rPr>
              <a:t>#how many “</a:t>
            </a:r>
            <a:r>
              <a:rPr lang="en-SG" dirty="0" err="1">
                <a:solidFill>
                  <a:schemeClr val="bg1">
                    <a:lumMod val="50000"/>
                  </a:schemeClr>
                </a:solidFill>
              </a:rPr>
              <a:t>e”s</a:t>
            </a:r>
            <a:r>
              <a:rPr lang="en-SG" dirty="0">
                <a:solidFill>
                  <a:schemeClr val="bg1">
                    <a:lumMod val="50000"/>
                  </a:schemeClr>
                </a:solidFill>
              </a:rPr>
              <a:t> in pineapple</a:t>
            </a:r>
          </a:p>
          <a:p>
            <a:r>
              <a:rPr lang="en-SG" dirty="0"/>
              <a:t>counter = 0</a:t>
            </a:r>
          </a:p>
          <a:p>
            <a:r>
              <a:rPr lang="en-SG" dirty="0"/>
              <a:t>for </a:t>
            </a:r>
            <a:r>
              <a:rPr lang="en-SG" dirty="0" err="1"/>
              <a:t>ch</a:t>
            </a:r>
            <a:r>
              <a:rPr lang="en-SG" dirty="0"/>
              <a:t> in 'pineapple':</a:t>
            </a:r>
          </a:p>
          <a:p>
            <a:r>
              <a:rPr lang="en-SG" dirty="0"/>
              <a:t>    if </a:t>
            </a:r>
            <a:r>
              <a:rPr lang="en-SG" dirty="0" err="1"/>
              <a:t>ch</a:t>
            </a:r>
            <a:r>
              <a:rPr lang="en-SG" dirty="0"/>
              <a:t> == 'e':</a:t>
            </a:r>
          </a:p>
          <a:p>
            <a:r>
              <a:rPr lang="en-SG" dirty="0"/>
              <a:t>        counter += 1</a:t>
            </a:r>
          </a:p>
          <a:p>
            <a:r>
              <a:rPr lang="en-SG" dirty="0"/>
              <a:t>print(counter)</a:t>
            </a:r>
          </a:p>
        </p:txBody>
      </p:sp>
      <p:sp>
        <p:nvSpPr>
          <p:cNvPr id="7" name="Rectangle 6"/>
          <p:cNvSpPr/>
          <p:nvPr/>
        </p:nvSpPr>
        <p:spPr>
          <a:xfrm>
            <a:off x="3047999" y="1266418"/>
            <a:ext cx="9019954" cy="400110"/>
          </a:xfrm>
          <a:prstGeom prst="rect">
            <a:avLst/>
          </a:prstGeom>
        </p:spPr>
        <p:txBody>
          <a:bodyPr wrap="square">
            <a:spAutoFit/>
          </a:bodyPr>
          <a:lstStyle/>
          <a:p>
            <a:r>
              <a:rPr lang="en-SG" sz="2000" b="1" dirty="0"/>
              <a:t>Objective: find you how many instances of a given character there are in a string.</a:t>
            </a:r>
          </a:p>
        </p:txBody>
      </p:sp>
      <p:sp>
        <p:nvSpPr>
          <p:cNvPr id="14" name="Rectangle 13"/>
          <p:cNvSpPr/>
          <p:nvPr/>
        </p:nvSpPr>
        <p:spPr>
          <a:xfrm>
            <a:off x="3373342" y="1726065"/>
            <a:ext cx="2000869" cy="369332"/>
          </a:xfrm>
          <a:prstGeom prst="rect">
            <a:avLst/>
          </a:prstGeom>
        </p:spPr>
        <p:txBody>
          <a:bodyPr wrap="none">
            <a:spAutoFit/>
          </a:bodyPr>
          <a:lstStyle/>
          <a:p>
            <a:r>
              <a:rPr lang="en-SG" b="1" dirty="0"/>
              <a:t>Without a function</a:t>
            </a:r>
            <a:endParaRPr lang="en-SG" dirty="0"/>
          </a:p>
        </p:txBody>
      </p:sp>
    </p:spTree>
    <p:extLst>
      <p:ext uri="{BB962C8B-B14F-4D97-AF65-F5344CB8AC3E}">
        <p14:creationId xmlns:p14="http://schemas.microsoft.com/office/powerpoint/2010/main" val="38574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223" y="2175605"/>
            <a:ext cx="2552700" cy="231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0" y="86465"/>
            <a:ext cx="12191999" cy="646331"/>
          </a:xfrm>
          <a:prstGeom prst="rect">
            <a:avLst/>
          </a:prstGeom>
        </p:spPr>
        <p:txBody>
          <a:bodyPr wrap="square">
            <a:spAutoFit/>
          </a:bodyPr>
          <a:lstStyle/>
          <a:p>
            <a:pPr algn="ctr"/>
            <a:r>
              <a:rPr lang="en-GB" sz="3600" b="1" dirty="0"/>
              <a:t>Functions: simplifying your code and making your life easier</a:t>
            </a:r>
            <a:endParaRPr lang="en-SG" sz="3600" dirty="0"/>
          </a:p>
        </p:txBody>
      </p:sp>
      <p:sp>
        <p:nvSpPr>
          <p:cNvPr id="6" name="Rectangle 5"/>
          <p:cNvSpPr/>
          <p:nvPr/>
        </p:nvSpPr>
        <p:spPr>
          <a:xfrm>
            <a:off x="3048000" y="1955033"/>
            <a:ext cx="2948763" cy="3693319"/>
          </a:xfrm>
          <a:prstGeom prst="rect">
            <a:avLst/>
          </a:prstGeom>
        </p:spPr>
        <p:txBody>
          <a:bodyPr wrap="square">
            <a:spAutoFit/>
          </a:bodyPr>
          <a:lstStyle/>
          <a:p>
            <a:r>
              <a:rPr lang="en-SG" dirty="0">
                <a:solidFill>
                  <a:schemeClr val="bg1">
                    <a:lumMod val="50000"/>
                  </a:schemeClr>
                </a:solidFill>
              </a:rPr>
              <a:t>#how many “</a:t>
            </a:r>
            <a:r>
              <a:rPr lang="en-SG" dirty="0" err="1">
                <a:solidFill>
                  <a:schemeClr val="bg1">
                    <a:lumMod val="50000"/>
                  </a:schemeClr>
                </a:solidFill>
              </a:rPr>
              <a:t>a”s</a:t>
            </a:r>
            <a:r>
              <a:rPr lang="en-SG" dirty="0">
                <a:solidFill>
                  <a:schemeClr val="bg1">
                    <a:lumMod val="50000"/>
                  </a:schemeClr>
                </a:solidFill>
              </a:rPr>
              <a:t> in banana</a:t>
            </a:r>
          </a:p>
          <a:p>
            <a:r>
              <a:rPr lang="en-SG" dirty="0"/>
              <a:t>counter = 0</a:t>
            </a:r>
          </a:p>
          <a:p>
            <a:r>
              <a:rPr lang="en-SG" dirty="0"/>
              <a:t>for </a:t>
            </a:r>
            <a:r>
              <a:rPr lang="en-SG" dirty="0" err="1"/>
              <a:t>ch</a:t>
            </a:r>
            <a:r>
              <a:rPr lang="en-SG" dirty="0"/>
              <a:t> in 'banana':</a:t>
            </a:r>
          </a:p>
          <a:p>
            <a:r>
              <a:rPr lang="en-SG" dirty="0"/>
              <a:t>    if </a:t>
            </a:r>
            <a:r>
              <a:rPr lang="en-SG" dirty="0" err="1"/>
              <a:t>ch</a:t>
            </a:r>
            <a:r>
              <a:rPr lang="en-SG" dirty="0"/>
              <a:t> == 'a':</a:t>
            </a:r>
          </a:p>
          <a:p>
            <a:r>
              <a:rPr lang="en-SG" dirty="0"/>
              <a:t>        counter += 1</a:t>
            </a:r>
          </a:p>
          <a:p>
            <a:r>
              <a:rPr lang="en-SG" dirty="0"/>
              <a:t>print(counter)</a:t>
            </a:r>
          </a:p>
          <a:p>
            <a:endParaRPr lang="en-SG" dirty="0"/>
          </a:p>
          <a:p>
            <a:r>
              <a:rPr lang="en-SG" dirty="0">
                <a:solidFill>
                  <a:schemeClr val="bg1">
                    <a:lumMod val="50000"/>
                  </a:schemeClr>
                </a:solidFill>
              </a:rPr>
              <a:t>#how many “</a:t>
            </a:r>
            <a:r>
              <a:rPr lang="en-SG" dirty="0" err="1">
                <a:solidFill>
                  <a:schemeClr val="bg1">
                    <a:lumMod val="50000"/>
                  </a:schemeClr>
                </a:solidFill>
              </a:rPr>
              <a:t>e”s</a:t>
            </a:r>
            <a:r>
              <a:rPr lang="en-SG" dirty="0">
                <a:solidFill>
                  <a:schemeClr val="bg1">
                    <a:lumMod val="50000"/>
                  </a:schemeClr>
                </a:solidFill>
              </a:rPr>
              <a:t> in pineapple</a:t>
            </a:r>
          </a:p>
          <a:p>
            <a:r>
              <a:rPr lang="en-SG" dirty="0"/>
              <a:t>counter = 0</a:t>
            </a:r>
          </a:p>
          <a:p>
            <a:r>
              <a:rPr lang="en-SG" dirty="0"/>
              <a:t>for </a:t>
            </a:r>
            <a:r>
              <a:rPr lang="en-SG" dirty="0" err="1"/>
              <a:t>ch</a:t>
            </a:r>
            <a:r>
              <a:rPr lang="en-SG" dirty="0"/>
              <a:t> in 'pineapple':</a:t>
            </a:r>
          </a:p>
          <a:p>
            <a:r>
              <a:rPr lang="en-SG" dirty="0"/>
              <a:t>    if </a:t>
            </a:r>
            <a:r>
              <a:rPr lang="en-SG" dirty="0" err="1"/>
              <a:t>ch</a:t>
            </a:r>
            <a:r>
              <a:rPr lang="en-SG" dirty="0"/>
              <a:t> == 'e':</a:t>
            </a:r>
          </a:p>
          <a:p>
            <a:r>
              <a:rPr lang="en-SG" dirty="0"/>
              <a:t>        counter += 1</a:t>
            </a:r>
          </a:p>
          <a:p>
            <a:r>
              <a:rPr lang="en-SG" dirty="0"/>
              <a:t>print(counter)</a:t>
            </a:r>
          </a:p>
        </p:txBody>
      </p:sp>
      <p:sp>
        <p:nvSpPr>
          <p:cNvPr id="7" name="Rectangle 6"/>
          <p:cNvSpPr/>
          <p:nvPr/>
        </p:nvSpPr>
        <p:spPr>
          <a:xfrm>
            <a:off x="3047999" y="1266418"/>
            <a:ext cx="9019954" cy="400110"/>
          </a:xfrm>
          <a:prstGeom prst="rect">
            <a:avLst/>
          </a:prstGeom>
        </p:spPr>
        <p:txBody>
          <a:bodyPr wrap="square">
            <a:spAutoFit/>
          </a:bodyPr>
          <a:lstStyle/>
          <a:p>
            <a:r>
              <a:rPr lang="en-SG" sz="2000" b="1" dirty="0"/>
              <a:t>Objective: find you how many instances of a given character there are in a string.</a:t>
            </a:r>
          </a:p>
        </p:txBody>
      </p:sp>
      <p:sp>
        <p:nvSpPr>
          <p:cNvPr id="12" name="Rectangle 11"/>
          <p:cNvSpPr/>
          <p:nvPr/>
        </p:nvSpPr>
        <p:spPr>
          <a:xfrm>
            <a:off x="7623533" y="1997024"/>
            <a:ext cx="4355806" cy="3970318"/>
          </a:xfrm>
          <a:prstGeom prst="rect">
            <a:avLst/>
          </a:prstGeom>
        </p:spPr>
        <p:txBody>
          <a:bodyPr wrap="square">
            <a:spAutoFit/>
          </a:bodyPr>
          <a:lstStyle/>
          <a:p>
            <a:r>
              <a:rPr lang="en-SG" dirty="0" err="1"/>
              <a:t>def</a:t>
            </a:r>
            <a:r>
              <a:rPr lang="en-SG" dirty="0"/>
              <a:t> </a:t>
            </a:r>
            <a:r>
              <a:rPr lang="en-SG" dirty="0" err="1"/>
              <a:t>char_counter</a:t>
            </a:r>
            <a:r>
              <a:rPr lang="en-SG" dirty="0"/>
              <a:t>(</a:t>
            </a:r>
            <a:r>
              <a:rPr lang="en-SG" dirty="0">
                <a:solidFill>
                  <a:srgbClr val="00B050"/>
                </a:solidFill>
              </a:rPr>
              <a:t>string</a:t>
            </a:r>
            <a:r>
              <a:rPr lang="en-SG" dirty="0"/>
              <a:t>, </a:t>
            </a:r>
            <a:r>
              <a:rPr lang="en-SG" dirty="0">
                <a:solidFill>
                  <a:srgbClr val="FF0000"/>
                </a:solidFill>
              </a:rPr>
              <a:t>character</a:t>
            </a:r>
            <a:r>
              <a:rPr lang="en-SG" dirty="0"/>
              <a:t>):</a:t>
            </a:r>
          </a:p>
          <a:p>
            <a:r>
              <a:rPr lang="en-SG" dirty="0"/>
              <a:t>    counter = 0</a:t>
            </a:r>
          </a:p>
          <a:p>
            <a:r>
              <a:rPr lang="en-SG" dirty="0"/>
              <a:t>    for </a:t>
            </a:r>
            <a:r>
              <a:rPr lang="en-SG" dirty="0" err="1"/>
              <a:t>ch</a:t>
            </a:r>
            <a:r>
              <a:rPr lang="en-SG" dirty="0"/>
              <a:t> in </a:t>
            </a:r>
            <a:r>
              <a:rPr lang="en-SG" dirty="0">
                <a:solidFill>
                  <a:srgbClr val="00B050"/>
                </a:solidFill>
              </a:rPr>
              <a:t>string</a:t>
            </a:r>
            <a:r>
              <a:rPr lang="en-SG" dirty="0"/>
              <a:t>:</a:t>
            </a:r>
          </a:p>
          <a:p>
            <a:r>
              <a:rPr lang="en-SG" dirty="0"/>
              <a:t>          if </a:t>
            </a:r>
            <a:r>
              <a:rPr lang="en-SG" dirty="0" err="1"/>
              <a:t>ch</a:t>
            </a:r>
            <a:r>
              <a:rPr lang="en-SG" dirty="0"/>
              <a:t> == </a:t>
            </a:r>
            <a:r>
              <a:rPr lang="en-SG" dirty="0">
                <a:solidFill>
                  <a:srgbClr val="FF0000"/>
                </a:solidFill>
              </a:rPr>
              <a:t>character</a:t>
            </a:r>
            <a:r>
              <a:rPr lang="en-SG" dirty="0"/>
              <a:t>:</a:t>
            </a:r>
          </a:p>
          <a:p>
            <a:r>
              <a:rPr lang="en-SG" dirty="0"/>
              <a:t>              counter += 1</a:t>
            </a:r>
          </a:p>
          <a:p>
            <a:r>
              <a:rPr lang="en-SG" dirty="0"/>
              <a:t>    return </a:t>
            </a:r>
            <a:r>
              <a:rPr lang="en-SG" dirty="0">
                <a:solidFill>
                  <a:srgbClr val="0070C0"/>
                </a:solidFill>
              </a:rPr>
              <a:t>counter</a:t>
            </a:r>
          </a:p>
          <a:p>
            <a:endParaRPr lang="en-SG" dirty="0">
              <a:solidFill>
                <a:schemeClr val="bg1">
                  <a:lumMod val="50000"/>
                </a:schemeClr>
              </a:solidFill>
            </a:endParaRPr>
          </a:p>
          <a:p>
            <a:r>
              <a:rPr lang="en-SG" dirty="0">
                <a:solidFill>
                  <a:schemeClr val="bg1">
                    <a:lumMod val="50000"/>
                  </a:schemeClr>
                </a:solidFill>
              </a:rPr>
              <a:t>#how many as in banana</a:t>
            </a:r>
          </a:p>
          <a:p>
            <a:r>
              <a:rPr lang="en-SG" dirty="0"/>
              <a:t>print(</a:t>
            </a:r>
            <a:r>
              <a:rPr lang="en-SG" dirty="0" err="1"/>
              <a:t>char_counter</a:t>
            </a:r>
            <a:r>
              <a:rPr lang="en-SG" dirty="0"/>
              <a:t>('</a:t>
            </a:r>
            <a:r>
              <a:rPr lang="en-SG" dirty="0" err="1"/>
              <a:t>banana','a</a:t>
            </a:r>
            <a:r>
              <a:rPr lang="en-SG" dirty="0"/>
              <a:t>'))</a:t>
            </a:r>
          </a:p>
          <a:p>
            <a:r>
              <a:rPr lang="en-SG" dirty="0">
                <a:solidFill>
                  <a:srgbClr val="0070C0"/>
                </a:solidFill>
              </a:rPr>
              <a:t>3</a:t>
            </a:r>
          </a:p>
          <a:p>
            <a:endParaRPr lang="en-SG" dirty="0"/>
          </a:p>
          <a:p>
            <a:r>
              <a:rPr lang="en-SG" dirty="0">
                <a:solidFill>
                  <a:schemeClr val="bg1">
                    <a:lumMod val="50000"/>
                  </a:schemeClr>
                </a:solidFill>
              </a:rPr>
              <a:t>#how many </a:t>
            </a:r>
            <a:r>
              <a:rPr lang="en-SG" dirty="0" err="1">
                <a:solidFill>
                  <a:schemeClr val="bg1">
                    <a:lumMod val="50000"/>
                  </a:schemeClr>
                </a:solidFill>
              </a:rPr>
              <a:t>es</a:t>
            </a:r>
            <a:r>
              <a:rPr lang="en-SG" dirty="0">
                <a:solidFill>
                  <a:schemeClr val="bg1">
                    <a:lumMod val="50000"/>
                  </a:schemeClr>
                </a:solidFill>
              </a:rPr>
              <a:t> in pineapple</a:t>
            </a:r>
          </a:p>
          <a:p>
            <a:r>
              <a:rPr lang="en-SG" dirty="0"/>
              <a:t>print(</a:t>
            </a:r>
            <a:r>
              <a:rPr lang="en-SG" dirty="0" err="1"/>
              <a:t>char_counter</a:t>
            </a:r>
            <a:r>
              <a:rPr lang="en-SG" dirty="0"/>
              <a:t>('</a:t>
            </a:r>
            <a:r>
              <a:rPr lang="en-SG" dirty="0" err="1"/>
              <a:t>pineapple','e</a:t>
            </a:r>
            <a:r>
              <a:rPr lang="en-SG" dirty="0"/>
              <a:t>'))</a:t>
            </a:r>
          </a:p>
          <a:p>
            <a:r>
              <a:rPr lang="en-SG" dirty="0">
                <a:solidFill>
                  <a:srgbClr val="0070C0"/>
                </a:solidFill>
              </a:rPr>
              <a:t>2</a:t>
            </a:r>
          </a:p>
        </p:txBody>
      </p:sp>
      <p:sp>
        <p:nvSpPr>
          <p:cNvPr id="8" name="Rectangle 7"/>
          <p:cNvSpPr/>
          <p:nvPr/>
        </p:nvSpPr>
        <p:spPr>
          <a:xfrm>
            <a:off x="8653126" y="1744615"/>
            <a:ext cx="1673856" cy="369332"/>
          </a:xfrm>
          <a:prstGeom prst="rect">
            <a:avLst/>
          </a:prstGeom>
        </p:spPr>
        <p:txBody>
          <a:bodyPr wrap="none">
            <a:spAutoFit/>
          </a:bodyPr>
          <a:lstStyle/>
          <a:p>
            <a:r>
              <a:rPr lang="en-SG" b="1" dirty="0"/>
              <a:t>With a function</a:t>
            </a:r>
            <a:endParaRPr lang="en-SG" dirty="0"/>
          </a:p>
        </p:txBody>
      </p:sp>
      <p:sp>
        <p:nvSpPr>
          <p:cNvPr id="14" name="Rectangle 13"/>
          <p:cNvSpPr/>
          <p:nvPr/>
        </p:nvSpPr>
        <p:spPr>
          <a:xfrm>
            <a:off x="3373342" y="1726065"/>
            <a:ext cx="2000869" cy="369332"/>
          </a:xfrm>
          <a:prstGeom prst="rect">
            <a:avLst/>
          </a:prstGeom>
        </p:spPr>
        <p:txBody>
          <a:bodyPr wrap="none">
            <a:spAutoFit/>
          </a:bodyPr>
          <a:lstStyle/>
          <a:p>
            <a:r>
              <a:rPr lang="en-SG" b="1" dirty="0"/>
              <a:t>Without a function</a:t>
            </a:r>
            <a:endParaRPr lang="en-SG" dirty="0"/>
          </a:p>
        </p:txBody>
      </p:sp>
    </p:spTree>
    <p:extLst>
      <p:ext uri="{BB962C8B-B14F-4D97-AF65-F5344CB8AC3E}">
        <p14:creationId xmlns:p14="http://schemas.microsoft.com/office/powerpoint/2010/main" val="3200350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524863"/>
          </a:xfrm>
          <a:prstGeom prst="rect">
            <a:avLst/>
          </a:prstGeom>
        </p:spPr>
        <p:txBody>
          <a:bodyPr wrap="square">
            <a:spAutoFit/>
          </a:bodyPr>
          <a:lstStyle/>
          <a:p>
            <a:r>
              <a:rPr lang="en-GB" sz="2800" b="1" dirty="0"/>
              <a:t>1. Write a function </a:t>
            </a:r>
            <a:r>
              <a:rPr lang="en-GB" sz="2800" b="1" dirty="0" err="1"/>
              <a:t>calcrectarea</a:t>
            </a:r>
            <a:r>
              <a:rPr lang="en-GB" sz="2800" b="1" dirty="0"/>
              <a:t> that will calculate and return the area of a rectangle. </a:t>
            </a:r>
            <a:r>
              <a:rPr lang="en-GB" sz="2800" dirty="0"/>
              <a:t>Test the function by passing the length and width to the function as input arguments and printing the corresponding output. (Lecture notes: p. 11)</a:t>
            </a:r>
            <a:endParaRPr lang="en-SG" sz="2800" b="1" dirty="0"/>
          </a:p>
          <a:p>
            <a:r>
              <a:rPr lang="en-GB" sz="2800" dirty="0"/>
              <a:t> </a:t>
            </a:r>
            <a:endParaRPr lang="en-SG" sz="2800" b="1" dirty="0"/>
          </a:p>
          <a:p>
            <a:r>
              <a:rPr lang="en-GB" sz="2800" dirty="0"/>
              <a:t>Example:</a:t>
            </a:r>
            <a:endParaRPr lang="en-SG" sz="2800" b="1" dirty="0"/>
          </a:p>
          <a:p>
            <a:r>
              <a:rPr lang="en-GB" sz="2800" b="1" dirty="0"/>
              <a:t>print(</a:t>
            </a:r>
            <a:r>
              <a:rPr lang="en-GB" sz="2800" b="1" dirty="0" err="1"/>
              <a:t>calcrectarea</a:t>
            </a:r>
            <a:r>
              <a:rPr lang="en-GB" sz="2800" b="1" dirty="0"/>
              <a:t>(10,4))</a:t>
            </a:r>
            <a:endParaRPr lang="en-SG" sz="2800" b="1" dirty="0"/>
          </a:p>
          <a:p>
            <a:r>
              <a:rPr lang="en-GB" sz="2800" b="1" dirty="0"/>
              <a:t>40</a:t>
            </a:r>
          </a:p>
          <a:p>
            <a:endParaRPr lang="en-GB" sz="2800" b="1" dirty="0"/>
          </a:p>
          <a:p>
            <a:r>
              <a:rPr lang="en-US" sz="2800" dirty="0"/>
              <a:t>What do we know?</a:t>
            </a:r>
          </a:p>
          <a:p>
            <a:pPr marL="457200" indent="-457200">
              <a:buFont typeface="Arial" panose="020B0604020202020204" pitchFamily="34" charset="0"/>
              <a:buChar char="•"/>
            </a:pPr>
            <a:r>
              <a:rPr lang="en-US" sz="2800" dirty="0"/>
              <a:t>Two inputs as </a:t>
            </a:r>
            <a:r>
              <a:rPr lang="en-US" sz="2800" dirty="0">
                <a:solidFill>
                  <a:srgbClr val="FF0000"/>
                </a:solidFill>
              </a:rPr>
              <a:t>arguments</a:t>
            </a:r>
            <a:r>
              <a:rPr lang="en-US" sz="2800" dirty="0"/>
              <a:t> are required --- length and width</a:t>
            </a:r>
          </a:p>
          <a:p>
            <a:pPr marL="457200" indent="-457200">
              <a:buFont typeface="Arial" panose="020B0604020202020204" pitchFamily="34" charset="0"/>
              <a:buChar char="•"/>
            </a:pPr>
            <a:r>
              <a:rPr lang="en-US" sz="2800" dirty="0"/>
              <a:t>The function name should be called </a:t>
            </a:r>
            <a:r>
              <a:rPr lang="en-US" sz="2800" dirty="0" err="1">
                <a:solidFill>
                  <a:srgbClr val="FF0000"/>
                </a:solidFill>
              </a:rPr>
              <a:t>calcrectarea</a:t>
            </a:r>
            <a:endParaRPr lang="en-US" sz="2800" dirty="0">
              <a:solidFill>
                <a:srgbClr val="FF0000"/>
              </a:solidFill>
            </a:endParaRPr>
          </a:p>
          <a:p>
            <a:pPr marL="457200" indent="-457200">
              <a:buFont typeface="Arial" panose="020B0604020202020204" pitchFamily="34" charset="0"/>
              <a:buChar char="•"/>
            </a:pPr>
            <a:r>
              <a:rPr lang="en-US" sz="2800" dirty="0"/>
              <a:t>A </a:t>
            </a:r>
            <a:r>
              <a:rPr lang="en-US" sz="2800" dirty="0">
                <a:solidFill>
                  <a:srgbClr val="FF0000"/>
                </a:solidFill>
              </a:rPr>
              <a:t>return</a:t>
            </a:r>
            <a:r>
              <a:rPr lang="en-US" sz="2800" dirty="0"/>
              <a:t> call is needed to provide the calculated area</a:t>
            </a:r>
          </a:p>
          <a:p>
            <a:pPr marL="457200" indent="-457200">
              <a:buFont typeface="Arial" panose="020B0604020202020204" pitchFamily="34" charset="0"/>
              <a:buChar char="•"/>
            </a:pPr>
            <a:r>
              <a:rPr lang="en-US" sz="2800" dirty="0"/>
              <a:t>You initiate a function using </a:t>
            </a:r>
            <a:r>
              <a:rPr lang="en-US" sz="2800" dirty="0">
                <a:solidFill>
                  <a:srgbClr val="FF0000"/>
                </a:solidFill>
              </a:rPr>
              <a:t>def</a:t>
            </a:r>
          </a:p>
          <a:p>
            <a:endParaRPr lang="en-SG" sz="2800" b="1" dirty="0"/>
          </a:p>
          <a:p>
            <a:endParaRPr lang="en-GB" sz="2600" b="1" dirty="0">
              <a:latin typeface="Arial" pitchFamily="34" charset="0"/>
              <a:cs typeface="Arial" pitchFamily="34" charset="0"/>
            </a:endParaRPr>
          </a:p>
        </p:txBody>
      </p:sp>
    </p:spTree>
    <p:extLst>
      <p:ext uri="{BB962C8B-B14F-4D97-AF65-F5344CB8AC3E}">
        <p14:creationId xmlns:p14="http://schemas.microsoft.com/office/powerpoint/2010/main" val="964147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3508653"/>
          </a:xfrm>
          <a:prstGeom prst="rect">
            <a:avLst/>
          </a:prstGeom>
        </p:spPr>
        <p:txBody>
          <a:bodyPr wrap="square">
            <a:spAutoFit/>
          </a:bodyPr>
          <a:lstStyle/>
          <a:p>
            <a:r>
              <a:rPr lang="en-GB" sz="2800" b="1" dirty="0"/>
              <a:t>1. Write a function </a:t>
            </a:r>
            <a:r>
              <a:rPr lang="en-GB" sz="2800" b="1" dirty="0" err="1"/>
              <a:t>calcrectarea</a:t>
            </a:r>
            <a:r>
              <a:rPr lang="en-GB" sz="2800" b="1" dirty="0"/>
              <a:t> that will calculate and return the area of a rectangle. </a:t>
            </a:r>
            <a:r>
              <a:rPr lang="en-GB" sz="2800" dirty="0"/>
              <a:t>Test the function by passing the length and width to the function as input arguments and printing the corresponding output. (Lecture notes: p. 11)</a:t>
            </a:r>
            <a:endParaRPr lang="en-SG" sz="2800" b="1" dirty="0"/>
          </a:p>
          <a:p>
            <a:r>
              <a:rPr lang="en-GB" sz="2800" dirty="0"/>
              <a:t> </a:t>
            </a:r>
            <a:endParaRPr lang="en-SG" sz="2800" b="1" dirty="0"/>
          </a:p>
          <a:p>
            <a:r>
              <a:rPr lang="en-GB" sz="2800" dirty="0"/>
              <a:t>Example:</a:t>
            </a:r>
            <a:endParaRPr lang="en-SG" sz="2800" b="1" dirty="0"/>
          </a:p>
          <a:p>
            <a:r>
              <a:rPr lang="en-GB" sz="2800" b="1" dirty="0"/>
              <a:t>print(</a:t>
            </a:r>
            <a:r>
              <a:rPr lang="en-GB" sz="2800" b="1" dirty="0" err="1"/>
              <a:t>calcrectarea</a:t>
            </a:r>
            <a:r>
              <a:rPr lang="en-GB" sz="2800" b="1" dirty="0"/>
              <a:t>(10,4))</a:t>
            </a:r>
            <a:endParaRPr lang="en-SG" sz="2800" b="1" dirty="0"/>
          </a:p>
          <a:p>
            <a:r>
              <a:rPr lang="en-GB" sz="2800" b="1" dirty="0"/>
              <a:t>40</a:t>
            </a:r>
            <a:endParaRPr lang="en-SG" sz="2800" b="1" dirty="0"/>
          </a:p>
          <a:p>
            <a:endParaRPr lang="en-GB" sz="2600" b="1" dirty="0">
              <a:latin typeface="Arial" pitchFamily="34" charset="0"/>
              <a:cs typeface="Arial" pitchFamily="34" charset="0"/>
            </a:endParaRPr>
          </a:p>
        </p:txBody>
      </p:sp>
      <p:sp>
        <p:nvSpPr>
          <p:cNvPr id="2" name="Rectangle 1"/>
          <p:cNvSpPr/>
          <p:nvPr/>
        </p:nvSpPr>
        <p:spPr>
          <a:xfrm>
            <a:off x="6096000" y="1784966"/>
            <a:ext cx="5691962" cy="3539430"/>
          </a:xfrm>
          <a:prstGeom prst="rect">
            <a:avLst/>
          </a:prstGeom>
        </p:spPr>
        <p:txBody>
          <a:bodyPr wrap="square">
            <a:spAutoFit/>
          </a:bodyPr>
          <a:lstStyle/>
          <a:p>
            <a:r>
              <a:rPr lang="en-SG" sz="2800" b="1" dirty="0"/>
              <a:t>Syntax:</a:t>
            </a:r>
          </a:p>
          <a:p>
            <a:endParaRPr lang="en-SG" sz="2800" dirty="0"/>
          </a:p>
          <a:p>
            <a:r>
              <a:rPr lang="en-SG" sz="2800" dirty="0" err="1">
                <a:solidFill>
                  <a:srgbClr val="0070C0"/>
                </a:solidFill>
              </a:rPr>
              <a:t>def</a:t>
            </a:r>
            <a:r>
              <a:rPr lang="en-SG" sz="2800" dirty="0">
                <a:solidFill>
                  <a:srgbClr val="0070C0"/>
                </a:solidFill>
              </a:rPr>
              <a:t> </a:t>
            </a:r>
            <a:r>
              <a:rPr lang="en-SG" sz="2800" dirty="0" err="1"/>
              <a:t>char_counter</a:t>
            </a:r>
            <a:r>
              <a:rPr lang="en-SG" sz="2800" dirty="0"/>
              <a:t>(</a:t>
            </a:r>
            <a:r>
              <a:rPr lang="en-SG" sz="2800" dirty="0">
                <a:solidFill>
                  <a:srgbClr val="00B050"/>
                </a:solidFill>
              </a:rPr>
              <a:t>string</a:t>
            </a:r>
            <a:r>
              <a:rPr lang="en-SG" sz="2800" dirty="0"/>
              <a:t>, </a:t>
            </a:r>
            <a:r>
              <a:rPr lang="en-SG" sz="2800" dirty="0">
                <a:solidFill>
                  <a:srgbClr val="FF0000"/>
                </a:solidFill>
              </a:rPr>
              <a:t>character</a:t>
            </a:r>
            <a:r>
              <a:rPr lang="en-SG" sz="2800" dirty="0"/>
              <a:t>):</a:t>
            </a:r>
          </a:p>
          <a:p>
            <a:r>
              <a:rPr lang="en-SG" sz="2800" dirty="0"/>
              <a:t>    counter = 0</a:t>
            </a:r>
          </a:p>
          <a:p>
            <a:r>
              <a:rPr lang="en-SG" sz="2800" dirty="0"/>
              <a:t>    for </a:t>
            </a:r>
            <a:r>
              <a:rPr lang="en-SG" sz="2800" dirty="0" err="1"/>
              <a:t>ch</a:t>
            </a:r>
            <a:r>
              <a:rPr lang="en-SG" sz="2800" dirty="0"/>
              <a:t> in </a:t>
            </a:r>
            <a:r>
              <a:rPr lang="en-SG" sz="2800" dirty="0">
                <a:solidFill>
                  <a:srgbClr val="00B050"/>
                </a:solidFill>
              </a:rPr>
              <a:t>string</a:t>
            </a:r>
            <a:r>
              <a:rPr lang="en-SG" sz="2800" dirty="0"/>
              <a:t>:</a:t>
            </a:r>
          </a:p>
          <a:p>
            <a:r>
              <a:rPr lang="en-SG" sz="2800" dirty="0"/>
              <a:t>          if </a:t>
            </a:r>
            <a:r>
              <a:rPr lang="en-SG" sz="2800" dirty="0" err="1"/>
              <a:t>ch</a:t>
            </a:r>
            <a:r>
              <a:rPr lang="en-SG" sz="2800" dirty="0"/>
              <a:t> == </a:t>
            </a:r>
            <a:r>
              <a:rPr lang="en-SG" sz="2800" dirty="0">
                <a:solidFill>
                  <a:srgbClr val="FF0000"/>
                </a:solidFill>
              </a:rPr>
              <a:t>character</a:t>
            </a:r>
            <a:r>
              <a:rPr lang="en-SG" sz="2800" dirty="0"/>
              <a:t>:</a:t>
            </a:r>
          </a:p>
          <a:p>
            <a:r>
              <a:rPr lang="en-SG" sz="2800" dirty="0"/>
              <a:t>              counter += 1</a:t>
            </a:r>
          </a:p>
          <a:p>
            <a:r>
              <a:rPr lang="en-SG" sz="2800" dirty="0"/>
              <a:t>    return </a:t>
            </a:r>
            <a:r>
              <a:rPr lang="en-SG" sz="2800" dirty="0">
                <a:solidFill>
                  <a:srgbClr val="0070C0"/>
                </a:solidFill>
              </a:rPr>
              <a:t>counter</a:t>
            </a:r>
          </a:p>
        </p:txBody>
      </p:sp>
    </p:spTree>
    <p:extLst>
      <p:ext uri="{BB962C8B-B14F-4D97-AF65-F5344CB8AC3E}">
        <p14:creationId xmlns:p14="http://schemas.microsoft.com/office/powerpoint/2010/main" val="2281319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641818"/>
          </a:xfrm>
          <a:prstGeom prst="rect">
            <a:avLst/>
          </a:prstGeom>
        </p:spPr>
        <p:txBody>
          <a:bodyPr wrap="square">
            <a:spAutoFit/>
          </a:bodyPr>
          <a:lstStyle/>
          <a:p>
            <a:r>
              <a:rPr lang="en-GB" sz="2800" b="1" dirty="0"/>
              <a:t>1. Write a function </a:t>
            </a:r>
            <a:r>
              <a:rPr lang="en-GB" sz="2800" b="1" dirty="0" err="1"/>
              <a:t>calcrectarea</a:t>
            </a:r>
            <a:r>
              <a:rPr lang="en-GB" sz="2800" b="1" dirty="0"/>
              <a:t> that will calculate and return the area of a rectangle. </a:t>
            </a:r>
            <a:r>
              <a:rPr lang="en-GB" sz="2800" dirty="0"/>
              <a:t>Test the function by passing the length and width to the function as input arguments and printing the corresponding output. (Lecture notes: p. 11)</a:t>
            </a:r>
            <a:endParaRPr lang="en-SG" sz="2800" b="1" dirty="0"/>
          </a:p>
          <a:p>
            <a:r>
              <a:rPr lang="en-GB" sz="2800" dirty="0"/>
              <a:t> </a:t>
            </a:r>
            <a:endParaRPr lang="en-SG" sz="2800" b="1" dirty="0"/>
          </a:p>
          <a:p>
            <a:r>
              <a:rPr lang="en-GB" sz="2800" dirty="0"/>
              <a:t>Example:</a:t>
            </a:r>
            <a:endParaRPr lang="en-SG" sz="2800" b="1" dirty="0"/>
          </a:p>
          <a:p>
            <a:r>
              <a:rPr lang="en-GB" sz="2800" b="1" dirty="0"/>
              <a:t>print(</a:t>
            </a:r>
            <a:r>
              <a:rPr lang="en-GB" sz="2800" b="1" dirty="0" err="1"/>
              <a:t>calcrectarea</a:t>
            </a:r>
            <a:r>
              <a:rPr lang="en-GB" sz="2800" b="1" dirty="0"/>
              <a:t>(10,4))</a:t>
            </a:r>
            <a:endParaRPr lang="en-SG" sz="2800" b="1" dirty="0"/>
          </a:p>
          <a:p>
            <a:pPr>
              <a:lnSpc>
                <a:spcPct val="115000"/>
              </a:lnSpc>
              <a:spcAft>
                <a:spcPts val="0"/>
              </a:spcAft>
            </a:pPr>
            <a:r>
              <a:rPr lang="en-GB" sz="2800" b="1" dirty="0"/>
              <a:t>40</a:t>
            </a:r>
          </a:p>
          <a:p>
            <a:pPr>
              <a:lnSpc>
                <a:spcPct val="115000"/>
              </a:lnSpc>
              <a:spcAft>
                <a:spcPts val="0"/>
              </a:spcAft>
            </a:pPr>
            <a:endParaRPr lang="en-GB" sz="2800" b="1" dirty="0">
              <a:solidFill>
                <a:srgbClr val="3C78D8"/>
              </a:solidFill>
              <a:latin typeface="Courier New"/>
              <a:ea typeface="Courier New"/>
            </a:endParaRPr>
          </a:p>
          <a:p>
            <a:pPr>
              <a:lnSpc>
                <a:spcPct val="115000"/>
              </a:lnSpc>
              <a:spcAft>
                <a:spcPts val="0"/>
              </a:spcAft>
            </a:pPr>
            <a:r>
              <a:rPr lang="en-GB" sz="2400" b="1" dirty="0" err="1">
                <a:solidFill>
                  <a:srgbClr val="3C78D8"/>
                </a:solidFill>
                <a:latin typeface="Courier New"/>
                <a:ea typeface="Courier New"/>
              </a:rPr>
              <a:t>def</a:t>
            </a:r>
            <a:r>
              <a:rPr lang="en-GB" sz="2400" b="1" dirty="0">
                <a:solidFill>
                  <a:srgbClr val="3C78D8"/>
                </a:solidFill>
                <a:latin typeface="Courier New"/>
                <a:ea typeface="Courier New"/>
              </a:rPr>
              <a:t> </a:t>
            </a:r>
            <a:r>
              <a:rPr lang="en-GB" sz="2400" b="1" dirty="0" err="1">
                <a:latin typeface="Courier New"/>
                <a:ea typeface="Courier New"/>
              </a:rPr>
              <a:t>calcrectarea</a:t>
            </a:r>
            <a:r>
              <a:rPr lang="en-GB" sz="2400" b="1" dirty="0">
                <a:latin typeface="Courier New"/>
                <a:ea typeface="Courier New"/>
              </a:rPr>
              <a:t> (length , width):</a:t>
            </a:r>
            <a:endParaRPr lang="en-SG" sz="2400" b="1" dirty="0">
              <a:latin typeface="Arial"/>
              <a:ea typeface="Arial"/>
            </a:endParaRPr>
          </a:p>
          <a:p>
            <a:pPr>
              <a:lnSpc>
                <a:spcPct val="115000"/>
              </a:lnSpc>
              <a:spcAft>
                <a:spcPts val="0"/>
              </a:spcAft>
            </a:pPr>
            <a:r>
              <a:rPr lang="en-GB" sz="2400" b="1" dirty="0">
                <a:latin typeface="Courier New"/>
                <a:ea typeface="Courier New"/>
              </a:rPr>
              <a:t>	</a:t>
            </a:r>
            <a:r>
              <a:rPr lang="en-GB" sz="2400" b="1" dirty="0">
                <a:solidFill>
                  <a:srgbClr val="B7B7B7"/>
                </a:solidFill>
                <a:latin typeface="Courier New"/>
                <a:ea typeface="Courier New"/>
              </a:rPr>
              <a:t>""" This function calculates the area of a rectangle</a:t>
            </a:r>
            <a:endParaRPr lang="en-SG" sz="2400" b="1" dirty="0">
              <a:latin typeface="Arial"/>
              <a:ea typeface="Arial"/>
            </a:endParaRPr>
          </a:p>
          <a:p>
            <a:pPr>
              <a:lnSpc>
                <a:spcPct val="115000"/>
              </a:lnSpc>
              <a:spcAft>
                <a:spcPts val="0"/>
              </a:spcAft>
            </a:pPr>
            <a:r>
              <a:rPr lang="en-GB" sz="2400" b="1" dirty="0">
                <a:latin typeface="Courier New"/>
                <a:ea typeface="Courier New"/>
              </a:rPr>
              <a:t>	</a:t>
            </a:r>
            <a:r>
              <a:rPr lang="en-GB" sz="2400" b="1" dirty="0">
                <a:solidFill>
                  <a:srgbClr val="B7B7B7"/>
                </a:solidFill>
                <a:latin typeface="Courier New"/>
                <a:ea typeface="Courier New"/>
              </a:rPr>
              <a:t>Format of call : </a:t>
            </a:r>
            <a:r>
              <a:rPr lang="en-GB" sz="2400" b="1" dirty="0" err="1">
                <a:solidFill>
                  <a:srgbClr val="B7B7B7"/>
                </a:solidFill>
                <a:latin typeface="Courier New"/>
                <a:ea typeface="Courier New"/>
              </a:rPr>
              <a:t>calcrectarea</a:t>
            </a:r>
            <a:r>
              <a:rPr lang="en-GB" sz="2400" b="1" dirty="0">
                <a:solidFill>
                  <a:srgbClr val="B7B7B7"/>
                </a:solidFill>
                <a:latin typeface="Courier New"/>
                <a:ea typeface="Courier New"/>
              </a:rPr>
              <a:t> ( length , width )</a:t>
            </a:r>
            <a:endParaRPr lang="en-SG" sz="2400" b="1" dirty="0">
              <a:latin typeface="Arial"/>
              <a:ea typeface="Arial"/>
            </a:endParaRPr>
          </a:p>
          <a:p>
            <a:pPr>
              <a:lnSpc>
                <a:spcPct val="115000"/>
              </a:lnSpc>
              <a:spcAft>
                <a:spcPts val="0"/>
              </a:spcAft>
            </a:pPr>
            <a:r>
              <a:rPr lang="en-GB" sz="2400" b="1" dirty="0">
                <a:latin typeface="Courier New"/>
                <a:ea typeface="Courier New"/>
              </a:rPr>
              <a:t>	</a:t>
            </a:r>
            <a:r>
              <a:rPr lang="en-GB" sz="2400" b="1" dirty="0">
                <a:solidFill>
                  <a:srgbClr val="B7B7B7"/>
                </a:solidFill>
                <a:latin typeface="Courier New"/>
                <a:ea typeface="Courier New"/>
              </a:rPr>
              <a:t>Returns the area """</a:t>
            </a:r>
            <a:endParaRPr lang="en-SG" sz="2400" b="1" dirty="0">
              <a:latin typeface="Arial"/>
              <a:ea typeface="Arial"/>
            </a:endParaRPr>
          </a:p>
          <a:p>
            <a:pPr>
              <a:lnSpc>
                <a:spcPct val="115000"/>
              </a:lnSpc>
              <a:spcAft>
                <a:spcPts val="0"/>
              </a:spcAft>
            </a:pPr>
            <a:r>
              <a:rPr lang="en-GB" sz="2400" b="1" dirty="0">
                <a:latin typeface="Courier New"/>
                <a:ea typeface="Courier New"/>
              </a:rPr>
              <a:t>	</a:t>
            </a:r>
            <a:r>
              <a:rPr lang="en-GB" sz="2400" b="1" dirty="0">
                <a:solidFill>
                  <a:srgbClr val="3C78D8"/>
                </a:solidFill>
                <a:latin typeface="Courier New"/>
                <a:ea typeface="Courier New"/>
              </a:rPr>
              <a:t>return </a:t>
            </a:r>
            <a:r>
              <a:rPr lang="en-GB" sz="2400" b="1" dirty="0">
                <a:latin typeface="Courier New"/>
                <a:ea typeface="Courier New"/>
              </a:rPr>
              <a:t>length * width</a:t>
            </a:r>
          </a:p>
          <a:p>
            <a:pPr>
              <a:lnSpc>
                <a:spcPct val="115000"/>
              </a:lnSpc>
              <a:spcAft>
                <a:spcPts val="0"/>
              </a:spcAft>
            </a:pPr>
            <a:endParaRPr lang="en-SG" sz="2400" b="1" dirty="0">
              <a:latin typeface="Arial"/>
              <a:ea typeface="Arial"/>
            </a:endParaRPr>
          </a:p>
          <a:p>
            <a:pPr>
              <a:lnSpc>
                <a:spcPct val="115000"/>
              </a:lnSpc>
              <a:spcAft>
                <a:spcPts val="0"/>
              </a:spcAft>
            </a:pPr>
            <a:r>
              <a:rPr lang="en-GB" sz="2400" b="1" dirty="0">
                <a:solidFill>
                  <a:srgbClr val="3C78D8"/>
                </a:solidFill>
                <a:latin typeface="Courier New"/>
                <a:ea typeface="Courier New"/>
              </a:rPr>
              <a:t>print</a:t>
            </a:r>
            <a:r>
              <a:rPr lang="en-GB" sz="2400" b="1" dirty="0">
                <a:latin typeface="Courier New"/>
                <a:ea typeface="Courier New"/>
              </a:rPr>
              <a:t>(</a:t>
            </a:r>
            <a:r>
              <a:rPr lang="en-GB" sz="2400" b="1" dirty="0" err="1">
                <a:latin typeface="Courier New"/>
                <a:ea typeface="Courier New"/>
              </a:rPr>
              <a:t>calcrectarea</a:t>
            </a:r>
            <a:r>
              <a:rPr lang="en-GB" sz="2400" b="1" dirty="0">
                <a:latin typeface="Courier New"/>
                <a:ea typeface="Courier New"/>
              </a:rPr>
              <a:t>(10,4))</a:t>
            </a:r>
            <a:endParaRPr lang="en-GB" sz="2400" b="1" dirty="0">
              <a:latin typeface="Arial" pitchFamily="34" charset="0"/>
              <a:cs typeface="Arial" pitchFamily="34" charset="0"/>
            </a:endParaRPr>
          </a:p>
        </p:txBody>
      </p:sp>
    </p:spTree>
    <p:extLst>
      <p:ext uri="{BB962C8B-B14F-4D97-AF65-F5344CB8AC3E}">
        <p14:creationId xmlns:p14="http://schemas.microsoft.com/office/powerpoint/2010/main" val="2710516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6124754"/>
          </a:xfrm>
          <a:prstGeom prst="rect">
            <a:avLst/>
          </a:prstGeom>
        </p:spPr>
        <p:txBody>
          <a:bodyPr wrap="square">
            <a:spAutoFit/>
          </a:bodyPr>
          <a:lstStyle/>
          <a:p>
            <a:r>
              <a:rPr lang="en-SG" sz="2400" b="1" dirty="0"/>
              <a:t>2. If a certain amount of money (called the principal P) is invested in a bank account, earning an interest rate i compounded annually, the total amount of money </a:t>
            </a:r>
            <a:r>
              <a:rPr lang="en-SG" sz="2400" b="1" dirty="0" err="1"/>
              <a:t>Tn</a:t>
            </a:r>
            <a:r>
              <a:rPr lang="en-SG" sz="2400" b="1" dirty="0"/>
              <a:t> that will be in the account after n years is given by</a:t>
            </a:r>
            <a:r>
              <a:rPr lang="en-SG" sz="2400" dirty="0"/>
              <a:t>:</a:t>
            </a:r>
          </a:p>
          <a:p>
            <a:endParaRPr lang="en-SG" sz="1600" dirty="0"/>
          </a:p>
          <a:p>
            <a:r>
              <a:rPr lang="en-SG" sz="1600" dirty="0"/>
              <a:t> </a:t>
            </a:r>
          </a:p>
          <a:p>
            <a:r>
              <a:rPr lang="en-SG" sz="2400" dirty="0"/>
              <a:t>Write a function called </a:t>
            </a:r>
            <a:r>
              <a:rPr lang="en-SG" sz="2400" dirty="0" err="1"/>
              <a:t>totMoney</a:t>
            </a:r>
            <a:r>
              <a:rPr lang="en-SG" sz="2400" dirty="0"/>
              <a:t> that will receive input arguments for P, i, and n, and will return the total amount of money Tn. Also, give an example of calling the function, printing in a sentence the inputs and the output of the function.</a:t>
            </a:r>
          </a:p>
          <a:p>
            <a:endParaRPr lang="en-SG" sz="2400" dirty="0"/>
          </a:p>
          <a:p>
            <a:r>
              <a:rPr lang="en-SG" sz="2400" dirty="0"/>
              <a:t>For example, with parameters:</a:t>
            </a:r>
          </a:p>
          <a:p>
            <a:r>
              <a:rPr lang="en-SG" sz="2400" dirty="0" err="1">
                <a:latin typeface="Courier New" pitchFamily="49" charset="0"/>
                <a:cs typeface="Courier New" pitchFamily="49" charset="0"/>
              </a:rPr>
              <a:t>my_principal</a:t>
            </a:r>
            <a:r>
              <a:rPr lang="en-SG" sz="2400" dirty="0">
                <a:latin typeface="Courier New" pitchFamily="49" charset="0"/>
                <a:cs typeface="Courier New" pitchFamily="49" charset="0"/>
              </a:rPr>
              <a:t> = 10000</a:t>
            </a:r>
          </a:p>
          <a:p>
            <a:r>
              <a:rPr lang="en-SG" sz="2400" dirty="0" err="1">
                <a:latin typeface="Courier New" pitchFamily="49" charset="0"/>
                <a:cs typeface="Courier New" pitchFamily="49" charset="0"/>
              </a:rPr>
              <a:t>my_interest_rate</a:t>
            </a:r>
            <a:r>
              <a:rPr lang="en-SG" sz="2400" dirty="0">
                <a:latin typeface="Courier New" pitchFamily="49" charset="0"/>
                <a:cs typeface="Courier New" pitchFamily="49" charset="0"/>
              </a:rPr>
              <a:t> = 0.015</a:t>
            </a:r>
          </a:p>
          <a:p>
            <a:r>
              <a:rPr lang="en-SG" sz="2400" dirty="0" err="1">
                <a:latin typeface="Courier New" pitchFamily="49" charset="0"/>
                <a:cs typeface="Courier New" pitchFamily="49" charset="0"/>
              </a:rPr>
              <a:t>my_years</a:t>
            </a:r>
            <a:r>
              <a:rPr lang="en-SG" sz="2400" dirty="0">
                <a:latin typeface="Courier New" pitchFamily="49" charset="0"/>
                <a:cs typeface="Courier New" pitchFamily="49" charset="0"/>
              </a:rPr>
              <a:t> = 5</a:t>
            </a:r>
          </a:p>
          <a:p>
            <a:endParaRPr lang="en-SG" sz="2400" dirty="0"/>
          </a:p>
          <a:p>
            <a:r>
              <a:rPr lang="en-SG" sz="2400" dirty="0"/>
              <a:t>The program should print:</a:t>
            </a:r>
          </a:p>
          <a:p>
            <a:r>
              <a:rPr lang="en-SG" sz="2400" dirty="0">
                <a:latin typeface="Courier New" pitchFamily="49" charset="0"/>
                <a:cs typeface="Courier New" pitchFamily="49" charset="0"/>
              </a:rPr>
              <a:t>'With principal 10000$ invested with interest rate 0.015, you have 10772.84$ after 5 years.’</a:t>
            </a:r>
          </a:p>
        </p:txBody>
      </p:sp>
      <p:pic>
        <p:nvPicPr>
          <p:cNvPr id="9" name="image8.png"/>
          <p:cNvPicPr/>
          <p:nvPr/>
        </p:nvPicPr>
        <p:blipFill>
          <a:blip r:embed="rId3"/>
          <a:srcRect/>
          <a:stretch>
            <a:fillRect/>
          </a:stretch>
        </p:blipFill>
        <p:spPr>
          <a:xfrm>
            <a:off x="4343060" y="943142"/>
            <a:ext cx="2897712" cy="609211"/>
          </a:xfrm>
          <a:prstGeom prst="rect">
            <a:avLst/>
          </a:prstGeom>
          <a:ln/>
        </p:spPr>
      </p:pic>
    </p:spTree>
    <p:extLst>
      <p:ext uri="{BB962C8B-B14F-4D97-AF65-F5344CB8AC3E}">
        <p14:creationId xmlns:p14="http://schemas.microsoft.com/office/powerpoint/2010/main" val="2839164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2800767"/>
          </a:xfrm>
          <a:prstGeom prst="rect">
            <a:avLst/>
          </a:prstGeom>
        </p:spPr>
        <p:txBody>
          <a:bodyPr wrap="square">
            <a:spAutoFit/>
          </a:bodyPr>
          <a:lstStyle/>
          <a:p>
            <a:r>
              <a:rPr lang="en-SG" sz="2400" b="1" dirty="0"/>
              <a:t>2. If a certain amount of money (called the principal P) is invested in a bank account, earning an interest rate i compounded annually, the total amount of money </a:t>
            </a:r>
            <a:r>
              <a:rPr lang="en-SG" sz="2400" b="1" dirty="0" err="1"/>
              <a:t>Tn</a:t>
            </a:r>
            <a:r>
              <a:rPr lang="en-SG" sz="2400" b="1" dirty="0"/>
              <a:t> that will be in the account after n years is given by</a:t>
            </a:r>
            <a:r>
              <a:rPr lang="en-SG" sz="2400" dirty="0"/>
              <a:t>:</a:t>
            </a:r>
          </a:p>
          <a:p>
            <a:endParaRPr lang="en-SG" sz="1600" dirty="0"/>
          </a:p>
          <a:p>
            <a:r>
              <a:rPr lang="en-SG" sz="1600" dirty="0"/>
              <a:t> </a:t>
            </a:r>
          </a:p>
          <a:p>
            <a:r>
              <a:rPr lang="en-SG" sz="2400" dirty="0"/>
              <a:t>Write a function called </a:t>
            </a:r>
            <a:r>
              <a:rPr lang="en-SG" sz="2400" dirty="0" err="1"/>
              <a:t>totMoney</a:t>
            </a:r>
            <a:r>
              <a:rPr lang="en-SG" sz="2400" dirty="0"/>
              <a:t> that will receive input arguments for P, i, and n, and will return the total amount of money Tn. Also, give an example of calling the function, printing in a sentence the inputs and the output of the function.</a:t>
            </a:r>
          </a:p>
        </p:txBody>
      </p:sp>
      <p:pic>
        <p:nvPicPr>
          <p:cNvPr id="9" name="image8.png"/>
          <p:cNvPicPr/>
          <p:nvPr/>
        </p:nvPicPr>
        <p:blipFill>
          <a:blip r:embed="rId3"/>
          <a:srcRect/>
          <a:stretch>
            <a:fillRect/>
          </a:stretch>
        </p:blipFill>
        <p:spPr>
          <a:xfrm>
            <a:off x="4343060" y="943142"/>
            <a:ext cx="2897712" cy="609211"/>
          </a:xfrm>
          <a:prstGeom prst="rect">
            <a:avLst/>
          </a:prstGeom>
          <a:ln/>
        </p:spPr>
      </p:pic>
      <p:sp>
        <p:nvSpPr>
          <p:cNvPr id="3" name="Rectangle 2"/>
          <p:cNvSpPr/>
          <p:nvPr/>
        </p:nvSpPr>
        <p:spPr>
          <a:xfrm>
            <a:off x="-4" y="2688773"/>
            <a:ext cx="12192000" cy="4233467"/>
          </a:xfrm>
          <a:prstGeom prst="rect">
            <a:avLst/>
          </a:prstGeom>
        </p:spPr>
        <p:txBody>
          <a:bodyPr wrap="square">
            <a:spAutoFit/>
          </a:bodyPr>
          <a:lstStyle/>
          <a:p>
            <a:pPr>
              <a:lnSpc>
                <a:spcPct val="115000"/>
              </a:lnSpc>
              <a:spcAft>
                <a:spcPts val="0"/>
              </a:spcAft>
            </a:pPr>
            <a:r>
              <a:rPr lang="en-GB" b="1" dirty="0">
                <a:latin typeface="Arial"/>
                <a:ea typeface="Arial"/>
              </a:rPr>
              <a:t>Solution:</a:t>
            </a:r>
            <a:endParaRPr lang="en-SG" b="1" dirty="0">
              <a:latin typeface="Arial"/>
              <a:ea typeface="Arial"/>
            </a:endParaRPr>
          </a:p>
          <a:p>
            <a:pPr>
              <a:lnSpc>
                <a:spcPct val="115000"/>
              </a:lnSpc>
              <a:spcAft>
                <a:spcPts val="0"/>
              </a:spcAft>
            </a:pPr>
            <a:r>
              <a:rPr lang="en-GB" b="1" dirty="0" err="1">
                <a:solidFill>
                  <a:srgbClr val="3C78D8"/>
                </a:solidFill>
                <a:latin typeface="Courier New"/>
                <a:ea typeface="Courier New"/>
              </a:rPr>
              <a:t>def</a:t>
            </a:r>
            <a:r>
              <a:rPr lang="en-GB" b="1" dirty="0">
                <a:solidFill>
                  <a:srgbClr val="3C78D8"/>
                </a:solidFill>
                <a:latin typeface="Courier New"/>
                <a:ea typeface="Courier New"/>
              </a:rPr>
              <a:t> </a:t>
            </a:r>
            <a:r>
              <a:rPr lang="en-GB" b="1" dirty="0" err="1">
                <a:latin typeface="Courier New"/>
                <a:ea typeface="Courier New"/>
              </a:rPr>
              <a:t>totMoney</a:t>
            </a:r>
            <a:r>
              <a:rPr lang="en-GB" b="1" dirty="0">
                <a:latin typeface="Courier New"/>
                <a:ea typeface="Courier New"/>
              </a:rPr>
              <a:t>(</a:t>
            </a:r>
            <a:r>
              <a:rPr lang="en-GB" b="1" dirty="0" err="1">
                <a:latin typeface="Courier New"/>
                <a:ea typeface="Courier New"/>
              </a:rPr>
              <a:t>p,i,n</a:t>
            </a:r>
            <a:r>
              <a:rPr lang="en-GB" b="1" dirty="0">
                <a:latin typeface="Courier New"/>
                <a:ea typeface="Courier New"/>
              </a:rPr>
              <a:t>):</a:t>
            </a:r>
            <a:endParaRPr lang="en-SG" b="1" dirty="0">
              <a:latin typeface="Arial"/>
              <a:ea typeface="Arial"/>
            </a:endParaRPr>
          </a:p>
          <a:p>
            <a:pPr>
              <a:lnSpc>
                <a:spcPct val="115000"/>
              </a:lnSpc>
              <a:spcAft>
                <a:spcPts val="0"/>
              </a:spcAft>
            </a:pPr>
            <a:r>
              <a:rPr lang="en-GB" b="1" dirty="0">
                <a:latin typeface="Courier New"/>
                <a:ea typeface="Courier New"/>
              </a:rPr>
              <a:t>	</a:t>
            </a:r>
            <a:r>
              <a:rPr lang="en-GB" b="1" dirty="0">
                <a:solidFill>
                  <a:srgbClr val="B7B7B7"/>
                </a:solidFill>
                <a:latin typeface="Courier New"/>
                <a:ea typeface="Courier New"/>
              </a:rPr>
              <a:t>""" Calculates the amount of money in an account after n years</a:t>
            </a:r>
            <a:endParaRPr lang="en-SG" b="1" dirty="0">
              <a:latin typeface="Arial"/>
              <a:ea typeface="Arial"/>
            </a:endParaRPr>
          </a:p>
          <a:p>
            <a:pPr>
              <a:lnSpc>
                <a:spcPct val="115000"/>
              </a:lnSpc>
              <a:spcAft>
                <a:spcPts val="0"/>
              </a:spcAft>
            </a:pPr>
            <a:r>
              <a:rPr lang="en-GB" b="1" dirty="0">
                <a:latin typeface="Courier New"/>
                <a:ea typeface="Courier New"/>
              </a:rPr>
              <a:t>	</a:t>
            </a:r>
            <a:r>
              <a:rPr lang="en-GB" b="1" dirty="0">
                <a:solidFill>
                  <a:srgbClr val="B7B7B7"/>
                </a:solidFill>
                <a:latin typeface="Courier New"/>
                <a:ea typeface="Courier New"/>
              </a:rPr>
              <a:t>at interest rate i with a principal p invested</a:t>
            </a:r>
            <a:endParaRPr lang="en-SG" b="1" dirty="0">
              <a:latin typeface="Arial"/>
              <a:ea typeface="Arial"/>
            </a:endParaRPr>
          </a:p>
          <a:p>
            <a:pPr>
              <a:lnSpc>
                <a:spcPct val="115000"/>
              </a:lnSpc>
              <a:spcAft>
                <a:spcPts val="0"/>
              </a:spcAft>
            </a:pPr>
            <a:r>
              <a:rPr lang="en-GB" b="1" dirty="0">
                <a:latin typeface="Courier New"/>
                <a:ea typeface="Courier New"/>
              </a:rPr>
              <a:t>	</a:t>
            </a:r>
            <a:r>
              <a:rPr lang="en-GB" b="1" dirty="0">
                <a:solidFill>
                  <a:srgbClr val="B7B7B7"/>
                </a:solidFill>
                <a:latin typeface="Courier New"/>
                <a:ea typeface="Courier New"/>
              </a:rPr>
              <a:t>Format of call : account (</a:t>
            </a:r>
            <a:r>
              <a:rPr lang="en-GB" b="1" dirty="0" err="1">
                <a:solidFill>
                  <a:srgbClr val="B7B7B7"/>
                </a:solidFill>
                <a:latin typeface="Courier New"/>
                <a:ea typeface="Courier New"/>
              </a:rPr>
              <a:t>p,i,n</a:t>
            </a:r>
            <a:r>
              <a:rPr lang="en-GB" b="1" dirty="0">
                <a:solidFill>
                  <a:srgbClr val="B7B7B7"/>
                </a:solidFill>
                <a:latin typeface="Courier New"/>
                <a:ea typeface="Courier New"/>
              </a:rPr>
              <a:t>)</a:t>
            </a:r>
            <a:r>
              <a:rPr lang="en-GB" b="1" dirty="0">
                <a:latin typeface="Courier New"/>
                <a:ea typeface="Courier New"/>
              </a:rPr>
              <a:t>	</a:t>
            </a:r>
            <a:r>
              <a:rPr lang="en-GB" b="1" dirty="0">
                <a:solidFill>
                  <a:srgbClr val="B7B7B7"/>
                </a:solidFill>
                <a:latin typeface="Courier New"/>
                <a:ea typeface="Courier New"/>
              </a:rPr>
              <a:t>Returns total of money after n years """</a:t>
            </a:r>
            <a:endParaRPr lang="en-SG" b="1" dirty="0">
              <a:latin typeface="Arial"/>
              <a:ea typeface="Arial"/>
            </a:endParaRPr>
          </a:p>
          <a:p>
            <a:pPr>
              <a:lnSpc>
                <a:spcPct val="115000"/>
              </a:lnSpc>
              <a:spcAft>
                <a:spcPts val="0"/>
              </a:spcAft>
            </a:pPr>
            <a:r>
              <a:rPr lang="en-GB" b="1" dirty="0">
                <a:latin typeface="Courier New"/>
                <a:ea typeface="Courier New"/>
              </a:rPr>
              <a:t>	</a:t>
            </a:r>
            <a:r>
              <a:rPr lang="en-GB" b="1" dirty="0">
                <a:solidFill>
                  <a:srgbClr val="3C78D8"/>
                </a:solidFill>
                <a:latin typeface="Courier New"/>
                <a:ea typeface="Courier New"/>
              </a:rPr>
              <a:t>return </a:t>
            </a:r>
            <a:r>
              <a:rPr lang="en-GB" b="1" dirty="0">
                <a:latin typeface="Courier New"/>
                <a:ea typeface="Courier New"/>
              </a:rPr>
              <a:t>p * (1+i) ** n</a:t>
            </a:r>
            <a:endParaRPr lang="en-SG" b="1" dirty="0">
              <a:latin typeface="Arial"/>
              <a:ea typeface="Arial"/>
            </a:endParaRPr>
          </a:p>
          <a:p>
            <a:pPr>
              <a:lnSpc>
                <a:spcPct val="115000"/>
              </a:lnSpc>
              <a:spcAft>
                <a:spcPts val="0"/>
              </a:spcAft>
            </a:pPr>
            <a:r>
              <a:rPr lang="en-GB" dirty="0">
                <a:solidFill>
                  <a:srgbClr val="3C78D8"/>
                </a:solidFill>
                <a:latin typeface="Courier New"/>
                <a:ea typeface="Courier New"/>
              </a:rPr>
              <a:t> </a:t>
            </a:r>
            <a:endParaRPr lang="en-SG" b="1" dirty="0">
              <a:latin typeface="Arial"/>
              <a:ea typeface="Arial"/>
            </a:endParaRPr>
          </a:p>
          <a:p>
            <a:pPr>
              <a:lnSpc>
                <a:spcPct val="115000"/>
              </a:lnSpc>
              <a:spcAft>
                <a:spcPts val="0"/>
              </a:spcAft>
            </a:pPr>
            <a:r>
              <a:rPr lang="en-GB" dirty="0" err="1">
                <a:latin typeface="Courier New"/>
                <a:ea typeface="Courier New"/>
              </a:rPr>
              <a:t>my_principal</a:t>
            </a:r>
            <a:r>
              <a:rPr lang="en-GB" dirty="0">
                <a:latin typeface="Courier New"/>
                <a:ea typeface="Courier New"/>
              </a:rPr>
              <a:t> = 10000</a:t>
            </a:r>
            <a:endParaRPr lang="en-SG" b="1" dirty="0">
              <a:latin typeface="Arial"/>
              <a:ea typeface="Arial"/>
            </a:endParaRPr>
          </a:p>
          <a:p>
            <a:pPr>
              <a:lnSpc>
                <a:spcPct val="115000"/>
              </a:lnSpc>
              <a:spcAft>
                <a:spcPts val="0"/>
              </a:spcAft>
            </a:pPr>
            <a:r>
              <a:rPr lang="en-GB" dirty="0" err="1">
                <a:latin typeface="Courier New"/>
                <a:ea typeface="Courier New"/>
              </a:rPr>
              <a:t>my_interest_rate</a:t>
            </a:r>
            <a:r>
              <a:rPr lang="en-GB" dirty="0">
                <a:latin typeface="Courier New"/>
                <a:ea typeface="Courier New"/>
              </a:rPr>
              <a:t> = 0.015</a:t>
            </a:r>
            <a:endParaRPr lang="en-SG" b="1" dirty="0">
              <a:latin typeface="Arial"/>
              <a:ea typeface="Arial"/>
            </a:endParaRPr>
          </a:p>
          <a:p>
            <a:pPr>
              <a:lnSpc>
                <a:spcPct val="115000"/>
              </a:lnSpc>
              <a:spcAft>
                <a:spcPts val="0"/>
              </a:spcAft>
            </a:pPr>
            <a:r>
              <a:rPr lang="en-GB" dirty="0" err="1">
                <a:latin typeface="Courier New"/>
                <a:ea typeface="Courier New"/>
              </a:rPr>
              <a:t>my_years</a:t>
            </a:r>
            <a:r>
              <a:rPr lang="en-GB" dirty="0">
                <a:latin typeface="Courier New"/>
                <a:ea typeface="Courier New"/>
              </a:rPr>
              <a:t> = 5</a:t>
            </a:r>
            <a:endParaRPr lang="en-SG" b="1" dirty="0">
              <a:latin typeface="Arial"/>
              <a:ea typeface="Arial"/>
            </a:endParaRPr>
          </a:p>
          <a:p>
            <a:pPr>
              <a:lnSpc>
                <a:spcPct val="115000"/>
              </a:lnSpc>
              <a:spcAft>
                <a:spcPts val="0"/>
              </a:spcAft>
            </a:pPr>
            <a:r>
              <a:rPr lang="en-GB" dirty="0">
                <a:solidFill>
                  <a:srgbClr val="3C78D8"/>
                </a:solidFill>
                <a:latin typeface="Courier New"/>
                <a:ea typeface="Courier New"/>
              </a:rPr>
              <a:t>print</a:t>
            </a:r>
            <a:r>
              <a:rPr lang="en-GB" dirty="0">
                <a:latin typeface="Courier New"/>
                <a:ea typeface="Courier New"/>
              </a:rPr>
              <a:t>('</a:t>
            </a:r>
            <a:r>
              <a:rPr lang="en-GB" dirty="0">
                <a:solidFill>
                  <a:srgbClr val="6AA84F"/>
                </a:solidFill>
                <a:latin typeface="Courier New"/>
                <a:ea typeface="Courier New"/>
              </a:rPr>
              <a:t>With principal </a:t>
            </a:r>
            <a:r>
              <a:rPr lang="en-GB" dirty="0">
                <a:latin typeface="Courier New"/>
                <a:ea typeface="Courier New"/>
              </a:rPr>
              <a:t>',</a:t>
            </a:r>
            <a:r>
              <a:rPr lang="en-GB" dirty="0" err="1">
                <a:latin typeface="Courier New"/>
                <a:ea typeface="Courier New"/>
              </a:rPr>
              <a:t>my_principal</a:t>
            </a:r>
            <a:r>
              <a:rPr lang="en-GB" dirty="0">
                <a:latin typeface="Courier New"/>
                <a:ea typeface="Courier New"/>
              </a:rPr>
              <a:t> ,'</a:t>
            </a:r>
            <a:r>
              <a:rPr lang="en-GB" dirty="0">
                <a:solidFill>
                  <a:srgbClr val="6AA84F"/>
                </a:solidFill>
                <a:latin typeface="Courier New"/>
                <a:ea typeface="Courier New"/>
              </a:rPr>
              <a:t>$ invested with interest rate </a:t>
            </a:r>
            <a:r>
              <a:rPr lang="en-GB" dirty="0">
                <a:latin typeface="Courier New"/>
                <a:ea typeface="Courier New"/>
              </a:rPr>
              <a:t>', </a:t>
            </a:r>
            <a:r>
              <a:rPr lang="en-GB" dirty="0" err="1">
                <a:latin typeface="Courier New"/>
                <a:ea typeface="Courier New"/>
              </a:rPr>
              <a:t>my_interest_rate</a:t>
            </a:r>
            <a:r>
              <a:rPr lang="en-GB" dirty="0">
                <a:latin typeface="Courier New"/>
                <a:ea typeface="Courier New"/>
              </a:rPr>
              <a:t> ,'</a:t>
            </a:r>
            <a:r>
              <a:rPr lang="en-GB" dirty="0">
                <a:solidFill>
                  <a:srgbClr val="6AA84F"/>
                </a:solidFill>
                <a:latin typeface="Courier New"/>
                <a:ea typeface="Courier New"/>
              </a:rPr>
              <a:t>, you have </a:t>
            </a:r>
            <a:r>
              <a:rPr lang="en-GB" dirty="0">
                <a:latin typeface="Courier New"/>
                <a:ea typeface="Courier New"/>
              </a:rPr>
              <a:t>', </a:t>
            </a:r>
            <a:r>
              <a:rPr lang="en-GB" dirty="0" err="1">
                <a:latin typeface="Courier New"/>
                <a:ea typeface="Courier New"/>
              </a:rPr>
              <a:t>totMoney</a:t>
            </a:r>
            <a:r>
              <a:rPr lang="en-GB" dirty="0">
                <a:latin typeface="Courier New"/>
                <a:ea typeface="Courier New"/>
              </a:rPr>
              <a:t>(</a:t>
            </a:r>
            <a:r>
              <a:rPr lang="en-GB" dirty="0" err="1">
                <a:latin typeface="Courier New"/>
                <a:ea typeface="Courier New"/>
              </a:rPr>
              <a:t>my_principal</a:t>
            </a:r>
            <a:r>
              <a:rPr lang="en-GB" dirty="0">
                <a:latin typeface="Courier New"/>
                <a:ea typeface="Courier New"/>
              </a:rPr>
              <a:t>, </a:t>
            </a:r>
            <a:r>
              <a:rPr lang="en-GB" dirty="0" err="1">
                <a:latin typeface="Courier New"/>
                <a:ea typeface="Courier New"/>
              </a:rPr>
              <a:t>my_interest_rate,my_years</a:t>
            </a:r>
            <a:r>
              <a:rPr lang="en-GB" dirty="0">
                <a:latin typeface="Courier New"/>
                <a:ea typeface="Courier New"/>
              </a:rPr>
              <a:t>),'</a:t>
            </a:r>
            <a:r>
              <a:rPr lang="en-GB" dirty="0">
                <a:solidFill>
                  <a:srgbClr val="6AA84F"/>
                </a:solidFill>
                <a:latin typeface="Courier New"/>
                <a:ea typeface="Courier New"/>
              </a:rPr>
              <a:t>$ after </a:t>
            </a:r>
            <a:r>
              <a:rPr lang="en-GB" dirty="0">
                <a:latin typeface="Courier New"/>
                <a:ea typeface="Courier New"/>
              </a:rPr>
              <a:t>',</a:t>
            </a:r>
            <a:r>
              <a:rPr lang="en-GB" dirty="0" err="1">
                <a:latin typeface="Courier New"/>
                <a:ea typeface="Courier New"/>
              </a:rPr>
              <a:t>my_years</a:t>
            </a:r>
            <a:r>
              <a:rPr lang="en-GB" dirty="0">
                <a:latin typeface="Courier New"/>
                <a:ea typeface="Courier New"/>
              </a:rPr>
              <a:t> ,'</a:t>
            </a:r>
            <a:r>
              <a:rPr lang="en-GB" dirty="0">
                <a:solidFill>
                  <a:srgbClr val="6AA84F"/>
                </a:solidFill>
                <a:latin typeface="Courier New"/>
                <a:ea typeface="Courier New"/>
              </a:rPr>
              <a:t>years </a:t>
            </a:r>
            <a:r>
              <a:rPr lang="en-GB" dirty="0">
                <a:latin typeface="Courier New"/>
                <a:ea typeface="Courier New"/>
              </a:rPr>
              <a:t>')</a:t>
            </a:r>
            <a:endParaRPr lang="en-SG" b="1" dirty="0">
              <a:latin typeface="Arial"/>
              <a:ea typeface="Arial"/>
            </a:endParaRPr>
          </a:p>
        </p:txBody>
      </p:sp>
    </p:spTree>
    <p:extLst>
      <p:ext uri="{BB962C8B-B14F-4D97-AF65-F5344CB8AC3E}">
        <p14:creationId xmlns:p14="http://schemas.microsoft.com/office/powerpoint/2010/main" val="26723451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964</TotalTime>
  <Words>2062</Words>
  <Application>Microsoft Macintosh PowerPoint</Application>
  <PresentationFormat>Widescreen</PresentationFormat>
  <Paragraphs>215</Paragraphs>
  <Slides>17</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Courier New</vt:lpstr>
      <vt:lpstr>Office Theme</vt:lpstr>
      <vt:lpstr>Pies are required today… Please sit in your teams </vt:lpstr>
      <vt:lpstr>Open session with the class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do we know?</vt:lpstr>
      <vt:lpstr>PowerPoint Presentation</vt:lpstr>
      <vt:lpstr>You may leave once you complete the items. Or stick around and chat/discuss Emphasis: Must try to work with and within your teams.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Pies required today… Please take one on your way to your seat </dc:title>
  <dc:creator>bfjghod Goh</dc:creator>
  <cp:lastModifiedBy>Goh Wen Bin Wilson (Dr)</cp:lastModifiedBy>
  <cp:revision>37</cp:revision>
  <dcterms:created xsi:type="dcterms:W3CDTF">2019-02-17T04:13:24Z</dcterms:created>
  <dcterms:modified xsi:type="dcterms:W3CDTF">2020-01-12T03:34:02Z</dcterms:modified>
</cp:coreProperties>
</file>