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99" r:id="rId5"/>
    <p:sldId id="284" r:id="rId6"/>
    <p:sldId id="260" r:id="rId7"/>
    <p:sldId id="306" r:id="rId8"/>
    <p:sldId id="259" r:id="rId9"/>
    <p:sldId id="307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85" r:id="rId21"/>
    <p:sldId id="261" r:id="rId22"/>
    <p:sldId id="287" r:id="rId23"/>
    <p:sldId id="334" r:id="rId24"/>
    <p:sldId id="288" r:id="rId25"/>
    <p:sldId id="303" r:id="rId26"/>
    <p:sldId id="336" r:id="rId27"/>
    <p:sldId id="335" r:id="rId28"/>
    <p:sldId id="296" r:id="rId29"/>
    <p:sldId id="320" r:id="rId30"/>
    <p:sldId id="321" r:id="rId31"/>
    <p:sldId id="322" r:id="rId32"/>
    <p:sldId id="323" r:id="rId33"/>
    <p:sldId id="330" r:id="rId34"/>
    <p:sldId id="325" r:id="rId35"/>
    <p:sldId id="326" r:id="rId36"/>
    <p:sldId id="327" r:id="rId37"/>
    <p:sldId id="266" r:id="rId38"/>
    <p:sldId id="268" r:id="rId39"/>
    <p:sldId id="267" r:id="rId40"/>
    <p:sldId id="269" r:id="rId41"/>
    <p:sldId id="270" r:id="rId42"/>
    <p:sldId id="271" r:id="rId43"/>
    <p:sldId id="331" r:id="rId44"/>
    <p:sldId id="332" r:id="rId45"/>
    <p:sldId id="272" r:id="rId46"/>
    <p:sldId id="300" r:id="rId47"/>
    <p:sldId id="273" r:id="rId48"/>
    <p:sldId id="274" r:id="rId49"/>
    <p:sldId id="275" r:id="rId50"/>
    <p:sldId id="328" r:id="rId51"/>
    <p:sldId id="290" r:id="rId52"/>
    <p:sldId id="291" r:id="rId53"/>
    <p:sldId id="293" r:id="rId54"/>
    <p:sldId id="333" r:id="rId55"/>
    <p:sldId id="298" r:id="rId56"/>
    <p:sldId id="292" r:id="rId57"/>
    <p:sldId id="282" r:id="rId58"/>
    <p:sldId id="283" r:id="rId5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05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When sequel is used, you can use it through GUIs in databases or through programs, for example python programs that directly interact with the database. </a:t>
            </a:r>
          </a:p>
          <a:p>
            <a:pPr lvl="0">
              <a:defRPr sz="1800"/>
            </a:pPr>
            <a:r>
              <a:rPr sz="2500"/>
              <a:t>SQL is declerative, in the sense that you just declare what you need , and no how to get it. </a:t>
            </a:r>
          </a:p>
        </p:txBody>
      </p:sp>
    </p:spTree>
    <p:extLst>
      <p:ext uri="{BB962C8B-B14F-4D97-AF65-F5344CB8AC3E}">
        <p14:creationId xmlns:p14="http://schemas.microsoft.com/office/powerpoint/2010/main" val="40005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5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		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 Columns to return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sz="2700" i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Sex, and Political Views of all students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Need to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backticks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(`) for attribute names with space in them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581712" y="2551820"/>
            <a:ext cx="8562288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</a:t>
            </a:r>
            <a:r>
              <a:rPr lang="en-US"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AS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Name2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	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6926919" cy="1397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Sometimes we want to rename a column to have a more descriptive name in the results.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first, and last names of actors. Rename id to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actor_id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year and ranking for each movie. Rename Ranking to “rating”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Sex and Political Views of all students. Rename “Political Views” into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and Sex to Gender</a:t>
            </a: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2586989"/>
            <a:ext cx="9041258" cy="102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DISTINCT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lang="en-US" sz="27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78527" y="1388364"/>
            <a:ext cx="78166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Used to eliminate duplicates in the results.</a:t>
            </a: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773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Political Views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InterestedIn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what students are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LookingFor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RelationshipStatus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the possible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3466220"/>
            <a:ext cx="9041258" cy="208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	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	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[ASC|DESC],…</a:t>
            </a: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LIMIT			N   </a:t>
            </a:r>
          </a:p>
        </p:txBody>
      </p:sp>
      <p:sp>
        <p:nvSpPr>
          <p:cNvPr id="37" name="Shape 37"/>
          <p:cNvSpPr/>
          <p:nvPr/>
        </p:nvSpPr>
        <p:spPr>
          <a:xfrm>
            <a:off x="58615" y="920966"/>
            <a:ext cx="8792307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: Used to sort the result rows based on attribute values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Potentially useful tip: the “order by” attributes do not need to appear in the results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LIMIT</a:t>
            </a: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MySQL Workbench limits all queries to 1000 rows by default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sym typeface="Arial"/>
              </a:rPr>
              <a:t>Different databases use different ways to say “LIMIT”</a:t>
            </a:r>
            <a:endParaRPr i="1" dirty="0">
              <a:uFill>
                <a:solidFill/>
              </a:uFill>
              <a:latin typeface="Arial Unicode MS" panose="020B0604020202020204" pitchFamily="34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490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top-10 ranked 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the first 50 students that joined Facebook at NYU (use the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 attribute)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Conditions for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353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Intro</a:t>
            </a:r>
          </a:p>
        </p:txBody>
      </p:sp>
      <p:sp>
        <p:nvSpPr>
          <p:cNvPr id="17" name="Shape 17"/>
          <p:cNvSpPr/>
          <p:nvPr/>
        </p:nvSpPr>
        <p:spPr>
          <a:xfrm>
            <a:off x="469900" y="1282700"/>
            <a:ext cx="8222037" cy="285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“S.Q.L.” or “sequel”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Supported by all major commercial DBMS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Standardized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Interactive via GUI or command line, or embedded in programs (e.g., in Python programs)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3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49853873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90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titles with id less than 100.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excl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who are have first name Skyler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 of 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director IDs and the first and last names of directors with the last name Spielberg and Hitchcock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genres of films and the corresponding probabilities for the director ID that corresponds to Steven Spielberg.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Sort the results by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probability.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of the movie Schindler's List.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42036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300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 and sex of all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Get the names, sex, and political views of liberal and very liberal students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“status” attribute in Profiles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possible values for the “Residence” attribute in Profiles, eliminating duplicates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attended Stuyvesant High School</a:t>
            </a:r>
          </a:p>
        </p:txBody>
      </p:sp>
    </p:spTree>
    <p:extLst>
      <p:ext uri="{BB962C8B-B14F-4D97-AF65-F5344CB8AC3E}">
        <p14:creationId xmlns:p14="http://schemas.microsoft.com/office/powerpoint/2010/main" val="17749127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596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a (limited) regular expression query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‘B%';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with exactly 10 characters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‘__________';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2298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Palladium (use LIKE)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who attended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Stuyvesant high school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living in the 7th floor of Palladium (use the “_” in LIKE)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students with first names starting with P and last names starting with I (e.g.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anos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peirotis)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74088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regular expression 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Notice: 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identical to “” (empty string). In practice, you may see both, although NULL is always a superior choice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students that have not listed their birthday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ProfileID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Profiles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Birthday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</p:txBody>
      </p:sp>
    </p:spTree>
    <p:extLst>
      <p:ext uri="{BB962C8B-B14F-4D97-AF65-F5344CB8AC3E}">
        <p14:creationId xmlns:p14="http://schemas.microsoft.com/office/powerpoint/2010/main" val="202301736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Birthday = NULL;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b="1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31850" y="1524234"/>
            <a:ext cx="9041258" cy="199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Write down three queries that you would like to answer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(Ensure that the information exists in a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single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table, for now)</a:t>
            </a:r>
            <a:endParaRPr lang="en-US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lvl="0" indent="-457200">
              <a:spcBef>
                <a:spcPts val="7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Let’s answer them in class…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82323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Terminology</a:t>
            </a: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Definition Language (DDL)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Drop Table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Indexes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 Manipulation language (DML)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Delete 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Update</a:t>
            </a:r>
          </a:p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Other Commands</a:t>
            </a:r>
          </a:p>
          <a:p>
            <a:pPr marL="615461" lvl="1" indent="-234461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constraints, views, triggers etc.</a:t>
            </a:r>
          </a:p>
        </p:txBody>
      </p:sp>
    </p:spTree>
    <p:extLst>
      <p:ext uri="{BB962C8B-B14F-4D97-AF65-F5344CB8AC3E}">
        <p14:creationId xmlns:p14="http://schemas.microsoft.com/office/powerpoint/2010/main" val="30347996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/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/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rgbClr val="191164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8" name="Shape 158"/>
          <p:cNvSpPr/>
          <p:nvPr/>
        </p:nvSpPr>
        <p:spPr>
          <a:xfrm>
            <a:off x="560275" y="4432478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1: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s,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where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560275" y="555813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Answer 2: 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inner join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	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rgbClr val="C00000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/>
          </p:nvPr>
        </p:nvGraphicFramePr>
        <p:xfrm>
          <a:off x="3128832" y="4015677"/>
          <a:ext cx="2335356" cy="2646820"/>
        </p:xfrm>
        <a:graphic>
          <a:graphicData uri="http://schemas.openxmlformats.org/drawingml/2006/table">
            <a:tbl>
              <a:tblPr firstRow="1" bandRow="1"/>
              <a:tblGrid>
                <a:gridCol w="116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/>
          </p:nvPr>
        </p:nvGraphicFramePr>
        <p:xfrm>
          <a:off x="768358" y="901305"/>
          <a:ext cx="2585187" cy="2479559"/>
        </p:xfrm>
        <a:graphic>
          <a:graphicData uri="http://schemas.openxmlformats.org/drawingml/2006/table">
            <a:tbl>
              <a:tblPr firstRow="1" bandRow="1"/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/>
          </p:nvPr>
        </p:nvGraphicFramePr>
        <p:xfrm>
          <a:off x="5543660" y="1264181"/>
          <a:ext cx="2207701" cy="1778000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</a:t>
            </a:r>
            <a:r>
              <a:rPr lang="en-US" sz="2300" dirty="0"/>
              <a:t>the top-50 Drama movies from year 2000, based on the ratings</a:t>
            </a:r>
            <a:r>
              <a:rPr lang="en-US" sz="23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born in 1985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born in 1985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/>
          </p:nvPr>
        </p:nvGraphicFramePr>
        <p:xfrm>
          <a:off x="437442" y="1234544"/>
          <a:ext cx="2611887" cy="2868666"/>
        </p:xfrm>
        <a:graphic>
          <a:graphicData uri="http://schemas.openxmlformats.org/drawingml/2006/table">
            <a:tbl>
              <a:tblPr firstRow="1" bandRow="1"/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/>
          </p:nvPr>
        </p:nvGraphicFramePr>
        <p:xfrm>
          <a:off x="3636510" y="1625257"/>
          <a:ext cx="2207701" cy="1852698"/>
        </p:xfrm>
        <a:graphic>
          <a:graphicData uri="http://schemas.openxmlformats.org/drawingml/2006/table">
            <a:tbl>
              <a:tblPr firstRow="1" bandRow="1"/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6" y="1456870"/>
            <a:ext cx="25321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class with id=6 exists in the Class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560275" y="4582885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select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from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left outer join Class c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on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33010" y="4812726"/>
            <a:ext cx="4556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807052" y="5310567"/>
            <a:ext cx="1" cy="52641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330857" y="5895283"/>
            <a:ext cx="404957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“left” table: </a:t>
            </a:r>
            <a:r>
              <a:rPr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Student_Has_Class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5" grpId="0" animBg="1" advAuto="0"/>
      <p:bldP spid="176" grpId="0" animBg="1" advAuto="0"/>
      <p:bldP spid="177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/>
          </p:nvPr>
        </p:nvGraphicFramePr>
        <p:xfrm>
          <a:off x="147083" y="950012"/>
          <a:ext cx="2377083" cy="2585720"/>
        </p:xfrm>
        <a:graphic>
          <a:graphicData uri="http://schemas.openxmlformats.org/drawingml/2006/table">
            <a:tbl>
              <a:tblPr firstRow="1" bandRow="1"/>
              <a:tblGrid>
                <a:gridCol w="100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2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Id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3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2" name="Table 182"/>
          <p:cNvGraphicFramePr/>
          <p:nvPr>
            <p:extLst/>
          </p:nvPr>
        </p:nvGraphicFramePr>
        <p:xfrm>
          <a:off x="4710630" y="1280512"/>
          <a:ext cx="2121178" cy="1786266"/>
        </p:xfrm>
        <a:graphic>
          <a:graphicData uri="http://schemas.openxmlformats.org/drawingml/2006/table">
            <a:tbl>
              <a:tblPr firstRow="1" bandRow="1"/>
              <a:tblGrid>
                <a:gridCol w="95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66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Class_id</a:t>
                      </a:r>
                      <a:endParaRPr sz="15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4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7101420" y="1172338"/>
            <a:ext cx="185497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from an inner join plus all values in the left table that do not match to the right table.</a:t>
            </a:r>
          </a:p>
        </p:txBody>
      </p:sp>
      <p:graphicFrame>
        <p:nvGraphicFramePr>
          <p:cNvPr id="184" name="Table 184"/>
          <p:cNvGraphicFramePr/>
          <p:nvPr>
            <p:extLst/>
          </p:nvPr>
        </p:nvGraphicFramePr>
        <p:xfrm>
          <a:off x="2345852" y="3699249"/>
          <a:ext cx="2556244" cy="2860918"/>
        </p:xfrm>
        <a:graphic>
          <a:graphicData uri="http://schemas.openxmlformats.org/drawingml/2006/table">
            <a:tbl>
              <a:tblPr firstRow="1" bandRow="1"/>
              <a:tblGrid>
                <a:gridCol w="1278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14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an associated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Students that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Group By</a:t>
            </a: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: Aggregation 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4790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4009951" y="2586989"/>
            <a:ext cx="3325917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86484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count(*), sum(*),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</a:rPr>
              <a:t>avg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(*),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groups!!!!</a:t>
            </a: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 you select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39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2861320902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  <a:endParaRPr sz="17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21754" y="144938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Choosing a database in MySQL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505345" y="1236821"/>
            <a:ext cx="7590196" cy="2785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72561" lvl="0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DATABASES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available databases in MySQL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&lt;database&gt;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Chooses which database to work with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USE </a:t>
            </a:r>
            <a:r>
              <a:rPr lang="en-US" sz="20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</a:p>
          <a:p>
            <a:pPr marL="27256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SHOW TABLES;</a:t>
            </a:r>
          </a:p>
          <a:p>
            <a:pPr marL="729761" lvl="1" indent="-234461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Lists the tables in the database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593072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3846052817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3459912355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1057609107"/>
              </p:ext>
            </p:extLst>
          </p:nvPr>
        </p:nvGraphicFramePr>
        <p:xfrm>
          <a:off x="4837394" y="4013303"/>
          <a:ext cx="3644873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3123114491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790241515"/>
              </p:ext>
            </p:extLst>
          </p:nvPr>
        </p:nvGraphicFramePr>
        <p:xfrm>
          <a:off x="4837394" y="4037743"/>
          <a:ext cx="3667044" cy="1985721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for each director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directors by the number of movies they directed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each movie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genres (based on the number of movies)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rank of the movies in the database, per year of release</a:t>
            </a:r>
          </a:p>
        </p:txBody>
      </p:sp>
    </p:spTree>
    <p:extLst>
      <p:ext uri="{BB962C8B-B14F-4D97-AF65-F5344CB8AC3E}">
        <p14:creationId xmlns:p14="http://schemas.microsoft.com/office/powerpoint/2010/main" val="118331841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</a:t>
            </a:r>
            <a:r>
              <a:rPr lang="en-US" sz="200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number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only years that have at least 10 students 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7408" y="430740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aggregate value only</a:t>
            </a:r>
            <a:endParaRPr sz="2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Drama movies with more than 100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3" y="789130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1: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all the movies from year 2000 and their average rating broken down by genre. Also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 (COUNT(*) vs COUNT(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average ratings for the movies broken down by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movies of Brad Pitt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his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genre of the movies where Sean Connery appears, and rank them in descending order by count.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Exclude the movies where Sean Connery he plays himself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average rank for the movies of each actor and rank the actors in descending order based on that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Subqueries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44819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FROM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1461969"/>
            <a:ext cx="4490380" cy="141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53" name="Shape 53"/>
          <p:cNvSpPr/>
          <p:nvPr/>
        </p:nvSpPr>
        <p:spPr>
          <a:xfrm>
            <a:off x="3552444" y="199454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273283" y="2052358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55" name="Shape 55"/>
          <p:cNvSpPr/>
          <p:nvPr/>
        </p:nvSpPr>
        <p:spPr>
          <a:xfrm flipH="1">
            <a:off x="5789198" y="224412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241531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951211" y="2731555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5508275" y="2923324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147803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6458703" y="150397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61" name="Shape 61"/>
          <p:cNvSpPr/>
          <p:nvPr/>
        </p:nvSpPr>
        <p:spPr>
          <a:xfrm flipH="1">
            <a:off x="5932988" y="169574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634" y="3521146"/>
            <a:ext cx="771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can be directly replaced by another query, placed within parentheses</a:t>
            </a:r>
          </a:p>
        </p:txBody>
      </p:sp>
      <p:sp>
        <p:nvSpPr>
          <p:cNvPr id="14" name="Shape 52"/>
          <p:cNvSpPr/>
          <p:nvPr/>
        </p:nvSpPr>
        <p:spPr>
          <a:xfrm>
            <a:off x="1474128" y="4569675"/>
            <a:ext cx="4490380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12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FROM…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),..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WHERE 	condition</a:t>
            </a:r>
          </a:p>
        </p:txBody>
      </p:sp>
      <p:sp>
        <p:nvSpPr>
          <p:cNvPr id="15" name="Shape 53"/>
          <p:cNvSpPr/>
          <p:nvPr/>
        </p:nvSpPr>
        <p:spPr>
          <a:xfrm>
            <a:off x="3267368" y="5102250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6" name="Shape 54"/>
          <p:cNvSpPr/>
          <p:nvPr/>
        </p:nvSpPr>
        <p:spPr>
          <a:xfrm>
            <a:off x="6424855" y="5160064"/>
            <a:ext cx="2151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queries)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7" name="Shape 55"/>
          <p:cNvSpPr/>
          <p:nvPr/>
        </p:nvSpPr>
        <p:spPr>
          <a:xfrm flipH="1">
            <a:off x="5940770" y="5351835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8" name="Shape 56"/>
          <p:cNvSpPr/>
          <p:nvPr/>
        </p:nvSpPr>
        <p:spPr>
          <a:xfrm>
            <a:off x="3267368" y="5523018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9" name="Shape 57"/>
          <p:cNvSpPr/>
          <p:nvPr/>
        </p:nvSpPr>
        <p:spPr>
          <a:xfrm>
            <a:off x="5666135" y="5839261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20" name="Shape 58"/>
          <p:cNvSpPr/>
          <p:nvPr/>
        </p:nvSpPr>
        <p:spPr>
          <a:xfrm flipH="1">
            <a:off x="5223199" y="603103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1" name="Shape 59"/>
          <p:cNvSpPr/>
          <p:nvPr/>
        </p:nvSpPr>
        <p:spPr>
          <a:xfrm>
            <a:off x="3267368" y="4585741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2" name="Shape 60"/>
          <p:cNvSpPr/>
          <p:nvPr/>
        </p:nvSpPr>
        <p:spPr>
          <a:xfrm>
            <a:off x="6173627" y="4611679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23" name="Shape 61"/>
          <p:cNvSpPr/>
          <p:nvPr/>
        </p:nvSpPr>
        <p:spPr>
          <a:xfrm flipH="1">
            <a:off x="5647912" y="4803448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7682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8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9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15" grpId="0" animBg="1" advAuto="0"/>
      <p:bldP spid="16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/ WHERE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759204" y="2586989"/>
            <a:ext cx="7025200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8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j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attribute IN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(SELECT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FROM ….)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3552444" y="3119564"/>
            <a:ext cx="2108200" cy="378898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552444" y="3540332"/>
            <a:ext cx="5190864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552444" y="2603055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546" y="1281380"/>
            <a:ext cx="77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“IN” clause allows us to check if an attribute appears within a list returned by another SQL query</a:t>
            </a:r>
          </a:p>
        </p:txBody>
      </p:sp>
    </p:spTree>
    <p:extLst>
      <p:ext uri="{BB962C8B-B14F-4D97-AF65-F5344CB8AC3E}">
        <p14:creationId xmlns:p14="http://schemas.microsoft.com/office/powerpoint/2010/main" val="23257476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6" grpId="0" animBg="1" advAuto="0"/>
      <p:bldP spid="59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 err="1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Queries</a:t>
            </a: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directed by a director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average number of movies played by an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maximum number of genres associated with a movie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4084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Saving Queries: CREATE VIEW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900" y="1590477"/>
            <a:ext cx="80446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save the results of a query in order to reuse the results easier, without having to always rewrite the </a:t>
            </a:r>
            <a:r>
              <a:rPr lang="en-US" dirty="0" err="1"/>
              <a:t>subquery</a:t>
            </a:r>
            <a:r>
              <a:rPr lang="en-US" dirty="0"/>
              <a:t> using the “CREATE VIEW” command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Example: </a:t>
            </a:r>
          </a:p>
          <a:p>
            <a:endParaRPr lang="en-US" b="1" dirty="0"/>
          </a:p>
          <a:p>
            <a:r>
              <a:rPr lang="en-US" b="1" dirty="0"/>
              <a:t>CREATE VIEW </a:t>
            </a:r>
            <a:r>
              <a:rPr lang="en-US" dirty="0" err="1"/>
              <a:t>StuyHS</a:t>
            </a:r>
            <a:r>
              <a:rPr lang="en-US" dirty="0"/>
              <a:t> AS 	</a:t>
            </a:r>
          </a:p>
          <a:p>
            <a:r>
              <a:rPr lang="en-US" dirty="0"/>
              <a:t>	SELECT id, name AS </a:t>
            </a:r>
            <a:r>
              <a:rPr lang="en-US" dirty="0" err="1"/>
              <a:t>StudentName</a:t>
            </a:r>
            <a:r>
              <a:rPr lang="en-US" dirty="0"/>
              <a:t>, `High School` AS HS 	</a:t>
            </a:r>
          </a:p>
          <a:p>
            <a:r>
              <a:rPr lang="en-US" dirty="0"/>
              <a:t>	FROM Profiles 	</a:t>
            </a:r>
          </a:p>
          <a:p>
            <a:r>
              <a:rPr lang="en-US" dirty="0"/>
              <a:t>	WHERE `High School` LIKE '</a:t>
            </a:r>
            <a:r>
              <a:rPr lang="en-US" dirty="0" err="1"/>
              <a:t>Stuy</a:t>
            </a:r>
            <a:r>
              <a:rPr lang="en-US" dirty="0"/>
              <a:t>%'	</a:t>
            </a:r>
          </a:p>
          <a:p>
            <a:r>
              <a:rPr lang="en-US" dirty="0"/>
              <a:t>	ORDER BY </a:t>
            </a:r>
            <a:r>
              <a:rPr lang="en-US" dirty="0" err="1"/>
              <a:t>StudentName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“store” the results</a:t>
            </a:r>
          </a:p>
          <a:p>
            <a:r>
              <a:rPr lang="en-US" b="1" dirty="0"/>
              <a:t>CREATE TABLE </a:t>
            </a:r>
            <a:r>
              <a:rPr lang="en-US" dirty="0" err="1"/>
              <a:t>StuyHS</a:t>
            </a:r>
            <a:r>
              <a:rPr lang="en-US" dirty="0"/>
              <a:t> AS ….</a:t>
            </a:r>
          </a:p>
        </p:txBody>
      </p:sp>
    </p:spTree>
    <p:extLst>
      <p:ext uri="{BB962C8B-B14F-4D97-AF65-F5344CB8AC3E}">
        <p14:creationId xmlns:p14="http://schemas.microsoft.com/office/powerpoint/2010/main" val="39664745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Subqueries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w/Views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 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119" y="1376737"/>
            <a:ext cx="8211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favorite books of liberal and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1: Get the list of books (with counts) of all liberal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Subquery</a:t>
            </a:r>
            <a:r>
              <a:rPr lang="en-US" dirty="0"/>
              <a:t> 2: Get the list of books (with counts) of all conservative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Join the two on book name and compare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614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Comparison Operators</a:t>
            </a:r>
          </a:p>
        </p:txBody>
      </p:sp>
      <p:graphicFrame>
        <p:nvGraphicFramePr>
          <p:cNvPr id="194" name="Table 194"/>
          <p:cNvGraphicFramePr/>
          <p:nvPr>
            <p:extLst>
              <p:ext uri="{D42A27DB-BD31-4B8C-83A1-F6EECF244321}">
                <p14:modId xmlns:p14="http://schemas.microsoft.com/office/powerpoint/2010/main" val="3987800381"/>
              </p:ext>
            </p:extLst>
          </p:nvPr>
        </p:nvGraphicFramePr>
        <p:xfrm>
          <a:off x="1717857" y="2084641"/>
          <a:ext cx="5476691" cy="3672840"/>
        </p:xfrm>
        <a:graphic>
          <a:graphicData uri="http://schemas.openxmlformats.org/drawingml/2006/table">
            <a:tbl>
              <a:tblPr firstRow="1" bandRow="1"/>
              <a:tblGrid>
                <a:gridCol w="145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08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equals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!=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equal to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&lt;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less than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&gt;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greater than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and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65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logical not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519196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Other operators</a:t>
            </a:r>
          </a:p>
        </p:txBody>
      </p:sp>
      <p:graphicFrame>
        <p:nvGraphicFramePr>
          <p:cNvPr id="198" name="Table 198"/>
          <p:cNvGraphicFramePr/>
          <p:nvPr>
            <p:extLst>
              <p:ext uri="{D42A27DB-BD31-4B8C-83A1-F6EECF244321}">
                <p14:modId xmlns:p14="http://schemas.microsoft.com/office/powerpoint/2010/main" val="2562323481"/>
              </p:ext>
            </p:extLst>
          </p:nvPr>
        </p:nvGraphicFramePr>
        <p:xfrm>
          <a:off x="455985" y="1138237"/>
          <a:ext cx="8049150" cy="5304257"/>
        </p:xfrm>
        <a:graphic>
          <a:graphicData uri="http://schemas.openxmlformats.org/drawingml/2006/table">
            <a:tbl>
              <a:tblPr firstRow="1" bandRow="1"/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1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SQL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9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used to change the name of a column in the result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no duplicate rows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column(s)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ascending order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order by .. </a:t>
                      </a: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desc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sorts by column(s) in descending order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*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select all columns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like ‘%pattern_’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$: any sequence of characters
 _: any single character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is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is not null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rows that have not null values for the specific attribute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this and that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between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this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value and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that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set membership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limit 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fetches only the top n rows from the database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494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2: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96" y="779391"/>
            <a:ext cx="6422152" cy="60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3517900" y="3119564"/>
            <a:ext cx="2108200" cy="464503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6273283" y="3177378"/>
            <a:ext cx="254813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Tables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 (or “relations”)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30" name="Shape 30"/>
          <p:cNvSpPr/>
          <p:nvPr/>
        </p:nvSpPr>
        <p:spPr>
          <a:xfrm flipH="1">
            <a:off x="5789198" y="3369149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17900" y="3617472"/>
            <a:ext cx="1737869" cy="499170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951211" y="3769246"/>
            <a:ext cx="192520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Combines/Filters</a:t>
            </a:r>
          </a:p>
        </p:txBody>
      </p:sp>
      <p:sp>
        <p:nvSpPr>
          <p:cNvPr id="33" name="Shape 33"/>
          <p:cNvSpPr/>
          <p:nvPr/>
        </p:nvSpPr>
        <p:spPr>
          <a:xfrm flipH="1">
            <a:off x="5508275" y="3961015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517900" y="2595046"/>
            <a:ext cx="2326692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458703" y="2628993"/>
            <a:ext cx="162063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What to return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5932988" y="2820762"/>
            <a:ext cx="333687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result of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query is a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relation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 that a table is always a relation, but not </a:t>
            </a:r>
            <a:r>
              <a:rPr lang="en-US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vice </a:t>
            </a:r>
            <a:r>
              <a:rPr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versa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.</a:t>
            </a:r>
          </a:p>
        </p:txBody>
      </p:sp>
      <p:sp>
        <p:nvSpPr>
          <p:cNvPr id="15" name="Shape 32"/>
          <p:cNvSpPr/>
          <p:nvPr/>
        </p:nvSpPr>
        <p:spPr>
          <a:xfrm>
            <a:off x="7999193" y="4191491"/>
            <a:ext cx="46968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Sort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16" name="Shape 33"/>
          <p:cNvSpPr/>
          <p:nvPr/>
        </p:nvSpPr>
        <p:spPr>
          <a:xfrm flipH="1">
            <a:off x="7556257" y="4383260"/>
            <a:ext cx="333686" cy="1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19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3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4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  <p:bldP spid="35" grpId="0" animBg="1" advAuto="0"/>
      <p:bldP spid="36" grpId="0" animBg="1" advAuto="0"/>
      <p:bldP spid="37" grpId="0" animBg="1" advAuto="0"/>
      <p:bldP spid="15" grpId="0" animBg="1" advAuto="0"/>
      <p:bldP spid="1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*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</a:t>
            </a:r>
            <a:r>
              <a:rPr lang="en-US" sz="2800" i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TableName</a:t>
            </a:r>
            <a:endParaRPr lang="en-US" sz="28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directors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 Database (“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facebook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;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Return all students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7390</TotalTime>
  <Words>2865</Words>
  <Application>Microsoft Office PowerPoint</Application>
  <PresentationFormat>On-screen Show (4:3)</PresentationFormat>
  <Paragraphs>817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 Unicode MS</vt:lpstr>
      <vt:lpstr>Arial</vt:lpstr>
      <vt:lpstr>Arial Bold</vt:lpstr>
      <vt:lpstr>Calibri</vt:lpstr>
      <vt:lpstr>Helvetica</vt:lpstr>
      <vt:lpstr>Iowan Old Style Roman</vt:lpstr>
      <vt:lpstr>Symbol</vt:lpstr>
      <vt:lpstr>Wingdings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62</cp:revision>
  <cp:lastPrinted>2014-10-22T17:34:37Z</cp:lastPrinted>
  <dcterms:created xsi:type="dcterms:W3CDTF">2014-10-20T14:52:46Z</dcterms:created>
  <dcterms:modified xsi:type="dcterms:W3CDTF">2016-11-01T17:44:47Z</dcterms:modified>
</cp:coreProperties>
</file>