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5" autoAdjust="0"/>
    <p:restoredTop sz="94660"/>
  </p:normalViewPr>
  <p:slideViewPr>
    <p:cSldViewPr snapToGrid="0">
      <p:cViewPr varScale="1">
        <p:scale>
          <a:sx n="110" d="100"/>
          <a:sy n="110" d="100"/>
        </p:scale>
        <p:origin x="384" y="10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4/30/2018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4/30/2018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4/30/2018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EF Code First</a:t>
            </a:r>
          </a:p>
        </p:txBody>
      </p:sp>
      <p:sp>
        <p:nvSpPr>
          <p:cNvPr id="3" name="Date Placeholder 2"/>
          <p:cNvSpPr>
            <a:spLocks noGrp="1"/>
          </p:cNvSpPr>
          <p:nvPr>
            <p:ph type="dt" sz="half" idx="2"/>
          </p:nvPr>
        </p:nvSpPr>
        <p:spPr/>
        <p:txBody>
          <a:bodyPr/>
          <a:lstStyle/>
          <a:p>
            <a:fld id="{70D9D511-770D-494F-8A96-9C571F8780F6}" type="datetime1">
              <a:rPr lang="en-US" smtClean="0"/>
              <a:t>4/30/2018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graphicFrame>
        <p:nvGraphicFramePr>
          <p:cNvPr id="13" name="Table 12"/>
          <p:cNvGraphicFramePr>
            <a:graphicFrameLocks noGrp="1"/>
          </p:cNvGraphicFramePr>
          <p:nvPr>
            <p:extLst>
              <p:ext uri="{D42A27DB-BD31-4B8C-83A1-F6EECF244321}">
                <p14:modId xmlns:p14="http://schemas.microsoft.com/office/powerpoint/2010/main" val="782129367"/>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smtClean="0">
                          <a:solidFill>
                            <a:schemeClr val="dk1"/>
                          </a:solidFill>
                          <a:latin typeface="Gill Sans MT" panose="020B0502020104020203" pitchFamily="34" charset="0"/>
                          <a:ea typeface="+mn-ea"/>
                          <a:cs typeface="+mn-cs"/>
                        </a:rPr>
                        <a:t>15-Mar-18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735914609"/>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Tree>
    <p:extLst>
      <p:ext uri="{BB962C8B-B14F-4D97-AF65-F5344CB8AC3E}">
        <p14:creationId xmlns:p14="http://schemas.microsoft.com/office/powerpoint/2010/main" val="466834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182100" y="3497846"/>
            <a:ext cx="2676525" cy="3009900"/>
          </a:xfrm>
          <a:prstGeom prst="rect">
            <a:avLst/>
          </a:prstGeom>
          <a:ln>
            <a:solidFill>
              <a:schemeClr val="accent1"/>
            </a:solidFill>
          </a:ln>
        </p:spPr>
      </p:pic>
      <p:sp>
        <p:nvSpPr>
          <p:cNvPr id="3" name="Text Placeholder 2"/>
          <p:cNvSpPr>
            <a:spLocks noGrp="1"/>
          </p:cNvSpPr>
          <p:nvPr>
            <p:ph type="body" sz="quarter" idx="13"/>
          </p:nvPr>
        </p:nvSpPr>
        <p:spPr/>
        <p:txBody>
          <a:bodyPr/>
          <a:lstStyle/>
          <a:p>
            <a:r>
              <a:rPr lang="en-US" dirty="0"/>
              <a:t>Domain Model</a:t>
            </a:r>
          </a:p>
        </p:txBody>
      </p:sp>
      <p:sp>
        <p:nvSpPr>
          <p:cNvPr id="6" name="Text Placeholder 5"/>
          <p:cNvSpPr>
            <a:spLocks noGrp="1"/>
          </p:cNvSpPr>
          <p:nvPr>
            <p:ph type="body" sz="quarter" idx="16"/>
          </p:nvPr>
        </p:nvSpPr>
        <p:spPr/>
        <p:txBody>
          <a:bodyPr/>
          <a:lstStyle/>
          <a:p>
            <a:r>
              <a:rPr lang="en-US" dirty="0" smtClean="0"/>
              <a:t>2</a:t>
            </a:r>
            <a:endParaRPr lang="en-US" dirty="0"/>
          </a:p>
        </p:txBody>
      </p:sp>
      <p:sp>
        <p:nvSpPr>
          <p:cNvPr id="7" name="Date Placeholder 6"/>
          <p:cNvSpPr>
            <a:spLocks noGrp="1"/>
          </p:cNvSpPr>
          <p:nvPr>
            <p:ph type="dt" sz="half" idx="2"/>
          </p:nvPr>
        </p:nvSpPr>
        <p:spPr/>
        <p:txBody>
          <a:bodyPr/>
          <a:lstStyle/>
          <a:p>
            <a:fld id="{B03C509B-40E6-4FF2-BF50-3E477B118650}" type="datetime1">
              <a:rPr lang="en-US" smtClean="0"/>
              <a:t>4/30/2018</a:t>
            </a:fld>
            <a:endParaRPr lang="en-US"/>
          </a:p>
        </p:txBody>
      </p:sp>
      <p:sp>
        <p:nvSpPr>
          <p:cNvPr id="8" name="Footer Placeholder 7"/>
          <p:cNvSpPr>
            <a:spLocks noGrp="1"/>
          </p:cNvSpPr>
          <p:nvPr>
            <p:ph type="ftr" sz="quarter" idx="3"/>
          </p:nvPr>
        </p:nvSpPr>
        <p:spPr/>
        <p:txBody>
          <a:bodyPr/>
          <a:lstStyle/>
          <a:p>
            <a:r>
              <a:rPr lang="en-US" smtClean="0"/>
              <a:t>Royal Sapphire Edu</a:t>
            </a:r>
            <a:endParaRPr lang="en-US" dirty="0"/>
          </a:p>
        </p:txBody>
      </p:sp>
      <p:sp>
        <p:nvSpPr>
          <p:cNvPr id="9" name="Slide Number Placeholder 8"/>
          <p:cNvSpPr>
            <a:spLocks noGrp="1"/>
          </p:cNvSpPr>
          <p:nvPr>
            <p:ph type="sldNum" sz="quarter" idx="4"/>
          </p:nvPr>
        </p:nvSpPr>
        <p:spPr/>
        <p:txBody>
          <a:bodyPr/>
          <a:lstStyle/>
          <a:p>
            <a:fld id="{062D6987-FB6D-4DB8-81B8-AD0F35E3BB5F}" type="slidenum">
              <a:rPr lang="en-US" smtClean="0"/>
              <a:pPr/>
              <a:t>10</a:t>
            </a:fld>
            <a:endParaRPr lang="en-US"/>
          </a:p>
        </p:txBody>
      </p:sp>
    </p:spTree>
    <p:extLst>
      <p:ext uri="{BB962C8B-B14F-4D97-AF65-F5344CB8AC3E}">
        <p14:creationId xmlns:p14="http://schemas.microsoft.com/office/powerpoint/2010/main" val="2927027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Scenario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Let’s consider the </a:t>
            </a:r>
            <a:r>
              <a:rPr lang="en-US" sz="2000" dirty="0" smtClean="0"/>
              <a:t>scenario in </a:t>
            </a:r>
            <a:r>
              <a:rPr lang="en-US" sz="2000" dirty="0" smtClean="0">
                <a:solidFill>
                  <a:srgbClr val="FF0000"/>
                </a:solidFill>
              </a:rPr>
              <a:t>Figure 2-1 </a:t>
            </a:r>
            <a:r>
              <a:rPr lang="en-US" sz="2000" dirty="0" smtClean="0"/>
              <a:t>as </a:t>
            </a:r>
            <a:r>
              <a:rPr lang="en-US" sz="2000" dirty="0"/>
              <a:t>the basis for our study</a:t>
            </a:r>
            <a:r>
              <a:rPr lang="en-US" sz="2000" dirty="0" smtClean="0"/>
              <a:t>.</a:t>
            </a:r>
          </a:p>
          <a:p>
            <a:pPr marL="457200">
              <a:buFont typeface="Wingdings" panose="05000000000000000000" pitchFamily="2" charset="2"/>
              <a:buChar char="§"/>
            </a:pPr>
            <a:r>
              <a:rPr lang="en-US" sz="2000" dirty="0"/>
              <a:t>Let’s try to make some sense out of </a:t>
            </a:r>
            <a:r>
              <a:rPr lang="en-US" sz="2000" dirty="0" smtClean="0"/>
              <a:t>them:</a:t>
            </a:r>
          </a:p>
          <a:p>
            <a:pPr marL="685800">
              <a:buFont typeface="Wingdings" panose="05000000000000000000" pitchFamily="2" charset="2"/>
              <a:buChar char="ü"/>
            </a:pPr>
            <a:r>
              <a:rPr lang="en-US" sz="2000" dirty="0" smtClean="0"/>
              <a:t>A </a:t>
            </a:r>
            <a:r>
              <a:rPr lang="en-US" sz="2000" dirty="0"/>
              <a:t>Customer has a number of </a:t>
            </a:r>
            <a:r>
              <a:rPr lang="en-US" sz="2000" dirty="0" smtClean="0"/>
              <a:t>Projects.</a:t>
            </a:r>
          </a:p>
          <a:p>
            <a:pPr marL="685800">
              <a:buFont typeface="Wingdings" panose="05000000000000000000" pitchFamily="2" charset="2"/>
              <a:buChar char="ü"/>
            </a:pPr>
            <a:r>
              <a:rPr lang="en-US" sz="2000" dirty="0" smtClean="0"/>
              <a:t>Each </a:t>
            </a:r>
            <a:r>
              <a:rPr lang="en-US" sz="2000" dirty="0"/>
              <a:t>Project has a collection of </a:t>
            </a:r>
            <a:r>
              <a:rPr lang="en-US" sz="2000" dirty="0">
                <a:solidFill>
                  <a:srgbClr val="FF0000"/>
                </a:solidFill>
              </a:rPr>
              <a:t>ProjectResources</a:t>
            </a:r>
            <a:r>
              <a:rPr lang="en-US" sz="2000" dirty="0"/>
              <a:t>, belongs to a single Customer, and has a </a:t>
            </a:r>
            <a:r>
              <a:rPr lang="en-US" sz="2000" dirty="0">
                <a:solidFill>
                  <a:srgbClr val="FF0000"/>
                </a:solidFill>
              </a:rPr>
              <a:t>ProjectDetail</a:t>
            </a:r>
            <a:r>
              <a:rPr lang="en-US" sz="2000" dirty="0"/>
              <a:t> with additional </a:t>
            </a:r>
            <a:r>
              <a:rPr lang="en-US" sz="2000" dirty="0" smtClean="0"/>
              <a:t>information.</a:t>
            </a:r>
          </a:p>
          <a:p>
            <a:pPr marL="685800">
              <a:buFont typeface="Wingdings" panose="05000000000000000000" pitchFamily="2" charset="2"/>
              <a:buChar char="ü"/>
            </a:pPr>
            <a:r>
              <a:rPr lang="en-US" sz="2000" dirty="0" smtClean="0"/>
              <a:t>A </a:t>
            </a:r>
            <a:r>
              <a:rPr lang="en-US" sz="2000" dirty="0">
                <a:solidFill>
                  <a:srgbClr val="FF0000"/>
                </a:solidFill>
              </a:rPr>
              <a:t>ProjectDetail</a:t>
            </a:r>
            <a:r>
              <a:rPr lang="en-US" sz="2000" dirty="0"/>
              <a:t> refers to a single </a:t>
            </a:r>
            <a:r>
              <a:rPr lang="en-US" sz="2000" dirty="0" smtClean="0"/>
              <a:t>Project.</a:t>
            </a:r>
          </a:p>
          <a:p>
            <a:pPr marL="685800">
              <a:buFont typeface="Wingdings" panose="05000000000000000000" pitchFamily="2" charset="2"/>
              <a:buChar char="ü"/>
            </a:pPr>
            <a:r>
              <a:rPr lang="en-US" sz="2000" dirty="0" smtClean="0"/>
              <a:t>A </a:t>
            </a:r>
            <a:r>
              <a:rPr lang="en-US" sz="2000" dirty="0">
                <a:solidFill>
                  <a:srgbClr val="FF0000"/>
                </a:solidFill>
              </a:rPr>
              <a:t>ProjectResource</a:t>
            </a:r>
            <a:r>
              <a:rPr lang="en-US" sz="2000" dirty="0"/>
              <a:t> always points to an existing </a:t>
            </a:r>
            <a:r>
              <a:rPr lang="en-US" sz="2000" dirty="0">
                <a:solidFill>
                  <a:srgbClr val="FF0000"/>
                </a:solidFill>
              </a:rPr>
              <a:t>Resource</a:t>
            </a:r>
            <a:r>
              <a:rPr lang="en-US" sz="2000" dirty="0"/>
              <a:t> and is assigned to a Project with a given </a:t>
            </a:r>
            <a:r>
              <a:rPr lang="en-US" sz="2000" dirty="0">
                <a:solidFill>
                  <a:srgbClr val="FF0000"/>
                </a:solidFill>
              </a:rPr>
              <a:t>Role</a:t>
            </a:r>
            <a:r>
              <a:rPr lang="en-US" sz="2000" dirty="0" smtClean="0"/>
              <a:t>. </a:t>
            </a:r>
          </a:p>
          <a:p>
            <a:pPr marL="685800">
              <a:buFont typeface="Wingdings" panose="05000000000000000000" pitchFamily="2" charset="2"/>
              <a:buChar char="ü"/>
            </a:pPr>
            <a:r>
              <a:rPr lang="en-US" sz="2000" dirty="0" smtClean="0"/>
              <a:t>A </a:t>
            </a:r>
            <a:r>
              <a:rPr lang="en-US" sz="2000" dirty="0"/>
              <a:t>Resource knows some </a:t>
            </a:r>
            <a:r>
              <a:rPr lang="en-US" sz="2000" dirty="0">
                <a:solidFill>
                  <a:srgbClr val="FF0000"/>
                </a:solidFill>
              </a:rPr>
              <a:t>Technologies</a:t>
            </a:r>
            <a:r>
              <a:rPr lang="en-US" sz="2000" dirty="0"/>
              <a:t> and can be involved in several Projects</a:t>
            </a:r>
            <a:r>
              <a:rPr lang="en-US" sz="2000" dirty="0" smtClean="0"/>
              <a:t>.</a:t>
            </a:r>
          </a:p>
          <a:p>
            <a:pPr marL="685800">
              <a:buFont typeface="Wingdings" panose="05000000000000000000" pitchFamily="2" charset="2"/>
              <a:buChar char="ü"/>
            </a:pPr>
            <a:r>
              <a:rPr lang="en-US" sz="2000" dirty="0"/>
              <a:t>A Technology can be collectively shared by several </a:t>
            </a:r>
            <a:r>
              <a:rPr lang="en-US" sz="2000" dirty="0" smtClean="0">
                <a:solidFill>
                  <a:srgbClr val="FF0000"/>
                </a:solidFill>
              </a:rPr>
              <a:t>Resources</a:t>
            </a:r>
            <a:r>
              <a:rPr lang="en-US" sz="2000" dirty="0" smtClean="0"/>
              <a:t>.</a:t>
            </a:r>
          </a:p>
          <a:p>
            <a:pPr marL="685800">
              <a:buFont typeface="Wingdings" panose="05000000000000000000" pitchFamily="2" charset="2"/>
              <a:buChar char="ü"/>
            </a:pPr>
            <a:r>
              <a:rPr lang="en-US" sz="2000" dirty="0" smtClean="0"/>
              <a:t>Both </a:t>
            </a:r>
            <a:r>
              <a:rPr lang="en-US" sz="2000" dirty="0"/>
              <a:t>Customers and Resources have </a:t>
            </a:r>
            <a:r>
              <a:rPr lang="en-US" sz="2000" dirty="0">
                <a:solidFill>
                  <a:srgbClr val="FF0000"/>
                </a:solidFill>
              </a:rPr>
              <a:t>Contact information</a:t>
            </a:r>
            <a:r>
              <a:rPr lang="en-US" sz="2000" dirty="0"/>
              <a:t>.</a:t>
            </a:r>
          </a:p>
          <a:p>
            <a:pPr marL="457200">
              <a:buFont typeface="Wingdings" panose="05000000000000000000" pitchFamily="2" charset="2"/>
              <a:buChar char="§"/>
            </a:pPr>
            <a:endParaRPr lang="en-US" sz="2000" dirty="0" smtClean="0"/>
          </a:p>
        </p:txBody>
      </p:sp>
      <p:sp>
        <p:nvSpPr>
          <p:cNvPr id="3" name="Date Placeholder 2"/>
          <p:cNvSpPr>
            <a:spLocks noGrp="1"/>
          </p:cNvSpPr>
          <p:nvPr>
            <p:ph type="dt" sz="half" idx="2"/>
          </p:nvPr>
        </p:nvSpPr>
        <p:spPr/>
        <p:txBody>
          <a:bodyPr/>
          <a:lstStyle/>
          <a:p>
            <a:fld id="{21050408-68FC-4D64-8FD7-A8BB37CD0903}" type="datetime1">
              <a:rPr lang="en-US" smtClean="0"/>
              <a:t>4/30/2018</a:t>
            </a:fld>
            <a:endParaRPr lang="en-US"/>
          </a:p>
        </p:txBody>
      </p:sp>
      <p:sp>
        <p:nvSpPr>
          <p:cNvPr id="5" name="Footer Placeholder 4"/>
          <p:cNvSpPr>
            <a:spLocks noGrp="1"/>
          </p:cNvSpPr>
          <p:nvPr>
            <p:ph type="ftr" sz="quarter" idx="3"/>
          </p:nvPr>
        </p:nvSpPr>
        <p:spPr/>
        <p:txBody>
          <a:bodyPr/>
          <a:lstStyle/>
          <a:p>
            <a:r>
              <a:rPr lang="en-US" smtClean="0"/>
              <a:t>Royal Sapphire Edu</a:t>
            </a:r>
            <a:endParaRPr lang="en-US" dirty="0"/>
          </a:p>
        </p:txBody>
      </p:sp>
      <p:sp>
        <p:nvSpPr>
          <p:cNvPr id="6" name="Slide Number Placeholder 5"/>
          <p:cNvSpPr>
            <a:spLocks noGrp="1"/>
          </p:cNvSpPr>
          <p:nvPr>
            <p:ph type="sldNum" sz="quarter" idx="4"/>
          </p:nvPr>
        </p:nvSpPr>
        <p:spPr/>
        <p:txBody>
          <a:bodyPr/>
          <a:lstStyle/>
          <a:p>
            <a:fld id="{062D6987-FB6D-4DB8-81B8-AD0F35E3BB5F}" type="slidenum">
              <a:rPr lang="en-US" smtClean="0"/>
              <a:pPr/>
              <a:t>11</a:t>
            </a:fld>
            <a:endParaRPr lang="en-US"/>
          </a:p>
        </p:txBody>
      </p:sp>
    </p:spTree>
    <p:extLst>
      <p:ext uri="{BB962C8B-B14F-4D97-AF65-F5344CB8AC3E}">
        <p14:creationId xmlns:p14="http://schemas.microsoft.com/office/powerpoint/2010/main" val="688780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2-1</a:t>
            </a:r>
            <a:endParaRPr lang="en-US" dirty="0"/>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AFB8E952-36A7-4CEE-ADD2-E7FC6EF68C91}" type="datetime1">
              <a:rPr lang="en-US" smtClean="0"/>
              <a:t>4/30/2018</a:t>
            </a:fld>
            <a:endParaRPr lang="en-US"/>
          </a:p>
        </p:txBody>
      </p:sp>
      <p:sp>
        <p:nvSpPr>
          <p:cNvPr id="5" name="Footer Placeholder 4"/>
          <p:cNvSpPr>
            <a:spLocks noGrp="1"/>
          </p:cNvSpPr>
          <p:nvPr>
            <p:ph type="ftr" sz="quarter" idx="3"/>
          </p:nvPr>
        </p:nvSpPr>
        <p:spPr/>
        <p:txBody>
          <a:bodyPr/>
          <a:lstStyle/>
          <a:p>
            <a:r>
              <a:rPr lang="en-US" dirty="0" smtClean="0"/>
              <a:t>Royal Sapphire Edu</a:t>
            </a:r>
            <a:endParaRPr lang="en-US" dirty="0"/>
          </a:p>
        </p:txBody>
      </p:sp>
      <p:sp>
        <p:nvSpPr>
          <p:cNvPr id="7" name="Slide Number Placeholder 6"/>
          <p:cNvSpPr>
            <a:spLocks noGrp="1"/>
          </p:cNvSpPr>
          <p:nvPr>
            <p:ph type="sldNum" sz="quarter" idx="4"/>
          </p:nvPr>
        </p:nvSpPr>
        <p:spPr/>
        <p:txBody>
          <a:bodyPr/>
          <a:lstStyle/>
          <a:p>
            <a:fld id="{062D6987-FB6D-4DB8-81B8-AD0F35E3BB5F}" type="slidenum">
              <a:rPr lang="en-US" smtClean="0"/>
              <a:pPr/>
              <a:t>12</a:t>
            </a:fld>
            <a:endParaRPr lang="en-US"/>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75827"/>
            <a:ext cx="6344450" cy="4806921"/>
          </a:xfrm>
          <a:prstGeom prst="rect">
            <a:avLst/>
          </a:prstGeom>
          <a:ln>
            <a:solidFill>
              <a:schemeClr val="accent1"/>
            </a:solidFill>
          </a:ln>
        </p:spPr>
      </p:pic>
    </p:spTree>
    <p:extLst>
      <p:ext uri="{BB962C8B-B14F-4D97-AF65-F5344CB8AC3E}">
        <p14:creationId xmlns:p14="http://schemas.microsoft.com/office/powerpoint/2010/main" val="380329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Core Concepts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Before a </a:t>
            </a:r>
            <a:r>
              <a:rPr lang="en-US" sz="2000" dirty="0">
                <a:solidFill>
                  <a:srgbClr val="FF0000"/>
                </a:solidFill>
              </a:rPr>
              <a:t>class model</a:t>
            </a:r>
            <a:r>
              <a:rPr lang="en-US" sz="2000" dirty="0"/>
              <a:t> can be used to query a database or to insert values into it, Entity Framework needs to know how it should translate code (classes, properties, and instances) back and forth into the database (specifically, tables, columns and records</a:t>
            </a:r>
            <a:r>
              <a:rPr lang="en-US" sz="2000" dirty="0" smtClean="0"/>
              <a:t>).</a:t>
            </a:r>
          </a:p>
          <a:p>
            <a:pPr marL="457200">
              <a:buFont typeface="Wingdings" panose="05000000000000000000" pitchFamily="2" charset="2"/>
              <a:buChar char="§"/>
            </a:pPr>
            <a:r>
              <a:rPr lang="en-US" sz="2000" dirty="0" smtClean="0"/>
              <a:t>For </a:t>
            </a:r>
            <a:r>
              <a:rPr lang="en-US" sz="2000" dirty="0"/>
              <a:t>that, it uses a mapping, for which two APIs exist</a:t>
            </a:r>
            <a:r>
              <a:rPr lang="en-US" sz="2000" dirty="0" smtClean="0"/>
              <a:t>.</a:t>
            </a:r>
          </a:p>
          <a:p>
            <a:pPr marL="457200">
              <a:buFont typeface="Wingdings" panose="05000000000000000000" pitchFamily="2" charset="2"/>
              <a:buChar char="§"/>
            </a:pPr>
            <a:r>
              <a:rPr lang="en-US" sz="2000" dirty="0" smtClean="0"/>
              <a:t>Let’s understand the core concepts involved as follows:</a:t>
            </a:r>
          </a:p>
          <a:p>
            <a:pPr marL="685800">
              <a:buFont typeface="Wingdings" panose="05000000000000000000" pitchFamily="2" charset="2"/>
              <a:buChar char="ü"/>
            </a:pPr>
            <a:r>
              <a:rPr lang="en-US" sz="2000" dirty="0" smtClean="0"/>
              <a:t>Contexts</a:t>
            </a:r>
          </a:p>
          <a:p>
            <a:pPr marL="685800">
              <a:buFont typeface="Wingdings" panose="05000000000000000000" pitchFamily="2" charset="2"/>
              <a:buChar char="ü"/>
            </a:pPr>
            <a:r>
              <a:rPr lang="en-US" sz="2000" dirty="0" smtClean="0"/>
              <a:t>Entities</a:t>
            </a:r>
          </a:p>
          <a:p>
            <a:pPr marL="685800">
              <a:buFont typeface="Wingdings" panose="05000000000000000000" pitchFamily="2" charset="2"/>
              <a:buChar char="ü"/>
            </a:pPr>
            <a:r>
              <a:rPr lang="en-US" sz="2000" dirty="0" smtClean="0"/>
              <a:t>Complex Types</a:t>
            </a:r>
          </a:p>
          <a:p>
            <a:pPr marL="685800">
              <a:buFont typeface="Wingdings" panose="05000000000000000000" pitchFamily="2" charset="2"/>
              <a:buChar char="ü"/>
            </a:pPr>
            <a:r>
              <a:rPr lang="en-US" sz="2000" dirty="0" smtClean="0"/>
              <a:t>Scalar Properties</a:t>
            </a:r>
          </a:p>
          <a:p>
            <a:pPr marL="685800">
              <a:buFont typeface="Wingdings" panose="05000000000000000000" pitchFamily="2" charset="2"/>
              <a:buChar char="ü"/>
            </a:pPr>
            <a:r>
              <a:rPr lang="en-US" sz="2000" dirty="0" smtClean="0"/>
              <a:t>Identity Properties</a:t>
            </a:r>
          </a:p>
          <a:p>
            <a:pPr marL="685800">
              <a:buFont typeface="Wingdings" panose="05000000000000000000" pitchFamily="2" charset="2"/>
              <a:buChar char="ü"/>
            </a:pPr>
            <a:r>
              <a:rPr lang="en-US" sz="2000" dirty="0" smtClean="0"/>
              <a:t>References</a:t>
            </a:r>
          </a:p>
          <a:p>
            <a:pPr marL="685800">
              <a:buFont typeface="Wingdings" panose="05000000000000000000" pitchFamily="2" charset="2"/>
              <a:buChar char="ü"/>
            </a:pPr>
            <a:r>
              <a:rPr lang="en-US" sz="2000" dirty="0" smtClean="0"/>
              <a:t>Collections</a:t>
            </a:r>
            <a:endParaRPr lang="en-US" sz="2000" dirty="0"/>
          </a:p>
        </p:txBody>
      </p:sp>
      <p:sp>
        <p:nvSpPr>
          <p:cNvPr id="3" name="Date Placeholder 2"/>
          <p:cNvSpPr>
            <a:spLocks noGrp="1"/>
          </p:cNvSpPr>
          <p:nvPr>
            <p:ph type="dt" sz="half" idx="2"/>
          </p:nvPr>
        </p:nvSpPr>
        <p:spPr/>
        <p:txBody>
          <a:bodyPr/>
          <a:lstStyle/>
          <a:p>
            <a:fld id="{388605D4-87D3-42B1-A3FA-5798AFF9A9E7}" type="datetime1">
              <a:rPr lang="en-US" smtClean="0"/>
              <a:t>4/30/2018</a:t>
            </a:fld>
            <a:endParaRPr lang="en-US"/>
          </a:p>
        </p:txBody>
      </p:sp>
      <p:sp>
        <p:nvSpPr>
          <p:cNvPr id="5" name="Footer Placeholder 4"/>
          <p:cNvSpPr>
            <a:spLocks noGrp="1"/>
          </p:cNvSpPr>
          <p:nvPr>
            <p:ph type="ftr" sz="quarter" idx="3"/>
          </p:nvPr>
        </p:nvSpPr>
        <p:spPr/>
        <p:txBody>
          <a:bodyPr/>
          <a:lstStyle/>
          <a:p>
            <a:r>
              <a:rPr lang="en-US" smtClean="0"/>
              <a:t>Royal Sapphire Edu</a:t>
            </a:r>
            <a:endParaRPr lang="en-US" dirty="0"/>
          </a:p>
        </p:txBody>
      </p:sp>
      <p:sp>
        <p:nvSpPr>
          <p:cNvPr id="6" name="Slide Number Placeholder 5"/>
          <p:cNvSpPr>
            <a:spLocks noGrp="1"/>
          </p:cNvSpPr>
          <p:nvPr>
            <p:ph type="sldNum" sz="quarter" idx="4"/>
          </p:nvPr>
        </p:nvSpPr>
        <p:spPr/>
        <p:txBody>
          <a:bodyPr/>
          <a:lstStyle/>
          <a:p>
            <a:fld id="{062D6987-FB6D-4DB8-81B8-AD0F35E3BB5F}" type="slidenum">
              <a:rPr lang="en-US" smtClean="0"/>
              <a:pPr/>
              <a:t>13</a:t>
            </a:fld>
            <a:endParaRPr lang="en-US"/>
          </a:p>
        </p:txBody>
      </p:sp>
    </p:spTree>
    <p:extLst>
      <p:ext uri="{BB962C8B-B14F-4D97-AF65-F5344CB8AC3E}">
        <p14:creationId xmlns:p14="http://schemas.microsoft.com/office/powerpoint/2010/main" val="4018138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Contexts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a:t>
            </a:r>
            <a:r>
              <a:rPr lang="en-US" sz="2000" dirty="0">
                <a:solidFill>
                  <a:srgbClr val="FF0000"/>
                </a:solidFill>
              </a:rPr>
              <a:t>context</a:t>
            </a:r>
            <a:r>
              <a:rPr lang="en-US" sz="2000" dirty="0"/>
              <a:t> is a class that inherits from </a:t>
            </a:r>
            <a:r>
              <a:rPr lang="en-US" sz="2000" dirty="0">
                <a:solidFill>
                  <a:srgbClr val="FF0000"/>
                </a:solidFill>
              </a:rPr>
              <a:t>DbContext</a:t>
            </a:r>
            <a:r>
              <a:rPr lang="en-US" sz="2000" dirty="0"/>
              <a:t> and which exposes a number of entity collections in the form of DbSet&lt;T&gt; </a:t>
            </a:r>
            <a:r>
              <a:rPr lang="en-US" sz="2000" dirty="0" smtClean="0"/>
              <a:t>properties.</a:t>
            </a:r>
          </a:p>
          <a:p>
            <a:pPr marL="457200">
              <a:buFont typeface="Wingdings" panose="05000000000000000000" pitchFamily="2" charset="2"/>
              <a:buChar char="§"/>
            </a:pPr>
            <a:r>
              <a:rPr lang="en-US" sz="2000" dirty="0" smtClean="0"/>
              <a:t>Nothing </a:t>
            </a:r>
            <a:r>
              <a:rPr lang="en-US" sz="2000" dirty="0"/>
              <a:t>prevents you from exposing all entity types, but normally you only </a:t>
            </a:r>
            <a:r>
              <a:rPr lang="en-US" sz="2000" dirty="0">
                <a:solidFill>
                  <a:srgbClr val="FF0000"/>
                </a:solidFill>
              </a:rPr>
              <a:t>expose aggregate roots</a:t>
            </a:r>
            <a:r>
              <a:rPr lang="en-US" sz="2000" dirty="0"/>
              <a:t>, because these are the ones that make sense querying on their own</a:t>
            </a:r>
            <a:r>
              <a:rPr lang="en-US" sz="2000" dirty="0" smtClean="0"/>
              <a:t>.</a:t>
            </a:r>
          </a:p>
          <a:p>
            <a:pPr marL="457200">
              <a:buFont typeface="Wingdings" panose="05000000000000000000" pitchFamily="2" charset="2"/>
              <a:buChar char="§"/>
            </a:pPr>
            <a:endParaRPr lang="en-US" sz="2000" dirty="0"/>
          </a:p>
        </p:txBody>
      </p:sp>
      <p:sp>
        <p:nvSpPr>
          <p:cNvPr id="3" name="Date Placeholder 2"/>
          <p:cNvSpPr>
            <a:spLocks noGrp="1"/>
          </p:cNvSpPr>
          <p:nvPr>
            <p:ph type="dt" sz="half" idx="2"/>
          </p:nvPr>
        </p:nvSpPr>
        <p:spPr/>
        <p:txBody>
          <a:bodyPr/>
          <a:lstStyle/>
          <a:p>
            <a:fld id="{03AFD603-FE91-4FE1-9B29-D1B0865B50C3}" type="datetime1">
              <a:rPr lang="en-US" smtClean="0"/>
              <a:t>4/30/2018</a:t>
            </a:fld>
            <a:endParaRPr lang="en-US" dirty="0"/>
          </a:p>
        </p:txBody>
      </p:sp>
      <p:sp>
        <p:nvSpPr>
          <p:cNvPr id="5" name="Footer Placeholder 4"/>
          <p:cNvSpPr>
            <a:spLocks noGrp="1"/>
          </p:cNvSpPr>
          <p:nvPr>
            <p:ph type="ftr" sz="quarter" idx="3"/>
          </p:nvPr>
        </p:nvSpPr>
        <p:spPr/>
        <p:txBody>
          <a:bodyPr/>
          <a:lstStyle/>
          <a:p>
            <a:r>
              <a:rPr lang="en-US" dirty="0">
                <a:solidFill>
                  <a:srgbClr val="3F1779"/>
                </a:solidFill>
                <a:latin typeface="Brush Script MT" panose="03060802040406070304" pitchFamily="66" charset="0"/>
              </a:rPr>
              <a:t>Royal Sapphire Edu</a:t>
            </a:r>
          </a:p>
        </p:txBody>
      </p:sp>
      <p:sp>
        <p:nvSpPr>
          <p:cNvPr id="6" name="Slide Number Placeholder 5"/>
          <p:cNvSpPr>
            <a:spLocks noGrp="1"/>
          </p:cNvSpPr>
          <p:nvPr>
            <p:ph type="sldNum" sz="quarter" idx="4"/>
          </p:nvPr>
        </p:nvSpPr>
        <p:spPr/>
        <p:txBody>
          <a:bodyPr/>
          <a:lstStyle/>
          <a:p>
            <a:fld id="{062D6987-FB6D-4DB8-81B8-AD0F35E3BB5F}" type="slidenum">
              <a:rPr lang="en-US" smtClean="0"/>
              <a:pPr/>
              <a:t>14</a:t>
            </a:fld>
            <a:endParaRPr lang="en-US"/>
          </a:p>
        </p:txBody>
      </p:sp>
    </p:spTree>
    <p:extLst>
      <p:ext uri="{BB962C8B-B14F-4D97-AF65-F5344CB8AC3E}">
        <p14:creationId xmlns:p14="http://schemas.microsoft.com/office/powerpoint/2010/main" val="2898185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a:xfrm>
            <a:off x="1343025" y="6538912"/>
            <a:ext cx="2743200" cy="254772"/>
          </a:xfrm>
        </p:spPr>
        <p:txBody>
          <a:bodyPr/>
          <a:lstStyle/>
          <a:p>
            <a:fld id="{428BC4CF-4C7A-45A8-92EE-82D255990C8B}" type="datetime1">
              <a:rPr lang="en-US" smtClean="0"/>
              <a:t>4/30/2018</a:t>
            </a:fld>
            <a:endParaRPr lang="en-US" dirty="0"/>
          </a:p>
        </p:txBody>
      </p:sp>
      <p:sp>
        <p:nvSpPr>
          <p:cNvPr id="3" name="Footer Placeholder 2"/>
          <p:cNvSpPr>
            <a:spLocks noGrp="1"/>
          </p:cNvSpPr>
          <p:nvPr>
            <p:ph type="ftr" sz="quarter" idx="3"/>
          </p:nvPr>
        </p:nvSpPr>
        <p:spPr>
          <a:xfrm>
            <a:off x="4543425" y="6538912"/>
            <a:ext cx="4114800" cy="254771"/>
          </a:xfrm>
        </p:spPr>
        <p:txBody>
          <a:body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4" name="Slide Number Placeholder 3"/>
          <p:cNvSpPr>
            <a:spLocks noGrp="1"/>
          </p:cNvSpPr>
          <p:nvPr>
            <p:ph type="sldNum" sz="quarter" idx="4"/>
          </p:nvPr>
        </p:nvSpPr>
        <p:spPr>
          <a:xfrm>
            <a:off x="9115425" y="6538912"/>
            <a:ext cx="2743200" cy="254771"/>
          </a:xfrm>
        </p:spPr>
        <p:txBody>
          <a:bodyPr/>
          <a:lstStyle/>
          <a:p>
            <a:fld id="{F1012999-1CD9-4014-B1C6-70315F8BBED0}" type="slidenum">
              <a:rPr lang="en-US" smtClean="0"/>
              <a:pPr/>
              <a:t>15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61506048"/>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181716194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ill Sans MT" panose="020B0502020104020203" pitchFamily="34" charset="0"/>
                      </a:endParaRPr>
                    </a:p>
                  </a:txBody>
                  <a:tcPr/>
                </a:tc>
                <a:extLst>
                  <a:ext uri="{0D108BD9-81ED-4DB2-BD59-A6C34878D82A}">
                    <a16:rowId xmlns:a16="http://schemas.microsoft.com/office/drawing/2014/main" val="421139172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ill Sans MT" panose="020B0502020104020203" pitchFamily="34" charset="0"/>
                      </a:endParaRPr>
                    </a:p>
                  </a:txBody>
                  <a:tcPr/>
                </a:tc>
                <a:extLst>
                  <a:ext uri="{0D108BD9-81ED-4DB2-BD59-A6C34878D82A}">
                    <a16:rowId xmlns:a16="http://schemas.microsoft.com/office/drawing/2014/main" val="485789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598841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152524" y="1104900"/>
            <a:ext cx="10902455" cy="1371600"/>
          </a:xfrm>
        </p:spPr>
        <p:txBody>
          <a:bodyPr/>
          <a:lstStyle/>
          <a:p>
            <a:r>
              <a:rPr lang="en-US" dirty="0"/>
              <a:t>EF Code </a:t>
            </a:r>
            <a:r>
              <a:rPr lang="en-US" dirty="0" smtClean="0"/>
              <a:t>First</a:t>
            </a:r>
            <a:endParaRPr lang="en-US" dirty="0"/>
          </a:p>
        </p:txBody>
      </p:sp>
      <p:sp>
        <p:nvSpPr>
          <p:cNvPr id="5" name="Text Placeholder 4"/>
          <p:cNvSpPr>
            <a:spLocks noGrp="1"/>
          </p:cNvSpPr>
          <p:nvPr>
            <p:ph type="body" sz="quarter" idx="14"/>
          </p:nvPr>
        </p:nvSpPr>
        <p:spPr>
          <a:xfrm>
            <a:off x="2762250" y="2556686"/>
            <a:ext cx="5224069" cy="365760"/>
          </a:xfrm>
        </p:spPr>
        <p:txBody>
          <a:bodyPr/>
          <a:lstStyle/>
          <a:p>
            <a:r>
              <a:rPr lang="en-US" dirty="0"/>
              <a:t>Entity Framework Code First Succinctly Mar 2018</a:t>
            </a:r>
          </a:p>
        </p:txBody>
      </p:sp>
      <p:sp>
        <p:nvSpPr>
          <p:cNvPr id="6" name="Text Placeholder 5"/>
          <p:cNvSpPr>
            <a:spLocks noGrp="1"/>
          </p:cNvSpPr>
          <p:nvPr>
            <p:ph type="body" sz="quarter" idx="15"/>
          </p:nvPr>
        </p:nvSpPr>
        <p:spPr>
          <a:xfrm>
            <a:off x="2762250" y="2925811"/>
            <a:ext cx="5224069" cy="365760"/>
          </a:xfrm>
        </p:spPr>
        <p:txBody>
          <a:bodyPr/>
          <a:lstStyle/>
          <a:p>
            <a:endParaRPr lang="en-US"/>
          </a:p>
        </p:txBody>
      </p:sp>
      <p:pic>
        <p:nvPicPr>
          <p:cNvPr id="8" name="Picture 7"/>
          <p:cNvPicPr>
            <a:picLocks noChangeAspect="1"/>
          </p:cNvPicPr>
          <p:nvPr/>
        </p:nvPicPr>
        <p:blipFill>
          <a:blip r:embed="rId2"/>
          <a:stretch>
            <a:fillRect/>
          </a:stretch>
        </p:blipFill>
        <p:spPr>
          <a:xfrm>
            <a:off x="1152524" y="4189907"/>
            <a:ext cx="6543675" cy="1800225"/>
          </a:xfrm>
          <a:prstGeom prst="rect">
            <a:avLst/>
          </a:prstGeom>
          <a:ln>
            <a:solidFill>
              <a:schemeClr val="accent1"/>
            </a:solidFill>
          </a:ln>
        </p:spPr>
      </p:pic>
      <p:sp>
        <p:nvSpPr>
          <p:cNvPr id="9" name="Date Placeholder 8"/>
          <p:cNvSpPr>
            <a:spLocks noGrp="1"/>
          </p:cNvSpPr>
          <p:nvPr>
            <p:ph type="dt" sz="half" idx="2"/>
          </p:nvPr>
        </p:nvSpPr>
        <p:spPr/>
        <p:txBody>
          <a:bodyPr/>
          <a:lstStyle/>
          <a:p>
            <a:fld id="{9559269F-98C0-4BF8-B4E0-52724AD20CC5}" type="datetime1">
              <a:rPr lang="en-US" smtClean="0"/>
              <a:t>4/30/2018</a:t>
            </a:fld>
            <a:endParaRPr lang="en-US"/>
          </a:p>
        </p:txBody>
      </p:sp>
      <p:sp>
        <p:nvSpPr>
          <p:cNvPr id="10" name="Footer Placeholder 9"/>
          <p:cNvSpPr>
            <a:spLocks noGrp="1"/>
          </p:cNvSpPr>
          <p:nvPr>
            <p:ph type="ftr" sz="quarter" idx="3"/>
          </p:nvPr>
        </p:nvSpPr>
        <p:spPr/>
        <p:txBody>
          <a:bodyPr/>
          <a:lstStyle/>
          <a:p>
            <a:r>
              <a:rPr lang="en-US" smtClean="0"/>
              <a:t>Royal Sapphire Edu</a:t>
            </a:r>
            <a:endParaRPr lang="en-US" dirty="0"/>
          </a:p>
        </p:txBody>
      </p:sp>
      <p:sp>
        <p:nvSpPr>
          <p:cNvPr id="11" name="Slide Number Placeholder 10"/>
          <p:cNvSpPr>
            <a:spLocks noGrp="1"/>
          </p:cNvSpPr>
          <p:nvPr>
            <p:ph type="sldNum" sz="quarter" idx="4"/>
          </p:nvPr>
        </p:nvSpPr>
        <p:spPr/>
        <p:txBody>
          <a:bodyPr/>
          <a:lstStyle/>
          <a:p>
            <a:fld id="{062D6987-FB6D-4DB8-81B8-AD0F35E3BB5F}" type="slidenum">
              <a:rPr lang="en-US" smtClean="0"/>
              <a:pPr/>
              <a:t>2</a:t>
            </a:fld>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171241020"/>
              </p:ext>
            </p:extLst>
          </p:nvPr>
        </p:nvGraphicFramePr>
        <p:xfrm>
          <a:off x="10737669" y="1104900"/>
          <a:ext cx="1340304" cy="2711052"/>
        </p:xfrm>
        <a:graphic>
          <a:graphicData uri="http://schemas.openxmlformats.org/drawingml/2006/table">
            <a:tbl>
              <a:tblPr firstRow="1">
                <a:tableStyleId>{5C22544A-7EE6-4342-B048-85BDC9FD1C3A}</a:tableStyleId>
              </a:tblPr>
              <a:tblGrid>
                <a:gridCol w="461554">
                  <a:extLst>
                    <a:ext uri="{9D8B030D-6E8A-4147-A177-3AD203B41FA5}">
                      <a16:colId xmlns:a16="http://schemas.microsoft.com/office/drawing/2014/main" val="1331477486"/>
                    </a:ext>
                  </a:extLst>
                </a:gridCol>
                <a:gridCol w="878750">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spTree>
    <p:extLst>
      <p:ext uri="{BB962C8B-B14F-4D97-AF65-F5344CB8AC3E}">
        <p14:creationId xmlns:p14="http://schemas.microsoft.com/office/powerpoint/2010/main" val="125629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82000" y="4726571"/>
            <a:ext cx="3476625" cy="1781175"/>
          </a:xfrm>
          <a:prstGeom prst="rect">
            <a:avLst/>
          </a:prstGeom>
          <a:ln>
            <a:solidFill>
              <a:schemeClr val="accent1"/>
            </a:solidFill>
          </a:ln>
        </p:spPr>
      </p:pic>
      <p:sp>
        <p:nvSpPr>
          <p:cNvPr id="7" name="Text Placeholder 6"/>
          <p:cNvSpPr>
            <a:spLocks noGrp="1"/>
          </p:cNvSpPr>
          <p:nvPr>
            <p:ph type="body" sz="quarter" idx="13"/>
          </p:nvPr>
        </p:nvSpPr>
        <p:spPr/>
        <p:txBody>
          <a:bodyPr/>
          <a:lstStyle/>
          <a:p>
            <a:r>
              <a:rPr lang="en-US" dirty="0" smtClean="0"/>
              <a:t>Introduction to ADO.NET 4.0 Entity Framework</a:t>
            </a:r>
            <a:endParaRPr lang="en-US" dirty="0"/>
          </a:p>
        </p:txBody>
      </p:sp>
      <p:sp>
        <p:nvSpPr>
          <p:cNvPr id="8" name="Text Placeholder 7"/>
          <p:cNvSpPr>
            <a:spLocks noGrp="1"/>
          </p:cNvSpPr>
          <p:nvPr>
            <p:ph type="body" sz="quarter" idx="16"/>
          </p:nvPr>
        </p:nvSpPr>
        <p:spPr/>
        <p:txBody>
          <a:bodyPr/>
          <a:lstStyle/>
          <a:p>
            <a:r>
              <a:rPr lang="en-US" dirty="0" smtClean="0"/>
              <a:t>1</a:t>
            </a:r>
            <a:endParaRPr lang="en-US" dirty="0"/>
          </a:p>
        </p:txBody>
      </p:sp>
      <p:sp>
        <p:nvSpPr>
          <p:cNvPr id="9" name="Date Placeholder 8"/>
          <p:cNvSpPr>
            <a:spLocks noGrp="1"/>
          </p:cNvSpPr>
          <p:nvPr>
            <p:ph type="dt" sz="half" idx="2"/>
          </p:nvPr>
        </p:nvSpPr>
        <p:spPr/>
        <p:txBody>
          <a:bodyPr/>
          <a:lstStyle/>
          <a:p>
            <a:fld id="{EF48EEB5-5036-4822-875B-A2ACB0B2B2C5}" type="datetime1">
              <a:rPr lang="en-US" smtClean="0"/>
              <a:t>4/30/2018</a:t>
            </a:fld>
            <a:endParaRPr lang="en-US"/>
          </a:p>
        </p:txBody>
      </p:sp>
      <p:sp>
        <p:nvSpPr>
          <p:cNvPr id="11" name="Slide Number Placeholder 10"/>
          <p:cNvSpPr>
            <a:spLocks noGrp="1"/>
          </p:cNvSpPr>
          <p:nvPr>
            <p:ph type="sldNum" sz="quarter" idx="4"/>
          </p:nvPr>
        </p:nvSpPr>
        <p:spPr/>
        <p:txBody>
          <a:bodyPr/>
          <a:lstStyle/>
          <a:p>
            <a:fld id="{062D6987-FB6D-4DB8-81B8-AD0F35E3BB5F}" type="slidenum">
              <a:rPr lang="en-US" smtClean="0"/>
              <a:pPr/>
              <a:t>3</a:t>
            </a:fld>
            <a:endParaRPr lang="en-US"/>
          </a:p>
        </p:txBody>
      </p:sp>
      <p:sp>
        <p:nvSpPr>
          <p:cNvPr id="12" name="Footer Placeholder 11"/>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p>
        </p:txBody>
      </p:sp>
    </p:spTree>
    <p:extLst>
      <p:ext uri="{BB962C8B-B14F-4D97-AF65-F5344CB8AC3E}">
        <p14:creationId xmlns:p14="http://schemas.microsoft.com/office/powerpoint/2010/main" val="2715485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Before We Start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Before you start using EFCF, you need to have its </a:t>
            </a:r>
            <a:r>
              <a:rPr lang="en-US" sz="2000" dirty="0">
                <a:solidFill>
                  <a:srgbClr val="FF0000"/>
                </a:solidFill>
              </a:rPr>
              <a:t>assemblies deployed </a:t>
            </a:r>
            <a:r>
              <a:rPr lang="en-US" sz="2000" dirty="0" smtClean="0">
                <a:solidFill>
                  <a:srgbClr val="FF0000"/>
                </a:solidFill>
              </a:rPr>
              <a:t>locally</a:t>
            </a:r>
            <a:r>
              <a:rPr lang="en-US" sz="2000" dirty="0" smtClean="0"/>
              <a:t>.</a:t>
            </a:r>
          </a:p>
          <a:p>
            <a:pPr marL="457200">
              <a:buFont typeface="Wingdings" panose="05000000000000000000" pitchFamily="2" charset="2"/>
              <a:buChar char="§"/>
            </a:pPr>
            <a:r>
              <a:rPr lang="en-US" sz="2000" dirty="0" smtClean="0"/>
              <a:t>The </a:t>
            </a:r>
            <a:r>
              <a:rPr lang="en-US" sz="2000" dirty="0">
                <a:solidFill>
                  <a:srgbClr val="FF0000"/>
                </a:solidFill>
              </a:rPr>
              <a:t>distribution model</a:t>
            </a:r>
            <a:r>
              <a:rPr lang="en-US" sz="2000" dirty="0"/>
              <a:t> followed by Microsoft and a number of other companies does not depend on old school Windows installers, but instead relies on new technologies such as </a:t>
            </a:r>
            <a:r>
              <a:rPr lang="en-US" sz="2000" dirty="0">
                <a:solidFill>
                  <a:srgbClr val="FF0000"/>
                </a:solidFill>
              </a:rPr>
              <a:t>NuGet</a:t>
            </a:r>
            <a:r>
              <a:rPr lang="en-US" sz="2000" dirty="0"/>
              <a:t> and </a:t>
            </a:r>
            <a:r>
              <a:rPr lang="en-US" sz="2000" dirty="0" smtClean="0">
                <a:solidFill>
                  <a:srgbClr val="FF0000"/>
                </a:solidFill>
              </a:rPr>
              <a:t>Git</a:t>
            </a:r>
            <a:r>
              <a:rPr lang="en-US" sz="2000" dirty="0" smtClean="0"/>
              <a:t>.</a:t>
            </a:r>
          </a:p>
          <a:p>
            <a:pPr marL="457200">
              <a:buFont typeface="Wingdings" panose="05000000000000000000" pitchFamily="2" charset="2"/>
              <a:buChar char="§"/>
            </a:pPr>
            <a:r>
              <a:rPr lang="en-US" sz="2000" dirty="0" smtClean="0"/>
              <a:t>Make </a:t>
            </a:r>
            <a:r>
              <a:rPr lang="en-US" sz="2000" dirty="0"/>
              <a:t>sure you have Visual Studio 2012 installed (any edition including Visual Web Developer Express will work), as well as SQL Server 2008 (any edition including Express) or </a:t>
            </a:r>
            <a:r>
              <a:rPr lang="en-US" sz="2000" dirty="0" smtClean="0"/>
              <a:t>higher.</a:t>
            </a:r>
          </a:p>
          <a:p>
            <a:pPr marL="457200">
              <a:buFont typeface="Wingdings" panose="05000000000000000000" pitchFamily="2" charset="2"/>
              <a:buChar char="§"/>
            </a:pPr>
            <a:r>
              <a:rPr lang="en-US" sz="2000" dirty="0" smtClean="0"/>
              <a:t>On </a:t>
            </a:r>
            <a:r>
              <a:rPr lang="en-US" sz="2000" dirty="0"/>
              <a:t>SQL Server, create a new database called Succinctly</a:t>
            </a:r>
            <a:r>
              <a:rPr lang="en-US" sz="2000" dirty="0" smtClean="0"/>
              <a:t>.</a:t>
            </a:r>
            <a:endParaRPr lang="en-US" sz="2000" dirty="0"/>
          </a:p>
        </p:txBody>
      </p:sp>
      <p:sp>
        <p:nvSpPr>
          <p:cNvPr id="3" name="Date Placeholder 2"/>
          <p:cNvSpPr>
            <a:spLocks noGrp="1"/>
          </p:cNvSpPr>
          <p:nvPr>
            <p:ph type="dt" sz="half" idx="2"/>
          </p:nvPr>
        </p:nvSpPr>
        <p:spPr/>
        <p:txBody>
          <a:bodyPr/>
          <a:lstStyle/>
          <a:p>
            <a:fld id="{42B9CD41-A36D-43DB-A7B1-824881D436D3}" type="datetime1">
              <a:rPr lang="en-US" smtClean="0"/>
              <a:t>4/30/2018</a:t>
            </a:fld>
            <a:endParaRPr lang="en-US"/>
          </a:p>
        </p:txBody>
      </p:sp>
      <p:sp>
        <p:nvSpPr>
          <p:cNvPr id="5" name="Footer Placeholder 4"/>
          <p:cNvSpPr>
            <a:spLocks noGrp="1"/>
          </p:cNvSpPr>
          <p:nvPr>
            <p:ph type="ftr" sz="quarter" idx="3"/>
          </p:nvPr>
        </p:nvSpPr>
        <p:spPr/>
        <p:txBody>
          <a:bodyPr/>
          <a:lstStyle/>
          <a:p>
            <a:r>
              <a:rPr lang="en-US" smtClean="0"/>
              <a:t>Royal Sapphire Edu</a:t>
            </a:r>
            <a:endParaRPr lang="en-US" dirty="0"/>
          </a:p>
        </p:txBody>
      </p:sp>
      <p:sp>
        <p:nvSpPr>
          <p:cNvPr id="6" name="Slide Number Placeholder 5"/>
          <p:cNvSpPr>
            <a:spLocks noGrp="1"/>
          </p:cNvSpPr>
          <p:nvPr>
            <p:ph type="sldNum" sz="quarter" idx="4"/>
          </p:nvPr>
        </p:nvSpPr>
        <p:spPr/>
        <p:txBody>
          <a:bodyPr/>
          <a:lstStyle/>
          <a:p>
            <a:fld id="{062D6987-FB6D-4DB8-81B8-AD0F35E3BB5F}" type="slidenum">
              <a:rPr lang="en-US" smtClean="0"/>
              <a:pPr/>
              <a:t>4</a:t>
            </a:fld>
            <a:endParaRPr lang="en-US"/>
          </a:p>
        </p:txBody>
      </p:sp>
    </p:spTree>
    <p:extLst>
      <p:ext uri="{BB962C8B-B14F-4D97-AF65-F5344CB8AC3E}">
        <p14:creationId xmlns:p14="http://schemas.microsoft.com/office/powerpoint/2010/main" val="321372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Getting </a:t>
            </a:r>
            <a:r>
              <a:rPr lang="en-US" dirty="0" smtClean="0">
                <a:solidFill>
                  <a:schemeClr val="bg1"/>
                </a:solidFill>
              </a:rPr>
              <a:t>EF Code </a:t>
            </a:r>
            <a:r>
              <a:rPr lang="en-US" dirty="0">
                <a:solidFill>
                  <a:schemeClr val="bg1"/>
                </a:solidFill>
              </a:rPr>
              <a:t>First from </a:t>
            </a:r>
            <a:r>
              <a:rPr lang="en-US" dirty="0" smtClean="0">
                <a:solidFill>
                  <a:schemeClr val="bg1"/>
                </a:solidFill>
              </a:rPr>
              <a:t>NuGet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solidFill>
                  <a:srgbClr val="FF0000"/>
                </a:solidFill>
              </a:rPr>
              <a:t>NuGet</a:t>
            </a:r>
            <a:r>
              <a:rPr lang="en-US" sz="2000" dirty="0"/>
              <a:t> is to </a:t>
            </a:r>
            <a:r>
              <a:rPr lang="en-US" sz="2000" dirty="0">
                <a:solidFill>
                  <a:srgbClr val="FF0000"/>
                </a:solidFill>
              </a:rPr>
              <a:t>.NET package management</a:t>
            </a:r>
            <a:r>
              <a:rPr lang="en-US" sz="2000" dirty="0"/>
              <a:t> what Entity Framework is to data </a:t>
            </a:r>
            <a:r>
              <a:rPr lang="en-US" sz="2000" dirty="0" smtClean="0"/>
              <a:t>access.</a:t>
            </a:r>
          </a:p>
          <a:p>
            <a:pPr marL="457200">
              <a:buFont typeface="Wingdings" panose="05000000000000000000" pitchFamily="2" charset="2"/>
              <a:buChar char="§"/>
            </a:pPr>
            <a:r>
              <a:rPr lang="en-US" sz="2000" dirty="0"/>
              <a:t>I</a:t>
            </a:r>
            <a:r>
              <a:rPr lang="en-US" sz="2000" dirty="0" smtClean="0"/>
              <a:t>t </a:t>
            </a:r>
            <a:r>
              <a:rPr lang="en-US" sz="2000" dirty="0"/>
              <a:t>allows Visual Studio projects to have dependencies on software packages—assemblies, source code files, PowerShell scripts, etc.—stored in remote </a:t>
            </a:r>
            <a:r>
              <a:rPr lang="en-US" sz="2000" dirty="0" smtClean="0"/>
              <a:t>repositories.</a:t>
            </a:r>
          </a:p>
          <a:p>
            <a:pPr marL="457200">
              <a:buFont typeface="Wingdings" panose="05000000000000000000" pitchFamily="2" charset="2"/>
              <a:buChar char="§"/>
            </a:pPr>
            <a:r>
              <a:rPr lang="en-US" sz="2000" dirty="0" smtClean="0"/>
              <a:t>EFCF </a:t>
            </a:r>
            <a:r>
              <a:rPr lang="en-US" sz="2000" dirty="0"/>
              <a:t>comes in its own assembly, which is deployed out-of-band between regular .NET </a:t>
            </a:r>
            <a:r>
              <a:rPr lang="en-US" sz="2000" dirty="0" smtClean="0"/>
              <a:t>releases.</a:t>
            </a:r>
          </a:p>
          <a:p>
            <a:pPr marL="457200">
              <a:buFont typeface="Wingdings" panose="05000000000000000000" pitchFamily="2" charset="2"/>
              <a:buChar char="§"/>
            </a:pPr>
            <a:r>
              <a:rPr lang="en-US" sz="2000" dirty="0" smtClean="0"/>
              <a:t>In </a:t>
            </a:r>
            <a:r>
              <a:rPr lang="en-US" sz="2000" dirty="0"/>
              <a:t>order to install it to an existing project, first run the Package Manager Console from the Tools &gt; Library Package Manager and enter the following command</a:t>
            </a:r>
            <a:r>
              <a:rPr lang="en-US" sz="2000" dirty="0" smtClean="0"/>
              <a:t>.</a:t>
            </a:r>
            <a:endParaRPr lang="en-US" sz="2000"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8133" y="3429427"/>
            <a:ext cx="6501342" cy="885122"/>
          </a:xfrm>
          <a:prstGeom prst="rect">
            <a:avLst/>
          </a:prstGeom>
          <a:ln>
            <a:solidFill>
              <a:schemeClr val="accent1"/>
            </a:solidFill>
          </a:ln>
        </p:spPr>
      </p:pic>
      <p:sp>
        <p:nvSpPr>
          <p:cNvPr id="5" name="Date Placeholder 4"/>
          <p:cNvSpPr>
            <a:spLocks noGrp="1"/>
          </p:cNvSpPr>
          <p:nvPr>
            <p:ph type="dt" sz="half" idx="2"/>
          </p:nvPr>
        </p:nvSpPr>
        <p:spPr/>
        <p:txBody>
          <a:bodyPr/>
          <a:lstStyle/>
          <a:p>
            <a:fld id="{FEF632AA-685A-4F52-A954-80D299FE30DA}" type="datetime1">
              <a:rPr lang="en-US" smtClean="0"/>
              <a:t>4/30/2018</a:t>
            </a:fld>
            <a:endParaRPr lang="en-US"/>
          </a:p>
        </p:txBody>
      </p:sp>
      <p:sp>
        <p:nvSpPr>
          <p:cNvPr id="6" name="Footer Placeholder 5"/>
          <p:cNvSpPr>
            <a:spLocks noGrp="1"/>
          </p:cNvSpPr>
          <p:nvPr>
            <p:ph type="ftr" sz="quarter" idx="3"/>
          </p:nvPr>
        </p:nvSpPr>
        <p:spPr/>
        <p:txBody>
          <a:bodyPr/>
          <a:lstStyle/>
          <a:p>
            <a:r>
              <a:rPr lang="en-US" smtClean="0"/>
              <a:t>Royal Sapphire Edu</a:t>
            </a:r>
            <a:endParaRPr lang="en-US" dirty="0"/>
          </a:p>
        </p:txBody>
      </p:sp>
      <p:sp>
        <p:nvSpPr>
          <p:cNvPr id="7" name="Slide Number Placeholder 6"/>
          <p:cNvSpPr>
            <a:spLocks noGrp="1"/>
          </p:cNvSpPr>
          <p:nvPr>
            <p:ph type="sldNum" sz="quarter" idx="4"/>
          </p:nvPr>
        </p:nvSpPr>
        <p:spPr/>
        <p:txBody>
          <a:bodyPr/>
          <a:lstStyle/>
          <a:p>
            <a:fld id="{062D6987-FB6D-4DB8-81B8-AD0F35E3BB5F}" type="slidenum">
              <a:rPr lang="en-US" smtClean="0"/>
              <a:pPr/>
              <a:t>5</a:t>
            </a:fld>
            <a:endParaRPr lang="en-US"/>
          </a:p>
        </p:txBody>
      </p:sp>
    </p:spTree>
    <p:extLst>
      <p:ext uri="{BB962C8B-B14F-4D97-AF65-F5344CB8AC3E}">
        <p14:creationId xmlns:p14="http://schemas.microsoft.com/office/powerpoint/2010/main" val="312726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Getting </a:t>
            </a:r>
            <a:r>
              <a:rPr lang="en-US" dirty="0" smtClean="0">
                <a:solidFill>
                  <a:schemeClr val="bg1"/>
                </a:solidFill>
              </a:rPr>
              <a:t>EF Code </a:t>
            </a:r>
            <a:r>
              <a:rPr lang="en-US" dirty="0">
                <a:solidFill>
                  <a:schemeClr val="bg1"/>
                </a:solidFill>
              </a:rPr>
              <a:t>First from </a:t>
            </a:r>
            <a:r>
              <a:rPr lang="en-US" dirty="0" smtClean="0">
                <a:solidFill>
                  <a:schemeClr val="bg1"/>
                </a:solidFill>
              </a:rPr>
              <a:t>CodePlex</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second option, for </a:t>
            </a:r>
            <a:r>
              <a:rPr lang="en-US" sz="2000" dirty="0">
                <a:solidFill>
                  <a:srgbClr val="FF0000"/>
                </a:solidFill>
              </a:rPr>
              <a:t>advanced users</a:t>
            </a:r>
            <a:r>
              <a:rPr lang="en-US" sz="2000" dirty="0"/>
              <a:t>, is </a:t>
            </a:r>
            <a:r>
              <a:rPr lang="en-US" sz="2000" dirty="0" smtClean="0"/>
              <a:t>to</a:t>
            </a:r>
          </a:p>
          <a:p>
            <a:pPr marL="685800">
              <a:buFont typeface="Wingdings" panose="05000000000000000000" pitchFamily="2" charset="2"/>
              <a:buChar char="ü"/>
            </a:pPr>
            <a:r>
              <a:rPr lang="en-US" sz="2000" dirty="0" smtClean="0">
                <a:solidFill>
                  <a:srgbClr val="FF0000"/>
                </a:solidFill>
              </a:rPr>
              <a:t>clone</a:t>
            </a:r>
            <a:r>
              <a:rPr lang="en-US" sz="2000" dirty="0" smtClean="0"/>
              <a:t> </a:t>
            </a:r>
            <a:r>
              <a:rPr lang="en-US" sz="2000" dirty="0"/>
              <a:t>the Entity Framework Code First repository on </a:t>
            </a:r>
            <a:r>
              <a:rPr lang="en-US" sz="2000" dirty="0" smtClean="0"/>
              <a:t>CodePlex</a:t>
            </a:r>
          </a:p>
          <a:p>
            <a:pPr marL="685800">
              <a:buFont typeface="Wingdings" panose="05000000000000000000" pitchFamily="2" charset="2"/>
              <a:buChar char="ü"/>
            </a:pPr>
            <a:r>
              <a:rPr lang="en-US" sz="2000" dirty="0" smtClean="0"/>
              <a:t>build </a:t>
            </a:r>
            <a:r>
              <a:rPr lang="en-US" sz="2000" dirty="0"/>
              <a:t>the binaries yourself, </a:t>
            </a:r>
            <a:r>
              <a:rPr lang="en-US" sz="2000" dirty="0" smtClean="0"/>
              <a:t>and</a:t>
            </a:r>
          </a:p>
          <a:p>
            <a:pPr marL="685800">
              <a:buFont typeface="Wingdings" panose="05000000000000000000" pitchFamily="2" charset="2"/>
              <a:buChar char="ü"/>
            </a:pPr>
            <a:r>
              <a:rPr lang="en-US" sz="2000" dirty="0" smtClean="0"/>
              <a:t>manually </a:t>
            </a:r>
            <a:r>
              <a:rPr lang="en-US" sz="2000" dirty="0"/>
              <a:t>add a reference to the generated </a:t>
            </a:r>
            <a:r>
              <a:rPr lang="en-US" sz="2000" dirty="0" smtClean="0"/>
              <a:t>assembly</a:t>
            </a:r>
          </a:p>
          <a:p>
            <a:pPr marL="457200">
              <a:buFont typeface="Wingdings" panose="05000000000000000000" pitchFamily="2" charset="2"/>
              <a:buChar char="§"/>
            </a:pPr>
            <a:r>
              <a:rPr lang="en-US" sz="2000" dirty="0" smtClean="0"/>
              <a:t>Let’s </a:t>
            </a:r>
            <a:r>
              <a:rPr lang="en-US" sz="2000" dirty="0"/>
              <a:t>start by cloning the Git repository using your preferred Git client</a:t>
            </a:r>
            <a:r>
              <a:rPr lang="en-US" sz="2000" dirty="0" smtClean="0"/>
              <a:t>.</a:t>
            </a:r>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r>
              <a:rPr lang="en-US" sz="2000" dirty="0"/>
              <a:t>Next, build everything from the command line using the following two commands</a:t>
            </a:r>
            <a:r>
              <a:rPr lang="en-US" sz="2000" dirty="0" smtClean="0"/>
              <a:t>.</a:t>
            </a:r>
            <a:endParaRPr lang="en-US" sz="2000"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8133" y="3230861"/>
            <a:ext cx="7197725" cy="710425"/>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8133" y="4473819"/>
            <a:ext cx="5701242" cy="916571"/>
          </a:xfrm>
          <a:prstGeom prst="rect">
            <a:avLst/>
          </a:prstGeom>
        </p:spPr>
      </p:pic>
      <p:sp>
        <p:nvSpPr>
          <p:cNvPr id="3" name="Date Placeholder 2"/>
          <p:cNvSpPr>
            <a:spLocks noGrp="1"/>
          </p:cNvSpPr>
          <p:nvPr>
            <p:ph type="dt" sz="half" idx="2"/>
          </p:nvPr>
        </p:nvSpPr>
        <p:spPr/>
        <p:txBody>
          <a:bodyPr/>
          <a:lstStyle/>
          <a:p>
            <a:fld id="{C924F94B-F337-4D7F-8D0C-1DEF848C371B}" type="datetime1">
              <a:rPr lang="en-US" smtClean="0"/>
              <a:t>4/30/2018</a:t>
            </a:fld>
            <a:endParaRPr lang="en-US"/>
          </a:p>
        </p:txBody>
      </p:sp>
      <p:sp>
        <p:nvSpPr>
          <p:cNvPr id="7" name="Footer Placeholder 6"/>
          <p:cNvSpPr>
            <a:spLocks noGrp="1"/>
          </p:cNvSpPr>
          <p:nvPr>
            <p:ph type="ftr" sz="quarter" idx="3"/>
          </p:nvPr>
        </p:nvSpPr>
        <p:spPr/>
        <p:txBody>
          <a:bodyPr/>
          <a:lstStyle/>
          <a:p>
            <a:r>
              <a:rPr lang="en-US" dirty="0" smtClean="0"/>
              <a:t>Royal Sapphire Edu</a:t>
            </a:r>
            <a:endParaRPr lang="en-US" dirty="0"/>
          </a:p>
        </p:txBody>
      </p:sp>
      <p:sp>
        <p:nvSpPr>
          <p:cNvPr id="8" name="Slide Number Placeholder 7"/>
          <p:cNvSpPr>
            <a:spLocks noGrp="1"/>
          </p:cNvSpPr>
          <p:nvPr>
            <p:ph type="sldNum" sz="quarter" idx="4"/>
          </p:nvPr>
        </p:nvSpPr>
        <p:spPr/>
        <p:txBody>
          <a:bodyPr/>
          <a:lstStyle/>
          <a:p>
            <a:fld id="{062D6987-FB6D-4DB8-81B8-AD0F35E3BB5F}" type="slidenum">
              <a:rPr lang="en-US" smtClean="0"/>
              <a:pPr/>
              <a:t>6</a:t>
            </a:fld>
            <a:endParaRPr lang="en-US"/>
          </a:p>
        </p:txBody>
      </p:sp>
    </p:spTree>
    <p:extLst>
      <p:ext uri="{BB962C8B-B14F-4D97-AF65-F5344CB8AC3E}">
        <p14:creationId xmlns:p14="http://schemas.microsoft.com/office/powerpoint/2010/main" val="393475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Configuring the Database</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Entity Framework is database-agnostic, but the standard version only includes providers for </a:t>
            </a:r>
            <a:r>
              <a:rPr lang="en-US" sz="2000" dirty="0">
                <a:solidFill>
                  <a:srgbClr val="FF0000"/>
                </a:solidFill>
              </a:rPr>
              <a:t>Microsoft </a:t>
            </a:r>
            <a:r>
              <a:rPr lang="en-US" sz="2000" dirty="0" smtClean="0">
                <a:solidFill>
                  <a:srgbClr val="FF0000"/>
                </a:solidFill>
              </a:rPr>
              <a:t>technologies</a:t>
            </a:r>
            <a:r>
              <a:rPr lang="en-US" sz="2000" dirty="0" smtClean="0"/>
              <a:t>.</a:t>
            </a:r>
          </a:p>
          <a:p>
            <a:pPr marL="457200">
              <a:buFont typeface="Wingdings" panose="05000000000000000000" pitchFamily="2" charset="2"/>
              <a:buChar char="§"/>
            </a:pPr>
            <a:r>
              <a:rPr lang="en-US" sz="2000" dirty="0" smtClean="0"/>
              <a:t>This </a:t>
            </a:r>
            <a:r>
              <a:rPr lang="en-US" sz="2000" dirty="0"/>
              <a:t>means only SQL Server 2005+, SQL Server Compact Edition, and SQL Server Express LocalDB are </a:t>
            </a:r>
            <a:r>
              <a:rPr lang="en-US" sz="2000" dirty="0" smtClean="0"/>
              <a:t>supported.</a:t>
            </a:r>
          </a:p>
          <a:p>
            <a:pPr marL="457200">
              <a:buFont typeface="Wingdings" panose="05000000000000000000" pitchFamily="2" charset="2"/>
              <a:buChar char="§"/>
            </a:pPr>
            <a:r>
              <a:rPr lang="en-US" sz="2000" dirty="0"/>
              <a:t>Entity Framework decides on what connection to use by executing the following algorithm.</a:t>
            </a:r>
          </a:p>
          <a:p>
            <a:pPr marL="685800">
              <a:buFont typeface="Wingdings" panose="05000000000000000000" pitchFamily="2" charset="2"/>
              <a:buChar char="ü"/>
            </a:pPr>
            <a:r>
              <a:rPr lang="en-US" sz="2000" dirty="0"/>
              <a:t>If a connection string is passed in the </a:t>
            </a:r>
            <a:r>
              <a:rPr lang="en-US" sz="2000" dirty="0">
                <a:solidFill>
                  <a:srgbClr val="FF0000"/>
                </a:solidFill>
              </a:rPr>
              <a:t>DbContext’s</a:t>
            </a:r>
            <a:r>
              <a:rPr lang="en-US" sz="2000" dirty="0"/>
              <a:t> </a:t>
            </a:r>
            <a:r>
              <a:rPr lang="en-US" sz="2000" dirty="0">
                <a:solidFill>
                  <a:srgbClr val="FF0000"/>
                </a:solidFill>
              </a:rPr>
              <a:t>constructor</a:t>
            </a:r>
            <a:r>
              <a:rPr lang="en-US" sz="2000" dirty="0"/>
              <a:t>, then it will try to use that connection string with the default connection </a:t>
            </a:r>
            <a:r>
              <a:rPr lang="en-US" sz="2000" dirty="0" smtClean="0"/>
              <a:t>factory.</a:t>
            </a:r>
          </a:p>
          <a:p>
            <a:pPr marL="685800">
              <a:buFont typeface="Wingdings" panose="05000000000000000000" pitchFamily="2" charset="2"/>
              <a:buChar char="ü"/>
            </a:pPr>
            <a:r>
              <a:rPr lang="en-US" sz="2000" dirty="0" smtClean="0"/>
              <a:t>If </a:t>
            </a:r>
            <a:r>
              <a:rPr lang="en-US" sz="2000" dirty="0"/>
              <a:t>the </a:t>
            </a:r>
            <a:r>
              <a:rPr lang="en-US" sz="2000" dirty="0">
                <a:solidFill>
                  <a:srgbClr val="FF0000"/>
                </a:solidFill>
              </a:rPr>
              <a:t>parameter-less constructor</a:t>
            </a:r>
            <a:r>
              <a:rPr lang="en-US" sz="2000" dirty="0"/>
              <a:t> is used, it will look for </a:t>
            </a:r>
            <a:r>
              <a:rPr lang="en-US" sz="2000" dirty="0" smtClean="0"/>
              <a:t>a </a:t>
            </a:r>
            <a:r>
              <a:rPr lang="en-US" sz="2000" dirty="0" smtClean="0">
                <a:solidFill>
                  <a:srgbClr val="FF0000"/>
                </a:solidFill>
              </a:rPr>
              <a:t>connection string </a:t>
            </a:r>
            <a:r>
              <a:rPr lang="en-US" sz="2000" dirty="0" smtClean="0">
                <a:solidFill>
                  <a:srgbClr val="0070C0"/>
                </a:solidFill>
              </a:rPr>
              <a:t>in the configuration file</a:t>
            </a:r>
            <a:r>
              <a:rPr lang="en-US" sz="2000" dirty="0" smtClean="0"/>
              <a:t>, </a:t>
            </a:r>
            <a:r>
              <a:rPr lang="en-US" sz="2000" dirty="0"/>
              <a:t>where its name is the same as the context’s </a:t>
            </a:r>
            <a:r>
              <a:rPr lang="en-US" sz="2000" dirty="0" smtClean="0"/>
              <a:t>class.</a:t>
            </a:r>
          </a:p>
          <a:p>
            <a:pPr marL="685800">
              <a:buFont typeface="Wingdings" panose="05000000000000000000" pitchFamily="2" charset="2"/>
              <a:buChar char="ü"/>
            </a:pPr>
            <a:r>
              <a:rPr lang="en-US" sz="2000" dirty="0" smtClean="0"/>
              <a:t>If </a:t>
            </a:r>
            <a:r>
              <a:rPr lang="en-US" sz="2000" dirty="0"/>
              <a:t>no connection string is passed and no connection string with an appropriate name is found in the connection string, it will try to connect to a SQL Server instance named </a:t>
            </a:r>
            <a:r>
              <a:rPr lang="en-US" sz="2000" dirty="0">
                <a:solidFill>
                  <a:srgbClr val="FF0000"/>
                </a:solidFill>
              </a:rPr>
              <a:t>SQLEXPRESS</a:t>
            </a:r>
            <a:r>
              <a:rPr lang="en-US" sz="2000" dirty="0"/>
              <a:t>, and a database with the same name as the context class, including namespace</a:t>
            </a:r>
            <a:r>
              <a:rPr lang="en-US" sz="2000" dirty="0" smtClean="0"/>
              <a:t>.</a:t>
            </a:r>
            <a:endParaRPr lang="en-US" sz="2000" dirty="0"/>
          </a:p>
          <a:p>
            <a:pPr marL="457200">
              <a:buFont typeface="Wingdings" panose="05000000000000000000" pitchFamily="2" charset="2"/>
              <a:buChar char="§"/>
            </a:pPr>
            <a:r>
              <a:rPr lang="en-US" sz="2000" dirty="0"/>
              <a:t>A </a:t>
            </a:r>
            <a:r>
              <a:rPr lang="en-US" sz="2000" dirty="0">
                <a:solidFill>
                  <a:srgbClr val="FF0000"/>
                </a:solidFill>
              </a:rPr>
              <a:t>connection factory</a:t>
            </a:r>
            <a:r>
              <a:rPr lang="en-US" sz="2000" dirty="0"/>
              <a:t> is an implementation of </a:t>
            </a:r>
            <a:r>
              <a:rPr lang="en-US" sz="2000" dirty="0">
                <a:solidFill>
                  <a:srgbClr val="FF0000"/>
                </a:solidFill>
              </a:rPr>
              <a:t>IDbConnectionFactory</a:t>
            </a:r>
            <a:r>
              <a:rPr lang="en-US" sz="2000" dirty="0"/>
              <a:t> that sits in a well-known location: </a:t>
            </a:r>
            <a:r>
              <a:rPr lang="en-US" sz="2000" dirty="0" smtClean="0">
                <a:solidFill>
                  <a:srgbClr val="FF0000"/>
                </a:solidFill>
              </a:rPr>
              <a:t>Database.DefaultConnectionFactory</a:t>
            </a:r>
            <a:r>
              <a:rPr lang="en-US" sz="2000" dirty="0" smtClean="0"/>
              <a:t>.</a:t>
            </a:r>
          </a:p>
          <a:p>
            <a:pPr marL="457200">
              <a:buFont typeface="Wingdings" panose="05000000000000000000" pitchFamily="2" charset="2"/>
              <a:buChar char="§"/>
            </a:pPr>
            <a:r>
              <a:rPr lang="en-US" sz="2000" dirty="0" smtClean="0"/>
              <a:t>This </a:t>
            </a:r>
            <a:r>
              <a:rPr lang="en-US" sz="2000" dirty="0"/>
              <a:t>instance can be explicitly set, and should be if a specific database engine requires </a:t>
            </a:r>
            <a:r>
              <a:rPr lang="en-US" sz="2000" dirty="0" smtClean="0"/>
              <a:t>it.</a:t>
            </a:r>
          </a:p>
          <a:p>
            <a:pPr marL="457200">
              <a:buFont typeface="Wingdings" panose="05000000000000000000" pitchFamily="2" charset="2"/>
              <a:buChar char="§"/>
            </a:pPr>
            <a:r>
              <a:rPr lang="en-US" sz="2000" dirty="0" smtClean="0"/>
              <a:t>This </a:t>
            </a:r>
            <a:r>
              <a:rPr lang="en-US" sz="2000" dirty="0"/>
              <a:t>can be done either by code or by setting a value in the configuration </a:t>
            </a:r>
            <a:r>
              <a:rPr lang="en-US" sz="2000" dirty="0" smtClean="0"/>
              <a:t>file (Figure 1-1).</a:t>
            </a:r>
            <a:endParaRPr lang="en-US" sz="2000" dirty="0"/>
          </a:p>
        </p:txBody>
      </p:sp>
      <p:sp>
        <p:nvSpPr>
          <p:cNvPr id="3" name="Date Placeholder 2"/>
          <p:cNvSpPr>
            <a:spLocks noGrp="1"/>
          </p:cNvSpPr>
          <p:nvPr>
            <p:ph type="dt" sz="half" idx="2"/>
          </p:nvPr>
        </p:nvSpPr>
        <p:spPr/>
        <p:txBody>
          <a:bodyPr/>
          <a:lstStyle/>
          <a:p>
            <a:fld id="{1FBEFA56-6B28-4BC2-820A-12BE9D384A7C}" type="datetime1">
              <a:rPr lang="en-US" smtClean="0"/>
              <a:t>4/30/2018</a:t>
            </a:fld>
            <a:endParaRPr lang="en-US"/>
          </a:p>
        </p:txBody>
      </p:sp>
      <p:sp>
        <p:nvSpPr>
          <p:cNvPr id="5" name="Footer Placeholder 4"/>
          <p:cNvSpPr>
            <a:spLocks noGrp="1"/>
          </p:cNvSpPr>
          <p:nvPr>
            <p:ph type="ftr" sz="quarter" idx="3"/>
          </p:nvPr>
        </p:nvSpPr>
        <p:spPr/>
        <p:txBody>
          <a:bodyPr/>
          <a:lstStyle/>
          <a:p>
            <a:r>
              <a:rPr lang="en-US" smtClean="0"/>
              <a:t>Royal Sapphire Edu</a:t>
            </a:r>
            <a:endParaRPr lang="en-US" dirty="0"/>
          </a:p>
        </p:txBody>
      </p:sp>
      <p:sp>
        <p:nvSpPr>
          <p:cNvPr id="6" name="Slide Number Placeholder 5"/>
          <p:cNvSpPr>
            <a:spLocks noGrp="1"/>
          </p:cNvSpPr>
          <p:nvPr>
            <p:ph type="sldNum" sz="quarter" idx="4"/>
          </p:nvPr>
        </p:nvSpPr>
        <p:spPr/>
        <p:txBody>
          <a:bodyPr/>
          <a:lstStyle/>
          <a:p>
            <a:fld id="{062D6987-FB6D-4DB8-81B8-AD0F35E3BB5F}" type="slidenum">
              <a:rPr lang="en-US" smtClean="0"/>
              <a:pPr/>
              <a:t>7</a:t>
            </a:fld>
            <a:endParaRPr lang="en-US"/>
          </a:p>
        </p:txBody>
      </p:sp>
    </p:spTree>
    <p:extLst>
      <p:ext uri="{BB962C8B-B14F-4D97-AF65-F5344CB8AC3E}">
        <p14:creationId xmlns:p14="http://schemas.microsoft.com/office/powerpoint/2010/main" val="419967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1-1</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268362"/>
            <a:ext cx="9926637" cy="1897868"/>
          </a:xfrm>
          <a:prstGeom prst="rect">
            <a:avLst/>
          </a:prstGeom>
          <a:ln>
            <a:solidFill>
              <a:schemeClr val="accent1"/>
            </a:solidFill>
          </a:ln>
        </p:spPr>
      </p:pic>
      <p:sp>
        <p:nvSpPr>
          <p:cNvPr id="5" name="Date Placeholder 4"/>
          <p:cNvSpPr>
            <a:spLocks noGrp="1"/>
          </p:cNvSpPr>
          <p:nvPr>
            <p:ph type="dt" sz="half" idx="2"/>
          </p:nvPr>
        </p:nvSpPr>
        <p:spPr/>
        <p:txBody>
          <a:bodyPr/>
          <a:lstStyle/>
          <a:p>
            <a:fld id="{5D4C171F-E0E6-4C84-B794-4957E395C9E9}" type="datetime1">
              <a:rPr lang="en-US" smtClean="0"/>
              <a:t>4/30/2018</a:t>
            </a:fld>
            <a:endParaRPr lang="en-US"/>
          </a:p>
        </p:txBody>
      </p:sp>
      <p:sp>
        <p:nvSpPr>
          <p:cNvPr id="6" name="Footer Placeholder 5"/>
          <p:cNvSpPr>
            <a:spLocks noGrp="1"/>
          </p:cNvSpPr>
          <p:nvPr>
            <p:ph type="ftr" sz="quarter" idx="3"/>
          </p:nvPr>
        </p:nvSpPr>
        <p:spPr/>
        <p:txBody>
          <a:bodyPr/>
          <a:lstStyle/>
          <a:p>
            <a:r>
              <a:rPr lang="en-US" smtClean="0"/>
              <a:t>Royal Sapphire Edu</a:t>
            </a:r>
            <a:endParaRPr lang="en-US" dirty="0"/>
          </a:p>
        </p:txBody>
      </p:sp>
      <p:sp>
        <p:nvSpPr>
          <p:cNvPr id="7" name="Slide Number Placeholder 6"/>
          <p:cNvSpPr>
            <a:spLocks noGrp="1"/>
          </p:cNvSpPr>
          <p:nvPr>
            <p:ph type="sldNum" sz="quarter" idx="4"/>
          </p:nvPr>
        </p:nvSpPr>
        <p:spPr/>
        <p:txBody>
          <a:bodyPr/>
          <a:lstStyle/>
          <a:p>
            <a:fld id="{062D6987-FB6D-4DB8-81B8-AD0F35E3BB5F}" type="slidenum">
              <a:rPr lang="en-US" smtClean="0"/>
              <a:pPr/>
              <a:t>8</a:t>
            </a:fld>
            <a:endParaRPr lang="en-US"/>
          </a:p>
        </p:txBody>
      </p:sp>
    </p:spTree>
    <p:extLst>
      <p:ext uri="{BB962C8B-B14F-4D97-AF65-F5344CB8AC3E}">
        <p14:creationId xmlns:p14="http://schemas.microsoft.com/office/powerpoint/2010/main" val="77616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SQL Server</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For connecting to the SQL Server, no special action is </a:t>
            </a:r>
            <a:r>
              <a:rPr lang="en-US" sz="2000" dirty="0" smtClean="0"/>
              <a:t>required.</a:t>
            </a:r>
          </a:p>
          <a:p>
            <a:pPr marL="457200">
              <a:buFont typeface="Wingdings" panose="05000000000000000000" pitchFamily="2" charset="2"/>
              <a:buChar char="§"/>
            </a:pPr>
            <a:r>
              <a:rPr lang="en-US" sz="2000" dirty="0" smtClean="0"/>
              <a:t>The </a:t>
            </a:r>
            <a:r>
              <a:rPr lang="en-US" sz="2000" dirty="0"/>
              <a:t>default </a:t>
            </a:r>
            <a:r>
              <a:rPr lang="en-US" sz="2000" dirty="0">
                <a:solidFill>
                  <a:srgbClr val="FF0000"/>
                </a:solidFill>
              </a:rPr>
              <a:t>Database.DefaultConnectionFactory</a:t>
            </a:r>
            <a:r>
              <a:rPr lang="en-US" sz="2000" dirty="0"/>
              <a:t> is already an instance of </a:t>
            </a:r>
            <a:r>
              <a:rPr lang="en-US" sz="2000" dirty="0">
                <a:solidFill>
                  <a:srgbClr val="FF0000"/>
                </a:solidFill>
              </a:rPr>
              <a:t>SqlConnectionFactory</a:t>
            </a:r>
            <a:r>
              <a:rPr lang="en-US" sz="2000" dirty="0" smtClean="0"/>
              <a:t>.</a:t>
            </a:r>
          </a:p>
          <a:p>
            <a:pPr marL="457200">
              <a:buFont typeface="Wingdings" panose="05000000000000000000" pitchFamily="2" charset="2"/>
              <a:buChar char="§"/>
            </a:pPr>
            <a:r>
              <a:rPr lang="en-US" sz="2000" dirty="0"/>
              <a:t>If you want to have a connection string in the configuration file, you should use the provider name “</a:t>
            </a:r>
            <a:r>
              <a:rPr lang="en-US" sz="2000" dirty="0">
                <a:solidFill>
                  <a:srgbClr val="FF0000"/>
                </a:solidFill>
              </a:rPr>
              <a:t>System.Data.SqlClient</a:t>
            </a:r>
            <a:r>
              <a:rPr lang="en-US" sz="2000" dirty="0"/>
              <a:t>” as per the following example</a:t>
            </a:r>
            <a:r>
              <a:rPr lang="en-US" sz="2000" dirty="0" smtClean="0"/>
              <a:t>.</a:t>
            </a:r>
            <a:endParaRPr lang="en-US" sz="2000"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2114" y="2917166"/>
            <a:ext cx="9446225" cy="1521707"/>
          </a:xfrm>
          <a:prstGeom prst="rect">
            <a:avLst/>
          </a:prstGeom>
          <a:ln>
            <a:solidFill>
              <a:schemeClr val="accent1"/>
            </a:solidFill>
          </a:ln>
        </p:spPr>
      </p:pic>
      <p:sp>
        <p:nvSpPr>
          <p:cNvPr id="6" name="Date Placeholder 5"/>
          <p:cNvSpPr>
            <a:spLocks noGrp="1"/>
          </p:cNvSpPr>
          <p:nvPr>
            <p:ph type="dt" sz="half" idx="2"/>
          </p:nvPr>
        </p:nvSpPr>
        <p:spPr/>
        <p:txBody>
          <a:bodyPr/>
          <a:lstStyle/>
          <a:p>
            <a:fld id="{5FBF17B9-01F2-4AFB-9C41-0CFE5AF60681}" type="datetime1">
              <a:rPr lang="en-US" smtClean="0"/>
              <a:t>4/30/2018</a:t>
            </a:fld>
            <a:endParaRPr lang="en-US"/>
          </a:p>
        </p:txBody>
      </p:sp>
      <p:sp>
        <p:nvSpPr>
          <p:cNvPr id="7" name="Footer Placeholder 6"/>
          <p:cNvSpPr>
            <a:spLocks noGrp="1"/>
          </p:cNvSpPr>
          <p:nvPr>
            <p:ph type="ftr" sz="quarter" idx="3"/>
          </p:nvPr>
        </p:nvSpPr>
        <p:spPr/>
        <p:txBody>
          <a:bodyPr/>
          <a:lstStyle/>
          <a:p>
            <a:r>
              <a:rPr lang="en-US" smtClean="0"/>
              <a:t>Royal Sapphire Edu</a:t>
            </a:r>
            <a:endParaRPr lang="en-US" dirty="0"/>
          </a:p>
        </p:txBody>
      </p:sp>
      <p:sp>
        <p:nvSpPr>
          <p:cNvPr id="8" name="Slide Number Placeholder 7"/>
          <p:cNvSpPr>
            <a:spLocks noGrp="1"/>
          </p:cNvSpPr>
          <p:nvPr>
            <p:ph type="sldNum" sz="quarter" idx="4"/>
          </p:nvPr>
        </p:nvSpPr>
        <p:spPr/>
        <p:txBody>
          <a:bodyPr/>
          <a:lstStyle/>
          <a:p>
            <a:fld id="{062D6987-FB6D-4DB8-81B8-AD0F35E3BB5F}" type="slidenum">
              <a:rPr lang="en-US" smtClean="0"/>
              <a:pPr/>
              <a:t>9</a:t>
            </a:fld>
            <a:endParaRPr lang="en-US"/>
          </a:p>
        </p:txBody>
      </p:sp>
    </p:spTree>
    <p:extLst>
      <p:ext uri="{BB962C8B-B14F-4D97-AF65-F5344CB8AC3E}">
        <p14:creationId xmlns:p14="http://schemas.microsoft.com/office/powerpoint/2010/main" val="670328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892</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Before We Start</vt:lpstr>
      <vt:lpstr>Getting EF Code First from NuGet</vt:lpstr>
      <vt:lpstr>Getting EF Code First from CodePlex</vt:lpstr>
      <vt:lpstr>Configuring the Database</vt:lpstr>
      <vt:lpstr>Figure 1-1</vt:lpstr>
      <vt:lpstr>SQL Server</vt:lpstr>
      <vt:lpstr>PowerPoint Presentation</vt:lpstr>
      <vt:lpstr>Scenario</vt:lpstr>
      <vt:lpstr>Figure 2-1</vt:lpstr>
      <vt:lpstr>Core Concepts</vt:lpstr>
      <vt:lpstr>Contexts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73</cp:revision>
  <dcterms:created xsi:type="dcterms:W3CDTF">2018-04-26T03:21:35Z</dcterms:created>
  <dcterms:modified xsi:type="dcterms:W3CDTF">2018-04-30T01:39:20Z</dcterms:modified>
</cp:coreProperties>
</file>