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2" r:id="rId2"/>
    <p:sldId id="263" r:id="rId3"/>
    <p:sldId id="264" r:id="rId4"/>
    <p:sldId id="284" r:id="rId5"/>
    <p:sldId id="285" r:id="rId6"/>
    <p:sldId id="286" r:id="rId7"/>
    <p:sldId id="287" r:id="rId8"/>
    <p:sldId id="288" r:id="rId9"/>
    <p:sldId id="289" r:id="rId10"/>
    <p:sldId id="290" r:id="rId11"/>
    <p:sldId id="291" r:id="rId12"/>
    <p:sldId id="292" r:id="rId13"/>
    <p:sldId id="293" r:id="rId14"/>
    <p:sldId id="29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F7A24F-44EA-4760-94AB-82A5CA8E2F26}">
          <p14:sldIdLst>
            <p14:sldId id="262"/>
            <p14:sldId id="263"/>
          </p14:sldIdLst>
        </p14:section>
        <p14:section name="Intro" id="{B5595E76-7118-4BB2-B046-C186859A6081}">
          <p14:sldIdLst>
            <p14:sldId id="264"/>
            <p14:sldId id="284"/>
            <p14:sldId id="285"/>
            <p14:sldId id="286"/>
            <p14:sldId id="287"/>
            <p14:sldId id="288"/>
            <p14:sldId id="289"/>
            <p14:sldId id="290"/>
            <p14:sldId id="291"/>
            <p14:sldId id="292"/>
            <p14:sldId id="293"/>
            <p14:sldId id="294"/>
          </p14:sldIdLst>
        </p14:section>
        <p14:section name="Multiple Tables" id="{68E2FF32-337F-401C-AEBE-3B8E0C3B6512}">
          <p14:sldIdLst>
            <p14:sldId id="266"/>
            <p14:sldId id="267"/>
          </p14:sldIdLst>
        </p14:section>
        <p14:section name="Beyond Basics" id="{6EAE08F8-14EF-493A-A717-F30BE2F249ED}">
          <p14:sldIdLst>
            <p14:sldId id="268"/>
            <p14:sldId id="269"/>
          </p14:sldIdLst>
        </p14:section>
        <p14:section name="Data Validation &amp; POCOs" id="{667A9B69-21B4-41D7-AB87-7E2B50660B03}">
          <p14:sldIdLst>
            <p14:sldId id="270"/>
            <p14:sldId id="271"/>
          </p14:sldIdLst>
        </p14:section>
        <p14:section name="SP, Table Design &amp; Modifications" id="{65085FCE-9661-4D6D-8BC9-EEAEACADFB06}">
          <p14:sldIdLst>
            <p14:sldId id="272"/>
            <p14:sldId id="273"/>
          </p14:sldIdLst>
        </p14:section>
        <p14:section name="MVC &amp; EF Core 2.0" id="{08B98C41-E06B-4102-AF66-BE36535029B9}">
          <p14:sldIdLst>
            <p14:sldId id="274"/>
            <p14:sldId id="275"/>
          </p14:sldIdLst>
        </p14:section>
        <p14:section name="Finishing Project" id="{68ED7D0D-7FB5-452C-8796-B7C8CA90F1C2}">
          <p14:sldIdLst>
            <p14:sldId id="276"/>
            <p14:sldId id="277"/>
          </p14:sldIdLst>
        </p14:section>
        <p14:section name="What Next!" id="{1BCE95B3-5BAF-41EA-A99F-65713629413D}">
          <p14:sldIdLst>
            <p14:sldId id="278"/>
            <p14:sldId id="279"/>
          </p14:sldIdLst>
        </p14:section>
        <p14:section name="Appendix Section" id="{7DAFF07D-1354-4F8A-9D15-F38F62A8DFE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Entity Framework Core 2.0</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3999810"/>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smtClean="0">
                          <a:solidFill>
                            <a:schemeClr val="dk1"/>
                          </a:solidFill>
                          <a:latin typeface="Gill Sans MT" panose="020B0502020104020203" pitchFamily="34" charset="0"/>
                          <a:ea typeface="+mn-ea"/>
                          <a:cs typeface="+mn-cs"/>
                        </a:rPr>
                        <a:t>31-Mar-18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79375305"/>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Retrieving Data from a Database and Displaying </a:t>
            </a:r>
            <a:r>
              <a:rPr lang="en-US" dirty="0" smtClean="0">
                <a:solidFill>
                  <a:schemeClr val="bg1"/>
                </a:solidFill>
              </a:rPr>
              <a:t>It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3EE1C2D-8BDD-4D3F-A77D-696D8F30A586}"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10</a:t>
            </a:fld>
            <a:endParaRPr lang="en-US"/>
          </a:p>
        </p:txBody>
      </p:sp>
    </p:spTree>
    <p:extLst>
      <p:ext uri="{BB962C8B-B14F-4D97-AF65-F5344CB8AC3E}">
        <p14:creationId xmlns:p14="http://schemas.microsoft.com/office/powerpoint/2010/main" val="133900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Deleting Data from a </a:t>
            </a:r>
            <a:r>
              <a:rPr lang="en-US" dirty="0" smtClean="0">
                <a:solidFill>
                  <a:schemeClr val="bg1"/>
                </a:solidFill>
              </a:rPr>
              <a:t>Database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F246D1E4-3883-4B50-BEE7-52C73EBF20A3}"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11</a:t>
            </a:fld>
            <a:endParaRPr lang="en-US"/>
          </a:p>
        </p:txBody>
      </p:sp>
    </p:spTree>
    <p:extLst>
      <p:ext uri="{BB962C8B-B14F-4D97-AF65-F5344CB8AC3E}">
        <p14:creationId xmlns:p14="http://schemas.microsoft.com/office/powerpoint/2010/main" val="372991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Deleting a Single </a:t>
            </a:r>
            <a:r>
              <a:rPr lang="en-US" dirty="0" smtClean="0"/>
              <a:t>Record</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790A4DD5-65F6-48E8-968F-43D00FF9AD1C}"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12</a:t>
            </a:fld>
            <a:endParaRPr lang="en-US"/>
          </a:p>
        </p:txBody>
      </p:sp>
    </p:spTree>
    <p:extLst>
      <p:ext uri="{BB962C8B-B14F-4D97-AF65-F5344CB8AC3E}">
        <p14:creationId xmlns:p14="http://schemas.microsoft.com/office/powerpoint/2010/main" val="342154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Deleting </a:t>
            </a:r>
            <a:r>
              <a:rPr lang="en-US" dirty="0" smtClean="0"/>
              <a:t>Multiple Records</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5D6D00D5-0947-46EE-AEAD-45DA52173A46}"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13</a:t>
            </a:fld>
            <a:endParaRPr lang="en-US"/>
          </a:p>
        </p:txBody>
      </p:sp>
    </p:spTree>
    <p:extLst>
      <p:ext uri="{BB962C8B-B14F-4D97-AF65-F5344CB8AC3E}">
        <p14:creationId xmlns:p14="http://schemas.microsoft.com/office/powerpoint/2010/main" val="299825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Updating Data in a </a:t>
            </a:r>
            <a:r>
              <a:rPr lang="en-US" dirty="0" smtClean="0">
                <a:solidFill>
                  <a:schemeClr val="bg1"/>
                </a:solidFill>
              </a:rPr>
              <a:t>Table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A8542025-9076-4236-8D57-7DAAFF2EF29D}"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14</a:t>
            </a:fld>
            <a:endParaRPr lang="en-US"/>
          </a:p>
        </p:txBody>
      </p:sp>
    </p:spTree>
    <p:extLst>
      <p:ext uri="{BB962C8B-B14F-4D97-AF65-F5344CB8AC3E}">
        <p14:creationId xmlns:p14="http://schemas.microsoft.com/office/powerpoint/2010/main" val="379113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Working with Multiple Tables</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196613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Stepping Beyond the Basics</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37166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Data Validation and POCOs</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1948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9437098" cy="1371600"/>
          </a:xfrm>
        </p:spPr>
        <p:txBody>
          <a:bodyPr/>
          <a:lstStyle/>
          <a:p>
            <a:r>
              <a:rPr lang="en-US" dirty="0" smtClean="0"/>
              <a:t>EF </a:t>
            </a:r>
            <a:r>
              <a:rPr lang="en-US" dirty="0"/>
              <a:t>Core 2.0</a:t>
            </a:r>
          </a:p>
        </p:txBody>
      </p:sp>
      <p:sp>
        <p:nvSpPr>
          <p:cNvPr id="3" name="Text Placeholder 2"/>
          <p:cNvSpPr>
            <a:spLocks noGrp="1"/>
          </p:cNvSpPr>
          <p:nvPr>
            <p:ph type="body" sz="quarter" idx="14"/>
          </p:nvPr>
        </p:nvSpPr>
        <p:spPr>
          <a:xfrm>
            <a:off x="2762250" y="2556686"/>
            <a:ext cx="5031921" cy="365760"/>
          </a:xfrm>
        </p:spPr>
        <p:txBody>
          <a:bodyPr/>
          <a:lstStyle/>
          <a:p>
            <a:r>
              <a:rPr lang="en-US" dirty="0"/>
              <a:t>Beginning Entity Framework Core 2.0 Mar 2018</a:t>
            </a:r>
          </a:p>
        </p:txBody>
      </p:sp>
      <p:sp>
        <p:nvSpPr>
          <p:cNvPr id="4" name="Text Placeholder 3"/>
          <p:cNvSpPr>
            <a:spLocks noGrp="1"/>
          </p:cNvSpPr>
          <p:nvPr>
            <p:ph type="body" sz="quarter" idx="15"/>
          </p:nvPr>
        </p:nvSpPr>
        <p:spPr>
          <a:xfrm>
            <a:off x="2762250" y="2925811"/>
            <a:ext cx="5031921" cy="365760"/>
          </a:xfrm>
        </p:spPr>
        <p:txBody>
          <a:bodyPr/>
          <a:lstStyle/>
          <a:p>
            <a:endParaRPr lang="en-US" dirty="0"/>
          </a:p>
        </p:txBody>
      </p:sp>
      <p:sp>
        <p:nvSpPr>
          <p:cNvPr id="5" name="Date Placeholder 4"/>
          <p:cNvSpPr>
            <a:spLocks noGrp="1"/>
          </p:cNvSpPr>
          <p:nvPr>
            <p:ph type="dt" sz="half" idx="2"/>
          </p:nvPr>
        </p:nvSpPr>
        <p:spPr/>
        <p:txBody>
          <a:bodyPr/>
          <a:lstStyle/>
          <a:p>
            <a:fld id="{67994AD2-711B-412D-8C92-CF1BBB2DA9C7}" type="datetime1">
              <a:rPr lang="en-US" smtClean="0"/>
              <a:t>4/30/2018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pic>
        <p:nvPicPr>
          <p:cNvPr id="9" name="Picture 8"/>
          <p:cNvPicPr>
            <a:picLocks noChangeAspect="1"/>
          </p:cNvPicPr>
          <p:nvPr/>
        </p:nvPicPr>
        <p:blipFill>
          <a:blip r:embed="rId2"/>
          <a:stretch>
            <a:fillRect/>
          </a:stretch>
        </p:blipFill>
        <p:spPr>
          <a:xfrm>
            <a:off x="1152525" y="3710329"/>
            <a:ext cx="4419600" cy="2409825"/>
          </a:xfrm>
          <a:prstGeom prst="rect">
            <a:avLst/>
          </a:prstGeom>
          <a:ln>
            <a:solidFill>
              <a:schemeClr val="accent1"/>
            </a:solidFill>
          </a:ln>
        </p:spPr>
      </p:pic>
      <p:graphicFrame>
        <p:nvGraphicFramePr>
          <p:cNvPr id="10" name="Table 9"/>
          <p:cNvGraphicFramePr>
            <a:graphicFrameLocks noGrp="1"/>
          </p:cNvGraphicFramePr>
          <p:nvPr>
            <p:extLst>
              <p:ext uri="{D42A27DB-BD31-4B8C-83A1-F6EECF244321}">
                <p14:modId xmlns:p14="http://schemas.microsoft.com/office/powerpoint/2010/main" val="1295726500"/>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Stored Procedures, Table Design, and Modifications</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ASP.NET MVC and EF Core 2.0</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Finishing Our ASP.NET MVC .NET Core 2.0 Project</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Wrap Up and Where to Go Next</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4/30/2018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881147"/>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Getting Started</a:t>
            </a:r>
          </a:p>
        </p:txBody>
      </p:sp>
      <p:sp>
        <p:nvSpPr>
          <p:cNvPr id="3" name="Date Placeholder 2"/>
          <p:cNvSpPr>
            <a:spLocks noGrp="1"/>
          </p:cNvSpPr>
          <p:nvPr>
            <p:ph type="dt" sz="half" idx="2"/>
          </p:nvPr>
        </p:nvSpPr>
        <p:spPr/>
        <p:txBody>
          <a:bodyPr/>
          <a:lstStyle/>
          <a:p>
            <a:fld id="{67994AD2-711B-412D-8C92-CF1BBB2DA9C7}"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spTree>
    <p:extLst>
      <p:ext uri="{BB962C8B-B14F-4D97-AF65-F5344CB8AC3E}">
        <p14:creationId xmlns:p14="http://schemas.microsoft.com/office/powerpoint/2010/main" val="193850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We are going to jump right into an example, as I think that is the best way to learn </a:t>
            </a:r>
            <a:r>
              <a:rPr lang="en-US" sz="2000" dirty="0" smtClean="0"/>
              <a:t>something.</a:t>
            </a:r>
          </a:p>
          <a:p>
            <a:pPr marL="461963">
              <a:buFont typeface="Wingdings" panose="05000000000000000000" pitchFamily="2" charset="2"/>
              <a:buChar char="§"/>
            </a:pPr>
            <a:r>
              <a:rPr lang="en-US" sz="2000" dirty="0" smtClean="0"/>
              <a:t>As </a:t>
            </a:r>
            <a:r>
              <a:rPr lang="en-US" sz="2000" dirty="0"/>
              <a:t>we cover new topics, we explain them as we work on </a:t>
            </a:r>
            <a:r>
              <a:rPr lang="en-US" sz="2000" dirty="0" smtClean="0"/>
              <a:t>them.</a:t>
            </a:r>
          </a:p>
          <a:p>
            <a:pPr marL="461963">
              <a:buFont typeface="Wingdings" panose="05000000000000000000" pitchFamily="2" charset="2"/>
              <a:buChar char="§"/>
            </a:pPr>
            <a:r>
              <a:rPr lang="en-US" sz="2000" dirty="0" smtClean="0"/>
              <a:t>This </a:t>
            </a:r>
            <a:r>
              <a:rPr lang="en-US" sz="2000" dirty="0"/>
              <a:t>is better than a general overview at the start of the chapter or section, because that won’t mean much to you while you are reading </a:t>
            </a:r>
            <a:r>
              <a:rPr lang="en-US" sz="2000" dirty="0" smtClean="0"/>
              <a:t>it.</a:t>
            </a:r>
          </a:p>
          <a:p>
            <a:pPr marL="461963">
              <a:buFont typeface="Wingdings" panose="05000000000000000000" pitchFamily="2" charset="2"/>
              <a:buChar char="§"/>
            </a:pPr>
            <a:r>
              <a:rPr lang="en-US" sz="2000" dirty="0" smtClean="0"/>
              <a:t>I </a:t>
            </a:r>
            <a:r>
              <a:rPr lang="en-US" sz="2000" dirty="0"/>
              <a:t>personally dislike it when books show you the wrong way of doing something and then show you how to do it “correctly” after you just spent five minutes typing in the wrong way, so I’m not going to do that to you. </a:t>
            </a:r>
            <a:endParaRPr lang="en-US" sz="2000" dirty="0" smtClean="0"/>
          </a:p>
          <a:p>
            <a:pPr marL="461963">
              <a:buFont typeface="Wingdings" panose="05000000000000000000" pitchFamily="2" charset="2"/>
              <a:buChar char="§"/>
            </a:pPr>
            <a:r>
              <a:rPr lang="en-US" sz="2000" dirty="0" smtClean="0"/>
              <a:t>However</a:t>
            </a:r>
            <a:r>
              <a:rPr lang="en-US" sz="2000" dirty="0"/>
              <a:t>, I do explain why we are doing something and explain what would be </a:t>
            </a:r>
            <a:r>
              <a:rPr lang="en-US" sz="2000" dirty="0" smtClean="0"/>
              <a:t>wrong.</a:t>
            </a:r>
          </a:p>
          <a:p>
            <a:pPr marL="461963">
              <a:buFont typeface="Wingdings" panose="05000000000000000000" pitchFamily="2" charset="2"/>
              <a:buChar char="§"/>
            </a:pPr>
            <a:r>
              <a:rPr lang="en-US" sz="2000" dirty="0" smtClean="0"/>
              <a:t>Since </a:t>
            </a:r>
            <a:r>
              <a:rPr lang="en-US" sz="2000" dirty="0"/>
              <a:t>this is a “getting started” type of book, all the examples work as written, although they may not be the best way of getting it </a:t>
            </a:r>
            <a:r>
              <a:rPr lang="en-US" sz="2000" dirty="0" smtClean="0"/>
              <a:t>done.</a:t>
            </a:r>
          </a:p>
          <a:p>
            <a:pPr marL="461963">
              <a:buFont typeface="Wingdings" panose="05000000000000000000" pitchFamily="2" charset="2"/>
              <a:buChar char="§"/>
            </a:pPr>
            <a:r>
              <a:rPr lang="en-US" sz="2000" dirty="0" smtClean="0"/>
              <a:t>As </a:t>
            </a:r>
            <a:r>
              <a:rPr lang="en-US" sz="2000" dirty="0"/>
              <a:t>you get more comfortable with this technology and as your skills grow, you’ll come up with your own way of doing </a:t>
            </a:r>
            <a:r>
              <a:rPr lang="en-US" sz="2000" dirty="0" smtClean="0"/>
              <a:t>things.</a:t>
            </a:r>
          </a:p>
          <a:p>
            <a:pPr marL="461963">
              <a:buFont typeface="Wingdings" panose="05000000000000000000" pitchFamily="2" charset="2"/>
              <a:buChar char="§"/>
            </a:pPr>
            <a:r>
              <a:rPr lang="en-US" sz="2000" dirty="0" smtClean="0"/>
              <a:t>I’m </a:t>
            </a:r>
            <a:r>
              <a:rPr lang="en-US" sz="2000" dirty="0"/>
              <a:t>just here to help you started down the path to </a:t>
            </a:r>
            <a:r>
              <a:rPr lang="en-US" sz="2000" dirty="0" smtClean="0"/>
              <a:t>greatness.</a:t>
            </a:r>
          </a:p>
          <a:p>
            <a:pPr marL="461963">
              <a:buFont typeface="Wingdings" panose="05000000000000000000" pitchFamily="2" charset="2"/>
              <a:buChar char="§"/>
            </a:pPr>
            <a:r>
              <a:rPr lang="en-US" sz="2000" dirty="0" smtClean="0"/>
              <a:t>For </a:t>
            </a:r>
            <a:r>
              <a:rPr lang="en-US" sz="2000" dirty="0"/>
              <a:t>those of you who are like me and skipped the Introduction, you should be using the latest build of Visual Studio 2017 and at least .NET Framework </a:t>
            </a:r>
            <a:r>
              <a:rPr lang="en-US" sz="2000" dirty="0" smtClean="0"/>
              <a:t>4.6.1.</a:t>
            </a:r>
          </a:p>
          <a:p>
            <a:pPr marL="461963">
              <a:buFont typeface="Wingdings" panose="05000000000000000000" pitchFamily="2" charset="2"/>
              <a:buChar char="§"/>
            </a:pPr>
            <a:r>
              <a:rPr lang="en-US" sz="2000" dirty="0" smtClean="0"/>
              <a:t>At </a:t>
            </a:r>
            <a:r>
              <a:rPr lang="en-US" sz="2000" dirty="0"/>
              <a:t>the time of this writing, the latest build of Visual Studio was 15.3.3 with the .NET Framework build 4.7.02046. These build numbers can be found in the Visual Studio About window</a:t>
            </a:r>
            <a:r>
              <a:rPr lang="en-US" sz="2000" dirty="0" smtClean="0"/>
              <a:t>.</a:t>
            </a:r>
            <a:endParaRPr lang="en-US" sz="2000" dirty="0"/>
          </a:p>
        </p:txBody>
      </p:sp>
      <p:sp>
        <p:nvSpPr>
          <p:cNvPr id="3" name="Date Placeholder 2"/>
          <p:cNvSpPr>
            <a:spLocks noGrp="1"/>
          </p:cNvSpPr>
          <p:nvPr>
            <p:ph type="dt" sz="half" idx="2"/>
          </p:nvPr>
        </p:nvSpPr>
        <p:spPr/>
        <p:txBody>
          <a:bodyPr/>
          <a:lstStyle/>
          <a:p>
            <a:fld id="{3774EC73-1703-473F-AC7E-1C4B727A2631}" type="datetime1">
              <a:rPr lang="en-US" smtClean="0"/>
              <a:t>4/30/2018</a:t>
            </a:fld>
            <a:endParaRPr lang="en-US"/>
          </a:p>
        </p:txBody>
      </p:sp>
      <p:sp>
        <p:nvSpPr>
          <p:cNvPr id="5" name="Footer Placeholder 4"/>
          <p:cNvSpPr>
            <a:spLocks noGrp="1"/>
          </p:cNvSpPr>
          <p:nvPr>
            <p:ph type="ftr" sz="quarter" idx="3"/>
          </p:nvPr>
        </p:nvSpPr>
        <p:spPr/>
        <p:txBody>
          <a:bodyPr/>
          <a:lstStyle/>
          <a:p>
            <a:r>
              <a:rPr lang="en-US" smtClean="0"/>
              <a:t>Royal Sapphire Edu</a:t>
            </a:r>
            <a:endParaRPr lang="en-US" dirty="0"/>
          </a:p>
        </p:txBody>
      </p:sp>
      <p:sp>
        <p:nvSpPr>
          <p:cNvPr id="6" name="Slide Number Placeholder 5"/>
          <p:cNvSpPr>
            <a:spLocks noGrp="1"/>
          </p:cNvSpPr>
          <p:nvPr>
            <p:ph type="sldNum" sz="quarter" idx="4"/>
          </p:nvPr>
        </p:nvSpPr>
        <p:spPr/>
        <p:txBody>
          <a:bodyPr/>
          <a:lstStyle/>
          <a:p>
            <a:fld id="{062D6987-FB6D-4DB8-81B8-AD0F35E3BB5F}" type="slidenum">
              <a:rPr lang="en-US" smtClean="0"/>
              <a:pPr/>
              <a:t>4</a:t>
            </a:fld>
            <a:endParaRPr lang="en-US"/>
          </a:p>
        </p:txBody>
      </p:sp>
    </p:spTree>
    <p:extLst>
      <p:ext uri="{BB962C8B-B14F-4D97-AF65-F5344CB8AC3E}">
        <p14:creationId xmlns:p14="http://schemas.microsoft.com/office/powerpoint/2010/main" val="255662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.NET </a:t>
            </a:r>
            <a:r>
              <a:rPr lang="en-US" dirty="0" smtClean="0">
                <a:solidFill>
                  <a:schemeClr val="bg1"/>
                </a:solidFill>
              </a:rPr>
              <a:t>Core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Let’s take a quick moment to cover something that some of you may be wondering— what is the difference between .NET and .NET </a:t>
            </a:r>
            <a:r>
              <a:rPr lang="en-US" sz="2000" dirty="0" smtClean="0"/>
              <a:t>Core?</a:t>
            </a:r>
          </a:p>
          <a:p>
            <a:pPr marL="461963">
              <a:buFont typeface="Wingdings" panose="05000000000000000000" pitchFamily="2" charset="2"/>
              <a:buChar char="§"/>
            </a:pPr>
            <a:r>
              <a:rPr lang="en-US" sz="2000" dirty="0" smtClean="0"/>
              <a:t>First </a:t>
            </a:r>
            <a:r>
              <a:rPr lang="en-US" sz="2000" dirty="0"/>
              <a:t>off, .NET Core is cross platform, so if you want to run an application on Windows, Linux, or Mac, .NET Core is your tool. Due to its compact nature, .NET Core also gives better </a:t>
            </a:r>
            <a:r>
              <a:rPr lang="en-US" sz="2000" dirty="0" smtClean="0"/>
              <a:t>performance.</a:t>
            </a:r>
          </a:p>
          <a:p>
            <a:pPr marL="461963">
              <a:buFont typeface="Wingdings" panose="05000000000000000000" pitchFamily="2" charset="2"/>
              <a:buChar char="§"/>
            </a:pPr>
            <a:r>
              <a:rPr lang="en-US" sz="2000" dirty="0" smtClean="0"/>
              <a:t>The </a:t>
            </a:r>
            <a:r>
              <a:rPr lang="en-US" sz="2000" dirty="0"/>
              <a:t>other nice thing is that you can always start with .NET Core and, if you find you need more features, you can switch to the full version of the .NET </a:t>
            </a:r>
            <a:r>
              <a:rPr lang="en-US" sz="2000" dirty="0" smtClean="0"/>
              <a:t>Framework.</a:t>
            </a:r>
          </a:p>
          <a:p>
            <a:pPr marL="461963">
              <a:buFont typeface="Wingdings" panose="05000000000000000000" pitchFamily="2" charset="2"/>
              <a:buChar char="§"/>
            </a:pPr>
            <a:r>
              <a:rPr lang="en-US" sz="2000" dirty="0" smtClean="0"/>
              <a:t>This </a:t>
            </a:r>
            <a:r>
              <a:rPr lang="en-US" sz="2000" dirty="0"/>
              <a:t>is especially true if you are writing a </a:t>
            </a:r>
            <a:r>
              <a:rPr lang="en-US" sz="2000" dirty="0" smtClean="0"/>
              <a:t>service.</a:t>
            </a:r>
          </a:p>
          <a:p>
            <a:pPr marL="461963">
              <a:buFont typeface="Wingdings" panose="05000000000000000000" pitchFamily="2" charset="2"/>
              <a:buChar char="§"/>
            </a:pPr>
            <a:r>
              <a:rPr lang="en-US" sz="2000" dirty="0" smtClean="0"/>
              <a:t>The </a:t>
            </a:r>
            <a:r>
              <a:rPr lang="en-US" sz="2000" dirty="0"/>
              <a:t>application created here is used throughout the first section of this book and each section builds off the last, so you really can’t skip </a:t>
            </a:r>
            <a:r>
              <a:rPr lang="en-US" sz="2000" dirty="0" smtClean="0"/>
              <a:t>around.</a:t>
            </a:r>
          </a:p>
          <a:p>
            <a:pPr marL="461963">
              <a:buFont typeface="Wingdings" panose="05000000000000000000" pitchFamily="2" charset="2"/>
              <a:buChar char="§"/>
            </a:pPr>
            <a:r>
              <a:rPr lang="en-US" sz="2000" dirty="0" smtClean="0"/>
              <a:t>With </a:t>
            </a:r>
            <a:r>
              <a:rPr lang="en-US" sz="2000" dirty="0"/>
              <a:t>that being said, let’s get started</a:t>
            </a:r>
            <a:r>
              <a:rPr lang="en-US" sz="2000" dirty="0" smtClean="0"/>
              <a:t>!</a:t>
            </a:r>
            <a:endParaRPr lang="en-US" sz="2000" dirty="0"/>
          </a:p>
        </p:txBody>
      </p:sp>
      <p:sp>
        <p:nvSpPr>
          <p:cNvPr id="3" name="Date Placeholder 2"/>
          <p:cNvSpPr>
            <a:spLocks noGrp="1"/>
          </p:cNvSpPr>
          <p:nvPr>
            <p:ph type="dt" sz="half" idx="2"/>
          </p:nvPr>
        </p:nvSpPr>
        <p:spPr/>
        <p:txBody>
          <a:bodyPr/>
          <a:lstStyle/>
          <a:p>
            <a:fld id="{D3E4A3F0-CED7-43F8-AA7F-F34C0D3455C3}" type="datetime1">
              <a:rPr lang="en-US" smtClean="0"/>
              <a:t>4/30/2018</a:t>
            </a:fld>
            <a:endParaRPr lang="en-US"/>
          </a:p>
        </p:txBody>
      </p:sp>
      <p:sp>
        <p:nvSpPr>
          <p:cNvPr id="5" name="Footer Placeholder 4"/>
          <p:cNvSpPr>
            <a:spLocks noGrp="1"/>
          </p:cNvSpPr>
          <p:nvPr>
            <p:ph type="ftr" sz="quarter" idx="3"/>
          </p:nvPr>
        </p:nvSpPr>
        <p:spPr/>
        <p:txBody>
          <a:bodyPr/>
          <a:lstStyle/>
          <a:p>
            <a:r>
              <a:rPr lang="en-US" smtClean="0"/>
              <a:t>Royal Sapphire Edu</a:t>
            </a:r>
            <a:endParaRPr lang="en-US" dirty="0"/>
          </a:p>
        </p:txBody>
      </p:sp>
      <p:sp>
        <p:nvSpPr>
          <p:cNvPr id="6" name="Slide Number Placeholder 5"/>
          <p:cNvSpPr>
            <a:spLocks noGrp="1"/>
          </p:cNvSpPr>
          <p:nvPr>
            <p:ph type="sldNum" sz="quarter" idx="4"/>
          </p:nvPr>
        </p:nvSpPr>
        <p:spPr/>
        <p:txBody>
          <a:bodyPr/>
          <a:lstStyle/>
          <a:p>
            <a:fld id="{062D6987-FB6D-4DB8-81B8-AD0F35E3BB5F}" type="slidenum">
              <a:rPr lang="en-US" smtClean="0"/>
              <a:pPr/>
              <a:t>5</a:t>
            </a:fld>
            <a:endParaRPr lang="en-US"/>
          </a:p>
        </p:txBody>
      </p:sp>
    </p:spTree>
    <p:extLst>
      <p:ext uri="{BB962C8B-B14F-4D97-AF65-F5344CB8AC3E}">
        <p14:creationId xmlns:p14="http://schemas.microsoft.com/office/powerpoint/2010/main" val="422123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Setting Up Your </a:t>
            </a:r>
            <a:r>
              <a:rPr lang="en-US" dirty="0" smtClean="0">
                <a:solidFill>
                  <a:schemeClr val="bg1"/>
                </a:solidFill>
              </a:rPr>
              <a:t>Application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D010B922-2AEE-4375-8AFF-918E0626BD01}"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6</a:t>
            </a:fld>
            <a:endParaRPr lang="en-US"/>
          </a:p>
        </p:txBody>
      </p:sp>
    </p:spTree>
    <p:extLst>
      <p:ext uri="{BB962C8B-B14F-4D97-AF65-F5344CB8AC3E}">
        <p14:creationId xmlns:p14="http://schemas.microsoft.com/office/powerpoint/2010/main" val="188846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the Database and Tables (Entities</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B6566289-D8F7-4549-8437-DBC27D888151}"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7</a:t>
            </a:fld>
            <a:endParaRPr lang="en-US"/>
          </a:p>
        </p:txBody>
      </p:sp>
    </p:spTree>
    <p:extLst>
      <p:ext uri="{BB962C8B-B14F-4D97-AF65-F5344CB8AC3E}">
        <p14:creationId xmlns:p14="http://schemas.microsoft.com/office/powerpoint/2010/main" val="82198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Creating the </a:t>
            </a:r>
            <a:r>
              <a:rPr lang="en-US" dirty="0" smtClean="0"/>
              <a:t>Database</a:t>
            </a:r>
            <a:endParaRPr lang="en-US" dirty="0"/>
          </a:p>
        </p:txBody>
      </p:sp>
      <p:sp>
        <p:nvSpPr>
          <p:cNvPr id="3" name="Content Placeholder 2"/>
          <p:cNvSpPr>
            <a:spLocks noGrp="1"/>
          </p:cNvSpPr>
          <p:nvPr>
            <p:ph idx="1"/>
          </p:nvPr>
        </p:nvSpPr>
        <p:spPr/>
        <p:txBody>
          <a:bodyPr/>
          <a:lstStyle/>
          <a:p>
            <a:endParaRPr lang="en-US" dirty="0"/>
          </a:p>
        </p:txBody>
      </p:sp>
      <p:sp>
        <p:nvSpPr>
          <p:cNvPr id="5" name="Date Placeholder 4"/>
          <p:cNvSpPr>
            <a:spLocks noGrp="1"/>
          </p:cNvSpPr>
          <p:nvPr>
            <p:ph type="dt" sz="half" idx="2"/>
          </p:nvPr>
        </p:nvSpPr>
        <p:spPr/>
        <p:txBody>
          <a:bodyPr/>
          <a:lstStyle/>
          <a:p>
            <a:fld id="{BFE5DC33-B980-427C-8BCD-406B1E9AA72C}"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8</a:t>
            </a:fld>
            <a:endParaRPr lang="en-US"/>
          </a:p>
        </p:txBody>
      </p:sp>
    </p:spTree>
    <p:extLst>
      <p:ext uri="{BB962C8B-B14F-4D97-AF65-F5344CB8AC3E}">
        <p14:creationId xmlns:p14="http://schemas.microsoft.com/office/powerpoint/2010/main" val="168156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Adding Data to a </a:t>
            </a:r>
            <a:r>
              <a:rPr lang="en-US" dirty="0" smtClean="0">
                <a:solidFill>
                  <a:schemeClr val="bg1"/>
                </a:solidFill>
              </a:rPr>
              <a:t>Table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369563BB-68D9-4706-A75F-0D9F62010884}"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9</a:t>
            </a:fld>
            <a:endParaRPr lang="en-US"/>
          </a:p>
        </p:txBody>
      </p:sp>
    </p:spTree>
    <p:extLst>
      <p:ext uri="{BB962C8B-B14F-4D97-AF65-F5344CB8AC3E}">
        <p14:creationId xmlns:p14="http://schemas.microsoft.com/office/powerpoint/2010/main" val="2743864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712</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What Is .NET Core</vt:lpstr>
      <vt:lpstr>Setting Up Your Application</vt:lpstr>
      <vt:lpstr>Creating the Database and Tables (Entities)</vt:lpstr>
      <vt:lpstr>Creating the Database</vt:lpstr>
      <vt:lpstr>Adding Data to a Table</vt:lpstr>
      <vt:lpstr>Retrieving Data from a Database and Displaying It</vt:lpstr>
      <vt:lpstr>Deleting Data from a Database</vt:lpstr>
      <vt:lpstr>Deleting a Single Record</vt:lpstr>
      <vt:lpstr>Deleting Multiple Records</vt:lpstr>
      <vt:lpstr>Updating Data in a Table</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68</cp:revision>
  <dcterms:created xsi:type="dcterms:W3CDTF">2018-04-26T03:21:35Z</dcterms:created>
  <dcterms:modified xsi:type="dcterms:W3CDTF">2018-04-30T01:37:32Z</dcterms:modified>
</cp:coreProperties>
</file>