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292" r:id="rId2"/>
    <p:sldId id="293" r:id="rId3"/>
    <p:sldId id="258" r:id="rId4"/>
    <p:sldId id="259" r:id="rId5"/>
    <p:sldId id="260" r:id="rId6"/>
    <p:sldId id="261" r:id="rId7"/>
    <p:sldId id="262" r:id="rId8"/>
    <p:sldId id="263" r:id="rId9"/>
    <p:sldId id="264" r:id="rId10"/>
    <p:sldId id="265" r:id="rId11"/>
    <p:sldId id="295" r:id="rId12"/>
    <p:sldId id="296" r:id="rId13"/>
    <p:sldId id="297" r:id="rId14"/>
    <p:sldId id="298" r:id="rId15"/>
    <p:sldId id="299" r:id="rId16"/>
    <p:sldId id="270" r:id="rId17"/>
    <p:sldId id="300" r:id="rId18"/>
    <p:sldId id="302" r:id="rId19"/>
    <p:sldId id="303" r:id="rId20"/>
    <p:sldId id="304" r:id="rId21"/>
    <p:sldId id="305" r:id="rId22"/>
    <p:sldId id="276" r:id="rId23"/>
    <p:sldId id="277" r:id="rId24"/>
    <p:sldId id="278" r:id="rId25"/>
    <p:sldId id="279" r:id="rId26"/>
    <p:sldId id="280" r:id="rId27"/>
    <p:sldId id="306" r:id="rId28"/>
    <p:sldId id="311" r:id="rId29"/>
    <p:sldId id="312" r:id="rId30"/>
    <p:sldId id="313" r:id="rId31"/>
    <p:sldId id="307" r:id="rId32"/>
    <p:sldId id="308" r:id="rId33"/>
    <p:sldId id="309" r:id="rId34"/>
    <p:sldId id="310"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47" r:id="rId49"/>
    <p:sldId id="348" r:id="rId50"/>
    <p:sldId id="349" r:id="rId51"/>
    <p:sldId id="350" r:id="rId52"/>
    <p:sldId id="351" r:id="rId53"/>
    <p:sldId id="352"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294"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EC42A7-D2A5-436D-A164-FD1211B79D03}">
          <p14:sldIdLst>
            <p14:sldId id="292"/>
            <p14:sldId id="293"/>
          </p14:sldIdLst>
        </p14:section>
        <p14:section name="Thinking Functionally" id="{ECC45F20-B837-48F0-9EE9-D6A667072569}">
          <p14:sldIdLst>
            <p14:sldId id="258"/>
            <p14:sldId id="259"/>
            <p14:sldId id="260"/>
            <p14:sldId id="261"/>
            <p14:sldId id="262"/>
            <p14:sldId id="263"/>
            <p14:sldId id="264"/>
            <p14:sldId id="265"/>
            <p14:sldId id="295"/>
            <p14:sldId id="296"/>
            <p14:sldId id="297"/>
            <p14:sldId id="298"/>
            <p14:sldId id="299"/>
            <p14:sldId id="270"/>
            <p14:sldId id="300"/>
            <p14:sldId id="302"/>
            <p14:sldId id="303"/>
            <p14:sldId id="304"/>
            <p14:sldId id="305"/>
            <p14:sldId id="276"/>
          </p14:sldIdLst>
        </p14:section>
        <p14:section name="Series Generation" id="{8718225C-0DFD-4643-AF0A-D8C3532EB460}">
          <p14:sldIdLst>
            <p14:sldId id="277"/>
            <p14:sldId id="278"/>
            <p14:sldId id="279"/>
            <p14:sldId id="280"/>
            <p14:sldId id="306"/>
            <p14:sldId id="311"/>
            <p14:sldId id="312"/>
            <p14:sldId id="313"/>
            <p14:sldId id="307"/>
            <p14:sldId id="308"/>
            <p14:sldId id="309"/>
            <p14:sldId id="310"/>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Lst>
        </p14:section>
        <p14:section name="Text Processing" id="{595C1313-8629-45FC-9C68-657707C937E6}">
          <p14:sldIdLst>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Lst>
        </p14:section>
        <p14:section name="Appendix Section" id="{F828E04B-8E62-4707-BCF2-1212438E8974}">
          <p14:sldIdLst>
            <p14:sldId id="2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5" autoAdjust="0"/>
    <p:restoredTop sz="94660"/>
  </p:normalViewPr>
  <p:slideViewPr>
    <p:cSldViewPr snapToGrid="0">
      <p:cViewPr varScale="1">
        <p:scale>
          <a:sx n="110" d="100"/>
          <a:sy n="110" d="100"/>
        </p:scale>
        <p:origin x="384" y="102"/>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4/30/2018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4/30/2018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25B2B50D-6846-4EE4-8123-D55E0233804E}" type="datetime1">
              <a:rPr lang="en-US" smtClean="0"/>
              <a:t>4/30/2018</a:t>
            </a:fld>
            <a:endParaRPr lang="en-US" dirty="0"/>
          </a:p>
        </p:txBody>
      </p:sp>
      <p:sp>
        <p:nvSpPr>
          <p:cNvPr id="31"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endParaRPr lang="en-US" dirty="0">
              <a:solidFill>
                <a:prstClr val="black">
                  <a:lumMod val="75000"/>
                  <a:lumOff val="25000"/>
                </a:prstClr>
              </a:solidFill>
              <a:latin typeface="Gill Sans MT" panose="020B0502020104020203"/>
            </a:endParaRPr>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545B1F5D-8337-4264-8E3B-85110EEBF452}" type="datetime1">
              <a:rPr lang="en-US" smtClean="0"/>
              <a:t>4/30/2018</a:t>
            </a:fld>
            <a:endParaRPr lang="en-US" dirty="0"/>
          </a:p>
        </p:txBody>
      </p:sp>
      <p:sp>
        <p:nvSpPr>
          <p:cNvPr id="23"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endParaRPr lang="en-US" dirty="0">
              <a:solidFill>
                <a:prstClr val="black">
                  <a:lumMod val="75000"/>
                  <a:lumOff val="25000"/>
                </a:prstClr>
              </a:solidFill>
              <a:latin typeface="Gill Sans MT" panose="020B0502020104020203"/>
            </a:endParaRPr>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l">
              <a:defRPr sz="6000">
                <a:solidFill>
                  <a:schemeClr val="tx2"/>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accent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B8B61B-B2A1-4977-9C6D-D5D8BCC55C0A}" type="datetime1">
              <a:rPr lang="en-US" smtClean="0"/>
              <a:t>4/30/2018</a:t>
            </a:fld>
            <a:endParaRPr lang="en-US"/>
          </a:p>
        </p:txBody>
      </p:sp>
      <p:sp>
        <p:nvSpPr>
          <p:cNvPr id="5" name="Footer Placeholder 4"/>
          <p:cNvSpPr>
            <a:spLocks noGrp="1"/>
          </p:cNvSpPr>
          <p:nvPr>
            <p:ph type="ftr" sz="quarter" idx="11"/>
          </p:nvPr>
        </p:nvSpPr>
        <p:spPr>
          <a:xfrm>
            <a:off x="4543425" y="6538912"/>
            <a:ext cx="4114800" cy="254771"/>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9554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9C039C57-6CF1-4BAB-ABE3-E6C05257807E}" type="datetime1">
              <a:rPr lang="en-US" smtClean="0"/>
              <a:t>4/30/2018</a:t>
            </a:fld>
            <a:endParaRPr lang="en-US" dirty="0"/>
          </a:p>
        </p:txBody>
      </p:sp>
      <p:sp>
        <p:nvSpPr>
          <p:cNvPr id="22"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endParaRPr lang="en-US" dirty="0">
              <a:solidFill>
                <a:prstClr val="black">
                  <a:lumMod val="75000"/>
                  <a:lumOff val="25000"/>
                </a:prstClr>
              </a:solidFill>
              <a:latin typeface="Gill Sans MT" panose="020B0502020104020203"/>
            </a:endParaRPr>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09FB20B9-6F87-47EB-87A6-54530CA0A3B3}" type="datetime1">
              <a:rPr lang="en-US" smtClean="0"/>
              <a:t>4/30/2018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endParaRPr lang="en-US" dirty="0">
              <a:solidFill>
                <a:prstClr val="black">
                  <a:lumMod val="75000"/>
                  <a:lumOff val="25000"/>
                </a:prstClr>
              </a:solidFill>
              <a:latin typeface="Gill Sans MT" panose="020B0502020104020203"/>
            </a:endParaRPr>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38CAE8B7-0457-4A6A-B058-DED5EFA5440F}" type="datetime1">
              <a:rPr lang="en-US" smtClean="0"/>
              <a:t>4/30/2018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C65AE73F-5A1A-4C4F-A4A5-8EA4C1BEE464}" type="datetime1">
              <a:rPr lang="en-US" smtClean="0"/>
              <a:t>4/30/2018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F1D04D2-1CA3-4465-B4AE-C3716B75F79B}" type="datetime1">
              <a:rPr lang="en-US" smtClean="0"/>
              <a:t>4/30/2018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21D47291-4ADB-4417-9F29-56BF3728A82C}" type="datetime1">
              <a:rPr lang="en-US" smtClean="0"/>
              <a:t>4/30/2018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EE24D2A0-3CA5-42E8-889A-CDF81DB1DFB4}" type="datetime1">
              <a:rPr lang="en-US" smtClean="0"/>
              <a:t>4/30/2018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3608CEF3-55FA-493B-87D7-20BAC76F2BA9}" type="datetime1">
              <a:rPr lang="en-US" smtClean="0"/>
              <a:t>4/30/2018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8A01F0E-A5C1-487F-82A0-D65834F0A6E8}" type="datetime1">
              <a:rPr lang="en-US" smtClean="0"/>
              <a:t>4/30/2018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endParaRPr lang="en-US" dirty="0">
              <a:solidFill>
                <a:prstClr val="black">
                  <a:lumMod val="75000"/>
                  <a:lumOff val="25000"/>
                </a:prstClr>
              </a:solidFill>
              <a:latin typeface="Gill Sans MT" panose="020B0502020104020203"/>
            </a:endParaRPr>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 id="2147483673"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74.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hyperlink" Target="http://www.linqpad.net/GetFile.aspx?LINQPad4Setup.exe"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LINQ</a:t>
            </a:r>
          </a:p>
        </p:txBody>
      </p:sp>
      <p:sp>
        <p:nvSpPr>
          <p:cNvPr id="3" name="Date Placeholder 2"/>
          <p:cNvSpPr>
            <a:spLocks noGrp="1"/>
          </p:cNvSpPr>
          <p:nvPr>
            <p:ph type="dt" sz="half" idx="2"/>
          </p:nvPr>
        </p:nvSpPr>
        <p:spPr/>
        <p:txBody>
          <a:bodyPr/>
          <a:lstStyle/>
          <a:p>
            <a:fld id="{62B7FEC9-AAD6-4689-888E-AE6D95CA8242}"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graphicFrame>
        <p:nvGraphicFramePr>
          <p:cNvPr id="11" name="Table 10"/>
          <p:cNvGraphicFramePr>
            <a:graphicFrameLocks noGrp="1"/>
          </p:cNvGraphicFramePr>
          <p:nvPr>
            <p:extLst>
              <p:ext uri="{D42A27DB-BD31-4B8C-83A1-F6EECF244321}">
                <p14:modId xmlns:p14="http://schemas.microsoft.com/office/powerpoint/2010/main" val="271120444"/>
              </p:ext>
            </p:extLst>
          </p:nvPr>
        </p:nvGraphicFramePr>
        <p:xfrm>
          <a:off x="7042665" y="34930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dirty="0" smtClean="0">
                          <a:solidFill>
                            <a:schemeClr val="dk1"/>
                          </a:solidFill>
                          <a:latin typeface="Gill Sans MT" panose="020B0502020104020203" pitchFamily="34" charset="0"/>
                          <a:ea typeface="+mn-ea"/>
                          <a:cs typeface="+mn-cs"/>
                        </a:rPr>
                        <a:t>11-Apr-18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058896788"/>
              </p:ext>
            </p:extLst>
          </p:nvPr>
        </p:nvGraphicFramePr>
        <p:xfrm>
          <a:off x="9502879" y="34930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Tree>
    <p:extLst>
      <p:ext uri="{BB962C8B-B14F-4D97-AF65-F5344CB8AC3E}">
        <p14:creationId xmlns:p14="http://schemas.microsoft.com/office/powerpoint/2010/main" val="1235075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1-1</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endParaRPr lang="en-US" sz="2000" dirty="0" smtClean="0"/>
          </a:p>
          <a:p>
            <a:pPr indent="0">
              <a:buNone/>
            </a:pPr>
            <a:endParaRPr lang="en-US" sz="2000" dirty="0"/>
          </a:p>
        </p:txBody>
      </p:sp>
      <p:sp>
        <p:nvSpPr>
          <p:cNvPr id="9" name="Date Placeholder 8"/>
          <p:cNvSpPr>
            <a:spLocks noGrp="1"/>
          </p:cNvSpPr>
          <p:nvPr>
            <p:ph type="dt" sz="half" idx="2"/>
          </p:nvPr>
        </p:nvSpPr>
        <p:spPr/>
        <p:txBody>
          <a:bodyPr/>
          <a:lstStyle/>
          <a:p>
            <a:fld id="{4E1252D2-B8CE-4CBE-83B6-5AF7CCFF65BF}" type="datetime1">
              <a:rPr lang="en-US" smtClean="0"/>
              <a:t>4/30/2018</a:t>
            </a:fld>
            <a:endParaRPr lang="en-US"/>
          </a:p>
        </p:txBody>
      </p:sp>
      <p:sp>
        <p:nvSpPr>
          <p:cNvPr id="10" name="Slide Number Placeholder 9"/>
          <p:cNvSpPr>
            <a:spLocks noGrp="1"/>
          </p:cNvSpPr>
          <p:nvPr>
            <p:ph type="sldNum" sz="quarter" idx="4"/>
          </p:nvPr>
        </p:nvSpPr>
        <p:spPr/>
        <p:txBody>
          <a:bodyPr/>
          <a:lstStyle/>
          <a:p>
            <a:fld id="{062D6987-FB6D-4DB8-81B8-AD0F35E3BB5F}" type="slidenum">
              <a:rPr lang="en-US" smtClean="0"/>
              <a:pPr/>
              <a:t>10</a:t>
            </a:fld>
            <a:endParaRPr lang="en-US"/>
          </a:p>
        </p:txBody>
      </p:sp>
      <p:pic>
        <p:nvPicPr>
          <p:cNvPr id="3" name="Picture 2"/>
          <p:cNvPicPr>
            <a:picLocks noChangeAspect="1"/>
          </p:cNvPicPr>
          <p:nvPr/>
        </p:nvPicPr>
        <p:blipFill>
          <a:blip r:embed="rId2"/>
          <a:stretch>
            <a:fillRect/>
          </a:stretch>
        </p:blipFill>
        <p:spPr>
          <a:xfrm>
            <a:off x="152400" y="1268362"/>
            <a:ext cx="6476114" cy="4275667"/>
          </a:xfrm>
          <a:prstGeom prst="rect">
            <a:avLst/>
          </a:prstGeom>
          <a:ln>
            <a:solidFill>
              <a:schemeClr val="accent1"/>
            </a:solidFill>
          </a:ln>
        </p:spPr>
      </p:pic>
    </p:spTree>
    <p:extLst>
      <p:ext uri="{BB962C8B-B14F-4D97-AF65-F5344CB8AC3E}">
        <p14:creationId xmlns:p14="http://schemas.microsoft.com/office/powerpoint/2010/main" val="68540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Generator Functions</a:t>
            </a:r>
          </a:p>
        </p:txBody>
      </p:sp>
      <p:sp>
        <p:nvSpPr>
          <p:cNvPr id="3" name="Content Placeholder 2"/>
          <p:cNvSpPr>
            <a:spLocks noGrp="1"/>
          </p:cNvSpPr>
          <p:nvPr>
            <p:ph idx="1"/>
          </p:nvPr>
        </p:nvSpPr>
        <p:spPr/>
        <p:txBody>
          <a:bodyPr/>
          <a:lstStyle/>
          <a:p>
            <a:r>
              <a:rPr lang="en-US" dirty="0"/>
              <a:t>A generator function </a:t>
            </a:r>
            <a:r>
              <a:rPr lang="en-US" dirty="0">
                <a:solidFill>
                  <a:srgbClr val="FF0000"/>
                </a:solidFill>
              </a:rPr>
              <a:t>creates values</a:t>
            </a:r>
            <a:r>
              <a:rPr lang="en-US" dirty="0"/>
              <a:t> </a:t>
            </a:r>
            <a:r>
              <a:rPr lang="en-US" dirty="0">
                <a:solidFill>
                  <a:srgbClr val="0070C0"/>
                </a:solidFill>
              </a:rPr>
              <a:t>out of nothing</a:t>
            </a:r>
            <a:r>
              <a:rPr lang="en-US" dirty="0"/>
              <a:t>.</a:t>
            </a:r>
          </a:p>
          <a:p>
            <a:pPr marL="457200">
              <a:buFont typeface="Wingdings" panose="05000000000000000000" pitchFamily="2" charset="2"/>
              <a:buChar char="§"/>
            </a:pPr>
            <a:r>
              <a:rPr lang="en-US" dirty="0"/>
              <a:t>Think of this as a method that </a:t>
            </a:r>
            <a:r>
              <a:rPr lang="en-US" dirty="0">
                <a:solidFill>
                  <a:srgbClr val="0070C0"/>
                </a:solidFill>
              </a:rPr>
              <a:t>takes</a:t>
            </a:r>
            <a:r>
              <a:rPr lang="en-US" dirty="0"/>
              <a:t> </a:t>
            </a:r>
            <a:r>
              <a:rPr lang="en-US" dirty="0">
                <a:solidFill>
                  <a:srgbClr val="FF0000"/>
                </a:solidFill>
              </a:rPr>
              <a:t>no arguments</a:t>
            </a:r>
            <a:r>
              <a:rPr lang="en-US" dirty="0"/>
              <a:t> but returns an </a:t>
            </a:r>
            <a:r>
              <a:rPr lang="en-US" dirty="0">
                <a:solidFill>
                  <a:srgbClr val="FF0000"/>
                </a:solidFill>
              </a:rPr>
              <a:t>IEnumerable&lt;T&gt;.</a:t>
            </a:r>
          </a:p>
          <a:p>
            <a:pPr marL="457200">
              <a:buFont typeface="Wingdings" panose="05000000000000000000" pitchFamily="2" charset="2"/>
              <a:buChar char="§"/>
            </a:pPr>
            <a:r>
              <a:rPr lang="en-US" dirty="0">
                <a:solidFill>
                  <a:srgbClr val="FF0000"/>
                </a:solidFill>
              </a:rPr>
              <a:t>Enumerable.Range( )</a:t>
            </a:r>
            <a:r>
              <a:rPr lang="en-US" dirty="0"/>
              <a:t> and </a:t>
            </a:r>
            <a:r>
              <a:rPr lang="en-US" dirty="0">
                <a:solidFill>
                  <a:srgbClr val="FF0000"/>
                </a:solidFill>
              </a:rPr>
              <a:t>Enumerable.Repeat( )</a:t>
            </a:r>
            <a:r>
              <a:rPr lang="en-US" dirty="0"/>
              <a:t> are example of </a:t>
            </a:r>
            <a:r>
              <a:rPr lang="en-US" dirty="0">
                <a:solidFill>
                  <a:srgbClr val="0070C0"/>
                </a:solidFill>
              </a:rPr>
              <a:t>generator functions</a:t>
            </a:r>
            <a:r>
              <a:rPr lang="en-US" dirty="0"/>
              <a:t>.</a:t>
            </a:r>
          </a:p>
          <a:p>
            <a:pPr marL="457200">
              <a:buFont typeface="Wingdings" panose="05000000000000000000" pitchFamily="2" charset="2"/>
              <a:buChar char="§"/>
            </a:pPr>
            <a:r>
              <a:rPr lang="en-US" dirty="0"/>
              <a:t>A generator function can be represented by the following equation, where T represents any type</a:t>
            </a:r>
            <a:r>
              <a:rPr lang="en-US" dirty="0" smtClean="0"/>
              <a:t>:</a:t>
            </a:r>
            <a:endParaRPr lang="en-US" dirty="0"/>
          </a:p>
        </p:txBody>
      </p:sp>
      <p:sp>
        <p:nvSpPr>
          <p:cNvPr id="4" name="Date Placeholder 3"/>
          <p:cNvSpPr>
            <a:spLocks noGrp="1"/>
          </p:cNvSpPr>
          <p:nvPr>
            <p:ph type="dt" sz="half" idx="2"/>
          </p:nvPr>
        </p:nvSpPr>
        <p:spPr/>
        <p:txBody>
          <a:bodyPr/>
          <a:lstStyle/>
          <a:p>
            <a:fld id="{C65AE73F-5A1A-4C4F-A4A5-8EA4C1BEE464}"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a:t>
            </a:fld>
            <a:endParaRPr lang="en-US" dirty="0"/>
          </a:p>
        </p:txBody>
      </p:sp>
      <p:pic>
        <p:nvPicPr>
          <p:cNvPr id="6" name="Picture 5"/>
          <p:cNvPicPr>
            <a:picLocks noChangeAspect="1"/>
          </p:cNvPicPr>
          <p:nvPr/>
        </p:nvPicPr>
        <p:blipFill>
          <a:blip r:embed="rId2"/>
          <a:stretch>
            <a:fillRect/>
          </a:stretch>
        </p:blipFill>
        <p:spPr>
          <a:xfrm>
            <a:off x="715676" y="2917069"/>
            <a:ext cx="1833033" cy="549910"/>
          </a:xfrm>
          <a:prstGeom prst="rect">
            <a:avLst/>
          </a:prstGeom>
          <a:ln>
            <a:solidFill>
              <a:schemeClr val="accent1"/>
            </a:solidFill>
          </a:ln>
        </p:spPr>
      </p:pic>
    </p:spTree>
    <p:extLst>
      <p:ext uri="{BB962C8B-B14F-4D97-AF65-F5344CB8AC3E}">
        <p14:creationId xmlns:p14="http://schemas.microsoft.com/office/powerpoint/2010/main" val="3631572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Statistical Functions</a:t>
            </a:r>
          </a:p>
        </p:txBody>
      </p:sp>
      <p:sp>
        <p:nvSpPr>
          <p:cNvPr id="3" name="Content Placeholder 2"/>
          <p:cNvSpPr>
            <a:spLocks noGrp="1"/>
          </p:cNvSpPr>
          <p:nvPr>
            <p:ph idx="1"/>
          </p:nvPr>
        </p:nvSpPr>
        <p:spPr/>
        <p:txBody>
          <a:bodyPr/>
          <a:lstStyle/>
          <a:p>
            <a:r>
              <a:rPr lang="en-US" dirty="0"/>
              <a:t>Statistical functions return some kind of </a:t>
            </a:r>
            <a:r>
              <a:rPr lang="en-US" dirty="0">
                <a:solidFill>
                  <a:srgbClr val="FF0000"/>
                </a:solidFill>
              </a:rPr>
              <a:t>statistic</a:t>
            </a:r>
            <a:r>
              <a:rPr lang="en-US" dirty="0"/>
              <a:t> </a:t>
            </a:r>
            <a:r>
              <a:rPr lang="en-US" dirty="0">
                <a:solidFill>
                  <a:srgbClr val="0070C0"/>
                </a:solidFill>
              </a:rPr>
              <a:t>about a collection</a:t>
            </a:r>
            <a:r>
              <a:rPr lang="en-US" dirty="0"/>
              <a:t>.</a:t>
            </a:r>
          </a:p>
          <a:p>
            <a:pPr marL="457200">
              <a:buFont typeface="Wingdings" panose="05000000000000000000" pitchFamily="2" charset="2"/>
              <a:buChar char="§"/>
            </a:pPr>
            <a:r>
              <a:rPr lang="en-US" dirty="0"/>
              <a:t>For example, you might want to know</a:t>
            </a:r>
          </a:p>
          <a:p>
            <a:pPr marL="685800">
              <a:buFont typeface="Wingdings" panose="05000000000000000000" pitchFamily="2" charset="2"/>
              <a:buChar char="ü"/>
            </a:pPr>
            <a:r>
              <a:rPr lang="en-US" dirty="0"/>
              <a:t>how many elements are present in a collection, or</a:t>
            </a:r>
          </a:p>
          <a:p>
            <a:pPr marL="685800">
              <a:buFont typeface="Wingdings" panose="05000000000000000000" pitchFamily="2" charset="2"/>
              <a:buChar char="ü"/>
            </a:pPr>
            <a:r>
              <a:rPr lang="en-US" dirty="0"/>
              <a:t>whether a given element is available in a collection</a:t>
            </a:r>
          </a:p>
          <a:p>
            <a:pPr marL="457200">
              <a:buFont typeface="Wingdings" panose="05000000000000000000" pitchFamily="2" charset="2"/>
              <a:buChar char="§"/>
            </a:pPr>
            <a:r>
              <a:rPr lang="en-US" dirty="0"/>
              <a:t>These types of operations are statistical in nature because they return either </a:t>
            </a:r>
            <a:r>
              <a:rPr lang="en-US" dirty="0">
                <a:solidFill>
                  <a:srgbClr val="FF0000"/>
                </a:solidFill>
              </a:rPr>
              <a:t>a number</a:t>
            </a:r>
            <a:r>
              <a:rPr lang="en-US" dirty="0"/>
              <a:t> or a </a:t>
            </a:r>
            <a:r>
              <a:rPr lang="en-US" dirty="0">
                <a:solidFill>
                  <a:srgbClr val="FF0000"/>
                </a:solidFill>
              </a:rPr>
              <a:t>Boolean value</a:t>
            </a:r>
            <a:r>
              <a:rPr lang="en-US" dirty="0"/>
              <a:t>. </a:t>
            </a:r>
          </a:p>
          <a:p>
            <a:pPr marL="685800">
              <a:buFont typeface="Wingdings" panose="05000000000000000000" pitchFamily="2" charset="2"/>
              <a:buChar char="ü"/>
            </a:pPr>
            <a:r>
              <a:rPr lang="en-US" dirty="0"/>
              <a:t>Any( )</a:t>
            </a:r>
          </a:p>
          <a:p>
            <a:pPr marL="685800">
              <a:buFont typeface="Wingdings" panose="05000000000000000000" pitchFamily="2" charset="2"/>
              <a:buChar char="ü"/>
            </a:pPr>
            <a:r>
              <a:rPr lang="en-US" dirty="0"/>
              <a:t>Count( )</a:t>
            </a:r>
          </a:p>
          <a:p>
            <a:pPr marL="685800">
              <a:buFont typeface="Wingdings" panose="05000000000000000000" pitchFamily="2" charset="2"/>
              <a:buChar char="ü"/>
            </a:pPr>
            <a:r>
              <a:rPr lang="en-US" dirty="0"/>
              <a:t>Single( )</a:t>
            </a:r>
          </a:p>
          <a:p>
            <a:pPr marL="685800">
              <a:buFont typeface="Wingdings" panose="05000000000000000000" pitchFamily="2" charset="2"/>
              <a:buChar char="ü"/>
            </a:pPr>
            <a:r>
              <a:rPr lang="en-US" dirty="0"/>
              <a:t>SingleOrDefault( )</a:t>
            </a:r>
          </a:p>
          <a:p>
            <a:pPr marL="457200" indent="0">
              <a:buNone/>
            </a:pPr>
            <a:r>
              <a:rPr lang="en-US" dirty="0"/>
              <a:t>are examples of statistical functions.</a:t>
            </a:r>
          </a:p>
          <a:p>
            <a:pPr marL="457200">
              <a:buFont typeface="Wingdings" panose="05000000000000000000" pitchFamily="2" charset="2"/>
              <a:buChar char="§"/>
            </a:pPr>
            <a:r>
              <a:rPr lang="en-US" dirty="0"/>
              <a:t>A statistical function can be represented by either of the following equations</a:t>
            </a:r>
            <a:r>
              <a:rPr lang="en-US" dirty="0" smtClean="0"/>
              <a:t>:</a:t>
            </a:r>
            <a:endParaRPr lang="en-US" dirty="0"/>
          </a:p>
        </p:txBody>
      </p:sp>
      <p:sp>
        <p:nvSpPr>
          <p:cNvPr id="4" name="Date Placeholder 3"/>
          <p:cNvSpPr>
            <a:spLocks noGrp="1"/>
          </p:cNvSpPr>
          <p:nvPr>
            <p:ph type="dt" sz="half" idx="2"/>
          </p:nvPr>
        </p:nvSpPr>
        <p:spPr/>
        <p:txBody>
          <a:bodyPr/>
          <a:lstStyle/>
          <a:p>
            <a:fld id="{C65AE73F-5A1A-4C4F-A4A5-8EA4C1BEE464}"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a:t>
            </a:fld>
            <a:endParaRPr lang="en-US" dirty="0"/>
          </a:p>
        </p:txBody>
      </p:sp>
      <p:pic>
        <p:nvPicPr>
          <p:cNvPr id="6" name="Picture 5"/>
          <p:cNvPicPr>
            <a:picLocks noChangeAspect="1"/>
          </p:cNvPicPr>
          <p:nvPr/>
        </p:nvPicPr>
        <p:blipFill>
          <a:blip r:embed="rId2"/>
          <a:stretch>
            <a:fillRect/>
          </a:stretch>
        </p:blipFill>
        <p:spPr>
          <a:xfrm>
            <a:off x="775682" y="5711009"/>
            <a:ext cx="2487613" cy="673569"/>
          </a:xfrm>
          <a:prstGeom prst="rect">
            <a:avLst/>
          </a:prstGeom>
          <a:ln>
            <a:solidFill>
              <a:schemeClr val="accent1"/>
            </a:solidFill>
          </a:ln>
        </p:spPr>
      </p:pic>
    </p:spTree>
    <p:extLst>
      <p:ext uri="{BB962C8B-B14F-4D97-AF65-F5344CB8AC3E}">
        <p14:creationId xmlns:p14="http://schemas.microsoft.com/office/powerpoint/2010/main" val="337233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Projector Functions</a:t>
            </a:r>
            <a:endParaRPr lang="en-US" dirty="0"/>
          </a:p>
        </p:txBody>
      </p:sp>
      <p:sp>
        <p:nvSpPr>
          <p:cNvPr id="3" name="Content Placeholder 2"/>
          <p:cNvSpPr>
            <a:spLocks noGrp="1"/>
          </p:cNvSpPr>
          <p:nvPr>
            <p:ph idx="1"/>
          </p:nvPr>
        </p:nvSpPr>
        <p:spPr/>
        <p:txBody>
          <a:bodyPr/>
          <a:lstStyle/>
          <a:p>
            <a:r>
              <a:rPr lang="en-US" dirty="0"/>
              <a:t>Functions that </a:t>
            </a:r>
            <a:r>
              <a:rPr lang="en-US" dirty="0">
                <a:solidFill>
                  <a:srgbClr val="FF0000"/>
                </a:solidFill>
              </a:rPr>
              <a:t>take a collection</a:t>
            </a:r>
            <a:r>
              <a:rPr lang="en-US" dirty="0"/>
              <a:t> of type T and </a:t>
            </a:r>
            <a:r>
              <a:rPr lang="en-US" dirty="0">
                <a:solidFill>
                  <a:srgbClr val="FF0000"/>
                </a:solidFill>
              </a:rPr>
              <a:t>return a collection</a:t>
            </a:r>
            <a:r>
              <a:rPr lang="en-US" dirty="0"/>
              <a:t> of type U (where U could be the same type as T) are called </a:t>
            </a:r>
            <a:r>
              <a:rPr lang="en-US" dirty="0">
                <a:solidFill>
                  <a:srgbClr val="FF0000"/>
                </a:solidFill>
              </a:rPr>
              <a:t>projector functions</a:t>
            </a:r>
            <a:r>
              <a:rPr lang="en-US" dirty="0"/>
              <a:t>.</a:t>
            </a:r>
          </a:p>
          <a:p>
            <a:pPr marL="457200">
              <a:buFont typeface="Wingdings" panose="05000000000000000000" pitchFamily="2" charset="2"/>
              <a:buChar char="§"/>
            </a:pPr>
            <a:r>
              <a:rPr lang="en-US" dirty="0"/>
              <a:t>For example, suppose you have a list of names, and the first and last names are separated by whitespace.</a:t>
            </a:r>
          </a:p>
          <a:p>
            <a:pPr marL="685800">
              <a:buFont typeface="Wingdings" panose="05000000000000000000" pitchFamily="2" charset="2"/>
              <a:buChar char="ü"/>
            </a:pPr>
            <a:r>
              <a:rPr lang="en-US" dirty="0"/>
              <a:t>You want to project only the last names.</a:t>
            </a:r>
          </a:p>
          <a:p>
            <a:pPr marL="685800">
              <a:buFont typeface="Wingdings" panose="05000000000000000000" pitchFamily="2" charset="2"/>
              <a:buChar char="ü"/>
            </a:pPr>
            <a:r>
              <a:rPr lang="en-US" dirty="0"/>
              <a:t>Because the full names are represented as strings, and the last name is a substring of the full name, it’s also a string.</a:t>
            </a:r>
          </a:p>
          <a:p>
            <a:pPr marL="685800">
              <a:buFont typeface="Wingdings" panose="05000000000000000000" pitchFamily="2" charset="2"/>
              <a:buChar char="ü"/>
            </a:pPr>
            <a:r>
              <a:rPr lang="en-US" dirty="0"/>
              <a:t>Thus the result type of the projection is the same as that of the source collection (string).</a:t>
            </a:r>
          </a:p>
          <a:p>
            <a:pPr marL="685800">
              <a:buFont typeface="Wingdings" panose="05000000000000000000" pitchFamily="2" charset="2"/>
              <a:buChar char="ü"/>
            </a:pPr>
            <a:r>
              <a:rPr lang="en-US" dirty="0"/>
              <a:t>So in this case, U is the same as T.</a:t>
            </a:r>
          </a:p>
          <a:p>
            <a:pPr marL="457200">
              <a:buFont typeface="Wingdings" panose="05000000000000000000" pitchFamily="2" charset="2"/>
              <a:buChar char="§"/>
            </a:pPr>
            <a:r>
              <a:rPr lang="en-US" dirty="0"/>
              <a:t>Here’s a situation where U and T don’t match: Say you have a list of integers, and each integer represents a number of days.</a:t>
            </a:r>
          </a:p>
          <a:p>
            <a:pPr marL="685800">
              <a:buFont typeface="Wingdings" panose="05000000000000000000" pitchFamily="2" charset="2"/>
              <a:buChar char="ü"/>
            </a:pPr>
            <a:r>
              <a:rPr lang="en-US" dirty="0"/>
              <a:t>You want to create a DateTime array from these numbers by adding the day values to </a:t>
            </a:r>
            <a:r>
              <a:rPr lang="en-US" dirty="0">
                <a:solidFill>
                  <a:srgbClr val="FF0000"/>
                </a:solidFill>
              </a:rPr>
              <a:t>DateTime.Today</a:t>
            </a:r>
            <a:r>
              <a:rPr lang="en-US" dirty="0"/>
              <a:t>.</a:t>
            </a:r>
          </a:p>
          <a:p>
            <a:pPr marL="685800">
              <a:buFont typeface="Wingdings" panose="05000000000000000000" pitchFamily="2" charset="2"/>
              <a:buChar char="ü"/>
            </a:pPr>
            <a:r>
              <a:rPr lang="en-US" dirty="0"/>
              <a:t>In this case, the initial type is </a:t>
            </a:r>
            <a:r>
              <a:rPr lang="en-US" dirty="0">
                <a:solidFill>
                  <a:srgbClr val="FF0000"/>
                </a:solidFill>
              </a:rPr>
              <a:t>System.Int32</a:t>
            </a:r>
            <a:r>
              <a:rPr lang="en-US" dirty="0"/>
              <a:t>, but the projection type is DateTime. In this case, U and T don’t match up</a:t>
            </a:r>
            <a:r>
              <a:rPr lang="en-US" dirty="0" smtClean="0"/>
              <a:t>.</a:t>
            </a:r>
            <a:endParaRPr lang="en-US" dirty="0"/>
          </a:p>
        </p:txBody>
      </p:sp>
      <p:sp>
        <p:nvSpPr>
          <p:cNvPr id="4" name="Date Placeholder 3"/>
          <p:cNvSpPr>
            <a:spLocks noGrp="1"/>
          </p:cNvSpPr>
          <p:nvPr>
            <p:ph type="dt" sz="half" idx="2"/>
          </p:nvPr>
        </p:nvSpPr>
        <p:spPr/>
        <p:txBody>
          <a:bodyPr/>
          <a:lstStyle/>
          <a:p>
            <a:fld id="{C65AE73F-5A1A-4C4F-A4A5-8EA4C1BEE464}"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a:t>
            </a:fld>
            <a:endParaRPr lang="en-US" dirty="0"/>
          </a:p>
        </p:txBody>
      </p:sp>
    </p:spTree>
    <p:extLst>
      <p:ext uri="{BB962C8B-B14F-4D97-AF65-F5344CB8AC3E}">
        <p14:creationId xmlns:p14="http://schemas.microsoft.com/office/powerpoint/2010/main" val="780512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Projector Functions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marL="457200">
              <a:buFont typeface="Wingdings" panose="05000000000000000000" pitchFamily="2" charset="2"/>
              <a:buChar char="§"/>
            </a:pPr>
            <a:r>
              <a:rPr lang="en-US" dirty="0" smtClean="0"/>
              <a:t>Select</a:t>
            </a:r>
            <a:r>
              <a:rPr lang="en-US" dirty="0"/>
              <a:t>( ), SelectMany( ), and Cast&lt;T&gt;( ) are other examples of projector functions.</a:t>
            </a:r>
          </a:p>
          <a:p>
            <a:pPr marL="457200">
              <a:buFont typeface="Wingdings" panose="05000000000000000000" pitchFamily="2" charset="2"/>
              <a:buChar char="§"/>
            </a:pPr>
            <a:r>
              <a:rPr lang="en-US" dirty="0"/>
              <a:t>A projector function can be represented by the following equation, where U can be the same as T</a:t>
            </a:r>
            <a:r>
              <a:rPr lang="en-US" dirty="0" smtClean="0"/>
              <a:t>:</a:t>
            </a:r>
            <a:endParaRPr lang="en-US" dirty="0"/>
          </a:p>
        </p:txBody>
      </p:sp>
      <p:sp>
        <p:nvSpPr>
          <p:cNvPr id="4" name="Date Placeholder 3"/>
          <p:cNvSpPr>
            <a:spLocks noGrp="1"/>
          </p:cNvSpPr>
          <p:nvPr>
            <p:ph type="dt" sz="half" idx="2"/>
          </p:nvPr>
        </p:nvSpPr>
        <p:spPr/>
        <p:txBody>
          <a:bodyPr/>
          <a:lstStyle/>
          <a:p>
            <a:fld id="{C65AE73F-5A1A-4C4F-A4A5-8EA4C1BEE464}"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a:t>
            </a:fld>
            <a:endParaRPr lang="en-US" dirty="0"/>
          </a:p>
        </p:txBody>
      </p:sp>
      <p:pic>
        <p:nvPicPr>
          <p:cNvPr id="6" name="Picture 5"/>
          <p:cNvPicPr>
            <a:picLocks noChangeAspect="1"/>
          </p:cNvPicPr>
          <p:nvPr/>
        </p:nvPicPr>
        <p:blipFill>
          <a:blip r:embed="rId2"/>
          <a:stretch>
            <a:fillRect/>
          </a:stretch>
        </p:blipFill>
        <p:spPr>
          <a:xfrm>
            <a:off x="769500" y="2255761"/>
            <a:ext cx="1778000" cy="381000"/>
          </a:xfrm>
          <a:prstGeom prst="rect">
            <a:avLst/>
          </a:prstGeom>
          <a:ln>
            <a:solidFill>
              <a:schemeClr val="accent1"/>
            </a:solidFill>
          </a:ln>
        </p:spPr>
      </p:pic>
    </p:spTree>
    <p:extLst>
      <p:ext uri="{BB962C8B-B14F-4D97-AF65-F5344CB8AC3E}">
        <p14:creationId xmlns:p14="http://schemas.microsoft.com/office/powerpoint/2010/main" val="2754868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a:t>Filters are just what you would think they are.</a:t>
            </a:r>
          </a:p>
          <a:p>
            <a:pPr marL="457200">
              <a:buFont typeface="Wingdings" panose="05000000000000000000" pitchFamily="2" charset="2"/>
              <a:buChar char="§"/>
            </a:pPr>
            <a:r>
              <a:rPr lang="en-US" dirty="0"/>
              <a:t>These functions </a:t>
            </a:r>
            <a:r>
              <a:rPr lang="en-US" dirty="0">
                <a:solidFill>
                  <a:srgbClr val="FF0000"/>
                </a:solidFill>
              </a:rPr>
              <a:t>filter out elements</a:t>
            </a:r>
            <a:r>
              <a:rPr lang="en-US" dirty="0"/>
              <a:t> of a given collection that don’t match a given expression.</a:t>
            </a:r>
          </a:p>
          <a:p>
            <a:pPr marL="685800">
              <a:buFont typeface="Wingdings" panose="05000000000000000000" pitchFamily="2" charset="2"/>
              <a:buChar char="ü"/>
            </a:pPr>
            <a:r>
              <a:rPr lang="en-US" dirty="0"/>
              <a:t>Where( )</a:t>
            </a:r>
          </a:p>
          <a:p>
            <a:pPr marL="685800">
              <a:buFont typeface="Wingdings" panose="05000000000000000000" pitchFamily="2" charset="2"/>
              <a:buChar char="ü"/>
            </a:pPr>
            <a:r>
              <a:rPr lang="en-US" dirty="0"/>
              <a:t>First( )</a:t>
            </a:r>
          </a:p>
          <a:p>
            <a:pPr marL="685800">
              <a:buFont typeface="Wingdings" panose="05000000000000000000" pitchFamily="2" charset="2"/>
              <a:buChar char="ü"/>
            </a:pPr>
            <a:r>
              <a:rPr lang="en-US" dirty="0"/>
              <a:t>Last( )</a:t>
            </a:r>
          </a:p>
          <a:p>
            <a:pPr marL="457200" indent="0">
              <a:buNone/>
            </a:pPr>
            <a:r>
              <a:rPr lang="en-US" dirty="0"/>
              <a:t>are examples of filter functions.</a:t>
            </a:r>
          </a:p>
          <a:p>
            <a:pPr marL="457200">
              <a:buFont typeface="Wingdings" panose="05000000000000000000" pitchFamily="2" charset="2"/>
              <a:buChar char="§"/>
            </a:pPr>
            <a:r>
              <a:rPr lang="en-US" dirty="0"/>
              <a:t>A filter function can be represented by either of the following equations</a:t>
            </a:r>
            <a:r>
              <a:rPr lang="en-US" dirty="0" smtClean="0"/>
              <a:t>:</a:t>
            </a:r>
            <a:endParaRPr lang="en-US" dirty="0"/>
          </a:p>
        </p:txBody>
      </p:sp>
      <p:sp>
        <p:nvSpPr>
          <p:cNvPr id="4" name="Date Placeholder 3"/>
          <p:cNvSpPr>
            <a:spLocks noGrp="1"/>
          </p:cNvSpPr>
          <p:nvPr>
            <p:ph type="dt" sz="half" idx="2"/>
          </p:nvPr>
        </p:nvSpPr>
        <p:spPr/>
        <p:txBody>
          <a:bodyPr/>
          <a:lstStyle/>
          <a:p>
            <a:fld id="{C65AE73F-5A1A-4C4F-A4A5-8EA4C1BEE464}"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a:t>
            </a:fld>
            <a:endParaRPr lang="en-US" dirty="0"/>
          </a:p>
        </p:txBody>
      </p:sp>
      <p:pic>
        <p:nvPicPr>
          <p:cNvPr id="6" name="Picture 5"/>
          <p:cNvPicPr>
            <a:picLocks noChangeAspect="1"/>
          </p:cNvPicPr>
          <p:nvPr/>
        </p:nvPicPr>
        <p:blipFill>
          <a:blip r:embed="rId2"/>
          <a:stretch>
            <a:fillRect/>
          </a:stretch>
        </p:blipFill>
        <p:spPr>
          <a:xfrm>
            <a:off x="654353" y="4163246"/>
            <a:ext cx="9389003" cy="875548"/>
          </a:xfrm>
          <a:prstGeom prst="rect">
            <a:avLst/>
          </a:prstGeom>
          <a:ln>
            <a:solidFill>
              <a:schemeClr val="accent1"/>
            </a:solidFill>
          </a:ln>
        </p:spPr>
      </p:pic>
    </p:spTree>
    <p:extLst>
      <p:ext uri="{BB962C8B-B14F-4D97-AF65-F5344CB8AC3E}">
        <p14:creationId xmlns:p14="http://schemas.microsoft.com/office/powerpoint/2010/main" val="4077355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Understanding </a:t>
            </a:r>
            <a:r>
              <a:rPr lang="en-US" dirty="0" smtClean="0">
                <a:solidFill>
                  <a:schemeClr val="bg1"/>
                </a:solidFill>
              </a:rPr>
              <a:t>Benefits </a:t>
            </a:r>
            <a:r>
              <a:rPr lang="en-US" dirty="0">
                <a:solidFill>
                  <a:schemeClr val="bg1"/>
                </a:solidFill>
              </a:rPr>
              <a:t>of Functional </a:t>
            </a:r>
            <a:r>
              <a:rPr lang="en-US" dirty="0" smtClean="0">
                <a:solidFill>
                  <a:schemeClr val="bg1"/>
                </a:solidFill>
              </a:rPr>
              <a:t>Prog</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I’ll walk you through the </a:t>
            </a:r>
            <a:r>
              <a:rPr lang="en-US" sz="2000" dirty="0">
                <a:solidFill>
                  <a:srgbClr val="FF0000"/>
                </a:solidFill>
              </a:rPr>
              <a:t>top five benefits </a:t>
            </a:r>
            <a:r>
              <a:rPr lang="en-US" sz="2000" dirty="0"/>
              <a:t>of using a functional programming </a:t>
            </a:r>
            <a:r>
              <a:rPr lang="en-US" sz="2000" dirty="0" smtClean="0"/>
              <a:t>approach.</a:t>
            </a:r>
          </a:p>
          <a:p>
            <a:pPr marL="457200">
              <a:buFont typeface="Wingdings" panose="05000000000000000000" pitchFamily="2" charset="2"/>
              <a:buChar char="§"/>
            </a:pPr>
            <a:r>
              <a:rPr lang="en-US" sz="2000" dirty="0" smtClean="0"/>
              <a:t>However </a:t>
            </a:r>
            <a:r>
              <a:rPr lang="en-US" sz="2000" dirty="0"/>
              <a:t>don’t bother trying to memorize </a:t>
            </a:r>
            <a:r>
              <a:rPr lang="en-US" sz="2000" dirty="0" smtClean="0"/>
              <a:t>these.</a:t>
            </a:r>
          </a:p>
          <a:p>
            <a:pPr marL="457200">
              <a:buFont typeface="Wingdings" panose="05000000000000000000" pitchFamily="2" charset="2"/>
              <a:buChar char="§"/>
            </a:pPr>
            <a:r>
              <a:rPr lang="en-US" sz="2000" dirty="0" smtClean="0"/>
              <a:t>After </a:t>
            </a:r>
            <a:r>
              <a:rPr lang="en-US" sz="2000" dirty="0"/>
              <a:t>you get comfortable with functional programming, these will seem </a:t>
            </a:r>
            <a:r>
              <a:rPr lang="en-US" sz="2000" dirty="0" smtClean="0"/>
              <a:t>obvious.</a:t>
            </a:r>
          </a:p>
          <a:p>
            <a:pPr marL="457200">
              <a:buFont typeface="Wingdings" panose="05000000000000000000" pitchFamily="2" charset="2"/>
              <a:buChar char="§"/>
            </a:pPr>
            <a:r>
              <a:rPr lang="en-US" sz="2000" dirty="0" smtClean="0"/>
              <a:t>The </a:t>
            </a:r>
            <a:r>
              <a:rPr lang="en-US" sz="2000" dirty="0"/>
              <a:t>five top benefits are as </a:t>
            </a:r>
            <a:r>
              <a:rPr lang="en-US" sz="2000" dirty="0" smtClean="0"/>
              <a:t>follows:</a:t>
            </a:r>
          </a:p>
          <a:p>
            <a:pPr marL="685800">
              <a:buFont typeface="Wingdings" panose="05000000000000000000" pitchFamily="2" charset="2"/>
              <a:buChar char="ü"/>
            </a:pPr>
            <a:r>
              <a:rPr lang="en-US" sz="2000" dirty="0" smtClean="0"/>
              <a:t>Composability</a:t>
            </a:r>
          </a:p>
          <a:p>
            <a:pPr marL="685800">
              <a:buFont typeface="Wingdings" panose="05000000000000000000" pitchFamily="2" charset="2"/>
              <a:buChar char="ü"/>
            </a:pPr>
            <a:r>
              <a:rPr lang="en-US" sz="2000" dirty="0" smtClean="0"/>
              <a:t>Lazy evaluation</a:t>
            </a:r>
          </a:p>
          <a:p>
            <a:pPr marL="685800">
              <a:buFont typeface="Wingdings" panose="05000000000000000000" pitchFamily="2" charset="2"/>
              <a:buChar char="ü"/>
            </a:pPr>
            <a:r>
              <a:rPr lang="en-US" sz="2000" dirty="0" smtClean="0"/>
              <a:t>Immutability</a:t>
            </a:r>
          </a:p>
          <a:p>
            <a:pPr marL="685800">
              <a:buFont typeface="Wingdings" panose="05000000000000000000" pitchFamily="2" charset="2"/>
              <a:buChar char="ü"/>
            </a:pPr>
            <a:r>
              <a:rPr lang="en-US" sz="2000" dirty="0" smtClean="0"/>
              <a:t>Parallelizable</a:t>
            </a:r>
          </a:p>
          <a:p>
            <a:pPr marL="685800">
              <a:buFont typeface="Wingdings" panose="05000000000000000000" pitchFamily="2" charset="2"/>
              <a:buChar char="ü"/>
            </a:pPr>
            <a:r>
              <a:rPr lang="en-US" sz="2000" dirty="0" smtClean="0"/>
              <a:t>Declarative</a:t>
            </a:r>
            <a:endParaRPr lang="en-US" sz="2000" dirty="0"/>
          </a:p>
        </p:txBody>
      </p:sp>
      <p:sp>
        <p:nvSpPr>
          <p:cNvPr id="8" name="Date Placeholder 7"/>
          <p:cNvSpPr>
            <a:spLocks noGrp="1"/>
          </p:cNvSpPr>
          <p:nvPr>
            <p:ph type="dt" sz="half" idx="2"/>
          </p:nvPr>
        </p:nvSpPr>
        <p:spPr/>
        <p:txBody>
          <a:bodyPr/>
          <a:lstStyle/>
          <a:p>
            <a:fld id="{8CCE11B5-21C5-4F7A-813D-0FD7C96EC048}" type="datetime1">
              <a:rPr lang="en-US" smtClean="0"/>
              <a:t>4/30/2018</a:t>
            </a:fld>
            <a:endParaRPr lang="en-US"/>
          </a:p>
        </p:txBody>
      </p:sp>
      <p:sp>
        <p:nvSpPr>
          <p:cNvPr id="9" name="Slide Number Placeholder 8"/>
          <p:cNvSpPr>
            <a:spLocks noGrp="1"/>
          </p:cNvSpPr>
          <p:nvPr>
            <p:ph type="sldNum" sz="quarter" idx="4"/>
          </p:nvPr>
        </p:nvSpPr>
        <p:spPr/>
        <p:txBody>
          <a:bodyPr/>
          <a:lstStyle/>
          <a:p>
            <a:fld id="{062D6987-FB6D-4DB8-81B8-AD0F35E3BB5F}" type="slidenum">
              <a:rPr lang="en-US" smtClean="0"/>
              <a:pPr/>
              <a:t>16</a:t>
            </a:fld>
            <a:endParaRPr lang="en-US"/>
          </a:p>
        </p:txBody>
      </p:sp>
    </p:spTree>
    <p:extLst>
      <p:ext uri="{BB962C8B-B14F-4D97-AF65-F5344CB8AC3E}">
        <p14:creationId xmlns:p14="http://schemas.microsoft.com/office/powerpoint/2010/main" val="3717470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Composability</a:t>
            </a:r>
            <a:endParaRPr lang="en-US" dirty="0"/>
          </a:p>
        </p:txBody>
      </p:sp>
      <p:sp>
        <p:nvSpPr>
          <p:cNvPr id="3" name="Content Placeholder 2"/>
          <p:cNvSpPr>
            <a:spLocks noGrp="1"/>
          </p:cNvSpPr>
          <p:nvPr>
            <p:ph idx="1"/>
          </p:nvPr>
        </p:nvSpPr>
        <p:spPr/>
        <p:txBody>
          <a:bodyPr/>
          <a:lstStyle/>
          <a:p>
            <a:r>
              <a:rPr lang="en-US" dirty="0"/>
              <a:t>Composability lets you create solutions for complex problems easily.</a:t>
            </a:r>
          </a:p>
          <a:p>
            <a:pPr marL="457200">
              <a:buFont typeface="Wingdings" panose="05000000000000000000" pitchFamily="2" charset="2"/>
              <a:buChar char="§"/>
            </a:pPr>
            <a:r>
              <a:rPr lang="en-US" dirty="0"/>
              <a:t>In fact, it’s the only good way to combat complexity.</a:t>
            </a:r>
          </a:p>
          <a:p>
            <a:pPr marL="457200">
              <a:buFont typeface="Wingdings" panose="05000000000000000000" pitchFamily="2" charset="2"/>
              <a:buChar char="§"/>
            </a:pPr>
            <a:r>
              <a:rPr lang="en-US" dirty="0"/>
              <a:t>Composability is based on the </a:t>
            </a:r>
            <a:r>
              <a:rPr lang="en-US" dirty="0">
                <a:solidFill>
                  <a:srgbClr val="FF0000"/>
                </a:solidFill>
              </a:rPr>
              <a:t>divide and rule </a:t>
            </a:r>
            <a:r>
              <a:rPr lang="en-US" dirty="0">
                <a:solidFill>
                  <a:srgbClr val="0070C0"/>
                </a:solidFill>
              </a:rPr>
              <a:t>principle</a:t>
            </a:r>
            <a:r>
              <a:rPr lang="en-US" dirty="0"/>
              <a:t>.</a:t>
            </a:r>
          </a:p>
          <a:p>
            <a:pPr marL="457200">
              <a:buFont typeface="Wingdings" panose="05000000000000000000" pitchFamily="2" charset="2"/>
              <a:buChar char="§"/>
            </a:pPr>
            <a:r>
              <a:rPr lang="en-US" dirty="0"/>
              <a:t>Imagine you are planning a party and you want everything to be done properly.</a:t>
            </a:r>
          </a:p>
          <a:p>
            <a:pPr marL="685800">
              <a:buFont typeface="Wingdings" panose="05000000000000000000" pitchFamily="2" charset="2"/>
              <a:buChar char="ü"/>
            </a:pPr>
            <a:r>
              <a:rPr lang="en-US" dirty="0"/>
              <a:t>You have a bunch of friends who are willing to help.</a:t>
            </a:r>
          </a:p>
          <a:p>
            <a:pPr marL="685800">
              <a:buFont typeface="Wingdings" panose="05000000000000000000" pitchFamily="2" charset="2"/>
              <a:buChar char="ü"/>
            </a:pPr>
            <a:r>
              <a:rPr lang="en-US" dirty="0"/>
              <a:t>If you could give each friend a </a:t>
            </a:r>
            <a:r>
              <a:rPr lang="en-US" dirty="0">
                <a:solidFill>
                  <a:srgbClr val="FF0000"/>
                </a:solidFill>
              </a:rPr>
              <a:t>single responsibility</a:t>
            </a:r>
            <a:r>
              <a:rPr lang="en-US" dirty="0"/>
              <a:t>, you could rest assured that everything would be done properly.</a:t>
            </a:r>
          </a:p>
          <a:p>
            <a:pPr marL="457200">
              <a:buFont typeface="Wingdings" panose="05000000000000000000" pitchFamily="2" charset="2"/>
              <a:buChar char="§"/>
            </a:pPr>
            <a:r>
              <a:rPr lang="en-US" dirty="0"/>
              <a:t>The same is true in programming.</a:t>
            </a:r>
          </a:p>
          <a:p>
            <a:pPr marL="457200">
              <a:buFont typeface="Wingdings" panose="05000000000000000000" pitchFamily="2" charset="2"/>
              <a:buChar char="§"/>
            </a:pPr>
            <a:r>
              <a:rPr lang="en-US" dirty="0"/>
              <a:t>If each method or loop has a single responsibility, each will be easier to </a:t>
            </a:r>
            <a:r>
              <a:rPr lang="en-US" dirty="0">
                <a:solidFill>
                  <a:srgbClr val="FF0000"/>
                </a:solidFill>
              </a:rPr>
              <a:t>refactor</a:t>
            </a:r>
            <a:r>
              <a:rPr lang="en-US" dirty="0"/>
              <a:t> as new methods, resulting in cleaner and thus more </a:t>
            </a:r>
            <a:r>
              <a:rPr lang="en-US" dirty="0">
                <a:solidFill>
                  <a:srgbClr val="FF0000"/>
                </a:solidFill>
              </a:rPr>
              <a:t>maintainable code</a:t>
            </a:r>
            <a:r>
              <a:rPr lang="en-US" dirty="0"/>
              <a:t>.</a:t>
            </a:r>
          </a:p>
          <a:p>
            <a:pPr marL="457200">
              <a:buFont typeface="Wingdings" panose="05000000000000000000" pitchFamily="2" charset="2"/>
              <a:buChar char="§"/>
            </a:pPr>
            <a:r>
              <a:rPr lang="en-US" dirty="0"/>
              <a:t>Functional programming thrives because of the composability it offers</a:t>
            </a:r>
            <a:r>
              <a:rPr lang="en-US" dirty="0" smtClean="0"/>
              <a:t>.</a:t>
            </a:r>
            <a:endParaRPr lang="en-US" dirty="0"/>
          </a:p>
        </p:txBody>
      </p:sp>
      <p:sp>
        <p:nvSpPr>
          <p:cNvPr id="4" name="Date Placeholder 3"/>
          <p:cNvSpPr>
            <a:spLocks noGrp="1"/>
          </p:cNvSpPr>
          <p:nvPr>
            <p:ph type="dt" sz="half" idx="2"/>
          </p:nvPr>
        </p:nvSpPr>
        <p:spPr/>
        <p:txBody>
          <a:bodyPr/>
          <a:lstStyle/>
          <a:p>
            <a:fld id="{C65AE73F-5A1A-4C4F-A4A5-8EA4C1BEE464}"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17</a:t>
            </a:fld>
            <a:endParaRPr lang="en-US" dirty="0"/>
          </a:p>
        </p:txBody>
      </p:sp>
    </p:spTree>
    <p:extLst>
      <p:ext uri="{BB962C8B-B14F-4D97-AF65-F5344CB8AC3E}">
        <p14:creationId xmlns:p14="http://schemas.microsoft.com/office/powerpoint/2010/main" val="1659308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Evaluation</a:t>
            </a:r>
            <a:endParaRPr lang="en-US" dirty="0"/>
          </a:p>
        </p:txBody>
      </p:sp>
      <p:sp>
        <p:nvSpPr>
          <p:cNvPr id="3" name="Content Placeholder 2"/>
          <p:cNvSpPr>
            <a:spLocks noGrp="1"/>
          </p:cNvSpPr>
          <p:nvPr>
            <p:ph idx="1"/>
          </p:nvPr>
        </p:nvSpPr>
        <p:spPr/>
        <p:txBody>
          <a:bodyPr/>
          <a:lstStyle/>
          <a:p>
            <a:r>
              <a:rPr lang="en-US" dirty="0"/>
              <a:t>Lazy evaluation is a concept that </a:t>
            </a:r>
            <a:r>
              <a:rPr lang="en-US" dirty="0">
                <a:solidFill>
                  <a:srgbClr val="0070C0"/>
                </a:solidFill>
              </a:rPr>
              <a:t>provides</a:t>
            </a:r>
            <a:r>
              <a:rPr lang="en-US" dirty="0"/>
              <a:t> the </a:t>
            </a:r>
            <a:r>
              <a:rPr lang="en-US" dirty="0">
                <a:solidFill>
                  <a:srgbClr val="FF0000"/>
                </a:solidFill>
              </a:rPr>
              <a:t>results of queries</a:t>
            </a:r>
            <a:r>
              <a:rPr lang="en-US" dirty="0"/>
              <a:t> </a:t>
            </a:r>
            <a:r>
              <a:rPr lang="en-US" dirty="0">
                <a:solidFill>
                  <a:srgbClr val="FF0000"/>
                </a:solidFill>
              </a:rPr>
              <a:t>only</a:t>
            </a:r>
            <a:r>
              <a:rPr lang="en-US" dirty="0"/>
              <a:t> </a:t>
            </a:r>
            <a:r>
              <a:rPr lang="en-US" dirty="0">
                <a:solidFill>
                  <a:srgbClr val="0070C0"/>
                </a:solidFill>
              </a:rPr>
              <a:t>when you need them</a:t>
            </a:r>
            <a:r>
              <a:rPr lang="en-US" dirty="0"/>
              <a:t>.</a:t>
            </a:r>
          </a:p>
          <a:p>
            <a:pPr marL="457200">
              <a:buFont typeface="Wingdings" panose="05000000000000000000" pitchFamily="2" charset="2"/>
              <a:buChar char="§"/>
            </a:pPr>
            <a:r>
              <a:rPr lang="en-US" dirty="0"/>
              <a:t>Imagine that you have a long list of objects, and you want to filter that list based on a certain condition, showing only the first ten such matching entries in your user interface.</a:t>
            </a:r>
          </a:p>
          <a:p>
            <a:pPr marL="457200">
              <a:buFont typeface="Wingdings" panose="05000000000000000000" pitchFamily="2" charset="2"/>
              <a:buChar char="§"/>
            </a:pPr>
            <a:r>
              <a:rPr lang="en-US" dirty="0"/>
              <a:t>In imperative programming, each operation would be evaluated.</a:t>
            </a:r>
          </a:p>
          <a:p>
            <a:pPr marL="457200">
              <a:buFont typeface="Wingdings" panose="05000000000000000000" pitchFamily="2" charset="2"/>
              <a:buChar char="§"/>
            </a:pPr>
            <a:r>
              <a:rPr lang="en-US" dirty="0"/>
              <a:t>Therefore, if the filter operation takes a long time, your user would have to wait for it to complete.</a:t>
            </a:r>
          </a:p>
          <a:p>
            <a:pPr marL="457200">
              <a:buFont typeface="Wingdings" panose="05000000000000000000" pitchFamily="2" charset="2"/>
              <a:buChar char="§"/>
            </a:pPr>
            <a:r>
              <a:rPr lang="en-US" dirty="0"/>
              <a:t>However, functional programming languages, including implementations such as F# or LINQ, allow you to take advantage of </a:t>
            </a:r>
            <a:r>
              <a:rPr lang="en-US" dirty="0">
                <a:solidFill>
                  <a:srgbClr val="FF0000"/>
                </a:solidFill>
              </a:rPr>
              <a:t>deferred execution </a:t>
            </a:r>
            <a:r>
              <a:rPr lang="en-US" dirty="0">
                <a:solidFill>
                  <a:srgbClr val="0070C0"/>
                </a:solidFill>
              </a:rPr>
              <a:t>and</a:t>
            </a:r>
            <a:r>
              <a:rPr lang="en-US" dirty="0">
                <a:solidFill>
                  <a:srgbClr val="FF0000"/>
                </a:solidFill>
              </a:rPr>
              <a:t> lazy evaluation</a:t>
            </a:r>
            <a:r>
              <a:rPr lang="en-US" dirty="0"/>
              <a:t>, in which the program performs operations such as this filter only when needed, thus saving time.</a:t>
            </a:r>
          </a:p>
          <a:p>
            <a:pPr marL="457200">
              <a:buFont typeface="Wingdings" panose="05000000000000000000" pitchFamily="2" charset="2"/>
              <a:buChar char="§"/>
            </a:pPr>
            <a:r>
              <a:rPr lang="en-US" dirty="0"/>
              <a:t>You’ll see more about lazy evaluation in Chapter 6.</a:t>
            </a:r>
          </a:p>
          <a:p>
            <a:endParaRPr lang="en-US" dirty="0"/>
          </a:p>
        </p:txBody>
      </p:sp>
      <p:sp>
        <p:nvSpPr>
          <p:cNvPr id="4" name="Date Placeholder 3"/>
          <p:cNvSpPr>
            <a:spLocks noGrp="1"/>
          </p:cNvSpPr>
          <p:nvPr>
            <p:ph type="dt" sz="half" idx="2"/>
          </p:nvPr>
        </p:nvSpPr>
        <p:spPr/>
        <p:txBody>
          <a:bodyPr/>
          <a:lstStyle/>
          <a:p>
            <a:fld id="{C65AE73F-5A1A-4C4F-A4A5-8EA4C1BEE464}"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18</a:t>
            </a:fld>
            <a:endParaRPr lang="en-US" dirty="0"/>
          </a:p>
        </p:txBody>
      </p:sp>
    </p:spTree>
    <p:extLst>
      <p:ext uri="{BB962C8B-B14F-4D97-AF65-F5344CB8AC3E}">
        <p14:creationId xmlns:p14="http://schemas.microsoft.com/office/powerpoint/2010/main" val="3016168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Immutability</a:t>
            </a:r>
            <a:endParaRPr lang="en-US" dirty="0"/>
          </a:p>
        </p:txBody>
      </p:sp>
      <p:sp>
        <p:nvSpPr>
          <p:cNvPr id="3" name="Content Placeholder 2"/>
          <p:cNvSpPr>
            <a:spLocks noGrp="1"/>
          </p:cNvSpPr>
          <p:nvPr>
            <p:ph idx="1"/>
          </p:nvPr>
        </p:nvSpPr>
        <p:spPr/>
        <p:txBody>
          <a:bodyPr/>
          <a:lstStyle/>
          <a:p>
            <a:r>
              <a:rPr lang="en-US" dirty="0"/>
              <a:t>Immutability lets you write code that is </a:t>
            </a:r>
            <a:r>
              <a:rPr lang="en-US" dirty="0">
                <a:solidFill>
                  <a:srgbClr val="FF0000"/>
                </a:solidFill>
              </a:rPr>
              <a:t>free </a:t>
            </a:r>
            <a:r>
              <a:rPr lang="en-US" dirty="0">
                <a:solidFill>
                  <a:srgbClr val="0070C0"/>
                </a:solidFill>
              </a:rPr>
              <a:t>of </a:t>
            </a:r>
            <a:r>
              <a:rPr lang="en-US" dirty="0">
                <a:solidFill>
                  <a:srgbClr val="FF0000"/>
                </a:solidFill>
              </a:rPr>
              <a:t>side effects</a:t>
            </a:r>
            <a:r>
              <a:rPr lang="en-US" dirty="0"/>
              <a:t>. </a:t>
            </a:r>
          </a:p>
          <a:p>
            <a:pPr marL="457200">
              <a:buFont typeface="Wingdings" panose="05000000000000000000" pitchFamily="2" charset="2"/>
              <a:buChar char="§"/>
            </a:pPr>
            <a:r>
              <a:rPr lang="en-US" dirty="0"/>
              <a:t>Although functional programming doesn’t guarantee that you will have code free of side effects, the best practices of functional programming preach this as a goal—with good reason.</a:t>
            </a:r>
          </a:p>
          <a:p>
            <a:pPr marL="457200">
              <a:buFont typeface="Wingdings" panose="05000000000000000000" pitchFamily="2" charset="2"/>
              <a:buChar char="§"/>
            </a:pPr>
            <a:r>
              <a:rPr lang="en-US" dirty="0"/>
              <a:t>Side effects such as shared variables not only may lead to ambiguous situations, but also can also be a serious hindrance in writing </a:t>
            </a:r>
            <a:r>
              <a:rPr lang="en-US" dirty="0">
                <a:solidFill>
                  <a:srgbClr val="FF0000"/>
                </a:solidFill>
              </a:rPr>
              <a:t>parallel programs</a:t>
            </a:r>
            <a:r>
              <a:rPr lang="en-US" dirty="0"/>
              <a:t>.</a:t>
            </a:r>
          </a:p>
          <a:p>
            <a:pPr marL="457200">
              <a:buFont typeface="Wingdings" panose="05000000000000000000" pitchFamily="2" charset="2"/>
              <a:buChar char="§"/>
            </a:pPr>
            <a:r>
              <a:rPr lang="en-US" dirty="0"/>
              <a:t>Imagine you are in a queue to buy movie tickets.</a:t>
            </a:r>
          </a:p>
          <a:p>
            <a:pPr marL="685800">
              <a:buFont typeface="Wingdings" panose="05000000000000000000" pitchFamily="2" charset="2"/>
              <a:buChar char="ü"/>
            </a:pPr>
            <a:r>
              <a:rPr lang="en-US" dirty="0"/>
              <a:t>You (and everyone else) have to wait until it’s your turn to buy a ticket, which prevents you from going directly into the theater.</a:t>
            </a:r>
          </a:p>
          <a:p>
            <a:pPr marL="457200">
              <a:buFont typeface="Wingdings" panose="05000000000000000000" pitchFamily="2" charset="2"/>
              <a:buChar char="§"/>
            </a:pPr>
            <a:r>
              <a:rPr lang="en-US" dirty="0"/>
              <a:t>Shared states or shared variables are like that.</a:t>
            </a:r>
          </a:p>
          <a:p>
            <a:pPr marL="457200">
              <a:buFont typeface="Wingdings" panose="05000000000000000000" pitchFamily="2" charset="2"/>
              <a:buChar char="§"/>
            </a:pPr>
            <a:r>
              <a:rPr lang="en-US" dirty="0"/>
              <a:t>When you have a lot of threads or tasks waiting for a single variable (or collection), you are limiting the speed with which code can execute.</a:t>
            </a:r>
          </a:p>
          <a:p>
            <a:pPr marL="457200">
              <a:buFont typeface="Wingdings" panose="05000000000000000000" pitchFamily="2" charset="2"/>
              <a:buChar char="§"/>
            </a:pPr>
            <a:r>
              <a:rPr lang="en-US" dirty="0"/>
              <a:t>A better strategy is more like buying tickets </a:t>
            </a:r>
            <a:r>
              <a:rPr lang="en-US" dirty="0" smtClean="0"/>
              <a:t>online.</a:t>
            </a:r>
          </a:p>
          <a:p>
            <a:pPr marL="457200">
              <a:buFont typeface="Wingdings" panose="05000000000000000000" pitchFamily="2" charset="2"/>
              <a:buChar char="§"/>
            </a:pPr>
            <a:r>
              <a:rPr lang="en-US" dirty="0" smtClean="0"/>
              <a:t>You start your task or thread with its own token/variable/state. That way, it never has to wait for access to shared variables.</a:t>
            </a:r>
            <a:endParaRPr lang="en-US" dirty="0"/>
          </a:p>
        </p:txBody>
      </p:sp>
      <p:sp>
        <p:nvSpPr>
          <p:cNvPr id="4" name="Date Placeholder 3"/>
          <p:cNvSpPr>
            <a:spLocks noGrp="1"/>
          </p:cNvSpPr>
          <p:nvPr>
            <p:ph type="dt" sz="half" idx="2"/>
          </p:nvPr>
        </p:nvSpPr>
        <p:spPr/>
        <p:txBody>
          <a:bodyPr/>
          <a:lstStyle/>
          <a:p>
            <a:fld id="{C65AE73F-5A1A-4C4F-A4A5-8EA4C1BEE464}"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19</a:t>
            </a:fld>
            <a:endParaRPr lang="en-US" dirty="0"/>
          </a:p>
        </p:txBody>
      </p:sp>
    </p:spTree>
    <p:extLst>
      <p:ext uri="{BB962C8B-B14F-4D97-AF65-F5344CB8AC3E}">
        <p14:creationId xmlns:p14="http://schemas.microsoft.com/office/powerpoint/2010/main" val="288284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LINQ</a:t>
            </a:r>
            <a:endParaRPr lang="en-US" dirty="0"/>
          </a:p>
        </p:txBody>
      </p:sp>
      <p:sp>
        <p:nvSpPr>
          <p:cNvPr id="3" name="Text Placeholder 2"/>
          <p:cNvSpPr>
            <a:spLocks noGrp="1"/>
          </p:cNvSpPr>
          <p:nvPr>
            <p:ph type="body" sz="quarter" idx="14"/>
          </p:nvPr>
        </p:nvSpPr>
        <p:spPr/>
        <p:txBody>
          <a:bodyPr/>
          <a:lstStyle/>
          <a:p>
            <a:r>
              <a:rPr lang="en-US" dirty="0">
                <a:latin typeface="Gill Sans MT" panose="020B0502020104020203" pitchFamily="34" charset="0"/>
              </a:rPr>
              <a:t>Thinking in LINQ 2014</a:t>
            </a: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fld id="{A6AC9F90-3D44-4505-85A8-D7FE878D7A54}" type="datetime1">
              <a:rPr lang="en-US" smtClean="0"/>
              <a:t>4/30/2018</a:t>
            </a:fld>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pic>
        <p:nvPicPr>
          <p:cNvPr id="9" name="Picture 8"/>
          <p:cNvPicPr>
            <a:picLocks noChangeAspect="1"/>
          </p:cNvPicPr>
          <p:nvPr/>
        </p:nvPicPr>
        <p:blipFill>
          <a:blip r:embed="rId2"/>
          <a:stretch>
            <a:fillRect/>
          </a:stretch>
        </p:blipFill>
        <p:spPr>
          <a:xfrm>
            <a:off x="1152525" y="3548404"/>
            <a:ext cx="3571875" cy="2733675"/>
          </a:xfrm>
          <a:prstGeom prst="rect">
            <a:avLst/>
          </a:prstGeom>
          <a:ln>
            <a:solidFill>
              <a:schemeClr val="accent1"/>
            </a:solidFill>
          </a:ln>
        </p:spPr>
      </p:pic>
      <p:graphicFrame>
        <p:nvGraphicFramePr>
          <p:cNvPr id="10" name="Table 9"/>
          <p:cNvGraphicFramePr>
            <a:graphicFrameLocks noGrp="1"/>
          </p:cNvGraphicFramePr>
          <p:nvPr>
            <p:extLst>
              <p:ext uri="{D42A27DB-BD31-4B8C-83A1-F6EECF244321}">
                <p14:modId xmlns:p14="http://schemas.microsoft.com/office/powerpoint/2010/main" val="1229775776"/>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err="1" smtClean="0">
                          <a:latin typeface="Gill Sans MT" panose="020B0502020104020203" pitchFamily="34" charset="0"/>
                        </a:rPr>
                        <a:t>ddmmmyy</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spTree>
    <p:extLst>
      <p:ext uri="{BB962C8B-B14F-4D97-AF65-F5344CB8AC3E}">
        <p14:creationId xmlns:p14="http://schemas.microsoft.com/office/powerpoint/2010/main" val="303301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Parallelizable</a:t>
            </a:r>
          </a:p>
        </p:txBody>
      </p:sp>
      <p:sp>
        <p:nvSpPr>
          <p:cNvPr id="3" name="Content Placeholder 2"/>
          <p:cNvSpPr>
            <a:spLocks noGrp="1"/>
          </p:cNvSpPr>
          <p:nvPr>
            <p:ph idx="1"/>
          </p:nvPr>
        </p:nvSpPr>
        <p:spPr/>
        <p:txBody>
          <a:bodyPr/>
          <a:lstStyle/>
          <a:p>
            <a:r>
              <a:rPr lang="en-US" dirty="0"/>
              <a:t>Functional programs are easier to </a:t>
            </a:r>
            <a:r>
              <a:rPr lang="en-US" dirty="0">
                <a:solidFill>
                  <a:srgbClr val="FF0000"/>
                </a:solidFill>
              </a:rPr>
              <a:t>parallelize</a:t>
            </a:r>
            <a:r>
              <a:rPr lang="en-US" dirty="0"/>
              <a:t> than their imperative counterparts because most functional programs are side-effect free (immutable) by design.</a:t>
            </a:r>
          </a:p>
          <a:p>
            <a:pPr marL="457200">
              <a:buFont typeface="Wingdings" panose="05000000000000000000" pitchFamily="2" charset="2"/>
              <a:buChar char="§"/>
            </a:pPr>
            <a:r>
              <a:rPr lang="en-US" dirty="0"/>
              <a:t>In LINQ, you can easily parallelize your code by using the</a:t>
            </a:r>
          </a:p>
          <a:p>
            <a:pPr marL="685800">
              <a:buFont typeface="Wingdings" panose="05000000000000000000" pitchFamily="2" charset="2"/>
              <a:buChar char="ü"/>
            </a:pPr>
            <a:r>
              <a:rPr lang="en-US" dirty="0"/>
              <a:t>AsParallel( )</a:t>
            </a:r>
          </a:p>
          <a:p>
            <a:pPr marL="685800">
              <a:buFont typeface="Wingdings" panose="05000000000000000000" pitchFamily="2" charset="2"/>
              <a:buChar char="ü"/>
            </a:pPr>
            <a:r>
              <a:rPr lang="en-US" dirty="0"/>
              <a:t>AsOrdered( ) </a:t>
            </a:r>
          </a:p>
          <a:p>
            <a:pPr marL="457200" indent="0">
              <a:buNone/>
            </a:pPr>
            <a:r>
              <a:rPr lang="en-US" dirty="0"/>
              <a:t>operators</a:t>
            </a:r>
          </a:p>
          <a:p>
            <a:pPr marL="457200">
              <a:buFont typeface="Wingdings" panose="05000000000000000000" pitchFamily="2" charset="2"/>
              <a:buChar char="§"/>
            </a:pPr>
            <a:r>
              <a:rPr lang="en-US" dirty="0"/>
              <a:t>You’ll see a full example in Chapter 4</a:t>
            </a:r>
            <a:r>
              <a:rPr lang="en-US" dirty="0" smtClean="0"/>
              <a:t>.</a:t>
            </a:r>
            <a:endParaRPr lang="en-US" dirty="0"/>
          </a:p>
        </p:txBody>
      </p:sp>
      <p:sp>
        <p:nvSpPr>
          <p:cNvPr id="4" name="Date Placeholder 3"/>
          <p:cNvSpPr>
            <a:spLocks noGrp="1"/>
          </p:cNvSpPr>
          <p:nvPr>
            <p:ph type="dt" sz="half" idx="2"/>
          </p:nvPr>
        </p:nvSpPr>
        <p:spPr/>
        <p:txBody>
          <a:bodyPr/>
          <a:lstStyle/>
          <a:p>
            <a:fld id="{C65AE73F-5A1A-4C4F-A4A5-8EA4C1BEE464}"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20</a:t>
            </a:fld>
            <a:endParaRPr lang="en-US" dirty="0"/>
          </a:p>
        </p:txBody>
      </p:sp>
    </p:spTree>
    <p:extLst>
      <p:ext uri="{BB962C8B-B14F-4D97-AF65-F5344CB8AC3E}">
        <p14:creationId xmlns:p14="http://schemas.microsoft.com/office/powerpoint/2010/main" val="204836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Declarative</a:t>
            </a:r>
            <a:endParaRPr lang="en-US" dirty="0"/>
          </a:p>
        </p:txBody>
      </p:sp>
      <p:sp>
        <p:nvSpPr>
          <p:cNvPr id="3" name="Content Placeholder 2"/>
          <p:cNvSpPr>
            <a:spLocks noGrp="1"/>
          </p:cNvSpPr>
          <p:nvPr>
            <p:ph idx="1"/>
          </p:nvPr>
        </p:nvSpPr>
        <p:spPr/>
        <p:txBody>
          <a:bodyPr/>
          <a:lstStyle/>
          <a:p>
            <a:r>
              <a:rPr lang="en-US" dirty="0"/>
              <a:t>Declarative programming helps you write very </a:t>
            </a:r>
            <a:r>
              <a:rPr lang="en-US" dirty="0">
                <a:solidFill>
                  <a:srgbClr val="FF0000"/>
                </a:solidFill>
              </a:rPr>
              <a:t>expressive code</a:t>
            </a:r>
            <a:r>
              <a:rPr lang="en-US" dirty="0"/>
              <a:t>, so that </a:t>
            </a:r>
            <a:r>
              <a:rPr lang="en-US" dirty="0">
                <a:solidFill>
                  <a:srgbClr val="FF0000"/>
                </a:solidFill>
              </a:rPr>
              <a:t>code readability </a:t>
            </a:r>
            <a:r>
              <a:rPr lang="en-US" dirty="0">
                <a:solidFill>
                  <a:srgbClr val="0070C0"/>
                </a:solidFill>
              </a:rPr>
              <a:t>improves</a:t>
            </a:r>
            <a:r>
              <a:rPr lang="en-US" dirty="0"/>
              <a:t>.</a:t>
            </a:r>
          </a:p>
          <a:p>
            <a:pPr marL="457200">
              <a:buFont typeface="Wingdings" panose="05000000000000000000" pitchFamily="2" charset="2"/>
              <a:buChar char="§"/>
            </a:pPr>
            <a:r>
              <a:rPr lang="en-US" dirty="0"/>
              <a:t>Declarative programming often also lets you get more done with </a:t>
            </a:r>
            <a:r>
              <a:rPr lang="en-US" dirty="0">
                <a:solidFill>
                  <a:srgbClr val="FF0000"/>
                </a:solidFill>
              </a:rPr>
              <a:t>less code</a:t>
            </a:r>
            <a:r>
              <a:rPr lang="en-US" dirty="0"/>
              <a:t>.</a:t>
            </a:r>
          </a:p>
          <a:p>
            <a:pPr marL="457200">
              <a:buFont typeface="Wingdings" panose="05000000000000000000" pitchFamily="2" charset="2"/>
              <a:buChar char="§"/>
            </a:pPr>
            <a:r>
              <a:rPr lang="en-US" dirty="0"/>
              <a:t>For example, it’s often possible to wrap an entire algorithm into a single line of C# by using </a:t>
            </a:r>
            <a:r>
              <a:rPr lang="en-US" dirty="0">
                <a:solidFill>
                  <a:srgbClr val="FF0000"/>
                </a:solidFill>
              </a:rPr>
              <a:t>LINQ operators</a:t>
            </a:r>
            <a:r>
              <a:rPr lang="en-US" dirty="0"/>
              <a:t>. </a:t>
            </a:r>
          </a:p>
          <a:p>
            <a:pPr marL="457200">
              <a:buFont typeface="Wingdings" panose="05000000000000000000" pitchFamily="2" charset="2"/>
              <a:buChar char="§"/>
            </a:pPr>
            <a:r>
              <a:rPr lang="en-US" dirty="0"/>
              <a:t>You’ll see examples of this later in this book, in Chapters 6 and 8</a:t>
            </a:r>
            <a:r>
              <a:rPr lang="en-US" dirty="0" smtClean="0"/>
              <a:t>.</a:t>
            </a:r>
            <a:endParaRPr lang="en-US" dirty="0"/>
          </a:p>
        </p:txBody>
      </p:sp>
      <p:sp>
        <p:nvSpPr>
          <p:cNvPr id="4" name="Date Placeholder 3"/>
          <p:cNvSpPr>
            <a:spLocks noGrp="1"/>
          </p:cNvSpPr>
          <p:nvPr>
            <p:ph type="dt" sz="half" idx="2"/>
          </p:nvPr>
        </p:nvSpPr>
        <p:spPr/>
        <p:txBody>
          <a:bodyPr/>
          <a:lstStyle/>
          <a:p>
            <a:fld id="{C65AE73F-5A1A-4C4F-A4A5-8EA4C1BEE464}"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21</a:t>
            </a:fld>
            <a:endParaRPr lang="en-US" dirty="0"/>
          </a:p>
        </p:txBody>
      </p:sp>
    </p:spTree>
    <p:extLst>
      <p:ext uri="{BB962C8B-B14F-4D97-AF65-F5344CB8AC3E}">
        <p14:creationId xmlns:p14="http://schemas.microsoft.com/office/powerpoint/2010/main" val="201909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Getting </a:t>
            </a:r>
            <a:r>
              <a:rPr lang="en-US" dirty="0" smtClean="0">
                <a:solidFill>
                  <a:schemeClr val="bg1"/>
                </a:solidFill>
              </a:rPr>
              <a:t>LINQPad</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You can enter and execute all the examples in this book with a useful tool called </a:t>
            </a:r>
            <a:r>
              <a:rPr lang="en-US" sz="2000" dirty="0" smtClean="0">
                <a:solidFill>
                  <a:srgbClr val="FF0000"/>
                </a:solidFill>
              </a:rPr>
              <a:t>LINQPad</a:t>
            </a:r>
            <a:r>
              <a:rPr lang="en-US" sz="2000" dirty="0" smtClean="0"/>
              <a:t>.</a:t>
            </a:r>
          </a:p>
          <a:p>
            <a:pPr marL="457200">
              <a:buFont typeface="Wingdings" panose="05000000000000000000" pitchFamily="2" charset="2"/>
              <a:buChar char="§"/>
            </a:pPr>
            <a:r>
              <a:rPr lang="en-US" sz="2000" dirty="0" smtClean="0"/>
              <a:t>LINQPad </a:t>
            </a:r>
            <a:r>
              <a:rPr lang="en-US" sz="2000" dirty="0"/>
              <a:t>is a free C</a:t>
            </a:r>
            <a:r>
              <a:rPr lang="en-US" sz="2000" dirty="0" smtClean="0"/>
              <a:t># / VB.NET / F</a:t>
            </a:r>
            <a:r>
              <a:rPr lang="en-US" sz="2000" dirty="0"/>
              <a:t># </a:t>
            </a:r>
            <a:r>
              <a:rPr lang="en-US" sz="2000" dirty="0">
                <a:solidFill>
                  <a:srgbClr val="FF0000"/>
                </a:solidFill>
              </a:rPr>
              <a:t>snippet </a:t>
            </a:r>
            <a:r>
              <a:rPr lang="en-US" sz="2000" dirty="0" smtClean="0">
                <a:solidFill>
                  <a:srgbClr val="FF0000"/>
                </a:solidFill>
              </a:rPr>
              <a:t>compiler</a:t>
            </a:r>
            <a:r>
              <a:rPr lang="en-US" sz="2000" dirty="0" smtClean="0"/>
              <a:t>.</a:t>
            </a:r>
          </a:p>
          <a:p>
            <a:pPr marL="457200">
              <a:buFont typeface="Wingdings" panose="05000000000000000000" pitchFamily="2" charset="2"/>
              <a:buChar char="§"/>
            </a:pPr>
            <a:r>
              <a:rPr lang="en-US" sz="2000" dirty="0" smtClean="0"/>
              <a:t>If </a:t>
            </a:r>
            <a:r>
              <a:rPr lang="en-US" sz="2000" dirty="0"/>
              <a:t>you’re serious about .NET programming, you should become familiar with LINQPad—it does more than just let you test LINQ </a:t>
            </a:r>
            <a:r>
              <a:rPr lang="en-US" sz="2000" dirty="0" smtClean="0"/>
              <a:t>statements.</a:t>
            </a:r>
          </a:p>
          <a:p>
            <a:pPr marL="457200">
              <a:buFont typeface="Wingdings" panose="05000000000000000000" pitchFamily="2" charset="2"/>
              <a:buChar char="§"/>
            </a:pPr>
            <a:r>
              <a:rPr lang="en-US" sz="2000" dirty="0" smtClean="0"/>
              <a:t>You </a:t>
            </a:r>
            <a:r>
              <a:rPr lang="en-US" sz="2000" dirty="0"/>
              <a:t>can download LINQPad from </a:t>
            </a:r>
            <a:r>
              <a:rPr lang="en-US" sz="2000" dirty="0" smtClean="0">
                <a:hlinkClick r:id="rId2"/>
              </a:rPr>
              <a:t>http://www.linqpad.net/GetFile.aspx?LINQPad4Setup.exe</a:t>
            </a:r>
            <a:r>
              <a:rPr lang="en-US" sz="2000" dirty="0" smtClean="0"/>
              <a:t>. </a:t>
            </a:r>
          </a:p>
          <a:p>
            <a:pPr marL="685800">
              <a:buFont typeface="Wingdings" panose="05000000000000000000" pitchFamily="2" charset="2"/>
              <a:buChar char="ü"/>
            </a:pPr>
            <a:r>
              <a:rPr lang="en-US" sz="2000" dirty="0" smtClean="0"/>
              <a:t>I </a:t>
            </a:r>
            <a:r>
              <a:rPr lang="en-US" sz="2000" dirty="0"/>
              <a:t>highly recommend you download and install LINQPad now, before you </a:t>
            </a:r>
            <a:r>
              <a:rPr lang="en-US" sz="2000" dirty="0" smtClean="0"/>
              <a:t>continue.</a:t>
            </a:r>
          </a:p>
          <a:p>
            <a:pPr marL="457200">
              <a:buFont typeface="Wingdings" panose="05000000000000000000" pitchFamily="2" charset="2"/>
              <a:buChar char="§"/>
            </a:pPr>
            <a:r>
              <a:rPr lang="en-US" sz="2000" dirty="0" smtClean="0"/>
              <a:t>Some </a:t>
            </a:r>
            <a:r>
              <a:rPr lang="en-US" sz="2000" dirty="0"/>
              <a:t>of the examples in this book run in LINQPad with the LINQPad language option set to </a:t>
            </a:r>
            <a:r>
              <a:rPr lang="en-US" sz="2000" dirty="0">
                <a:solidFill>
                  <a:srgbClr val="FF0000"/>
                </a:solidFill>
              </a:rPr>
              <a:t>C# Expressions</a:t>
            </a:r>
            <a:r>
              <a:rPr lang="en-US" sz="2000" dirty="0"/>
              <a:t>. </a:t>
            </a:r>
            <a:endParaRPr lang="en-US" sz="2000" dirty="0" smtClean="0"/>
          </a:p>
          <a:p>
            <a:pPr marL="457200">
              <a:buFont typeface="Wingdings" panose="05000000000000000000" pitchFamily="2" charset="2"/>
              <a:buChar char="§"/>
            </a:pPr>
            <a:r>
              <a:rPr lang="en-US" sz="2000" dirty="0" smtClean="0"/>
              <a:t>The </a:t>
            </a:r>
            <a:r>
              <a:rPr lang="en-US" sz="2000" dirty="0"/>
              <a:t>rest of the examples run in LINQPad with the LINQPad language option set to </a:t>
            </a:r>
            <a:r>
              <a:rPr lang="en-US" sz="2000" dirty="0">
                <a:solidFill>
                  <a:srgbClr val="FF0000"/>
                </a:solidFill>
              </a:rPr>
              <a:t>C# Statement(s</a:t>
            </a:r>
            <a:r>
              <a:rPr lang="en-US" sz="2000" dirty="0" smtClean="0">
                <a:solidFill>
                  <a:srgbClr val="FF0000"/>
                </a:solidFill>
              </a:rPr>
              <a:t>)</a:t>
            </a:r>
            <a:r>
              <a:rPr lang="en-US" sz="2000" dirty="0" smtClean="0"/>
              <a:t>.</a:t>
            </a:r>
          </a:p>
          <a:p>
            <a:pPr marL="457200">
              <a:buFont typeface="Wingdings" panose="05000000000000000000" pitchFamily="2" charset="2"/>
              <a:buChar char="§"/>
            </a:pPr>
            <a:r>
              <a:rPr lang="en-US" sz="2000" dirty="0" smtClean="0"/>
              <a:t>I’ve </a:t>
            </a:r>
            <a:r>
              <a:rPr lang="en-US" sz="2000" dirty="0"/>
              <a:t>made an effort to add reminders throughout the book where appropriate, but if you can’t get an example to run, check the LINQPad Language drop-down option</a:t>
            </a:r>
            <a:r>
              <a:rPr lang="en-US" sz="2000" dirty="0" smtClean="0"/>
              <a:t>.</a:t>
            </a:r>
            <a:endParaRPr lang="en-US" sz="2000" dirty="0"/>
          </a:p>
        </p:txBody>
      </p:sp>
      <p:sp>
        <p:nvSpPr>
          <p:cNvPr id="8" name="Date Placeholder 7"/>
          <p:cNvSpPr>
            <a:spLocks noGrp="1"/>
          </p:cNvSpPr>
          <p:nvPr>
            <p:ph type="dt" sz="half" idx="2"/>
          </p:nvPr>
        </p:nvSpPr>
        <p:spPr/>
        <p:txBody>
          <a:bodyPr/>
          <a:lstStyle/>
          <a:p>
            <a:fld id="{19D0E289-13D7-4DE4-9B0E-7678D96360EB}" type="datetime1">
              <a:rPr lang="en-US" smtClean="0"/>
              <a:t>4/30/2018</a:t>
            </a:fld>
            <a:endParaRPr lang="en-US"/>
          </a:p>
        </p:txBody>
      </p:sp>
      <p:sp>
        <p:nvSpPr>
          <p:cNvPr id="9" name="Slide Number Placeholder 8"/>
          <p:cNvSpPr>
            <a:spLocks noGrp="1"/>
          </p:cNvSpPr>
          <p:nvPr>
            <p:ph type="sldNum" sz="quarter" idx="4"/>
          </p:nvPr>
        </p:nvSpPr>
        <p:spPr/>
        <p:txBody>
          <a:bodyPr/>
          <a:lstStyle/>
          <a:p>
            <a:fld id="{062D6987-FB6D-4DB8-81B8-AD0F35E3BB5F}" type="slidenum">
              <a:rPr lang="en-US" smtClean="0"/>
              <a:pPr/>
              <a:t>22</a:t>
            </a:fld>
            <a:endParaRPr lang="en-US"/>
          </a:p>
        </p:txBody>
      </p:sp>
    </p:spTree>
    <p:extLst>
      <p:ext uri="{BB962C8B-B14F-4D97-AF65-F5344CB8AC3E}">
        <p14:creationId xmlns:p14="http://schemas.microsoft.com/office/powerpoint/2010/main" val="3594030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Series Generation</a:t>
            </a:r>
          </a:p>
        </p:txBody>
      </p:sp>
      <p:sp>
        <p:nvSpPr>
          <p:cNvPr id="4" name="Text Placeholder 3"/>
          <p:cNvSpPr>
            <a:spLocks noGrp="1"/>
          </p:cNvSpPr>
          <p:nvPr>
            <p:ph type="body" sz="quarter" idx="16"/>
          </p:nvPr>
        </p:nvSpPr>
        <p:spPr/>
        <p:txBody>
          <a:bodyPr/>
          <a:lstStyle/>
          <a:p>
            <a:r>
              <a:rPr lang="en-US" dirty="0" smtClean="0"/>
              <a:t>2</a:t>
            </a:r>
            <a:endParaRPr lang="en-US" dirty="0"/>
          </a:p>
        </p:txBody>
      </p:sp>
      <p:sp>
        <p:nvSpPr>
          <p:cNvPr id="9" name="Date Placeholder 8"/>
          <p:cNvSpPr>
            <a:spLocks noGrp="1"/>
          </p:cNvSpPr>
          <p:nvPr>
            <p:ph type="dt" sz="half" idx="4294967295"/>
          </p:nvPr>
        </p:nvSpPr>
        <p:spPr>
          <a:xfrm>
            <a:off x="0" y="6538913"/>
            <a:ext cx="2743200" cy="254000"/>
          </a:xfrm>
        </p:spPr>
        <p:txBody>
          <a:bodyPr/>
          <a:lstStyle/>
          <a:p>
            <a:fld id="{943B0FE5-7B82-428F-94C6-9F250B96932C}" type="datetime1">
              <a:rPr lang="en-US" smtClean="0"/>
              <a:t>4/30/2018</a:t>
            </a:fld>
            <a:endParaRPr lang="en-US"/>
          </a:p>
        </p:txBody>
      </p:sp>
      <p:sp>
        <p:nvSpPr>
          <p:cNvPr id="10" name="Slide Number Placeholder 9"/>
          <p:cNvSpPr>
            <a:spLocks noGrp="1"/>
          </p:cNvSpPr>
          <p:nvPr>
            <p:ph type="sldNum" sz="quarter" idx="4294967295"/>
          </p:nvPr>
        </p:nvSpPr>
        <p:spPr>
          <a:xfrm>
            <a:off x="9448800" y="6538913"/>
            <a:ext cx="2743200" cy="254000"/>
          </a:xfrm>
        </p:spPr>
        <p:txBody>
          <a:bodyPr/>
          <a:lstStyle/>
          <a:p>
            <a:fld id="{062D6987-FB6D-4DB8-81B8-AD0F35E3BB5F}" type="slidenum">
              <a:rPr lang="en-US" smtClean="0"/>
              <a:t>23</a:t>
            </a:fld>
            <a:endParaRPr lang="en-US"/>
          </a:p>
        </p:txBody>
      </p:sp>
      <p:pic>
        <p:nvPicPr>
          <p:cNvPr id="6" name="Picture 5"/>
          <p:cNvPicPr>
            <a:picLocks noChangeAspect="1"/>
          </p:cNvPicPr>
          <p:nvPr/>
        </p:nvPicPr>
        <p:blipFill>
          <a:blip r:embed="rId2"/>
          <a:stretch>
            <a:fillRect/>
          </a:stretch>
        </p:blipFill>
        <p:spPr>
          <a:xfrm>
            <a:off x="6871063" y="782506"/>
            <a:ext cx="4987562" cy="5725240"/>
          </a:xfrm>
          <a:prstGeom prst="rect">
            <a:avLst/>
          </a:prstGeom>
          <a:ln>
            <a:solidFill>
              <a:schemeClr val="accent1"/>
            </a:solidFill>
          </a:ln>
        </p:spPr>
      </p:pic>
    </p:spTree>
    <p:extLst>
      <p:ext uri="{BB962C8B-B14F-4D97-AF65-F5344CB8AC3E}">
        <p14:creationId xmlns:p14="http://schemas.microsoft.com/office/powerpoint/2010/main" val="22644537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LINQ helps you </a:t>
            </a:r>
            <a:r>
              <a:rPr lang="en-US" sz="2000" dirty="0">
                <a:solidFill>
                  <a:srgbClr val="FF0000"/>
                </a:solidFill>
              </a:rPr>
              <a:t>generate series</a:t>
            </a:r>
            <a:r>
              <a:rPr lang="en-US" sz="2000" dirty="0"/>
              <a:t> by using </a:t>
            </a:r>
            <a:r>
              <a:rPr lang="en-US" sz="2000" dirty="0">
                <a:solidFill>
                  <a:srgbClr val="FF0000"/>
                </a:solidFill>
              </a:rPr>
              <a:t>intuitive</a:t>
            </a:r>
            <a:r>
              <a:rPr lang="en-US" sz="2000" dirty="0"/>
              <a:t> and </a:t>
            </a:r>
            <a:r>
              <a:rPr lang="en-US" sz="2000" dirty="0">
                <a:solidFill>
                  <a:srgbClr val="FF0000"/>
                </a:solidFill>
              </a:rPr>
              <a:t>readable</a:t>
            </a:r>
            <a:r>
              <a:rPr lang="en-US" sz="2000" dirty="0"/>
              <a:t> </a:t>
            </a:r>
            <a:r>
              <a:rPr lang="en-US" sz="2000" dirty="0" smtClean="0">
                <a:solidFill>
                  <a:srgbClr val="0070C0"/>
                </a:solidFill>
              </a:rPr>
              <a:t>code</a:t>
            </a:r>
            <a:r>
              <a:rPr lang="en-US" sz="2000" dirty="0" smtClean="0"/>
              <a:t>.</a:t>
            </a:r>
          </a:p>
          <a:p>
            <a:pPr marL="457200">
              <a:buFont typeface="Wingdings" panose="05000000000000000000" pitchFamily="2" charset="2"/>
              <a:buChar char="§"/>
            </a:pPr>
            <a:r>
              <a:rPr lang="en-US" sz="2000" dirty="0" smtClean="0"/>
              <a:t>In </a:t>
            </a:r>
            <a:r>
              <a:rPr lang="en-US" sz="2000" dirty="0"/>
              <a:t>this chapter, you will see how to use several </a:t>
            </a:r>
            <a:r>
              <a:rPr lang="en-US" sz="2000" dirty="0">
                <a:solidFill>
                  <a:srgbClr val="0070C0"/>
                </a:solidFill>
              </a:rPr>
              <a:t>LINQ standard query operators</a:t>
            </a:r>
            <a:r>
              <a:rPr lang="en-US" sz="2000" dirty="0"/>
              <a:t> (</a:t>
            </a:r>
            <a:r>
              <a:rPr lang="en-US" sz="2000" dirty="0">
                <a:solidFill>
                  <a:srgbClr val="FF0000"/>
                </a:solidFill>
              </a:rPr>
              <a:t>LSQO</a:t>
            </a:r>
            <a:r>
              <a:rPr lang="en-US" sz="2000" dirty="0"/>
              <a:t>) to generate common mathematical and recursive </a:t>
            </a:r>
            <a:r>
              <a:rPr lang="en-US" sz="2000" dirty="0" smtClean="0"/>
              <a:t>series.</a:t>
            </a:r>
          </a:p>
          <a:p>
            <a:pPr marL="457200">
              <a:buFont typeface="Wingdings" panose="05000000000000000000" pitchFamily="2" charset="2"/>
              <a:buChar char="§"/>
            </a:pPr>
            <a:r>
              <a:rPr lang="en-US" sz="2000" dirty="0" smtClean="0"/>
              <a:t>All </a:t>
            </a:r>
            <a:r>
              <a:rPr lang="en-US" sz="2000" dirty="0"/>
              <a:t>these queries are designed to run on LINQPad (www.linqpad.net) as C# </a:t>
            </a:r>
            <a:r>
              <a:rPr lang="en-US" sz="2000" dirty="0" smtClean="0"/>
              <a:t>statements.</a:t>
            </a:r>
          </a:p>
          <a:p>
            <a:pPr marL="457200">
              <a:buFont typeface="Wingdings" panose="05000000000000000000" pitchFamily="2" charset="2"/>
              <a:buChar char="§"/>
            </a:pPr>
            <a:r>
              <a:rPr lang="en-US" sz="2000" dirty="0" smtClean="0"/>
              <a:t>Series </a:t>
            </a:r>
            <a:r>
              <a:rPr lang="en-US" sz="2000" dirty="0"/>
              <a:t>generation has applications in many areas</a:t>
            </a:r>
            <a:r>
              <a:rPr lang="en-US" sz="2000" dirty="0" smtClean="0"/>
              <a:t>.</a:t>
            </a:r>
          </a:p>
          <a:p>
            <a:pPr marL="457200">
              <a:buFont typeface="Wingdings" panose="05000000000000000000" pitchFamily="2" charset="2"/>
              <a:buChar char="§"/>
            </a:pPr>
            <a:r>
              <a:rPr lang="en-US" sz="2000" dirty="0" smtClean="0"/>
              <a:t>Although </a:t>
            </a:r>
            <a:r>
              <a:rPr lang="en-US" sz="2000" dirty="0"/>
              <a:t>the problems in this chapter may seem disconnected, they demonstrate how to use LINQ to solve diverse sets of </a:t>
            </a:r>
            <a:r>
              <a:rPr lang="en-US" sz="2000" dirty="0" smtClean="0"/>
              <a:t>problems.</a:t>
            </a:r>
          </a:p>
          <a:p>
            <a:pPr marL="457200">
              <a:buFont typeface="Wingdings" panose="05000000000000000000" pitchFamily="2" charset="2"/>
              <a:buChar char="§"/>
            </a:pPr>
            <a:r>
              <a:rPr lang="en-US" sz="2000" dirty="0" smtClean="0"/>
              <a:t>I </a:t>
            </a:r>
            <a:r>
              <a:rPr lang="en-US" sz="2000" dirty="0"/>
              <a:t>have categorized the problems into six main </a:t>
            </a:r>
            <a:r>
              <a:rPr lang="en-US" sz="2000" dirty="0" smtClean="0"/>
              <a:t>areas:</a:t>
            </a:r>
          </a:p>
          <a:p>
            <a:pPr marL="685800">
              <a:buFont typeface="Wingdings" panose="05000000000000000000" pitchFamily="2" charset="2"/>
              <a:buChar char="ü"/>
            </a:pPr>
            <a:r>
              <a:rPr lang="en-US" sz="2000" dirty="0" smtClean="0"/>
              <a:t>Math </a:t>
            </a:r>
            <a:r>
              <a:rPr lang="en-US" sz="2000" dirty="0"/>
              <a:t>and </a:t>
            </a:r>
            <a:r>
              <a:rPr lang="en-US" sz="2000" dirty="0" smtClean="0"/>
              <a:t>Statistics			Recursive Series and Patterns</a:t>
            </a:r>
          </a:p>
          <a:p>
            <a:pPr marL="685800">
              <a:buFont typeface="Wingdings" panose="05000000000000000000" pitchFamily="2" charset="2"/>
              <a:buChar char="ü"/>
            </a:pPr>
            <a:r>
              <a:rPr lang="en-US" sz="2000" dirty="0" smtClean="0"/>
              <a:t>Collections			Number Theory</a:t>
            </a:r>
          </a:p>
          <a:p>
            <a:pPr marL="685800">
              <a:buFont typeface="Wingdings" panose="05000000000000000000" pitchFamily="2" charset="2"/>
              <a:buChar char="ü"/>
            </a:pPr>
            <a:r>
              <a:rPr lang="en-US" sz="2000" dirty="0" smtClean="0"/>
              <a:t>Game Design			Working with Miscellaneous Series</a:t>
            </a:r>
          </a:p>
          <a:p>
            <a:pPr marL="457200">
              <a:buFont typeface="Wingdings" panose="05000000000000000000" pitchFamily="2" charset="2"/>
              <a:buChar char="§"/>
            </a:pPr>
            <a:r>
              <a:rPr lang="en-US" sz="2000" dirty="0" smtClean="0"/>
              <a:t>The </a:t>
            </a:r>
            <a:r>
              <a:rPr lang="en-US" sz="2000" dirty="0"/>
              <a:t>following problems are related to simple everyday mathematics and statistics</a:t>
            </a:r>
            <a:r>
              <a:rPr lang="en-US" sz="2000" dirty="0" smtClean="0"/>
              <a:t>.</a:t>
            </a:r>
            <a:endParaRPr lang="en-US" sz="2000" dirty="0"/>
          </a:p>
        </p:txBody>
      </p:sp>
      <p:sp>
        <p:nvSpPr>
          <p:cNvPr id="8" name="Date Placeholder 7"/>
          <p:cNvSpPr>
            <a:spLocks noGrp="1"/>
          </p:cNvSpPr>
          <p:nvPr>
            <p:ph type="dt" sz="half" idx="2"/>
          </p:nvPr>
        </p:nvSpPr>
        <p:spPr/>
        <p:txBody>
          <a:bodyPr/>
          <a:lstStyle/>
          <a:p>
            <a:fld id="{9AD61628-9020-411E-9583-DA4AF06E1782}" type="datetime1">
              <a:rPr lang="en-US" smtClean="0"/>
              <a:t>4/30/2018</a:t>
            </a:fld>
            <a:endParaRPr lang="en-US"/>
          </a:p>
        </p:txBody>
      </p:sp>
      <p:sp>
        <p:nvSpPr>
          <p:cNvPr id="9" name="Slide Number Placeholder 8"/>
          <p:cNvSpPr>
            <a:spLocks noGrp="1"/>
          </p:cNvSpPr>
          <p:nvPr>
            <p:ph type="sldNum" sz="quarter" idx="4"/>
          </p:nvPr>
        </p:nvSpPr>
        <p:spPr/>
        <p:txBody>
          <a:bodyPr/>
          <a:lstStyle/>
          <a:p>
            <a:fld id="{062D6987-FB6D-4DB8-81B8-AD0F35E3BB5F}" type="slidenum">
              <a:rPr lang="en-US" smtClean="0"/>
              <a:pPr/>
              <a:t>24</a:t>
            </a:fld>
            <a:endParaRPr lang="en-US"/>
          </a:p>
        </p:txBody>
      </p:sp>
    </p:spTree>
    <p:extLst>
      <p:ext uri="{BB962C8B-B14F-4D97-AF65-F5344CB8AC3E}">
        <p14:creationId xmlns:p14="http://schemas.microsoft.com/office/powerpoint/2010/main" val="2444136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dot product of two vectors is defined as the member-wise multiplication of their coefficients.</a:t>
            </a:r>
          </a:p>
          <a:p>
            <a:pPr marL="457200">
              <a:buFont typeface="Wingdings" panose="05000000000000000000" pitchFamily="2" charset="2"/>
              <a:buChar char="§"/>
            </a:pPr>
            <a:r>
              <a:rPr lang="en-US" sz="2000" dirty="0" smtClean="0">
                <a:solidFill>
                  <a:srgbClr val="0070C0"/>
                </a:solidFill>
              </a:rPr>
              <a:t>Problem</a:t>
            </a:r>
            <a:r>
              <a:rPr lang="en-US" sz="2000" dirty="0" smtClean="0"/>
              <a:t> - The </a:t>
            </a:r>
            <a:r>
              <a:rPr lang="en-US" sz="2000" dirty="0"/>
              <a:t>problem is to write a function that finds the dot product of two vectors.</a:t>
            </a:r>
          </a:p>
          <a:p>
            <a:pPr marL="457200">
              <a:buFont typeface="Wingdings" panose="05000000000000000000" pitchFamily="2" charset="2"/>
              <a:buChar char="§"/>
            </a:pPr>
            <a:r>
              <a:rPr lang="en-US" sz="2000" dirty="0">
                <a:solidFill>
                  <a:srgbClr val="0070C0"/>
                </a:solidFill>
              </a:rPr>
              <a:t>Solution</a:t>
            </a:r>
            <a:r>
              <a:rPr lang="en-US" sz="2000" dirty="0"/>
              <a:t> - Use the </a:t>
            </a:r>
            <a:r>
              <a:rPr lang="en-US" sz="2000" dirty="0">
                <a:solidFill>
                  <a:srgbClr val="FF0000"/>
                </a:solidFill>
              </a:rPr>
              <a:t>Zip</a:t>
            </a:r>
            <a:r>
              <a:rPr lang="en-US" sz="2000" dirty="0" smtClean="0">
                <a:solidFill>
                  <a:srgbClr val="FF0000"/>
                </a:solidFill>
              </a:rPr>
              <a:t>( )</a:t>
            </a:r>
            <a:r>
              <a:rPr lang="en-US" sz="2000" dirty="0" smtClean="0"/>
              <a:t> </a:t>
            </a:r>
            <a:r>
              <a:rPr lang="en-US" sz="2000" dirty="0">
                <a:solidFill>
                  <a:srgbClr val="0070C0"/>
                </a:solidFill>
              </a:rPr>
              <a:t>standard query operator</a:t>
            </a:r>
            <a:r>
              <a:rPr lang="en-US" sz="2000" dirty="0"/>
              <a:t>, passing it a function delegate that multiplies two values at the same location in the </a:t>
            </a:r>
            <a:r>
              <a:rPr lang="en-US" sz="2000" dirty="0" smtClean="0"/>
              <a:t>arrays.</a:t>
            </a:r>
          </a:p>
          <a:p>
            <a:pPr marL="685800">
              <a:buFont typeface="Wingdings" panose="05000000000000000000" pitchFamily="2" charset="2"/>
              <a:buChar char="ü"/>
            </a:pPr>
            <a:r>
              <a:rPr lang="en-US" sz="2000" dirty="0" smtClean="0">
                <a:solidFill>
                  <a:srgbClr val="FF0000"/>
                </a:solidFill>
              </a:rPr>
              <a:t>Listing </a:t>
            </a:r>
            <a:r>
              <a:rPr lang="en-US" sz="2000" dirty="0">
                <a:solidFill>
                  <a:srgbClr val="FF0000"/>
                </a:solidFill>
              </a:rPr>
              <a:t>2-1</a:t>
            </a:r>
            <a:r>
              <a:rPr lang="en-US" sz="2000" dirty="0"/>
              <a:t> generates the dot product of these two </a:t>
            </a:r>
            <a:r>
              <a:rPr lang="en-US" sz="2000" dirty="0" smtClean="0"/>
              <a:t>vectors.</a:t>
            </a:r>
          </a:p>
          <a:p>
            <a:pPr marL="685800">
              <a:buFont typeface="Wingdings" panose="05000000000000000000" pitchFamily="2" charset="2"/>
              <a:buChar char="ü"/>
            </a:pPr>
            <a:r>
              <a:rPr lang="en-US" sz="2000" dirty="0" smtClean="0">
                <a:solidFill>
                  <a:srgbClr val="FF0000"/>
                </a:solidFill>
              </a:rPr>
              <a:t>Figure </a:t>
            </a:r>
            <a:r>
              <a:rPr lang="en-US" sz="2000" dirty="0">
                <a:solidFill>
                  <a:srgbClr val="FF0000"/>
                </a:solidFill>
              </a:rPr>
              <a:t>2-1</a:t>
            </a:r>
            <a:r>
              <a:rPr lang="en-US" sz="2000" dirty="0"/>
              <a:t> shows the result.</a:t>
            </a:r>
          </a:p>
          <a:p>
            <a:pPr marL="457200">
              <a:buFont typeface="Wingdings" panose="05000000000000000000" pitchFamily="2" charset="2"/>
              <a:buChar char="§"/>
            </a:pPr>
            <a:r>
              <a:rPr lang="en-US" sz="2000" dirty="0" smtClean="0">
                <a:solidFill>
                  <a:srgbClr val="0070C0"/>
                </a:solidFill>
              </a:rPr>
              <a:t>How </a:t>
            </a:r>
            <a:r>
              <a:rPr lang="en-US" sz="2000" dirty="0">
                <a:solidFill>
                  <a:srgbClr val="0070C0"/>
                </a:solidFill>
              </a:rPr>
              <a:t>It </a:t>
            </a:r>
            <a:r>
              <a:rPr lang="en-US" sz="2000" dirty="0" smtClean="0">
                <a:solidFill>
                  <a:srgbClr val="0070C0"/>
                </a:solidFill>
              </a:rPr>
              <a:t>Works</a:t>
            </a:r>
            <a:r>
              <a:rPr lang="en-US" sz="2000" dirty="0" smtClean="0"/>
              <a:t> </a:t>
            </a:r>
            <a:r>
              <a:rPr lang="en-US" sz="2000" dirty="0"/>
              <a:t>- </a:t>
            </a:r>
            <a:r>
              <a:rPr lang="en-US" sz="2000" dirty="0">
                <a:solidFill>
                  <a:srgbClr val="FF0000"/>
                </a:solidFill>
              </a:rPr>
              <a:t>Zip</a:t>
            </a:r>
            <a:r>
              <a:rPr lang="en-US" sz="2000" dirty="0" smtClean="0">
                <a:solidFill>
                  <a:srgbClr val="FF0000"/>
                </a:solidFill>
              </a:rPr>
              <a:t>( )</a:t>
            </a:r>
            <a:r>
              <a:rPr lang="en-US" sz="2000" dirty="0" smtClean="0"/>
              <a:t> </a:t>
            </a:r>
            <a:r>
              <a:rPr lang="en-US" sz="2000" dirty="0"/>
              <a:t>is a LINQ standard query operator that operates on two members at the same location (or index</a:t>
            </a:r>
            <a:r>
              <a:rPr lang="en-US" sz="2000" dirty="0" smtClean="0"/>
              <a:t>).</a:t>
            </a:r>
          </a:p>
          <a:p>
            <a:pPr marL="685800">
              <a:buFont typeface="Wingdings" panose="05000000000000000000" pitchFamily="2" charset="2"/>
              <a:buChar char="ü"/>
            </a:pPr>
            <a:r>
              <a:rPr lang="en-US" sz="2000" dirty="0" smtClean="0"/>
              <a:t>The </a:t>
            </a:r>
            <a:r>
              <a:rPr lang="en-US" sz="2000" dirty="0"/>
              <a:t>delegate passed to Zip</a:t>
            </a:r>
            <a:r>
              <a:rPr lang="en-US" sz="2000" dirty="0" smtClean="0"/>
              <a:t>( ) </a:t>
            </a:r>
            <a:r>
              <a:rPr lang="en-US" sz="2000" dirty="0"/>
              <a:t>denotes the function used to generate a </a:t>
            </a:r>
            <a:r>
              <a:rPr lang="en-US" sz="2000" dirty="0">
                <a:solidFill>
                  <a:srgbClr val="FF0000"/>
                </a:solidFill>
              </a:rPr>
              <a:t>zipped single value</a:t>
            </a:r>
            <a:r>
              <a:rPr lang="en-US" sz="2000" dirty="0"/>
              <a:t> from the members at the same index in two </a:t>
            </a:r>
            <a:r>
              <a:rPr lang="en-US" sz="2000" dirty="0" smtClean="0"/>
              <a:t>series.</a:t>
            </a:r>
          </a:p>
          <a:p>
            <a:pPr marL="685800">
              <a:buFont typeface="Wingdings" panose="05000000000000000000" pitchFamily="2" charset="2"/>
              <a:buChar char="ü"/>
            </a:pPr>
            <a:r>
              <a:rPr lang="en-US" sz="2000" dirty="0" smtClean="0"/>
              <a:t>For </a:t>
            </a:r>
            <a:r>
              <a:rPr lang="en-US" sz="2000" dirty="0"/>
              <a:t>a </a:t>
            </a:r>
            <a:r>
              <a:rPr lang="en-US" sz="2000" dirty="0">
                <a:solidFill>
                  <a:srgbClr val="FF0000"/>
                </a:solidFill>
              </a:rPr>
              <a:t>vector dot product</a:t>
            </a:r>
            <a:r>
              <a:rPr lang="en-US" sz="2000" dirty="0"/>
              <a:t>, the function is a simple multiplication denoted </a:t>
            </a:r>
            <a:r>
              <a:rPr lang="en-US" sz="2000" dirty="0" smtClean="0"/>
              <a:t>by</a:t>
            </a:r>
            <a:endParaRPr lang="en-US" sz="2000" dirty="0"/>
          </a:p>
        </p:txBody>
      </p:sp>
      <p:sp>
        <p:nvSpPr>
          <p:cNvPr id="9" name="Date Placeholder 8"/>
          <p:cNvSpPr>
            <a:spLocks noGrp="1"/>
          </p:cNvSpPr>
          <p:nvPr>
            <p:ph type="dt" sz="half" idx="2"/>
          </p:nvPr>
        </p:nvSpPr>
        <p:spPr/>
        <p:txBody>
          <a:bodyPr/>
          <a:lstStyle/>
          <a:p>
            <a:fld id="{FAE92337-DA5E-4F6F-85C6-AAAF187732D8}" type="datetime1">
              <a:rPr lang="en-US" smtClean="0"/>
              <a:t>4/30/2018</a:t>
            </a:fld>
            <a:endParaRPr lang="en-US"/>
          </a:p>
        </p:txBody>
      </p:sp>
      <p:sp>
        <p:nvSpPr>
          <p:cNvPr id="10" name="Slide Number Placeholder 9"/>
          <p:cNvSpPr>
            <a:spLocks noGrp="1"/>
          </p:cNvSpPr>
          <p:nvPr>
            <p:ph type="sldNum" sz="quarter" idx="4"/>
          </p:nvPr>
        </p:nvSpPr>
        <p:spPr/>
        <p:txBody>
          <a:bodyPr/>
          <a:lstStyle/>
          <a:p>
            <a:fld id="{062D6987-FB6D-4DB8-81B8-AD0F35E3BB5F}" type="slidenum">
              <a:rPr lang="en-US" smtClean="0"/>
              <a:pPr/>
              <a:t>25</a:t>
            </a:fld>
            <a:endParaRPr lang="en-US"/>
          </a:p>
        </p:txBody>
      </p:sp>
      <p:pic>
        <p:nvPicPr>
          <p:cNvPr id="5" name="Picture 4"/>
          <p:cNvPicPr>
            <a:picLocks noChangeAspect="1"/>
          </p:cNvPicPr>
          <p:nvPr/>
        </p:nvPicPr>
        <p:blipFill>
          <a:blip r:embed="rId2"/>
          <a:stretch>
            <a:fillRect/>
          </a:stretch>
        </p:blipFill>
        <p:spPr>
          <a:xfrm>
            <a:off x="1011586" y="5370921"/>
            <a:ext cx="2656416" cy="442736"/>
          </a:xfrm>
          <a:prstGeom prst="rect">
            <a:avLst/>
          </a:prstGeom>
          <a:ln>
            <a:solidFill>
              <a:schemeClr val="accent1"/>
            </a:solidFill>
          </a:ln>
        </p:spPr>
      </p:pic>
      <p:sp>
        <p:nvSpPr>
          <p:cNvPr id="3" name="Title 2"/>
          <p:cNvSpPr>
            <a:spLocks noGrp="1"/>
          </p:cNvSpPr>
          <p:nvPr>
            <p:ph type="title"/>
          </p:nvPr>
        </p:nvSpPr>
        <p:spPr/>
        <p:txBody>
          <a:bodyPr/>
          <a:lstStyle/>
          <a:p>
            <a:r>
              <a:rPr lang="en-US" dirty="0" smtClean="0"/>
              <a:t>2-1</a:t>
            </a:r>
            <a:endParaRPr lang="en-US" dirty="0"/>
          </a:p>
        </p:txBody>
      </p:sp>
    </p:spTree>
    <p:extLst>
      <p:ext uri="{BB962C8B-B14F-4D97-AF65-F5344CB8AC3E}">
        <p14:creationId xmlns:p14="http://schemas.microsoft.com/office/powerpoint/2010/main" val="2006465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2-1 || Figure 2-1</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endParaRPr lang="en-US" sz="2000" dirty="0" smtClean="0"/>
          </a:p>
          <a:p>
            <a:pPr indent="0">
              <a:buNone/>
            </a:pPr>
            <a:endParaRPr lang="en-US" sz="2000" dirty="0"/>
          </a:p>
        </p:txBody>
      </p:sp>
      <p:sp>
        <p:nvSpPr>
          <p:cNvPr id="10" name="Date Placeholder 9"/>
          <p:cNvSpPr>
            <a:spLocks noGrp="1"/>
          </p:cNvSpPr>
          <p:nvPr>
            <p:ph type="dt" sz="half" idx="2"/>
          </p:nvPr>
        </p:nvSpPr>
        <p:spPr/>
        <p:txBody>
          <a:bodyPr/>
          <a:lstStyle/>
          <a:p>
            <a:fld id="{4152913A-7477-487C-A529-DF0EA3E954F5}" type="datetime1">
              <a:rPr lang="en-US" smtClean="0"/>
              <a:t>4/30/2018</a:t>
            </a:fld>
            <a:endParaRPr lang="en-US"/>
          </a:p>
        </p:txBody>
      </p:sp>
      <p:sp>
        <p:nvSpPr>
          <p:cNvPr id="11" name="Slide Number Placeholder 10"/>
          <p:cNvSpPr>
            <a:spLocks noGrp="1"/>
          </p:cNvSpPr>
          <p:nvPr>
            <p:ph type="sldNum" sz="quarter" idx="4"/>
          </p:nvPr>
        </p:nvSpPr>
        <p:spPr/>
        <p:txBody>
          <a:bodyPr/>
          <a:lstStyle/>
          <a:p>
            <a:fld id="{062D6987-FB6D-4DB8-81B8-AD0F35E3BB5F}" type="slidenum">
              <a:rPr lang="en-US" smtClean="0"/>
              <a:pPr/>
              <a:t>26</a:t>
            </a:fld>
            <a:endParaRPr lang="en-US"/>
          </a:p>
        </p:txBody>
      </p:sp>
      <p:pic>
        <p:nvPicPr>
          <p:cNvPr id="7" name="Picture 6"/>
          <p:cNvPicPr>
            <a:picLocks noChangeAspect="1"/>
          </p:cNvPicPr>
          <p:nvPr/>
        </p:nvPicPr>
        <p:blipFill>
          <a:blip r:embed="rId2"/>
          <a:stretch>
            <a:fillRect/>
          </a:stretch>
        </p:blipFill>
        <p:spPr>
          <a:xfrm>
            <a:off x="152400" y="1268362"/>
            <a:ext cx="7413625" cy="1649066"/>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152400" y="2998498"/>
            <a:ext cx="5467350" cy="2200275"/>
          </a:xfrm>
          <a:prstGeom prst="rect">
            <a:avLst/>
          </a:prstGeom>
          <a:ln>
            <a:solidFill>
              <a:schemeClr val="accent1"/>
            </a:solidFill>
          </a:ln>
        </p:spPr>
      </p:pic>
    </p:spTree>
    <p:extLst>
      <p:ext uri="{BB962C8B-B14F-4D97-AF65-F5344CB8AC3E}">
        <p14:creationId xmlns:p14="http://schemas.microsoft.com/office/powerpoint/2010/main" val="823883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2-2</a:t>
            </a:r>
            <a:endParaRPr lang="en-US" dirty="0"/>
          </a:p>
        </p:txBody>
      </p:sp>
      <p:sp>
        <p:nvSpPr>
          <p:cNvPr id="7" name="Content Placeholder 6"/>
          <p:cNvSpPr>
            <a:spLocks noGrp="1"/>
          </p:cNvSpPr>
          <p:nvPr>
            <p:ph idx="1"/>
          </p:nvPr>
        </p:nvSpPr>
        <p:spPr/>
        <p:txBody>
          <a:bodyPr/>
          <a:lstStyle/>
          <a:p>
            <a:r>
              <a:rPr lang="en-US" dirty="0"/>
              <a:t>A Pythagorean triple is a tuple of three integers that can form the sides of a </a:t>
            </a:r>
            <a:r>
              <a:rPr lang="en-US" dirty="0" smtClean="0"/>
              <a:t>right-triangle.</a:t>
            </a:r>
          </a:p>
          <a:p>
            <a:pPr lvl="1"/>
            <a:r>
              <a:rPr lang="en-US" dirty="0" smtClean="0">
                <a:solidFill>
                  <a:srgbClr val="0070C0"/>
                </a:solidFill>
              </a:rPr>
              <a:t>Problem:</a:t>
            </a:r>
            <a:r>
              <a:rPr lang="en-US" dirty="0" smtClean="0"/>
              <a:t> </a:t>
            </a:r>
            <a:r>
              <a:rPr lang="en-US" dirty="0"/>
              <a:t>Use LINQ to generate a </a:t>
            </a:r>
            <a:r>
              <a:rPr lang="en-US" dirty="0">
                <a:solidFill>
                  <a:srgbClr val="FF0000"/>
                </a:solidFill>
              </a:rPr>
              <a:t>Pythagorean </a:t>
            </a:r>
            <a:r>
              <a:rPr lang="en-US" dirty="0" smtClean="0">
                <a:solidFill>
                  <a:srgbClr val="FF0000"/>
                </a:solidFill>
              </a:rPr>
              <a:t>triple</a:t>
            </a:r>
            <a:r>
              <a:rPr lang="en-US" dirty="0" smtClean="0"/>
              <a:t>.</a:t>
            </a:r>
          </a:p>
          <a:p>
            <a:pPr lvl="1"/>
            <a:r>
              <a:rPr lang="en-US" dirty="0" smtClean="0">
                <a:solidFill>
                  <a:srgbClr val="0070C0"/>
                </a:solidFill>
              </a:rPr>
              <a:t>Solution:</a:t>
            </a:r>
            <a:r>
              <a:rPr lang="en-US" dirty="0" smtClean="0"/>
              <a:t> </a:t>
            </a:r>
            <a:r>
              <a:rPr lang="en-US" dirty="0"/>
              <a:t>The most common Pythagorean triple is {3, 4, 5</a:t>
            </a:r>
            <a:r>
              <a:rPr lang="en-US" dirty="0" smtClean="0"/>
              <a:t>}.</a:t>
            </a:r>
          </a:p>
          <a:p>
            <a:pPr lvl="2"/>
            <a:r>
              <a:rPr lang="en-US" dirty="0" smtClean="0"/>
              <a:t>The </a:t>
            </a:r>
            <a:r>
              <a:rPr lang="en-US" dirty="0"/>
              <a:t>obvious scheme for generating more of these triples is to multiply an existing triple by some number. </a:t>
            </a:r>
            <a:endParaRPr lang="en-US" dirty="0" smtClean="0"/>
          </a:p>
          <a:p>
            <a:pPr lvl="2"/>
            <a:r>
              <a:rPr lang="en-US" dirty="0" smtClean="0"/>
              <a:t>For </a:t>
            </a:r>
            <a:r>
              <a:rPr lang="en-US" dirty="0"/>
              <a:t>example, multiplying {3, 4, 5} by 2 yields {6, 8, 10}—another Pythagorean </a:t>
            </a:r>
            <a:r>
              <a:rPr lang="en-US" dirty="0" smtClean="0"/>
              <a:t>triple.</a:t>
            </a:r>
          </a:p>
          <a:p>
            <a:pPr lvl="2"/>
            <a:r>
              <a:rPr lang="en-US" dirty="0" smtClean="0"/>
              <a:t>However</a:t>
            </a:r>
            <a:r>
              <a:rPr lang="en-US" dirty="0"/>
              <a:t>, </a:t>
            </a:r>
            <a:r>
              <a:rPr lang="en-US" dirty="0">
                <a:solidFill>
                  <a:srgbClr val="FF0000"/>
                </a:solidFill>
              </a:rPr>
              <a:t>Babylonians</a:t>
            </a:r>
            <a:r>
              <a:rPr lang="en-US" dirty="0"/>
              <a:t> came up with a more general formula for generating Pythagorean triples: The base and height assume the values of c * c –1 and 2 * c, respectively, where c represents a number greater than or equal to </a:t>
            </a:r>
            <a:r>
              <a:rPr lang="en-US" dirty="0" smtClean="0"/>
              <a:t>2.</a:t>
            </a:r>
          </a:p>
          <a:p>
            <a:pPr lvl="2"/>
            <a:r>
              <a:rPr lang="en-US" dirty="0" smtClean="0"/>
              <a:t>The </a:t>
            </a:r>
            <a:r>
              <a:rPr lang="en-US" dirty="0"/>
              <a:t>hypotenuse, the longest side of a right triangle, is always one greater than the square of that number (c</a:t>
            </a:r>
            <a:r>
              <a:rPr lang="en-US" dirty="0" smtClean="0"/>
              <a:t>).</a:t>
            </a:r>
          </a:p>
          <a:p>
            <a:pPr lvl="2"/>
            <a:r>
              <a:rPr lang="en-US" dirty="0" smtClean="0">
                <a:solidFill>
                  <a:srgbClr val="FF0000"/>
                </a:solidFill>
              </a:rPr>
              <a:t>Listing </a:t>
            </a:r>
            <a:r>
              <a:rPr lang="en-US" dirty="0">
                <a:solidFill>
                  <a:srgbClr val="FF0000"/>
                </a:solidFill>
              </a:rPr>
              <a:t>2-2</a:t>
            </a:r>
            <a:r>
              <a:rPr lang="en-US" dirty="0"/>
              <a:t> generates Pythagorean triplets by using the old and simple Babylonian </a:t>
            </a:r>
            <a:r>
              <a:rPr lang="en-US" dirty="0" smtClean="0"/>
              <a:t>formula.</a:t>
            </a:r>
          </a:p>
          <a:p>
            <a:pPr lvl="2"/>
            <a:r>
              <a:rPr lang="en-US" dirty="0"/>
              <a:t>This generates the output shown in </a:t>
            </a:r>
            <a:r>
              <a:rPr lang="en-US" dirty="0">
                <a:solidFill>
                  <a:srgbClr val="FF0000"/>
                </a:solidFill>
              </a:rPr>
              <a:t>Figure 2-2</a:t>
            </a:r>
            <a:r>
              <a:rPr lang="en-US" dirty="0" smtClean="0"/>
              <a:t>.</a:t>
            </a:r>
          </a:p>
          <a:p>
            <a:pPr lvl="1"/>
            <a:endParaRPr lang="en-US" dirty="0"/>
          </a:p>
        </p:txBody>
      </p:sp>
      <p:sp>
        <p:nvSpPr>
          <p:cNvPr id="4" name="Date Placeholder 3"/>
          <p:cNvSpPr>
            <a:spLocks noGrp="1"/>
          </p:cNvSpPr>
          <p:nvPr>
            <p:ph type="dt" sz="half" idx="2"/>
          </p:nvPr>
        </p:nvSpPr>
        <p:spPr/>
        <p:txBody>
          <a:bodyPr/>
          <a:lstStyle/>
          <a:p>
            <a:fld id="{C65AE73F-5A1A-4C4F-A4A5-8EA4C1BEE464}"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27</a:t>
            </a:fld>
            <a:endParaRPr lang="en-US" dirty="0"/>
          </a:p>
        </p:txBody>
      </p:sp>
    </p:spTree>
    <p:extLst>
      <p:ext uri="{BB962C8B-B14F-4D97-AF65-F5344CB8AC3E}">
        <p14:creationId xmlns:p14="http://schemas.microsoft.com/office/powerpoint/2010/main" val="3663812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Listing 2-2 || Figure 2-2</a:t>
            </a:r>
            <a:endParaRPr lang="en-US" dirty="0"/>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28</a:t>
            </a:fld>
            <a:endParaRPr lang="en-US" dirty="0"/>
          </a:p>
        </p:txBody>
      </p:sp>
      <p:pic>
        <p:nvPicPr>
          <p:cNvPr id="8" name="Picture 7"/>
          <p:cNvPicPr>
            <a:picLocks noChangeAspect="1"/>
          </p:cNvPicPr>
          <p:nvPr/>
        </p:nvPicPr>
        <p:blipFill>
          <a:blip r:embed="rId2"/>
          <a:stretch>
            <a:fillRect/>
          </a:stretch>
        </p:blipFill>
        <p:spPr>
          <a:xfrm>
            <a:off x="152400" y="1294023"/>
            <a:ext cx="7017067" cy="1938626"/>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7969766" y="1294023"/>
            <a:ext cx="3563104" cy="3998595"/>
          </a:xfrm>
          <a:prstGeom prst="rect">
            <a:avLst/>
          </a:prstGeom>
          <a:ln>
            <a:solidFill>
              <a:schemeClr val="accent1"/>
            </a:solidFill>
          </a:ln>
        </p:spPr>
      </p:pic>
    </p:spTree>
    <p:extLst>
      <p:ext uri="{BB962C8B-B14F-4D97-AF65-F5344CB8AC3E}">
        <p14:creationId xmlns:p14="http://schemas.microsoft.com/office/powerpoint/2010/main" val="2806620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r>
              <a:rPr lang="en-US" dirty="0"/>
              <a:t>This example uses an </a:t>
            </a:r>
            <a:r>
              <a:rPr lang="en-US" dirty="0">
                <a:solidFill>
                  <a:srgbClr val="FF0000"/>
                </a:solidFill>
              </a:rPr>
              <a:t>anonymous</a:t>
            </a:r>
            <a:r>
              <a:rPr lang="en-US" dirty="0"/>
              <a:t> </a:t>
            </a:r>
            <a:r>
              <a:rPr lang="en-US" dirty="0" smtClean="0">
                <a:solidFill>
                  <a:srgbClr val="0070C0"/>
                </a:solidFill>
              </a:rPr>
              <a:t>type</a:t>
            </a:r>
            <a:r>
              <a:rPr lang="en-US" dirty="0" smtClean="0"/>
              <a:t>.</a:t>
            </a:r>
          </a:p>
          <a:p>
            <a:pPr lvl="1"/>
            <a:r>
              <a:rPr lang="en-US" dirty="0" smtClean="0"/>
              <a:t>Note </a:t>
            </a:r>
            <a:r>
              <a:rPr lang="en-US" dirty="0"/>
              <a:t>that the code doesn’t define a type with properties or fields named Length, Height, or Hypotenuse. </a:t>
            </a:r>
            <a:endParaRPr lang="en-US" dirty="0" smtClean="0"/>
          </a:p>
          <a:p>
            <a:pPr lvl="1"/>
            <a:r>
              <a:rPr lang="en-US" dirty="0" smtClean="0"/>
              <a:t>However</a:t>
            </a:r>
            <a:r>
              <a:rPr lang="en-US" dirty="0"/>
              <a:t>, LINQ doesn’t </a:t>
            </a:r>
            <a:r>
              <a:rPr lang="en-US" dirty="0" smtClean="0"/>
              <a:t>complain. LINQPad </a:t>
            </a:r>
            <a:r>
              <a:rPr lang="en-US" dirty="0"/>
              <a:t>clearly shows that the type of the projected collection is </a:t>
            </a:r>
            <a:r>
              <a:rPr lang="en-US" dirty="0" smtClean="0"/>
              <a:t>anonymous.</a:t>
            </a:r>
          </a:p>
          <a:p>
            <a:pPr lvl="1"/>
            <a:r>
              <a:rPr lang="en-US" dirty="0" smtClean="0"/>
              <a:t>Check </a:t>
            </a:r>
            <a:r>
              <a:rPr lang="en-US" dirty="0"/>
              <a:t>out the tool tip shown in </a:t>
            </a:r>
            <a:r>
              <a:rPr lang="en-US" dirty="0">
                <a:solidFill>
                  <a:srgbClr val="FF0000"/>
                </a:solidFill>
              </a:rPr>
              <a:t>Figure 2-3</a:t>
            </a:r>
            <a:r>
              <a:rPr lang="en-US" dirty="0" smtClean="0"/>
              <a:t>.</a:t>
            </a:r>
          </a:p>
          <a:p>
            <a:pPr lvl="1"/>
            <a:r>
              <a:rPr lang="en-US" dirty="0"/>
              <a:t>This feature is useful because it saves you from having to create placeholder classes or using tuples. (The example could have used a Tuple&lt;int</a:t>
            </a:r>
            <a:r>
              <a:rPr lang="en-US" dirty="0" smtClean="0"/>
              <a:t>, int, int</a:t>
            </a:r>
            <a:r>
              <a:rPr lang="en-US" dirty="0"/>
              <a:t>&gt; in place of the anonymous method, but using the anonymous type improves readability</a:t>
            </a:r>
            <a:r>
              <a:rPr lang="en-US" dirty="0" smtClean="0"/>
              <a:t>.)</a:t>
            </a:r>
          </a:p>
          <a:p>
            <a:pPr lvl="1"/>
            <a:r>
              <a:rPr lang="en-US" dirty="0" smtClean="0"/>
              <a:t>If</a:t>
            </a:r>
            <a:r>
              <a:rPr lang="en-US" dirty="0"/>
              <a:t>, however, you project the result to a List&lt;T&gt; and then try to </a:t>
            </a:r>
            <a:r>
              <a:rPr lang="en-US" dirty="0">
                <a:solidFill>
                  <a:srgbClr val="FF0000"/>
                </a:solidFill>
              </a:rPr>
              <a:t>dereference</a:t>
            </a:r>
            <a:r>
              <a:rPr lang="en-US" dirty="0"/>
              <a:t> it by using an index, you will see the properties Length, Height, and Hypotenuse as shown in </a:t>
            </a:r>
            <a:r>
              <a:rPr lang="en-US" dirty="0">
                <a:solidFill>
                  <a:srgbClr val="FF0000"/>
                </a:solidFill>
              </a:rPr>
              <a:t>Figure 2-4</a:t>
            </a:r>
            <a:r>
              <a:rPr lang="en-US" dirty="0"/>
              <a:t>—just as if you had defined a strongly typed collection of some type with those public properties</a:t>
            </a:r>
            <a:r>
              <a:rPr lang="en-US" dirty="0" smtClean="0"/>
              <a:t>.</a:t>
            </a:r>
            <a:endParaRPr lang="en-US" dirty="0"/>
          </a:p>
        </p:txBody>
      </p:sp>
      <p:sp>
        <p:nvSpPr>
          <p:cNvPr id="4" name="Date Placeholder 3"/>
          <p:cNvSpPr>
            <a:spLocks noGrp="1"/>
          </p:cNvSpPr>
          <p:nvPr>
            <p:ph type="dt" sz="half" idx="2"/>
          </p:nvPr>
        </p:nvSpPr>
        <p:spPr/>
        <p:txBody>
          <a:bodyPr/>
          <a:lstStyle/>
          <a:p>
            <a:fld id="{C65AE73F-5A1A-4C4F-A4A5-8EA4C1BEE464}"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29</a:t>
            </a:fld>
            <a:endParaRPr lang="en-US" dirty="0"/>
          </a:p>
        </p:txBody>
      </p:sp>
    </p:spTree>
    <p:extLst>
      <p:ext uri="{BB962C8B-B14F-4D97-AF65-F5344CB8AC3E}">
        <p14:creationId xmlns:p14="http://schemas.microsoft.com/office/powerpoint/2010/main" val="3850005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prstGeom prst="rect">
            <a:avLst/>
          </a:prstGeom>
        </p:spPr>
        <p:txBody>
          <a:bodyPr/>
          <a:lstStyle/>
          <a:p>
            <a:r>
              <a:rPr lang="en-US" dirty="0"/>
              <a:t>Thinking Functionally</a:t>
            </a:r>
          </a:p>
        </p:txBody>
      </p:sp>
      <p:sp>
        <p:nvSpPr>
          <p:cNvPr id="9" name="Date Placeholder 8"/>
          <p:cNvSpPr>
            <a:spLocks noGrp="1"/>
          </p:cNvSpPr>
          <p:nvPr>
            <p:ph type="dt" sz="half" idx="2"/>
          </p:nvPr>
        </p:nvSpPr>
        <p:spPr/>
        <p:txBody>
          <a:bodyPr/>
          <a:lstStyle/>
          <a:p>
            <a:fld id="{48BF644E-16EC-4230-BB5B-631F36D67DE9}" type="datetime1">
              <a:rPr lang="en-US" smtClean="0"/>
              <a:t>4/30/2018</a:t>
            </a:fld>
            <a:endParaRPr lang="en-US"/>
          </a:p>
        </p:txBody>
      </p:sp>
      <p:sp>
        <p:nvSpPr>
          <p:cNvPr id="10" name="Slide Number Placeholder 9"/>
          <p:cNvSpPr>
            <a:spLocks noGrp="1"/>
          </p:cNvSpPr>
          <p:nvPr>
            <p:ph type="sldNum" sz="quarter" idx="4"/>
          </p:nvPr>
        </p:nvSpPr>
        <p:spPr/>
        <p:txBody>
          <a:bodyPr/>
          <a:lstStyle/>
          <a:p>
            <a:fld id="{062D6987-FB6D-4DB8-81B8-AD0F35E3BB5F}" type="slidenum">
              <a:rPr lang="en-US" smtClean="0"/>
              <a:t>3</a:t>
            </a:fld>
            <a:endParaRPr lang="en-US"/>
          </a:p>
        </p:txBody>
      </p:sp>
      <p:sp>
        <p:nvSpPr>
          <p:cNvPr id="6" name="Text Placeholder 5"/>
          <p:cNvSpPr>
            <a:spLocks noGrp="1"/>
          </p:cNvSpPr>
          <p:nvPr>
            <p:ph type="body" sz="quarter" idx="16"/>
          </p:nvPr>
        </p:nvSpPr>
        <p:spPr>
          <a:prstGeom prst="rect">
            <a:avLst/>
          </a:prstGeom>
        </p:spPr>
        <p:txBody>
          <a:bodyPr/>
          <a:lstStyle/>
          <a:p>
            <a:r>
              <a:rPr lang="en-US" dirty="0" smtClean="0"/>
              <a:t>1</a:t>
            </a:r>
            <a:endParaRPr lang="en-US" dirty="0"/>
          </a:p>
        </p:txBody>
      </p:sp>
      <p:pic>
        <p:nvPicPr>
          <p:cNvPr id="3" name="Picture 2"/>
          <p:cNvPicPr>
            <a:picLocks noChangeAspect="1"/>
          </p:cNvPicPr>
          <p:nvPr/>
        </p:nvPicPr>
        <p:blipFill>
          <a:blip r:embed="rId2"/>
          <a:stretch>
            <a:fillRect/>
          </a:stretch>
        </p:blipFill>
        <p:spPr>
          <a:xfrm>
            <a:off x="8210550" y="4593221"/>
            <a:ext cx="3648075" cy="1914525"/>
          </a:xfrm>
          <a:prstGeom prst="rect">
            <a:avLst/>
          </a:prstGeom>
          <a:ln>
            <a:solidFill>
              <a:schemeClr val="accent1"/>
            </a:solidFill>
          </a:ln>
        </p:spPr>
      </p:pic>
    </p:spTree>
    <p:extLst>
      <p:ext uri="{BB962C8B-B14F-4D97-AF65-F5344CB8AC3E}">
        <p14:creationId xmlns:p14="http://schemas.microsoft.com/office/powerpoint/2010/main" val="37881252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2-3 || 2-4</a:t>
            </a:r>
            <a:endParaRPr lang="en-US" dirty="0"/>
          </a:p>
        </p:txBody>
      </p:sp>
      <p:sp>
        <p:nvSpPr>
          <p:cNvPr id="4" name="Date Placeholder 3"/>
          <p:cNvSpPr>
            <a:spLocks noGrp="1"/>
          </p:cNvSpPr>
          <p:nvPr>
            <p:ph type="dt" sz="half" idx="2"/>
          </p:nvPr>
        </p:nvSpPr>
        <p:spPr/>
        <p:txBody>
          <a:bodyPr/>
          <a:lstStyle/>
          <a:p>
            <a:fld id="{C65AE73F-5A1A-4C4F-A4A5-8EA4C1BEE464}"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30</a:t>
            </a:fld>
            <a:endParaRPr lang="en-US" dirty="0"/>
          </a:p>
        </p:txBody>
      </p:sp>
      <p:pic>
        <p:nvPicPr>
          <p:cNvPr id="8" name="Picture 7"/>
          <p:cNvPicPr>
            <a:picLocks noChangeAspect="1"/>
          </p:cNvPicPr>
          <p:nvPr/>
        </p:nvPicPr>
        <p:blipFill>
          <a:blip r:embed="rId2"/>
          <a:stretch>
            <a:fillRect/>
          </a:stretch>
        </p:blipFill>
        <p:spPr>
          <a:xfrm>
            <a:off x="152400" y="1269348"/>
            <a:ext cx="9223329" cy="1440922"/>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152400" y="2954021"/>
            <a:ext cx="9169445" cy="2596468"/>
          </a:xfrm>
          <a:prstGeom prst="rect">
            <a:avLst/>
          </a:prstGeom>
          <a:ln>
            <a:solidFill>
              <a:schemeClr val="accent1"/>
            </a:solidFill>
          </a:ln>
        </p:spPr>
      </p:pic>
    </p:spTree>
    <p:extLst>
      <p:ext uri="{BB962C8B-B14F-4D97-AF65-F5344CB8AC3E}">
        <p14:creationId xmlns:p14="http://schemas.microsoft.com/office/powerpoint/2010/main" val="3229063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31</a:t>
            </a:fld>
            <a:endParaRPr lang="en-US" dirty="0"/>
          </a:p>
        </p:txBody>
      </p:sp>
    </p:spTree>
    <p:extLst>
      <p:ext uri="{BB962C8B-B14F-4D97-AF65-F5344CB8AC3E}">
        <p14:creationId xmlns:p14="http://schemas.microsoft.com/office/powerpoint/2010/main" val="2415377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32</a:t>
            </a:fld>
            <a:endParaRPr lang="en-US" dirty="0"/>
          </a:p>
        </p:txBody>
      </p:sp>
    </p:spTree>
    <p:extLst>
      <p:ext uri="{BB962C8B-B14F-4D97-AF65-F5344CB8AC3E}">
        <p14:creationId xmlns:p14="http://schemas.microsoft.com/office/powerpoint/2010/main" val="4123236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33</a:t>
            </a:fld>
            <a:endParaRPr lang="en-US" dirty="0"/>
          </a:p>
        </p:txBody>
      </p:sp>
    </p:spTree>
    <p:extLst>
      <p:ext uri="{BB962C8B-B14F-4D97-AF65-F5344CB8AC3E}">
        <p14:creationId xmlns:p14="http://schemas.microsoft.com/office/powerpoint/2010/main" val="1797232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2-6</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34</a:t>
            </a:fld>
            <a:endParaRPr lang="en-US" dirty="0"/>
          </a:p>
        </p:txBody>
      </p:sp>
    </p:spTree>
    <p:extLst>
      <p:ext uri="{BB962C8B-B14F-4D97-AF65-F5344CB8AC3E}">
        <p14:creationId xmlns:p14="http://schemas.microsoft.com/office/powerpoint/2010/main" val="1883999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35</a:t>
            </a:fld>
            <a:endParaRPr lang="en-US" dirty="0"/>
          </a:p>
        </p:txBody>
      </p:sp>
    </p:spTree>
    <p:extLst>
      <p:ext uri="{BB962C8B-B14F-4D97-AF65-F5344CB8AC3E}">
        <p14:creationId xmlns:p14="http://schemas.microsoft.com/office/powerpoint/2010/main" val="1480732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36</a:t>
            </a:fld>
            <a:endParaRPr lang="en-US" dirty="0"/>
          </a:p>
        </p:txBody>
      </p:sp>
    </p:spTree>
    <p:extLst>
      <p:ext uri="{BB962C8B-B14F-4D97-AF65-F5344CB8AC3E}">
        <p14:creationId xmlns:p14="http://schemas.microsoft.com/office/powerpoint/2010/main" val="2553861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37</a:t>
            </a:fld>
            <a:endParaRPr lang="en-US" dirty="0"/>
          </a:p>
        </p:txBody>
      </p:sp>
    </p:spTree>
    <p:extLst>
      <p:ext uri="{BB962C8B-B14F-4D97-AF65-F5344CB8AC3E}">
        <p14:creationId xmlns:p14="http://schemas.microsoft.com/office/powerpoint/2010/main" val="1646033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38</a:t>
            </a:fld>
            <a:endParaRPr lang="en-US" dirty="0"/>
          </a:p>
        </p:txBody>
      </p:sp>
    </p:spTree>
    <p:extLst>
      <p:ext uri="{BB962C8B-B14F-4D97-AF65-F5344CB8AC3E}">
        <p14:creationId xmlns:p14="http://schemas.microsoft.com/office/powerpoint/2010/main" val="2443740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39</a:t>
            </a:fld>
            <a:endParaRPr lang="en-US" dirty="0"/>
          </a:p>
        </p:txBody>
      </p:sp>
    </p:spTree>
    <p:extLst>
      <p:ext uri="{BB962C8B-B14F-4D97-AF65-F5344CB8AC3E}">
        <p14:creationId xmlns:p14="http://schemas.microsoft.com/office/powerpoint/2010/main" val="14765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smtClean="0"/>
              <a:t>As you begin this book, I urge you to forget everything you know about programming and bear with me while I walk you through a high-level view of what I think programming is.</a:t>
            </a:r>
          </a:p>
          <a:p>
            <a:pPr marL="457200">
              <a:buFont typeface="Wingdings" panose="05000000000000000000" pitchFamily="2" charset="2"/>
              <a:buChar char="§"/>
            </a:pPr>
            <a:r>
              <a:rPr lang="en-US" sz="2000" dirty="0" smtClean="0"/>
              <a:t>To me, to </a:t>
            </a:r>
            <a:r>
              <a:rPr lang="en-US" sz="2000" dirty="0" smtClean="0">
                <a:solidFill>
                  <a:srgbClr val="FF0000"/>
                </a:solidFill>
              </a:rPr>
              <a:t>program</a:t>
            </a:r>
            <a:r>
              <a:rPr lang="en-US" sz="2000" dirty="0" smtClean="0"/>
              <a:t> is to </a:t>
            </a:r>
            <a:r>
              <a:rPr lang="en-US" sz="2000" dirty="0" smtClean="0">
                <a:solidFill>
                  <a:srgbClr val="FF0000"/>
                </a:solidFill>
              </a:rPr>
              <a:t>transform</a:t>
            </a:r>
            <a:r>
              <a:rPr lang="en-US" sz="2000" dirty="0" smtClean="0"/>
              <a:t>. I’ll give you a few simple examples to explain my viewpoint.</a:t>
            </a:r>
          </a:p>
          <a:p>
            <a:pPr marL="457200">
              <a:buFont typeface="Wingdings" panose="05000000000000000000" pitchFamily="2" charset="2"/>
              <a:buChar char="§"/>
            </a:pPr>
            <a:r>
              <a:rPr lang="en-US" sz="2000" dirty="0" smtClean="0"/>
              <a:t>First, suppose you have some data in a database and you want to show some values in a website after performing some calculations on that data.</a:t>
            </a:r>
          </a:p>
          <a:p>
            <a:pPr marL="457200">
              <a:buFont typeface="Wingdings" panose="05000000000000000000" pitchFamily="2" charset="2"/>
              <a:buChar char="§"/>
            </a:pPr>
            <a:r>
              <a:rPr lang="en-US" sz="2000" dirty="0" smtClean="0"/>
              <a:t>What are you actually doing here? You are transforming the data.</a:t>
            </a:r>
          </a:p>
          <a:p>
            <a:pPr marL="457200">
              <a:buFont typeface="Wingdings" panose="05000000000000000000" pitchFamily="2" charset="2"/>
              <a:buChar char="§"/>
            </a:pPr>
            <a:r>
              <a:rPr lang="en-US" sz="2000" dirty="0" smtClean="0"/>
              <a:t>That first example is obvious, but there are many other less obvious examples.</a:t>
            </a:r>
          </a:p>
          <a:p>
            <a:pPr marL="457200">
              <a:buFont typeface="Wingdings" panose="05000000000000000000" pitchFamily="2" charset="2"/>
              <a:buChar char="§"/>
            </a:pPr>
            <a:r>
              <a:rPr lang="en-US" sz="2000" dirty="0" smtClean="0"/>
              <a:t>Spell-checking, for example, is a transformation of a list of dictionary words to a set of plausible spelling-correction suggestions.</a:t>
            </a:r>
          </a:p>
          <a:p>
            <a:pPr marL="457200">
              <a:buFont typeface="Wingdings" panose="05000000000000000000" pitchFamily="2" charset="2"/>
              <a:buChar char="§"/>
            </a:pPr>
            <a:r>
              <a:rPr lang="en-US" sz="2000" dirty="0" smtClean="0"/>
              <a:t>Generating a series of numbers that follow a </a:t>
            </a:r>
            <a:r>
              <a:rPr lang="en-US" sz="2000" dirty="0" smtClean="0">
                <a:solidFill>
                  <a:srgbClr val="FF0000"/>
                </a:solidFill>
              </a:rPr>
              <a:t>pattern</a:t>
            </a:r>
            <a:r>
              <a:rPr lang="en-US" sz="2000" dirty="0" smtClean="0"/>
              <a:t> (such as the </a:t>
            </a:r>
            <a:r>
              <a:rPr lang="en-US" sz="2000" dirty="0" smtClean="0">
                <a:solidFill>
                  <a:srgbClr val="FF0000"/>
                </a:solidFill>
              </a:rPr>
              <a:t>Fibonacci series</a:t>
            </a:r>
            <a:r>
              <a:rPr lang="en-US" sz="2000" dirty="0" smtClean="0"/>
              <a:t>) is also a transforming operation, in which you transform the initial two values to a series.</a:t>
            </a:r>
            <a:endParaRPr lang="en-US" sz="2000" dirty="0"/>
          </a:p>
        </p:txBody>
      </p:sp>
      <p:sp>
        <p:nvSpPr>
          <p:cNvPr id="8" name="Date Placeholder 7"/>
          <p:cNvSpPr>
            <a:spLocks noGrp="1"/>
          </p:cNvSpPr>
          <p:nvPr>
            <p:ph type="dt" sz="half" idx="2"/>
          </p:nvPr>
        </p:nvSpPr>
        <p:spPr/>
        <p:txBody>
          <a:bodyPr/>
          <a:lstStyle/>
          <a:p>
            <a:fld id="{79AE9808-37D1-4F0A-8595-04E170873B0E}" type="datetime1">
              <a:rPr lang="en-US" smtClean="0"/>
              <a:t>4/30/2018</a:t>
            </a:fld>
            <a:endParaRPr lang="en-US"/>
          </a:p>
        </p:txBody>
      </p:sp>
      <p:sp>
        <p:nvSpPr>
          <p:cNvPr id="9" name="Slide Number Placeholder 8"/>
          <p:cNvSpPr>
            <a:spLocks noGrp="1"/>
          </p:cNvSpPr>
          <p:nvPr>
            <p:ph type="sldNum" sz="quarter" idx="4"/>
          </p:nvPr>
        </p:nvSpPr>
        <p:spPr/>
        <p:txBody>
          <a:bodyPr/>
          <a:lstStyle/>
          <a:p>
            <a:fld id="{062D6987-FB6D-4DB8-81B8-AD0F35E3BB5F}" type="slidenum">
              <a:rPr lang="en-US" smtClean="0"/>
              <a:pPr/>
              <a:t>4</a:t>
            </a:fld>
            <a:endParaRPr lang="en-US"/>
          </a:p>
        </p:txBody>
      </p:sp>
    </p:spTree>
    <p:extLst>
      <p:ext uri="{BB962C8B-B14F-4D97-AF65-F5344CB8AC3E}">
        <p14:creationId xmlns:p14="http://schemas.microsoft.com/office/powerpoint/2010/main" val="2561573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40</a:t>
            </a:fld>
            <a:endParaRPr lang="en-US" dirty="0"/>
          </a:p>
        </p:txBody>
      </p:sp>
    </p:spTree>
    <p:extLst>
      <p:ext uri="{BB962C8B-B14F-4D97-AF65-F5344CB8AC3E}">
        <p14:creationId xmlns:p14="http://schemas.microsoft.com/office/powerpoint/2010/main" val="2669594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41</a:t>
            </a:fld>
            <a:endParaRPr lang="en-US" dirty="0"/>
          </a:p>
        </p:txBody>
      </p:sp>
    </p:spTree>
    <p:extLst>
      <p:ext uri="{BB962C8B-B14F-4D97-AF65-F5344CB8AC3E}">
        <p14:creationId xmlns:p14="http://schemas.microsoft.com/office/powerpoint/2010/main" val="41675474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42</a:t>
            </a:fld>
            <a:endParaRPr lang="en-US" dirty="0"/>
          </a:p>
        </p:txBody>
      </p:sp>
    </p:spTree>
    <p:extLst>
      <p:ext uri="{BB962C8B-B14F-4D97-AF65-F5344CB8AC3E}">
        <p14:creationId xmlns:p14="http://schemas.microsoft.com/office/powerpoint/2010/main" val="1550596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43</a:t>
            </a:fld>
            <a:endParaRPr lang="en-US" dirty="0"/>
          </a:p>
        </p:txBody>
      </p:sp>
    </p:spTree>
    <p:extLst>
      <p:ext uri="{BB962C8B-B14F-4D97-AF65-F5344CB8AC3E}">
        <p14:creationId xmlns:p14="http://schemas.microsoft.com/office/powerpoint/2010/main" val="13910874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44</a:t>
            </a:fld>
            <a:endParaRPr lang="en-US" dirty="0"/>
          </a:p>
        </p:txBody>
      </p:sp>
    </p:spTree>
    <p:extLst>
      <p:ext uri="{BB962C8B-B14F-4D97-AF65-F5344CB8AC3E}">
        <p14:creationId xmlns:p14="http://schemas.microsoft.com/office/powerpoint/2010/main" val="2371004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45</a:t>
            </a:fld>
            <a:endParaRPr lang="en-US" dirty="0"/>
          </a:p>
        </p:txBody>
      </p:sp>
    </p:spTree>
    <p:extLst>
      <p:ext uri="{BB962C8B-B14F-4D97-AF65-F5344CB8AC3E}">
        <p14:creationId xmlns:p14="http://schemas.microsoft.com/office/powerpoint/2010/main" val="23652666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46</a:t>
            </a:fld>
            <a:endParaRPr lang="en-US" dirty="0"/>
          </a:p>
        </p:txBody>
      </p:sp>
    </p:spTree>
    <p:extLst>
      <p:ext uri="{BB962C8B-B14F-4D97-AF65-F5344CB8AC3E}">
        <p14:creationId xmlns:p14="http://schemas.microsoft.com/office/powerpoint/2010/main" val="33755892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47</a:t>
            </a:fld>
            <a:endParaRPr lang="en-US" dirty="0"/>
          </a:p>
        </p:txBody>
      </p:sp>
    </p:spTree>
    <p:extLst>
      <p:ext uri="{BB962C8B-B14F-4D97-AF65-F5344CB8AC3E}">
        <p14:creationId xmlns:p14="http://schemas.microsoft.com/office/powerpoint/2010/main" val="31064482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48</a:t>
            </a:fld>
            <a:endParaRPr lang="en-US" dirty="0"/>
          </a:p>
        </p:txBody>
      </p:sp>
    </p:spTree>
    <p:extLst>
      <p:ext uri="{BB962C8B-B14F-4D97-AF65-F5344CB8AC3E}">
        <p14:creationId xmlns:p14="http://schemas.microsoft.com/office/powerpoint/2010/main" val="18413299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49</a:t>
            </a:fld>
            <a:endParaRPr lang="en-US" dirty="0"/>
          </a:p>
        </p:txBody>
      </p:sp>
    </p:spTree>
    <p:extLst>
      <p:ext uri="{BB962C8B-B14F-4D97-AF65-F5344CB8AC3E}">
        <p14:creationId xmlns:p14="http://schemas.microsoft.com/office/powerpoint/2010/main" val="1280890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Understanding Functional </a:t>
            </a:r>
            <a:r>
              <a:rPr lang="en-US" dirty="0" smtClean="0">
                <a:solidFill>
                  <a:schemeClr val="bg1"/>
                </a:solidFill>
              </a:rPr>
              <a:t>Programming</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Transforming data often requires </a:t>
            </a:r>
            <a:r>
              <a:rPr lang="en-US" sz="2000" dirty="0">
                <a:solidFill>
                  <a:srgbClr val="FF0000"/>
                </a:solidFill>
              </a:rPr>
              <a:t>intermediate </a:t>
            </a:r>
            <a:r>
              <a:rPr lang="en-US" sz="2000" dirty="0" smtClean="0">
                <a:solidFill>
                  <a:srgbClr val="FF0000"/>
                </a:solidFill>
              </a:rPr>
              <a:t>transformations</a:t>
            </a:r>
            <a:r>
              <a:rPr lang="en-US" sz="2000" dirty="0" smtClean="0"/>
              <a:t>.</a:t>
            </a:r>
          </a:p>
          <a:p>
            <a:pPr marL="457200">
              <a:buFont typeface="Wingdings" panose="05000000000000000000" pitchFamily="2" charset="2"/>
              <a:buChar char="§"/>
            </a:pPr>
            <a:r>
              <a:rPr lang="en-US" sz="2000" dirty="0" smtClean="0"/>
              <a:t>You </a:t>
            </a:r>
            <a:r>
              <a:rPr lang="en-US" sz="2000" dirty="0"/>
              <a:t>can model each such intermediate transformation by a </a:t>
            </a:r>
            <a:r>
              <a:rPr lang="en-US" sz="2000" dirty="0" smtClean="0">
                <a:solidFill>
                  <a:srgbClr val="FF0000"/>
                </a:solidFill>
              </a:rPr>
              <a:t>function</a:t>
            </a:r>
            <a:r>
              <a:rPr lang="en-US" sz="2000" dirty="0" smtClean="0"/>
              <a:t>.</a:t>
            </a:r>
          </a:p>
          <a:p>
            <a:pPr marL="457200">
              <a:buFont typeface="Wingdings" panose="05000000000000000000" pitchFamily="2" charset="2"/>
              <a:buChar char="§"/>
            </a:pPr>
            <a:r>
              <a:rPr lang="en-US" sz="2000" dirty="0" smtClean="0"/>
              <a:t>The </a:t>
            </a:r>
            <a:r>
              <a:rPr lang="en-US" sz="2000" dirty="0"/>
              <a:t>art of gluing together several such functions to achieve a </a:t>
            </a:r>
            <a:r>
              <a:rPr lang="en-US" sz="2000" dirty="0">
                <a:solidFill>
                  <a:srgbClr val="FF0000"/>
                </a:solidFill>
              </a:rPr>
              <a:t>bigger transformation</a:t>
            </a:r>
            <a:r>
              <a:rPr lang="en-US" sz="2000" dirty="0"/>
              <a:t> is called </a:t>
            </a:r>
            <a:r>
              <a:rPr lang="en-US" sz="2000" dirty="0">
                <a:solidFill>
                  <a:srgbClr val="FF0000"/>
                </a:solidFill>
              </a:rPr>
              <a:t>functional </a:t>
            </a:r>
            <a:r>
              <a:rPr lang="en-US" sz="2000" dirty="0" smtClean="0">
                <a:solidFill>
                  <a:srgbClr val="FF0000"/>
                </a:solidFill>
              </a:rPr>
              <a:t>programming</a:t>
            </a:r>
            <a:r>
              <a:rPr lang="en-US" sz="2000" dirty="0" smtClean="0"/>
              <a:t>.</a:t>
            </a:r>
          </a:p>
          <a:p>
            <a:pPr marL="457200">
              <a:buFont typeface="Wingdings" panose="05000000000000000000" pitchFamily="2" charset="2"/>
              <a:buChar char="§"/>
            </a:pPr>
            <a:r>
              <a:rPr lang="en-US" sz="2000" dirty="0" smtClean="0"/>
              <a:t>Note </a:t>
            </a:r>
            <a:r>
              <a:rPr lang="en-US" sz="2000" dirty="0"/>
              <a:t>that functional programming is nothing new. It’s just </a:t>
            </a:r>
            <a:r>
              <a:rPr lang="en-US" sz="2000" dirty="0">
                <a:solidFill>
                  <a:srgbClr val="FF0000"/>
                </a:solidFill>
              </a:rPr>
              <a:t>high-school math</a:t>
            </a:r>
            <a:r>
              <a:rPr lang="en-US" sz="2000" dirty="0"/>
              <a:t> in </a:t>
            </a:r>
            <a:r>
              <a:rPr lang="en-US" sz="2000" dirty="0" smtClean="0"/>
              <a:t>disguise.</a:t>
            </a:r>
          </a:p>
          <a:p>
            <a:pPr marL="457200">
              <a:buFont typeface="Wingdings" panose="05000000000000000000" pitchFamily="2" charset="2"/>
              <a:buChar char="§"/>
            </a:pPr>
            <a:r>
              <a:rPr lang="en-US" sz="2000" dirty="0" smtClean="0"/>
              <a:t>For </a:t>
            </a:r>
            <a:r>
              <a:rPr lang="en-US" sz="2000" dirty="0"/>
              <a:t>example, suppose you have the following functions</a:t>
            </a:r>
            <a:r>
              <a:rPr lang="en-US" sz="2000" dirty="0" smtClean="0"/>
              <a:t>:</a:t>
            </a:r>
          </a:p>
          <a:p>
            <a:pPr indent="0">
              <a:buNone/>
            </a:pPr>
            <a:endParaRPr lang="en-US" sz="2000" dirty="0"/>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Using these functions, you can create several </a:t>
            </a:r>
            <a:r>
              <a:rPr lang="en-US" sz="2000" dirty="0">
                <a:solidFill>
                  <a:srgbClr val="FF0000"/>
                </a:solidFill>
              </a:rPr>
              <a:t>composite functions</a:t>
            </a:r>
            <a:r>
              <a:rPr lang="en-US" sz="2000" dirty="0"/>
              <a:t> in which the arguments are functions themselves. For example, f.g (read as f of g) is shown as follows</a:t>
            </a:r>
            <a:r>
              <a:rPr lang="en-US" sz="2000" dirty="0" smtClean="0"/>
              <a:t>:</a:t>
            </a:r>
            <a:endParaRPr lang="en-US" sz="2000" dirty="0"/>
          </a:p>
        </p:txBody>
      </p:sp>
      <p:sp>
        <p:nvSpPr>
          <p:cNvPr id="10" name="Date Placeholder 9"/>
          <p:cNvSpPr>
            <a:spLocks noGrp="1"/>
          </p:cNvSpPr>
          <p:nvPr>
            <p:ph type="dt" sz="half" idx="2"/>
          </p:nvPr>
        </p:nvSpPr>
        <p:spPr/>
        <p:txBody>
          <a:bodyPr/>
          <a:lstStyle/>
          <a:p>
            <a:fld id="{2B785F7C-2718-4A1F-9C9E-E30A17063D1D}" type="datetime1">
              <a:rPr lang="en-US" smtClean="0"/>
              <a:t>4/30/2018</a:t>
            </a:fld>
            <a:endParaRPr lang="en-US"/>
          </a:p>
        </p:txBody>
      </p:sp>
      <p:sp>
        <p:nvSpPr>
          <p:cNvPr id="11" name="Slide Number Placeholder 10"/>
          <p:cNvSpPr>
            <a:spLocks noGrp="1"/>
          </p:cNvSpPr>
          <p:nvPr>
            <p:ph type="sldNum" sz="quarter" idx="4"/>
          </p:nvPr>
        </p:nvSpPr>
        <p:spPr/>
        <p:txBody>
          <a:bodyPr/>
          <a:lstStyle/>
          <a:p>
            <a:fld id="{062D6987-FB6D-4DB8-81B8-AD0F35E3BB5F}" type="slidenum">
              <a:rPr lang="en-US" smtClean="0"/>
              <a:pPr/>
              <a:t>5</a:t>
            </a:fld>
            <a:endParaRPr lang="en-US"/>
          </a:p>
        </p:txBody>
      </p:sp>
      <p:pic>
        <p:nvPicPr>
          <p:cNvPr id="3" name="Picture 2"/>
          <p:cNvPicPr>
            <a:picLocks noChangeAspect="1"/>
          </p:cNvPicPr>
          <p:nvPr/>
        </p:nvPicPr>
        <p:blipFill>
          <a:blip r:embed="rId2"/>
          <a:stretch>
            <a:fillRect/>
          </a:stretch>
        </p:blipFill>
        <p:spPr>
          <a:xfrm>
            <a:off x="1066318" y="3608550"/>
            <a:ext cx="2610908" cy="1022988"/>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987940" y="5533669"/>
            <a:ext cx="6967537" cy="440426"/>
          </a:xfrm>
          <a:prstGeom prst="rect">
            <a:avLst/>
          </a:prstGeom>
          <a:ln>
            <a:solidFill>
              <a:schemeClr val="accent1"/>
            </a:solidFill>
          </a:ln>
        </p:spPr>
      </p:pic>
    </p:spTree>
    <p:extLst>
      <p:ext uri="{BB962C8B-B14F-4D97-AF65-F5344CB8AC3E}">
        <p14:creationId xmlns:p14="http://schemas.microsoft.com/office/powerpoint/2010/main" val="441485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50</a:t>
            </a:fld>
            <a:endParaRPr lang="en-US" dirty="0"/>
          </a:p>
        </p:txBody>
      </p:sp>
    </p:spTree>
    <p:extLst>
      <p:ext uri="{BB962C8B-B14F-4D97-AF65-F5344CB8AC3E}">
        <p14:creationId xmlns:p14="http://schemas.microsoft.com/office/powerpoint/2010/main" val="3409896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51</a:t>
            </a:fld>
            <a:endParaRPr lang="en-US" dirty="0"/>
          </a:p>
        </p:txBody>
      </p:sp>
    </p:spTree>
    <p:extLst>
      <p:ext uri="{BB962C8B-B14F-4D97-AF65-F5344CB8AC3E}">
        <p14:creationId xmlns:p14="http://schemas.microsoft.com/office/powerpoint/2010/main" val="42428401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52</a:t>
            </a:fld>
            <a:endParaRPr lang="en-US" dirty="0"/>
          </a:p>
        </p:txBody>
      </p:sp>
    </p:spTree>
    <p:extLst>
      <p:ext uri="{BB962C8B-B14F-4D97-AF65-F5344CB8AC3E}">
        <p14:creationId xmlns:p14="http://schemas.microsoft.com/office/powerpoint/2010/main" val="1229486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2-25</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53</a:t>
            </a:fld>
            <a:endParaRPr lang="en-US" dirty="0"/>
          </a:p>
        </p:txBody>
      </p:sp>
    </p:spTree>
    <p:extLst>
      <p:ext uri="{BB962C8B-B14F-4D97-AF65-F5344CB8AC3E}">
        <p14:creationId xmlns:p14="http://schemas.microsoft.com/office/powerpoint/2010/main" val="1904263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smtClean="0"/>
              <a:t>Text Processing</a:t>
            </a:r>
            <a:endParaRPr lang="en-US" dirty="0"/>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54</a:t>
            </a:fld>
            <a:endParaRPr lang="en-US" dirty="0"/>
          </a:p>
        </p:txBody>
      </p:sp>
      <p:sp>
        <p:nvSpPr>
          <p:cNvPr id="7" name="Text Placeholder 6"/>
          <p:cNvSpPr>
            <a:spLocks noGrp="1"/>
          </p:cNvSpPr>
          <p:nvPr>
            <p:ph type="body" sz="quarter" idx="16"/>
          </p:nvPr>
        </p:nvSpPr>
        <p:spPr/>
        <p:txBody>
          <a:bodyPr/>
          <a:lstStyle/>
          <a:p>
            <a:r>
              <a:rPr lang="en-US" dirty="0" smtClean="0"/>
              <a:t>3</a:t>
            </a:r>
            <a:endParaRPr lang="en-US" dirty="0"/>
          </a:p>
        </p:txBody>
      </p:sp>
    </p:spTree>
    <p:extLst>
      <p:ext uri="{BB962C8B-B14F-4D97-AF65-F5344CB8AC3E}">
        <p14:creationId xmlns:p14="http://schemas.microsoft.com/office/powerpoint/2010/main" val="7257391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Intro</a:t>
            </a:r>
            <a:endParaRPr lang="en-US" dirty="0"/>
          </a:p>
        </p:txBody>
      </p:sp>
      <p:sp>
        <p:nvSpPr>
          <p:cNvPr id="7" name="Content Placeholder 6"/>
          <p:cNvSpPr>
            <a:spLocks noGrp="1"/>
          </p:cNvSpPr>
          <p:nvPr>
            <p:ph idx="1"/>
          </p:nvPr>
        </p:nvSpPr>
        <p:spPr/>
        <p:txBody>
          <a:bodyPr/>
          <a:lstStyle/>
          <a:p>
            <a:r>
              <a:rPr lang="en-US" dirty="0"/>
              <a:t>Text processing is a </a:t>
            </a:r>
            <a:r>
              <a:rPr lang="en-US" dirty="0">
                <a:solidFill>
                  <a:srgbClr val="FF0000"/>
                </a:solidFill>
              </a:rPr>
              <a:t>blanket term</a:t>
            </a:r>
            <a:r>
              <a:rPr lang="en-US" dirty="0"/>
              <a:t> used to describe any kind of </a:t>
            </a:r>
            <a:r>
              <a:rPr lang="en-US" dirty="0">
                <a:solidFill>
                  <a:srgbClr val="FF0000"/>
                </a:solidFill>
              </a:rPr>
              <a:t>string </a:t>
            </a:r>
            <a:r>
              <a:rPr lang="en-US" dirty="0" smtClean="0">
                <a:solidFill>
                  <a:srgbClr val="FF0000"/>
                </a:solidFill>
              </a:rPr>
              <a:t>processing</a:t>
            </a:r>
            <a:r>
              <a:rPr lang="en-US" dirty="0" smtClean="0"/>
              <a:t>.</a:t>
            </a:r>
          </a:p>
          <a:p>
            <a:pPr lvl="1"/>
            <a:r>
              <a:rPr lang="en-US" dirty="0" smtClean="0"/>
              <a:t>Checking </a:t>
            </a:r>
            <a:r>
              <a:rPr lang="en-US" dirty="0"/>
              <a:t>whether a pair of words are </a:t>
            </a:r>
            <a:r>
              <a:rPr lang="en-US" dirty="0">
                <a:solidFill>
                  <a:srgbClr val="FF0000"/>
                </a:solidFill>
              </a:rPr>
              <a:t>anagrams</a:t>
            </a:r>
            <a:r>
              <a:rPr lang="en-US" dirty="0"/>
              <a:t> of each other is one example of text </a:t>
            </a:r>
            <a:r>
              <a:rPr lang="en-US" dirty="0" smtClean="0"/>
              <a:t>processing.</a:t>
            </a:r>
          </a:p>
          <a:p>
            <a:pPr lvl="1"/>
            <a:r>
              <a:rPr lang="en-US" dirty="0" smtClean="0"/>
              <a:t>Generating </a:t>
            </a:r>
            <a:r>
              <a:rPr lang="en-US" dirty="0"/>
              <a:t>suggestions for an </a:t>
            </a:r>
            <a:r>
              <a:rPr lang="en-US" dirty="0">
                <a:solidFill>
                  <a:srgbClr val="FF0000"/>
                </a:solidFill>
              </a:rPr>
              <a:t>autocomplete</a:t>
            </a:r>
            <a:r>
              <a:rPr lang="en-US" dirty="0"/>
              <a:t> or assisted input process is </a:t>
            </a:r>
            <a:r>
              <a:rPr lang="en-US" dirty="0" smtClean="0"/>
              <a:t>another.</a:t>
            </a:r>
          </a:p>
          <a:p>
            <a:pPr lvl="1"/>
            <a:r>
              <a:rPr lang="en-US" dirty="0" smtClean="0"/>
              <a:t>Some </a:t>
            </a:r>
            <a:r>
              <a:rPr lang="en-US" dirty="0"/>
              <a:t>types of text processing, such as spellcheck and correction features, have become so commonplace that software users now expect them to be present in virtually every program they </a:t>
            </a:r>
            <a:r>
              <a:rPr lang="en-US" dirty="0" smtClean="0"/>
              <a:t>use.</a:t>
            </a:r>
          </a:p>
          <a:p>
            <a:pPr lvl="1"/>
            <a:r>
              <a:rPr lang="en-US" dirty="0" smtClean="0"/>
              <a:t>LINQ </a:t>
            </a:r>
            <a:r>
              <a:rPr lang="en-US" dirty="0"/>
              <a:t>changes the way developers deal with text because it lets you write </a:t>
            </a:r>
            <a:r>
              <a:rPr lang="en-US" dirty="0">
                <a:solidFill>
                  <a:srgbClr val="FF0000"/>
                </a:solidFill>
              </a:rPr>
              <a:t>intuitive code</a:t>
            </a:r>
            <a:r>
              <a:rPr lang="en-US" dirty="0"/>
              <a:t> to solve complex text-processing </a:t>
            </a:r>
            <a:r>
              <a:rPr lang="en-US" dirty="0" smtClean="0"/>
              <a:t>tasks.</a:t>
            </a:r>
          </a:p>
          <a:p>
            <a:pPr lvl="1"/>
            <a:r>
              <a:rPr lang="en-US" dirty="0" smtClean="0"/>
              <a:t>In </a:t>
            </a:r>
            <a:r>
              <a:rPr lang="en-US" dirty="0"/>
              <a:t>this chapter, you will have a chance to solve some fun—yet useful —text-processing </a:t>
            </a:r>
            <a:r>
              <a:rPr lang="en-US" dirty="0" smtClean="0"/>
              <a:t>challenges.</a:t>
            </a:r>
          </a:p>
          <a:p>
            <a:pPr lvl="1"/>
            <a:r>
              <a:rPr lang="en-US" dirty="0" smtClean="0"/>
              <a:t>The </a:t>
            </a:r>
            <a:r>
              <a:rPr lang="en-US" dirty="0"/>
              <a:t>examples in this chapter vary widely in terms of difficulty. They are intended to serve as basic examples of how LINQ can help solve numerous text-processing </a:t>
            </a:r>
            <a:r>
              <a:rPr lang="en-US" dirty="0" smtClean="0"/>
              <a:t>problems.</a:t>
            </a:r>
          </a:p>
          <a:p>
            <a:pPr lvl="1"/>
            <a:r>
              <a:rPr lang="en-US" dirty="0" smtClean="0"/>
              <a:t>The </a:t>
            </a:r>
            <a:r>
              <a:rPr lang="en-US" dirty="0"/>
              <a:t>problems in this chapter fall into three broad but related </a:t>
            </a:r>
            <a:r>
              <a:rPr lang="en-US" dirty="0" smtClean="0"/>
              <a:t>categories:</a:t>
            </a:r>
          </a:p>
          <a:p>
            <a:pPr lvl="2"/>
            <a:r>
              <a:rPr lang="en-US" dirty="0" smtClean="0"/>
              <a:t>Human-computer </a:t>
            </a:r>
            <a:r>
              <a:rPr lang="en-US" dirty="0"/>
              <a:t>interactions that deal with various input strategies and </a:t>
            </a:r>
            <a:r>
              <a:rPr lang="en-US" dirty="0" smtClean="0"/>
              <a:t>spellcheck</a:t>
            </a:r>
          </a:p>
          <a:p>
            <a:pPr lvl="2"/>
            <a:r>
              <a:rPr lang="en-US" dirty="0" smtClean="0"/>
              <a:t>Text </a:t>
            </a:r>
            <a:r>
              <a:rPr lang="en-US" dirty="0"/>
              <a:t>generation and manipulation, such as the anagram problem mentioned </a:t>
            </a:r>
            <a:r>
              <a:rPr lang="en-US" dirty="0" smtClean="0"/>
              <a:t>earlier</a:t>
            </a:r>
          </a:p>
          <a:p>
            <a:pPr lvl="2"/>
            <a:r>
              <a:rPr lang="en-US" dirty="0" smtClean="0"/>
              <a:t>Information </a:t>
            </a:r>
            <a:r>
              <a:rPr lang="en-US" dirty="0"/>
              <a:t>extraction, such as pulling content from a </a:t>
            </a:r>
            <a:r>
              <a:rPr lang="en-US" dirty="0" smtClean="0"/>
              <a:t>document</a:t>
            </a:r>
            <a:endParaRPr lang="en-US" dirty="0"/>
          </a:p>
        </p:txBody>
      </p:sp>
      <p:sp>
        <p:nvSpPr>
          <p:cNvPr id="3" name="Date Placeholder 2"/>
          <p:cNvSpPr>
            <a:spLocks noGrp="1"/>
          </p:cNvSpPr>
          <p:nvPr>
            <p:ph type="dt" sz="half" idx="2"/>
          </p:nvPr>
        </p:nvSpPr>
        <p:spPr/>
        <p:txBody>
          <a:bodyPr/>
          <a:lstStyle/>
          <a:p>
            <a:fld id="{09FB20B9-6F87-47EB-87A6-54530CA0A3B3}" type="datetime1">
              <a:rPr lang="en-US" smtClean="0"/>
              <a:t>4/30/2018</a:t>
            </a:fld>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55</a:t>
            </a:fld>
            <a:endParaRPr lang="en-US" dirty="0"/>
          </a:p>
        </p:txBody>
      </p:sp>
    </p:spTree>
    <p:extLst>
      <p:ext uri="{BB962C8B-B14F-4D97-AF65-F5344CB8AC3E}">
        <p14:creationId xmlns:p14="http://schemas.microsoft.com/office/powerpoint/2010/main" val="30966150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56</a:t>
            </a:fld>
            <a:endParaRPr lang="en-US" dirty="0"/>
          </a:p>
        </p:txBody>
      </p:sp>
    </p:spTree>
    <p:extLst>
      <p:ext uri="{BB962C8B-B14F-4D97-AF65-F5344CB8AC3E}">
        <p14:creationId xmlns:p14="http://schemas.microsoft.com/office/powerpoint/2010/main" val="42203776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57</a:t>
            </a:fld>
            <a:endParaRPr lang="en-US" dirty="0"/>
          </a:p>
        </p:txBody>
      </p:sp>
    </p:spTree>
    <p:extLst>
      <p:ext uri="{BB962C8B-B14F-4D97-AF65-F5344CB8AC3E}">
        <p14:creationId xmlns:p14="http://schemas.microsoft.com/office/powerpoint/2010/main" val="17746815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58</a:t>
            </a:fld>
            <a:endParaRPr lang="en-US" dirty="0"/>
          </a:p>
        </p:txBody>
      </p:sp>
    </p:spTree>
    <p:extLst>
      <p:ext uri="{BB962C8B-B14F-4D97-AF65-F5344CB8AC3E}">
        <p14:creationId xmlns:p14="http://schemas.microsoft.com/office/powerpoint/2010/main" val="34845157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59</a:t>
            </a:fld>
            <a:endParaRPr lang="en-US" dirty="0"/>
          </a:p>
        </p:txBody>
      </p:sp>
    </p:spTree>
    <p:extLst>
      <p:ext uri="{BB962C8B-B14F-4D97-AF65-F5344CB8AC3E}">
        <p14:creationId xmlns:p14="http://schemas.microsoft.com/office/powerpoint/2010/main" val="1213675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Understanding Functional </a:t>
            </a:r>
            <a:r>
              <a:rPr lang="en-US" dirty="0" smtClean="0">
                <a:solidFill>
                  <a:schemeClr val="bg1"/>
                </a:solidFill>
              </a:rPr>
              <a:t>Programming		</a:t>
            </a:r>
            <a:r>
              <a:rPr lang="en-US" dirty="0">
                <a:solidFill>
                  <a:schemeClr val="bg1"/>
                </a:solidFill>
              </a:rPr>
              <a:t> </a:t>
            </a:r>
            <a:r>
              <a:rPr lang="en-US" dirty="0" smtClean="0">
                <a:solidFill>
                  <a:schemeClr val="bg1"/>
                </a:solidFill>
              </a:rPr>
              <a: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a:t>Similarly g.f (read as g of f) is as follows</a:t>
            </a:r>
            <a:r>
              <a:rPr lang="en-US" sz="2000" dirty="0" smtClean="0"/>
              <a:t>:</a:t>
            </a:r>
          </a:p>
          <a:p>
            <a:pPr indent="0">
              <a:buNone/>
            </a:pPr>
            <a:endParaRPr lang="en-US" sz="2000" dirty="0"/>
          </a:p>
          <a:p>
            <a:pPr indent="0">
              <a:buNone/>
            </a:pPr>
            <a:endParaRPr lang="en-US" sz="2000" dirty="0" smtClean="0"/>
          </a:p>
          <a:p>
            <a:pPr marL="457200">
              <a:buFont typeface="Wingdings" panose="05000000000000000000" pitchFamily="2" charset="2"/>
              <a:buChar char="§"/>
            </a:pPr>
            <a:r>
              <a:rPr lang="en-US" sz="2000" dirty="0"/>
              <a:t>I will leave it up to you to determine that z(f.g) is equal to z(g.f) for all values of </a:t>
            </a:r>
            <a:r>
              <a:rPr lang="en-US" sz="2000" dirty="0" smtClean="0"/>
              <a:t>x. Now</a:t>
            </a:r>
            <a:r>
              <a:rPr lang="en-US" sz="2000" dirty="0"/>
              <a:t>, imagine that your goal is to </a:t>
            </a:r>
            <a:r>
              <a:rPr lang="en-US" sz="2000" dirty="0">
                <a:solidFill>
                  <a:srgbClr val="FF0000"/>
                </a:solidFill>
              </a:rPr>
              <a:t>add 6 to x </a:t>
            </a:r>
            <a:r>
              <a:rPr lang="en-US" sz="2000" dirty="0"/>
              <a:t>using these two </a:t>
            </a:r>
            <a:r>
              <a:rPr lang="en-US" sz="2000" dirty="0" smtClean="0"/>
              <a:t>functions.</a:t>
            </a:r>
          </a:p>
          <a:p>
            <a:pPr marL="457200">
              <a:buFont typeface="Wingdings" panose="05000000000000000000" pitchFamily="2" charset="2"/>
              <a:buChar char="§"/>
            </a:pPr>
            <a:r>
              <a:rPr lang="en-US" sz="2000" dirty="0" smtClean="0"/>
              <a:t>Try </a:t>
            </a:r>
            <a:r>
              <a:rPr lang="en-US" sz="2000" dirty="0"/>
              <a:t>to find the function call sequence that will do this for </a:t>
            </a:r>
            <a:r>
              <a:rPr lang="en-US" sz="2000" dirty="0" smtClean="0"/>
              <a:t>you. To </a:t>
            </a:r>
            <a:r>
              <a:rPr lang="en-US" sz="2000" dirty="0"/>
              <a:t>think of it another way, functional programming is </a:t>
            </a:r>
            <a:r>
              <a:rPr lang="en-US" sz="2000" dirty="0">
                <a:solidFill>
                  <a:srgbClr val="FF0000"/>
                </a:solidFill>
              </a:rPr>
              <a:t>programming</a:t>
            </a:r>
            <a:r>
              <a:rPr lang="en-US" sz="2000" dirty="0"/>
              <a:t> using </a:t>
            </a:r>
            <a:r>
              <a:rPr lang="en-US" sz="2000" dirty="0">
                <a:solidFill>
                  <a:srgbClr val="FF0000"/>
                </a:solidFill>
              </a:rPr>
              <a:t>functions</a:t>
            </a:r>
            <a:r>
              <a:rPr lang="en-US" sz="2000" dirty="0"/>
              <a:t> but </a:t>
            </a:r>
            <a:r>
              <a:rPr lang="en-US" sz="2000" dirty="0">
                <a:solidFill>
                  <a:srgbClr val="0070C0"/>
                </a:solidFill>
              </a:rPr>
              <a:t>without worrying about the </a:t>
            </a:r>
            <a:r>
              <a:rPr lang="en-US" sz="2000" dirty="0">
                <a:solidFill>
                  <a:srgbClr val="FF0000"/>
                </a:solidFill>
              </a:rPr>
              <a:t>internal state of the </a:t>
            </a:r>
            <a:r>
              <a:rPr lang="en-US" sz="2000" dirty="0" smtClean="0">
                <a:solidFill>
                  <a:srgbClr val="FF0000"/>
                </a:solidFill>
              </a:rPr>
              <a:t>variables</a:t>
            </a:r>
            <a:r>
              <a:rPr lang="en-US" sz="2000" dirty="0" smtClean="0"/>
              <a:t>.</a:t>
            </a:r>
          </a:p>
          <a:p>
            <a:pPr marL="457200">
              <a:buFont typeface="Wingdings" panose="05000000000000000000" pitchFamily="2" charset="2"/>
              <a:buChar char="§"/>
            </a:pPr>
            <a:r>
              <a:rPr lang="en-US" sz="2000" dirty="0" smtClean="0"/>
              <a:t>Functional </a:t>
            </a:r>
            <a:r>
              <a:rPr lang="en-US" sz="2000" dirty="0"/>
              <a:t>programming allows programmers to concentrate more on </a:t>
            </a:r>
            <a:r>
              <a:rPr lang="en-US" sz="2000" dirty="0">
                <a:solidFill>
                  <a:srgbClr val="FF0000"/>
                </a:solidFill>
              </a:rPr>
              <a:t>what gets done</a:t>
            </a:r>
            <a:r>
              <a:rPr lang="en-US" sz="2000" dirty="0"/>
              <a:t> </a:t>
            </a:r>
            <a:r>
              <a:rPr lang="en-US" sz="2000" dirty="0">
                <a:solidFill>
                  <a:srgbClr val="0070C0"/>
                </a:solidFill>
              </a:rPr>
              <a:t>than how exactly</a:t>
            </a:r>
            <a:r>
              <a:rPr lang="en-US" sz="2000" dirty="0">
                <a:solidFill>
                  <a:srgbClr val="FF0000"/>
                </a:solidFill>
              </a:rPr>
              <a:t> how it gets </a:t>
            </a:r>
            <a:r>
              <a:rPr lang="en-US" sz="2000" dirty="0" smtClean="0">
                <a:solidFill>
                  <a:srgbClr val="FF0000"/>
                </a:solidFill>
              </a:rPr>
              <a:t>done</a:t>
            </a:r>
            <a:r>
              <a:rPr lang="en-US" sz="2000" dirty="0" smtClean="0"/>
              <a:t>.</a:t>
            </a:r>
          </a:p>
          <a:p>
            <a:pPr marL="457200">
              <a:buFont typeface="Wingdings" panose="05000000000000000000" pitchFamily="2" charset="2"/>
              <a:buChar char="§"/>
            </a:pPr>
            <a:r>
              <a:rPr lang="en-US" sz="2000" dirty="0" smtClean="0"/>
              <a:t>With </a:t>
            </a:r>
            <a:r>
              <a:rPr lang="en-US" sz="2000" dirty="0"/>
              <a:t>that in mind, imagine that you want a cup of coffee. You go to the local coffee shop, but when you ask for coffee at the sales counter, you don’t worry in painful detail about how the coffee has to be </a:t>
            </a:r>
            <a:r>
              <a:rPr lang="en-US" sz="2000" dirty="0" smtClean="0"/>
              <a:t>made.</a:t>
            </a:r>
          </a:p>
          <a:p>
            <a:pPr marL="457200">
              <a:buFont typeface="Wingdings" panose="05000000000000000000" pitchFamily="2" charset="2"/>
              <a:buChar char="§"/>
            </a:pPr>
            <a:r>
              <a:rPr lang="en-US" sz="2000" dirty="0" smtClean="0"/>
              <a:t>A great video by </a:t>
            </a:r>
            <a:r>
              <a:rPr lang="en-US" sz="2000" dirty="0" smtClean="0">
                <a:solidFill>
                  <a:srgbClr val="FF0000"/>
                </a:solidFill>
              </a:rPr>
              <a:t>Dr. Don Syme</a:t>
            </a:r>
            <a:r>
              <a:rPr lang="en-US" sz="2000" dirty="0" smtClean="0"/>
              <a:t>, the man behind </a:t>
            </a:r>
            <a:r>
              <a:rPr lang="en-US" sz="2000" dirty="0" smtClean="0">
                <a:solidFill>
                  <a:srgbClr val="0070C0"/>
                </a:solidFill>
              </a:rPr>
              <a:t>Microsoft’s functional programming language</a:t>
            </a:r>
            <a:r>
              <a:rPr lang="en-US" sz="2000" dirty="0" smtClean="0">
                <a:solidFill>
                  <a:srgbClr val="FF0000"/>
                </a:solidFill>
              </a:rPr>
              <a:t>, F#</a:t>
            </a:r>
            <a:r>
              <a:rPr lang="en-US" sz="2000" dirty="0" smtClean="0"/>
              <a:t> explains this concept better than I ever could. I strongly recommend that you watch it (www.youtube.com/watch?v=ALr212cTpf4).</a:t>
            </a:r>
            <a:endParaRPr lang="en-US" sz="2000" dirty="0"/>
          </a:p>
        </p:txBody>
      </p:sp>
      <p:sp>
        <p:nvSpPr>
          <p:cNvPr id="9" name="Date Placeholder 8"/>
          <p:cNvSpPr>
            <a:spLocks noGrp="1"/>
          </p:cNvSpPr>
          <p:nvPr>
            <p:ph type="dt" sz="half" idx="2"/>
          </p:nvPr>
        </p:nvSpPr>
        <p:spPr/>
        <p:txBody>
          <a:bodyPr/>
          <a:lstStyle/>
          <a:p>
            <a:fld id="{E49A54D3-6F63-42AE-BD01-BE23E7D77371}" type="datetime1">
              <a:rPr lang="en-US" smtClean="0"/>
              <a:t>4/30/2018</a:t>
            </a:fld>
            <a:endParaRPr lang="en-US"/>
          </a:p>
        </p:txBody>
      </p:sp>
      <p:sp>
        <p:nvSpPr>
          <p:cNvPr id="10" name="Slide Number Placeholder 9"/>
          <p:cNvSpPr>
            <a:spLocks noGrp="1"/>
          </p:cNvSpPr>
          <p:nvPr>
            <p:ph type="sldNum" sz="quarter" idx="4"/>
          </p:nvPr>
        </p:nvSpPr>
        <p:spPr/>
        <p:txBody>
          <a:bodyPr/>
          <a:lstStyle/>
          <a:p>
            <a:fld id="{062D6987-FB6D-4DB8-81B8-AD0F35E3BB5F}" type="slidenum">
              <a:rPr lang="en-US" smtClean="0"/>
              <a:pPr/>
              <a:t>6</a:t>
            </a:fld>
            <a:endParaRPr lang="en-US"/>
          </a:p>
        </p:txBody>
      </p:sp>
      <p:pic>
        <p:nvPicPr>
          <p:cNvPr id="6" name="Picture 5"/>
          <p:cNvPicPr>
            <a:picLocks noChangeAspect="1"/>
          </p:cNvPicPr>
          <p:nvPr/>
        </p:nvPicPr>
        <p:blipFill>
          <a:blip r:embed="rId2"/>
          <a:stretch>
            <a:fillRect/>
          </a:stretch>
        </p:blipFill>
        <p:spPr>
          <a:xfrm>
            <a:off x="833438" y="1752600"/>
            <a:ext cx="5829830" cy="356474"/>
          </a:xfrm>
          <a:prstGeom prst="rect">
            <a:avLst/>
          </a:prstGeom>
          <a:ln>
            <a:solidFill>
              <a:schemeClr val="accent1"/>
            </a:solidFill>
          </a:ln>
        </p:spPr>
      </p:pic>
    </p:spTree>
    <p:extLst>
      <p:ext uri="{BB962C8B-B14F-4D97-AF65-F5344CB8AC3E}">
        <p14:creationId xmlns:p14="http://schemas.microsoft.com/office/powerpoint/2010/main" val="19236543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60</a:t>
            </a:fld>
            <a:endParaRPr lang="en-US" dirty="0"/>
          </a:p>
        </p:txBody>
      </p:sp>
    </p:spTree>
    <p:extLst>
      <p:ext uri="{BB962C8B-B14F-4D97-AF65-F5344CB8AC3E}">
        <p14:creationId xmlns:p14="http://schemas.microsoft.com/office/powerpoint/2010/main" val="6928263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61</a:t>
            </a:fld>
            <a:endParaRPr lang="en-US" dirty="0"/>
          </a:p>
        </p:txBody>
      </p:sp>
    </p:spTree>
    <p:extLst>
      <p:ext uri="{BB962C8B-B14F-4D97-AF65-F5344CB8AC3E}">
        <p14:creationId xmlns:p14="http://schemas.microsoft.com/office/powerpoint/2010/main" val="20429621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62</a:t>
            </a:fld>
            <a:endParaRPr lang="en-US" dirty="0"/>
          </a:p>
        </p:txBody>
      </p:sp>
    </p:spTree>
    <p:extLst>
      <p:ext uri="{BB962C8B-B14F-4D97-AF65-F5344CB8AC3E}">
        <p14:creationId xmlns:p14="http://schemas.microsoft.com/office/powerpoint/2010/main" val="20533241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63</a:t>
            </a:fld>
            <a:endParaRPr lang="en-US" dirty="0"/>
          </a:p>
        </p:txBody>
      </p:sp>
    </p:spTree>
    <p:extLst>
      <p:ext uri="{BB962C8B-B14F-4D97-AF65-F5344CB8AC3E}">
        <p14:creationId xmlns:p14="http://schemas.microsoft.com/office/powerpoint/2010/main" val="2159993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64</a:t>
            </a:fld>
            <a:endParaRPr lang="en-US" dirty="0"/>
          </a:p>
        </p:txBody>
      </p:sp>
    </p:spTree>
    <p:extLst>
      <p:ext uri="{BB962C8B-B14F-4D97-AF65-F5344CB8AC3E}">
        <p14:creationId xmlns:p14="http://schemas.microsoft.com/office/powerpoint/2010/main" val="29610028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65</a:t>
            </a:fld>
            <a:endParaRPr lang="en-US" dirty="0"/>
          </a:p>
        </p:txBody>
      </p:sp>
    </p:spTree>
    <p:extLst>
      <p:ext uri="{BB962C8B-B14F-4D97-AF65-F5344CB8AC3E}">
        <p14:creationId xmlns:p14="http://schemas.microsoft.com/office/powerpoint/2010/main" val="4645514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66</a:t>
            </a:fld>
            <a:endParaRPr lang="en-US" dirty="0"/>
          </a:p>
        </p:txBody>
      </p:sp>
    </p:spTree>
    <p:extLst>
      <p:ext uri="{BB962C8B-B14F-4D97-AF65-F5344CB8AC3E}">
        <p14:creationId xmlns:p14="http://schemas.microsoft.com/office/powerpoint/2010/main" val="17980401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67</a:t>
            </a:fld>
            <a:endParaRPr lang="en-US" dirty="0"/>
          </a:p>
        </p:txBody>
      </p:sp>
    </p:spTree>
    <p:extLst>
      <p:ext uri="{BB962C8B-B14F-4D97-AF65-F5344CB8AC3E}">
        <p14:creationId xmlns:p14="http://schemas.microsoft.com/office/powerpoint/2010/main" val="30401246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68</a:t>
            </a:fld>
            <a:endParaRPr lang="en-US" dirty="0"/>
          </a:p>
        </p:txBody>
      </p:sp>
    </p:spTree>
    <p:extLst>
      <p:ext uri="{BB962C8B-B14F-4D97-AF65-F5344CB8AC3E}">
        <p14:creationId xmlns:p14="http://schemas.microsoft.com/office/powerpoint/2010/main" val="32702731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69</a:t>
            </a:fld>
            <a:endParaRPr lang="en-US" dirty="0"/>
          </a:p>
        </p:txBody>
      </p:sp>
    </p:spTree>
    <p:extLst>
      <p:ext uri="{BB962C8B-B14F-4D97-AF65-F5344CB8AC3E}">
        <p14:creationId xmlns:p14="http://schemas.microsoft.com/office/powerpoint/2010/main" val="217533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Using Func&lt;&gt; in C# to Represent </a:t>
            </a:r>
            <a:r>
              <a:rPr lang="en-US" dirty="0" smtClean="0">
                <a:solidFill>
                  <a:schemeClr val="bg1"/>
                </a:solidFill>
              </a:rPr>
              <a:t>Functions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You might be wondering how to port such functions to C</a:t>
            </a:r>
            <a:r>
              <a:rPr lang="en-US" sz="2000" dirty="0" smtClean="0"/>
              <a:t>#.</a:t>
            </a:r>
          </a:p>
          <a:p>
            <a:pPr marL="457200">
              <a:buFont typeface="Wingdings" panose="05000000000000000000" pitchFamily="2" charset="2"/>
              <a:buChar char="§"/>
            </a:pPr>
            <a:r>
              <a:rPr lang="en-US" sz="2000" dirty="0" smtClean="0"/>
              <a:t>Fortunately</a:t>
            </a:r>
            <a:r>
              <a:rPr lang="en-US" sz="2000" dirty="0"/>
              <a:t>, it’s quite straightforward. C# includes a </a:t>
            </a:r>
            <a:r>
              <a:rPr lang="en-US" sz="2000" dirty="0">
                <a:solidFill>
                  <a:srgbClr val="002060"/>
                </a:solidFill>
              </a:rPr>
              <a:t>class</a:t>
            </a:r>
            <a:r>
              <a:rPr lang="en-US" sz="2000" dirty="0"/>
              <a:t> called </a:t>
            </a:r>
            <a:r>
              <a:rPr lang="en-US" sz="2000" dirty="0" smtClean="0">
                <a:solidFill>
                  <a:srgbClr val="FF0000"/>
                </a:solidFill>
              </a:rPr>
              <a:t>Func</a:t>
            </a:r>
            <a:r>
              <a:rPr lang="en-US" sz="2000" dirty="0" smtClean="0"/>
              <a:t>.</a:t>
            </a:r>
          </a:p>
          <a:p>
            <a:pPr marL="457200">
              <a:buFont typeface="Wingdings" panose="05000000000000000000" pitchFamily="2" charset="2"/>
              <a:buChar char="§"/>
            </a:pPr>
            <a:r>
              <a:rPr lang="en-US" sz="2000" dirty="0" smtClean="0"/>
              <a:t>Using </a:t>
            </a:r>
            <a:r>
              <a:rPr lang="en-US" sz="2000" dirty="0"/>
              <a:t>this class, you can create </a:t>
            </a:r>
            <a:r>
              <a:rPr lang="en-US" sz="2000" dirty="0">
                <a:solidFill>
                  <a:srgbClr val="FF0000"/>
                </a:solidFill>
              </a:rPr>
              <a:t>functional methods</a:t>
            </a:r>
            <a:r>
              <a:rPr lang="en-US" sz="2000" dirty="0"/>
              <a:t> much as you create variables of any primitive type, such as </a:t>
            </a:r>
            <a:r>
              <a:rPr lang="en-US" sz="2000" dirty="0" smtClean="0"/>
              <a:t>integers.</a:t>
            </a:r>
          </a:p>
          <a:p>
            <a:pPr marL="457200">
              <a:buFont typeface="Wingdings" panose="05000000000000000000" pitchFamily="2" charset="2"/>
              <a:buChar char="§"/>
            </a:pPr>
            <a:r>
              <a:rPr lang="en-US" sz="2000" dirty="0" smtClean="0"/>
              <a:t>Here’s </a:t>
            </a:r>
            <a:r>
              <a:rPr lang="en-US" sz="2000" dirty="0"/>
              <a:t>how you could write the functions described in the previous section</a:t>
            </a:r>
            <a:r>
              <a:rPr lang="en-US" sz="2000" dirty="0" smtClean="0"/>
              <a:t>:</a:t>
            </a:r>
          </a:p>
          <a:p>
            <a:pPr indent="0">
              <a:buNone/>
            </a:pPr>
            <a:endParaRPr lang="en-US" sz="2000" dirty="0"/>
          </a:p>
          <a:p>
            <a:pPr indent="0">
              <a:buNone/>
            </a:pPr>
            <a:endParaRPr lang="en-US" sz="2000" dirty="0" smtClean="0"/>
          </a:p>
          <a:p>
            <a:pPr indent="0">
              <a:buNone/>
            </a:pPr>
            <a:endParaRPr lang="en-US" sz="2000" dirty="0" smtClean="0"/>
          </a:p>
          <a:p>
            <a:pPr marL="457200">
              <a:buFont typeface="Wingdings" panose="05000000000000000000" pitchFamily="2" charset="2"/>
              <a:buChar char="§"/>
            </a:pPr>
            <a:r>
              <a:rPr lang="en-US" sz="2000" dirty="0" smtClean="0"/>
              <a:t>Here’s </a:t>
            </a:r>
            <a:r>
              <a:rPr lang="en-US" sz="2000" dirty="0"/>
              <a:t>how to define f.g (read f of g) by using Func&lt;&gt;:</a:t>
            </a:r>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In the preceding definition, </a:t>
            </a:r>
            <a:r>
              <a:rPr lang="en-US" sz="2000" dirty="0">
                <a:solidFill>
                  <a:srgbClr val="FF0000"/>
                </a:solidFill>
              </a:rPr>
              <a:t>fog</a:t>
            </a:r>
            <a:r>
              <a:rPr lang="en-US" sz="2000" dirty="0"/>
              <a:t> is a function that takes two functions as arguments and calls them to obtain the final </a:t>
            </a:r>
            <a:r>
              <a:rPr lang="en-US" sz="2000" dirty="0" smtClean="0"/>
              <a:t>output.</a:t>
            </a:r>
          </a:p>
        </p:txBody>
      </p:sp>
      <p:sp>
        <p:nvSpPr>
          <p:cNvPr id="10" name="Date Placeholder 9"/>
          <p:cNvSpPr>
            <a:spLocks noGrp="1"/>
          </p:cNvSpPr>
          <p:nvPr>
            <p:ph type="dt" sz="half" idx="2"/>
          </p:nvPr>
        </p:nvSpPr>
        <p:spPr/>
        <p:txBody>
          <a:bodyPr/>
          <a:lstStyle/>
          <a:p>
            <a:fld id="{E29AA828-91B9-4D8F-8FFB-0F84833F655C}" type="datetime1">
              <a:rPr lang="en-US" smtClean="0"/>
              <a:t>4/30/2018</a:t>
            </a:fld>
            <a:endParaRPr lang="en-US"/>
          </a:p>
        </p:txBody>
      </p:sp>
      <p:sp>
        <p:nvSpPr>
          <p:cNvPr id="11" name="Slide Number Placeholder 10"/>
          <p:cNvSpPr>
            <a:spLocks noGrp="1"/>
          </p:cNvSpPr>
          <p:nvPr>
            <p:ph type="sldNum" sz="quarter" idx="4"/>
          </p:nvPr>
        </p:nvSpPr>
        <p:spPr/>
        <p:txBody>
          <a:bodyPr/>
          <a:lstStyle/>
          <a:p>
            <a:fld id="{062D6987-FB6D-4DB8-81B8-AD0F35E3BB5F}" type="slidenum">
              <a:rPr lang="en-US" smtClean="0"/>
              <a:pPr/>
              <a:t>7</a:t>
            </a:fld>
            <a:endParaRPr lang="en-US"/>
          </a:p>
        </p:txBody>
      </p:sp>
      <p:pic>
        <p:nvPicPr>
          <p:cNvPr id="3" name="Picture 2"/>
          <p:cNvPicPr>
            <a:picLocks noChangeAspect="1"/>
          </p:cNvPicPr>
          <p:nvPr/>
        </p:nvPicPr>
        <p:blipFill>
          <a:blip r:embed="rId2"/>
          <a:stretch>
            <a:fillRect/>
          </a:stretch>
        </p:blipFill>
        <p:spPr>
          <a:xfrm>
            <a:off x="778691" y="3413186"/>
            <a:ext cx="8575675" cy="620516"/>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778691" y="4843916"/>
            <a:ext cx="9279710" cy="567133"/>
          </a:xfrm>
          <a:prstGeom prst="rect">
            <a:avLst/>
          </a:prstGeom>
          <a:ln>
            <a:solidFill>
              <a:schemeClr val="accent1"/>
            </a:solidFill>
          </a:ln>
        </p:spPr>
      </p:pic>
    </p:spTree>
    <p:extLst>
      <p:ext uri="{BB962C8B-B14F-4D97-AF65-F5344CB8AC3E}">
        <p14:creationId xmlns:p14="http://schemas.microsoft.com/office/powerpoint/2010/main" val="3990126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70</a:t>
            </a:fld>
            <a:endParaRPr lang="en-US" dirty="0"/>
          </a:p>
        </p:txBody>
      </p:sp>
    </p:spTree>
    <p:extLst>
      <p:ext uri="{BB962C8B-B14F-4D97-AF65-F5344CB8AC3E}">
        <p14:creationId xmlns:p14="http://schemas.microsoft.com/office/powerpoint/2010/main" val="780321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71</a:t>
            </a:fld>
            <a:endParaRPr lang="en-US" dirty="0"/>
          </a:p>
        </p:txBody>
      </p:sp>
    </p:spTree>
    <p:extLst>
      <p:ext uri="{BB962C8B-B14F-4D97-AF65-F5344CB8AC3E}">
        <p14:creationId xmlns:p14="http://schemas.microsoft.com/office/powerpoint/2010/main" val="24608055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72</a:t>
            </a:fld>
            <a:endParaRPr lang="en-US" dirty="0"/>
          </a:p>
        </p:txBody>
      </p:sp>
    </p:spTree>
    <p:extLst>
      <p:ext uri="{BB962C8B-B14F-4D97-AF65-F5344CB8AC3E}">
        <p14:creationId xmlns:p14="http://schemas.microsoft.com/office/powerpoint/2010/main" val="27317930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38CAE8B7-0457-4A6A-B058-DED5EFA5440F}"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73</a:t>
            </a:fld>
            <a:endParaRPr lang="en-US" dirty="0"/>
          </a:p>
        </p:txBody>
      </p:sp>
    </p:spTree>
    <p:extLst>
      <p:ext uri="{BB962C8B-B14F-4D97-AF65-F5344CB8AC3E}">
        <p14:creationId xmlns:p14="http://schemas.microsoft.com/office/powerpoint/2010/main" val="28797800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0812348D-284F-4130-AF5D-6B47FB0CC968}" type="datetime1">
              <a:rPr lang="en-US" smtClean="0"/>
              <a:t>4/30/2018</a:t>
            </a:fld>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74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10998513"/>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81716194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543966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Using Func&lt;&gt; in C# to Represent </a:t>
            </a:r>
            <a:r>
              <a:rPr lang="en-US" dirty="0" smtClean="0">
                <a:solidFill>
                  <a:schemeClr val="bg1"/>
                </a:solidFill>
              </a:rPr>
              <a:t>Functions	</a:t>
            </a:r>
            <a:r>
              <a:rPr lang="en-US" dirty="0">
                <a:solidFill>
                  <a:schemeClr val="bg1"/>
                </a:solidFill>
              </a:rPr>
              <a:t> </a:t>
            </a:r>
            <a:r>
              <a:rPr lang="en-US" dirty="0" smtClean="0">
                <a:solidFill>
                  <a:schemeClr val="bg1"/>
                </a:solidFill>
              </a:rPr>
              <a: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dirty="0"/>
              <a:t>The initial argument to the first function is provided in </a:t>
            </a:r>
            <a:r>
              <a:rPr lang="en-US" dirty="0" smtClean="0"/>
              <a:t>x.</a:t>
            </a:r>
          </a:p>
          <a:p>
            <a:pPr marL="457200">
              <a:buFont typeface="Wingdings" panose="05000000000000000000" pitchFamily="2" charset="2"/>
              <a:buChar char="§"/>
            </a:pPr>
            <a:r>
              <a:rPr lang="en-US" dirty="0" smtClean="0"/>
              <a:t>Note </a:t>
            </a:r>
            <a:r>
              <a:rPr lang="en-US" dirty="0"/>
              <a:t>how the </a:t>
            </a:r>
            <a:r>
              <a:rPr lang="en-US" dirty="0">
                <a:solidFill>
                  <a:srgbClr val="FF0000"/>
                </a:solidFill>
              </a:rPr>
              <a:t>function</a:t>
            </a:r>
            <a:r>
              <a:rPr lang="en-US" dirty="0"/>
              <a:t> itself is passed as an argument to the </a:t>
            </a:r>
            <a:r>
              <a:rPr lang="en-US" dirty="0">
                <a:solidFill>
                  <a:srgbClr val="FF0000"/>
                </a:solidFill>
              </a:rPr>
              <a:t>composite function</a:t>
            </a:r>
            <a:r>
              <a:rPr lang="en-US" dirty="0"/>
              <a:t>. </a:t>
            </a:r>
          </a:p>
          <a:p>
            <a:pPr marL="457200">
              <a:buFont typeface="Wingdings" panose="05000000000000000000" pitchFamily="2" charset="2"/>
              <a:buChar char="§"/>
            </a:pPr>
            <a:r>
              <a:rPr lang="en-US" sz="2000" dirty="0" smtClean="0"/>
              <a:t>The </a:t>
            </a:r>
            <a:r>
              <a:rPr lang="en-US" sz="2000" dirty="0"/>
              <a:t>Func&lt;&gt; class has several constructors that can be used to represent </a:t>
            </a:r>
            <a:r>
              <a:rPr lang="en-US" sz="2000" dirty="0" smtClean="0"/>
              <a:t>functions.</a:t>
            </a:r>
          </a:p>
          <a:p>
            <a:pPr marL="457200">
              <a:buFont typeface="Wingdings" panose="05000000000000000000" pitchFamily="2" charset="2"/>
              <a:buChar char="§"/>
            </a:pPr>
            <a:r>
              <a:rPr lang="en-US" sz="2000" dirty="0" smtClean="0"/>
              <a:t>In </a:t>
            </a:r>
            <a:r>
              <a:rPr lang="en-US" sz="2000" dirty="0"/>
              <a:t>each constructor, the </a:t>
            </a:r>
            <a:r>
              <a:rPr lang="en-US" sz="2000" dirty="0">
                <a:solidFill>
                  <a:srgbClr val="FF0000"/>
                </a:solidFill>
              </a:rPr>
              <a:t>last argument</a:t>
            </a:r>
            <a:r>
              <a:rPr lang="en-US" sz="2000" dirty="0"/>
              <a:t> represents the </a:t>
            </a:r>
            <a:r>
              <a:rPr lang="en-US" sz="2000" dirty="0">
                <a:solidFill>
                  <a:srgbClr val="FF0000"/>
                </a:solidFill>
              </a:rPr>
              <a:t>return </a:t>
            </a:r>
            <a:r>
              <a:rPr lang="en-US" sz="2000" dirty="0" smtClean="0">
                <a:solidFill>
                  <a:srgbClr val="FF0000"/>
                </a:solidFill>
              </a:rPr>
              <a:t>type</a:t>
            </a:r>
            <a:r>
              <a:rPr lang="en-US" sz="2000" dirty="0" smtClean="0"/>
              <a:t>.</a:t>
            </a:r>
          </a:p>
          <a:p>
            <a:pPr marL="457200">
              <a:buFont typeface="Wingdings" panose="05000000000000000000" pitchFamily="2" charset="2"/>
              <a:buChar char="§"/>
            </a:pPr>
            <a:r>
              <a:rPr lang="en-US" sz="2000" dirty="0" smtClean="0"/>
              <a:t>So</a:t>
            </a:r>
            <a:r>
              <a:rPr lang="en-US" sz="2000" dirty="0"/>
              <a:t>, for example, a declaration such </a:t>
            </a:r>
            <a:r>
              <a:rPr lang="en-US" sz="2000" dirty="0" smtClean="0"/>
              <a:t>as Func&lt;int, int&gt; represents a function that takes an integer and returns an integer.</a:t>
            </a:r>
          </a:p>
          <a:p>
            <a:pPr marL="457200">
              <a:buFont typeface="Wingdings" panose="05000000000000000000" pitchFamily="2" charset="2"/>
              <a:buChar char="§"/>
            </a:pPr>
            <a:r>
              <a:rPr lang="en-US" sz="2000" dirty="0" smtClean="0"/>
              <a:t>Similarly, the function z (z(x, y) = x == y ) declared previously can be represented as Func&lt;int, int, bool&gt; because it takes two integers and returns a Boolean value.</a:t>
            </a:r>
            <a:endParaRPr lang="en-US" sz="2000" dirty="0"/>
          </a:p>
        </p:txBody>
      </p:sp>
      <p:sp>
        <p:nvSpPr>
          <p:cNvPr id="8" name="Date Placeholder 7"/>
          <p:cNvSpPr>
            <a:spLocks noGrp="1"/>
          </p:cNvSpPr>
          <p:nvPr>
            <p:ph type="dt" sz="half" idx="2"/>
          </p:nvPr>
        </p:nvSpPr>
        <p:spPr/>
        <p:txBody>
          <a:bodyPr/>
          <a:lstStyle/>
          <a:p>
            <a:fld id="{D35FDC09-F2D4-45F7-904B-C25498314590}" type="datetime1">
              <a:rPr lang="en-US" smtClean="0"/>
              <a:t>4/30/2018</a:t>
            </a:fld>
            <a:endParaRPr lang="en-US"/>
          </a:p>
        </p:txBody>
      </p:sp>
      <p:sp>
        <p:nvSpPr>
          <p:cNvPr id="9" name="Slide Number Placeholder 8"/>
          <p:cNvSpPr>
            <a:spLocks noGrp="1"/>
          </p:cNvSpPr>
          <p:nvPr>
            <p:ph type="sldNum" sz="quarter" idx="4"/>
          </p:nvPr>
        </p:nvSpPr>
        <p:spPr/>
        <p:txBody>
          <a:bodyPr/>
          <a:lstStyle/>
          <a:p>
            <a:fld id="{062D6987-FB6D-4DB8-81B8-AD0F35E3BB5F}" type="slidenum">
              <a:rPr lang="en-US" smtClean="0"/>
              <a:pPr/>
              <a:t>8</a:t>
            </a:fld>
            <a:endParaRPr lang="en-US"/>
          </a:p>
        </p:txBody>
      </p:sp>
    </p:spTree>
    <p:extLst>
      <p:ext uri="{BB962C8B-B14F-4D97-AF65-F5344CB8AC3E}">
        <p14:creationId xmlns:p14="http://schemas.microsoft.com/office/powerpoint/2010/main" val="549969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Using Various Types of </a:t>
            </a:r>
            <a:r>
              <a:rPr lang="en-US" dirty="0" smtClean="0">
                <a:solidFill>
                  <a:schemeClr val="bg1"/>
                </a:solidFill>
              </a:rPr>
              <a:t>Functions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Several kinds of functions can be classified broadly into </a:t>
            </a:r>
            <a:r>
              <a:rPr lang="en-US" sz="2000" dirty="0">
                <a:solidFill>
                  <a:srgbClr val="FF0000"/>
                </a:solidFill>
              </a:rPr>
              <a:t>four </a:t>
            </a:r>
            <a:r>
              <a:rPr lang="en-US" sz="2000" dirty="0">
                <a:solidFill>
                  <a:srgbClr val="0070C0"/>
                </a:solidFill>
              </a:rPr>
              <a:t>major</a:t>
            </a:r>
            <a:r>
              <a:rPr lang="en-US" sz="2000" dirty="0">
                <a:solidFill>
                  <a:srgbClr val="FF0000"/>
                </a:solidFill>
              </a:rPr>
              <a:t> categories</a:t>
            </a:r>
            <a:r>
              <a:rPr lang="en-US" sz="2000" dirty="0"/>
              <a:t>, as shown in </a:t>
            </a:r>
            <a:r>
              <a:rPr lang="en-US" sz="2000" dirty="0">
                <a:solidFill>
                  <a:srgbClr val="FF0000"/>
                </a:solidFill>
              </a:rPr>
              <a:t>Figure 1- </a:t>
            </a:r>
            <a:r>
              <a:rPr lang="en-US" sz="2000" dirty="0" smtClean="0">
                <a:solidFill>
                  <a:srgbClr val="FF0000"/>
                </a:solidFill>
              </a:rPr>
              <a:t>1</a:t>
            </a:r>
            <a:r>
              <a:rPr lang="en-US" sz="2000" dirty="0" smtClean="0"/>
              <a:t>:</a:t>
            </a:r>
          </a:p>
          <a:p>
            <a:pPr marL="685800">
              <a:buFont typeface="Wingdings" panose="05000000000000000000" pitchFamily="2" charset="2"/>
              <a:buChar char="ü"/>
            </a:pPr>
            <a:r>
              <a:rPr lang="en-US" sz="2000" dirty="0" smtClean="0"/>
              <a:t>Generator functions</a:t>
            </a:r>
          </a:p>
          <a:p>
            <a:pPr marL="685800">
              <a:buFont typeface="Wingdings" panose="05000000000000000000" pitchFamily="2" charset="2"/>
              <a:buChar char="ü"/>
            </a:pPr>
            <a:r>
              <a:rPr lang="en-US" sz="2000" dirty="0" smtClean="0"/>
              <a:t>Statistical functions</a:t>
            </a:r>
          </a:p>
          <a:p>
            <a:pPr marL="685800">
              <a:buFont typeface="Wingdings" panose="05000000000000000000" pitchFamily="2" charset="2"/>
              <a:buChar char="ü"/>
            </a:pPr>
            <a:r>
              <a:rPr lang="en-US" sz="2000" dirty="0" smtClean="0"/>
              <a:t>Projection functions</a:t>
            </a:r>
          </a:p>
          <a:p>
            <a:pPr marL="685800">
              <a:buFont typeface="Wingdings" panose="05000000000000000000" pitchFamily="2" charset="2"/>
              <a:buChar char="ü"/>
            </a:pPr>
            <a:r>
              <a:rPr lang="en-US" sz="2000" dirty="0" smtClean="0"/>
              <a:t>Filters</a:t>
            </a:r>
          </a:p>
        </p:txBody>
      </p:sp>
      <p:sp>
        <p:nvSpPr>
          <p:cNvPr id="8" name="Date Placeholder 7"/>
          <p:cNvSpPr>
            <a:spLocks noGrp="1"/>
          </p:cNvSpPr>
          <p:nvPr>
            <p:ph type="dt" sz="half" idx="2"/>
          </p:nvPr>
        </p:nvSpPr>
        <p:spPr/>
        <p:txBody>
          <a:bodyPr/>
          <a:lstStyle/>
          <a:p>
            <a:fld id="{F29F390A-8B0F-4E08-A300-26381DF06EF8}" type="datetime1">
              <a:rPr lang="en-US" smtClean="0"/>
              <a:t>4/30/2018</a:t>
            </a:fld>
            <a:endParaRPr lang="en-US"/>
          </a:p>
        </p:txBody>
      </p:sp>
      <p:sp>
        <p:nvSpPr>
          <p:cNvPr id="9" name="Slide Number Placeholder 8"/>
          <p:cNvSpPr>
            <a:spLocks noGrp="1"/>
          </p:cNvSpPr>
          <p:nvPr>
            <p:ph type="sldNum" sz="quarter" idx="4"/>
          </p:nvPr>
        </p:nvSpPr>
        <p:spPr/>
        <p:txBody>
          <a:bodyPr/>
          <a:lstStyle/>
          <a:p>
            <a:fld id="{062D6987-FB6D-4DB8-81B8-AD0F35E3BB5F}" type="slidenum">
              <a:rPr lang="en-US" smtClean="0"/>
              <a:pPr/>
              <a:t>9</a:t>
            </a:fld>
            <a:endParaRPr lang="en-US"/>
          </a:p>
        </p:txBody>
      </p:sp>
    </p:spTree>
    <p:extLst>
      <p:ext uri="{BB962C8B-B14F-4D97-AF65-F5344CB8AC3E}">
        <p14:creationId xmlns:p14="http://schemas.microsoft.com/office/powerpoint/2010/main" val="879812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2927</Words>
  <Application>Microsoft Office PowerPoint</Application>
  <PresentationFormat>Widescreen</PresentationFormat>
  <Paragraphs>378</Paragraphs>
  <Slides>74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74</vt:i4>
      </vt:variant>
    </vt:vector>
  </HeadingPairs>
  <TitlesOfParts>
    <vt:vector size="83"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Intro</vt:lpstr>
      <vt:lpstr>Understanding Functional Programming</vt:lpstr>
      <vt:lpstr>Understanding Functional Programming     |</vt:lpstr>
      <vt:lpstr>Using Func&lt;&gt; in C# to Represent Functions</vt:lpstr>
      <vt:lpstr>Using Func&lt;&gt; in C# to Represent Functions    |</vt:lpstr>
      <vt:lpstr>Using Various Types of Functions</vt:lpstr>
      <vt:lpstr>Figure 1-1</vt:lpstr>
      <vt:lpstr>Generator Functions</vt:lpstr>
      <vt:lpstr>Statistical Functions</vt:lpstr>
      <vt:lpstr>Projector Functions</vt:lpstr>
      <vt:lpstr>Projector Functions          |</vt:lpstr>
      <vt:lpstr>Filters</vt:lpstr>
      <vt:lpstr>Understanding Benefits of Functional Prog</vt:lpstr>
      <vt:lpstr>Composability</vt:lpstr>
      <vt:lpstr>Lazy Evaluation</vt:lpstr>
      <vt:lpstr>Immutability</vt:lpstr>
      <vt:lpstr>Parallelizable</vt:lpstr>
      <vt:lpstr>Declarative</vt:lpstr>
      <vt:lpstr>Getting LINQPad</vt:lpstr>
      <vt:lpstr>PowerPoint Presentation</vt:lpstr>
      <vt:lpstr>Intro</vt:lpstr>
      <vt:lpstr>2-1</vt:lpstr>
      <vt:lpstr>Listing 2-1 || Figure 2-1</vt:lpstr>
      <vt:lpstr>2-2</vt:lpstr>
      <vt:lpstr>Listing 2-2 || Figure 2-2</vt:lpstr>
      <vt:lpstr>How It Works</vt:lpstr>
      <vt:lpstr>Figure 2-3 || 2-4</vt:lpstr>
      <vt:lpstr>2-3</vt:lpstr>
      <vt:lpstr>2-4</vt:lpstr>
      <vt:lpstr>2-5</vt:lpstr>
      <vt:lpstr>2-6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2-25</vt:lpstr>
      <vt:lpstr>PowerPoint Presentation</vt:lpstr>
      <vt:lpstr>Intro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87</cp:revision>
  <dcterms:created xsi:type="dcterms:W3CDTF">2018-04-26T03:21:35Z</dcterms:created>
  <dcterms:modified xsi:type="dcterms:W3CDTF">2018-04-30T01:38:49Z</dcterms:modified>
</cp:coreProperties>
</file>