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62" r:id="rId2"/>
    <p:sldId id="263" r:id="rId3"/>
    <p:sldId id="297" r:id="rId4"/>
    <p:sldId id="264" r:id="rId5"/>
    <p:sldId id="265" r:id="rId6"/>
    <p:sldId id="285" r:id="rId7"/>
    <p:sldId id="283" r:id="rId8"/>
    <p:sldId id="282" r:id="rId9"/>
    <p:sldId id="287" r:id="rId10"/>
    <p:sldId id="286" r:id="rId11"/>
    <p:sldId id="288" r:id="rId12"/>
    <p:sldId id="289" r:id="rId13"/>
    <p:sldId id="290" r:id="rId14"/>
    <p:sldId id="291" r:id="rId15"/>
    <p:sldId id="292" r:id="rId16"/>
    <p:sldId id="293" r:id="rId17"/>
    <p:sldId id="294" r:id="rId18"/>
    <p:sldId id="295" r:id="rId19"/>
    <p:sldId id="298" r:id="rId20"/>
    <p:sldId id="299" r:id="rId21"/>
    <p:sldId id="300" r:id="rId22"/>
    <p:sldId id="301" r:id="rId23"/>
    <p:sldId id="306" r:id="rId24"/>
    <p:sldId id="302" r:id="rId25"/>
    <p:sldId id="303" r:id="rId26"/>
    <p:sldId id="304" r:id="rId27"/>
    <p:sldId id="305" r:id="rId28"/>
    <p:sldId id="296" r:id="rId29"/>
    <p:sldId id="307" r:id="rId30"/>
    <p:sldId id="308" r:id="rId31"/>
    <p:sldId id="309" r:id="rId32"/>
    <p:sldId id="310" r:id="rId33"/>
    <p:sldId id="311" r:id="rId34"/>
    <p:sldId id="312" r:id="rId35"/>
    <p:sldId id="266" r:id="rId36"/>
    <p:sldId id="267" r:id="rId37"/>
    <p:sldId id="313" r:id="rId38"/>
    <p:sldId id="316" r:id="rId39"/>
    <p:sldId id="317" r:id="rId40"/>
    <p:sldId id="318" r:id="rId41"/>
    <p:sldId id="320" r:id="rId42"/>
    <p:sldId id="321" r:id="rId43"/>
    <p:sldId id="314" r:id="rId44"/>
    <p:sldId id="319" r:id="rId45"/>
    <p:sldId id="322" r:id="rId46"/>
    <p:sldId id="323" r:id="rId47"/>
    <p:sldId id="324" r:id="rId48"/>
    <p:sldId id="325" r:id="rId49"/>
    <p:sldId id="326" r:id="rId50"/>
    <p:sldId id="327" r:id="rId51"/>
    <p:sldId id="328" r:id="rId52"/>
    <p:sldId id="315" r:id="rId53"/>
    <p:sldId id="268" r:id="rId54"/>
    <p:sldId id="269" r:id="rId55"/>
    <p:sldId id="270" r:id="rId56"/>
    <p:sldId id="271" r:id="rId57"/>
    <p:sldId id="272" r:id="rId58"/>
    <p:sldId id="273" r:id="rId59"/>
    <p:sldId id="274" r:id="rId60"/>
    <p:sldId id="275" r:id="rId61"/>
    <p:sldId id="276" r:id="rId62"/>
    <p:sldId id="277" r:id="rId63"/>
    <p:sldId id="278" r:id="rId64"/>
    <p:sldId id="279" r:id="rId65"/>
    <p:sldId id="280" r:id="rId66"/>
    <p:sldId id="281" r:id="rId67"/>
    <p:sldId id="329" r:id="rId68"/>
    <p:sldId id="261"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 id="297"/>
          </p14:sldIdLst>
        </p14:section>
        <p14:section name="Intro: LINQ &amp; Rx" id="{9D3245C0-D897-4ACC-B9DC-BF12394DE00D}">
          <p14:sldIdLst>
            <p14:sldId id="264"/>
            <p14:sldId id="265"/>
            <p14:sldId id="285"/>
            <p14:sldId id="283"/>
            <p14:sldId id="282"/>
            <p14:sldId id="287"/>
            <p14:sldId id="286"/>
            <p14:sldId id="288"/>
            <p14:sldId id="289"/>
            <p14:sldId id="290"/>
            <p14:sldId id="291"/>
            <p14:sldId id="292"/>
            <p14:sldId id="293"/>
            <p14:sldId id="294"/>
            <p14:sldId id="295"/>
            <p14:sldId id="298"/>
            <p14:sldId id="299"/>
            <p14:sldId id="300"/>
            <p14:sldId id="301"/>
            <p14:sldId id="306"/>
            <p14:sldId id="302"/>
            <p14:sldId id="303"/>
            <p14:sldId id="304"/>
            <p14:sldId id="305"/>
            <p14:sldId id="296"/>
            <p14:sldId id="307"/>
            <p14:sldId id="308"/>
            <p14:sldId id="309"/>
            <p14:sldId id="310"/>
            <p14:sldId id="311"/>
            <p14:sldId id="312"/>
          </p14:sldIdLst>
        </p14:section>
        <p14:section name="Core LINQ" id="{BE6F5DFE-C7EF-4DBF-BADB-6615BDE4BF42}">
          <p14:sldIdLst>
            <p14:sldId id="266"/>
            <p14:sldId id="267"/>
            <p14:sldId id="313"/>
            <p14:sldId id="316"/>
            <p14:sldId id="317"/>
            <p14:sldId id="318"/>
            <p14:sldId id="320"/>
            <p14:sldId id="321"/>
            <p14:sldId id="314"/>
            <p14:sldId id="319"/>
            <p14:sldId id="322"/>
            <p14:sldId id="323"/>
            <p14:sldId id="324"/>
            <p14:sldId id="325"/>
            <p14:sldId id="326"/>
            <p14:sldId id="327"/>
            <p14:sldId id="328"/>
            <p14:sldId id="315"/>
          </p14:sldIdLst>
        </p14:section>
        <p14:section name="Core Rx" id="{6FF99430-D6FA-4BA1-A30D-DAE458CDBC6B}">
          <p14:sldIdLst>
            <p14:sldId id="268"/>
            <p14:sldId id="269"/>
          </p14:sldIdLst>
        </p14:section>
        <p14:section name="Practical Rx" id="{3A03748B-A202-427E-8C28-235D68D15EB9}">
          <p14:sldIdLst>
            <p14:sldId id="270"/>
            <p14:sldId id="271"/>
          </p14:sldIdLst>
        </p14:section>
        <p14:section name="Inside Rx" id="{FFC916E2-5E63-4666-8972-BE03A36DE889}">
          <p14:sldIdLst>
            <p14:sldId id="272"/>
            <p14:sldId id="273"/>
          </p14:sldIdLst>
        </p14:section>
        <p14:section name="Untitled Section" id="{3E5E5E2E-26A3-4449-8540-4864E55FDC79}">
          <p14:sldIdLst>
            <p14:sldId id="274"/>
            <p14:sldId id="275"/>
          </p14:sldIdLst>
        </p14:section>
        <p14:section name="Untitled Section" id="{B719DB14-13C5-4607-A5F8-9BDC08683094}">
          <p14:sldIdLst>
            <p14:sldId id="276"/>
            <p14:sldId id="277"/>
          </p14:sldIdLst>
        </p14:section>
        <p14:section name="Untitled Section" id="{BEBE6A63-A870-4672-B0E0-3A2796681ACF}">
          <p14:sldIdLst>
            <p14:sldId id="278"/>
            <p14:sldId id="279"/>
          </p14:sldIdLst>
        </p14:section>
        <p14:section name="Untitled Section" id="{973A04B0-549F-4EC0-86D3-31F2B5EFB2E7}">
          <p14:sldIdLst>
            <p14:sldId id="280"/>
            <p14:sldId id="281"/>
          </p14:sldIdLst>
        </p14:section>
        <p14:section name="Untitled Section" id="{66285781-D52B-45CD-B7C1-D1D21A61D7D9}">
          <p14:sldIdLst>
            <p14:sldId id="329"/>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p:scale>
          <a:sx n="106" d="100"/>
          <a:sy n="106" d="100"/>
        </p:scale>
        <p:origin x="546" y="34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6/28/2018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9 May 2018</a:t>
            </a:r>
            <a:endParaRPr lang="en-US" dirty="0"/>
          </a:p>
        </p:txBody>
      </p:sp>
      <p:sp>
        <p:nvSpPr>
          <p:cNvPr id="4" name="Slide Number Placeholder 3"/>
          <p:cNvSpPr>
            <a:spLocks noGrp="1"/>
          </p:cNvSpPr>
          <p:nvPr>
            <p:ph type="sldNum" sz="quarter" idx="11"/>
          </p:nvPr>
        </p:nvSpPr>
        <p:spPr/>
        <p:txBody>
          <a:bodyPr/>
          <a:lstStyle/>
          <a:p>
            <a:fld id="{F1012999-1CD9-4014-B1C6-70315F8BBED0}" type="slidenum">
              <a:rPr lang="en-US" smtClean="0"/>
              <a:pPr/>
              <a:t>‹#›</a:t>
            </a:fld>
            <a:endParaRPr lang="en-US" dirty="0"/>
          </a:p>
        </p:txBody>
      </p:sp>
      <p:sp>
        <p:nvSpPr>
          <p:cNvPr id="5"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6" name="Title 1"/>
          <p:cNvSpPr txBox="1">
            <a:spLocks/>
          </p:cNvSpPr>
          <p:nvPr userDrawn="1"/>
        </p:nvSpPr>
        <p:spPr>
          <a:xfrm rot="16200000">
            <a:off x="6163436" y="-4903966"/>
            <a:ext cx="914400" cy="10936224"/>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vert" lIns="91440" tIns="45720" rIns="91440" bIns="45720" rtlCol="0" anchor="ctr" anchorCtr="0">
            <a:normAutofit fontScale="92500" lnSpcReduction="10000"/>
          </a:bodyPr>
          <a:lstStyle>
            <a:defPPr>
              <a:defRPr lang="en-US"/>
            </a:defPPr>
            <a:lvl1pPr algn="ctr">
              <a:lnSpc>
                <a:spcPct val="90000"/>
              </a:lnSpc>
              <a:spcBef>
                <a:spcPct val="0"/>
              </a:spcBef>
              <a:buNone/>
              <a:defRPr sz="6000">
                <a:solidFill>
                  <a:schemeClr val="bg1"/>
                </a:solidFill>
                <a:latin typeface="+mj-lt"/>
                <a:ea typeface="+mj-ea"/>
                <a:cs typeface="+mj-cs"/>
              </a:defRPr>
            </a:lvl1pPr>
          </a:lstStyle>
          <a:p>
            <a:pPr algn="ctr"/>
            <a:r>
              <a:rPr lang="en-US" dirty="0" smtClean="0"/>
              <a:t>Contents</a:t>
            </a:r>
            <a:endParaRPr lang="en-US" dirty="0"/>
          </a:p>
        </p:txBody>
      </p:sp>
    </p:spTree>
    <p:extLst>
      <p:ext uri="{BB962C8B-B14F-4D97-AF65-F5344CB8AC3E}">
        <p14:creationId xmlns:p14="http://schemas.microsoft.com/office/powerpoint/2010/main" val="14716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9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nuget.codeplex.com/" TargetMode="External"/><Relationship Id="rId2" Type="http://schemas.openxmlformats.org/officeDocument/2006/relationships/hyperlink" Target="http://msdn.microsoft.com/en-us/data/gg5776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Reactive Extensions, LINQ</a:t>
            </a:r>
            <a:endParaRPr lang="en-US" dirty="0"/>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43801332"/>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09</a:t>
                      </a:r>
                      <a:r>
                        <a:rPr lang="en-US" sz="1400" kern="1200" baseline="0" dirty="0" smtClean="0">
                          <a:solidFill>
                            <a:schemeClr val="dk1"/>
                          </a:solidFill>
                          <a:latin typeface="Gill Sans MT" panose="020B0502020104020203" pitchFamily="34" charset="0"/>
                          <a:ea typeface="+mn-ea"/>
                          <a:cs typeface="+mn-cs"/>
                        </a:rPr>
                        <a:t> </a:t>
                      </a:r>
                      <a:r>
                        <a:rPr lang="en-US" sz="1400" kern="1200" dirty="0" smtClean="0">
                          <a:solidFill>
                            <a:schemeClr val="dk1"/>
                          </a:solidFill>
                          <a:latin typeface="Gill Sans MT" panose="020B0502020104020203" pitchFamily="34" charset="0"/>
                          <a:ea typeface="+mn-ea"/>
                          <a:cs typeface="+mn-cs"/>
                        </a:rPr>
                        <a:t>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smtClean="0"/>
              <a:t>Functional </a:t>
            </a:r>
            <a:r>
              <a:rPr lang="en-US" dirty="0"/>
              <a:t>programming is one approach to creating declarative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3104865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Rx Is</a:t>
            </a:r>
          </a:p>
        </p:txBody>
      </p:sp>
      <p:sp>
        <p:nvSpPr>
          <p:cNvPr id="3" name="Content Placeholder 2"/>
          <p:cNvSpPr>
            <a:spLocks noGrp="1"/>
          </p:cNvSpPr>
          <p:nvPr>
            <p:ph idx="1"/>
          </p:nvPr>
        </p:nvSpPr>
        <p:spPr/>
        <p:txBody>
          <a:bodyPr/>
          <a:lstStyle/>
          <a:p>
            <a:r>
              <a:rPr lang="en-US" dirty="0" smtClean="0"/>
              <a:t>Reactive </a:t>
            </a:r>
            <a:r>
              <a:rPr lang="en-US" dirty="0"/>
              <a:t>Extensions provide you with a new way to orchestrate and integrate </a:t>
            </a:r>
            <a:r>
              <a:rPr lang="en-US" dirty="0">
                <a:solidFill>
                  <a:srgbClr val="FF0000"/>
                </a:solidFill>
              </a:rPr>
              <a:t>asynchronous events</a:t>
            </a:r>
            <a:r>
              <a:rPr lang="en-US" dirty="0"/>
              <a:t>, such as </a:t>
            </a:r>
            <a:r>
              <a:rPr lang="en-US" dirty="0">
                <a:solidFill>
                  <a:srgbClr val="FF0000"/>
                </a:solidFill>
              </a:rPr>
              <a:t>coordinating multiple streams</a:t>
            </a:r>
            <a:r>
              <a:rPr lang="en-US" dirty="0"/>
              <a:t> as they arrive asynchronously from the </a:t>
            </a:r>
            <a:r>
              <a:rPr lang="en-US" dirty="0" smtClean="0"/>
              <a:t>cloud.</a:t>
            </a:r>
          </a:p>
          <a:p>
            <a:pPr lvl="1"/>
            <a:r>
              <a:rPr lang="en-US" dirty="0" smtClean="0"/>
              <a:t>With </a:t>
            </a:r>
            <a:r>
              <a:rPr lang="en-US" dirty="0"/>
              <a:t>Rx you can “</a:t>
            </a:r>
            <a:r>
              <a:rPr lang="en-US" dirty="0">
                <a:solidFill>
                  <a:srgbClr val="FF0000"/>
                </a:solidFill>
              </a:rPr>
              <a:t>flatten</a:t>
            </a:r>
            <a:r>
              <a:rPr lang="en-US" dirty="0"/>
              <a:t>” these </a:t>
            </a:r>
            <a:r>
              <a:rPr lang="en-US" dirty="0">
                <a:solidFill>
                  <a:srgbClr val="FF0000"/>
                </a:solidFill>
              </a:rPr>
              <a:t>streams into a single method</a:t>
            </a:r>
            <a:r>
              <a:rPr lang="en-US" dirty="0"/>
              <a:t>, enormously simplifying your </a:t>
            </a:r>
            <a:r>
              <a:rPr lang="en-US" dirty="0" smtClean="0"/>
              <a:t>code.</a:t>
            </a:r>
          </a:p>
          <a:p>
            <a:pPr lvl="2"/>
            <a:r>
              <a:rPr lang="en-US" dirty="0" smtClean="0"/>
              <a:t>For </a:t>
            </a:r>
            <a:r>
              <a:rPr lang="en-US" dirty="0"/>
              <a:t>example, the </a:t>
            </a:r>
            <a:r>
              <a:rPr lang="en-US" dirty="0">
                <a:solidFill>
                  <a:srgbClr val="FF0000"/>
                </a:solidFill>
              </a:rPr>
              <a:t>classic async pattern</a:t>
            </a:r>
            <a:r>
              <a:rPr lang="en-US" dirty="0"/>
              <a:t> in .NET is </a:t>
            </a:r>
            <a:r>
              <a:rPr lang="en-US" dirty="0" smtClean="0"/>
              <a:t>to</a:t>
            </a:r>
          </a:p>
          <a:p>
            <a:pPr lvl="3"/>
            <a:r>
              <a:rPr lang="en-US" dirty="0" smtClean="0"/>
              <a:t>initiate </a:t>
            </a:r>
            <a:r>
              <a:rPr lang="en-US" dirty="0"/>
              <a:t>each call </a:t>
            </a:r>
            <a:r>
              <a:rPr lang="en-US" dirty="0" smtClean="0"/>
              <a:t>with a </a:t>
            </a:r>
            <a:r>
              <a:rPr lang="en-US" dirty="0"/>
              <a:t>BeginXXX method </a:t>
            </a:r>
            <a:r>
              <a:rPr lang="en-US" dirty="0" smtClean="0"/>
              <a:t>and</a:t>
            </a:r>
          </a:p>
          <a:p>
            <a:pPr lvl="3"/>
            <a:r>
              <a:rPr lang="en-US" dirty="0" smtClean="0"/>
              <a:t>end </a:t>
            </a:r>
            <a:r>
              <a:rPr lang="en-US" dirty="0"/>
              <a:t>it with an EndXXX method, also known as the </a:t>
            </a:r>
            <a:r>
              <a:rPr lang="en-US" dirty="0">
                <a:solidFill>
                  <a:srgbClr val="FF0000"/>
                </a:solidFill>
              </a:rPr>
              <a:t>Begin/End </a:t>
            </a:r>
            <a:r>
              <a:rPr lang="en-US" dirty="0" smtClean="0">
                <a:solidFill>
                  <a:srgbClr val="FF0000"/>
                </a:solidFill>
              </a:rPr>
              <a:t>pattern</a:t>
            </a:r>
            <a:endParaRPr lang="en-US" dirty="0" smtClean="0"/>
          </a:p>
          <a:p>
            <a:pPr lvl="2"/>
            <a:r>
              <a:rPr lang="en-US" dirty="0" smtClean="0"/>
              <a:t>If </a:t>
            </a:r>
            <a:r>
              <a:rPr lang="en-US" dirty="0"/>
              <a:t>you make more than a few simultaneous asynchronous calls, following the thread of control becomes impossible very </a:t>
            </a:r>
            <a:r>
              <a:rPr lang="en-US" dirty="0" smtClean="0"/>
              <a:t>quickly.</a:t>
            </a:r>
          </a:p>
          <a:p>
            <a:pPr lvl="1"/>
            <a:r>
              <a:rPr lang="en-US" dirty="0" smtClean="0"/>
              <a:t>But </a:t>
            </a:r>
            <a:r>
              <a:rPr lang="en-US" dirty="0"/>
              <a:t>with Rx, the Begin/End pattern is collapsed into a single method, making the code much cleaner and easier to </a:t>
            </a:r>
            <a:r>
              <a:rPr lang="en-US" dirty="0" smtClean="0"/>
              <a:t>follow.</a:t>
            </a:r>
          </a:p>
          <a:p>
            <a:pPr lvl="1"/>
            <a:r>
              <a:rPr lang="en-US" dirty="0" smtClean="0"/>
              <a:t>Reactive </a:t>
            </a:r>
            <a:r>
              <a:rPr lang="en-US" dirty="0"/>
              <a:t>Extensions have been described as a library for composing asynchronous and event-based programs using </a:t>
            </a:r>
            <a:r>
              <a:rPr lang="en-US" dirty="0">
                <a:solidFill>
                  <a:srgbClr val="FF0000"/>
                </a:solidFill>
              </a:rPr>
              <a:t>observable</a:t>
            </a:r>
            <a:r>
              <a:rPr lang="en-US" dirty="0"/>
              <a:t> </a:t>
            </a:r>
            <a:r>
              <a:rPr lang="en-US" dirty="0">
                <a:solidFill>
                  <a:srgbClr val="FF0000"/>
                </a:solidFill>
              </a:rPr>
              <a:t>collections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691255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US" dirty="0"/>
              <a:t>Let’s take a closer look at each of these </a:t>
            </a:r>
            <a:r>
              <a:rPr lang="en-US" dirty="0" smtClean="0"/>
              <a:t>attributes.</a:t>
            </a:r>
          </a:p>
          <a:p>
            <a:pPr lvl="1"/>
            <a:r>
              <a:rPr lang="en-US" dirty="0" smtClean="0">
                <a:solidFill>
                  <a:srgbClr val="0070C0"/>
                </a:solidFill>
              </a:rPr>
              <a:t>Composing</a:t>
            </a:r>
            <a:r>
              <a:rPr lang="en-US" dirty="0">
                <a:solidFill>
                  <a:srgbClr val="0070C0"/>
                </a:solidFill>
              </a:rPr>
              <a:t>:</a:t>
            </a:r>
            <a:r>
              <a:rPr lang="en-US" dirty="0"/>
              <a:t> One of the primary goals of Reactive Extensions is to make the work of </a:t>
            </a:r>
            <a:r>
              <a:rPr lang="en-US" dirty="0">
                <a:solidFill>
                  <a:srgbClr val="FF0000"/>
                </a:solidFill>
              </a:rPr>
              <a:t>combining asynchronous operations</a:t>
            </a:r>
            <a:r>
              <a:rPr lang="en-US" dirty="0"/>
              <a:t> significantly </a:t>
            </a:r>
            <a:r>
              <a:rPr lang="en-US" dirty="0" smtClean="0"/>
              <a:t>easier.</a:t>
            </a:r>
          </a:p>
          <a:p>
            <a:pPr lvl="2"/>
            <a:r>
              <a:rPr lang="en-US" dirty="0" smtClean="0"/>
              <a:t>To </a:t>
            </a:r>
            <a:r>
              <a:rPr lang="en-US" dirty="0"/>
              <a:t>do this, the data flow must be clarified and the code consolidated so that it is less spread out throughout your </a:t>
            </a:r>
            <a:r>
              <a:rPr lang="en-US" dirty="0" smtClean="0"/>
              <a:t>application.</a:t>
            </a:r>
          </a:p>
          <a:p>
            <a:pPr lvl="1"/>
            <a:r>
              <a:rPr lang="en-US" dirty="0" smtClean="0">
                <a:solidFill>
                  <a:srgbClr val="0070C0"/>
                </a:solidFill>
              </a:rPr>
              <a:t>Asynchronous</a:t>
            </a:r>
            <a:r>
              <a:rPr lang="en-US" dirty="0">
                <a:solidFill>
                  <a:srgbClr val="0070C0"/>
                </a:solidFill>
              </a:rPr>
              <a:t>: </a:t>
            </a:r>
            <a:r>
              <a:rPr lang="en-US" dirty="0"/>
              <a:t>While not everything you’ll do in Rx is asynchronous, the async code you write will be simpler, easier to understand, and thus far easier to maintain</a:t>
            </a:r>
            <a:r>
              <a:rPr lang="en-US" dirty="0" smtClean="0"/>
              <a:t>.</a:t>
            </a:r>
          </a:p>
          <a:p>
            <a:pPr lvl="1"/>
            <a:r>
              <a:rPr lang="en-US" dirty="0">
                <a:solidFill>
                  <a:srgbClr val="0070C0"/>
                </a:solidFill>
              </a:rPr>
              <a:t>Event-based:</a:t>
            </a:r>
            <a:r>
              <a:rPr lang="en-US" dirty="0"/>
              <a:t> Rx can simplify even traditional event-based programs, as you’ll see later in the book when we examine implementation of drag and </a:t>
            </a:r>
            <a:r>
              <a:rPr lang="en-US" dirty="0" smtClean="0"/>
              <a:t>drop.</a:t>
            </a:r>
          </a:p>
          <a:p>
            <a:pPr lvl="1"/>
            <a:r>
              <a:rPr lang="en-US" dirty="0" smtClean="0">
                <a:solidFill>
                  <a:srgbClr val="0070C0"/>
                </a:solidFill>
              </a:rPr>
              <a:t>Observable </a:t>
            </a:r>
            <a:r>
              <a:rPr lang="en-US" dirty="0">
                <a:solidFill>
                  <a:srgbClr val="0070C0"/>
                </a:solidFill>
              </a:rPr>
              <a:t>collections:</a:t>
            </a:r>
            <a:r>
              <a:rPr lang="en-US" dirty="0"/>
              <a:t> The </a:t>
            </a:r>
            <a:r>
              <a:rPr lang="en-US" dirty="0">
                <a:solidFill>
                  <a:srgbClr val="FF0000"/>
                </a:solidFill>
              </a:rPr>
              <a:t>bread and butter</a:t>
            </a:r>
            <a:r>
              <a:rPr lang="en-US" dirty="0">
                <a:solidFill>
                  <a:srgbClr val="0070C0"/>
                </a:solidFill>
              </a:rPr>
              <a:t> of </a:t>
            </a:r>
            <a:r>
              <a:rPr lang="en-US" dirty="0" smtClean="0">
                <a:solidFill>
                  <a:srgbClr val="FF0000"/>
                </a:solidFill>
              </a:rPr>
              <a:t>Rx</a:t>
            </a:r>
            <a:r>
              <a:rPr lang="en-US" dirty="0" smtClean="0"/>
              <a:t>.</a:t>
            </a:r>
          </a:p>
          <a:p>
            <a:pPr lvl="2"/>
            <a:r>
              <a:rPr lang="en-US" dirty="0" smtClean="0"/>
              <a:t>An </a:t>
            </a:r>
            <a:r>
              <a:rPr lang="en-US" dirty="0"/>
              <a:t>observable collection is a collection whose objects may not be available at the time you first interact with </a:t>
            </a:r>
            <a:r>
              <a:rPr lang="en-US" dirty="0" smtClean="0"/>
              <a:t>it.</a:t>
            </a:r>
          </a:p>
          <a:p>
            <a:pPr lvl="2"/>
            <a:r>
              <a:rPr lang="en-US" dirty="0" smtClean="0"/>
              <a:t>We </a:t>
            </a:r>
            <a:r>
              <a:rPr lang="en-US" dirty="0"/>
              <a:t>will return to this topic throughout this </a:t>
            </a:r>
            <a:r>
              <a:rPr lang="en-US" dirty="0" smtClean="0"/>
              <a:t>book.</a:t>
            </a:r>
          </a:p>
          <a:p>
            <a:pPr lvl="2"/>
            <a:r>
              <a:rPr lang="en-US" dirty="0" smtClean="0"/>
              <a:t>For </a:t>
            </a:r>
            <a:r>
              <a:rPr lang="en-US" dirty="0"/>
              <a:t>now, the most useful analogy is </a:t>
            </a:r>
            <a:r>
              <a:rPr lang="en-US" dirty="0" smtClean="0"/>
              <a:t>that</a:t>
            </a:r>
          </a:p>
          <a:p>
            <a:pPr lvl="3"/>
            <a:r>
              <a:rPr lang="en-US" dirty="0" smtClean="0">
                <a:solidFill>
                  <a:srgbClr val="FF0000"/>
                </a:solidFill>
              </a:rPr>
              <a:t>observable </a:t>
            </a:r>
            <a:r>
              <a:rPr lang="en-US" dirty="0">
                <a:solidFill>
                  <a:srgbClr val="FF0000"/>
                </a:solidFill>
              </a:rPr>
              <a:t>collections</a:t>
            </a:r>
            <a:r>
              <a:rPr lang="en-US" dirty="0"/>
              <a:t> are to </a:t>
            </a:r>
            <a:r>
              <a:rPr lang="en-US" dirty="0" smtClean="0"/>
              <a:t>Rx</a:t>
            </a:r>
          </a:p>
          <a:p>
            <a:pPr lvl="3"/>
            <a:r>
              <a:rPr lang="en-US" dirty="0" smtClean="0"/>
              <a:t>what </a:t>
            </a:r>
            <a:r>
              <a:rPr lang="en-US" dirty="0">
                <a:solidFill>
                  <a:srgbClr val="FF0000"/>
                </a:solidFill>
              </a:rPr>
              <a:t>enumerable collections</a:t>
            </a:r>
            <a:r>
              <a:rPr lang="en-US" dirty="0"/>
              <a:t> are to </a:t>
            </a:r>
            <a:r>
              <a:rPr lang="en-US" dirty="0" smtClean="0"/>
              <a:t>LINQ</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3174978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CAUTION</a:t>
            </a:r>
            <a:endParaRPr lang="en-US" dirty="0"/>
          </a:p>
        </p:txBody>
      </p:sp>
      <p:sp>
        <p:nvSpPr>
          <p:cNvPr id="3" name="Content Placeholder 2"/>
          <p:cNvSpPr>
            <a:spLocks noGrp="1"/>
          </p:cNvSpPr>
          <p:nvPr>
            <p:ph idx="1"/>
          </p:nvPr>
        </p:nvSpPr>
        <p:spPr/>
        <p:txBody>
          <a:bodyPr/>
          <a:lstStyle/>
          <a:p>
            <a:r>
              <a:rPr lang="en-US" dirty="0" smtClean="0"/>
              <a:t>There </a:t>
            </a:r>
            <a:r>
              <a:rPr lang="en-US" dirty="0"/>
              <a:t>is significant potential for confusion between </a:t>
            </a:r>
            <a:r>
              <a:rPr lang="en-US" dirty="0" smtClean="0"/>
              <a:t>the</a:t>
            </a:r>
          </a:p>
          <a:p>
            <a:pPr lvl="2"/>
            <a:r>
              <a:rPr lang="en-US" dirty="0" smtClean="0"/>
              <a:t>Silverlight </a:t>
            </a:r>
            <a:r>
              <a:rPr lang="en-US" dirty="0"/>
              <a:t>ObservableCollection </a:t>
            </a:r>
            <a:r>
              <a:rPr lang="en-US" dirty="0" smtClean="0"/>
              <a:t>and</a:t>
            </a:r>
          </a:p>
          <a:p>
            <a:pPr lvl="2"/>
            <a:r>
              <a:rPr lang="en-US" dirty="0" smtClean="0"/>
              <a:t>Observable </a:t>
            </a:r>
            <a:r>
              <a:rPr lang="en-US" dirty="0"/>
              <a:t>Collections in </a:t>
            </a:r>
            <a:r>
              <a:rPr lang="en-US" dirty="0" smtClean="0"/>
              <a:t>Rx</a:t>
            </a:r>
            <a:endParaRPr lang="en-US" dirty="0" smtClean="0"/>
          </a:p>
          <a:p>
            <a:pPr lvl="1"/>
            <a:r>
              <a:rPr lang="en-US" dirty="0" smtClean="0"/>
              <a:t>The </a:t>
            </a:r>
            <a:r>
              <a:rPr lang="en-US" dirty="0"/>
              <a:t>former is a specific generic collection and the latter is any collection that implements </a:t>
            </a:r>
            <a:r>
              <a:rPr lang="en-US" dirty="0">
                <a:solidFill>
                  <a:srgbClr val="FF0000"/>
                </a:solidFill>
              </a:rPr>
              <a:t>IObservable</a:t>
            </a:r>
            <a:r>
              <a:rPr lang="en-US" dirty="0"/>
              <a:t>, which will be described in detail later in this book</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32665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Rx and LINQ</a:t>
            </a:r>
          </a:p>
        </p:txBody>
      </p:sp>
      <p:sp>
        <p:nvSpPr>
          <p:cNvPr id="3" name="Content Placeholder 2"/>
          <p:cNvSpPr>
            <a:spLocks noGrp="1"/>
          </p:cNvSpPr>
          <p:nvPr>
            <p:ph idx="1"/>
          </p:nvPr>
        </p:nvSpPr>
        <p:spPr/>
        <p:txBody>
          <a:bodyPr/>
          <a:lstStyle/>
          <a:p>
            <a:r>
              <a:rPr lang="en-US" dirty="0" smtClean="0"/>
              <a:t>If </a:t>
            </a:r>
            <a:r>
              <a:rPr lang="en-US" dirty="0"/>
              <a:t>you have .NET 4 or later, you have LINQ—it is </a:t>
            </a:r>
            <a:r>
              <a:rPr lang="en-US" dirty="0">
                <a:solidFill>
                  <a:srgbClr val="FF0000"/>
                </a:solidFill>
              </a:rPr>
              <a:t>built</a:t>
            </a:r>
            <a:r>
              <a:rPr lang="en-US" dirty="0"/>
              <a:t> into the </a:t>
            </a:r>
            <a:r>
              <a:rPr lang="en-US" dirty="0" smtClean="0"/>
              <a:t>framework.</a:t>
            </a:r>
          </a:p>
          <a:p>
            <a:pPr lvl="1"/>
            <a:r>
              <a:rPr lang="en-US" dirty="0" smtClean="0"/>
              <a:t>Similarly</a:t>
            </a:r>
            <a:r>
              <a:rPr lang="en-US" dirty="0"/>
              <a:t>, if you have the </a:t>
            </a:r>
            <a:r>
              <a:rPr lang="en-US" dirty="0">
                <a:solidFill>
                  <a:srgbClr val="FF0000"/>
                </a:solidFill>
              </a:rPr>
              <a:t>Windows Phone tools</a:t>
            </a:r>
            <a:r>
              <a:rPr lang="en-US" dirty="0"/>
              <a:t> </a:t>
            </a:r>
            <a:r>
              <a:rPr lang="en-US" dirty="0" smtClean="0"/>
              <a:t>installed,</a:t>
            </a:r>
          </a:p>
          <a:p>
            <a:pPr lvl="2"/>
            <a:r>
              <a:rPr lang="en-US" dirty="0" smtClean="0"/>
              <a:t>you </a:t>
            </a:r>
            <a:r>
              <a:rPr lang="en-US" dirty="0"/>
              <a:t>have Rx for Windows </a:t>
            </a:r>
            <a:r>
              <a:rPr lang="en-US" dirty="0" smtClean="0"/>
              <a:t>Phone.</a:t>
            </a:r>
          </a:p>
          <a:p>
            <a:pPr lvl="1"/>
            <a:r>
              <a:rPr lang="en-US" dirty="0" smtClean="0"/>
              <a:t>To </a:t>
            </a:r>
            <a:r>
              <a:rPr lang="en-US" dirty="0"/>
              <a:t>obtain the latest edition of Rx for other .NET platforms, you can go to the </a:t>
            </a:r>
            <a:r>
              <a:rPr lang="en-US" dirty="0">
                <a:solidFill>
                  <a:srgbClr val="FF0000"/>
                </a:solidFill>
              </a:rPr>
              <a:t>Rx site </a:t>
            </a:r>
            <a:r>
              <a:rPr lang="en-US" dirty="0"/>
              <a:t>(</a:t>
            </a:r>
            <a:r>
              <a:rPr lang="en-US" dirty="0">
                <a:hlinkClick r:id="rId2"/>
              </a:rPr>
              <a:t>http://</a:t>
            </a:r>
            <a:r>
              <a:rPr lang="en-US" dirty="0" smtClean="0">
                <a:hlinkClick r:id="rId2"/>
              </a:rPr>
              <a:t>msdn.microsoft.com/en-us/data/gg577610</a:t>
            </a:r>
            <a:r>
              <a:rPr lang="en-US" dirty="0" smtClean="0"/>
              <a:t>) </a:t>
            </a:r>
            <a:r>
              <a:rPr lang="en-US" dirty="0"/>
              <a:t>on </a:t>
            </a:r>
            <a:r>
              <a:rPr lang="en-US" dirty="0" smtClean="0"/>
              <a:t>MSDN.</a:t>
            </a:r>
          </a:p>
          <a:p>
            <a:pPr lvl="1"/>
            <a:r>
              <a:rPr lang="en-US" dirty="0" smtClean="0"/>
              <a:t>There </a:t>
            </a:r>
            <a:r>
              <a:rPr lang="en-US" dirty="0"/>
              <a:t>you will find complete instructions for downloading and installing Rx </a:t>
            </a:r>
            <a:r>
              <a:rPr lang="en-US" dirty="0" smtClean="0"/>
              <a:t>for</a:t>
            </a:r>
          </a:p>
          <a:p>
            <a:pPr lvl="2"/>
            <a:r>
              <a:rPr lang="en-US" dirty="0" smtClean="0"/>
              <a:t>Phone</a:t>
            </a:r>
          </a:p>
          <a:p>
            <a:pPr lvl="2"/>
            <a:r>
              <a:rPr lang="en-US" dirty="0" smtClean="0"/>
              <a:t>Silverlight</a:t>
            </a:r>
          </a:p>
          <a:p>
            <a:pPr lvl="2"/>
            <a:r>
              <a:rPr lang="en-US" dirty="0" smtClean="0"/>
              <a:t>WPF </a:t>
            </a:r>
            <a:r>
              <a:rPr lang="en-US" dirty="0"/>
              <a:t>(Windows Presentation </a:t>
            </a:r>
            <a:r>
              <a:rPr lang="en-US" dirty="0" smtClean="0"/>
              <a:t>Foundation)</a:t>
            </a:r>
          </a:p>
          <a:p>
            <a:pPr lvl="2"/>
            <a:r>
              <a:rPr lang="en-US" dirty="0" smtClean="0"/>
              <a:t>Xbox</a:t>
            </a:r>
          </a:p>
          <a:p>
            <a:pPr lvl="2"/>
            <a:r>
              <a:rPr lang="en-US" dirty="0" smtClean="0"/>
              <a:t>Zune</a:t>
            </a:r>
          </a:p>
          <a:p>
            <a:pPr lvl="2"/>
            <a:r>
              <a:rPr lang="en-US" dirty="0" smtClean="0"/>
              <a:t>JavaScript</a:t>
            </a:r>
          </a:p>
          <a:p>
            <a:pPr lvl="1"/>
            <a:r>
              <a:rPr lang="en-US" dirty="0" smtClean="0"/>
              <a:t>You </a:t>
            </a:r>
            <a:r>
              <a:rPr lang="en-US" dirty="0"/>
              <a:t>can also install Rx on a project basis in Visual Studio 2010 (and above) using </a:t>
            </a:r>
            <a:r>
              <a:rPr lang="en-US" dirty="0" smtClean="0">
                <a:solidFill>
                  <a:srgbClr val="FF0000"/>
                </a:solidFill>
              </a:rPr>
              <a:t>NuGet</a:t>
            </a:r>
            <a:r>
              <a:rPr lang="en-US" dirty="0" smtClean="0"/>
              <a:t>.</a:t>
            </a:r>
          </a:p>
          <a:p>
            <a:pPr lvl="1"/>
            <a:r>
              <a:rPr lang="en-US" dirty="0" smtClean="0"/>
              <a:t>For </a:t>
            </a:r>
            <a:r>
              <a:rPr lang="en-US" dirty="0"/>
              <a:t>more information, visit the NuGet project page at </a:t>
            </a:r>
            <a:r>
              <a:rPr lang="en-US" dirty="0">
                <a:hlinkClick r:id="rId3"/>
              </a:rPr>
              <a:t>http://</a:t>
            </a:r>
            <a:r>
              <a:rPr lang="en-US" dirty="0" smtClean="0">
                <a:hlinkClick r:id="rId3"/>
              </a:rPr>
              <a:t>nuget.codeplex.com</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2336630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Distinguishing Rx and LINQ</a:t>
            </a:r>
            <a:endParaRPr lang="en-US"/>
          </a:p>
        </p:txBody>
      </p:sp>
      <p:sp>
        <p:nvSpPr>
          <p:cNvPr id="3" name="Content Placeholder 2"/>
          <p:cNvSpPr>
            <a:spLocks noGrp="1"/>
          </p:cNvSpPr>
          <p:nvPr>
            <p:ph idx="1"/>
          </p:nvPr>
        </p:nvSpPr>
        <p:spPr/>
        <p:txBody>
          <a:bodyPr/>
          <a:lstStyle/>
          <a:p>
            <a:r>
              <a:rPr lang="en-US" dirty="0" smtClean="0"/>
              <a:t>LINQ </a:t>
            </a:r>
            <a:r>
              <a:rPr lang="en-US" dirty="0"/>
              <a:t>is brilliant at working with </a:t>
            </a:r>
            <a:r>
              <a:rPr lang="en-US" dirty="0">
                <a:solidFill>
                  <a:srgbClr val="FF0000"/>
                </a:solidFill>
              </a:rPr>
              <a:t>static collections</a:t>
            </a:r>
            <a:r>
              <a:rPr lang="en-US" dirty="0"/>
              <a:t>, allowing you to use a SQL-like syntax to query and manipulate data from disparate </a:t>
            </a:r>
            <a:r>
              <a:rPr lang="en-US" dirty="0" smtClean="0"/>
              <a:t>sources.</a:t>
            </a:r>
          </a:p>
          <a:p>
            <a:pPr lvl="1"/>
            <a:r>
              <a:rPr lang="en-US" dirty="0" smtClean="0"/>
              <a:t>On </a:t>
            </a:r>
            <a:r>
              <a:rPr lang="en-US" dirty="0"/>
              <a:t>the other hand, Rx’s forté is in working with what we call future collections—that is collections that have been defined, but not yet fully populated. LINQ requires that all the data be available when we first start writing our LINQ statements. That is, to build a new collection with LINQ, we need a starting collection. What happens, however, if we don’t have all the data? Imagine trying to write a service that operates on live, stock-trading data, in which case we want to operate on incoming streams of data in real-time. LINQ would not know what to do with this, as a stream is not a static collection—its contents will arrive, but they’re not there yet, and the timing of their arrival is not predictable. Rx allows us to operate on this kind of data just as easily as we can operate on static data with LINQ. There is a cognitive boot-strap problem for anyone learning Reactive Extensions, just as there is with LINQ. At first, the Rx code appears confusing and convoluted, and thus difficult to understand and maintain. Once you become comfortable with the syntax and the “mind set,” however, the code will seem simpler than “traditional” programming; and many complex problems devolve to rather simple solutions. The comparison between LINQ and Rx is not coincidental; these are deeply-related technologies. And, you can see the relationship in very practical ways. In LINQ, we take an input collection, and build a pipeline to get a new collection. A pipeline is assembled in stages, and at each stage something is added, removed, or refined—until we end up with </a:t>
            </a:r>
            <a:r>
              <a:rPr lang="en-US" dirty="0" smtClean="0"/>
              <a:t>a</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341681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Bother?</a:t>
            </a:r>
            <a:endParaRPr lang="en-US"/>
          </a:p>
        </p:txBody>
      </p:sp>
      <p:sp>
        <p:nvSpPr>
          <p:cNvPr id="3" name="Content Placeholder 2"/>
          <p:cNvSpPr>
            <a:spLocks noGrp="1"/>
          </p:cNvSpPr>
          <p:nvPr>
            <p:ph idx="1"/>
          </p:nvPr>
        </p:nvSpPr>
        <p:spPr/>
        <p:txBody>
          <a:bodyPr/>
          <a:lstStyle/>
          <a:p>
            <a:r>
              <a:rPr lang="en-US" dirty="0" smtClean="0"/>
              <a:t>After </a:t>
            </a:r>
            <a:r>
              <a:rPr lang="en-US" dirty="0"/>
              <a:t>all is said and done, the practical programmer wants to know if the benefits of learning LINQ and Rx are worth the investment of time and </a:t>
            </a:r>
            <a:r>
              <a:rPr lang="en-US" dirty="0" smtClean="0"/>
              <a:t>effort.</a:t>
            </a:r>
          </a:p>
          <a:p>
            <a:pPr lvl="1"/>
            <a:r>
              <a:rPr lang="en-US" dirty="0" smtClean="0"/>
              <a:t>What </a:t>
            </a:r>
            <a:r>
              <a:rPr lang="en-US" dirty="0"/>
              <a:t>do these technologies bring to the party that you can’t get </a:t>
            </a:r>
            <a:r>
              <a:rPr lang="en-US" dirty="0" smtClean="0"/>
              <a:t>elsewhere?</a:t>
            </a:r>
          </a:p>
          <a:p>
            <a:pPr lvl="1"/>
            <a:r>
              <a:rPr lang="en-US" dirty="0" smtClean="0"/>
              <a:t>LINQ </a:t>
            </a:r>
            <a:r>
              <a:rPr lang="en-US" dirty="0"/>
              <a:t>and Rx </a:t>
            </a:r>
            <a:r>
              <a:rPr lang="en-US" dirty="0" smtClean="0"/>
              <a:t>are:</a:t>
            </a:r>
          </a:p>
          <a:p>
            <a:pPr lvl="2"/>
            <a:r>
              <a:rPr lang="en-US" dirty="0" smtClean="0"/>
              <a:t>First-class </a:t>
            </a:r>
            <a:r>
              <a:rPr lang="en-US" dirty="0"/>
              <a:t>members of .</a:t>
            </a:r>
            <a:r>
              <a:rPr lang="en-US" dirty="0" smtClean="0"/>
              <a:t>NET.</a:t>
            </a:r>
          </a:p>
          <a:p>
            <a:pPr lvl="3"/>
            <a:r>
              <a:rPr lang="en-US" dirty="0" smtClean="0"/>
              <a:t>This </a:t>
            </a:r>
            <a:r>
              <a:rPr lang="en-US" dirty="0"/>
              <a:t>allows for full support from IntelliSense and syntax highlighting in Visual Studio and </a:t>
            </a:r>
            <a:r>
              <a:rPr lang="en-US" dirty="0" smtClean="0"/>
              <a:t>LINQPad.</a:t>
            </a:r>
          </a:p>
          <a:p>
            <a:pPr lvl="2"/>
            <a:r>
              <a:rPr lang="en-US" dirty="0" smtClean="0"/>
              <a:t>Designed </a:t>
            </a:r>
            <a:r>
              <a:rPr lang="en-US" dirty="0"/>
              <a:t>to work with all forms of data, from databases to XML to </a:t>
            </a:r>
            <a:r>
              <a:rPr lang="en-US" dirty="0" smtClean="0"/>
              <a:t>files.</a:t>
            </a:r>
          </a:p>
          <a:p>
            <a:pPr lvl="2"/>
            <a:r>
              <a:rPr lang="en-US" dirty="0" smtClean="0"/>
              <a:t>Highly extensible.</a:t>
            </a:r>
          </a:p>
          <a:p>
            <a:pPr lvl="3"/>
            <a:r>
              <a:rPr lang="en-US" dirty="0" smtClean="0"/>
              <a:t>It </a:t>
            </a:r>
            <a:r>
              <a:rPr lang="en-US" dirty="0"/>
              <a:t>allows you to create your own libraries in order to extend their </a:t>
            </a:r>
            <a:r>
              <a:rPr lang="en-US" dirty="0" smtClean="0"/>
              <a:t>functionality.</a:t>
            </a:r>
          </a:p>
          <a:p>
            <a:pPr lvl="2"/>
            <a:r>
              <a:rPr lang="en-US" dirty="0" smtClean="0"/>
              <a:t>Composable.</a:t>
            </a:r>
          </a:p>
          <a:p>
            <a:pPr lvl="3"/>
            <a:r>
              <a:rPr lang="en-US" dirty="0" smtClean="0"/>
              <a:t>As </a:t>
            </a:r>
            <a:r>
              <a:rPr lang="en-US" dirty="0"/>
              <a:t>noted, both LINQ and Rx are used to combine and compose more complex operations out of simpler building </a:t>
            </a:r>
            <a:r>
              <a:rPr lang="en-US" dirty="0" smtClean="0"/>
              <a:t>blocks.</a:t>
            </a:r>
          </a:p>
          <a:p>
            <a:pPr lvl="2"/>
            <a:r>
              <a:rPr lang="en-US" dirty="0" smtClean="0"/>
              <a:t>Declarative</a:t>
            </a:r>
            <a:r>
              <a:rPr lang="en-US" dirty="0"/>
              <a:t>. LINQ and Rx bring a bit of functional programming to your code, as described later in this chapter. </a:t>
            </a:r>
          </a:p>
          <a:p>
            <a:pPr lvl="2"/>
            <a:r>
              <a:rPr lang="en-US" dirty="0" smtClean="0"/>
              <a:t>Simplifying</a:t>
            </a:r>
            <a:r>
              <a:rPr lang="en-US" dirty="0"/>
              <a:t>. Many constructs that take just a line or two of LINQ or Rx would otherwise take many complex lines of confusing code. We’ll take a closer look at Rx and LINQ throughout the rest of the book, but first, you need to get acquainted with the tools you’ll use: Visual Studio and LINQPad</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387084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Choosing your IDE</a:t>
            </a:r>
            <a:endParaRPr lang="en-US"/>
          </a:p>
        </p:txBody>
      </p:sp>
      <p:sp>
        <p:nvSpPr>
          <p:cNvPr id="3" name="Content Placeholder 2"/>
          <p:cNvSpPr>
            <a:spLocks noGrp="1"/>
          </p:cNvSpPr>
          <p:nvPr>
            <p:ph idx="1"/>
          </p:nvPr>
        </p:nvSpPr>
        <p:spPr/>
        <p:txBody>
          <a:bodyPr/>
          <a:lstStyle/>
          <a:p>
            <a:r>
              <a:rPr lang="en-US" dirty="0" smtClean="0"/>
              <a:t>The </a:t>
            </a:r>
            <a:r>
              <a:rPr lang="en-US" dirty="0"/>
              <a:t>examples in this book can be run in any version of Visual Studio 2010 or later, or, with very minor modifications, in LINQPad, a free utility (download at http://linqpad.net) that provides an easy way to quickly try out sets of LINQ statements without the overhead of a complete development environment. Let’s look at a simple example, first using Visual Studio and then LINQPad. To begin, open Visual Studio and create a new Console Application named </a:t>
            </a:r>
            <a:r>
              <a:rPr lang="en-US" dirty="0" err="1"/>
              <a:t>QueryAgainstListOfIntegers</a:t>
            </a:r>
            <a:r>
              <a:rPr lang="en-US" dirty="0"/>
              <a:t>. The complete source code is as follows:</a:t>
            </a:r>
          </a:p>
          <a:p>
            <a:endParaRPr lang="en-US" dirty="0"/>
          </a:p>
          <a:p>
            <a:r>
              <a:rPr lang="en-US" dirty="0"/>
              <a:t>(Page 4).</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310150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and .NET Fundamentals</a:t>
            </a:r>
            <a:endParaRPr lang="en-US"/>
          </a:p>
        </p:txBody>
      </p:sp>
      <p:sp>
        <p:nvSpPr>
          <p:cNvPr id="3" name="Content Placeholder 2"/>
          <p:cNvSpPr>
            <a:spLocks noGrp="1"/>
          </p:cNvSpPr>
          <p:nvPr>
            <p:ph idx="1"/>
          </p:nvPr>
        </p:nvSpPr>
        <p:spPr/>
        <p:txBody>
          <a:bodyPr/>
          <a:lstStyle/>
          <a:p>
            <a:r>
              <a:rPr lang="en-US" dirty="0" smtClean="0"/>
              <a:t>Now </a:t>
            </a:r>
            <a:r>
              <a:rPr lang="en-US" dirty="0"/>
              <a:t>that you have both tools working, let’s take this small program apart line by line and examine the constructs it uses. In the next section, we’ll review some features of C# and .NET, whose mastery is fundamental to Rx and LINQ.</a:t>
            </a:r>
          </a:p>
          <a:p>
            <a:endParaRPr lang="en-US" dirty="0"/>
          </a:p>
          <a:p>
            <a:r>
              <a:rPr lang="en-US" dirty="0"/>
              <a:t>(Page 6).</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94711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Var</a:t>
            </a:r>
          </a:p>
        </p:txBody>
      </p:sp>
      <p:sp>
        <p:nvSpPr>
          <p:cNvPr id="7" name="Content Placeholder 6"/>
          <p:cNvSpPr>
            <a:spLocks noGrp="1"/>
          </p:cNvSpPr>
          <p:nvPr>
            <p:ph idx="1"/>
          </p:nvPr>
        </p:nvSpPr>
        <p:spPr/>
        <p:txBody>
          <a:bodyPr/>
          <a:lstStyle/>
          <a:p>
            <a:r>
              <a:rPr lang="en-US" dirty="0" smtClean="0"/>
              <a:t>Let’s </a:t>
            </a:r>
            <a:r>
              <a:rPr lang="en-US" dirty="0"/>
              <a:t>consider the program from the beginning. The first line could have been written as follows:</a:t>
            </a:r>
          </a:p>
          <a:p>
            <a:endParaRPr lang="en-US" dirty="0"/>
          </a:p>
          <a:p>
            <a:r>
              <a:rPr lang="en-US" dirty="0"/>
              <a:t>(Page 6).</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205690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5" y="1104900"/>
            <a:ext cx="9632496" cy="1371600"/>
          </a:xfrm>
        </p:spPr>
        <p:txBody>
          <a:bodyPr/>
          <a:lstStyle/>
          <a:p>
            <a:r>
              <a:rPr lang="en-US" dirty="0" smtClean="0"/>
              <a:t>Reactive Extn, LINQ</a:t>
            </a:r>
            <a:endParaRPr lang="en-US" dirty="0"/>
          </a:p>
        </p:txBody>
      </p:sp>
      <p:sp>
        <p:nvSpPr>
          <p:cNvPr id="3" name="Text Placeholder 2"/>
          <p:cNvSpPr>
            <a:spLocks noGrp="1"/>
          </p:cNvSpPr>
          <p:nvPr>
            <p:ph type="body" sz="quarter" idx="14"/>
          </p:nvPr>
        </p:nvSpPr>
        <p:spPr>
          <a:xfrm>
            <a:off x="2555421" y="2556686"/>
            <a:ext cx="4841421" cy="365760"/>
          </a:xfrm>
        </p:spPr>
        <p:txBody>
          <a:bodyPr/>
          <a:lstStyle/>
          <a:p>
            <a:r>
              <a:rPr lang="en-US" dirty="0">
                <a:latin typeface="Gill Sans MT" panose="020B0502020104020203" pitchFamily="34" charset="0"/>
              </a:rPr>
              <a:t>Programming Reactive Extensions and LINQ 2011</a:t>
            </a:r>
          </a:p>
        </p:txBody>
      </p:sp>
      <p:sp>
        <p:nvSpPr>
          <p:cNvPr id="4" name="Text Placeholder 3"/>
          <p:cNvSpPr>
            <a:spLocks noGrp="1"/>
          </p:cNvSpPr>
          <p:nvPr>
            <p:ph type="body" sz="quarter" idx="15"/>
          </p:nvPr>
        </p:nvSpPr>
        <p:spPr>
          <a:xfrm>
            <a:off x="2555422" y="2925811"/>
            <a:ext cx="4841420" cy="365760"/>
          </a:xfrm>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9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43622352"/>
              </p:ext>
            </p:extLst>
          </p:nvPr>
        </p:nvGraphicFramePr>
        <p:xfrm>
          <a:off x="10785021" y="1104900"/>
          <a:ext cx="1292952" cy="3313508"/>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r h="301228">
                <a:tc>
                  <a:txBody>
                    <a:bodyPr/>
                    <a:lstStyle/>
                    <a:p>
                      <a:r>
                        <a:rPr lang="en-US" sz="1200" dirty="0" smtClean="0">
                          <a:latin typeface="Gill Sans MT" panose="020B0502020104020203" pitchFamily="34" charset="0"/>
                        </a:rPr>
                        <a:t>9</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326246628"/>
                  </a:ext>
                </a:extLst>
              </a:tr>
              <a:tr h="301228">
                <a:tc>
                  <a:txBody>
                    <a:bodyPr/>
                    <a:lstStyle/>
                    <a:p>
                      <a:r>
                        <a:rPr lang="en-US" sz="1200" dirty="0" smtClean="0">
                          <a:latin typeface="Gill Sans MT" panose="020B0502020104020203" pitchFamily="34" charset="0"/>
                        </a:rPr>
                        <a:t>10</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177707048"/>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 Initialization</a:t>
            </a:r>
          </a:p>
        </p:txBody>
      </p:sp>
      <p:sp>
        <p:nvSpPr>
          <p:cNvPr id="3" name="Content Placeholder 2"/>
          <p:cNvSpPr>
            <a:spLocks noGrp="1"/>
          </p:cNvSpPr>
          <p:nvPr>
            <p:ph idx="1"/>
          </p:nvPr>
        </p:nvSpPr>
        <p:spPr/>
        <p:txBody>
          <a:bodyPr/>
          <a:lstStyle/>
          <a:p>
            <a:r>
              <a:rPr lang="en-US" dirty="0" smtClean="0"/>
              <a:t>A </a:t>
            </a:r>
            <a:r>
              <a:rPr lang="en-US" dirty="0"/>
              <a:t>second thing to note in this very first line of the program is the use of initialization for the list.</a:t>
            </a:r>
          </a:p>
          <a:p>
            <a:endParaRPr lang="en-US" dirty="0"/>
          </a:p>
          <a:p>
            <a:r>
              <a:rPr lang="en-US" dirty="0"/>
              <a:t>(Page 6).</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3823657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IEnumerable</a:t>
            </a:r>
          </a:p>
        </p:txBody>
      </p:sp>
      <p:sp>
        <p:nvSpPr>
          <p:cNvPr id="3" name="Content Placeholder 2"/>
          <p:cNvSpPr>
            <a:spLocks noGrp="1"/>
          </p:cNvSpPr>
          <p:nvPr>
            <p:ph idx="1"/>
          </p:nvPr>
        </p:nvSpPr>
        <p:spPr/>
        <p:txBody>
          <a:bodyPr/>
          <a:lstStyle/>
          <a:p>
            <a:r>
              <a:rPr lang="en-US" dirty="0" smtClean="0"/>
              <a:t>Because </a:t>
            </a:r>
            <a:r>
              <a:rPr lang="en-US" dirty="0"/>
              <a:t>enumerable is an IEnumerable, you can run a foreach loop over it, as done here. As will be noted many times in this book, IEnumerable is the heart of LINQ, and as we will see, IObservable is the heart of Reactive Extensions. IEnumerable is an interface; classes that implement that interface will provide MoveNext(), Current() and Reset(). Typically you can ignore this implementation detail, as you do when using for each, but understanding how IEnumerable works is critical to seeing the connection between Link and Reactive Extensions. You can, in fact, rewrite the foreach loop using the following operators:</a:t>
            </a:r>
          </a:p>
          <a:p>
            <a:endParaRPr lang="en-US" dirty="0"/>
          </a:p>
          <a:p>
            <a:r>
              <a:rPr lang="en-US" dirty="0"/>
              <a:t>(Page 7).</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884318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Properties</a:t>
            </a:r>
          </a:p>
        </p:txBody>
      </p:sp>
      <p:sp>
        <p:nvSpPr>
          <p:cNvPr id="3" name="Content Placeholder 2"/>
          <p:cNvSpPr>
            <a:spLocks noGrp="1"/>
          </p:cNvSpPr>
          <p:nvPr>
            <p:ph idx="1"/>
          </p:nvPr>
        </p:nvSpPr>
        <p:spPr/>
        <p:txBody>
          <a:bodyPr/>
          <a:lstStyle/>
          <a:p>
            <a:r>
              <a:rPr lang="en-US" dirty="0" smtClean="0"/>
              <a:t>Properties </a:t>
            </a:r>
            <a:r>
              <a:rPr lang="en-US" dirty="0"/>
              <a:t>have the wonderful characteristic of appearing to be member-fields to the client of the class, allowing the client to write, for example, the following:</a:t>
            </a:r>
          </a:p>
          <a:p>
            <a:endParaRPr lang="en-US" dirty="0"/>
          </a:p>
          <a:p>
            <a:r>
              <a:rPr lang="en-US" dirty="0"/>
              <a:t>(Page 7).</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198820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Automatic Properties</a:t>
            </a:r>
          </a:p>
        </p:txBody>
      </p:sp>
      <p:sp>
        <p:nvSpPr>
          <p:cNvPr id="7" name="Content Placeholder 6"/>
          <p:cNvSpPr>
            <a:spLocks noGrp="1"/>
          </p:cNvSpPr>
          <p:nvPr>
            <p:ph idx="1"/>
          </p:nvPr>
        </p:nvSpPr>
        <p:spPr/>
        <p:txBody>
          <a:bodyPr/>
          <a:lstStyle/>
          <a:p>
            <a:r>
              <a:rPr lang="en-US" dirty="0" smtClean="0"/>
              <a:t>In </a:t>
            </a:r>
            <a:r>
              <a:rPr lang="en-US" dirty="0"/>
              <a:t>a normal property, there is an explicit getter and setter; however, it is very common to find yourself writing something like the following:</a:t>
            </a:r>
          </a:p>
          <a:p>
            <a:endParaRPr lang="en-US" dirty="0"/>
          </a:p>
          <a:p>
            <a:r>
              <a:rPr lang="en-US" dirty="0"/>
              <a:t>(Page 8).</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912063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 Initialization</a:t>
            </a:r>
          </a:p>
        </p:txBody>
      </p:sp>
      <p:sp>
        <p:nvSpPr>
          <p:cNvPr id="3" name="Content Placeholder 2"/>
          <p:cNvSpPr>
            <a:spLocks noGrp="1"/>
          </p:cNvSpPr>
          <p:nvPr>
            <p:ph idx="1"/>
          </p:nvPr>
        </p:nvSpPr>
        <p:spPr/>
        <p:txBody>
          <a:bodyPr/>
          <a:lstStyle/>
          <a:p>
            <a:r>
              <a:rPr lang="en-US" dirty="0" smtClean="0"/>
              <a:t>Assume </a:t>
            </a:r>
            <a:r>
              <a:rPr lang="en-US" dirty="0"/>
              <a:t>that you create a Person class that looks like the following:</a:t>
            </a:r>
          </a:p>
          <a:p>
            <a:endParaRPr lang="en-US" dirty="0"/>
          </a:p>
          <a:p>
            <a:r>
              <a:rPr lang="en-US" dirty="0"/>
              <a:t>(Page 8).</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3482473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Delegates</a:t>
            </a:r>
          </a:p>
        </p:txBody>
      </p:sp>
      <p:sp>
        <p:nvSpPr>
          <p:cNvPr id="3" name="Content Placeholder 2"/>
          <p:cNvSpPr>
            <a:spLocks noGrp="1"/>
          </p:cNvSpPr>
          <p:nvPr>
            <p:ph idx="1"/>
          </p:nvPr>
        </p:nvSpPr>
        <p:spPr/>
        <p:txBody>
          <a:bodyPr/>
          <a:lstStyle/>
          <a:p>
            <a:r>
              <a:rPr lang="en-US" dirty="0" smtClean="0"/>
              <a:t>Much </a:t>
            </a:r>
            <a:r>
              <a:rPr lang="en-US" dirty="0"/>
              <a:t>ink has been spilled attempting to explain delegates, but the concept is really fairly simple. A delegate type is the definition of an object that will “hold” a method. At the time you create a delegate type, you don’t necessarily know exactly which method it will hold, but you do need to know the return type and parameters of that method. A delegate instance is an instance of a delegate type. By creating an instance of the delegate, you can use that instance to invoke the method it “holds.” For example, you might know that you are going to invoke one or another method that determines which shape to draw, but you have a number of such methods. Each of these methods returns a string (with the name of the shape) and each takes an integer (used to decide which shape will be drawn). You would declare the delegate type as follows:</a:t>
            </a:r>
          </a:p>
          <a:p>
            <a:endParaRPr lang="en-US" dirty="0"/>
          </a:p>
          <a:p>
            <a:r>
              <a:rPr lang="en-US" dirty="0"/>
              <a:t>(Page 9).</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3362646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Anonymous Methods</a:t>
            </a:r>
          </a:p>
        </p:txBody>
      </p:sp>
      <p:sp>
        <p:nvSpPr>
          <p:cNvPr id="3" name="Content Placeholder 2"/>
          <p:cNvSpPr>
            <a:spLocks noGrp="1"/>
          </p:cNvSpPr>
          <p:nvPr>
            <p:ph idx="1"/>
          </p:nvPr>
        </p:nvSpPr>
        <p:spPr/>
        <p:txBody>
          <a:bodyPr/>
          <a:lstStyle/>
          <a:p>
            <a:r>
              <a:rPr lang="en-US" dirty="0" smtClean="0"/>
              <a:t>Anonymous </a:t>
            </a:r>
            <a:r>
              <a:rPr lang="en-US" dirty="0"/>
              <a:t>methods allow you to use an inline, unnamed delegate. Thus, the previous program could be rewritten as follows:</a:t>
            </a:r>
          </a:p>
          <a:p>
            <a:endParaRPr lang="en-US" dirty="0"/>
          </a:p>
          <a:p>
            <a:r>
              <a:rPr lang="en-US" dirty="0"/>
              <a:t>(Page 10).</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181259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Lambda Expressions</a:t>
            </a:r>
          </a:p>
        </p:txBody>
      </p:sp>
      <p:sp>
        <p:nvSpPr>
          <p:cNvPr id="3" name="Content Placeholder 2"/>
          <p:cNvSpPr>
            <a:spLocks noGrp="1"/>
          </p:cNvSpPr>
          <p:nvPr>
            <p:ph idx="1"/>
          </p:nvPr>
        </p:nvSpPr>
        <p:spPr/>
        <p:txBody>
          <a:bodyPr/>
          <a:lstStyle/>
          <a:p>
            <a:r>
              <a:rPr lang="en-US" dirty="0" smtClean="0"/>
              <a:t>Anonymous </a:t>
            </a:r>
            <a:r>
              <a:rPr lang="en-US" dirty="0"/>
              <a:t>methods are made somewhat obsolete by lambda expressions. The previous could be rewritten as follows:</a:t>
            </a:r>
          </a:p>
          <a:p>
            <a:endParaRPr lang="en-US" dirty="0"/>
          </a:p>
          <a:p>
            <a:r>
              <a:rPr lang="en-US" dirty="0"/>
              <a:t>(Page 10).</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3613442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LINQ</a:t>
            </a:r>
            <a:endParaRPr lang="en-US"/>
          </a:p>
        </p:txBody>
      </p:sp>
      <p:sp>
        <p:nvSpPr>
          <p:cNvPr id="3" name="Content Placeholder 2"/>
          <p:cNvSpPr>
            <a:spLocks noGrp="1"/>
          </p:cNvSpPr>
          <p:nvPr>
            <p:ph idx="1"/>
          </p:nvPr>
        </p:nvSpPr>
        <p:spPr/>
        <p:txBody>
          <a:bodyPr/>
          <a:lstStyle/>
          <a:p>
            <a:r>
              <a:rPr lang="en-US" dirty="0" smtClean="0"/>
              <a:t>Let’s </a:t>
            </a:r>
            <a:r>
              <a:rPr lang="en-US" dirty="0"/>
              <a:t>take a look at another very simple LINQ program in which we extract the even numbers from a list of numbers (which, admittedly, can be done even more easily without LINQ!), as shown in Listing 1-1.</a:t>
            </a:r>
          </a:p>
          <a:p>
            <a:endParaRPr lang="en-US" dirty="0"/>
          </a:p>
          <a:p>
            <a:r>
              <a:rPr lang="en-US" dirty="0"/>
              <a:t>(Page 12).</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3108699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Hello Rx</a:t>
            </a:r>
          </a:p>
        </p:txBody>
      </p:sp>
      <p:sp>
        <p:nvSpPr>
          <p:cNvPr id="3" name="Content Placeholder 2"/>
          <p:cNvSpPr>
            <a:spLocks noGrp="1"/>
          </p:cNvSpPr>
          <p:nvPr>
            <p:ph idx="1"/>
          </p:nvPr>
        </p:nvSpPr>
        <p:spPr/>
        <p:txBody>
          <a:bodyPr/>
          <a:lstStyle/>
          <a:p>
            <a:r>
              <a:rPr lang="en-US" dirty="0" smtClean="0"/>
              <a:t>The </a:t>
            </a:r>
            <a:r>
              <a:rPr lang="en-US" dirty="0"/>
              <a:t>problem with creating your first Rx program is that if it is simple enough to qualify for the job, then it is too simple to do anything more useful than what could be done without it. The following is an example:</a:t>
            </a:r>
          </a:p>
          <a:p>
            <a:endParaRPr lang="en-US" dirty="0"/>
          </a:p>
          <a:p>
            <a:r>
              <a:rPr lang="en-US" dirty="0"/>
              <a:t>(Page 13).</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2151967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smtClean="0"/>
              <a:t>9 May 2018</a:t>
            </a:r>
            <a:endParaRPr lang="en-US" dirty="0"/>
          </a:p>
        </p:txBody>
      </p:sp>
      <p:sp>
        <p:nvSpPr>
          <p:cNvPr id="6" name="Slide Number Placeholder 5"/>
          <p:cNvSpPr>
            <a:spLocks noGrp="1"/>
          </p:cNvSpPr>
          <p:nvPr>
            <p:ph type="sldNum" sz="quarter" idx="11"/>
          </p:nvPr>
        </p:nvSpPr>
        <p:spPr/>
        <p:txBody>
          <a:bodyPr/>
          <a:lstStyle/>
          <a:p>
            <a:fld id="{F1012999-1CD9-4014-B1C6-70315F8BBED0}" type="slidenum">
              <a:rPr lang="en-US" smtClean="0"/>
              <a:pPr/>
              <a:t>3</a:t>
            </a:fld>
            <a:endParaRPr lang="en-US" dirty="0"/>
          </a:p>
        </p:txBody>
      </p:sp>
      <p:pic>
        <p:nvPicPr>
          <p:cNvPr id="4" name="Picture 3"/>
          <p:cNvPicPr>
            <a:picLocks noChangeAspect="1"/>
          </p:cNvPicPr>
          <p:nvPr/>
        </p:nvPicPr>
        <p:blipFill>
          <a:blip r:embed="rId2"/>
          <a:stretch>
            <a:fillRect/>
          </a:stretch>
        </p:blipFill>
        <p:spPr>
          <a:xfrm>
            <a:off x="1171776" y="1085380"/>
            <a:ext cx="5238750" cy="1466850"/>
          </a:xfrm>
          <a:prstGeom prst="rect">
            <a:avLst/>
          </a:prstGeom>
          <a:ln>
            <a:solidFill>
              <a:schemeClr val="accent1"/>
            </a:solidFill>
          </a:ln>
        </p:spPr>
      </p:pic>
    </p:spTree>
    <p:extLst>
      <p:ext uri="{BB962C8B-B14F-4D97-AF65-F5344CB8AC3E}">
        <p14:creationId xmlns:p14="http://schemas.microsoft.com/office/powerpoint/2010/main" val="676729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Collections</a:t>
            </a:r>
          </a:p>
        </p:txBody>
      </p:sp>
      <p:sp>
        <p:nvSpPr>
          <p:cNvPr id="3" name="Content Placeholder 2"/>
          <p:cNvSpPr>
            <a:spLocks noGrp="1"/>
          </p:cNvSpPr>
          <p:nvPr>
            <p:ph idx="1"/>
          </p:nvPr>
        </p:nvSpPr>
        <p:spPr/>
        <p:txBody>
          <a:bodyPr/>
          <a:lstStyle/>
          <a:p>
            <a:r>
              <a:rPr lang="en-US" dirty="0" smtClean="0"/>
              <a:t>Both </a:t>
            </a:r>
            <a:r>
              <a:rPr lang="en-US" dirty="0"/>
              <a:t>LINQ and Rx work with collections. LINQ works with collections that implement IEnumerable, which we will call enumerable collections. Rx works with collections that implement an extension to IEnumerable, IQueryable, which will refer to as observable collections. The enumerable collection is familiar, as it is the basis for foreach loops in C#. Each enumerable collection is able to provide the Next item in the collection until the collection is exhausted. The details of how this is done will be covered later in the book.</a:t>
            </a:r>
          </a:p>
          <a:p>
            <a:endParaRPr lang="en-US" dirty="0"/>
          </a:p>
          <a:p>
            <a:r>
              <a:rPr lang="en-US" dirty="0"/>
              <a:t>(Page 13).</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2861478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Enumerable Collections</a:t>
            </a:r>
          </a:p>
        </p:txBody>
      </p:sp>
      <p:sp>
        <p:nvSpPr>
          <p:cNvPr id="3" name="Content Placeholder 2"/>
          <p:cNvSpPr>
            <a:spLocks noGrp="1"/>
          </p:cNvSpPr>
          <p:nvPr>
            <p:ph idx="1"/>
          </p:nvPr>
        </p:nvSpPr>
        <p:spPr/>
        <p:txBody>
          <a:bodyPr/>
          <a:lstStyle/>
          <a:p>
            <a:r>
              <a:rPr lang="en-US" dirty="0" smtClean="0"/>
              <a:t>Every </a:t>
            </a:r>
            <a:r>
              <a:rPr lang="en-US" dirty="0"/>
              <a:t>generic collection provides the ability to enumerate the values. This means that each collection allows you to ask for the first element, then the next, and the following and each element in turn until you stop asking or the collection runs out of elements. The underlying mechanism is that these collections implement IEnumerable. The IEnumerable interface is as follows:</a:t>
            </a:r>
          </a:p>
          <a:p>
            <a:endParaRPr lang="en-US" dirty="0"/>
          </a:p>
          <a:p>
            <a:r>
              <a:rPr lang="en-US" dirty="0"/>
              <a:t>(Page 14).</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15502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Observable Collections</a:t>
            </a:r>
          </a:p>
        </p:txBody>
      </p:sp>
      <p:sp>
        <p:nvSpPr>
          <p:cNvPr id="3" name="Content Placeholder 2"/>
          <p:cNvSpPr>
            <a:spLocks noGrp="1"/>
          </p:cNvSpPr>
          <p:nvPr>
            <p:ph idx="1"/>
          </p:nvPr>
        </p:nvSpPr>
        <p:spPr/>
        <p:txBody>
          <a:bodyPr/>
          <a:lstStyle/>
          <a:p>
            <a:r>
              <a:rPr lang="en-US" dirty="0" smtClean="0"/>
              <a:t>Rx </a:t>
            </a:r>
            <a:r>
              <a:rPr lang="en-US" dirty="0"/>
              <a:t>works with an observable collection, itself based on the </a:t>
            </a:r>
            <a:r>
              <a:rPr lang="en-US" dirty="0">
                <a:solidFill>
                  <a:srgbClr val="FF0000"/>
                </a:solidFill>
              </a:rPr>
              <a:t>Observer design pattern</a:t>
            </a:r>
            <a:r>
              <a:rPr lang="en-US" dirty="0"/>
              <a:t> (see the upcoming sidebar). As noted, a Reactive Extensions observable collection is not the same thing as a Silverlight ObservableCollection control, though both are based on the observer design pattern.</a:t>
            </a:r>
          </a:p>
          <a:p>
            <a:endParaRPr lang="en-US" dirty="0"/>
          </a:p>
          <a:p>
            <a:r>
              <a:rPr lang="en-US" dirty="0"/>
              <a:t>(Page 14).</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1920291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Observable Collections vs. Enumerable Collections</a:t>
            </a:r>
          </a:p>
        </p:txBody>
      </p:sp>
      <p:sp>
        <p:nvSpPr>
          <p:cNvPr id="3" name="Content Placeholder 2"/>
          <p:cNvSpPr>
            <a:spLocks noGrp="1"/>
          </p:cNvSpPr>
          <p:nvPr>
            <p:ph idx="1"/>
          </p:nvPr>
        </p:nvSpPr>
        <p:spPr/>
        <p:txBody>
          <a:bodyPr/>
          <a:lstStyle/>
          <a:p>
            <a:r>
              <a:rPr lang="en-US" dirty="0" smtClean="0"/>
              <a:t>Enumerable </a:t>
            </a:r>
            <a:r>
              <a:rPr lang="en-US" dirty="0"/>
              <a:t>collections have all their members present at the moment that you are ready to work with them. You can “pull” each item from the collection when you are ready for it, adding, for example, each in turn to a list box. An observable collection, however, does not have its members available when first created; the members will be added to the collection over time (perhaps by acquiring them from a web service). In this sense, an observable collection is a “future collection.” As the members of the observable collection are added, they are pushed out to the subscribers who have registered with the collection, who may then work with these members as they each become available. In the next section we’ll work through an example that will clarify this discussion.</a:t>
            </a:r>
          </a:p>
          <a:p>
            <a:endParaRPr lang="en-US" dirty="0"/>
          </a:p>
          <a:p>
            <a:r>
              <a:rPr lang="en-US" dirty="0"/>
              <a:t>(Page 15).</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spTree>
    <p:extLst>
      <p:ext uri="{BB962C8B-B14F-4D97-AF65-F5344CB8AC3E}">
        <p14:creationId xmlns:p14="http://schemas.microsoft.com/office/powerpoint/2010/main" val="2354094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Working with Enumerable and Observable Collections</a:t>
            </a:r>
          </a:p>
        </p:txBody>
      </p:sp>
      <p:sp>
        <p:nvSpPr>
          <p:cNvPr id="3" name="Content Placeholder 2"/>
          <p:cNvSpPr>
            <a:spLocks noGrp="1"/>
          </p:cNvSpPr>
          <p:nvPr>
            <p:ph idx="1"/>
          </p:nvPr>
        </p:nvSpPr>
        <p:spPr/>
        <p:txBody>
          <a:bodyPr/>
          <a:lstStyle/>
          <a:p>
            <a:r>
              <a:rPr lang="en-US" dirty="0" smtClean="0"/>
              <a:t>In </a:t>
            </a:r>
            <a:r>
              <a:rPr lang="en-US" dirty="0"/>
              <a:t>this example, we’re going to create a pair of </a:t>
            </a:r>
            <a:r>
              <a:rPr lang="en-US" dirty="0" err="1"/>
              <a:t>ListBoxes</a:t>
            </a:r>
            <a:r>
              <a:rPr lang="en-US" dirty="0"/>
              <a:t> for a Windows Phone. We’ll populate one from an enumerable collection and the other from an observable collection.</a:t>
            </a:r>
          </a:p>
          <a:p>
            <a:endParaRPr lang="en-US" dirty="0"/>
          </a:p>
          <a:p>
            <a:r>
              <a:rPr lang="en-US" dirty="0"/>
              <a:t>(Page 15).</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70014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Core LINQ</a:t>
            </a:r>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1966135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The relationship between LINQ and Reactive Extensions (Rx) is deep and </a:t>
            </a:r>
            <a:r>
              <a:rPr lang="en-US" dirty="0" smtClean="0"/>
              <a:t>fascinating.</a:t>
            </a:r>
          </a:p>
          <a:p>
            <a:pPr lvl="1"/>
            <a:r>
              <a:rPr lang="en-US" dirty="0" smtClean="0"/>
              <a:t>We </a:t>
            </a:r>
            <a:r>
              <a:rPr lang="en-US" dirty="0"/>
              <a:t>will explore the relationship between the two in Chapter 5, but for now it is sufficient to point out that </a:t>
            </a:r>
            <a:endParaRPr lang="en-US" dirty="0" smtClean="0"/>
          </a:p>
          <a:p>
            <a:pPr lvl="2"/>
            <a:r>
              <a:rPr lang="en-US" dirty="0" smtClean="0"/>
              <a:t>the </a:t>
            </a:r>
            <a:r>
              <a:rPr lang="en-US" dirty="0"/>
              <a:t>central element in LINQ is </a:t>
            </a:r>
            <a:r>
              <a:rPr lang="en-US" dirty="0" smtClean="0"/>
              <a:t>IEnumerable,</a:t>
            </a:r>
          </a:p>
          <a:p>
            <a:pPr lvl="2"/>
            <a:r>
              <a:rPr lang="en-US" dirty="0" smtClean="0"/>
              <a:t>much </a:t>
            </a:r>
            <a:r>
              <a:rPr lang="en-US" dirty="0"/>
              <a:t>as the central element in Rx is </a:t>
            </a:r>
            <a:r>
              <a:rPr lang="en-US" dirty="0" smtClean="0"/>
              <a:t>IObservable</a:t>
            </a:r>
          </a:p>
          <a:p>
            <a:pPr lvl="1"/>
            <a:r>
              <a:rPr lang="en-US" dirty="0" smtClean="0"/>
              <a:t>Many </a:t>
            </a:r>
            <a:r>
              <a:rPr lang="en-US" dirty="0"/>
              <a:t>of the same operators appear in both frameworks, such as Select and </a:t>
            </a:r>
            <a:r>
              <a:rPr lang="en-US" dirty="0" smtClean="0"/>
              <a:t>SelectMany.</a:t>
            </a:r>
          </a:p>
          <a:p>
            <a:pPr lvl="1"/>
            <a:r>
              <a:rPr lang="en-US" dirty="0" smtClean="0"/>
              <a:t>In </a:t>
            </a:r>
            <a:r>
              <a:rPr lang="en-US" dirty="0"/>
              <a:t>this chapter we will dive into LINQ in a bit more </a:t>
            </a:r>
            <a:r>
              <a:rPr lang="en-US" dirty="0" smtClean="0"/>
              <a:t>depth,</a:t>
            </a:r>
          </a:p>
          <a:p>
            <a:pPr lvl="2"/>
            <a:r>
              <a:rPr lang="en-US" dirty="0" smtClean="0"/>
              <a:t>first </a:t>
            </a:r>
            <a:r>
              <a:rPr lang="en-US" dirty="0"/>
              <a:t>exploring the syntax of a LINQ statement, </a:t>
            </a:r>
            <a:r>
              <a:rPr lang="en-US" dirty="0" smtClean="0"/>
              <a:t>and</a:t>
            </a:r>
          </a:p>
          <a:p>
            <a:pPr lvl="2"/>
            <a:r>
              <a:rPr lang="en-US" dirty="0" smtClean="0"/>
              <a:t>then </a:t>
            </a:r>
            <a:r>
              <a:rPr lang="en-US" dirty="0"/>
              <a:t>a number of useful LINQ operators, </a:t>
            </a:r>
            <a:r>
              <a:rPr lang="en-US" dirty="0" smtClean="0"/>
              <a:t>and</a:t>
            </a:r>
          </a:p>
          <a:p>
            <a:pPr lvl="2"/>
            <a:r>
              <a:rPr lang="en-US" dirty="0" smtClean="0"/>
              <a:t>concluding </a:t>
            </a:r>
            <a:r>
              <a:rPr lang="en-US" dirty="0"/>
              <a:t>with a demonstration program that will illustrate many of the central concepts of LINQ</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LINQ Syntax</a:t>
            </a:r>
          </a:p>
        </p:txBody>
      </p:sp>
      <p:sp>
        <p:nvSpPr>
          <p:cNvPr id="3" name="Content Placeholder 2"/>
          <p:cNvSpPr>
            <a:spLocks noGrp="1"/>
          </p:cNvSpPr>
          <p:nvPr>
            <p:ph idx="1"/>
          </p:nvPr>
        </p:nvSpPr>
        <p:spPr/>
        <p:txBody>
          <a:bodyPr/>
          <a:lstStyle/>
          <a:p>
            <a:r>
              <a:rPr lang="en-US" dirty="0" smtClean="0"/>
              <a:t>There </a:t>
            </a:r>
            <a:r>
              <a:rPr lang="en-US" dirty="0"/>
              <a:t>are a number of flavors of LINQ, each tailored to work with different types of data. LINQ to Objects is designed to work with objects in memory, while LINQ to SQL is designed to work with SQL </a:t>
            </a:r>
            <a:r>
              <a:rPr lang="en-US" dirty="0" err="1"/>
              <a:t>serverbased</a:t>
            </a:r>
            <a:r>
              <a:rPr lang="en-US" dirty="0"/>
              <a:t> data. The essence is the same, however, and LINQ to Objects shows that essence particularly well. Consider the following statements, which you can copy and paste directly into LINQPad:</a:t>
            </a:r>
          </a:p>
          <a:p>
            <a:endParaRPr lang="en-US" dirty="0"/>
          </a:p>
          <a:p>
            <a:r>
              <a:rPr lang="en-US" dirty="0"/>
              <a:t>(Page 19).</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713980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IEnumerable</a:t>
            </a:r>
          </a:p>
        </p:txBody>
      </p:sp>
      <p:sp>
        <p:nvSpPr>
          <p:cNvPr id="7" name="Content Placeholder 6"/>
          <p:cNvSpPr>
            <a:spLocks noGrp="1"/>
          </p:cNvSpPr>
          <p:nvPr>
            <p:ph idx="1"/>
          </p:nvPr>
        </p:nvSpPr>
        <p:spPr/>
        <p:txBody>
          <a:bodyPr/>
          <a:lstStyle/>
          <a:p>
            <a:r>
              <a:rPr lang="en-US" dirty="0" smtClean="0"/>
              <a:t>We </a:t>
            </a:r>
            <a:r>
              <a:rPr lang="en-US" dirty="0"/>
              <a:t>are able to iterate over the values in query in the previous example (the foreach loop) because the </a:t>
            </a:r>
            <a:r>
              <a:rPr lang="en-US" dirty="0">
                <a:solidFill>
                  <a:srgbClr val="FF0000"/>
                </a:solidFill>
              </a:rPr>
              <a:t>LINQ expression</a:t>
            </a:r>
            <a:r>
              <a:rPr lang="en-US" dirty="0"/>
              <a:t> returns an </a:t>
            </a:r>
            <a:r>
              <a:rPr lang="en-US" dirty="0" smtClean="0"/>
              <a:t>IEnumerable.</a:t>
            </a:r>
          </a:p>
          <a:p>
            <a:pPr lvl="1"/>
            <a:r>
              <a:rPr lang="en-US" dirty="0" smtClean="0"/>
              <a:t>In </a:t>
            </a:r>
            <a:r>
              <a:rPr lang="en-US" dirty="0"/>
              <a:t>fact, if you hover over the identifier query in either Visual Studio or LINQPad you will see that it is identified to be of type IEnumerable, as shown in Figure 2-1.</a:t>
            </a:r>
          </a:p>
          <a:p>
            <a:endParaRPr lang="en-US" dirty="0"/>
          </a:p>
          <a:p>
            <a:r>
              <a:rPr lang="en-US" dirty="0"/>
              <a:t>(Page 20).</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3881514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Query Operators</a:t>
            </a:r>
          </a:p>
        </p:txBody>
      </p:sp>
      <p:sp>
        <p:nvSpPr>
          <p:cNvPr id="3" name="Content Placeholder 2"/>
          <p:cNvSpPr>
            <a:spLocks noGrp="1"/>
          </p:cNvSpPr>
          <p:nvPr>
            <p:ph idx="1"/>
          </p:nvPr>
        </p:nvSpPr>
        <p:spPr/>
        <p:txBody>
          <a:bodyPr/>
          <a:lstStyle/>
          <a:p>
            <a:r>
              <a:rPr lang="en-US" dirty="0" smtClean="0"/>
              <a:t>We’re </a:t>
            </a:r>
            <a:r>
              <a:rPr lang="en-US" dirty="0"/>
              <a:t>going to look at several LINQ operators later in this chapter, but to get us started, examine Listing 2-1, in which we use the orderby and group by query operators to find all the methods of the int type. Note that LINQ automatically uses reflection as needed, to obtain the methods we’re searching for.</a:t>
            </a:r>
          </a:p>
          <a:p>
            <a:endParaRPr lang="en-US" dirty="0"/>
          </a:p>
          <a:p>
            <a:r>
              <a:rPr lang="en-US" dirty="0"/>
              <a:t>(Page 20).</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79230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Introducing LINQ and Rx</a:t>
            </a:r>
            <a:endParaRPr lang="en-US" dirty="0"/>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429750" y="3231146"/>
            <a:ext cx="2428875" cy="3276600"/>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Deferred Execution</a:t>
            </a:r>
          </a:p>
        </p:txBody>
      </p:sp>
      <p:sp>
        <p:nvSpPr>
          <p:cNvPr id="3" name="Content Placeholder 2"/>
          <p:cNvSpPr>
            <a:spLocks noGrp="1"/>
          </p:cNvSpPr>
          <p:nvPr>
            <p:ph idx="1"/>
          </p:nvPr>
        </p:nvSpPr>
        <p:spPr/>
        <p:txBody>
          <a:bodyPr/>
          <a:lstStyle/>
          <a:p>
            <a:r>
              <a:rPr lang="en-US" dirty="0" smtClean="0"/>
              <a:t>A </a:t>
            </a:r>
            <a:r>
              <a:rPr lang="en-US" dirty="0"/>
              <a:t>key aspect of LINQ is that execution of a query statement is deferred until you actually ask for the first item in the sequence. Consider the following code:</a:t>
            </a:r>
          </a:p>
          <a:p>
            <a:endParaRPr lang="en-US" dirty="0"/>
          </a:p>
          <a:p>
            <a:r>
              <a:rPr lang="en-US" dirty="0"/>
              <a:t>(Page 22).</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2629960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Good</a:t>
            </a:r>
          </a:p>
        </p:txBody>
      </p:sp>
      <p:sp>
        <p:nvSpPr>
          <p:cNvPr id="7" name="Content Placeholder 6"/>
          <p:cNvSpPr>
            <a:spLocks noGrp="1"/>
          </p:cNvSpPr>
          <p:nvPr>
            <p:ph idx="1"/>
          </p:nvPr>
        </p:nvSpPr>
        <p:spPr/>
        <p:txBody>
          <a:bodyPr/>
          <a:lstStyle/>
          <a:p>
            <a:r>
              <a:rPr lang="en-US" dirty="0" smtClean="0"/>
              <a:t>The </a:t>
            </a:r>
            <a:r>
              <a:rPr lang="en-US" dirty="0"/>
              <a:t>following is an example that demonstrates deferred execution by slowing down the requests for evaluation:</a:t>
            </a:r>
          </a:p>
          <a:p>
            <a:endParaRPr lang="en-US" dirty="0"/>
          </a:p>
          <a:p>
            <a:r>
              <a:rPr lang="en-US" dirty="0"/>
              <a:t>(Page 22).</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2039119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Bad</a:t>
            </a:r>
          </a:p>
        </p:txBody>
      </p:sp>
      <p:sp>
        <p:nvSpPr>
          <p:cNvPr id="3" name="Content Placeholder 2"/>
          <p:cNvSpPr>
            <a:spLocks noGrp="1"/>
          </p:cNvSpPr>
          <p:nvPr>
            <p:ph idx="1"/>
          </p:nvPr>
        </p:nvSpPr>
        <p:spPr/>
        <p:txBody>
          <a:bodyPr/>
          <a:lstStyle/>
          <a:p>
            <a:r>
              <a:rPr lang="en-US" dirty="0" smtClean="0"/>
              <a:t>Deferred </a:t>
            </a:r>
            <a:r>
              <a:rPr lang="en-US" dirty="0"/>
              <a:t>execution can have a downside, as well. In the next example, we set up a LINQ query and then iterate through the results twice. The output may not be quite what we anticipated or want.</a:t>
            </a:r>
          </a:p>
          <a:p>
            <a:endParaRPr lang="en-US" dirty="0"/>
          </a:p>
          <a:p>
            <a:r>
              <a:rPr lang="en-US" dirty="0"/>
              <a:t>(Page 23).</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2592254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Core Operators</a:t>
            </a:r>
          </a:p>
        </p:txBody>
      </p:sp>
      <p:sp>
        <p:nvSpPr>
          <p:cNvPr id="3" name="Content Placeholder 2"/>
          <p:cNvSpPr>
            <a:spLocks noGrp="1"/>
          </p:cNvSpPr>
          <p:nvPr>
            <p:ph idx="1"/>
          </p:nvPr>
        </p:nvSpPr>
        <p:spPr/>
        <p:txBody>
          <a:bodyPr/>
          <a:lstStyle/>
          <a:p>
            <a:r>
              <a:rPr lang="en-US" dirty="0" smtClean="0"/>
              <a:t>A </a:t>
            </a:r>
            <a:r>
              <a:rPr lang="en-US" dirty="0"/>
              <a:t>key aspect of becoming comfortable with LINQ is taking advantage of its myriad of available </a:t>
            </a:r>
            <a:r>
              <a:rPr lang="en-US" dirty="0" smtClean="0"/>
              <a:t>operators.</a:t>
            </a:r>
          </a:p>
          <a:p>
            <a:pPr lvl="1"/>
            <a:r>
              <a:rPr lang="en-US" dirty="0" smtClean="0"/>
              <a:t>We </a:t>
            </a:r>
            <a:r>
              <a:rPr lang="en-US" dirty="0"/>
              <a:t>won’t try to provide an exhaustive list, but rather we’ll focus on some of the most useful among them.</a:t>
            </a:r>
          </a:p>
          <a:p>
            <a:endParaRPr lang="en-US" dirty="0"/>
          </a:p>
          <a:p>
            <a:r>
              <a:rPr lang="en-US" dirty="0"/>
              <a:t>(Page 25).</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316566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Any</a:t>
            </a:r>
          </a:p>
        </p:txBody>
      </p:sp>
      <p:sp>
        <p:nvSpPr>
          <p:cNvPr id="3" name="Content Placeholder 2"/>
          <p:cNvSpPr>
            <a:spLocks noGrp="1"/>
          </p:cNvSpPr>
          <p:nvPr>
            <p:ph idx="1"/>
          </p:nvPr>
        </p:nvSpPr>
        <p:spPr/>
        <p:txBody>
          <a:bodyPr/>
          <a:lstStyle/>
          <a:p>
            <a:r>
              <a:rPr lang="en-US" dirty="0" smtClean="0"/>
              <a:t>The </a:t>
            </a:r>
            <a:r>
              <a:rPr lang="en-US" dirty="0"/>
              <a:t>operator Any returns a Boolean value and can be used to determine if a sequence is empty or whether it contains a particular predicate.</a:t>
            </a:r>
          </a:p>
          <a:p>
            <a:endParaRPr lang="en-US" dirty="0"/>
          </a:p>
          <a:p>
            <a:r>
              <a:rPr lang="en-US" dirty="0"/>
              <a:t>(Page 25).</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3855074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Contains</a:t>
            </a:r>
          </a:p>
        </p:txBody>
      </p:sp>
      <p:sp>
        <p:nvSpPr>
          <p:cNvPr id="3" name="Content Placeholder 2"/>
          <p:cNvSpPr>
            <a:spLocks noGrp="1"/>
          </p:cNvSpPr>
          <p:nvPr>
            <p:ph idx="1"/>
          </p:nvPr>
        </p:nvSpPr>
        <p:spPr/>
        <p:txBody>
          <a:bodyPr/>
          <a:lstStyle/>
          <a:p>
            <a:r>
              <a:rPr lang="en-US" dirty="0" smtClean="0"/>
              <a:t>A </a:t>
            </a:r>
            <a:r>
              <a:rPr lang="en-US" dirty="0"/>
              <a:t>second way to determine if a value is in a list is to use the contains operator. This overloaded operator checks to see if a value is in a list. We can rewrite the second test as follows:</a:t>
            </a:r>
          </a:p>
          <a:p>
            <a:endParaRPr lang="en-US" dirty="0"/>
          </a:p>
          <a:p>
            <a:r>
              <a:rPr lang="en-US" dirty="0"/>
              <a:t>(Page 26).</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Tree>
    <p:extLst>
      <p:ext uri="{BB962C8B-B14F-4D97-AF65-F5344CB8AC3E}">
        <p14:creationId xmlns:p14="http://schemas.microsoft.com/office/powerpoint/2010/main" val="3998705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Take</a:t>
            </a:r>
          </a:p>
        </p:txBody>
      </p:sp>
      <p:sp>
        <p:nvSpPr>
          <p:cNvPr id="3" name="Content Placeholder 2"/>
          <p:cNvSpPr>
            <a:spLocks noGrp="1"/>
          </p:cNvSpPr>
          <p:nvPr>
            <p:ph idx="1"/>
          </p:nvPr>
        </p:nvSpPr>
        <p:spPr/>
        <p:txBody>
          <a:bodyPr/>
          <a:lstStyle/>
          <a:p>
            <a:r>
              <a:rPr lang="en-US" dirty="0" smtClean="0"/>
              <a:t>Take </a:t>
            </a:r>
            <a:r>
              <a:rPr lang="en-US" dirty="0"/>
              <a:t>allows you to determine how many objects you’d like to retrieve from what may be a very large collection, as follows:</a:t>
            </a:r>
          </a:p>
          <a:p>
            <a:endParaRPr lang="en-US" dirty="0"/>
          </a:p>
          <a:p>
            <a:r>
              <a:rPr lang="en-US" dirty="0"/>
              <a:t>(Page 27).</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271270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Distinct</a:t>
            </a:r>
          </a:p>
        </p:txBody>
      </p:sp>
      <p:sp>
        <p:nvSpPr>
          <p:cNvPr id="3" name="Content Placeholder 2"/>
          <p:cNvSpPr>
            <a:spLocks noGrp="1"/>
          </p:cNvSpPr>
          <p:nvPr>
            <p:ph idx="1"/>
          </p:nvPr>
        </p:nvSpPr>
        <p:spPr/>
        <p:txBody>
          <a:bodyPr/>
          <a:lstStyle/>
          <a:p>
            <a:r>
              <a:rPr lang="en-US" dirty="0" smtClean="0"/>
              <a:t>Often </a:t>
            </a:r>
            <a:r>
              <a:rPr lang="en-US" dirty="0"/>
              <a:t>you will have a collection with duplicate values. The Distinct operator removes the duplicates and works only on the unique values, as follows:</a:t>
            </a:r>
          </a:p>
          <a:p>
            <a:endParaRPr lang="en-US" dirty="0"/>
          </a:p>
          <a:p>
            <a:r>
              <a:rPr lang="en-US" dirty="0"/>
              <a:t>(Page 28).</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Tree>
    <p:extLst>
      <p:ext uri="{BB962C8B-B14F-4D97-AF65-F5344CB8AC3E}">
        <p14:creationId xmlns:p14="http://schemas.microsoft.com/office/powerpoint/2010/main" val="2013745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Zip</a:t>
            </a:r>
          </a:p>
        </p:txBody>
      </p:sp>
      <p:sp>
        <p:nvSpPr>
          <p:cNvPr id="3" name="Content Placeholder 2"/>
          <p:cNvSpPr>
            <a:spLocks noGrp="1"/>
          </p:cNvSpPr>
          <p:nvPr>
            <p:ph idx="1"/>
          </p:nvPr>
        </p:nvSpPr>
        <p:spPr/>
        <p:txBody>
          <a:bodyPr/>
          <a:lstStyle/>
          <a:p>
            <a:r>
              <a:rPr lang="en-US" dirty="0" smtClean="0"/>
              <a:t>Zip </a:t>
            </a:r>
            <a:r>
              <a:rPr lang="en-US" dirty="0"/>
              <a:t>is a fascinating operator. It is used to thread two lists together. The easiest way to do it is to call Zip on the first list, passing in the name of the second list, and then a lambda statement indicating how you want the lists zipped together. The result of Zip is an Enumerable.</a:t>
            </a:r>
          </a:p>
          <a:p>
            <a:endParaRPr lang="en-US" dirty="0"/>
          </a:p>
          <a:p>
            <a:r>
              <a:rPr lang="en-US" dirty="0"/>
              <a:t>(Page 28).</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9452366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SelectMany</a:t>
            </a:r>
          </a:p>
        </p:txBody>
      </p:sp>
      <p:sp>
        <p:nvSpPr>
          <p:cNvPr id="3" name="Content Placeholder 2"/>
          <p:cNvSpPr>
            <a:spLocks noGrp="1"/>
          </p:cNvSpPr>
          <p:nvPr>
            <p:ph idx="1"/>
          </p:nvPr>
        </p:nvSpPr>
        <p:spPr/>
        <p:txBody>
          <a:bodyPr/>
          <a:lstStyle/>
          <a:p>
            <a:r>
              <a:rPr lang="en-US" dirty="0" smtClean="0"/>
              <a:t>One </a:t>
            </a:r>
            <a:r>
              <a:rPr lang="en-US" dirty="0"/>
              <a:t>of the most powerful operators in LINQ is also one of the most difficult to understand. The principal use of SelectMany is to flatten collections of collections (or hierarchies) into single dimension collections, but as we’ll see in a later section, it has other uses as well. Thus, if we have [1,2,3],[4],[5,6] and we run SelectMany, the result will be a single collection: [1,2,3,4,5,6]. It is critical to come to a complete understanding of SelectMany because the Reactive version is instrumental in helping us chain calls to asynchronous methods. In the following two sections, we’ll take a look, first, at its use to flatten hierarchies, and then to recursively traverse them.</a:t>
            </a:r>
          </a:p>
          <a:p>
            <a:endParaRPr lang="en-US" dirty="0"/>
          </a:p>
          <a:p>
            <a:r>
              <a:rPr lang="en-US" dirty="0"/>
              <a:t>(Page 29).</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Tree>
    <p:extLst>
      <p:ext uri="{BB962C8B-B14F-4D97-AF65-F5344CB8AC3E}">
        <p14:creationId xmlns:p14="http://schemas.microsoft.com/office/powerpoint/2010/main" val="362164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In a sentence, </a:t>
            </a:r>
            <a:r>
              <a:rPr lang="en-US" dirty="0">
                <a:solidFill>
                  <a:srgbClr val="FF0000"/>
                </a:solidFill>
              </a:rPr>
              <a:t>LINQ</a:t>
            </a:r>
            <a:r>
              <a:rPr lang="en-US" dirty="0"/>
              <a:t> is a powerful way to interact with and extract data from </a:t>
            </a:r>
            <a:r>
              <a:rPr lang="en-US" dirty="0" smtClean="0"/>
              <a:t>collections</a:t>
            </a:r>
          </a:p>
          <a:p>
            <a:pPr lvl="2"/>
            <a:r>
              <a:rPr lang="en-US" dirty="0" smtClean="0"/>
              <a:t>while </a:t>
            </a:r>
            <a:r>
              <a:rPr lang="en-US" dirty="0">
                <a:solidFill>
                  <a:srgbClr val="FF0000"/>
                </a:solidFill>
              </a:rPr>
              <a:t>Rx</a:t>
            </a:r>
            <a:r>
              <a:rPr lang="en-US" dirty="0"/>
              <a:t> is an </a:t>
            </a:r>
            <a:r>
              <a:rPr lang="en-US" dirty="0">
                <a:solidFill>
                  <a:srgbClr val="FF0000"/>
                </a:solidFill>
              </a:rPr>
              <a:t>extension of LINQ</a:t>
            </a:r>
            <a:r>
              <a:rPr lang="en-US" dirty="0"/>
              <a:t> targeted at </a:t>
            </a:r>
            <a:r>
              <a:rPr lang="en-US" dirty="0">
                <a:solidFill>
                  <a:srgbClr val="FF0000"/>
                </a:solidFill>
              </a:rPr>
              <a:t>asynchronous </a:t>
            </a:r>
            <a:r>
              <a:rPr lang="en-US" dirty="0" smtClean="0">
                <a:solidFill>
                  <a:srgbClr val="FF0000"/>
                </a:solidFill>
              </a:rPr>
              <a:t>collections</a:t>
            </a:r>
          </a:p>
          <a:p>
            <a:pPr lvl="2"/>
            <a:r>
              <a:rPr lang="en-US" dirty="0" smtClean="0"/>
              <a:t>that </a:t>
            </a:r>
            <a:r>
              <a:rPr lang="en-US" dirty="0"/>
              <a:t>is, collections that will be populated asynchronously, typically from </a:t>
            </a:r>
            <a:r>
              <a:rPr lang="en-US" dirty="0">
                <a:solidFill>
                  <a:srgbClr val="FF0000"/>
                </a:solidFill>
              </a:rPr>
              <a:t>web services</a:t>
            </a:r>
            <a:r>
              <a:rPr lang="en-US" dirty="0"/>
              <a:t> or elsewhere in the </a:t>
            </a:r>
            <a:r>
              <a:rPr lang="en-US" dirty="0" smtClean="0">
                <a:solidFill>
                  <a:srgbClr val="FF0000"/>
                </a:solidFill>
              </a:rPr>
              <a:t>cloud</a:t>
            </a:r>
            <a:r>
              <a:rPr lang="en-US" dirty="0" smtClean="0"/>
              <a:t>.</a:t>
            </a:r>
          </a:p>
          <a:p>
            <a:pPr lvl="1"/>
            <a:r>
              <a:rPr lang="en-US" dirty="0" smtClean="0"/>
              <a:t>LINQ </a:t>
            </a:r>
            <a:r>
              <a:rPr lang="en-US" dirty="0"/>
              <a:t>was introduced to C# programmers with C# </a:t>
            </a:r>
            <a:r>
              <a:rPr lang="en-US" dirty="0" smtClean="0"/>
              <a:t>3.0.</a:t>
            </a:r>
          </a:p>
          <a:p>
            <a:pPr lvl="1"/>
            <a:r>
              <a:rPr lang="en-US" dirty="0" smtClean="0"/>
              <a:t>On </a:t>
            </a:r>
            <a:r>
              <a:rPr lang="en-US" dirty="0"/>
              <a:t>the other hand, </a:t>
            </a:r>
            <a:r>
              <a:rPr lang="en-US" dirty="0">
                <a:solidFill>
                  <a:srgbClr val="FF0000"/>
                </a:solidFill>
              </a:rPr>
              <a:t>Reactive Extensions</a:t>
            </a:r>
            <a:r>
              <a:rPr lang="en-US" dirty="0"/>
              <a:t> (</a:t>
            </a:r>
            <a:r>
              <a:rPr lang="en-US" dirty="0">
                <a:solidFill>
                  <a:srgbClr val="FF0000"/>
                </a:solidFill>
              </a:rPr>
              <a:t>Rx</a:t>
            </a:r>
            <a:r>
              <a:rPr lang="en-US" dirty="0"/>
              <a:t>) is an emerging technology, born in </a:t>
            </a:r>
            <a:r>
              <a:rPr lang="en-US" dirty="0">
                <a:solidFill>
                  <a:srgbClr val="FF0000"/>
                </a:solidFill>
              </a:rPr>
              <a:t>Microsoft DevLabs</a:t>
            </a:r>
            <a:r>
              <a:rPr lang="en-US" dirty="0"/>
              <a:t> and adopted as part of a standalone full product from Microsoft in </a:t>
            </a:r>
            <a:r>
              <a:rPr lang="en-US" dirty="0" smtClean="0">
                <a:solidFill>
                  <a:srgbClr val="FF0000"/>
                </a:solidFill>
              </a:rPr>
              <a:t>2011</a:t>
            </a:r>
            <a:r>
              <a:rPr lang="en-US" dirty="0" smtClean="0"/>
              <a:t>.</a:t>
            </a:r>
          </a:p>
          <a:p>
            <a:pPr lvl="1"/>
            <a:r>
              <a:rPr lang="en-US" dirty="0" smtClean="0"/>
              <a:t>We </a:t>
            </a:r>
            <a:r>
              <a:rPr lang="en-US" dirty="0"/>
              <a:t>believe that the use of LINQ will expand greatly in the next few years, especially in conjunction with Reactive </a:t>
            </a:r>
            <a:r>
              <a:rPr lang="en-US" dirty="0" smtClean="0"/>
              <a:t>Extensions.</a:t>
            </a:r>
          </a:p>
          <a:p>
            <a:pPr lvl="1"/>
            <a:r>
              <a:rPr lang="en-US" dirty="0" smtClean="0"/>
              <a:t>Rx </a:t>
            </a:r>
            <a:r>
              <a:rPr lang="en-US" dirty="0"/>
              <a:t>extends many of the principles and features of LINQ to a wide set of platforms (including </a:t>
            </a:r>
            <a:r>
              <a:rPr lang="en-US" dirty="0">
                <a:solidFill>
                  <a:srgbClr val="FF0000"/>
                </a:solidFill>
              </a:rPr>
              <a:t>JavaScript</a:t>
            </a:r>
            <a:r>
              <a:rPr lang="en-US" dirty="0"/>
              <a:t>) and will be a vital part of Windows Phone programming, where asynchronous events are the </a:t>
            </a:r>
            <a:r>
              <a:rPr lang="en-US" dirty="0" smtClean="0"/>
              <a:t>rule.</a:t>
            </a:r>
          </a:p>
          <a:p>
            <a:pPr lvl="1"/>
            <a:r>
              <a:rPr lang="en-US" dirty="0" smtClean="0"/>
              <a:t>As </a:t>
            </a:r>
            <a:r>
              <a:rPr lang="en-US" dirty="0"/>
              <a:t>the data we deal with becomes more complex, LINQ will help bring order and clarity to .NET </a:t>
            </a:r>
            <a:r>
              <a:rPr lang="en-US" dirty="0" smtClean="0"/>
              <a:t>programming.</a:t>
            </a:r>
          </a:p>
          <a:p>
            <a:pPr lvl="1"/>
            <a:r>
              <a:rPr lang="en-US" dirty="0" smtClean="0"/>
              <a:t>Similarly</a:t>
            </a:r>
            <a:r>
              <a:rPr lang="en-US" dirty="0"/>
              <a:t>, as more and more data is retrieved asynchronously from the cloud, and elsewhere, Rx will help you create simpler, cleaner, and more maintainable code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Flattening Hierarchies</a:t>
            </a:r>
          </a:p>
        </p:txBody>
      </p:sp>
      <p:sp>
        <p:nvSpPr>
          <p:cNvPr id="7" name="Content Placeholder 6"/>
          <p:cNvSpPr>
            <a:spLocks noGrp="1"/>
          </p:cNvSpPr>
          <p:nvPr>
            <p:ph idx="1"/>
          </p:nvPr>
        </p:nvSpPr>
        <p:spPr/>
        <p:txBody>
          <a:bodyPr/>
          <a:lstStyle/>
          <a:p>
            <a:r>
              <a:rPr lang="en-US" dirty="0" smtClean="0"/>
              <a:t>To </a:t>
            </a:r>
            <a:r>
              <a:rPr lang="en-US" dirty="0"/>
              <a:t>better understand the use of the SelectMany operator to flatten hierarchies, let’s look at two examples. In our first example, we will create an object, Book, which will contain a list of authors.</a:t>
            </a:r>
          </a:p>
          <a:p>
            <a:endParaRPr lang="en-US" dirty="0"/>
          </a:p>
          <a:p>
            <a:r>
              <a:rPr lang="en-US" dirty="0"/>
              <a:t>(Page 29).</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8711233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Recursively Traversing Hierarchies</a:t>
            </a:r>
          </a:p>
        </p:txBody>
      </p:sp>
      <p:sp>
        <p:nvSpPr>
          <p:cNvPr id="3" name="Content Placeholder 2"/>
          <p:cNvSpPr>
            <a:spLocks noGrp="1"/>
          </p:cNvSpPr>
          <p:nvPr>
            <p:ph idx="1"/>
          </p:nvPr>
        </p:nvSpPr>
        <p:spPr/>
        <p:txBody>
          <a:bodyPr/>
          <a:lstStyle/>
          <a:p>
            <a:r>
              <a:rPr lang="en-US" dirty="0" smtClean="0"/>
              <a:t>The </a:t>
            </a:r>
            <a:r>
              <a:rPr lang="en-US" dirty="0"/>
              <a:t>explanation of SelectMany as flattening a hierarchy is correct, and fine as far as it goes, but it is a slight oversimplification. A more complete way to think about SelectMany is, “for each item in this list, I can replace it with nothing, a single item, or another list.” In the example of flattening, we replace each item in each of the three lists with the same item in the output list. But we can also replace each item with two items, or with a function or with just about anything we like. In the next LINQPad example, we’ll use SelectMany and flattening to manage the hierarchy of folders in a directory, allowing us to </a:t>
            </a:r>
            <a:r>
              <a:rPr lang="en-US" dirty="0" err="1"/>
              <a:t>recurse</a:t>
            </a:r>
            <a:r>
              <a:rPr lang="en-US" dirty="0"/>
              <a:t> over each subdirectory in turn.</a:t>
            </a:r>
          </a:p>
          <a:p>
            <a:endParaRPr lang="en-US" dirty="0"/>
          </a:p>
          <a:p>
            <a:r>
              <a:rPr lang="en-US" dirty="0"/>
              <a:t>(Page 33).</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Tree>
    <p:extLst>
      <p:ext uri="{BB962C8B-B14F-4D97-AF65-F5344CB8AC3E}">
        <p14:creationId xmlns:p14="http://schemas.microsoft.com/office/powerpoint/2010/main" val="143413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Parsing a Tab Separated File</a:t>
            </a:r>
          </a:p>
        </p:txBody>
      </p:sp>
      <p:sp>
        <p:nvSpPr>
          <p:cNvPr id="3" name="Content Placeholder 2"/>
          <p:cNvSpPr>
            <a:spLocks noGrp="1"/>
          </p:cNvSpPr>
          <p:nvPr>
            <p:ph idx="1"/>
          </p:nvPr>
        </p:nvSpPr>
        <p:spPr/>
        <p:txBody>
          <a:bodyPr/>
          <a:lstStyle/>
          <a:p>
            <a:r>
              <a:rPr lang="en-US" dirty="0" smtClean="0"/>
              <a:t>A </a:t>
            </a:r>
            <a:r>
              <a:rPr lang="en-US" dirty="0"/>
              <a:t>real-world challenge, made more tractable by LINQ, is parsing a delimited file and extracting useful information as if it came from a normalized database. In this next example, we parse the contents of a tab-separated, value text file. The following are the first few lines of the file and its tab-separated fields:</a:t>
            </a:r>
          </a:p>
          <a:p>
            <a:endParaRPr lang="en-US" dirty="0"/>
          </a:p>
          <a:p>
            <a:r>
              <a:rPr lang="en-US" dirty="0"/>
              <a:t>(Page 34).</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2372457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Core Rx</a:t>
            </a:r>
            <a:endParaRPr lang="en-US" dirty="0"/>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9105900" y="4726571"/>
            <a:ext cx="2752725" cy="1781175"/>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As noted in previous chapters, Reactive Extensions (</a:t>
            </a:r>
            <a:r>
              <a:rPr lang="en-US" dirty="0">
                <a:solidFill>
                  <a:srgbClr val="FF0000"/>
                </a:solidFill>
              </a:rPr>
              <a:t>Rx</a:t>
            </a:r>
            <a:r>
              <a:rPr lang="en-US" dirty="0"/>
              <a:t>) is an </a:t>
            </a:r>
            <a:r>
              <a:rPr lang="en-US" dirty="0">
                <a:solidFill>
                  <a:srgbClr val="FF0000"/>
                </a:solidFill>
              </a:rPr>
              <a:t>extension of </a:t>
            </a:r>
            <a:r>
              <a:rPr lang="en-US" dirty="0" smtClean="0">
                <a:solidFill>
                  <a:srgbClr val="FF0000"/>
                </a:solidFill>
              </a:rPr>
              <a:t>LINQ</a:t>
            </a:r>
            <a:r>
              <a:rPr lang="en-US" dirty="0" smtClean="0"/>
              <a:t>.</a:t>
            </a:r>
          </a:p>
          <a:p>
            <a:pPr lvl="1"/>
            <a:r>
              <a:rPr lang="en-US" dirty="0" smtClean="0"/>
              <a:t>The </a:t>
            </a:r>
            <a:r>
              <a:rPr lang="en-US" dirty="0"/>
              <a:t>key, distinguishing feature of Rx is that rather than being based on IEnumerable, Rx is based on IObservable—that is, the interface for iterating over an observable collection. This, in turn is based on the Observer design pattern as described in Design Patterns.1 The essence of the Observer pattern is that the observable object (sometimes called the subject) has actions or properties of interest to one or more observers. When the observable changes in a way that might be of interest to the observers, it notifies them (typically by raising an event). The nomenclature can be confusing because the Observer pattern is a subset of the Publish and Subscribe pattern, in which a publisher makes information about its state available to one or more subscribers. What truly confounds things is that in Rx, observable collections have subscribers —that is, the objects that observe the observable collection are said to subscribe to the collection. In the case of Rx, an observable collection will notify its subscribers any time an element is added to the collection. This is the essential difference between observable collections and enumerable collections; an observable collection may not have all its members present at the time it is subscribed to; the members arrive and the subscriber is notified.</a:t>
            </a:r>
          </a:p>
          <a:p>
            <a:endParaRPr lang="en-US" dirty="0"/>
          </a:p>
          <a:p>
            <a:r>
              <a:rPr lang="en-US" dirty="0"/>
              <a:t>(Page 40). </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Practical Rx</a:t>
            </a:r>
            <a:endParaRPr lang="en-US" dirty="0"/>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55</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7524750" y="5364746"/>
            <a:ext cx="4333875" cy="1143000"/>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56</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Inside Rx</a:t>
            </a:r>
            <a:endParaRPr lang="en-US" dirty="0"/>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57</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7034543" y="4234328"/>
            <a:ext cx="4824082" cy="2273418"/>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58</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59</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a:t>In this chapter you will </a:t>
            </a:r>
            <a:r>
              <a:rPr lang="en-US" dirty="0" smtClean="0"/>
              <a:t>learn</a:t>
            </a:r>
          </a:p>
          <a:p>
            <a:pPr lvl="2"/>
            <a:r>
              <a:rPr lang="en-US" dirty="0" smtClean="0"/>
              <a:t>why </a:t>
            </a:r>
            <a:r>
              <a:rPr lang="en-US" dirty="0">
                <a:solidFill>
                  <a:srgbClr val="FF0000"/>
                </a:solidFill>
              </a:rPr>
              <a:t>LINQ</a:t>
            </a:r>
            <a:r>
              <a:rPr lang="en-US" dirty="0"/>
              <a:t> and </a:t>
            </a:r>
            <a:r>
              <a:rPr lang="en-US" dirty="0">
                <a:solidFill>
                  <a:srgbClr val="FF0000"/>
                </a:solidFill>
              </a:rPr>
              <a:t>Rx</a:t>
            </a:r>
            <a:r>
              <a:rPr lang="en-US" dirty="0"/>
              <a:t> are important </a:t>
            </a:r>
            <a:r>
              <a:rPr lang="en-US" dirty="0" smtClean="0"/>
              <a:t>and</a:t>
            </a:r>
          </a:p>
          <a:p>
            <a:pPr lvl="2"/>
            <a:r>
              <a:rPr lang="en-US" dirty="0" smtClean="0"/>
              <a:t>you’ll </a:t>
            </a:r>
            <a:r>
              <a:rPr lang="en-US" dirty="0"/>
              <a:t>examine some of the </a:t>
            </a:r>
            <a:r>
              <a:rPr lang="en-US" dirty="0">
                <a:solidFill>
                  <a:srgbClr val="FF0000"/>
                </a:solidFill>
              </a:rPr>
              <a:t>fundamental operators</a:t>
            </a:r>
            <a:r>
              <a:rPr lang="en-US" dirty="0"/>
              <a:t> of </a:t>
            </a:r>
            <a:r>
              <a:rPr lang="en-US" dirty="0" smtClean="0"/>
              <a:t>both</a:t>
            </a:r>
          </a:p>
          <a:p>
            <a:pPr lvl="3"/>
            <a:r>
              <a:rPr lang="en-US" dirty="0" smtClean="0"/>
              <a:t>LINQ and</a:t>
            </a:r>
          </a:p>
          <a:p>
            <a:pPr lvl="3"/>
            <a:r>
              <a:rPr lang="en-US" dirty="0" smtClean="0"/>
              <a:t>Rx</a:t>
            </a:r>
            <a:endParaRPr lang="en-US" dirty="0" smtClean="0"/>
          </a:p>
          <a:p>
            <a:pPr lvl="1"/>
            <a:r>
              <a:rPr lang="en-US" dirty="0" smtClean="0"/>
              <a:t>This </a:t>
            </a:r>
            <a:r>
              <a:rPr lang="en-US" dirty="0"/>
              <a:t>will provide a context for the coming chapters in which we’ll dive deeper into </a:t>
            </a:r>
            <a:r>
              <a:rPr lang="en-US" dirty="0" smtClean="0"/>
              <a:t>both</a:t>
            </a:r>
          </a:p>
          <a:p>
            <a:pPr lvl="2"/>
            <a:r>
              <a:rPr lang="en-US" dirty="0" smtClean="0"/>
              <a:t>LINQ and</a:t>
            </a:r>
          </a:p>
          <a:p>
            <a:pPr lvl="2"/>
            <a:r>
              <a:rPr lang="en-US" dirty="0" smtClean="0"/>
              <a:t>Reactive Extensions</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49181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60</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61</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6972300" y="4707521"/>
            <a:ext cx="4886325" cy="1800225"/>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62</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63</a:t>
            </a:fld>
            <a:endParaRPr lang="en-US" dirty="0"/>
          </a:p>
        </p:txBody>
      </p:sp>
      <p:sp>
        <p:nvSpPr>
          <p:cNvPr id="6" name="Text Placeholder 5"/>
          <p:cNvSpPr>
            <a:spLocks noGrp="1"/>
          </p:cNvSpPr>
          <p:nvPr>
            <p:ph type="body" sz="quarter" idx="16"/>
          </p:nvPr>
        </p:nvSpPr>
        <p:spPr/>
        <p:txBody>
          <a:bodyPr/>
          <a:lstStyle/>
          <a:p>
            <a:r>
              <a:rPr lang="en-US" dirty="0"/>
              <a:t>8</a:t>
            </a:r>
          </a:p>
        </p:txBody>
      </p:sp>
      <p:pic>
        <p:nvPicPr>
          <p:cNvPr id="4" name="Picture 3"/>
          <p:cNvPicPr>
            <a:picLocks noChangeAspect="1"/>
          </p:cNvPicPr>
          <p:nvPr/>
        </p:nvPicPr>
        <p:blipFill>
          <a:blip r:embed="rId2"/>
          <a:stretch>
            <a:fillRect/>
          </a:stretch>
        </p:blipFill>
        <p:spPr>
          <a:xfrm>
            <a:off x="7349764" y="3943158"/>
            <a:ext cx="4508861" cy="2564588"/>
          </a:xfrm>
          <a:prstGeom prst="rect">
            <a:avLst/>
          </a:prstGeom>
          <a:ln>
            <a:solidFill>
              <a:schemeClr val="accent1"/>
            </a:solidFill>
          </a:ln>
        </p:spPr>
      </p:pic>
    </p:spTree>
    <p:extLst>
      <p:ext uri="{BB962C8B-B14F-4D97-AF65-F5344CB8AC3E}">
        <p14:creationId xmlns:p14="http://schemas.microsoft.com/office/powerpoint/2010/main" val="1562158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64</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65</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pic>
        <p:nvPicPr>
          <p:cNvPr id="4" name="Picture 3"/>
          <p:cNvPicPr>
            <a:picLocks noChangeAspect="1"/>
          </p:cNvPicPr>
          <p:nvPr/>
        </p:nvPicPr>
        <p:blipFill>
          <a:blip r:embed="rId2"/>
          <a:stretch>
            <a:fillRect/>
          </a:stretch>
        </p:blipFill>
        <p:spPr>
          <a:xfrm>
            <a:off x="7296150" y="4174121"/>
            <a:ext cx="4562475" cy="2333625"/>
          </a:xfrm>
          <a:prstGeom prst="rect">
            <a:avLst/>
          </a:prstGeom>
          <a:ln>
            <a:solidFill>
              <a:schemeClr val="accent1"/>
            </a:solidFill>
          </a:ln>
        </p:spPr>
      </p:pic>
    </p:spTree>
    <p:extLst>
      <p:ext uri="{BB962C8B-B14F-4D97-AF65-F5344CB8AC3E}">
        <p14:creationId xmlns:p14="http://schemas.microsoft.com/office/powerpoint/2010/main" val="90277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66</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67</a:t>
            </a:fld>
            <a:endParaRPr lang="en-US" dirty="0"/>
          </a:p>
        </p:txBody>
      </p:sp>
      <p:sp>
        <p:nvSpPr>
          <p:cNvPr id="6" name="Text Placeholder 5"/>
          <p:cNvSpPr>
            <a:spLocks noGrp="1"/>
          </p:cNvSpPr>
          <p:nvPr>
            <p:ph type="body" sz="quarter" idx="16"/>
          </p:nvPr>
        </p:nvSpPr>
        <p:spPr/>
        <p:txBody>
          <a:bodyPr/>
          <a:lstStyle/>
          <a:p>
            <a:r>
              <a:rPr lang="en-US" dirty="0" smtClean="0"/>
              <a:t>10</a:t>
            </a:r>
            <a:endParaRPr lang="en-US" dirty="0"/>
          </a:p>
        </p:txBody>
      </p:sp>
      <p:pic>
        <p:nvPicPr>
          <p:cNvPr id="7" name="Picture 6"/>
          <p:cNvPicPr>
            <a:picLocks noChangeAspect="1"/>
          </p:cNvPicPr>
          <p:nvPr/>
        </p:nvPicPr>
        <p:blipFill>
          <a:blip r:embed="rId2"/>
          <a:stretch>
            <a:fillRect/>
          </a:stretch>
        </p:blipFill>
        <p:spPr>
          <a:xfrm>
            <a:off x="8067675" y="4755146"/>
            <a:ext cx="3790950" cy="1752600"/>
          </a:xfrm>
          <a:prstGeom prst="rect">
            <a:avLst/>
          </a:prstGeom>
          <a:ln>
            <a:solidFill>
              <a:schemeClr val="accent1"/>
            </a:solidFill>
          </a:ln>
        </p:spPr>
      </p:pic>
    </p:spTree>
    <p:extLst>
      <p:ext uri="{BB962C8B-B14F-4D97-AF65-F5344CB8AC3E}">
        <p14:creationId xmlns:p14="http://schemas.microsoft.com/office/powerpoint/2010/main" val="3306234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9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smtClean="0"/>
              <a:t>Throughout </a:t>
            </a:r>
            <a:r>
              <a:rPr lang="en-US" dirty="0"/>
              <a:t>this book we use </a:t>
            </a:r>
            <a:r>
              <a:rPr lang="en-US" dirty="0">
                <a:solidFill>
                  <a:srgbClr val="FF0000"/>
                </a:solidFill>
              </a:rPr>
              <a:t>Rx</a:t>
            </a:r>
            <a:r>
              <a:rPr lang="en-US" dirty="0"/>
              <a:t> as shorthand for </a:t>
            </a:r>
            <a:r>
              <a:rPr lang="en-US" dirty="0">
                <a:solidFill>
                  <a:srgbClr val="FF0000"/>
                </a:solidFill>
              </a:rPr>
              <a:t>Reactive Extensions</a:t>
            </a:r>
            <a:r>
              <a:rPr lang="en-US" dirty="0"/>
              <a:t>, just as we use LINQ for Language Integrated Query</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232574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LINQ Is</a:t>
            </a:r>
          </a:p>
        </p:txBody>
      </p:sp>
      <p:sp>
        <p:nvSpPr>
          <p:cNvPr id="3" name="Content Placeholder 2"/>
          <p:cNvSpPr>
            <a:spLocks noGrp="1"/>
          </p:cNvSpPr>
          <p:nvPr>
            <p:ph idx="1"/>
          </p:nvPr>
        </p:nvSpPr>
        <p:spPr/>
        <p:txBody>
          <a:bodyPr/>
          <a:lstStyle/>
          <a:p>
            <a:r>
              <a:rPr lang="en-US" dirty="0" smtClean="0"/>
              <a:t>LINQ </a:t>
            </a:r>
            <a:r>
              <a:rPr lang="en-US" dirty="0"/>
              <a:t>(Language Integrated Query)—pronounced “link”—extends .NET to provide a way to query and </a:t>
            </a:r>
            <a:r>
              <a:rPr lang="en-US" dirty="0" smtClean="0"/>
              <a:t>transform</a:t>
            </a:r>
          </a:p>
          <a:p>
            <a:pPr lvl="2"/>
            <a:r>
              <a:rPr lang="en-US" dirty="0" smtClean="0"/>
              <a:t>Collections</a:t>
            </a:r>
          </a:p>
          <a:p>
            <a:pPr lvl="2"/>
            <a:r>
              <a:rPr lang="en-US" dirty="0" smtClean="0"/>
              <a:t>relational </a:t>
            </a:r>
            <a:r>
              <a:rPr lang="en-US" dirty="0"/>
              <a:t>data, </a:t>
            </a:r>
            <a:r>
              <a:rPr lang="en-US" dirty="0" smtClean="0"/>
              <a:t>and</a:t>
            </a:r>
          </a:p>
          <a:p>
            <a:pPr lvl="2"/>
            <a:r>
              <a:rPr lang="en-US" dirty="0" smtClean="0"/>
              <a:t>XML documents</a:t>
            </a:r>
            <a:endParaRPr lang="en-US" dirty="0" smtClean="0"/>
          </a:p>
          <a:p>
            <a:pPr lvl="1"/>
            <a:r>
              <a:rPr lang="en-US" dirty="0" smtClean="0"/>
              <a:t>It </a:t>
            </a:r>
            <a:r>
              <a:rPr lang="en-US" dirty="0"/>
              <a:t>provides a SQL-like syntax within C# for querying data, regardless of where that data </a:t>
            </a:r>
            <a:r>
              <a:rPr lang="en-US" dirty="0" smtClean="0"/>
              <a:t>originates.</a:t>
            </a:r>
          </a:p>
          <a:p>
            <a:pPr lvl="1"/>
            <a:r>
              <a:rPr lang="en-US" dirty="0" smtClean="0"/>
              <a:t>LINQ </a:t>
            </a:r>
            <a:r>
              <a:rPr lang="en-US" dirty="0"/>
              <a:t>also brings a much more declarative or </a:t>
            </a:r>
            <a:r>
              <a:rPr lang="en-US" dirty="0">
                <a:solidFill>
                  <a:srgbClr val="FF0000"/>
                </a:solidFill>
              </a:rPr>
              <a:t>functional</a:t>
            </a:r>
            <a:r>
              <a:rPr lang="en-US" dirty="0"/>
              <a:t> approach to </a:t>
            </a:r>
            <a:r>
              <a:rPr lang="en-US" dirty="0">
                <a:solidFill>
                  <a:srgbClr val="FF0000"/>
                </a:solidFill>
              </a:rPr>
              <a:t>programming</a:t>
            </a:r>
            <a:r>
              <a:rPr lang="en-US" dirty="0"/>
              <a:t> than previously available in .NET</a:t>
            </a:r>
            <a:r>
              <a:rPr lang="en-US" dirty="0" smtClean="0"/>
              <a:t>.</a:t>
            </a:r>
          </a:p>
          <a:p>
            <a:pPr lvl="1"/>
            <a:r>
              <a:rPr lang="en-US" dirty="0"/>
              <a:t>In </a:t>
            </a:r>
            <a:r>
              <a:rPr lang="en-US" dirty="0">
                <a:solidFill>
                  <a:srgbClr val="FF0000"/>
                </a:solidFill>
              </a:rPr>
              <a:t>declarative programming</a:t>
            </a:r>
            <a:r>
              <a:rPr lang="en-US" dirty="0"/>
              <a:t>, the logic and requirements are expressed but the execution steps are </a:t>
            </a:r>
            <a:r>
              <a:rPr lang="en-US" dirty="0" smtClean="0"/>
              <a:t>not.</a:t>
            </a:r>
          </a:p>
          <a:p>
            <a:pPr lvl="1"/>
            <a:r>
              <a:rPr lang="en-US" dirty="0" smtClean="0"/>
              <a:t>LINQ </a:t>
            </a:r>
            <a:r>
              <a:rPr lang="en-US" dirty="0"/>
              <a:t>and Rx are </a:t>
            </a:r>
            <a:r>
              <a:rPr lang="en-US" dirty="0">
                <a:solidFill>
                  <a:srgbClr val="FF0000"/>
                </a:solidFill>
              </a:rPr>
              <a:t>functional aspects</a:t>
            </a:r>
            <a:r>
              <a:rPr lang="en-US" dirty="0"/>
              <a:t> of the C# language, in that they focus more on </a:t>
            </a:r>
            <a:r>
              <a:rPr lang="en-US" dirty="0">
                <a:solidFill>
                  <a:srgbClr val="FF0000"/>
                </a:solidFill>
              </a:rPr>
              <a:t>what you are trying to accomplish</a:t>
            </a:r>
            <a:r>
              <a:rPr lang="en-US" dirty="0"/>
              <a:t> than on the steps required to get to that </a:t>
            </a:r>
            <a:r>
              <a:rPr lang="en-US" dirty="0" smtClean="0"/>
              <a:t>goal.</a:t>
            </a:r>
          </a:p>
          <a:p>
            <a:pPr lvl="1"/>
            <a:r>
              <a:rPr lang="en-US" dirty="0" smtClean="0"/>
              <a:t>Most </a:t>
            </a:r>
            <a:r>
              <a:rPr lang="en-US" dirty="0"/>
              <a:t>programmers find that the functional approach makes it cleaner and easier to maintain code than the more traditional, imperative style of </a:t>
            </a:r>
            <a:r>
              <a:rPr lang="en-US" dirty="0" smtClean="0"/>
              <a:t>programming.</a:t>
            </a:r>
          </a:p>
          <a:p>
            <a:pPr lvl="1"/>
            <a:r>
              <a:rPr lang="en-US" dirty="0" smtClean="0"/>
              <a:t>With </a:t>
            </a:r>
            <a:r>
              <a:rPr lang="en-US" dirty="0"/>
              <a:t>the imperative approach, a program consists of a series of steps—often steps within loops— that detail what to do at any given </a:t>
            </a:r>
            <a:r>
              <a:rPr lang="en-US" dirty="0" smtClean="0"/>
              <a:t>moment.</a:t>
            </a:r>
          </a:p>
          <a:p>
            <a:pPr lvl="1"/>
            <a:r>
              <a:rPr lang="en-US" dirty="0" smtClean="0"/>
              <a:t>In </a:t>
            </a:r>
            <a:r>
              <a:rPr lang="en-US" dirty="0"/>
              <a:t>declarative programming, we’re able to express what is required at a higher level of </a:t>
            </a:r>
            <a:r>
              <a:rPr lang="en-US" dirty="0" smtClean="0"/>
              <a:t>abstraction.</a:t>
            </a:r>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396387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Content Placeholder 2"/>
          <p:cNvSpPr>
            <a:spLocks noGrp="1"/>
          </p:cNvSpPr>
          <p:nvPr>
            <p:ph idx="1"/>
          </p:nvPr>
        </p:nvSpPr>
        <p:spPr/>
        <p:txBody>
          <a:bodyPr/>
          <a:lstStyle/>
          <a:p>
            <a:r>
              <a:rPr lang="en-US" dirty="0"/>
              <a:t>It is the difference between </a:t>
            </a:r>
            <a:r>
              <a:rPr lang="en-US" dirty="0" smtClean="0"/>
              <a:t>saying</a:t>
            </a:r>
          </a:p>
          <a:p>
            <a:pPr lvl="2"/>
            <a:r>
              <a:rPr lang="en-US" dirty="0" smtClean="0">
                <a:solidFill>
                  <a:srgbClr val="0070C0"/>
                </a:solidFill>
              </a:rPr>
              <a:t>on </a:t>
            </a:r>
            <a:r>
              <a:rPr lang="en-US" dirty="0">
                <a:solidFill>
                  <a:srgbClr val="0070C0"/>
                </a:solidFill>
              </a:rPr>
              <a:t>the one hand (</a:t>
            </a:r>
            <a:r>
              <a:rPr lang="en-US" dirty="0">
                <a:solidFill>
                  <a:srgbClr val="FF0000"/>
                </a:solidFill>
              </a:rPr>
              <a:t>imperative</a:t>
            </a:r>
            <a:r>
              <a:rPr lang="en-US" dirty="0" smtClean="0">
                <a:solidFill>
                  <a:srgbClr val="0070C0"/>
                </a:solidFill>
              </a:rPr>
              <a:t>): </a:t>
            </a:r>
            <a:r>
              <a:rPr lang="en-US" dirty="0" smtClean="0"/>
              <a:t>“</a:t>
            </a:r>
            <a:r>
              <a:rPr lang="en-US" dirty="0"/>
              <a:t>Open this collection, take each person out, test to see if the person is a manager, if the person is a manager—increase the salary by 20 percent, and put the person back into the collection</a:t>
            </a:r>
            <a:r>
              <a:rPr lang="en-US" dirty="0" smtClean="0"/>
              <a:t>;”</a:t>
            </a:r>
          </a:p>
          <a:p>
            <a:pPr lvl="2"/>
            <a:r>
              <a:rPr lang="en-US" dirty="0" smtClean="0">
                <a:solidFill>
                  <a:srgbClr val="0070C0"/>
                </a:solidFill>
              </a:rPr>
              <a:t>on </a:t>
            </a:r>
            <a:r>
              <a:rPr lang="en-US" dirty="0">
                <a:solidFill>
                  <a:srgbClr val="0070C0"/>
                </a:solidFill>
              </a:rPr>
              <a:t>the other hand saying (</a:t>
            </a:r>
            <a:r>
              <a:rPr lang="en-US" dirty="0">
                <a:solidFill>
                  <a:srgbClr val="FF0000"/>
                </a:solidFill>
              </a:rPr>
              <a:t>declarative</a:t>
            </a:r>
            <a:r>
              <a:rPr lang="en-US" dirty="0">
                <a:solidFill>
                  <a:srgbClr val="0070C0"/>
                </a:solidFill>
              </a:rPr>
              <a:t>): </a:t>
            </a:r>
            <a:r>
              <a:rPr lang="en-US" dirty="0"/>
              <a:t>“Raise the salary of all the managers by 20 percent</a:t>
            </a:r>
            <a:r>
              <a:rPr lang="en-US" dirty="0" smtClean="0"/>
              <a:t>.”</a:t>
            </a:r>
          </a:p>
          <a:p>
            <a:pPr lvl="3"/>
            <a:r>
              <a:rPr lang="en-US" dirty="0" smtClean="0"/>
              <a:t>The </a:t>
            </a:r>
            <a:r>
              <a:rPr lang="en-US" dirty="0">
                <a:solidFill>
                  <a:srgbClr val="FF0000"/>
                </a:solidFill>
              </a:rPr>
              <a:t>imperative</a:t>
            </a:r>
            <a:r>
              <a:rPr lang="en-US" dirty="0"/>
              <a:t> style tells you </a:t>
            </a:r>
            <a:r>
              <a:rPr lang="en-US" dirty="0">
                <a:solidFill>
                  <a:srgbClr val="FF0000"/>
                </a:solidFill>
              </a:rPr>
              <a:t>how to</a:t>
            </a:r>
            <a:r>
              <a:rPr lang="en-US" dirty="0"/>
              <a:t> accomplish the goal; the </a:t>
            </a:r>
            <a:r>
              <a:rPr lang="en-US" dirty="0">
                <a:solidFill>
                  <a:srgbClr val="FF0000"/>
                </a:solidFill>
              </a:rPr>
              <a:t>declarative</a:t>
            </a:r>
            <a:r>
              <a:rPr lang="en-US" dirty="0"/>
              <a:t> style tells you </a:t>
            </a:r>
            <a:r>
              <a:rPr lang="en-US" dirty="0">
                <a:solidFill>
                  <a:srgbClr val="FF0000"/>
                </a:solidFill>
              </a:rPr>
              <a:t>what the goal </a:t>
            </a:r>
            <a:r>
              <a:rPr lang="en-US" dirty="0" smtClean="0">
                <a:solidFill>
                  <a:srgbClr val="FF0000"/>
                </a:solidFill>
              </a:rPr>
              <a:t>is</a:t>
            </a:r>
            <a:r>
              <a:rPr lang="en-US" dirty="0" smtClean="0"/>
              <a:t>.</a:t>
            </a:r>
          </a:p>
          <a:p>
            <a:pPr lvl="1"/>
            <a:r>
              <a:rPr lang="en-US" dirty="0" smtClean="0"/>
              <a:t>Using </a:t>
            </a:r>
            <a:r>
              <a:rPr lang="en-US" dirty="0"/>
              <a:t>concrete programming examples of Rx and LINQ, this book will demonstrate differences that are more declarative than imperative</a:t>
            </a:r>
            <a:r>
              <a:rPr lang="en-US" dirty="0" smtClean="0"/>
              <a:t>.</a:t>
            </a:r>
            <a:endParaRPr lang="en-US" dirty="0"/>
          </a:p>
        </p:txBody>
      </p:sp>
      <p:sp>
        <p:nvSpPr>
          <p:cNvPr id="4" name="Date Placeholder 3"/>
          <p:cNvSpPr>
            <a:spLocks noGrp="1"/>
          </p:cNvSpPr>
          <p:nvPr>
            <p:ph type="dt" sz="half" idx="2"/>
          </p:nvPr>
        </p:nvSpPr>
        <p:spPr/>
        <p:txBody>
          <a:bodyPr/>
          <a:lstStyle/>
          <a:p>
            <a:r>
              <a:rPr lang="en-US" smtClean="0"/>
              <a:t>9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610794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4513</Words>
  <Application>Microsoft Office PowerPoint</Application>
  <PresentationFormat>Widescreen</PresentationFormat>
  <Paragraphs>427</Paragraphs>
  <Slides>68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PowerPoint Presentation</vt:lpstr>
      <vt:lpstr>Intro</vt:lpstr>
      <vt:lpstr>Agenda</vt:lpstr>
      <vt:lpstr>NOTE</vt:lpstr>
      <vt:lpstr>What LINQ Is</vt:lpstr>
      <vt:lpstr>Comparison</vt:lpstr>
      <vt:lpstr>NOTE</vt:lpstr>
      <vt:lpstr>What Rx Is</vt:lpstr>
      <vt:lpstr>Attributes</vt:lpstr>
      <vt:lpstr>CAUTION</vt:lpstr>
      <vt:lpstr>Getting Rx and LINQ</vt:lpstr>
      <vt:lpstr>Distinguishing Rx and LINQ</vt:lpstr>
      <vt:lpstr>Why Bother?</vt:lpstr>
      <vt:lpstr>Choosing your IDE</vt:lpstr>
      <vt:lpstr>C# and .NET Fundamentals</vt:lpstr>
      <vt:lpstr>Var</vt:lpstr>
      <vt:lpstr>Collection Initialization</vt:lpstr>
      <vt:lpstr>IEnumerable</vt:lpstr>
      <vt:lpstr>Properties</vt:lpstr>
      <vt:lpstr>Automatic Properties</vt:lpstr>
      <vt:lpstr>Object Initialization</vt:lpstr>
      <vt:lpstr>Delegates</vt:lpstr>
      <vt:lpstr>Anonymous Methods</vt:lpstr>
      <vt:lpstr>Lambda Expressions</vt:lpstr>
      <vt:lpstr>Hello LINQ</vt:lpstr>
      <vt:lpstr>Hello Rx</vt:lpstr>
      <vt:lpstr>Collections</vt:lpstr>
      <vt:lpstr>Enumerable Collections</vt:lpstr>
      <vt:lpstr>Observable Collections</vt:lpstr>
      <vt:lpstr>Observable Collections vs. Enumerable Collections</vt:lpstr>
      <vt:lpstr>Example: Working with Enumerable and Observable Collections</vt:lpstr>
      <vt:lpstr>PowerPoint Presentation</vt:lpstr>
      <vt:lpstr>Intro</vt:lpstr>
      <vt:lpstr>LINQ Syntax</vt:lpstr>
      <vt:lpstr>IEnumerable</vt:lpstr>
      <vt:lpstr>Query Operators</vt:lpstr>
      <vt:lpstr>Deferred Execution</vt:lpstr>
      <vt:lpstr>The Good</vt:lpstr>
      <vt:lpstr>The Bad</vt:lpstr>
      <vt:lpstr>Core Operators</vt:lpstr>
      <vt:lpstr>Any</vt:lpstr>
      <vt:lpstr>Contains</vt:lpstr>
      <vt:lpstr>Take</vt:lpstr>
      <vt:lpstr>Distinct</vt:lpstr>
      <vt:lpstr>Zip</vt:lpstr>
      <vt:lpstr>SelectMany</vt:lpstr>
      <vt:lpstr>Flattening Hierarchies</vt:lpstr>
      <vt:lpstr>Recursively Traversing Hierarchies</vt:lpstr>
      <vt:lpstr>Example: Parsing a Tab Separated File</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136</cp:revision>
  <dcterms:created xsi:type="dcterms:W3CDTF">2018-04-26T03:21:35Z</dcterms:created>
  <dcterms:modified xsi:type="dcterms:W3CDTF">2018-06-28T13:48:28Z</dcterms:modified>
</cp:coreProperties>
</file>