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2"/>
  </p:notesMasterIdLst>
  <p:handoutMasterIdLst>
    <p:handoutMasterId r:id="rId203"/>
  </p:handoutMasterIdLst>
  <p:sldIdLst>
    <p:sldId id="465" r:id="rId2"/>
    <p:sldId id="46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9" r:id="rId152"/>
    <p:sldId id="410" r:id="rId153"/>
    <p:sldId id="411" r:id="rId154"/>
    <p:sldId id="412" r:id="rId155"/>
    <p:sldId id="413" r:id="rId156"/>
    <p:sldId id="414" r:id="rId157"/>
    <p:sldId id="415" r:id="rId158"/>
    <p:sldId id="417"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 id="436" r:id="rId177"/>
    <p:sldId id="437" r:id="rId178"/>
    <p:sldId id="438" r:id="rId179"/>
    <p:sldId id="439" r:id="rId180"/>
    <p:sldId id="440" r:id="rId181"/>
    <p:sldId id="441" r:id="rId182"/>
    <p:sldId id="442" r:id="rId183"/>
    <p:sldId id="443" r:id="rId184"/>
    <p:sldId id="444" r:id="rId185"/>
    <p:sldId id="445" r:id="rId186"/>
    <p:sldId id="446" r:id="rId187"/>
    <p:sldId id="447" r:id="rId188"/>
    <p:sldId id="448" r:id="rId189"/>
    <p:sldId id="449" r:id="rId190"/>
    <p:sldId id="450" r:id="rId191"/>
    <p:sldId id="451" r:id="rId192"/>
    <p:sldId id="452" r:id="rId193"/>
    <p:sldId id="453" r:id="rId194"/>
    <p:sldId id="454" r:id="rId195"/>
    <p:sldId id="456" r:id="rId196"/>
    <p:sldId id="458" r:id="rId197"/>
    <p:sldId id="460" r:id="rId198"/>
    <p:sldId id="467" r:id="rId199"/>
    <p:sldId id="463" r:id="rId200"/>
    <p:sldId id="464" r:id="rId2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EA79DDA-E8E2-494D-ADAE-3560A11F53BC}">
          <p14:sldIdLst>
            <p14:sldId id="465"/>
            <p14:sldId id="466"/>
          </p14:sldIdLst>
        </p14:section>
        <p14:section name="C#, .NET Framework" id="{353FF457-11B7-4355-A3A4-41B5BB6A1EBD}">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 name="Hello World" id="{470CE90B-20D5-44E8-B675-C5845AAD506D}">
          <p14:sldIdLst>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Lst>
        </p14:section>
        <p14:section name="C# Lang Fundamentals" id="{E36E36CE-F955-47AE-9D18-986803174161}">
          <p14:sldIdLst>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Lst>
        </p14:section>
        <p14:section name="Classes &amp; Objects" id="{7F99F7FB-1C58-4976-9373-AA62A2AD5CFB}">
          <p14:sldIdLst>
            <p14:sldId id="337"/>
          </p14:sldIdLst>
        </p14:section>
        <p14:section name="Inheritance &amp; Polymorphism" id="{90FF923C-4D16-49F4-B13F-62807B521E21}">
          <p14:sldIdLst>
            <p14:sldId id="339"/>
            <p14:sldId id="340"/>
            <p14:sldId id="341"/>
            <p14:sldId id="342"/>
          </p14:sldIdLst>
        </p14:section>
        <p14:section name="Operator Overloading" id="{21522F9D-B9C8-4B4A-85BF-4D5BE09CC0EE}">
          <p14:sldIdLst>
            <p14:sldId id="343"/>
            <p14:sldId id="344"/>
            <p14:sldId id="345"/>
            <p14:sldId id="346"/>
            <p14:sldId id="347"/>
            <p14:sldId id="348"/>
            <p14:sldId id="349"/>
            <p14:sldId id="350"/>
            <p14:sldId id="351"/>
            <p14:sldId id="352"/>
            <p14:sldId id="353"/>
            <p14:sldId id="354"/>
            <p14:sldId id="355"/>
          </p14:sldIdLst>
        </p14:section>
        <p14:section name="Structs" id="{094C2D1D-3662-4519-80CA-23F2806FE300}">
          <p14:sldIdLst>
            <p14:sldId id="356"/>
          </p14:sldIdLst>
        </p14:section>
        <p14:section name="Interfaces" id="{F48FCF40-56E1-4485-8D2E-487128CD9505}">
          <p14:sldIdLst>
            <p14:sldId id="358"/>
            <p14:sldId id="359"/>
            <p14:sldId id="360"/>
            <p14:sldId id="361"/>
            <p14:sldId id="362"/>
            <p14:sldId id="363"/>
            <p14:sldId id="364"/>
            <p14:sldId id="365"/>
          </p14:sldIdLst>
        </p14:section>
        <p14:section name="Arrays, Indexers &amp; Collections" id="{4023FBE3-F2BC-425C-99CB-C4AF05D8BCA7}">
          <p14:sldIdLst>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Lst>
        </p14:section>
        <p14:section name="Strings &amp; Reg Expr" id="{ECAA8A59-2696-4A23-B4B5-C9EBBDFC75CD}">
          <p14:sldIdLst>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Lst>
        </p14:section>
        <p14:section name="Handling Exceptions" id="{60B6DE9E-8A10-4815-9613-6D385277EFBA}">
          <p14:sldIdLst>
            <p14:sldId id="407"/>
          </p14:sldIdLst>
        </p14:section>
        <p14:section name="Delegates &amp; Events" id="{9B7EB5A3-470B-49C6-B985-21561330C383}">
          <p14:sldIdLst>
            <p14:sldId id="409"/>
            <p14:sldId id="410"/>
            <p14:sldId id="411"/>
            <p14:sldId id="412"/>
            <p14:sldId id="413"/>
            <p14:sldId id="414"/>
          </p14:sldIdLst>
        </p14:section>
        <p14:section name="ADO.NET" id="{44DBE390-A940-459A-8C53-5AED384A4EEE}">
          <p14:sldIdLst>
            <p14:sldId id="415"/>
          </p14:sldIdLst>
        </p14:section>
        <p14:section name="Web Forms" id="{F6D296CA-AAB9-44C0-80D9-B1E6F05B6F04}">
          <p14:sldIdLst>
            <p14:sldId id="417"/>
          </p14:sldIdLst>
        </p14:section>
        <p14:section name="Web Services" id="{AD395DC0-7BF4-48A4-89AB-DA02F2A4D2C0}">
          <p14:sldIdLst>
            <p14:sldId id="419"/>
            <p14:sldId id="420"/>
            <p14:sldId id="421"/>
            <p14:sldId id="422"/>
            <p14:sldId id="423"/>
            <p14:sldId id="424"/>
            <p14:sldId id="425"/>
            <p14:sldId id="426"/>
            <p14:sldId id="427"/>
          </p14:sldIdLst>
        </p14:section>
        <p14:section name="Assemblies &amp; Versioning" id="{13DE74BC-F810-4C1F-8590-6565CCD1D775}">
          <p14:sldIdLst>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Lst>
        </p14:section>
        <p14:section name="Attributes &amp; Reflection" id="{A12969AE-E714-4F23-8E3E-415562748465}">
          <p14:sldIdLst>
            <p14:sldId id="454"/>
          </p14:sldIdLst>
        </p14:section>
        <p14:section name="Marshaling &amp; Remoting" id="{A0DD3BB5-743B-4565-B705-B0D6291E4F08}">
          <p14:sldIdLst>
            <p14:sldId id="456"/>
          </p14:sldIdLst>
        </p14:section>
        <p14:section name="Threads &amp; Sync" id="{8986A820-DD75-45EE-96DE-557AF46AB3D6}">
          <p14:sldIdLst>
            <p14:sldId id="458"/>
          </p14:sldIdLst>
        </p14:section>
        <p14:section name="Streams" id="{F6698986-1BEA-4CAD-9547-6FDB763F4341}">
          <p14:sldIdLst>
            <p14:sldId id="460"/>
          </p14:sldIdLst>
        </p14:section>
        <p14:section name="Appendix Section" id="{37794B5D-AD15-4DB7-A71D-5DC2A8096313}">
          <p14:sldIdLst>
            <p14:sldId id="467"/>
            <p14:sldId id="463"/>
            <p14:sldId id="4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4/30/2018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07827D19-5AE5-4C22-AD60-937B466274E4}" type="datetime1">
              <a:rPr lang="en-US" smtClean="0"/>
              <a:t>4/30/2018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8B8EAA26-2519-487E-A22E-24CE8881280A}" type="datetime1">
              <a:rPr lang="en-US" smtClean="0"/>
              <a:t>4/30/2018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9F4D16-B5BE-4BCE-9A2B-396685B5528B}" type="datetime1">
              <a:rPr lang="en-US" smtClean="0"/>
              <a:t>4/30/2018</a:t>
            </a:fld>
            <a:endParaRPr lang="en-US"/>
          </a:p>
        </p:txBody>
      </p:sp>
      <p:sp>
        <p:nvSpPr>
          <p:cNvPr id="5" name="Footer Placeholder 4"/>
          <p:cNvSpPr>
            <a:spLocks noGrp="1"/>
          </p:cNvSpPr>
          <p:nvPr>
            <p:ph type="ftr" sz="quarter" idx="11"/>
          </p:nvPr>
        </p:nvSpPr>
        <p:spPr/>
        <p:txBody>
          <a:bodyPr/>
          <a:lstStyle/>
          <a:p>
            <a:r>
              <a:rPr lang="en-US" smtClean="0"/>
              <a:t>Royal Sapphire Edu</a:t>
            </a:r>
            <a:endParaRPr lang="en-US" dirty="0"/>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163934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90422D7-A1B9-41AE-8D6E-11246123135E}" type="datetime1">
              <a:rPr lang="en-US" smtClean="0"/>
              <a:t>4/30/2018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07C697BE-B11B-4BD8-BADD-32BAFDEE5CF8}"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CEDD1B47-9700-472D-BBF6-76EB23EA6C75}"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CF67D70E-ECFB-4815-8F7D-152281A6BCC0}"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111F1E60-ED93-44F7-A126-F60BFD774C0A}"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84803743-8DFB-48BB-9981-3CB609CA475A}"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1BB5E47D-206A-44DE-8652-916FE439C507}"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CA297D50-BF61-4159-BE05-B86FAA5D7ABB}" type="datetime1">
              <a:rPr lang="en-US" smtClean="0"/>
              <a:t>4/30/2018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D667AA95-9630-4A28-B0BD-B5DFF9AA6E05}" type="datetime1">
              <a:rPr lang="en-US" smtClean="0"/>
              <a:t>4/30/2018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98.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Programming C# 1</a:t>
            </a:r>
            <a:endParaRPr lang="en-US" dirty="0"/>
          </a:p>
        </p:txBody>
      </p:sp>
      <p:sp>
        <p:nvSpPr>
          <p:cNvPr id="3" name="Date Placeholder 2"/>
          <p:cNvSpPr>
            <a:spLocks noGrp="1"/>
          </p:cNvSpPr>
          <p:nvPr>
            <p:ph type="dt" sz="half" idx="2"/>
          </p:nvPr>
        </p:nvSpPr>
        <p:spPr/>
        <p:txBody>
          <a:bodyPr/>
          <a:lstStyle/>
          <a:p>
            <a:fld id="{A2FF9C26-A760-4719-B81A-F4C4AD40DB72}" type="datetime1">
              <a:rPr lang="en-US" smtClean="0"/>
              <a:t>4/30/2018</a:t>
            </a:fld>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graphicFrame>
        <p:nvGraphicFramePr>
          <p:cNvPr id="11" name="Table 10"/>
          <p:cNvGraphicFramePr>
            <a:graphicFrameLocks noGrp="1"/>
          </p:cNvGraphicFramePr>
          <p:nvPr>
            <p:extLst>
              <p:ext uri="{D42A27DB-BD31-4B8C-83A1-F6EECF244321}">
                <p14:modId xmlns:p14="http://schemas.microsoft.com/office/powerpoint/2010/main" val="287093718"/>
              </p:ext>
            </p:extLst>
          </p:nvPr>
        </p:nvGraphicFramePr>
        <p:xfrm>
          <a:off x="7042665" y="34930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16-Apr-18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r>
                        <a:rPr lang="en-US" sz="1400" kern="1200" dirty="0" smtClean="0">
                          <a:solidFill>
                            <a:schemeClr val="dk1"/>
                          </a:solidFill>
                          <a:latin typeface="Gill Sans MT" panose="020B0502020104020203" pitchFamily="34" charset="0"/>
                          <a:ea typeface="+mn-ea"/>
                          <a:cs typeface="+mn-cs"/>
                        </a:rPr>
                        <a:t>17-Apr-18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111</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20271490"/>
              </p:ext>
            </p:extLst>
          </p:nvPr>
        </p:nvGraphicFramePr>
        <p:xfrm>
          <a:off x="9502879" y="34930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Tree>
    <p:extLst>
      <p:ext uri="{BB962C8B-B14F-4D97-AF65-F5344CB8AC3E}">
        <p14:creationId xmlns:p14="http://schemas.microsoft.com/office/powerpoint/2010/main" val="3432643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1-1</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95399"/>
            <a:ext cx="4931259" cy="4232804"/>
          </a:xfrm>
          <a:prstGeom prst="rect">
            <a:avLst/>
          </a:prstGeom>
          <a:ln>
            <a:solidFill>
              <a:schemeClr val="accent1"/>
            </a:solidFill>
          </a:ln>
        </p:spPr>
      </p:pic>
      <p:sp>
        <p:nvSpPr>
          <p:cNvPr id="5" name="Date Placeholder 4"/>
          <p:cNvSpPr>
            <a:spLocks noGrp="1"/>
          </p:cNvSpPr>
          <p:nvPr>
            <p:ph type="dt" sz="half" idx="2"/>
          </p:nvPr>
        </p:nvSpPr>
        <p:spPr/>
        <p:txBody>
          <a:bodyPr/>
          <a:lstStyle/>
          <a:p>
            <a:fld id="{86ADEAC5-14ED-4D2E-9411-E7874FBC5FF6}"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10</a:t>
            </a:fld>
            <a:endParaRPr lang="en-US"/>
          </a:p>
        </p:txBody>
      </p:sp>
    </p:spTree>
    <p:extLst>
      <p:ext uri="{BB962C8B-B14F-4D97-AF65-F5344CB8AC3E}">
        <p14:creationId xmlns:p14="http://schemas.microsoft.com/office/powerpoint/2010/main" val="365650749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Structs</a:t>
            </a:r>
          </a:p>
        </p:txBody>
      </p:sp>
      <p:sp>
        <p:nvSpPr>
          <p:cNvPr id="6" name="Date Placeholder 5"/>
          <p:cNvSpPr>
            <a:spLocks noGrp="1"/>
          </p:cNvSpPr>
          <p:nvPr>
            <p:ph type="dt" sz="half" idx="2"/>
          </p:nvPr>
        </p:nvSpPr>
        <p:spPr/>
        <p:txBody>
          <a:bodyPr/>
          <a:lstStyle/>
          <a:p>
            <a:fld id="{31C83905-F2B5-4DAB-A344-2C093A7D501A}"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100</a:t>
            </a:fld>
            <a:endParaRPr lang="en-US"/>
          </a:p>
        </p:txBody>
      </p:sp>
      <p:sp>
        <p:nvSpPr>
          <p:cNvPr id="9" name="Text Placeholder 8"/>
          <p:cNvSpPr>
            <a:spLocks noGrp="1"/>
          </p:cNvSpPr>
          <p:nvPr>
            <p:ph type="body" sz="quarter" idx="16"/>
          </p:nvPr>
        </p:nvSpPr>
        <p:spPr/>
        <p:txBody>
          <a:bodyPr/>
          <a:lstStyle/>
          <a:p>
            <a:r>
              <a:rPr lang="en-US" dirty="0" smtClean="0"/>
              <a:t>7</a:t>
            </a:r>
            <a:endParaRPr lang="en-US" dirty="0"/>
          </a:p>
        </p:txBody>
      </p:sp>
      <p:pic>
        <p:nvPicPr>
          <p:cNvPr id="3" name="Picture 2"/>
          <p:cNvPicPr>
            <a:picLocks noChangeAspect="1"/>
          </p:cNvPicPr>
          <p:nvPr/>
        </p:nvPicPr>
        <p:blipFill>
          <a:blip r:embed="rId2"/>
          <a:stretch>
            <a:fillRect/>
          </a:stretch>
        </p:blipFill>
        <p:spPr>
          <a:xfrm>
            <a:off x="9782175" y="5621921"/>
            <a:ext cx="2076450" cy="885825"/>
          </a:xfrm>
          <a:prstGeom prst="rect">
            <a:avLst/>
          </a:prstGeom>
          <a:ln>
            <a:solidFill>
              <a:schemeClr val="accent1"/>
            </a:solidFill>
          </a:ln>
        </p:spPr>
      </p:pic>
    </p:spTree>
    <p:extLst>
      <p:ext uri="{BB962C8B-B14F-4D97-AF65-F5344CB8AC3E}">
        <p14:creationId xmlns:p14="http://schemas.microsoft.com/office/powerpoint/2010/main" val="245597351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p:txBody>
          <a:bodyPr/>
          <a:lstStyle/>
          <a:p>
            <a:r>
              <a:rPr lang="en-US" dirty="0" smtClean="0"/>
              <a:t>Interfaces</a:t>
            </a:r>
            <a:endParaRPr lang="en-US" dirty="0"/>
          </a:p>
        </p:txBody>
      </p:sp>
      <p:sp>
        <p:nvSpPr>
          <p:cNvPr id="6" name="Date Placeholder 5"/>
          <p:cNvSpPr>
            <a:spLocks noGrp="1"/>
          </p:cNvSpPr>
          <p:nvPr>
            <p:ph type="dt" sz="half" idx="2"/>
          </p:nvPr>
        </p:nvSpPr>
        <p:spPr/>
        <p:txBody>
          <a:bodyPr/>
          <a:lstStyle/>
          <a:p>
            <a:fld id="{6A0D321E-1907-4879-A4A5-5F19B916BE5A}"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101</a:t>
            </a:fld>
            <a:endParaRPr lang="en-US"/>
          </a:p>
        </p:txBody>
      </p:sp>
      <p:sp>
        <p:nvSpPr>
          <p:cNvPr id="10" name="Text Placeholder 9"/>
          <p:cNvSpPr>
            <a:spLocks noGrp="1"/>
          </p:cNvSpPr>
          <p:nvPr>
            <p:ph type="body" sz="quarter" idx="16"/>
          </p:nvPr>
        </p:nvSpPr>
        <p:spPr/>
        <p:txBody>
          <a:bodyPr/>
          <a:lstStyle/>
          <a:p>
            <a:r>
              <a:rPr lang="en-US" dirty="0" smtClean="0"/>
              <a:t>8</a:t>
            </a:r>
            <a:endParaRPr lang="en-US" dirty="0"/>
          </a:p>
        </p:txBody>
      </p:sp>
      <p:pic>
        <p:nvPicPr>
          <p:cNvPr id="3" name="Picture 2"/>
          <p:cNvPicPr>
            <a:picLocks noChangeAspect="1"/>
          </p:cNvPicPr>
          <p:nvPr/>
        </p:nvPicPr>
        <p:blipFill>
          <a:blip r:embed="rId2"/>
          <a:stretch>
            <a:fillRect/>
          </a:stretch>
        </p:blipFill>
        <p:spPr>
          <a:xfrm>
            <a:off x="8582025" y="5050421"/>
            <a:ext cx="3276600" cy="1457325"/>
          </a:xfrm>
          <a:prstGeom prst="rect">
            <a:avLst/>
          </a:prstGeom>
          <a:ln>
            <a:solidFill>
              <a:schemeClr val="accent1"/>
            </a:solidFill>
          </a:ln>
        </p:spPr>
      </p:pic>
    </p:spTree>
    <p:extLst>
      <p:ext uri="{BB962C8B-B14F-4D97-AF65-F5344CB8AC3E}">
        <p14:creationId xmlns:p14="http://schemas.microsoft.com/office/powerpoint/2010/main" val="35466962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An </a:t>
            </a:r>
            <a:r>
              <a:rPr lang="en-US" sz="2000" dirty="0">
                <a:solidFill>
                  <a:srgbClr val="FF0000"/>
                </a:solidFill>
              </a:rPr>
              <a:t>interface</a:t>
            </a:r>
            <a:r>
              <a:rPr lang="en-US" sz="2000" dirty="0"/>
              <a:t> is a </a:t>
            </a:r>
            <a:r>
              <a:rPr lang="en-US" sz="2000" dirty="0">
                <a:solidFill>
                  <a:srgbClr val="FF0000"/>
                </a:solidFill>
              </a:rPr>
              <a:t>contract</a:t>
            </a:r>
            <a:r>
              <a:rPr lang="en-US" sz="2000" dirty="0"/>
              <a:t> that </a:t>
            </a:r>
            <a:r>
              <a:rPr lang="en-US" sz="2000" dirty="0">
                <a:solidFill>
                  <a:srgbClr val="0070C0"/>
                </a:solidFill>
              </a:rPr>
              <a:t>guarantees</a:t>
            </a:r>
            <a:r>
              <a:rPr lang="en-US" sz="2000" dirty="0"/>
              <a:t> to a </a:t>
            </a:r>
            <a:r>
              <a:rPr lang="en-US" sz="2000" dirty="0">
                <a:solidFill>
                  <a:srgbClr val="FF0000"/>
                </a:solidFill>
              </a:rPr>
              <a:t>client</a:t>
            </a:r>
            <a:r>
              <a:rPr lang="en-US" sz="2000" dirty="0"/>
              <a:t> </a:t>
            </a:r>
            <a:r>
              <a:rPr lang="en-US" sz="2000" dirty="0">
                <a:solidFill>
                  <a:srgbClr val="FF0000"/>
                </a:solidFill>
              </a:rPr>
              <a:t>how </a:t>
            </a:r>
            <a:r>
              <a:rPr lang="en-US" sz="2000" dirty="0"/>
              <a:t>a</a:t>
            </a:r>
            <a:r>
              <a:rPr lang="en-US" sz="2000" dirty="0">
                <a:solidFill>
                  <a:srgbClr val="FF0000"/>
                </a:solidFill>
              </a:rPr>
              <a:t> class </a:t>
            </a:r>
            <a:r>
              <a:rPr lang="en-US" sz="2000" dirty="0">
                <a:solidFill>
                  <a:srgbClr val="0070C0"/>
                </a:solidFill>
              </a:rPr>
              <a:t>or</a:t>
            </a:r>
            <a:r>
              <a:rPr lang="en-US" sz="2000" dirty="0">
                <a:solidFill>
                  <a:srgbClr val="FF0000"/>
                </a:solidFill>
              </a:rPr>
              <a:t> struct</a:t>
            </a:r>
            <a:r>
              <a:rPr lang="en-US" sz="2000" dirty="0"/>
              <a:t> will </a:t>
            </a:r>
            <a:r>
              <a:rPr lang="en-US" sz="2000" dirty="0" smtClean="0">
                <a:solidFill>
                  <a:srgbClr val="FF0000"/>
                </a:solidFill>
              </a:rPr>
              <a:t>behave</a:t>
            </a:r>
            <a:r>
              <a:rPr lang="en-US" sz="2000" dirty="0" smtClean="0"/>
              <a:t>.</a:t>
            </a:r>
          </a:p>
          <a:p>
            <a:pPr marL="461963">
              <a:buFont typeface="Wingdings" panose="05000000000000000000" pitchFamily="2" charset="2"/>
              <a:buChar char="§"/>
            </a:pPr>
            <a:r>
              <a:rPr lang="en-US" sz="2000" dirty="0" smtClean="0"/>
              <a:t>When </a:t>
            </a:r>
            <a:r>
              <a:rPr lang="en-US" sz="2000" dirty="0"/>
              <a:t>a class implements an interface, it tells any potential client "I guarantee I'll support </a:t>
            </a:r>
            <a:r>
              <a:rPr lang="en-US" sz="2000" dirty="0" smtClean="0"/>
              <a:t>the</a:t>
            </a:r>
          </a:p>
          <a:p>
            <a:pPr marL="687388" indent="-225425">
              <a:buFont typeface="Wingdings" panose="05000000000000000000" pitchFamily="2" charset="2"/>
              <a:buChar char="ü"/>
            </a:pPr>
            <a:r>
              <a:rPr lang="en-US" sz="2000" dirty="0" smtClean="0"/>
              <a:t>Methods</a:t>
            </a:r>
          </a:p>
          <a:p>
            <a:pPr marL="687388" indent="-225425">
              <a:buFont typeface="Wingdings" panose="05000000000000000000" pitchFamily="2" charset="2"/>
              <a:buChar char="ü"/>
            </a:pPr>
            <a:r>
              <a:rPr lang="en-US" sz="2000" dirty="0" smtClean="0"/>
              <a:t>Properties</a:t>
            </a:r>
          </a:p>
          <a:p>
            <a:pPr marL="687388" indent="-225425">
              <a:buFont typeface="Wingdings" panose="05000000000000000000" pitchFamily="2" charset="2"/>
              <a:buChar char="ü"/>
            </a:pPr>
            <a:r>
              <a:rPr lang="en-US" sz="2000" dirty="0" smtClean="0"/>
              <a:t>events</a:t>
            </a:r>
            <a:r>
              <a:rPr lang="en-US" sz="2000" dirty="0"/>
              <a:t>, </a:t>
            </a:r>
            <a:r>
              <a:rPr lang="en-US" sz="2000" dirty="0" smtClean="0"/>
              <a:t>and</a:t>
            </a:r>
          </a:p>
          <a:p>
            <a:pPr marL="687388" indent="-225425">
              <a:buFont typeface="Wingdings" panose="05000000000000000000" pitchFamily="2" charset="2"/>
              <a:buChar char="ü"/>
            </a:pPr>
            <a:r>
              <a:rPr lang="en-US" sz="2000" dirty="0" smtClean="0"/>
              <a:t>Indexers</a:t>
            </a:r>
          </a:p>
          <a:p>
            <a:pPr marL="461963" indent="0">
              <a:buNone/>
            </a:pPr>
            <a:r>
              <a:rPr lang="en-US" sz="2000" dirty="0" smtClean="0"/>
              <a:t>of </a:t>
            </a:r>
            <a:r>
              <a:rPr lang="en-US" sz="2000" dirty="0"/>
              <a:t>the named interface</a:t>
            </a:r>
            <a:r>
              <a:rPr lang="en-US" sz="2000" dirty="0" smtClean="0"/>
              <a:t>.“</a:t>
            </a:r>
          </a:p>
          <a:p>
            <a:pPr marL="461963" indent="0">
              <a:buNone/>
            </a:pPr>
            <a:r>
              <a:rPr lang="en-US" sz="2000" dirty="0" smtClean="0"/>
              <a:t>(</a:t>
            </a:r>
            <a:r>
              <a:rPr lang="en-US" sz="2000" dirty="0"/>
              <a:t>See Chapter 4 for information about methods and properties; see Chapter 12 for info about events, and see Chapter 9 for coverage of indexers</a:t>
            </a:r>
            <a:r>
              <a:rPr lang="en-US" sz="2000" dirty="0" smtClean="0"/>
              <a:t>.)</a:t>
            </a:r>
          </a:p>
          <a:p>
            <a:pPr marL="461963">
              <a:buFont typeface="Wingdings" panose="05000000000000000000" pitchFamily="2" charset="2"/>
              <a:buChar char="§"/>
            </a:pPr>
            <a:r>
              <a:rPr lang="en-US" sz="2000" dirty="0" smtClean="0"/>
              <a:t>An </a:t>
            </a:r>
            <a:r>
              <a:rPr lang="en-US" sz="2000" dirty="0"/>
              <a:t>interface offers an </a:t>
            </a:r>
            <a:r>
              <a:rPr lang="en-US" sz="2000" dirty="0">
                <a:solidFill>
                  <a:srgbClr val="FF0000"/>
                </a:solidFill>
              </a:rPr>
              <a:t>alternative</a:t>
            </a:r>
            <a:r>
              <a:rPr lang="en-US" sz="2000" dirty="0"/>
              <a:t> to an </a:t>
            </a:r>
            <a:r>
              <a:rPr lang="en-US" sz="2000" dirty="0">
                <a:solidFill>
                  <a:srgbClr val="FF0000"/>
                </a:solidFill>
              </a:rPr>
              <a:t>abstract</a:t>
            </a:r>
            <a:r>
              <a:rPr lang="en-US" sz="2000" dirty="0"/>
              <a:t> </a:t>
            </a:r>
            <a:r>
              <a:rPr lang="en-US" sz="2000" dirty="0">
                <a:solidFill>
                  <a:srgbClr val="0070C0"/>
                </a:solidFill>
              </a:rPr>
              <a:t>class</a:t>
            </a:r>
            <a:r>
              <a:rPr lang="en-US" sz="2000" dirty="0"/>
              <a:t> for creating contracts among classes and their clients. </a:t>
            </a:r>
            <a:endParaRPr lang="en-US" sz="2000" dirty="0" smtClean="0"/>
          </a:p>
          <a:p>
            <a:pPr marL="461963">
              <a:buFont typeface="Wingdings" panose="05000000000000000000" pitchFamily="2" charset="2"/>
              <a:buChar char="§"/>
            </a:pPr>
            <a:r>
              <a:rPr lang="en-US" sz="2000" dirty="0" smtClean="0"/>
              <a:t>These </a:t>
            </a:r>
            <a:r>
              <a:rPr lang="en-US" sz="2000" dirty="0"/>
              <a:t>contracts are made manifest using the </a:t>
            </a:r>
            <a:r>
              <a:rPr lang="en-US" sz="2000" dirty="0">
                <a:solidFill>
                  <a:srgbClr val="FF0000"/>
                </a:solidFill>
              </a:rPr>
              <a:t>interface</a:t>
            </a:r>
            <a:r>
              <a:rPr lang="en-US" sz="2000" dirty="0"/>
              <a:t> </a:t>
            </a:r>
            <a:r>
              <a:rPr lang="en-US" sz="2000" dirty="0">
                <a:solidFill>
                  <a:srgbClr val="0070C0"/>
                </a:solidFill>
              </a:rPr>
              <a:t>keyword</a:t>
            </a:r>
            <a:r>
              <a:rPr lang="en-US" sz="2000" dirty="0"/>
              <a:t>, which declares a reference type that encapsulates the </a:t>
            </a:r>
            <a:r>
              <a:rPr lang="en-US" sz="2000" dirty="0" smtClean="0"/>
              <a:t>contract.</a:t>
            </a:r>
          </a:p>
          <a:p>
            <a:pPr marL="461963">
              <a:buFont typeface="Wingdings" panose="05000000000000000000" pitchFamily="2" charset="2"/>
              <a:buChar char="§"/>
            </a:pPr>
            <a:r>
              <a:rPr lang="en-US" sz="2000" dirty="0" smtClean="0"/>
              <a:t>Syntactically</a:t>
            </a:r>
            <a:r>
              <a:rPr lang="en-US" sz="2000" dirty="0"/>
              <a:t>, an interface is like a class that has </a:t>
            </a:r>
            <a:r>
              <a:rPr lang="en-US" sz="2000" dirty="0">
                <a:solidFill>
                  <a:srgbClr val="0070C0"/>
                </a:solidFill>
              </a:rPr>
              <a:t>only</a:t>
            </a:r>
            <a:r>
              <a:rPr lang="en-US" sz="2000" dirty="0"/>
              <a:t> </a:t>
            </a:r>
            <a:r>
              <a:rPr lang="en-US" sz="2000" dirty="0">
                <a:solidFill>
                  <a:srgbClr val="FF0000"/>
                </a:solidFill>
              </a:rPr>
              <a:t>abstract </a:t>
            </a:r>
            <a:r>
              <a:rPr lang="en-US" sz="2000" dirty="0" smtClean="0">
                <a:solidFill>
                  <a:srgbClr val="FF0000"/>
                </a:solidFill>
              </a:rPr>
              <a:t>methods</a:t>
            </a:r>
            <a:r>
              <a:rPr lang="en-US" sz="2000" dirty="0" smtClean="0"/>
              <a:t>.</a:t>
            </a:r>
          </a:p>
          <a:p>
            <a:pPr marL="461963">
              <a:buFont typeface="Wingdings" panose="05000000000000000000" pitchFamily="2" charset="2"/>
              <a:buChar char="§"/>
            </a:pPr>
            <a:r>
              <a:rPr lang="en-US" sz="2000" dirty="0" smtClean="0"/>
              <a:t>An </a:t>
            </a:r>
            <a:r>
              <a:rPr lang="en-US" sz="2000" dirty="0"/>
              <a:t>abstract class serves as the base class for a family of derived classes, while interfaces are meant to be mixed in with other inheritance trees. </a:t>
            </a:r>
          </a:p>
        </p:txBody>
      </p:sp>
      <p:sp>
        <p:nvSpPr>
          <p:cNvPr id="3" name="Date Placeholder 2"/>
          <p:cNvSpPr>
            <a:spLocks noGrp="1"/>
          </p:cNvSpPr>
          <p:nvPr>
            <p:ph type="dt" sz="half" idx="2"/>
          </p:nvPr>
        </p:nvSpPr>
        <p:spPr/>
        <p:txBody>
          <a:bodyPr/>
          <a:lstStyle/>
          <a:p>
            <a:fld id="{27DD4365-2387-4BA5-9D59-35ED0685A2EC}"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102</a:t>
            </a:fld>
            <a:endParaRPr lang="en-US"/>
          </a:p>
        </p:txBody>
      </p:sp>
    </p:spTree>
    <p:extLst>
      <p:ext uri="{BB962C8B-B14F-4D97-AF65-F5344CB8AC3E}">
        <p14:creationId xmlns:p14="http://schemas.microsoft.com/office/powerpoint/2010/main" val="31797144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When </a:t>
            </a:r>
            <a:r>
              <a:rPr lang="en-US" sz="2000" dirty="0"/>
              <a:t>a class implements an interface, it must implement all the methods of that interface; in effect the class says "I agree to fulfill the contract defined by this interface</a:t>
            </a:r>
            <a:r>
              <a:rPr lang="en-US" sz="2000" dirty="0" smtClean="0"/>
              <a:t>.“</a:t>
            </a:r>
          </a:p>
          <a:p>
            <a:pPr marL="461963">
              <a:buFont typeface="Wingdings" panose="05000000000000000000" pitchFamily="2" charset="2"/>
              <a:buChar char="§"/>
            </a:pPr>
            <a:r>
              <a:rPr lang="en-US" sz="2000" dirty="0" smtClean="0">
                <a:solidFill>
                  <a:srgbClr val="FF0000"/>
                </a:solidFill>
              </a:rPr>
              <a:t>Inheriting</a:t>
            </a:r>
            <a:r>
              <a:rPr lang="en-US" sz="2000" dirty="0" smtClean="0"/>
              <a:t> </a:t>
            </a:r>
            <a:r>
              <a:rPr lang="en-US" sz="2000" dirty="0"/>
              <a:t>from an </a:t>
            </a:r>
            <a:r>
              <a:rPr lang="en-US" sz="2000" dirty="0">
                <a:solidFill>
                  <a:srgbClr val="FF0000"/>
                </a:solidFill>
              </a:rPr>
              <a:t>abstract</a:t>
            </a:r>
            <a:r>
              <a:rPr lang="en-US" sz="2000" dirty="0">
                <a:solidFill>
                  <a:srgbClr val="0070C0"/>
                </a:solidFill>
              </a:rPr>
              <a:t> class</a:t>
            </a:r>
            <a:r>
              <a:rPr lang="en-US" sz="2000" dirty="0"/>
              <a:t> </a:t>
            </a:r>
            <a:r>
              <a:rPr lang="en-US" sz="2000" dirty="0" smtClean="0"/>
              <a:t>implements</a:t>
            </a:r>
          </a:p>
          <a:p>
            <a:pPr marL="687388" indent="-225425">
              <a:buFont typeface="Wingdings" panose="05000000000000000000" pitchFamily="2" charset="2"/>
              <a:buChar char="ü"/>
            </a:pPr>
            <a:r>
              <a:rPr lang="en-US" sz="2000" dirty="0" smtClean="0"/>
              <a:t>the </a:t>
            </a:r>
            <a:r>
              <a:rPr lang="en-US" sz="2000" dirty="0">
                <a:solidFill>
                  <a:srgbClr val="FF0000"/>
                </a:solidFill>
              </a:rPr>
              <a:t>is-a</a:t>
            </a:r>
            <a:r>
              <a:rPr lang="en-US" sz="2000" dirty="0"/>
              <a:t> </a:t>
            </a:r>
            <a:r>
              <a:rPr lang="en-US" sz="2000" dirty="0" smtClean="0">
                <a:solidFill>
                  <a:srgbClr val="0070C0"/>
                </a:solidFill>
              </a:rPr>
              <a:t>relationship</a:t>
            </a:r>
            <a:endParaRPr lang="en-US" sz="2000" dirty="0"/>
          </a:p>
          <a:p>
            <a:pPr marL="461963" indent="0">
              <a:buNone/>
            </a:pPr>
            <a:r>
              <a:rPr lang="en-US" sz="2000" dirty="0" smtClean="0"/>
              <a:t>introduced </a:t>
            </a:r>
            <a:r>
              <a:rPr lang="en-US" sz="2000" dirty="0"/>
              <a:t>in Chapter </a:t>
            </a:r>
            <a:r>
              <a:rPr lang="en-US" sz="2000" dirty="0" smtClean="0"/>
              <a:t>5.</a:t>
            </a:r>
          </a:p>
          <a:p>
            <a:pPr marL="461963">
              <a:buFont typeface="Wingdings" panose="05000000000000000000" pitchFamily="2" charset="2"/>
              <a:buChar char="§"/>
            </a:pPr>
            <a:r>
              <a:rPr lang="en-US" sz="2000" dirty="0" smtClean="0">
                <a:solidFill>
                  <a:srgbClr val="FF0000"/>
                </a:solidFill>
              </a:rPr>
              <a:t>Implementing</a:t>
            </a:r>
            <a:r>
              <a:rPr lang="en-US" sz="2000" dirty="0" smtClean="0"/>
              <a:t> </a:t>
            </a:r>
            <a:r>
              <a:rPr lang="en-US" sz="2000" dirty="0"/>
              <a:t>an </a:t>
            </a:r>
            <a:r>
              <a:rPr lang="en-US" sz="2000" dirty="0">
                <a:solidFill>
                  <a:srgbClr val="FF0000"/>
                </a:solidFill>
              </a:rPr>
              <a:t>interface</a:t>
            </a:r>
            <a:r>
              <a:rPr lang="en-US" sz="2000" dirty="0"/>
              <a:t> defines a different relationship that we've not seen until </a:t>
            </a:r>
            <a:r>
              <a:rPr lang="en-US" sz="2000" dirty="0" smtClean="0"/>
              <a:t>now:</a:t>
            </a:r>
          </a:p>
          <a:p>
            <a:pPr marL="687388" indent="-225425">
              <a:buFont typeface="Wingdings" panose="05000000000000000000" pitchFamily="2" charset="2"/>
              <a:buChar char="ü"/>
            </a:pPr>
            <a:r>
              <a:rPr lang="en-US" sz="2000" dirty="0" smtClean="0"/>
              <a:t>the </a:t>
            </a:r>
            <a:r>
              <a:rPr lang="en-US" sz="2000" dirty="0">
                <a:solidFill>
                  <a:srgbClr val="FF0000"/>
                </a:solidFill>
              </a:rPr>
              <a:t>implements</a:t>
            </a:r>
            <a:r>
              <a:rPr lang="en-US" sz="2000" dirty="0"/>
              <a:t> </a:t>
            </a:r>
            <a:r>
              <a:rPr lang="en-US" sz="2000" dirty="0" smtClean="0">
                <a:solidFill>
                  <a:srgbClr val="0070C0"/>
                </a:solidFill>
              </a:rPr>
              <a:t>relationship</a:t>
            </a:r>
            <a:endParaRPr lang="en-US" sz="2000" dirty="0" smtClean="0"/>
          </a:p>
          <a:p>
            <a:pPr marL="461963">
              <a:buFont typeface="Wingdings" panose="05000000000000000000" pitchFamily="2" charset="2"/>
              <a:buChar char="§"/>
            </a:pPr>
            <a:r>
              <a:rPr lang="en-US" sz="2000" dirty="0" smtClean="0"/>
              <a:t>These </a:t>
            </a:r>
            <a:r>
              <a:rPr lang="en-US" sz="2000" dirty="0"/>
              <a:t>two relationships are subtly </a:t>
            </a:r>
            <a:r>
              <a:rPr lang="en-US" sz="2000" dirty="0" smtClean="0"/>
              <a:t>different.</a:t>
            </a:r>
          </a:p>
          <a:p>
            <a:pPr marL="687388" indent="-225425">
              <a:buFont typeface="Wingdings" panose="05000000000000000000" pitchFamily="2" charset="2"/>
              <a:buChar char="ü"/>
            </a:pPr>
            <a:r>
              <a:rPr lang="en-US" sz="2000" dirty="0" smtClean="0"/>
              <a:t>A </a:t>
            </a:r>
            <a:r>
              <a:rPr lang="en-US" sz="2000" dirty="0"/>
              <a:t>car is a vehicle, but it might implement the CanBeBoughtWithABigLoan capability (as can a house, for example</a:t>
            </a:r>
            <a:r>
              <a:rPr lang="en-US" sz="2000" dirty="0" smtClean="0"/>
              <a:t>).</a:t>
            </a:r>
          </a:p>
          <a:p>
            <a:pPr marL="461963">
              <a:buFont typeface="Wingdings" panose="05000000000000000000" pitchFamily="2" charset="2"/>
              <a:buChar char="§"/>
            </a:pPr>
            <a:r>
              <a:rPr lang="en-US" sz="2000" dirty="0" smtClean="0"/>
              <a:t>In </a:t>
            </a:r>
            <a:r>
              <a:rPr lang="en-US" sz="2000" dirty="0"/>
              <a:t>this chapter, you will learn how to create, implement, and use </a:t>
            </a:r>
            <a:r>
              <a:rPr lang="en-US" sz="2000" dirty="0" smtClean="0"/>
              <a:t>interfaces.</a:t>
            </a:r>
          </a:p>
          <a:p>
            <a:pPr marL="461963">
              <a:buFont typeface="Wingdings" panose="05000000000000000000" pitchFamily="2" charset="2"/>
              <a:buChar char="§"/>
            </a:pPr>
            <a:r>
              <a:rPr lang="en-US" sz="2000" dirty="0" smtClean="0"/>
              <a:t>You'll </a:t>
            </a:r>
            <a:r>
              <a:rPr lang="en-US" sz="2000" dirty="0"/>
              <a:t>learn how to implement multiple interfaces and how to combine and extend interfaces, as well as how to test whether a class has implemented an interface</a:t>
            </a:r>
            <a:r>
              <a:rPr lang="en-US" sz="2000" dirty="0" smtClean="0"/>
              <a:t>.</a:t>
            </a:r>
            <a:endParaRPr lang="en-US" sz="2000" dirty="0"/>
          </a:p>
        </p:txBody>
      </p:sp>
      <p:sp>
        <p:nvSpPr>
          <p:cNvPr id="3" name="Date Placeholder 2"/>
          <p:cNvSpPr>
            <a:spLocks noGrp="1"/>
          </p:cNvSpPr>
          <p:nvPr>
            <p:ph type="dt" sz="half" idx="2"/>
          </p:nvPr>
        </p:nvSpPr>
        <p:spPr/>
        <p:txBody>
          <a:bodyPr/>
          <a:lstStyle/>
          <a:p>
            <a:fld id="{4DA69C96-E3C8-434D-84DC-620011B401C8}"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103</a:t>
            </a:fld>
            <a:endParaRPr lang="en-US"/>
          </a:p>
        </p:txBody>
      </p:sp>
    </p:spTree>
    <p:extLst>
      <p:ext uri="{BB962C8B-B14F-4D97-AF65-F5344CB8AC3E}">
        <p14:creationId xmlns:p14="http://schemas.microsoft.com/office/powerpoint/2010/main" val="36097649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Mix Ins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Somerville, Massachusetts, there was, at one time, an ice cream parlor where you could have candies and other goodies "mixed in" with your chosen ice cream </a:t>
            </a:r>
            <a:r>
              <a:rPr lang="en-US" sz="2000" dirty="0" smtClean="0"/>
              <a:t>flavor.</a:t>
            </a:r>
          </a:p>
          <a:p>
            <a:pPr marL="461963">
              <a:buFont typeface="Wingdings" panose="05000000000000000000" pitchFamily="2" charset="2"/>
              <a:buChar char="§"/>
            </a:pPr>
            <a:r>
              <a:rPr lang="en-US" sz="2000" dirty="0" smtClean="0"/>
              <a:t>This </a:t>
            </a:r>
            <a:r>
              <a:rPr lang="en-US" sz="2000" dirty="0"/>
              <a:t>seemed like a good metaphor to some of the object-oriented pioneers from nearby MIT who were working on the fortuitously named </a:t>
            </a:r>
            <a:r>
              <a:rPr lang="en-US" sz="2000" dirty="0">
                <a:solidFill>
                  <a:srgbClr val="FF0000"/>
                </a:solidFill>
              </a:rPr>
              <a:t>SCOOPS</a:t>
            </a:r>
            <a:r>
              <a:rPr lang="en-US" sz="2000" dirty="0"/>
              <a:t> </a:t>
            </a:r>
            <a:r>
              <a:rPr lang="en-US" sz="2000" dirty="0">
                <a:solidFill>
                  <a:srgbClr val="0070C0"/>
                </a:solidFill>
              </a:rPr>
              <a:t>programming </a:t>
            </a:r>
            <a:r>
              <a:rPr lang="en-US" sz="2000" dirty="0" smtClean="0">
                <a:solidFill>
                  <a:srgbClr val="0070C0"/>
                </a:solidFill>
              </a:rPr>
              <a:t>language</a:t>
            </a:r>
            <a:r>
              <a:rPr lang="en-US" sz="2000" dirty="0" smtClean="0"/>
              <a:t>.</a:t>
            </a:r>
          </a:p>
          <a:p>
            <a:pPr marL="461963">
              <a:buFont typeface="Wingdings" panose="05000000000000000000" pitchFamily="2" charset="2"/>
              <a:buChar char="§"/>
            </a:pPr>
            <a:r>
              <a:rPr lang="en-US" sz="2000" dirty="0" smtClean="0"/>
              <a:t>They </a:t>
            </a:r>
            <a:r>
              <a:rPr lang="en-US" sz="2000" dirty="0"/>
              <a:t>appropriated the term "mix in" for classes that mixed in additional </a:t>
            </a:r>
            <a:r>
              <a:rPr lang="en-US" sz="2000" dirty="0" smtClean="0"/>
              <a:t>capabilities.</a:t>
            </a:r>
          </a:p>
          <a:p>
            <a:pPr marL="461963">
              <a:buFont typeface="Wingdings" panose="05000000000000000000" pitchFamily="2" charset="2"/>
              <a:buChar char="§"/>
            </a:pPr>
            <a:r>
              <a:rPr lang="en-US" sz="2000" dirty="0" smtClean="0"/>
              <a:t>These </a:t>
            </a:r>
            <a:r>
              <a:rPr lang="en-US" sz="2000" dirty="0"/>
              <a:t>mix-in or capability classes served much the same role as </a:t>
            </a:r>
            <a:r>
              <a:rPr lang="en-US" sz="2000" dirty="0">
                <a:solidFill>
                  <a:srgbClr val="FF0000"/>
                </a:solidFill>
              </a:rPr>
              <a:t>interfaces</a:t>
            </a:r>
            <a:r>
              <a:rPr lang="en-US" sz="2000" dirty="0"/>
              <a:t> do in </a:t>
            </a:r>
            <a:r>
              <a:rPr lang="en-US" sz="2000" dirty="0">
                <a:solidFill>
                  <a:srgbClr val="FF0000"/>
                </a:solidFill>
              </a:rPr>
              <a:t>C</a:t>
            </a:r>
            <a:r>
              <a:rPr lang="en-US" sz="2000" dirty="0" smtClean="0">
                <a:solidFill>
                  <a:srgbClr val="FF0000"/>
                </a:solidFill>
              </a:rPr>
              <a:t>#</a:t>
            </a:r>
            <a:r>
              <a:rPr lang="en-US" sz="2000" dirty="0" smtClean="0"/>
              <a:t>.</a:t>
            </a:r>
            <a:endParaRPr lang="en-US" sz="2000" dirty="0"/>
          </a:p>
        </p:txBody>
      </p:sp>
      <p:sp>
        <p:nvSpPr>
          <p:cNvPr id="3" name="Date Placeholder 2"/>
          <p:cNvSpPr>
            <a:spLocks noGrp="1"/>
          </p:cNvSpPr>
          <p:nvPr>
            <p:ph type="dt" sz="half" idx="2"/>
          </p:nvPr>
        </p:nvSpPr>
        <p:spPr/>
        <p:txBody>
          <a:bodyPr/>
          <a:lstStyle/>
          <a:p>
            <a:fld id="{B9016316-17E5-407F-8F28-6ADA053AFE7A}"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104</a:t>
            </a:fld>
            <a:endParaRPr lang="en-US"/>
          </a:p>
        </p:txBody>
      </p:sp>
    </p:spTree>
    <p:extLst>
      <p:ext uri="{BB962C8B-B14F-4D97-AF65-F5344CB8AC3E}">
        <p14:creationId xmlns:p14="http://schemas.microsoft.com/office/powerpoint/2010/main" val="42935317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Implementing an </a:t>
            </a:r>
            <a:r>
              <a:rPr lang="en-US" dirty="0" smtClean="0">
                <a:solidFill>
                  <a:schemeClr val="bg1"/>
                </a:solidFill>
              </a:rPr>
              <a:t>Interface</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27034B84-DB96-47B9-9E2E-4B902ACE5AEB}"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105</a:t>
            </a:fld>
            <a:endParaRPr lang="en-US"/>
          </a:p>
        </p:txBody>
      </p:sp>
    </p:spTree>
    <p:extLst>
      <p:ext uri="{BB962C8B-B14F-4D97-AF65-F5344CB8AC3E}">
        <p14:creationId xmlns:p14="http://schemas.microsoft.com/office/powerpoint/2010/main" val="42725079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Accessing Interface </a:t>
            </a:r>
            <a:r>
              <a:rPr lang="en-US" dirty="0" smtClean="0">
                <a:solidFill>
                  <a:schemeClr val="bg1"/>
                </a:solidFill>
              </a:rPr>
              <a:t>Methods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D37D641-EEFE-4FA8-A7F9-99A1C0C3BFA0}"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106</a:t>
            </a:fld>
            <a:endParaRPr lang="en-US"/>
          </a:p>
        </p:txBody>
      </p:sp>
    </p:spTree>
    <p:extLst>
      <p:ext uri="{BB962C8B-B14F-4D97-AF65-F5344CB8AC3E}">
        <p14:creationId xmlns:p14="http://schemas.microsoft.com/office/powerpoint/2010/main" val="30416924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solidFill>
                  <a:schemeClr val="bg1"/>
                </a:solidFill>
              </a:rPr>
              <a:t>Overriding Interface </a:t>
            </a:r>
            <a:r>
              <a:rPr lang="fr-FR" dirty="0" smtClean="0">
                <a:solidFill>
                  <a:schemeClr val="bg1"/>
                </a:solidFill>
              </a:rPr>
              <a:t>Implementations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8C1DF868-3A67-419A-B797-E9EFC7032943}"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107</a:t>
            </a:fld>
            <a:endParaRPr lang="en-US"/>
          </a:p>
        </p:txBody>
      </p:sp>
    </p:spTree>
    <p:extLst>
      <p:ext uri="{BB962C8B-B14F-4D97-AF65-F5344CB8AC3E}">
        <p14:creationId xmlns:p14="http://schemas.microsoft.com/office/powerpoint/2010/main" val="342428205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solidFill>
                  <a:schemeClr val="bg1"/>
                </a:solidFill>
              </a:rPr>
              <a:t>Explicit </a:t>
            </a:r>
            <a:r>
              <a:rPr lang="fr-FR" dirty="0">
                <a:solidFill>
                  <a:schemeClr val="bg1"/>
                </a:solidFill>
              </a:rPr>
              <a:t>Interface </a:t>
            </a:r>
            <a:r>
              <a:rPr lang="fr-FR" dirty="0" smtClean="0">
                <a:solidFill>
                  <a:schemeClr val="bg1"/>
                </a:solidFill>
              </a:rPr>
              <a:t>Implementations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DA6D6B42-3547-4081-8797-16D4321C61E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108</a:t>
            </a:fld>
            <a:endParaRPr lang="en-US"/>
          </a:p>
        </p:txBody>
      </p:sp>
    </p:spTree>
    <p:extLst>
      <p:ext uri="{BB962C8B-B14F-4D97-AF65-F5344CB8AC3E}">
        <p14:creationId xmlns:p14="http://schemas.microsoft.com/office/powerpoint/2010/main" val="248303487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Arrays, Indexers, and Collections</a:t>
            </a:r>
          </a:p>
        </p:txBody>
      </p:sp>
      <p:sp>
        <p:nvSpPr>
          <p:cNvPr id="6" name="Date Placeholder 5"/>
          <p:cNvSpPr>
            <a:spLocks noGrp="1"/>
          </p:cNvSpPr>
          <p:nvPr>
            <p:ph type="dt" sz="half" idx="2"/>
          </p:nvPr>
        </p:nvSpPr>
        <p:spPr/>
        <p:txBody>
          <a:bodyPr/>
          <a:lstStyle/>
          <a:p>
            <a:fld id="{6E319857-978E-4D66-A39D-14D29227EEBE}"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109</a:t>
            </a:fld>
            <a:endParaRPr lang="en-US"/>
          </a:p>
        </p:txBody>
      </p:sp>
      <p:sp>
        <p:nvSpPr>
          <p:cNvPr id="9" name="Text Placeholder 8"/>
          <p:cNvSpPr>
            <a:spLocks noGrp="1"/>
          </p:cNvSpPr>
          <p:nvPr>
            <p:ph type="body" sz="quarter" idx="16"/>
          </p:nvPr>
        </p:nvSpPr>
        <p:spPr/>
        <p:txBody>
          <a:bodyPr/>
          <a:lstStyle/>
          <a:p>
            <a:r>
              <a:rPr lang="en-US" dirty="0"/>
              <a:t>9</a:t>
            </a:r>
          </a:p>
        </p:txBody>
      </p:sp>
      <p:pic>
        <p:nvPicPr>
          <p:cNvPr id="3" name="Picture 2"/>
          <p:cNvPicPr>
            <a:picLocks noChangeAspect="1"/>
          </p:cNvPicPr>
          <p:nvPr/>
        </p:nvPicPr>
        <p:blipFill>
          <a:blip r:embed="rId2"/>
          <a:stretch>
            <a:fillRect/>
          </a:stretch>
        </p:blipFill>
        <p:spPr>
          <a:xfrm>
            <a:off x="7896225" y="4383671"/>
            <a:ext cx="3962400" cy="2124075"/>
          </a:xfrm>
          <a:prstGeom prst="rect">
            <a:avLst/>
          </a:prstGeom>
          <a:ln>
            <a:solidFill>
              <a:schemeClr val="accent1"/>
            </a:solidFill>
          </a:ln>
        </p:spPr>
      </p:pic>
    </p:spTree>
    <p:extLst>
      <p:ext uri="{BB962C8B-B14F-4D97-AF65-F5344CB8AC3E}">
        <p14:creationId xmlns:p14="http://schemas.microsoft.com/office/powerpoint/2010/main" val="25772606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CLR</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most important component of the .NET Framework is the CLR, which provides the environment in which </a:t>
            </a:r>
            <a:r>
              <a:rPr lang="en-US" sz="2000" dirty="0">
                <a:solidFill>
                  <a:srgbClr val="FF0000"/>
                </a:solidFill>
              </a:rPr>
              <a:t>programs</a:t>
            </a:r>
            <a:r>
              <a:rPr lang="en-US" sz="2000" dirty="0"/>
              <a:t> are </a:t>
            </a:r>
            <a:r>
              <a:rPr lang="en-US" sz="2000" dirty="0">
                <a:solidFill>
                  <a:srgbClr val="FF0000"/>
                </a:solidFill>
              </a:rPr>
              <a:t>executed</a:t>
            </a:r>
            <a:r>
              <a:rPr lang="en-US" sz="2000" dirty="0"/>
              <a:t>.</a:t>
            </a:r>
            <a:endParaRPr lang="en-US" sz="2000" dirty="0" smtClean="0"/>
          </a:p>
          <a:p>
            <a:pPr marL="457200">
              <a:buFont typeface="Wingdings" panose="05000000000000000000" pitchFamily="2" charset="2"/>
              <a:buChar char="§"/>
            </a:pPr>
            <a:r>
              <a:rPr lang="en-US" sz="2000" dirty="0" smtClean="0"/>
              <a:t>The </a:t>
            </a:r>
            <a:r>
              <a:rPr lang="en-US" sz="2000" dirty="0">
                <a:solidFill>
                  <a:srgbClr val="FF0000"/>
                </a:solidFill>
              </a:rPr>
              <a:t>CLR</a:t>
            </a:r>
            <a:r>
              <a:rPr lang="en-US" sz="2000" dirty="0"/>
              <a:t> includes a </a:t>
            </a:r>
            <a:r>
              <a:rPr lang="en-US" sz="2000" dirty="0">
                <a:solidFill>
                  <a:srgbClr val="FF0000"/>
                </a:solidFill>
              </a:rPr>
              <a:t>virtual machine</a:t>
            </a:r>
            <a:r>
              <a:rPr lang="en-US" sz="2000" dirty="0"/>
              <a:t>, analogous in many ways to the </a:t>
            </a:r>
            <a:r>
              <a:rPr lang="en-US" sz="2000" dirty="0">
                <a:solidFill>
                  <a:srgbClr val="FF0000"/>
                </a:solidFill>
              </a:rPr>
              <a:t>Java virtual machine</a:t>
            </a:r>
            <a:r>
              <a:rPr lang="en-US" sz="2000" dirty="0"/>
              <a:t>.</a:t>
            </a:r>
          </a:p>
          <a:p>
            <a:pPr marL="457200">
              <a:buFont typeface="Wingdings" panose="05000000000000000000" pitchFamily="2" charset="2"/>
              <a:buChar char="§"/>
            </a:pPr>
            <a:r>
              <a:rPr lang="en-US" sz="2000" dirty="0"/>
              <a:t>At a high </a:t>
            </a:r>
            <a:r>
              <a:rPr lang="en-US" sz="2000" dirty="0" smtClean="0"/>
              <a:t>level,</a:t>
            </a:r>
          </a:p>
          <a:p>
            <a:pPr marL="685800">
              <a:buFont typeface="Wingdings" panose="05000000000000000000" pitchFamily="2" charset="2"/>
              <a:buChar char="ü"/>
            </a:pPr>
            <a:r>
              <a:rPr lang="en-US" sz="2000" dirty="0" smtClean="0"/>
              <a:t>the </a:t>
            </a:r>
            <a:r>
              <a:rPr lang="en-US" sz="2000" dirty="0"/>
              <a:t>CLR activates </a:t>
            </a:r>
            <a:r>
              <a:rPr lang="en-US" sz="2000" dirty="0" smtClean="0"/>
              <a:t>objects</a:t>
            </a:r>
          </a:p>
          <a:p>
            <a:pPr marL="685800">
              <a:buFont typeface="Wingdings" panose="05000000000000000000" pitchFamily="2" charset="2"/>
              <a:buChar char="ü"/>
            </a:pPr>
            <a:r>
              <a:rPr lang="en-US" sz="2000" dirty="0" smtClean="0"/>
              <a:t>performs </a:t>
            </a:r>
            <a:r>
              <a:rPr lang="en-US" sz="2000" dirty="0"/>
              <a:t>security checks on </a:t>
            </a:r>
            <a:r>
              <a:rPr lang="en-US" sz="2000" dirty="0" smtClean="0"/>
              <a:t>them</a:t>
            </a:r>
          </a:p>
          <a:p>
            <a:pPr marL="685800">
              <a:buFont typeface="Wingdings" panose="05000000000000000000" pitchFamily="2" charset="2"/>
              <a:buChar char="ü"/>
            </a:pPr>
            <a:r>
              <a:rPr lang="en-US" sz="2000" dirty="0" smtClean="0"/>
              <a:t>lays </a:t>
            </a:r>
            <a:r>
              <a:rPr lang="en-US" sz="2000" dirty="0"/>
              <a:t>them out in </a:t>
            </a:r>
            <a:r>
              <a:rPr lang="en-US" sz="2000" dirty="0" smtClean="0"/>
              <a:t>memory</a:t>
            </a:r>
          </a:p>
          <a:p>
            <a:pPr marL="685800">
              <a:buFont typeface="Wingdings" panose="05000000000000000000" pitchFamily="2" charset="2"/>
              <a:buChar char="ü"/>
            </a:pPr>
            <a:r>
              <a:rPr lang="en-US" sz="2000" dirty="0" smtClean="0"/>
              <a:t>executes them</a:t>
            </a:r>
          </a:p>
          <a:p>
            <a:pPr marL="685800">
              <a:buFont typeface="Wingdings" panose="05000000000000000000" pitchFamily="2" charset="2"/>
              <a:buChar char="ü"/>
            </a:pPr>
            <a:r>
              <a:rPr lang="en-US" sz="2000" dirty="0" smtClean="0"/>
              <a:t>garbage-collects them</a:t>
            </a:r>
          </a:p>
          <a:p>
            <a:pPr marL="457200">
              <a:buFont typeface="Wingdings" panose="05000000000000000000" pitchFamily="2" charset="2"/>
              <a:buChar char="§"/>
            </a:pPr>
            <a:r>
              <a:rPr lang="en-US" sz="2000" dirty="0" smtClean="0"/>
              <a:t>The </a:t>
            </a:r>
            <a:r>
              <a:rPr lang="en-US" sz="2000" dirty="0" smtClean="0">
                <a:solidFill>
                  <a:srgbClr val="FF0000"/>
                </a:solidFill>
              </a:rPr>
              <a:t>CTS</a:t>
            </a:r>
            <a:r>
              <a:rPr lang="en-US" sz="2000" dirty="0" smtClean="0"/>
              <a:t> </a:t>
            </a:r>
            <a:r>
              <a:rPr lang="en-US" sz="2000" dirty="0"/>
              <a:t>is also part of the CLR</a:t>
            </a:r>
            <a:r>
              <a:rPr lang="en-US" sz="2000" dirty="0" smtClean="0"/>
              <a:t>.</a:t>
            </a:r>
            <a:endParaRPr lang="en-US" sz="2000" dirty="0"/>
          </a:p>
        </p:txBody>
      </p:sp>
      <p:sp>
        <p:nvSpPr>
          <p:cNvPr id="4" name="Date Placeholder 3"/>
          <p:cNvSpPr>
            <a:spLocks noGrp="1"/>
          </p:cNvSpPr>
          <p:nvPr>
            <p:ph type="dt" sz="half" idx="2"/>
          </p:nvPr>
        </p:nvSpPr>
        <p:spPr/>
        <p:txBody>
          <a:bodyPr/>
          <a:lstStyle/>
          <a:p>
            <a:fld id="{6139491E-6A5B-41EA-8DA3-E20027D88A60}"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11</a:t>
            </a:fld>
            <a:endParaRPr lang="en-US"/>
          </a:p>
        </p:txBody>
      </p:sp>
    </p:spTree>
    <p:extLst>
      <p:ext uri="{BB962C8B-B14F-4D97-AF65-F5344CB8AC3E}">
        <p14:creationId xmlns:p14="http://schemas.microsoft.com/office/powerpoint/2010/main" val="411696270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.NET Framework provides a rich suite of collection classes, including Array, ArrayList, NameValueCollection, StringCollection, Queue, Stack, and </a:t>
            </a:r>
            <a:r>
              <a:rPr lang="en-US" sz="2000" dirty="0" smtClean="0"/>
              <a:t>BitArray.</a:t>
            </a:r>
          </a:p>
          <a:p>
            <a:pPr marL="457200">
              <a:buFont typeface="Wingdings" panose="05000000000000000000" pitchFamily="2" charset="2"/>
              <a:buChar char="§"/>
            </a:pPr>
            <a:r>
              <a:rPr lang="en-US" sz="2000" dirty="0" smtClean="0"/>
              <a:t>The </a:t>
            </a:r>
            <a:r>
              <a:rPr lang="en-US" sz="2000" dirty="0">
                <a:solidFill>
                  <a:srgbClr val="0070C0"/>
                </a:solidFill>
              </a:rPr>
              <a:t>simplest</a:t>
            </a:r>
            <a:r>
              <a:rPr lang="en-US" sz="2000" dirty="0"/>
              <a:t> </a:t>
            </a:r>
            <a:r>
              <a:rPr lang="en-US" sz="2000" dirty="0">
                <a:solidFill>
                  <a:srgbClr val="FF0000"/>
                </a:solidFill>
              </a:rPr>
              <a:t>collection</a:t>
            </a:r>
            <a:r>
              <a:rPr lang="en-US" sz="2000" dirty="0"/>
              <a:t> is the </a:t>
            </a:r>
            <a:r>
              <a:rPr lang="en-US" sz="2000" dirty="0">
                <a:solidFill>
                  <a:srgbClr val="FF0000"/>
                </a:solidFill>
              </a:rPr>
              <a:t>Array</a:t>
            </a:r>
            <a:r>
              <a:rPr lang="en-US" sz="2000" dirty="0"/>
              <a:t>, the only collection type for which C# provides built-in </a:t>
            </a:r>
            <a:r>
              <a:rPr lang="en-US" sz="2000" dirty="0" smtClean="0"/>
              <a:t>support.</a:t>
            </a:r>
          </a:p>
          <a:p>
            <a:pPr marL="457200">
              <a:buFont typeface="Wingdings" panose="05000000000000000000" pitchFamily="2" charset="2"/>
              <a:buChar char="§"/>
            </a:pPr>
            <a:r>
              <a:rPr lang="en-US" sz="2000" dirty="0" smtClean="0"/>
              <a:t>In </a:t>
            </a:r>
            <a:r>
              <a:rPr lang="en-US" sz="2000" dirty="0"/>
              <a:t>this chapter you will learn to work with single, multidimensional, and jagged </a:t>
            </a:r>
            <a:r>
              <a:rPr lang="en-US" sz="2000" dirty="0" smtClean="0"/>
              <a:t>arrays.</a:t>
            </a:r>
          </a:p>
          <a:p>
            <a:pPr marL="457200">
              <a:buFont typeface="Wingdings" panose="05000000000000000000" pitchFamily="2" charset="2"/>
              <a:buChar char="§"/>
            </a:pPr>
            <a:r>
              <a:rPr lang="en-US" sz="2000" dirty="0" smtClean="0"/>
              <a:t>You </a:t>
            </a:r>
            <a:r>
              <a:rPr lang="en-US" sz="2000" dirty="0"/>
              <a:t>will also be introduced to </a:t>
            </a:r>
            <a:r>
              <a:rPr lang="en-US" sz="2000" dirty="0">
                <a:solidFill>
                  <a:srgbClr val="FF0000"/>
                </a:solidFill>
              </a:rPr>
              <a:t>indexers</a:t>
            </a:r>
            <a:r>
              <a:rPr lang="en-US" sz="2000" dirty="0"/>
              <a:t>, a bit of C# </a:t>
            </a:r>
            <a:r>
              <a:rPr lang="en-US" sz="2000" dirty="0">
                <a:solidFill>
                  <a:srgbClr val="FF0000"/>
                </a:solidFill>
              </a:rPr>
              <a:t>syntactic sugar</a:t>
            </a:r>
            <a:r>
              <a:rPr lang="en-US" sz="2000" dirty="0"/>
              <a:t> that makes it easier to </a:t>
            </a:r>
            <a:r>
              <a:rPr lang="en-US" sz="2000" dirty="0">
                <a:solidFill>
                  <a:srgbClr val="0070C0"/>
                </a:solidFill>
              </a:rPr>
              <a:t>access</a:t>
            </a:r>
            <a:r>
              <a:rPr lang="en-US" sz="2000" dirty="0"/>
              <a:t> </a:t>
            </a:r>
            <a:r>
              <a:rPr lang="en-US" sz="2000" dirty="0">
                <a:solidFill>
                  <a:srgbClr val="FF0000"/>
                </a:solidFill>
              </a:rPr>
              <a:t>class properties</a:t>
            </a:r>
            <a:r>
              <a:rPr lang="en-US" sz="2000" dirty="0"/>
              <a:t>, as though the class were indexed like an array. </a:t>
            </a:r>
            <a:endParaRPr lang="en-US" sz="2000" dirty="0" smtClean="0"/>
          </a:p>
          <a:p>
            <a:pPr marL="457200">
              <a:buFont typeface="Wingdings" panose="05000000000000000000" pitchFamily="2" charset="2"/>
              <a:buChar char="§"/>
            </a:pPr>
            <a:r>
              <a:rPr lang="en-US" sz="2000" dirty="0" smtClean="0"/>
              <a:t>The </a:t>
            </a:r>
            <a:r>
              <a:rPr lang="en-US" sz="2000" dirty="0"/>
              <a:t>.NET Framework provides a number of </a:t>
            </a:r>
            <a:r>
              <a:rPr lang="en-US" sz="2000" dirty="0">
                <a:solidFill>
                  <a:srgbClr val="0070C0"/>
                </a:solidFill>
              </a:rPr>
              <a:t>interfaces</a:t>
            </a:r>
            <a:r>
              <a:rPr lang="en-US" sz="2000" dirty="0"/>
              <a:t>, such as </a:t>
            </a:r>
            <a:r>
              <a:rPr lang="en-US" sz="2000" dirty="0">
                <a:solidFill>
                  <a:srgbClr val="FF0000"/>
                </a:solidFill>
              </a:rPr>
              <a:t>IEnumerable</a:t>
            </a:r>
            <a:r>
              <a:rPr lang="en-US" sz="2000" dirty="0"/>
              <a:t> and </a:t>
            </a:r>
            <a:r>
              <a:rPr lang="en-US" sz="2000" dirty="0">
                <a:solidFill>
                  <a:srgbClr val="FF0000"/>
                </a:solidFill>
              </a:rPr>
              <a:t>ICollection</a:t>
            </a:r>
            <a:r>
              <a:rPr lang="en-US" sz="2000" dirty="0"/>
              <a:t>, whose implementation provides you with standard ways to interact with </a:t>
            </a:r>
            <a:r>
              <a:rPr lang="en-US" sz="2000" dirty="0" smtClean="0"/>
              <a:t>collections.</a:t>
            </a:r>
          </a:p>
          <a:p>
            <a:pPr marL="457200">
              <a:buFont typeface="Wingdings" panose="05000000000000000000" pitchFamily="2" charset="2"/>
              <a:buChar char="§"/>
            </a:pPr>
            <a:r>
              <a:rPr lang="en-US" sz="2000" dirty="0" smtClean="0"/>
              <a:t>In </a:t>
            </a:r>
            <a:r>
              <a:rPr lang="en-US" sz="2000" dirty="0"/>
              <a:t>this chapter you will see how to work with the most essential of </a:t>
            </a:r>
            <a:r>
              <a:rPr lang="en-US" sz="2000" dirty="0" smtClean="0"/>
              <a:t>these.</a:t>
            </a:r>
          </a:p>
          <a:p>
            <a:pPr marL="457200">
              <a:buFont typeface="Wingdings" panose="05000000000000000000" pitchFamily="2" charset="2"/>
              <a:buChar char="§"/>
            </a:pPr>
            <a:r>
              <a:rPr lang="en-US" sz="2000" dirty="0" smtClean="0"/>
              <a:t>The </a:t>
            </a:r>
            <a:r>
              <a:rPr lang="en-US" sz="2000" dirty="0"/>
              <a:t>chapter concludes with a tour of commonly used .NET collections, including ArrayList, Hashtable, Queue, and Stack</a:t>
            </a:r>
            <a:r>
              <a:rPr lang="en-US" sz="2000" dirty="0" smtClean="0"/>
              <a:t>.</a:t>
            </a:r>
            <a:endParaRPr lang="en-US" sz="2000" dirty="0"/>
          </a:p>
        </p:txBody>
      </p:sp>
      <p:sp>
        <p:nvSpPr>
          <p:cNvPr id="3" name="Date Placeholder 2"/>
          <p:cNvSpPr>
            <a:spLocks noGrp="1"/>
          </p:cNvSpPr>
          <p:nvPr>
            <p:ph type="dt" sz="half" idx="2"/>
          </p:nvPr>
        </p:nvSpPr>
        <p:spPr/>
        <p:txBody>
          <a:bodyPr/>
          <a:lstStyle/>
          <a:p>
            <a:fld id="{597D9DD2-E96C-42D0-965D-C0C7326C3D35}"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110</a:t>
            </a:fld>
            <a:endParaRPr lang="en-US"/>
          </a:p>
        </p:txBody>
      </p:sp>
    </p:spTree>
    <p:extLst>
      <p:ext uri="{BB962C8B-B14F-4D97-AF65-F5344CB8AC3E}">
        <p14:creationId xmlns:p14="http://schemas.microsoft.com/office/powerpoint/2010/main" val="145228097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Arrays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2B88EFCE-BA0B-49EF-9BC5-BB0E5E64AB27}"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111</a:t>
            </a:fld>
            <a:endParaRPr lang="en-US"/>
          </a:p>
        </p:txBody>
      </p:sp>
    </p:spTree>
    <p:extLst>
      <p:ext uri="{BB962C8B-B14F-4D97-AF65-F5344CB8AC3E}">
        <p14:creationId xmlns:p14="http://schemas.microsoft.com/office/powerpoint/2010/main" val="99890791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The foreach Statement</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67D7106-C449-4C46-90EC-B2151D543D20}"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112</a:t>
            </a:fld>
            <a:endParaRPr lang="en-US"/>
          </a:p>
        </p:txBody>
      </p:sp>
    </p:spTree>
    <p:extLst>
      <p:ext uri="{BB962C8B-B14F-4D97-AF65-F5344CB8AC3E}">
        <p14:creationId xmlns:p14="http://schemas.microsoft.com/office/powerpoint/2010/main" val="84104548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Indexers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times when it is desirable to access a collection within a class as though the class itself were an array. </a:t>
            </a:r>
            <a:endParaRPr lang="en-US" sz="2000" dirty="0" smtClean="0"/>
          </a:p>
          <a:p>
            <a:pPr marL="457200">
              <a:buFont typeface="Wingdings" panose="05000000000000000000" pitchFamily="2" charset="2"/>
              <a:buChar char="§"/>
            </a:pPr>
            <a:r>
              <a:rPr lang="en-US" sz="2000" dirty="0" smtClean="0"/>
              <a:t>For </a:t>
            </a:r>
            <a:r>
              <a:rPr lang="en-US" sz="2000" dirty="0"/>
              <a:t>example, suppose you create a </a:t>
            </a:r>
            <a:r>
              <a:rPr lang="en-US" sz="2000" dirty="0">
                <a:solidFill>
                  <a:srgbClr val="0070C0"/>
                </a:solidFill>
              </a:rPr>
              <a:t>list box control</a:t>
            </a:r>
            <a:r>
              <a:rPr lang="en-US" sz="2000" dirty="0"/>
              <a:t> named </a:t>
            </a:r>
            <a:r>
              <a:rPr lang="en-US" sz="2000" dirty="0">
                <a:solidFill>
                  <a:srgbClr val="FF0000"/>
                </a:solidFill>
              </a:rPr>
              <a:t>myListBox</a:t>
            </a:r>
            <a:r>
              <a:rPr lang="en-US" sz="2000" dirty="0"/>
              <a:t> that contains a list of strings stored in a one-dimensional array, a private member variable named </a:t>
            </a:r>
            <a:r>
              <a:rPr lang="en-US" sz="2000" dirty="0" smtClean="0"/>
              <a:t>myStrings.</a:t>
            </a:r>
          </a:p>
          <a:p>
            <a:pPr marL="457200">
              <a:buFont typeface="Wingdings" panose="05000000000000000000" pitchFamily="2" charset="2"/>
              <a:buChar char="§"/>
            </a:pPr>
            <a:r>
              <a:rPr lang="en-US" sz="2000" dirty="0" smtClean="0"/>
              <a:t>A </a:t>
            </a:r>
            <a:r>
              <a:rPr lang="en-US" sz="2000" dirty="0"/>
              <a:t>list box control contains member properties and methods in addition to its array of </a:t>
            </a:r>
            <a:r>
              <a:rPr lang="en-US" sz="2000" dirty="0" smtClean="0"/>
              <a:t>strings.</a:t>
            </a:r>
          </a:p>
          <a:p>
            <a:pPr marL="457200">
              <a:buFont typeface="Wingdings" panose="05000000000000000000" pitchFamily="2" charset="2"/>
              <a:buChar char="§"/>
            </a:pPr>
            <a:r>
              <a:rPr lang="en-US" sz="2000" dirty="0" smtClean="0"/>
              <a:t>However</a:t>
            </a:r>
            <a:r>
              <a:rPr lang="en-US" sz="2000" dirty="0"/>
              <a:t>, it would be convenient to be able to access the list box array with an index, just as if the list box were an </a:t>
            </a:r>
            <a:r>
              <a:rPr lang="en-US" sz="2000" dirty="0" smtClean="0"/>
              <a:t>array.</a:t>
            </a:r>
          </a:p>
          <a:p>
            <a:pPr marL="457200">
              <a:buFont typeface="Wingdings" panose="05000000000000000000" pitchFamily="2" charset="2"/>
              <a:buChar char="§"/>
            </a:pPr>
            <a:r>
              <a:rPr lang="en-US" sz="2000" dirty="0" smtClean="0"/>
              <a:t>For </a:t>
            </a:r>
            <a:r>
              <a:rPr lang="en-US" sz="2000" dirty="0"/>
              <a:t>example, such a property would permit statements like the following</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An </a:t>
            </a:r>
            <a:r>
              <a:rPr lang="en-US" sz="2000" dirty="0">
                <a:solidFill>
                  <a:srgbClr val="FF0000"/>
                </a:solidFill>
              </a:rPr>
              <a:t>indexer</a:t>
            </a:r>
            <a:r>
              <a:rPr lang="en-US" sz="2000" dirty="0"/>
              <a:t> is a </a:t>
            </a:r>
            <a:r>
              <a:rPr lang="en-US" sz="2000" dirty="0">
                <a:solidFill>
                  <a:srgbClr val="FF0000"/>
                </a:solidFill>
              </a:rPr>
              <a:t>C# construct </a:t>
            </a:r>
            <a:r>
              <a:rPr lang="en-US" sz="2000" dirty="0"/>
              <a:t>that allows you to access </a:t>
            </a:r>
            <a:r>
              <a:rPr lang="en-US" sz="2000" dirty="0">
                <a:solidFill>
                  <a:srgbClr val="FF0000"/>
                </a:solidFill>
              </a:rPr>
              <a:t>collections </a:t>
            </a:r>
            <a:r>
              <a:rPr lang="en-US" sz="2000" dirty="0">
                <a:solidFill>
                  <a:srgbClr val="0070C0"/>
                </a:solidFill>
              </a:rPr>
              <a:t>contained</a:t>
            </a:r>
            <a:r>
              <a:rPr lang="en-US" sz="2000" dirty="0">
                <a:solidFill>
                  <a:srgbClr val="FF0000"/>
                </a:solidFill>
              </a:rPr>
              <a:t> </a:t>
            </a:r>
            <a:r>
              <a:rPr lang="en-US" sz="2000" dirty="0">
                <a:solidFill>
                  <a:srgbClr val="0070C0"/>
                </a:solidFill>
              </a:rPr>
              <a:t>by a</a:t>
            </a:r>
            <a:r>
              <a:rPr lang="en-US" sz="2000" dirty="0">
                <a:solidFill>
                  <a:srgbClr val="FF0000"/>
                </a:solidFill>
              </a:rPr>
              <a:t> class</a:t>
            </a:r>
            <a:r>
              <a:rPr lang="en-US" sz="2000" dirty="0"/>
              <a:t> using the familiar </a:t>
            </a:r>
            <a:r>
              <a:rPr lang="en-US" sz="2000" dirty="0" smtClean="0">
                <a:solidFill>
                  <a:srgbClr val="FF0000"/>
                </a:solidFill>
              </a:rPr>
              <a:t>[ ]</a:t>
            </a:r>
            <a:r>
              <a:rPr lang="en-US" sz="2000" dirty="0" smtClean="0"/>
              <a:t> </a:t>
            </a:r>
            <a:r>
              <a:rPr lang="en-US" sz="2000" dirty="0">
                <a:solidFill>
                  <a:srgbClr val="0070C0"/>
                </a:solidFill>
              </a:rPr>
              <a:t>syntax of </a:t>
            </a:r>
            <a:r>
              <a:rPr lang="en-US" sz="2000" dirty="0" smtClean="0">
                <a:solidFill>
                  <a:srgbClr val="0070C0"/>
                </a:solidFill>
              </a:rPr>
              <a:t>arrays</a:t>
            </a:r>
            <a:r>
              <a:rPr lang="en-US" sz="2000" dirty="0" smtClean="0"/>
              <a:t>.</a:t>
            </a:r>
          </a:p>
          <a:p>
            <a:pPr marL="457200">
              <a:buFont typeface="Wingdings" panose="05000000000000000000" pitchFamily="2" charset="2"/>
              <a:buChar char="§"/>
            </a:pPr>
            <a:r>
              <a:rPr lang="en-US" sz="2000" dirty="0" smtClean="0"/>
              <a:t>An </a:t>
            </a:r>
            <a:r>
              <a:rPr lang="en-US" sz="2000" dirty="0"/>
              <a:t>indexer is a </a:t>
            </a:r>
            <a:r>
              <a:rPr lang="en-US" sz="2000" dirty="0">
                <a:solidFill>
                  <a:srgbClr val="0070C0"/>
                </a:solidFill>
              </a:rPr>
              <a:t>special kind </a:t>
            </a:r>
            <a:r>
              <a:rPr lang="en-US" sz="2000" dirty="0"/>
              <a:t>of </a:t>
            </a:r>
            <a:r>
              <a:rPr lang="en-US" sz="2000" dirty="0">
                <a:solidFill>
                  <a:srgbClr val="FF0000"/>
                </a:solidFill>
              </a:rPr>
              <a:t>property</a:t>
            </a:r>
            <a:r>
              <a:rPr lang="en-US" sz="2000" dirty="0"/>
              <a:t> and includes </a:t>
            </a:r>
            <a:r>
              <a:rPr lang="en-US" sz="2000" dirty="0">
                <a:solidFill>
                  <a:srgbClr val="FF0000"/>
                </a:solidFill>
              </a:rPr>
              <a:t>get( )</a:t>
            </a:r>
            <a:r>
              <a:rPr lang="en-US" sz="2000" dirty="0"/>
              <a:t> and </a:t>
            </a:r>
            <a:r>
              <a:rPr lang="en-US" sz="2000" dirty="0">
                <a:solidFill>
                  <a:srgbClr val="FF0000"/>
                </a:solidFill>
              </a:rPr>
              <a:t>set( )</a:t>
            </a:r>
            <a:r>
              <a:rPr lang="en-US" sz="2000" dirty="0"/>
              <a:t> </a:t>
            </a:r>
            <a:r>
              <a:rPr lang="en-US" sz="2000" dirty="0">
                <a:solidFill>
                  <a:srgbClr val="0070C0"/>
                </a:solidFill>
              </a:rPr>
              <a:t>methods</a:t>
            </a:r>
            <a:r>
              <a:rPr lang="en-US" sz="2000" dirty="0"/>
              <a:t> to specify its </a:t>
            </a:r>
            <a:r>
              <a:rPr lang="en-US" sz="2000" dirty="0" smtClean="0"/>
              <a:t>behavior.</a:t>
            </a:r>
          </a:p>
        </p:txBody>
      </p:sp>
      <p:pic>
        <p:nvPicPr>
          <p:cNvPr id="3" name="Picture 2"/>
          <p:cNvPicPr>
            <a:picLocks noChangeAspect="1"/>
          </p:cNvPicPr>
          <p:nvPr/>
        </p:nvPicPr>
        <p:blipFill>
          <a:blip r:embed="rId2"/>
          <a:stretch>
            <a:fillRect/>
          </a:stretch>
        </p:blipFill>
        <p:spPr>
          <a:xfrm>
            <a:off x="883180" y="3741577"/>
            <a:ext cx="5534553" cy="547276"/>
          </a:xfrm>
          <a:prstGeom prst="rect">
            <a:avLst/>
          </a:prstGeom>
          <a:ln>
            <a:solidFill>
              <a:schemeClr val="accent1"/>
            </a:solidFill>
          </a:ln>
        </p:spPr>
      </p:pic>
      <p:sp>
        <p:nvSpPr>
          <p:cNvPr id="5" name="Date Placeholder 4"/>
          <p:cNvSpPr>
            <a:spLocks noGrp="1"/>
          </p:cNvSpPr>
          <p:nvPr>
            <p:ph type="dt" sz="half" idx="2"/>
          </p:nvPr>
        </p:nvSpPr>
        <p:spPr/>
        <p:txBody>
          <a:bodyPr/>
          <a:lstStyle/>
          <a:p>
            <a:fld id="{9BB5F4B8-2B67-4ABD-82F1-26AA1658D6CA}"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113</a:t>
            </a:fld>
            <a:endParaRPr lang="en-US"/>
          </a:p>
        </p:txBody>
      </p:sp>
    </p:spTree>
    <p:extLst>
      <p:ext uri="{BB962C8B-B14F-4D97-AF65-F5344CB8AC3E}">
        <p14:creationId xmlns:p14="http://schemas.microsoft.com/office/powerpoint/2010/main" val="96393882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Syntax</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declare an indexer property within a class using the following syntax</a:t>
            </a:r>
            <a:r>
              <a:rPr lang="en-US" sz="2000" dirty="0" smtClean="0"/>
              <a:t>:</a:t>
            </a:r>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a:t>The return type determines the type of object that will be returned by the indexer, while the type argument specifies what kind of argument will be used to index into the collection that contains the target objects. </a:t>
            </a:r>
            <a:endParaRPr lang="en-US" sz="2000" dirty="0" smtClean="0"/>
          </a:p>
          <a:p>
            <a:pPr marL="685800">
              <a:buFont typeface="Wingdings" panose="05000000000000000000" pitchFamily="2" charset="2"/>
              <a:buChar char="ü"/>
            </a:pPr>
            <a:r>
              <a:rPr lang="en-US" sz="2000" dirty="0" smtClean="0"/>
              <a:t>Although </a:t>
            </a:r>
            <a:r>
              <a:rPr lang="en-US" sz="2000" dirty="0"/>
              <a:t>it is common to use integers as index values, you can index a collection on other types as well, including </a:t>
            </a:r>
            <a:r>
              <a:rPr lang="en-US" sz="2000" dirty="0" smtClean="0"/>
              <a:t>strings.</a:t>
            </a:r>
          </a:p>
          <a:p>
            <a:pPr marL="685800">
              <a:buFont typeface="Wingdings" panose="05000000000000000000" pitchFamily="2" charset="2"/>
              <a:buChar char="ü"/>
            </a:pPr>
            <a:r>
              <a:rPr lang="en-US" sz="2000" dirty="0" smtClean="0"/>
              <a:t>You </a:t>
            </a:r>
            <a:r>
              <a:rPr lang="en-US" sz="2000" dirty="0"/>
              <a:t>can even provide an indexer with </a:t>
            </a:r>
            <a:r>
              <a:rPr lang="en-US" sz="2000" dirty="0">
                <a:solidFill>
                  <a:srgbClr val="FF0000"/>
                </a:solidFill>
              </a:rPr>
              <a:t>multiple</a:t>
            </a:r>
            <a:r>
              <a:rPr lang="en-US" sz="2000" dirty="0"/>
              <a:t> </a:t>
            </a:r>
            <a:r>
              <a:rPr lang="en-US" sz="2000" dirty="0">
                <a:solidFill>
                  <a:srgbClr val="0070C0"/>
                </a:solidFill>
              </a:rPr>
              <a:t>parameters</a:t>
            </a:r>
            <a:r>
              <a:rPr lang="en-US" sz="2000" dirty="0"/>
              <a:t> to create a </a:t>
            </a:r>
            <a:r>
              <a:rPr lang="en-US" sz="2000" dirty="0">
                <a:solidFill>
                  <a:srgbClr val="FF0000"/>
                </a:solidFill>
              </a:rPr>
              <a:t>multidimensional </a:t>
            </a:r>
            <a:r>
              <a:rPr lang="en-US" sz="2000" dirty="0" smtClean="0">
                <a:solidFill>
                  <a:srgbClr val="FF0000"/>
                </a:solidFill>
              </a:rPr>
              <a:t>array</a:t>
            </a:r>
            <a:r>
              <a:rPr lang="en-US" sz="2000" dirty="0" smtClean="0"/>
              <a:t>!</a:t>
            </a:r>
          </a:p>
          <a:p>
            <a:pPr marL="685800">
              <a:buFont typeface="Wingdings" panose="05000000000000000000" pitchFamily="2" charset="2"/>
              <a:buChar char="ü"/>
            </a:pPr>
            <a:r>
              <a:rPr lang="en-US" sz="2000" dirty="0" smtClean="0"/>
              <a:t>The </a:t>
            </a:r>
            <a:r>
              <a:rPr lang="en-US" sz="2000" dirty="0">
                <a:solidFill>
                  <a:srgbClr val="FF0000"/>
                </a:solidFill>
              </a:rPr>
              <a:t>this</a:t>
            </a:r>
            <a:r>
              <a:rPr lang="en-US" sz="2000" dirty="0"/>
              <a:t> </a:t>
            </a:r>
            <a:r>
              <a:rPr lang="en-US" sz="2000" dirty="0">
                <a:solidFill>
                  <a:srgbClr val="0070C0"/>
                </a:solidFill>
              </a:rPr>
              <a:t>keyword</a:t>
            </a:r>
            <a:r>
              <a:rPr lang="en-US" sz="2000" dirty="0"/>
              <a:t> is a reference to the object in which the indexer </a:t>
            </a:r>
            <a:r>
              <a:rPr lang="en-US" sz="2000" dirty="0" smtClean="0"/>
              <a:t>appears.</a:t>
            </a:r>
          </a:p>
          <a:p>
            <a:pPr marL="685800">
              <a:buFont typeface="Wingdings" panose="05000000000000000000" pitchFamily="2" charset="2"/>
              <a:buChar char="ü"/>
            </a:pPr>
            <a:r>
              <a:rPr lang="en-US" sz="2000" dirty="0" smtClean="0"/>
              <a:t>As </a:t>
            </a:r>
            <a:r>
              <a:rPr lang="en-US" sz="2000" dirty="0"/>
              <a:t>with a normal property, you also must define get( ) and set( ) methods, which determine how the requested object is retrieved from or assigned to its collection</a:t>
            </a:r>
            <a:r>
              <a:rPr lang="en-US" sz="2000" dirty="0" smtClean="0"/>
              <a:t>.</a:t>
            </a:r>
          </a:p>
          <a:p>
            <a:pPr marL="457200">
              <a:buFont typeface="Wingdings" panose="05000000000000000000" pitchFamily="2" charset="2"/>
              <a:buChar char="§"/>
            </a:pPr>
            <a:r>
              <a:rPr lang="en-US" sz="2000" dirty="0">
                <a:solidFill>
                  <a:srgbClr val="FF0000"/>
                </a:solidFill>
              </a:rPr>
              <a:t>Example 9-9</a:t>
            </a:r>
            <a:r>
              <a:rPr lang="en-US" sz="2000" dirty="0"/>
              <a:t> declares a list box control (ListBoxTest), which contains a simple array (myStrings) and a simple indexer for accessing its contents</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1179513" y="1782233"/>
            <a:ext cx="4721753" cy="358387"/>
          </a:xfrm>
          <a:prstGeom prst="rect">
            <a:avLst/>
          </a:prstGeom>
          <a:ln>
            <a:solidFill>
              <a:schemeClr val="accent1"/>
            </a:solidFill>
          </a:ln>
        </p:spPr>
      </p:pic>
      <p:sp>
        <p:nvSpPr>
          <p:cNvPr id="3" name="Date Placeholder 2"/>
          <p:cNvSpPr>
            <a:spLocks noGrp="1"/>
          </p:cNvSpPr>
          <p:nvPr>
            <p:ph type="dt" sz="half" idx="2"/>
          </p:nvPr>
        </p:nvSpPr>
        <p:spPr/>
        <p:txBody>
          <a:bodyPr/>
          <a:lstStyle/>
          <a:p>
            <a:fld id="{C2F88BB2-8F59-4925-9D5B-92940BEFD8F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114</a:t>
            </a:fld>
            <a:endParaRPr lang="en-US"/>
          </a:p>
        </p:txBody>
      </p:sp>
    </p:spTree>
    <p:extLst>
      <p:ext uri="{BB962C8B-B14F-4D97-AF65-F5344CB8AC3E}">
        <p14:creationId xmlns:p14="http://schemas.microsoft.com/office/powerpoint/2010/main" val="9681479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t>
            </a:r>
            <a:r>
              <a:rPr lang="en-US" sz="2000" dirty="0">
                <a:solidFill>
                  <a:srgbClr val="FF0000"/>
                </a:solidFill>
              </a:rPr>
              <a:t>index</a:t>
            </a:r>
            <a:r>
              <a:rPr lang="en-US" sz="2000" dirty="0"/>
              <a:t> </a:t>
            </a:r>
            <a:r>
              <a:rPr lang="en-US" sz="2000" dirty="0">
                <a:solidFill>
                  <a:srgbClr val="0070C0"/>
                </a:solidFill>
              </a:rPr>
              <a:t>operator</a:t>
            </a:r>
            <a:r>
              <a:rPr lang="en-US" sz="2000" dirty="0"/>
              <a:t> </a:t>
            </a:r>
            <a:r>
              <a:rPr lang="en-US" sz="2000" dirty="0">
                <a:solidFill>
                  <a:srgbClr val="FF0000"/>
                </a:solidFill>
              </a:rPr>
              <a:t>cannot</a:t>
            </a:r>
            <a:r>
              <a:rPr lang="en-US" sz="2000" dirty="0"/>
              <a:t> be </a:t>
            </a:r>
            <a:r>
              <a:rPr lang="en-US" sz="2000" dirty="0">
                <a:solidFill>
                  <a:srgbClr val="FF0000"/>
                </a:solidFill>
              </a:rPr>
              <a:t>overloaded</a:t>
            </a:r>
            <a:r>
              <a:rPr lang="en-US" sz="2000" dirty="0"/>
              <a:t> in </a:t>
            </a:r>
            <a:r>
              <a:rPr lang="en-US" sz="2000" dirty="0">
                <a:solidFill>
                  <a:srgbClr val="FF0000"/>
                </a:solidFill>
              </a:rPr>
              <a:t>C#</a:t>
            </a:r>
            <a:r>
              <a:rPr lang="en-US" sz="2000" dirty="0"/>
              <a:t>, which provides the indexer in its place</a:t>
            </a:r>
            <a:r>
              <a:rPr lang="en-US" sz="2000" dirty="0" smtClean="0"/>
              <a:t>.</a:t>
            </a:r>
          </a:p>
          <a:p>
            <a:pPr>
              <a:buFont typeface="Wingdings" panose="05000000000000000000" pitchFamily="2" charset="2"/>
              <a:buChar char="v"/>
            </a:pPr>
            <a:r>
              <a:rPr lang="en-US" sz="2000" dirty="0"/>
              <a:t>Because you cannot know how many strings will be added, use the keyword params, as described earlier in this chapter</a:t>
            </a:r>
            <a:r>
              <a:rPr lang="en-US" sz="2000" dirty="0" smtClean="0"/>
              <a:t>.</a:t>
            </a:r>
            <a:endParaRPr lang="en-US" sz="2000" dirty="0"/>
          </a:p>
        </p:txBody>
      </p:sp>
      <p:sp>
        <p:nvSpPr>
          <p:cNvPr id="4" name="Date Placeholder 3"/>
          <p:cNvSpPr>
            <a:spLocks noGrp="1"/>
          </p:cNvSpPr>
          <p:nvPr>
            <p:ph type="dt" sz="half" idx="2"/>
          </p:nvPr>
        </p:nvSpPr>
        <p:spPr/>
        <p:txBody>
          <a:bodyPr/>
          <a:lstStyle/>
          <a:p>
            <a:fld id="{AAC1F255-B7CE-49F7-B459-92D7507E688C}"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115</a:t>
            </a:fld>
            <a:endParaRPr lang="en-US"/>
          </a:p>
        </p:txBody>
      </p:sp>
    </p:spTree>
    <p:extLst>
      <p:ext uri="{BB962C8B-B14F-4D97-AF65-F5344CB8AC3E}">
        <p14:creationId xmlns:p14="http://schemas.microsoft.com/office/powerpoint/2010/main" val="3749660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9-9</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59848"/>
            <a:ext cx="8668838" cy="5107162"/>
          </a:xfrm>
          <a:prstGeom prst="rect">
            <a:avLst/>
          </a:prstGeom>
          <a:ln>
            <a:solidFill>
              <a:schemeClr val="accent1"/>
            </a:solidFill>
          </a:ln>
        </p:spPr>
      </p:pic>
      <p:sp>
        <p:nvSpPr>
          <p:cNvPr id="5" name="Date Placeholder 4"/>
          <p:cNvSpPr>
            <a:spLocks noGrp="1"/>
          </p:cNvSpPr>
          <p:nvPr>
            <p:ph type="dt" sz="half" idx="2"/>
          </p:nvPr>
        </p:nvSpPr>
        <p:spPr/>
        <p:txBody>
          <a:bodyPr/>
          <a:lstStyle/>
          <a:p>
            <a:fld id="{AF779062-A4F8-4346-839E-36668DC34A0A}"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116</a:t>
            </a:fld>
            <a:endParaRPr lang="en-US"/>
          </a:p>
        </p:txBody>
      </p:sp>
    </p:spTree>
    <p:extLst>
      <p:ext uri="{BB962C8B-B14F-4D97-AF65-F5344CB8AC3E}">
        <p14:creationId xmlns:p14="http://schemas.microsoft.com/office/powerpoint/2010/main" val="127114767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Example 9-9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348812"/>
            <a:ext cx="7534305" cy="4149754"/>
          </a:xfrm>
          <a:prstGeom prst="rect">
            <a:avLst/>
          </a:prstGeom>
          <a:ln>
            <a:solidFill>
              <a:schemeClr val="accent1"/>
            </a:solidFill>
          </a:ln>
        </p:spPr>
      </p:pic>
      <p:sp>
        <p:nvSpPr>
          <p:cNvPr id="5" name="Date Placeholder 4"/>
          <p:cNvSpPr>
            <a:spLocks noGrp="1"/>
          </p:cNvSpPr>
          <p:nvPr>
            <p:ph type="dt" sz="half" idx="2"/>
          </p:nvPr>
        </p:nvSpPr>
        <p:spPr/>
        <p:txBody>
          <a:bodyPr/>
          <a:lstStyle/>
          <a:p>
            <a:fld id="{7FC334D8-D20C-4C00-BD2E-B763E522C60F}"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117</a:t>
            </a:fld>
            <a:endParaRPr lang="en-US"/>
          </a:p>
        </p:txBody>
      </p:sp>
    </p:spTree>
    <p:extLst>
      <p:ext uri="{BB962C8B-B14F-4D97-AF65-F5344CB8AC3E}">
        <p14:creationId xmlns:p14="http://schemas.microsoft.com/office/powerpoint/2010/main" val="340613873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Explanation</a:t>
            </a:r>
            <a:endParaRPr lang="en-US" dirty="0"/>
          </a:p>
        </p:txBody>
      </p:sp>
      <p:sp>
        <p:nvSpPr>
          <p:cNvPr id="3"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To keep </a:t>
            </a:r>
            <a:r>
              <a:rPr lang="en-US" sz="2000" dirty="0">
                <a:solidFill>
                  <a:srgbClr val="FF0000"/>
                </a:solidFill>
              </a:rPr>
              <a:t>Example 9-9</a:t>
            </a:r>
            <a:r>
              <a:rPr lang="en-US" sz="2000" dirty="0"/>
              <a:t> simple, strip the list box control down to the few features we care </a:t>
            </a:r>
            <a:r>
              <a:rPr lang="en-US" sz="2000" dirty="0" smtClean="0"/>
              <a:t>about.</a:t>
            </a:r>
          </a:p>
          <a:p>
            <a:pPr marL="457200">
              <a:buFont typeface="Wingdings" panose="05000000000000000000" pitchFamily="2" charset="2"/>
              <a:buChar char="§"/>
            </a:pPr>
            <a:r>
              <a:rPr lang="en-US" sz="2000" dirty="0" smtClean="0"/>
              <a:t>The </a:t>
            </a:r>
            <a:r>
              <a:rPr lang="en-US" sz="2000" dirty="0"/>
              <a:t>listing ignores everything having to do with being a user control and focuses only on the list of strings the list box maintains and methods for manipulating </a:t>
            </a:r>
            <a:r>
              <a:rPr lang="en-US" sz="2000" dirty="0" smtClean="0"/>
              <a:t>them.</a:t>
            </a:r>
          </a:p>
          <a:p>
            <a:pPr marL="457200">
              <a:buFont typeface="Wingdings" panose="05000000000000000000" pitchFamily="2" charset="2"/>
              <a:buChar char="§"/>
            </a:pPr>
            <a:r>
              <a:rPr lang="en-US" sz="2000" dirty="0" smtClean="0"/>
              <a:t>In </a:t>
            </a:r>
            <a:r>
              <a:rPr lang="en-US" sz="2000" dirty="0"/>
              <a:t>a real application, of course, these are a small fraction of the total methods of a list box, whose principal job is to display the strings and enable user </a:t>
            </a:r>
            <a:r>
              <a:rPr lang="en-US" sz="2000" dirty="0" smtClean="0"/>
              <a:t>choice.</a:t>
            </a:r>
          </a:p>
          <a:p>
            <a:pPr marL="457200">
              <a:buFont typeface="Wingdings" panose="05000000000000000000" pitchFamily="2" charset="2"/>
              <a:buChar char="§"/>
            </a:pPr>
            <a:r>
              <a:rPr lang="en-US" sz="2000" dirty="0" smtClean="0"/>
              <a:t>The </a:t>
            </a:r>
            <a:r>
              <a:rPr lang="en-US" sz="2000" dirty="0"/>
              <a:t>first thing to notice is the two private members</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In this program, the list box maintains a simple array of strings: strings. Again, in a real list box you might use a more complex and dynamic container, such as a hash table (described later in this chapter</a:t>
            </a:r>
            <a:r>
              <a:rPr lang="en-US" sz="2000" dirty="0" smtClean="0"/>
              <a:t>).</a:t>
            </a:r>
          </a:p>
          <a:p>
            <a:pPr marL="457200">
              <a:buFont typeface="Wingdings" panose="05000000000000000000" pitchFamily="2" charset="2"/>
              <a:buChar char="§"/>
            </a:pPr>
            <a:r>
              <a:rPr lang="en-US" sz="2000" dirty="0" smtClean="0"/>
              <a:t>The </a:t>
            </a:r>
            <a:r>
              <a:rPr lang="en-US" sz="2000" dirty="0"/>
              <a:t>member variable ctr will keep track of how many strings have been added to this array. Initialize the array in the constructor with the statement: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The remainder of the constructor adds the parameters to the array. Again, for simplicity, simply add new strings to the array in the order received</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833437" y="3349096"/>
            <a:ext cx="3667125" cy="60007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90587" y="5426604"/>
            <a:ext cx="3609975" cy="390525"/>
          </a:xfrm>
          <a:prstGeom prst="rect">
            <a:avLst/>
          </a:prstGeom>
          <a:ln>
            <a:solidFill>
              <a:schemeClr val="accent1"/>
            </a:solidFill>
          </a:ln>
        </p:spPr>
      </p:pic>
      <p:sp>
        <p:nvSpPr>
          <p:cNvPr id="6" name="Date Placeholder 5"/>
          <p:cNvSpPr>
            <a:spLocks noGrp="1"/>
          </p:cNvSpPr>
          <p:nvPr>
            <p:ph type="dt" sz="half" idx="2"/>
          </p:nvPr>
        </p:nvSpPr>
        <p:spPr/>
        <p:txBody>
          <a:bodyPr/>
          <a:lstStyle/>
          <a:p>
            <a:fld id="{8868021D-ABCF-4503-966E-28121100E518}"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118</a:t>
            </a:fld>
            <a:endParaRPr lang="en-US"/>
          </a:p>
        </p:txBody>
      </p:sp>
    </p:spTree>
    <p:extLst>
      <p:ext uri="{BB962C8B-B14F-4D97-AF65-F5344CB8AC3E}">
        <p14:creationId xmlns:p14="http://schemas.microsoft.com/office/powerpoint/2010/main" val="97187696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Explanation										    </a:t>
            </a:r>
            <a:r>
              <a:rPr lang="en-US" dirty="0" smtClean="0">
                <a:solidFill>
                  <a:srgbClr val="C00000"/>
                </a:solidFill>
              </a:rPr>
              <a:t>|</a:t>
            </a:r>
            <a:endParaRPr lang="en-US" dirty="0">
              <a:solidFill>
                <a:srgbClr val="C00000"/>
              </a:solidFill>
            </a:endParaRPr>
          </a:p>
        </p:txBody>
      </p:sp>
      <p:sp>
        <p:nvSpPr>
          <p:cNvPr id="3"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The Add( ) method of ListBoxTest does nothing more than append a new string to the internal </a:t>
            </a:r>
            <a:r>
              <a:rPr lang="en-US" sz="2000" dirty="0" smtClean="0"/>
              <a:t>array.</a:t>
            </a:r>
          </a:p>
          <a:p>
            <a:pPr marL="457200">
              <a:buFont typeface="Wingdings" panose="05000000000000000000" pitchFamily="2" charset="2"/>
              <a:buChar char="§"/>
            </a:pPr>
            <a:r>
              <a:rPr lang="en-US" sz="2000" dirty="0" smtClean="0"/>
              <a:t>The </a:t>
            </a:r>
            <a:r>
              <a:rPr lang="en-US" sz="2000" dirty="0"/>
              <a:t>key method of ListBoxTest, however, is the </a:t>
            </a:r>
            <a:r>
              <a:rPr lang="en-US" sz="2000" dirty="0" smtClean="0"/>
              <a:t>indexer.</a:t>
            </a:r>
          </a:p>
          <a:p>
            <a:pPr marL="685800">
              <a:buFont typeface="Wingdings" panose="05000000000000000000" pitchFamily="2" charset="2"/>
              <a:buChar char="ü"/>
            </a:pPr>
            <a:r>
              <a:rPr lang="en-US" sz="2000" dirty="0" smtClean="0"/>
              <a:t>An </a:t>
            </a:r>
            <a:r>
              <a:rPr lang="en-US" sz="2000" dirty="0">
                <a:solidFill>
                  <a:srgbClr val="FF0000"/>
                </a:solidFill>
              </a:rPr>
              <a:t>indexer</a:t>
            </a:r>
            <a:r>
              <a:rPr lang="en-US" sz="2000" dirty="0"/>
              <a:t> is </a:t>
            </a:r>
            <a:r>
              <a:rPr lang="en-US" sz="2000" dirty="0">
                <a:solidFill>
                  <a:srgbClr val="FF0000"/>
                </a:solidFill>
              </a:rPr>
              <a:t>unnamed</a:t>
            </a:r>
            <a:r>
              <a:rPr lang="en-US" sz="2000" dirty="0"/>
              <a:t>, so use the </a:t>
            </a:r>
            <a:r>
              <a:rPr lang="en-US" sz="2000" dirty="0">
                <a:solidFill>
                  <a:srgbClr val="FF0000"/>
                </a:solidFill>
              </a:rPr>
              <a:t>this</a:t>
            </a:r>
            <a:r>
              <a:rPr lang="en-US" sz="2000" dirty="0"/>
              <a:t> </a:t>
            </a:r>
            <a:r>
              <a:rPr lang="en-US" sz="2000" dirty="0">
                <a:solidFill>
                  <a:srgbClr val="0070C0"/>
                </a:solidFill>
              </a:rPr>
              <a:t>keyword</a:t>
            </a:r>
            <a:r>
              <a:rPr lang="en-US" sz="2000" dirty="0"/>
              <a:t>:</a:t>
            </a:r>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a:t>The syntax of the indexer is very similar to that for </a:t>
            </a:r>
            <a:r>
              <a:rPr lang="en-US" sz="2000" dirty="0" smtClean="0"/>
              <a:t>properties.</a:t>
            </a:r>
          </a:p>
          <a:p>
            <a:pPr marL="457200">
              <a:buFont typeface="Wingdings" panose="05000000000000000000" pitchFamily="2" charset="2"/>
              <a:buChar char="§"/>
            </a:pPr>
            <a:r>
              <a:rPr lang="en-US" sz="2000" dirty="0" smtClean="0"/>
              <a:t>There </a:t>
            </a:r>
            <a:r>
              <a:rPr lang="en-US" sz="2000" dirty="0"/>
              <a:t>is either a get( ) method, a set( ) method, or </a:t>
            </a:r>
            <a:r>
              <a:rPr lang="en-US" sz="2000" dirty="0" smtClean="0"/>
              <a:t>both.</a:t>
            </a:r>
          </a:p>
          <a:p>
            <a:pPr marL="457200">
              <a:buFont typeface="Wingdings" panose="05000000000000000000" pitchFamily="2" charset="2"/>
              <a:buChar char="§"/>
            </a:pPr>
            <a:r>
              <a:rPr lang="en-US" sz="2000" dirty="0"/>
              <a:t>Thus, if you write: </a:t>
            </a:r>
            <a:endParaRPr lang="en-US" sz="2000" dirty="0" smtClean="0"/>
          </a:p>
          <a:p>
            <a:pPr indent="0">
              <a:buNone/>
            </a:pPr>
            <a:endParaRPr lang="en-US" sz="2000" dirty="0" smtClean="0"/>
          </a:p>
          <a:p>
            <a:pPr indent="0">
              <a:buNone/>
            </a:pPr>
            <a:endParaRPr lang="en-US" sz="2000" dirty="0"/>
          </a:p>
          <a:p>
            <a:pPr marL="457200" indent="0">
              <a:buNone/>
            </a:pPr>
            <a:r>
              <a:rPr lang="en-US" sz="2000" dirty="0" smtClean="0"/>
              <a:t>the </a:t>
            </a:r>
            <a:r>
              <a:rPr lang="en-US" sz="2000" dirty="0"/>
              <a:t>compiler will call the indexer set( ) method on your object and pass in the string Hello World as an implicit parameter named </a:t>
            </a:r>
            <a:r>
              <a:rPr lang="en-US" sz="2000" dirty="0" smtClean="0"/>
              <a:t>value.</a:t>
            </a:r>
            <a:endParaRPr lang="en-US" sz="2000" dirty="0"/>
          </a:p>
        </p:txBody>
      </p:sp>
      <p:pic>
        <p:nvPicPr>
          <p:cNvPr id="6" name="Picture 5"/>
          <p:cNvPicPr>
            <a:picLocks noChangeAspect="1"/>
          </p:cNvPicPr>
          <p:nvPr/>
        </p:nvPicPr>
        <p:blipFill>
          <a:blip r:embed="rId2"/>
          <a:stretch>
            <a:fillRect/>
          </a:stretch>
        </p:blipFill>
        <p:spPr>
          <a:xfrm>
            <a:off x="863600" y="2515129"/>
            <a:ext cx="4114800" cy="371475"/>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863600" y="4377002"/>
            <a:ext cx="3190875" cy="381000"/>
          </a:xfrm>
          <a:prstGeom prst="rect">
            <a:avLst/>
          </a:prstGeom>
          <a:ln>
            <a:solidFill>
              <a:schemeClr val="accent1"/>
            </a:solidFill>
          </a:ln>
        </p:spPr>
      </p:pic>
      <p:sp>
        <p:nvSpPr>
          <p:cNvPr id="4" name="Date Placeholder 3"/>
          <p:cNvSpPr>
            <a:spLocks noGrp="1"/>
          </p:cNvSpPr>
          <p:nvPr>
            <p:ph type="dt" sz="half" idx="2"/>
          </p:nvPr>
        </p:nvSpPr>
        <p:spPr/>
        <p:txBody>
          <a:bodyPr/>
          <a:lstStyle/>
          <a:p>
            <a:fld id="{84163358-F32B-4391-B334-BBE447BB62BA}"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119</a:t>
            </a:fld>
            <a:endParaRPr lang="en-US"/>
          </a:p>
        </p:txBody>
      </p:sp>
    </p:spTree>
    <p:extLst>
      <p:ext uri="{BB962C8B-B14F-4D97-AF65-F5344CB8AC3E}">
        <p14:creationId xmlns:p14="http://schemas.microsoft.com/office/powerpoint/2010/main" val="327367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Framework Class Library</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In </a:t>
            </a:r>
            <a:r>
              <a:rPr lang="en-US" sz="2000" dirty="0">
                <a:solidFill>
                  <a:srgbClr val="FF0000"/>
                </a:solidFill>
              </a:rPr>
              <a:t>Figure 1-1</a:t>
            </a:r>
            <a:r>
              <a:rPr lang="en-US" sz="2000" dirty="0"/>
              <a:t>, the layer on top of the CLR </a:t>
            </a:r>
            <a:r>
              <a:rPr lang="en-US" sz="2000" dirty="0" smtClean="0"/>
              <a:t>is</a:t>
            </a:r>
          </a:p>
          <a:p>
            <a:pPr marL="685800">
              <a:buFont typeface="Wingdings" panose="05000000000000000000" pitchFamily="2" charset="2"/>
              <a:buChar char="ü"/>
            </a:pPr>
            <a:r>
              <a:rPr lang="en-US" sz="2000" dirty="0" smtClean="0"/>
              <a:t>a </a:t>
            </a:r>
            <a:r>
              <a:rPr lang="en-US" sz="2000" dirty="0"/>
              <a:t>set of </a:t>
            </a:r>
            <a:r>
              <a:rPr lang="en-US" sz="2000" dirty="0">
                <a:solidFill>
                  <a:srgbClr val="FF0000"/>
                </a:solidFill>
              </a:rPr>
              <a:t>framework base </a:t>
            </a:r>
            <a:r>
              <a:rPr lang="en-US" sz="2000" dirty="0" smtClean="0">
                <a:solidFill>
                  <a:srgbClr val="FF0000"/>
                </a:solidFill>
              </a:rPr>
              <a:t>classes</a:t>
            </a:r>
            <a:r>
              <a:rPr lang="en-US" sz="2000" dirty="0" smtClean="0"/>
              <a:t>,</a:t>
            </a:r>
          </a:p>
          <a:p>
            <a:pPr marL="685800">
              <a:buFont typeface="Wingdings" panose="05000000000000000000" pitchFamily="2" charset="2"/>
              <a:buChar char="ü"/>
            </a:pPr>
            <a:r>
              <a:rPr lang="en-US" sz="2000" dirty="0" smtClean="0"/>
              <a:t>followed </a:t>
            </a:r>
            <a:r>
              <a:rPr lang="en-US" sz="2000" dirty="0"/>
              <a:t>by an </a:t>
            </a:r>
            <a:r>
              <a:rPr lang="en-US" sz="2000" dirty="0">
                <a:solidFill>
                  <a:srgbClr val="0070C0"/>
                </a:solidFill>
              </a:rPr>
              <a:t>additional layer</a:t>
            </a:r>
            <a:r>
              <a:rPr lang="en-US" sz="2000" dirty="0"/>
              <a:t> of </a:t>
            </a:r>
            <a:r>
              <a:rPr lang="en-US" sz="2000" dirty="0">
                <a:solidFill>
                  <a:srgbClr val="FF0000"/>
                </a:solidFill>
              </a:rPr>
              <a:t>data </a:t>
            </a:r>
            <a:r>
              <a:rPr lang="en-US" sz="2000" dirty="0">
                <a:solidFill>
                  <a:srgbClr val="0070C0"/>
                </a:solidFill>
              </a:rPr>
              <a:t>and</a:t>
            </a:r>
            <a:r>
              <a:rPr lang="en-US" sz="2000" dirty="0">
                <a:solidFill>
                  <a:srgbClr val="FF0000"/>
                </a:solidFill>
              </a:rPr>
              <a:t> XML </a:t>
            </a:r>
            <a:r>
              <a:rPr lang="en-US" sz="2000" dirty="0" smtClean="0">
                <a:solidFill>
                  <a:srgbClr val="0070C0"/>
                </a:solidFill>
              </a:rPr>
              <a:t>classes</a:t>
            </a:r>
            <a:r>
              <a:rPr lang="en-US" sz="2000" dirty="0" smtClean="0"/>
              <a:t>,</a:t>
            </a:r>
          </a:p>
          <a:p>
            <a:pPr marL="685800">
              <a:buFont typeface="Wingdings" panose="05000000000000000000" pitchFamily="2" charset="2"/>
              <a:buChar char="ü"/>
            </a:pPr>
            <a:r>
              <a:rPr lang="en-US" sz="2000" dirty="0" smtClean="0"/>
              <a:t>plus </a:t>
            </a:r>
            <a:r>
              <a:rPr lang="en-US" sz="2000" dirty="0"/>
              <a:t>another layer of classes intended for web services, Web Forms, and Windows Forms</a:t>
            </a:r>
            <a:r>
              <a:rPr lang="en-US" sz="2000" dirty="0" smtClean="0"/>
              <a:t>.</a:t>
            </a:r>
          </a:p>
          <a:p>
            <a:pPr marL="457200">
              <a:buFont typeface="Wingdings" panose="05000000000000000000" pitchFamily="2" charset="2"/>
              <a:buChar char="§"/>
            </a:pPr>
            <a:r>
              <a:rPr lang="en-US" sz="2000" dirty="0"/>
              <a:t>Collectively, these classes are known as the Framework Class Library (</a:t>
            </a:r>
            <a:r>
              <a:rPr lang="en-US" sz="2000" dirty="0">
                <a:solidFill>
                  <a:srgbClr val="FF0000"/>
                </a:solidFill>
              </a:rPr>
              <a:t>FCL</a:t>
            </a:r>
            <a:r>
              <a:rPr lang="en-US" sz="2000" dirty="0"/>
              <a:t>), one of the largest class libraries in history and one that provides an </a:t>
            </a:r>
            <a:r>
              <a:rPr lang="en-US" sz="2000" dirty="0">
                <a:solidFill>
                  <a:srgbClr val="FF0000"/>
                </a:solidFill>
              </a:rPr>
              <a:t>object-oriented API</a:t>
            </a:r>
            <a:r>
              <a:rPr lang="en-US" sz="2000" dirty="0"/>
              <a:t> to all the functionality that the .NET platform encapsulates.</a:t>
            </a:r>
          </a:p>
          <a:p>
            <a:pPr marL="457200">
              <a:buFont typeface="Wingdings" panose="05000000000000000000" pitchFamily="2" charset="2"/>
              <a:buChar char="§"/>
            </a:pPr>
            <a:r>
              <a:rPr lang="en-US" sz="2000" dirty="0"/>
              <a:t>With more than </a:t>
            </a:r>
            <a:r>
              <a:rPr lang="en-US" sz="2000" dirty="0">
                <a:solidFill>
                  <a:srgbClr val="FF0000"/>
                </a:solidFill>
              </a:rPr>
              <a:t>4,000 </a:t>
            </a:r>
            <a:r>
              <a:rPr lang="en-US" sz="2000" dirty="0">
                <a:solidFill>
                  <a:srgbClr val="0070C0"/>
                </a:solidFill>
              </a:rPr>
              <a:t>classes</a:t>
            </a:r>
            <a:r>
              <a:rPr lang="en-US" sz="2000" dirty="0"/>
              <a:t>, the FCL facilitates rapid development of desktop, client/server, and other web services and applications</a:t>
            </a:r>
            <a:r>
              <a:rPr lang="en-US" sz="2000" dirty="0" smtClean="0"/>
              <a:t>.</a:t>
            </a:r>
            <a:endParaRPr lang="en-US" sz="2000" dirty="0"/>
          </a:p>
        </p:txBody>
      </p:sp>
      <p:sp>
        <p:nvSpPr>
          <p:cNvPr id="4" name="Date Placeholder 3"/>
          <p:cNvSpPr>
            <a:spLocks noGrp="1"/>
          </p:cNvSpPr>
          <p:nvPr>
            <p:ph type="dt" sz="half" idx="2"/>
          </p:nvPr>
        </p:nvSpPr>
        <p:spPr/>
        <p:txBody>
          <a:bodyPr/>
          <a:lstStyle/>
          <a:p>
            <a:fld id="{A2406A87-B076-4A71-B108-33AFC6B0C879}"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12</a:t>
            </a:fld>
            <a:endParaRPr lang="en-US"/>
          </a:p>
        </p:txBody>
      </p:sp>
    </p:spTree>
    <p:extLst>
      <p:ext uri="{BB962C8B-B14F-4D97-AF65-F5344CB8AC3E}">
        <p14:creationId xmlns:p14="http://schemas.microsoft.com/office/powerpoint/2010/main" val="232735185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Indexers and </a:t>
            </a:r>
            <a:r>
              <a:rPr lang="en-US" dirty="0" smtClean="0"/>
              <a:t>Assignment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a:t>
            </a:r>
            <a:r>
              <a:rPr lang="en-US" sz="2000" dirty="0">
                <a:solidFill>
                  <a:srgbClr val="FF0000"/>
                </a:solidFill>
              </a:rPr>
              <a:t>Example 9-9</a:t>
            </a:r>
            <a:r>
              <a:rPr lang="en-US" sz="2000" dirty="0"/>
              <a:t>, you cannot assign to an index that does not have a </a:t>
            </a:r>
            <a:r>
              <a:rPr lang="en-US" sz="2000" dirty="0" smtClean="0"/>
              <a:t>value.</a:t>
            </a:r>
          </a:p>
          <a:p>
            <a:pPr marL="457200">
              <a:buFont typeface="Wingdings" panose="05000000000000000000" pitchFamily="2" charset="2"/>
              <a:buChar char="§"/>
            </a:pPr>
            <a:r>
              <a:rPr lang="en-US" sz="2000" dirty="0" smtClean="0"/>
              <a:t>Thus</a:t>
            </a:r>
            <a:r>
              <a:rPr lang="en-US" sz="2000" dirty="0"/>
              <a:t>, if you write</a:t>
            </a:r>
            <a:r>
              <a:rPr lang="en-US" sz="2000" dirty="0" smtClean="0"/>
              <a:t>:</a:t>
            </a:r>
          </a:p>
          <a:p>
            <a:pPr indent="0">
              <a:buNone/>
            </a:pPr>
            <a:endParaRPr lang="en-US" sz="2000" dirty="0" smtClean="0"/>
          </a:p>
          <a:p>
            <a:pPr marL="457200" indent="0">
              <a:buNone/>
            </a:pPr>
            <a:r>
              <a:rPr lang="en-US" sz="2000" dirty="0" smtClean="0"/>
              <a:t>you would trigger the error handler in the set( ) method, which would note that the index you've passed in (10) is larger than the counter (6).</a:t>
            </a:r>
          </a:p>
          <a:p>
            <a:pPr marL="457200">
              <a:buFont typeface="Wingdings" panose="05000000000000000000" pitchFamily="2" charset="2"/>
              <a:buChar char="§"/>
            </a:pPr>
            <a:r>
              <a:rPr lang="en-US" sz="2000" dirty="0"/>
              <a:t>Of course, you can use the set( ) method for assignment; you simply have to handle the indexes you receive. </a:t>
            </a:r>
            <a:endParaRPr lang="en-US" sz="2000" dirty="0" smtClean="0"/>
          </a:p>
          <a:p>
            <a:pPr marL="457200">
              <a:buFont typeface="Wingdings" panose="05000000000000000000" pitchFamily="2" charset="2"/>
              <a:buChar char="§"/>
            </a:pPr>
            <a:r>
              <a:rPr lang="en-US" sz="2000" dirty="0" smtClean="0"/>
              <a:t>To </a:t>
            </a:r>
            <a:r>
              <a:rPr lang="en-US" sz="2000" dirty="0"/>
              <a:t>do so, you might change the set( ) method to check the Length of the buffer rather than the current value of </a:t>
            </a:r>
            <a:r>
              <a:rPr lang="en-US" sz="2000" dirty="0" smtClean="0"/>
              <a:t>counter.</a:t>
            </a:r>
          </a:p>
          <a:p>
            <a:pPr marL="457200">
              <a:buFont typeface="Wingdings" panose="05000000000000000000" pitchFamily="2" charset="2"/>
              <a:buChar char="§"/>
            </a:pPr>
            <a:r>
              <a:rPr lang="en-US" sz="2000" dirty="0" smtClean="0"/>
              <a:t>If </a:t>
            </a:r>
            <a:r>
              <a:rPr lang="en-US" sz="2000" dirty="0"/>
              <a:t>a value was entered for an index that did not yet have a value, you would update </a:t>
            </a:r>
            <a:r>
              <a:rPr lang="en-US" sz="2000" dirty="0" smtClean="0"/>
              <a:t>ctr </a:t>
            </a:r>
            <a:r>
              <a:rPr lang="en-US" sz="2000" dirty="0" smtClean="0">
                <a:solidFill>
                  <a:srgbClr val="FF0000"/>
                </a:solidFill>
              </a:rPr>
              <a:t>Listing 9-A</a:t>
            </a:r>
            <a:r>
              <a:rPr lang="en-US" sz="2000" dirty="0" smtClean="0"/>
              <a:t>.</a:t>
            </a:r>
            <a:endParaRPr lang="en-US" sz="2000" dirty="0"/>
          </a:p>
          <a:p>
            <a:pPr marL="457200">
              <a:buFont typeface="Wingdings" panose="05000000000000000000" pitchFamily="2" charset="2"/>
              <a:buChar char="§"/>
            </a:pPr>
            <a:r>
              <a:rPr lang="en-US" sz="2000" dirty="0" smtClean="0"/>
              <a:t>This </a:t>
            </a:r>
            <a:r>
              <a:rPr lang="en-US" sz="2000" dirty="0"/>
              <a:t>allows you to create a "</a:t>
            </a:r>
            <a:r>
              <a:rPr lang="en-US" sz="2000" dirty="0">
                <a:solidFill>
                  <a:srgbClr val="FF0000"/>
                </a:solidFill>
              </a:rPr>
              <a:t>sparse</a:t>
            </a:r>
            <a:r>
              <a:rPr lang="en-US" sz="2000" dirty="0"/>
              <a:t>" </a:t>
            </a:r>
            <a:r>
              <a:rPr lang="en-US" sz="2000" dirty="0">
                <a:solidFill>
                  <a:srgbClr val="0070C0"/>
                </a:solidFill>
              </a:rPr>
              <a:t>array</a:t>
            </a:r>
            <a:r>
              <a:rPr lang="en-US" sz="2000" dirty="0"/>
              <a:t> in which you can assign to offset 10 without ever having assigned to offset </a:t>
            </a:r>
            <a:r>
              <a:rPr lang="en-US" sz="2000" dirty="0" smtClean="0"/>
              <a:t>9.</a:t>
            </a:r>
          </a:p>
          <a:p>
            <a:pPr marL="457200">
              <a:buFont typeface="Wingdings" panose="05000000000000000000" pitchFamily="2" charset="2"/>
              <a:buChar char="§"/>
            </a:pPr>
            <a:r>
              <a:rPr lang="en-US" sz="2000" dirty="0" smtClean="0"/>
              <a:t>Thus, you can write the aforementioned statement.</a:t>
            </a:r>
            <a:endParaRPr lang="en-US" sz="2000" dirty="0"/>
          </a:p>
        </p:txBody>
      </p:sp>
      <p:pic>
        <p:nvPicPr>
          <p:cNvPr id="3" name="Picture 2"/>
          <p:cNvPicPr>
            <a:picLocks noChangeAspect="1"/>
          </p:cNvPicPr>
          <p:nvPr/>
        </p:nvPicPr>
        <p:blipFill>
          <a:blip r:embed="rId2"/>
          <a:stretch>
            <a:fillRect/>
          </a:stretch>
        </p:blipFill>
        <p:spPr>
          <a:xfrm>
            <a:off x="2722562" y="1911878"/>
            <a:ext cx="2428875" cy="409575"/>
          </a:xfrm>
          <a:prstGeom prst="rect">
            <a:avLst/>
          </a:prstGeom>
          <a:ln>
            <a:solidFill>
              <a:schemeClr val="accent1"/>
            </a:solidFill>
          </a:ln>
        </p:spPr>
      </p:pic>
      <p:sp>
        <p:nvSpPr>
          <p:cNvPr id="5" name="Date Placeholder 4"/>
          <p:cNvSpPr>
            <a:spLocks noGrp="1"/>
          </p:cNvSpPr>
          <p:nvPr>
            <p:ph type="dt" sz="half" idx="2"/>
          </p:nvPr>
        </p:nvSpPr>
        <p:spPr/>
        <p:txBody>
          <a:bodyPr/>
          <a:lstStyle/>
          <a:p>
            <a:fld id="{027105C7-785F-4C4D-82D8-1F5744D5819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120</a:t>
            </a:fld>
            <a:endParaRPr lang="en-US"/>
          </a:p>
        </p:txBody>
      </p:sp>
    </p:spTree>
    <p:extLst>
      <p:ext uri="{BB962C8B-B14F-4D97-AF65-F5344CB8AC3E}">
        <p14:creationId xmlns:p14="http://schemas.microsoft.com/office/powerpoint/2010/main" val="30020586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9-A</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307572"/>
            <a:ext cx="7910481" cy="3399896"/>
          </a:xfrm>
          <a:prstGeom prst="rect">
            <a:avLst/>
          </a:prstGeom>
          <a:ln>
            <a:solidFill>
              <a:schemeClr val="accent1"/>
            </a:solidFill>
          </a:ln>
        </p:spPr>
      </p:pic>
      <p:sp>
        <p:nvSpPr>
          <p:cNvPr id="5" name="Date Placeholder 4"/>
          <p:cNvSpPr>
            <a:spLocks noGrp="1"/>
          </p:cNvSpPr>
          <p:nvPr>
            <p:ph type="dt" sz="half" idx="2"/>
          </p:nvPr>
        </p:nvSpPr>
        <p:spPr/>
        <p:txBody>
          <a:bodyPr/>
          <a:lstStyle/>
          <a:p>
            <a:fld id="{D2B7D2F4-2BF6-44BA-83B1-C9A8EC190E23}"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121</a:t>
            </a:fld>
            <a:endParaRPr lang="en-US"/>
          </a:p>
        </p:txBody>
      </p:sp>
    </p:spTree>
    <p:extLst>
      <p:ext uri="{BB962C8B-B14F-4D97-AF65-F5344CB8AC3E}">
        <p14:creationId xmlns:p14="http://schemas.microsoft.com/office/powerpoint/2010/main" val="35773729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Indexing on Other </a:t>
            </a:r>
            <a:r>
              <a:rPr lang="en-US" dirty="0" smtClean="0"/>
              <a:t>Values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C# does not require that you always use an integer value as the index to a </a:t>
            </a:r>
            <a:r>
              <a:rPr lang="en-US" sz="2000" dirty="0" smtClean="0"/>
              <a:t>collection.</a:t>
            </a:r>
          </a:p>
          <a:p>
            <a:pPr marL="457200">
              <a:buFont typeface="Wingdings" panose="05000000000000000000" pitchFamily="2" charset="2"/>
              <a:buChar char="§"/>
            </a:pPr>
            <a:r>
              <a:rPr lang="en-US" sz="2000" dirty="0" smtClean="0"/>
              <a:t>When </a:t>
            </a:r>
            <a:r>
              <a:rPr lang="en-US" sz="2000" dirty="0"/>
              <a:t>you create a custom collection class and create your indexer, you are free to create indexers that index on strings and other </a:t>
            </a:r>
            <a:r>
              <a:rPr lang="en-US" sz="2000" dirty="0" smtClean="0"/>
              <a:t>types.</a:t>
            </a:r>
          </a:p>
          <a:p>
            <a:pPr marL="457200">
              <a:buFont typeface="Wingdings" panose="05000000000000000000" pitchFamily="2" charset="2"/>
              <a:buChar char="§"/>
            </a:pPr>
            <a:r>
              <a:rPr lang="en-US" sz="2000" dirty="0" smtClean="0"/>
              <a:t>In </a:t>
            </a:r>
            <a:r>
              <a:rPr lang="en-US" sz="2000" dirty="0"/>
              <a:t>fact, the index value can be overloaded so that a given collection can be indexed, for example, by an integer value or by a string value, depending on the needs of the </a:t>
            </a:r>
            <a:r>
              <a:rPr lang="en-US" sz="2000" dirty="0" smtClean="0"/>
              <a:t>client.</a:t>
            </a:r>
          </a:p>
          <a:p>
            <a:pPr marL="457200">
              <a:buFont typeface="Wingdings" panose="05000000000000000000" pitchFamily="2" charset="2"/>
              <a:buChar char="§"/>
            </a:pPr>
            <a:r>
              <a:rPr lang="en-US" sz="2000" dirty="0" smtClean="0"/>
              <a:t>In </a:t>
            </a:r>
            <a:r>
              <a:rPr lang="en-US" sz="2000" dirty="0"/>
              <a:t>the case of our list box, we might want to be able to index into the list box based on a string. </a:t>
            </a:r>
            <a:r>
              <a:rPr lang="en-US" sz="2000" dirty="0">
                <a:solidFill>
                  <a:srgbClr val="FF0000"/>
                </a:solidFill>
              </a:rPr>
              <a:t>Example 9-10</a:t>
            </a:r>
            <a:r>
              <a:rPr lang="en-US" sz="2000" dirty="0"/>
              <a:t> illustrates a </a:t>
            </a:r>
            <a:r>
              <a:rPr lang="en-US" sz="2000" dirty="0">
                <a:solidFill>
                  <a:srgbClr val="FF0000"/>
                </a:solidFill>
              </a:rPr>
              <a:t>string </a:t>
            </a:r>
            <a:r>
              <a:rPr lang="en-US" sz="2000" dirty="0" smtClean="0">
                <a:solidFill>
                  <a:srgbClr val="0070C0"/>
                </a:solidFill>
              </a:rPr>
              <a:t>index</a:t>
            </a:r>
            <a:r>
              <a:rPr lang="en-US" sz="2000" dirty="0" smtClean="0"/>
              <a:t>.</a:t>
            </a:r>
          </a:p>
          <a:p>
            <a:pPr marL="457200">
              <a:buFont typeface="Wingdings" panose="05000000000000000000" pitchFamily="2" charset="2"/>
              <a:buChar char="§"/>
            </a:pPr>
            <a:r>
              <a:rPr lang="en-US" sz="2000" dirty="0" smtClean="0"/>
              <a:t>The </a:t>
            </a:r>
            <a:r>
              <a:rPr lang="en-US" sz="2000" dirty="0"/>
              <a:t>indexer calls </a:t>
            </a:r>
            <a:r>
              <a:rPr lang="en-US" sz="2000" dirty="0">
                <a:solidFill>
                  <a:srgbClr val="FF0000"/>
                </a:solidFill>
              </a:rPr>
              <a:t>findString( )</a:t>
            </a:r>
            <a:r>
              <a:rPr lang="en-US" sz="2000" dirty="0"/>
              <a:t>, which is a helper method that returns a record based on the value of the string </a:t>
            </a:r>
            <a:r>
              <a:rPr lang="en-US" sz="2000" dirty="0" smtClean="0"/>
              <a:t>provided.</a:t>
            </a:r>
          </a:p>
          <a:p>
            <a:pPr marL="457200">
              <a:buFont typeface="Wingdings" panose="05000000000000000000" pitchFamily="2" charset="2"/>
              <a:buChar char="§"/>
            </a:pPr>
            <a:r>
              <a:rPr lang="en-US" sz="2000" dirty="0" smtClean="0"/>
              <a:t>Notice </a:t>
            </a:r>
            <a:r>
              <a:rPr lang="en-US" sz="2000" dirty="0"/>
              <a:t>that the overloaded indexer and the indexer from </a:t>
            </a:r>
            <a:r>
              <a:rPr lang="en-US" sz="2000" dirty="0">
                <a:solidFill>
                  <a:srgbClr val="FF0000"/>
                </a:solidFill>
              </a:rPr>
              <a:t>Example 9-9</a:t>
            </a:r>
            <a:r>
              <a:rPr lang="en-US" sz="2000" dirty="0"/>
              <a:t> are able to coexist</a:t>
            </a:r>
            <a:r>
              <a:rPr lang="en-US" sz="2000" dirty="0" smtClean="0"/>
              <a:t>.</a:t>
            </a:r>
          </a:p>
          <a:p>
            <a:pPr marL="457200">
              <a:buFont typeface="Wingdings" panose="05000000000000000000" pitchFamily="2" charset="2"/>
              <a:buChar char="§"/>
            </a:pPr>
            <a:r>
              <a:rPr lang="en-US" sz="2000" dirty="0">
                <a:solidFill>
                  <a:srgbClr val="FF0000"/>
                </a:solidFill>
              </a:rPr>
              <a:t>Example 9-10</a:t>
            </a:r>
            <a:r>
              <a:rPr lang="en-US" sz="2000" dirty="0"/>
              <a:t> is identical to </a:t>
            </a:r>
            <a:r>
              <a:rPr lang="en-US" sz="2000" dirty="0">
                <a:solidFill>
                  <a:srgbClr val="FF0000"/>
                </a:solidFill>
              </a:rPr>
              <a:t>Example 9-9</a:t>
            </a:r>
            <a:r>
              <a:rPr lang="en-US" sz="2000" dirty="0"/>
              <a:t> except for the addition of an overloaded indexer, which can match a string, and the method findString, created to support that index. </a:t>
            </a:r>
          </a:p>
          <a:p>
            <a:pPr marL="457200">
              <a:buFont typeface="Wingdings" panose="05000000000000000000" pitchFamily="2" charset="2"/>
              <a:buChar char="§"/>
            </a:pPr>
            <a:r>
              <a:rPr lang="en-US" sz="2000" dirty="0" smtClean="0"/>
              <a:t>The </a:t>
            </a:r>
            <a:r>
              <a:rPr lang="en-US" sz="2000" dirty="0"/>
              <a:t>findString method simply iterates through the strings held in myStrings until it finds a string that starts with the target string we use in the </a:t>
            </a:r>
            <a:r>
              <a:rPr lang="en-US" sz="2000" dirty="0" smtClean="0"/>
              <a:t>index.</a:t>
            </a:r>
          </a:p>
          <a:p>
            <a:pPr marL="457200">
              <a:buFont typeface="Wingdings" panose="05000000000000000000" pitchFamily="2" charset="2"/>
              <a:buChar char="§"/>
            </a:pPr>
            <a:r>
              <a:rPr lang="en-US" sz="2000" dirty="0" smtClean="0"/>
              <a:t>If </a:t>
            </a:r>
            <a:r>
              <a:rPr lang="en-US" sz="2000" dirty="0"/>
              <a:t>found, it returns the index of that string; otherwise it returns the value -1</a:t>
            </a:r>
            <a:r>
              <a:rPr lang="en-US" sz="2000" dirty="0" smtClean="0"/>
              <a:t>.</a:t>
            </a:r>
            <a:endParaRPr lang="en-US" sz="2000" dirty="0"/>
          </a:p>
        </p:txBody>
      </p:sp>
      <p:sp>
        <p:nvSpPr>
          <p:cNvPr id="3" name="Date Placeholder 2"/>
          <p:cNvSpPr>
            <a:spLocks noGrp="1"/>
          </p:cNvSpPr>
          <p:nvPr>
            <p:ph type="dt" sz="half" idx="2"/>
          </p:nvPr>
        </p:nvSpPr>
        <p:spPr/>
        <p:txBody>
          <a:bodyPr/>
          <a:lstStyle/>
          <a:p>
            <a:fld id="{848AC576-8727-42DA-89FB-D74FC03D571C}"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122</a:t>
            </a:fld>
            <a:endParaRPr lang="en-US"/>
          </a:p>
        </p:txBody>
      </p:sp>
    </p:spTree>
    <p:extLst>
      <p:ext uri="{BB962C8B-B14F-4D97-AF65-F5344CB8AC3E}">
        <p14:creationId xmlns:p14="http://schemas.microsoft.com/office/powerpoint/2010/main" val="19429731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9-10</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1095" y="1287462"/>
            <a:ext cx="10020300" cy="4486275"/>
          </a:xfrm>
          <a:prstGeom prst="rect">
            <a:avLst/>
          </a:prstGeom>
          <a:ln>
            <a:solidFill>
              <a:srgbClr val="5B9BD5"/>
            </a:solidFill>
          </a:ln>
        </p:spPr>
      </p:pic>
      <p:sp>
        <p:nvSpPr>
          <p:cNvPr id="4" name="Date Placeholder 3"/>
          <p:cNvSpPr>
            <a:spLocks noGrp="1"/>
          </p:cNvSpPr>
          <p:nvPr>
            <p:ph type="dt" sz="half" idx="2"/>
          </p:nvPr>
        </p:nvSpPr>
        <p:spPr/>
        <p:txBody>
          <a:bodyPr/>
          <a:lstStyle/>
          <a:p>
            <a:fld id="{59AE7390-5A2F-4A1A-ACF3-3E63B2575A26}"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123</a:t>
            </a:fld>
            <a:endParaRPr lang="en-US"/>
          </a:p>
        </p:txBody>
      </p:sp>
    </p:spTree>
    <p:extLst>
      <p:ext uri="{BB962C8B-B14F-4D97-AF65-F5344CB8AC3E}">
        <p14:creationId xmlns:p14="http://schemas.microsoft.com/office/powerpoint/2010/main" val="271978772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Collection Interfaces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A2B34F2E-F937-40BE-9906-413075DCDB5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124</a:t>
            </a:fld>
            <a:endParaRPr lang="en-US"/>
          </a:p>
        </p:txBody>
      </p:sp>
    </p:spTree>
    <p:extLst>
      <p:ext uri="{BB962C8B-B14F-4D97-AF65-F5344CB8AC3E}">
        <p14:creationId xmlns:p14="http://schemas.microsoft.com/office/powerpoint/2010/main" val="17151515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Array Lists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91963983-CF3E-45FE-BB89-BFA8E4F1D00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125</a:t>
            </a:fld>
            <a:endParaRPr lang="en-US"/>
          </a:p>
        </p:txBody>
      </p:sp>
    </p:spTree>
    <p:extLst>
      <p:ext uri="{BB962C8B-B14F-4D97-AF65-F5344CB8AC3E}">
        <p14:creationId xmlns:p14="http://schemas.microsoft.com/office/powerpoint/2010/main" val="6127148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Queues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197A73D9-C4BF-4F3C-99C9-740E194E585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126</a:t>
            </a:fld>
            <a:endParaRPr lang="en-US"/>
          </a:p>
        </p:txBody>
      </p:sp>
    </p:spTree>
    <p:extLst>
      <p:ext uri="{BB962C8B-B14F-4D97-AF65-F5344CB8AC3E}">
        <p14:creationId xmlns:p14="http://schemas.microsoft.com/office/powerpoint/2010/main" val="42134990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mtClean="0">
                <a:solidFill>
                  <a:schemeClr val="bg1"/>
                </a:solidFill>
              </a:rPr>
              <a:t>Stacks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E38D0466-B6E0-4570-92AB-C9DA8436969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127</a:t>
            </a:fld>
            <a:endParaRPr lang="en-US"/>
          </a:p>
        </p:txBody>
      </p:sp>
    </p:spTree>
    <p:extLst>
      <p:ext uri="{BB962C8B-B14F-4D97-AF65-F5344CB8AC3E}">
        <p14:creationId xmlns:p14="http://schemas.microsoft.com/office/powerpoint/2010/main" val="244036619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Dictionaries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52BE6C7E-5A8F-4909-99EF-2BFC88AA8AD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128</a:t>
            </a:fld>
            <a:endParaRPr lang="en-US"/>
          </a:p>
        </p:txBody>
      </p:sp>
    </p:spTree>
    <p:extLst>
      <p:ext uri="{BB962C8B-B14F-4D97-AF65-F5344CB8AC3E}">
        <p14:creationId xmlns:p14="http://schemas.microsoft.com/office/powerpoint/2010/main" val="37906261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Strings and Regular Expressions</a:t>
            </a:r>
          </a:p>
        </p:txBody>
      </p:sp>
      <p:sp>
        <p:nvSpPr>
          <p:cNvPr id="6" name="Date Placeholder 5"/>
          <p:cNvSpPr>
            <a:spLocks noGrp="1"/>
          </p:cNvSpPr>
          <p:nvPr>
            <p:ph type="dt" sz="half" idx="2"/>
          </p:nvPr>
        </p:nvSpPr>
        <p:spPr/>
        <p:txBody>
          <a:bodyPr/>
          <a:lstStyle/>
          <a:p>
            <a:fld id="{46B8EE08-4770-4853-AB13-3C46C4C2213B}"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129</a:t>
            </a:fld>
            <a:endParaRPr lang="en-US"/>
          </a:p>
        </p:txBody>
      </p:sp>
      <p:sp>
        <p:nvSpPr>
          <p:cNvPr id="9" name="Text Placeholder 8"/>
          <p:cNvSpPr>
            <a:spLocks noGrp="1"/>
          </p:cNvSpPr>
          <p:nvPr>
            <p:ph type="body" sz="quarter" idx="16"/>
          </p:nvPr>
        </p:nvSpPr>
        <p:spPr/>
        <p:txBody>
          <a:bodyPr/>
          <a:lstStyle/>
          <a:p>
            <a:r>
              <a:rPr lang="en-US" dirty="0" smtClean="0"/>
              <a:t>10</a:t>
            </a:r>
            <a:endParaRPr lang="en-US" dirty="0"/>
          </a:p>
        </p:txBody>
      </p:sp>
      <p:pic>
        <p:nvPicPr>
          <p:cNvPr id="3" name="Picture 2"/>
          <p:cNvPicPr>
            <a:picLocks noChangeAspect="1"/>
          </p:cNvPicPr>
          <p:nvPr/>
        </p:nvPicPr>
        <p:blipFill>
          <a:blip r:embed="rId2"/>
          <a:stretch>
            <a:fillRect/>
          </a:stretch>
        </p:blipFill>
        <p:spPr>
          <a:xfrm>
            <a:off x="8105775" y="5698121"/>
            <a:ext cx="3752850" cy="809625"/>
          </a:xfrm>
          <a:prstGeom prst="rect">
            <a:avLst/>
          </a:prstGeom>
          <a:ln>
            <a:solidFill>
              <a:schemeClr val="accent1"/>
            </a:solidFill>
          </a:ln>
        </p:spPr>
      </p:pic>
    </p:spTree>
    <p:extLst>
      <p:ext uri="{BB962C8B-B14F-4D97-AF65-F5344CB8AC3E}">
        <p14:creationId xmlns:p14="http://schemas.microsoft.com/office/powerpoint/2010/main" val="509245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Framework Base Classes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a:t>The set of framework base classes, the </a:t>
            </a:r>
            <a:r>
              <a:rPr lang="en-US" sz="2000" dirty="0">
                <a:solidFill>
                  <a:srgbClr val="FF0000"/>
                </a:solidFill>
              </a:rPr>
              <a:t>lowest level </a:t>
            </a:r>
            <a:r>
              <a:rPr lang="en-US" sz="2000" dirty="0">
                <a:solidFill>
                  <a:srgbClr val="0070C0"/>
                </a:solidFill>
              </a:rPr>
              <a:t>of the </a:t>
            </a:r>
            <a:r>
              <a:rPr lang="en-US" sz="2000" dirty="0">
                <a:solidFill>
                  <a:srgbClr val="FF0000"/>
                </a:solidFill>
              </a:rPr>
              <a:t>FCL</a:t>
            </a:r>
            <a:r>
              <a:rPr lang="en-US" sz="2000" dirty="0"/>
              <a:t>, is similar to the set of classes in Java.</a:t>
            </a:r>
            <a:endParaRPr lang="en-US" sz="2000" dirty="0" smtClean="0"/>
          </a:p>
          <a:p>
            <a:pPr marL="457200">
              <a:buFont typeface="Wingdings" panose="05000000000000000000" pitchFamily="2" charset="2"/>
              <a:buChar char="§"/>
            </a:pPr>
            <a:r>
              <a:rPr lang="en-US" sz="2000" dirty="0"/>
              <a:t>These classes support </a:t>
            </a:r>
            <a:r>
              <a:rPr lang="en-US" sz="2000" dirty="0" smtClean="0">
                <a:solidFill>
                  <a:srgbClr val="0070C0"/>
                </a:solidFill>
              </a:rPr>
              <a:t>rudimentary</a:t>
            </a:r>
            <a:endParaRPr lang="en-US" sz="2000" dirty="0"/>
          </a:p>
          <a:p>
            <a:pPr marL="685800">
              <a:buFont typeface="Wingdings" panose="05000000000000000000" pitchFamily="2" charset="2"/>
              <a:buChar char="ü"/>
            </a:pPr>
            <a:r>
              <a:rPr lang="en-US" sz="2000" dirty="0" smtClean="0"/>
              <a:t>Input </a:t>
            </a:r>
            <a:r>
              <a:rPr lang="en-US" sz="2000" dirty="0"/>
              <a:t>and </a:t>
            </a:r>
            <a:r>
              <a:rPr lang="en-US" sz="2000" dirty="0" smtClean="0"/>
              <a:t>output</a:t>
            </a:r>
          </a:p>
          <a:p>
            <a:pPr marL="685800">
              <a:buFont typeface="Wingdings" panose="05000000000000000000" pitchFamily="2" charset="2"/>
              <a:buChar char="ü"/>
            </a:pPr>
            <a:r>
              <a:rPr lang="en-US" sz="2000" dirty="0"/>
              <a:t>S</a:t>
            </a:r>
            <a:r>
              <a:rPr lang="en-US" sz="2000" dirty="0" smtClean="0"/>
              <a:t>tring manipulation</a:t>
            </a:r>
          </a:p>
          <a:p>
            <a:pPr marL="685800">
              <a:buFont typeface="Wingdings" panose="05000000000000000000" pitchFamily="2" charset="2"/>
              <a:buChar char="ü"/>
            </a:pPr>
            <a:r>
              <a:rPr lang="en-US" sz="2000" dirty="0"/>
              <a:t>S</a:t>
            </a:r>
            <a:r>
              <a:rPr lang="en-US" sz="2000" dirty="0" smtClean="0"/>
              <a:t>ecurity management</a:t>
            </a:r>
          </a:p>
          <a:p>
            <a:pPr marL="685800">
              <a:buFont typeface="Wingdings" panose="05000000000000000000" pitchFamily="2" charset="2"/>
              <a:buChar char="ü"/>
            </a:pPr>
            <a:r>
              <a:rPr lang="en-US" sz="2000" dirty="0"/>
              <a:t>N</a:t>
            </a:r>
            <a:r>
              <a:rPr lang="en-US" sz="2000" dirty="0" smtClean="0"/>
              <a:t>etwork communication</a:t>
            </a:r>
          </a:p>
          <a:p>
            <a:pPr marL="685800">
              <a:buFont typeface="Wingdings" panose="05000000000000000000" pitchFamily="2" charset="2"/>
              <a:buChar char="ü"/>
            </a:pPr>
            <a:r>
              <a:rPr lang="en-US" sz="2000" dirty="0"/>
              <a:t>T</a:t>
            </a:r>
            <a:r>
              <a:rPr lang="en-US" sz="2000" dirty="0" smtClean="0"/>
              <a:t>hread management</a:t>
            </a:r>
          </a:p>
          <a:p>
            <a:pPr marL="685800">
              <a:buFont typeface="Wingdings" panose="05000000000000000000" pitchFamily="2" charset="2"/>
              <a:buChar char="ü"/>
            </a:pPr>
            <a:r>
              <a:rPr lang="en-US" sz="2000" dirty="0"/>
              <a:t>T</a:t>
            </a:r>
            <a:r>
              <a:rPr lang="en-US" sz="2000" dirty="0" smtClean="0"/>
              <a:t>ext manipulation</a:t>
            </a:r>
          </a:p>
          <a:p>
            <a:pPr marL="685800">
              <a:buFont typeface="Wingdings" panose="05000000000000000000" pitchFamily="2" charset="2"/>
              <a:buChar char="ü"/>
            </a:pPr>
            <a:r>
              <a:rPr lang="en-US" sz="2000" dirty="0" smtClean="0"/>
              <a:t>Reflection</a:t>
            </a:r>
          </a:p>
          <a:p>
            <a:pPr marL="685800">
              <a:buFont typeface="Wingdings" panose="05000000000000000000" pitchFamily="2" charset="2"/>
              <a:buChar char="ü"/>
            </a:pPr>
            <a:r>
              <a:rPr lang="en-US" sz="2000" dirty="0"/>
              <a:t>C</a:t>
            </a:r>
            <a:r>
              <a:rPr lang="en-US" sz="2000" dirty="0" smtClean="0"/>
              <a:t>ollections </a:t>
            </a:r>
            <a:r>
              <a:rPr lang="en-US" sz="2000" dirty="0"/>
              <a:t>functionality, etc</a:t>
            </a:r>
            <a:r>
              <a:rPr lang="en-US" sz="2000" dirty="0" smtClean="0"/>
              <a:t>.</a:t>
            </a:r>
            <a:endParaRPr lang="en-US" sz="2000" dirty="0"/>
          </a:p>
        </p:txBody>
      </p:sp>
      <p:sp>
        <p:nvSpPr>
          <p:cNvPr id="3" name="Date Placeholder 2"/>
          <p:cNvSpPr>
            <a:spLocks noGrp="1"/>
          </p:cNvSpPr>
          <p:nvPr>
            <p:ph type="dt" sz="half" idx="2"/>
          </p:nvPr>
        </p:nvSpPr>
        <p:spPr/>
        <p:txBody>
          <a:bodyPr/>
          <a:lstStyle/>
          <a:p>
            <a:fld id="{9161BFA3-8F19-42DC-A5D5-18E69F722CA8}" type="datetime1">
              <a:rPr lang="en-US" smtClean="0"/>
              <a:t>4/30/2018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pPr/>
              <a:t>13</a:t>
            </a:fld>
            <a:endParaRPr lang="en-US"/>
          </a:p>
        </p:txBody>
      </p:sp>
    </p:spTree>
    <p:extLst>
      <p:ext uri="{BB962C8B-B14F-4D97-AF65-F5344CB8AC3E}">
        <p14:creationId xmlns:p14="http://schemas.microsoft.com/office/powerpoint/2010/main" val="31656638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There was a time when people thought of computers exclusively as manipulating numeric values. Early computers were first used to calculate missile trajectories, and programming was taught in the math department of major </a:t>
            </a:r>
            <a:r>
              <a:rPr lang="en-US" sz="2000" dirty="0" smtClean="0"/>
              <a:t>universities.</a:t>
            </a:r>
          </a:p>
          <a:p>
            <a:pPr marL="457200">
              <a:buFont typeface="Wingdings" panose="05000000000000000000" pitchFamily="2" charset="2"/>
              <a:buChar char="§"/>
            </a:pPr>
            <a:r>
              <a:rPr lang="en-US" sz="2000" dirty="0" smtClean="0"/>
              <a:t>Today</a:t>
            </a:r>
            <a:r>
              <a:rPr lang="en-US" sz="2000" dirty="0"/>
              <a:t>, most programs are concerned more with strings of characters than with strings of </a:t>
            </a:r>
            <a:r>
              <a:rPr lang="en-US" sz="2000" dirty="0" smtClean="0"/>
              <a:t>numbers.</a:t>
            </a:r>
          </a:p>
          <a:p>
            <a:pPr marL="457200">
              <a:buFont typeface="Wingdings" panose="05000000000000000000" pitchFamily="2" charset="2"/>
              <a:buChar char="§"/>
            </a:pPr>
            <a:r>
              <a:rPr lang="en-US" sz="2000" dirty="0" smtClean="0"/>
              <a:t>Typically </a:t>
            </a:r>
            <a:r>
              <a:rPr lang="en-US" sz="2000" dirty="0"/>
              <a:t>these strings are used for word processing, document manipulation, and creation of web pages. C# provides built-in support for a fully functional string </a:t>
            </a:r>
            <a:r>
              <a:rPr lang="en-US" sz="2000" dirty="0" smtClean="0"/>
              <a:t>type.</a:t>
            </a:r>
          </a:p>
          <a:p>
            <a:pPr marL="457200">
              <a:buFont typeface="Wingdings" panose="05000000000000000000" pitchFamily="2" charset="2"/>
              <a:buChar char="§"/>
            </a:pPr>
            <a:r>
              <a:rPr lang="en-US" sz="2000" dirty="0" smtClean="0"/>
              <a:t>More </a:t>
            </a:r>
            <a:r>
              <a:rPr lang="en-US" sz="2000" dirty="0"/>
              <a:t>importantly, C# treats strings as objects that encapsulate all the manipulation, sorting, and searching methods normally applied to strings of </a:t>
            </a:r>
            <a:r>
              <a:rPr lang="en-US" sz="2000" dirty="0" smtClean="0"/>
              <a:t>characters.</a:t>
            </a:r>
          </a:p>
          <a:p>
            <a:pPr marL="457200">
              <a:buFont typeface="Wingdings" panose="05000000000000000000" pitchFamily="2" charset="2"/>
              <a:buChar char="§"/>
            </a:pPr>
            <a:r>
              <a:rPr lang="en-US" sz="2000" dirty="0" smtClean="0"/>
              <a:t>Complex </a:t>
            </a:r>
            <a:r>
              <a:rPr lang="en-US" sz="2000" dirty="0"/>
              <a:t>string manipulation and pattern matching is aided by the use of </a:t>
            </a:r>
            <a:r>
              <a:rPr lang="en-US" sz="2000" dirty="0">
                <a:solidFill>
                  <a:srgbClr val="FF0000"/>
                </a:solidFill>
              </a:rPr>
              <a:t>regular </a:t>
            </a:r>
            <a:r>
              <a:rPr lang="en-US" sz="2000" dirty="0" smtClean="0">
                <a:solidFill>
                  <a:srgbClr val="FF0000"/>
                </a:solidFill>
              </a:rPr>
              <a:t>expressions</a:t>
            </a:r>
            <a:r>
              <a:rPr lang="en-US" sz="2000" dirty="0" smtClean="0"/>
              <a:t>.</a:t>
            </a:r>
          </a:p>
          <a:p>
            <a:pPr marL="457200">
              <a:buFont typeface="Wingdings" panose="05000000000000000000" pitchFamily="2" charset="2"/>
              <a:buChar char="§"/>
            </a:pPr>
            <a:r>
              <a:rPr lang="en-US" sz="2000" dirty="0" smtClean="0"/>
              <a:t>C</a:t>
            </a:r>
            <a:r>
              <a:rPr lang="en-US" sz="2000" dirty="0"/>
              <a:t># combines the power and complexity of regular expression syntax, originally found only in string manipulation languages such as </a:t>
            </a:r>
            <a:r>
              <a:rPr lang="en-US" sz="2000" dirty="0">
                <a:solidFill>
                  <a:srgbClr val="FF0000"/>
                </a:solidFill>
              </a:rPr>
              <a:t>awk</a:t>
            </a:r>
            <a:r>
              <a:rPr lang="en-US" sz="2000" dirty="0"/>
              <a:t> and </a:t>
            </a:r>
            <a:r>
              <a:rPr lang="en-US" sz="2000" dirty="0">
                <a:solidFill>
                  <a:srgbClr val="FF0000"/>
                </a:solidFill>
              </a:rPr>
              <a:t>Perl</a:t>
            </a:r>
            <a:r>
              <a:rPr lang="en-US" sz="2000" dirty="0"/>
              <a:t>, with a fully object-oriented </a:t>
            </a:r>
            <a:r>
              <a:rPr lang="en-US" sz="2000" dirty="0" smtClean="0"/>
              <a:t>design.</a:t>
            </a:r>
          </a:p>
          <a:p>
            <a:pPr marL="457200">
              <a:buFont typeface="Wingdings" panose="05000000000000000000" pitchFamily="2" charset="2"/>
              <a:buChar char="§"/>
            </a:pPr>
            <a:r>
              <a:rPr lang="en-US" sz="2000" dirty="0" smtClean="0"/>
              <a:t>In </a:t>
            </a:r>
            <a:r>
              <a:rPr lang="en-US" sz="2000" dirty="0"/>
              <a:t>this chapter, you will learn to work with the C# </a:t>
            </a:r>
            <a:r>
              <a:rPr lang="en-US" sz="2000" dirty="0">
                <a:solidFill>
                  <a:srgbClr val="FF0000"/>
                </a:solidFill>
              </a:rPr>
              <a:t>string</a:t>
            </a:r>
            <a:r>
              <a:rPr lang="en-US" sz="2000" dirty="0"/>
              <a:t> </a:t>
            </a:r>
            <a:r>
              <a:rPr lang="en-US" sz="2000" dirty="0">
                <a:solidFill>
                  <a:srgbClr val="0070C0"/>
                </a:solidFill>
              </a:rPr>
              <a:t>type</a:t>
            </a:r>
            <a:r>
              <a:rPr lang="en-US" sz="2000" dirty="0"/>
              <a:t> and the .NET Framework </a:t>
            </a:r>
            <a:r>
              <a:rPr lang="en-US" sz="2000" dirty="0">
                <a:solidFill>
                  <a:srgbClr val="FF0000"/>
                </a:solidFill>
              </a:rPr>
              <a:t>System.String</a:t>
            </a:r>
            <a:r>
              <a:rPr lang="en-US" sz="2000" dirty="0"/>
              <a:t> </a:t>
            </a:r>
            <a:r>
              <a:rPr lang="en-US" sz="2000" dirty="0">
                <a:solidFill>
                  <a:srgbClr val="0070C0"/>
                </a:solidFill>
              </a:rPr>
              <a:t>class</a:t>
            </a:r>
            <a:r>
              <a:rPr lang="en-US" sz="2000" dirty="0"/>
              <a:t> that it </a:t>
            </a:r>
            <a:r>
              <a:rPr lang="en-US" sz="2000" dirty="0" smtClean="0"/>
              <a:t>aliases.</a:t>
            </a:r>
          </a:p>
          <a:p>
            <a:pPr marL="457200">
              <a:buFont typeface="Wingdings" panose="05000000000000000000" pitchFamily="2" charset="2"/>
              <a:buChar char="§"/>
            </a:pPr>
            <a:r>
              <a:rPr lang="en-US" sz="2000" dirty="0" smtClean="0"/>
              <a:t>You </a:t>
            </a:r>
            <a:r>
              <a:rPr lang="en-US" sz="2000" dirty="0"/>
              <a:t>will see how to extract substrings, manipulate and concatenate strings, and build new strings with the </a:t>
            </a:r>
            <a:r>
              <a:rPr lang="en-US" sz="2000" dirty="0">
                <a:solidFill>
                  <a:srgbClr val="FF0000"/>
                </a:solidFill>
              </a:rPr>
              <a:t>StringBuilder</a:t>
            </a:r>
            <a:r>
              <a:rPr lang="en-US" sz="2000" dirty="0"/>
              <a:t> </a:t>
            </a:r>
            <a:r>
              <a:rPr lang="en-US" sz="2000" dirty="0" smtClean="0">
                <a:solidFill>
                  <a:srgbClr val="0070C0"/>
                </a:solidFill>
              </a:rPr>
              <a:t>class</a:t>
            </a:r>
            <a:r>
              <a:rPr lang="en-US" sz="2000" dirty="0" smtClean="0"/>
              <a:t>.</a:t>
            </a:r>
          </a:p>
          <a:p>
            <a:pPr marL="457200">
              <a:buFont typeface="Wingdings" panose="05000000000000000000" pitchFamily="2" charset="2"/>
              <a:buChar char="§"/>
            </a:pPr>
            <a:r>
              <a:rPr lang="en-US" sz="2000" dirty="0" smtClean="0"/>
              <a:t>In </a:t>
            </a:r>
            <a:r>
              <a:rPr lang="en-US" sz="2000" dirty="0"/>
              <a:t>addition, you will learn how to use the </a:t>
            </a:r>
            <a:r>
              <a:rPr lang="en-US" sz="2000" dirty="0">
                <a:solidFill>
                  <a:srgbClr val="FF0000"/>
                </a:solidFill>
              </a:rPr>
              <a:t>RegEx</a:t>
            </a:r>
            <a:r>
              <a:rPr lang="en-US" sz="2000" dirty="0"/>
              <a:t> </a:t>
            </a:r>
            <a:r>
              <a:rPr lang="en-US" sz="2000" dirty="0">
                <a:solidFill>
                  <a:srgbClr val="0070C0"/>
                </a:solidFill>
              </a:rPr>
              <a:t>class</a:t>
            </a:r>
            <a:r>
              <a:rPr lang="en-US" sz="2000" dirty="0"/>
              <a:t> to match strings based on </a:t>
            </a:r>
            <a:r>
              <a:rPr lang="en-US" sz="2000" dirty="0">
                <a:solidFill>
                  <a:srgbClr val="0070C0"/>
                </a:solidFill>
              </a:rPr>
              <a:t>complex </a:t>
            </a:r>
            <a:r>
              <a:rPr lang="en-US" sz="2000" dirty="0">
                <a:solidFill>
                  <a:srgbClr val="FF0000"/>
                </a:solidFill>
              </a:rPr>
              <a:t>regular expressions</a:t>
            </a:r>
            <a:r>
              <a:rPr lang="en-US" sz="2000" dirty="0" smtClean="0"/>
              <a:t>.</a:t>
            </a:r>
            <a:endParaRPr lang="en-US" sz="2000" dirty="0"/>
          </a:p>
        </p:txBody>
      </p:sp>
      <p:sp>
        <p:nvSpPr>
          <p:cNvPr id="3" name="Date Placeholder 2"/>
          <p:cNvSpPr>
            <a:spLocks noGrp="1"/>
          </p:cNvSpPr>
          <p:nvPr>
            <p:ph type="dt" sz="half" idx="2"/>
          </p:nvPr>
        </p:nvSpPr>
        <p:spPr/>
        <p:txBody>
          <a:bodyPr/>
          <a:lstStyle/>
          <a:p>
            <a:fld id="{96CA50C6-A8B4-40D1-8FC9-0E1A8CCA753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130</a:t>
            </a:fld>
            <a:endParaRPr lang="en-US"/>
          </a:p>
        </p:txBody>
      </p:sp>
    </p:spTree>
    <p:extLst>
      <p:ext uri="{BB962C8B-B14F-4D97-AF65-F5344CB8AC3E}">
        <p14:creationId xmlns:p14="http://schemas.microsoft.com/office/powerpoint/2010/main" val="419955564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Strings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 treats strings as first-class types that are flexible, powerful, and easy to </a:t>
            </a:r>
            <a:r>
              <a:rPr lang="en-US" sz="2000" dirty="0" smtClean="0"/>
              <a:t>use.</a:t>
            </a:r>
          </a:p>
          <a:p>
            <a:pPr marL="457200">
              <a:buFont typeface="Wingdings" panose="05000000000000000000" pitchFamily="2" charset="2"/>
              <a:buChar char="§"/>
            </a:pPr>
            <a:r>
              <a:rPr lang="en-US" sz="2000" dirty="0" smtClean="0"/>
              <a:t>Each </a:t>
            </a:r>
            <a:r>
              <a:rPr lang="en-US" sz="2000" dirty="0">
                <a:solidFill>
                  <a:srgbClr val="FF0000"/>
                </a:solidFill>
              </a:rPr>
              <a:t>string</a:t>
            </a:r>
            <a:r>
              <a:rPr lang="en-US" sz="2000" dirty="0"/>
              <a:t> </a:t>
            </a:r>
            <a:r>
              <a:rPr lang="en-US" sz="2000" dirty="0">
                <a:solidFill>
                  <a:srgbClr val="00B0F0"/>
                </a:solidFill>
              </a:rPr>
              <a:t>object</a:t>
            </a:r>
            <a:r>
              <a:rPr lang="en-US" sz="2000" dirty="0"/>
              <a:t> is an </a:t>
            </a:r>
            <a:r>
              <a:rPr lang="en-US" sz="2000" dirty="0">
                <a:solidFill>
                  <a:srgbClr val="00B0F0"/>
                </a:solidFill>
              </a:rPr>
              <a:t>immutable sequence </a:t>
            </a:r>
            <a:r>
              <a:rPr lang="en-US" sz="2000" dirty="0"/>
              <a:t>of </a:t>
            </a:r>
            <a:r>
              <a:rPr lang="en-US" sz="2000" dirty="0">
                <a:solidFill>
                  <a:srgbClr val="FF0000"/>
                </a:solidFill>
              </a:rPr>
              <a:t>Unicode </a:t>
            </a:r>
            <a:r>
              <a:rPr lang="en-US" sz="2000" dirty="0" smtClean="0">
                <a:solidFill>
                  <a:srgbClr val="FF0000"/>
                </a:solidFill>
              </a:rPr>
              <a:t>characters</a:t>
            </a:r>
            <a:r>
              <a:rPr lang="en-US" sz="2000" dirty="0" smtClean="0"/>
              <a:t>.</a:t>
            </a:r>
          </a:p>
          <a:p>
            <a:pPr marL="457200">
              <a:buFont typeface="Wingdings" panose="05000000000000000000" pitchFamily="2" charset="2"/>
              <a:buChar char="§"/>
            </a:pPr>
            <a:r>
              <a:rPr lang="en-US" sz="2000" dirty="0" smtClean="0"/>
              <a:t>In </a:t>
            </a:r>
            <a:r>
              <a:rPr lang="en-US" sz="2000" dirty="0"/>
              <a:t>other words, methods that appear to change the string actually return a </a:t>
            </a:r>
            <a:r>
              <a:rPr lang="en-US" sz="2000" dirty="0">
                <a:solidFill>
                  <a:srgbClr val="00B0F0"/>
                </a:solidFill>
              </a:rPr>
              <a:t>modified copy</a:t>
            </a:r>
            <a:r>
              <a:rPr lang="en-US" sz="2000" dirty="0"/>
              <a:t>; the </a:t>
            </a:r>
            <a:r>
              <a:rPr lang="en-US" sz="2000" dirty="0">
                <a:solidFill>
                  <a:srgbClr val="00B0F0"/>
                </a:solidFill>
              </a:rPr>
              <a:t>original string </a:t>
            </a:r>
            <a:r>
              <a:rPr lang="en-US" sz="2000" dirty="0"/>
              <a:t>remains </a:t>
            </a:r>
            <a:r>
              <a:rPr lang="en-US" sz="2000" dirty="0" smtClean="0">
                <a:solidFill>
                  <a:srgbClr val="FF0000"/>
                </a:solidFill>
              </a:rPr>
              <a:t>intact</a:t>
            </a:r>
            <a:r>
              <a:rPr lang="en-US" sz="2000" dirty="0" smtClean="0"/>
              <a:t>.</a:t>
            </a:r>
          </a:p>
          <a:p>
            <a:pPr marL="457200">
              <a:buFont typeface="Wingdings" panose="05000000000000000000" pitchFamily="2" charset="2"/>
              <a:buChar char="§"/>
            </a:pPr>
            <a:r>
              <a:rPr lang="en-US" sz="2000" dirty="0" smtClean="0"/>
              <a:t>When </a:t>
            </a:r>
            <a:r>
              <a:rPr lang="en-US" sz="2000" dirty="0"/>
              <a:t>you declare a C# string using the </a:t>
            </a:r>
            <a:r>
              <a:rPr lang="en-US" sz="2000" dirty="0">
                <a:solidFill>
                  <a:srgbClr val="FF0000"/>
                </a:solidFill>
              </a:rPr>
              <a:t>string</a:t>
            </a:r>
            <a:r>
              <a:rPr lang="en-US" sz="2000" dirty="0"/>
              <a:t> </a:t>
            </a:r>
            <a:r>
              <a:rPr lang="en-US" sz="2000" dirty="0">
                <a:solidFill>
                  <a:srgbClr val="0070C0"/>
                </a:solidFill>
              </a:rPr>
              <a:t>keyword</a:t>
            </a:r>
            <a:r>
              <a:rPr lang="en-US" sz="2000" dirty="0"/>
              <a:t>, you are in fact declaring the object to be of the type </a:t>
            </a:r>
            <a:r>
              <a:rPr lang="en-US" sz="2000" dirty="0">
                <a:solidFill>
                  <a:srgbClr val="FF0000"/>
                </a:solidFill>
              </a:rPr>
              <a:t>System.String</a:t>
            </a:r>
            <a:r>
              <a:rPr lang="en-US" sz="2000" dirty="0"/>
              <a:t>, one of the built-in types provided by the .NET Framework Class </a:t>
            </a:r>
            <a:r>
              <a:rPr lang="en-US" sz="2000" dirty="0" smtClean="0"/>
              <a:t>Library.</a:t>
            </a:r>
          </a:p>
          <a:p>
            <a:pPr marL="457200">
              <a:buFont typeface="Wingdings" panose="05000000000000000000" pitchFamily="2" charset="2"/>
              <a:buChar char="§"/>
            </a:pPr>
            <a:r>
              <a:rPr lang="en-US" sz="2000" dirty="0" smtClean="0"/>
              <a:t>A </a:t>
            </a:r>
            <a:r>
              <a:rPr lang="en-US" sz="2000" dirty="0"/>
              <a:t>C# string type is a System.String type, and we will use the names interchangeably throughout the chapter. </a:t>
            </a:r>
            <a:endParaRPr lang="en-US" sz="2000" dirty="0" smtClean="0"/>
          </a:p>
          <a:p>
            <a:pPr marL="457200">
              <a:buFont typeface="Wingdings" panose="05000000000000000000" pitchFamily="2" charset="2"/>
              <a:buChar char="§"/>
            </a:pPr>
            <a:r>
              <a:rPr lang="en-US" sz="2000" dirty="0" smtClean="0"/>
              <a:t>The </a:t>
            </a:r>
            <a:r>
              <a:rPr lang="en-US" sz="2000" dirty="0"/>
              <a:t>declaration of the System.String class is</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This declaration reveals that the class is </a:t>
            </a:r>
            <a:r>
              <a:rPr lang="en-US" sz="2000" dirty="0">
                <a:solidFill>
                  <a:srgbClr val="FF0000"/>
                </a:solidFill>
              </a:rPr>
              <a:t>sealed</a:t>
            </a:r>
            <a:r>
              <a:rPr lang="en-US" sz="2000" dirty="0"/>
              <a:t>, meaning that it is not possible to derive from the string class. </a:t>
            </a:r>
            <a:endParaRPr lang="en-US" sz="2000" dirty="0" smtClean="0"/>
          </a:p>
          <a:p>
            <a:pPr marL="457200">
              <a:buFont typeface="Wingdings" panose="05000000000000000000" pitchFamily="2" charset="2"/>
              <a:buChar char="§"/>
            </a:pPr>
            <a:r>
              <a:rPr lang="en-US" sz="2000" dirty="0" smtClean="0"/>
              <a:t>The </a:t>
            </a:r>
            <a:r>
              <a:rPr lang="en-US" sz="2000" dirty="0"/>
              <a:t>class also implements four system interfaces -- IComparable, ICloneable, IConvertible, and IEnumerable -- which dictate functionality that System.String shares with other classes in the .NET Framework</a:t>
            </a:r>
            <a:r>
              <a:rPr lang="en-US" sz="2000" dirty="0" smtClean="0"/>
              <a:t>.</a:t>
            </a:r>
          </a:p>
          <a:p>
            <a:pPr marL="457200">
              <a:buFont typeface="Wingdings" panose="05000000000000000000" pitchFamily="2" charset="2"/>
              <a:buChar char="§"/>
            </a:pPr>
            <a:r>
              <a:rPr lang="en-US" sz="2000" dirty="0"/>
              <a:t>As seen in Chapter 9, the IComparable interface is implemented by types whose values can be ordered. </a:t>
            </a:r>
          </a:p>
        </p:txBody>
      </p:sp>
      <p:pic>
        <p:nvPicPr>
          <p:cNvPr id="3" name="Picture 2"/>
          <p:cNvPicPr>
            <a:picLocks noChangeAspect="1"/>
          </p:cNvPicPr>
          <p:nvPr/>
        </p:nvPicPr>
        <p:blipFill>
          <a:blip r:embed="rId2"/>
          <a:stretch>
            <a:fillRect/>
          </a:stretch>
        </p:blipFill>
        <p:spPr>
          <a:xfrm>
            <a:off x="726546" y="4102100"/>
            <a:ext cx="7419975" cy="533400"/>
          </a:xfrm>
          <a:prstGeom prst="rect">
            <a:avLst/>
          </a:prstGeom>
          <a:ln>
            <a:solidFill>
              <a:srgbClr val="5B9BD5"/>
            </a:solidFill>
          </a:ln>
        </p:spPr>
      </p:pic>
      <p:sp>
        <p:nvSpPr>
          <p:cNvPr id="5" name="Date Placeholder 4"/>
          <p:cNvSpPr>
            <a:spLocks noGrp="1"/>
          </p:cNvSpPr>
          <p:nvPr>
            <p:ph type="dt" sz="half" idx="2"/>
          </p:nvPr>
        </p:nvSpPr>
        <p:spPr/>
        <p:txBody>
          <a:bodyPr/>
          <a:lstStyle/>
          <a:p>
            <a:fld id="{E8406C08-4CA8-4F1E-A27C-C022FF273D2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131</a:t>
            </a:fld>
            <a:endParaRPr lang="en-US"/>
          </a:p>
        </p:txBody>
      </p:sp>
    </p:spTree>
    <p:extLst>
      <p:ext uri="{BB962C8B-B14F-4D97-AF65-F5344CB8AC3E}">
        <p14:creationId xmlns:p14="http://schemas.microsoft.com/office/powerpoint/2010/main" val="279544728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Strings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Strings</a:t>
            </a:r>
            <a:r>
              <a:rPr lang="en-US" sz="2000" dirty="0"/>
              <a:t>, for example, can be </a:t>
            </a:r>
            <a:r>
              <a:rPr lang="en-US" sz="2000" dirty="0">
                <a:solidFill>
                  <a:srgbClr val="FF0000"/>
                </a:solidFill>
              </a:rPr>
              <a:t>alphabetized</a:t>
            </a:r>
            <a:r>
              <a:rPr lang="en-US" sz="2000" dirty="0"/>
              <a:t>; any given string can be compared with another string to determine which should come first in an ordered </a:t>
            </a:r>
            <a:r>
              <a:rPr lang="en-US" sz="2000" dirty="0" smtClean="0"/>
              <a:t>list.</a:t>
            </a:r>
          </a:p>
          <a:p>
            <a:pPr marL="457200">
              <a:buFont typeface="Wingdings" panose="05000000000000000000" pitchFamily="2" charset="2"/>
              <a:buChar char="§"/>
            </a:pPr>
            <a:r>
              <a:rPr lang="en-US" sz="2000" dirty="0">
                <a:solidFill>
                  <a:srgbClr val="FF0000"/>
                </a:solidFill>
              </a:rPr>
              <a:t>IComparable</a:t>
            </a:r>
            <a:r>
              <a:rPr lang="en-US" sz="2000" dirty="0"/>
              <a:t> </a:t>
            </a:r>
            <a:r>
              <a:rPr lang="en-US" sz="2000" dirty="0">
                <a:solidFill>
                  <a:srgbClr val="0070C0"/>
                </a:solidFill>
              </a:rPr>
              <a:t>classes</a:t>
            </a:r>
            <a:r>
              <a:rPr lang="en-US" sz="2000" dirty="0"/>
              <a:t> implement the </a:t>
            </a:r>
            <a:r>
              <a:rPr lang="en-US" sz="2000" dirty="0">
                <a:solidFill>
                  <a:srgbClr val="FF0000"/>
                </a:solidFill>
              </a:rPr>
              <a:t>CompareTo</a:t>
            </a:r>
            <a:r>
              <a:rPr lang="en-US" sz="2000" dirty="0"/>
              <a:t> </a:t>
            </a:r>
            <a:r>
              <a:rPr lang="en-US" sz="2000" dirty="0" smtClean="0">
                <a:solidFill>
                  <a:srgbClr val="0070C0"/>
                </a:solidFill>
              </a:rPr>
              <a:t>method</a:t>
            </a:r>
            <a:r>
              <a:rPr lang="en-US" sz="2000" dirty="0" smtClean="0"/>
              <a:t>.</a:t>
            </a:r>
          </a:p>
          <a:p>
            <a:pPr marL="457200">
              <a:buFont typeface="Wingdings" panose="05000000000000000000" pitchFamily="2" charset="2"/>
              <a:buChar char="§"/>
            </a:pPr>
            <a:r>
              <a:rPr lang="en-US" sz="2000" dirty="0" smtClean="0">
                <a:solidFill>
                  <a:srgbClr val="FF0000"/>
                </a:solidFill>
              </a:rPr>
              <a:t>IEnumerable</a:t>
            </a:r>
            <a:r>
              <a:rPr lang="en-US" sz="2000" dirty="0"/>
              <a:t>, also discussed in Chapter 9, lets you use the </a:t>
            </a:r>
            <a:r>
              <a:rPr lang="en-US" sz="2000" dirty="0">
                <a:solidFill>
                  <a:srgbClr val="FF0000"/>
                </a:solidFill>
              </a:rPr>
              <a:t>foreach</a:t>
            </a:r>
            <a:r>
              <a:rPr lang="en-US" sz="2000" dirty="0"/>
              <a:t> </a:t>
            </a:r>
            <a:r>
              <a:rPr lang="en-US" sz="2000" dirty="0">
                <a:solidFill>
                  <a:srgbClr val="0070C0"/>
                </a:solidFill>
              </a:rPr>
              <a:t>construct</a:t>
            </a:r>
            <a:r>
              <a:rPr lang="en-US" sz="2000" dirty="0"/>
              <a:t> to enumerate a string as a collection of </a:t>
            </a:r>
            <a:r>
              <a:rPr lang="en-US" sz="2000" dirty="0" smtClean="0"/>
              <a:t>chars.</a:t>
            </a:r>
          </a:p>
          <a:p>
            <a:pPr marL="457200">
              <a:buFont typeface="Wingdings" panose="05000000000000000000" pitchFamily="2" charset="2"/>
              <a:buChar char="§"/>
            </a:pPr>
            <a:r>
              <a:rPr lang="en-US" sz="2000" dirty="0" smtClean="0"/>
              <a:t>ICloneable </a:t>
            </a:r>
            <a:r>
              <a:rPr lang="en-US" sz="2000" dirty="0"/>
              <a:t>objects can create new instances with the same value as the original </a:t>
            </a:r>
            <a:r>
              <a:rPr lang="en-US" sz="2000" dirty="0" smtClean="0"/>
              <a:t>instance.</a:t>
            </a:r>
          </a:p>
          <a:p>
            <a:pPr marL="457200">
              <a:buFont typeface="Wingdings" panose="05000000000000000000" pitchFamily="2" charset="2"/>
              <a:buChar char="§"/>
            </a:pPr>
            <a:r>
              <a:rPr lang="en-US" sz="2000" dirty="0" smtClean="0"/>
              <a:t>In </a:t>
            </a:r>
            <a:r>
              <a:rPr lang="en-US" sz="2000" dirty="0"/>
              <a:t>this case, it is possible to clone a string to produce a new string with the same values (characters) as the </a:t>
            </a:r>
            <a:r>
              <a:rPr lang="en-US" sz="2000" dirty="0" smtClean="0"/>
              <a:t>original.</a:t>
            </a:r>
          </a:p>
          <a:p>
            <a:pPr marL="457200">
              <a:buFont typeface="Wingdings" panose="05000000000000000000" pitchFamily="2" charset="2"/>
              <a:buChar char="§"/>
            </a:pPr>
            <a:r>
              <a:rPr lang="en-US" sz="2000" dirty="0" smtClean="0">
                <a:solidFill>
                  <a:srgbClr val="FF0000"/>
                </a:solidFill>
              </a:rPr>
              <a:t>ICloneable</a:t>
            </a:r>
            <a:r>
              <a:rPr lang="en-US" sz="2000" dirty="0" smtClean="0"/>
              <a:t> </a:t>
            </a:r>
            <a:r>
              <a:rPr lang="en-US" sz="2000" dirty="0">
                <a:solidFill>
                  <a:srgbClr val="0070C0"/>
                </a:solidFill>
              </a:rPr>
              <a:t>classes</a:t>
            </a:r>
            <a:r>
              <a:rPr lang="en-US" sz="2000" dirty="0"/>
              <a:t> implement the </a:t>
            </a:r>
            <a:r>
              <a:rPr lang="en-US" sz="2000" dirty="0">
                <a:solidFill>
                  <a:srgbClr val="FF0000"/>
                </a:solidFill>
              </a:rPr>
              <a:t>Clone( )</a:t>
            </a:r>
            <a:r>
              <a:rPr lang="en-US" sz="2000" dirty="0"/>
              <a:t> </a:t>
            </a:r>
            <a:r>
              <a:rPr lang="en-US" sz="2000" dirty="0" smtClean="0">
                <a:solidFill>
                  <a:srgbClr val="0070C0"/>
                </a:solidFill>
              </a:rPr>
              <a:t>method</a:t>
            </a:r>
            <a:r>
              <a:rPr lang="en-US" sz="2000" dirty="0" smtClean="0"/>
              <a:t>.</a:t>
            </a:r>
          </a:p>
          <a:p>
            <a:pPr marL="457200">
              <a:buFont typeface="Wingdings" panose="05000000000000000000" pitchFamily="2" charset="2"/>
              <a:buChar char="§"/>
            </a:pPr>
            <a:r>
              <a:rPr lang="en-US" sz="2000" dirty="0" smtClean="0">
                <a:solidFill>
                  <a:srgbClr val="FF0000"/>
                </a:solidFill>
              </a:rPr>
              <a:t>IConvertible</a:t>
            </a:r>
            <a:r>
              <a:rPr lang="en-US" sz="2000" dirty="0" smtClean="0"/>
              <a:t> </a:t>
            </a:r>
            <a:r>
              <a:rPr lang="en-US" sz="2000" dirty="0">
                <a:solidFill>
                  <a:srgbClr val="0070C0"/>
                </a:solidFill>
              </a:rPr>
              <a:t>classes</a:t>
            </a:r>
            <a:r>
              <a:rPr lang="en-US" sz="2000" dirty="0"/>
              <a:t> provide </a:t>
            </a:r>
            <a:r>
              <a:rPr lang="en-US" sz="2000" dirty="0">
                <a:solidFill>
                  <a:srgbClr val="0070C0"/>
                </a:solidFill>
              </a:rPr>
              <a:t>methods</a:t>
            </a:r>
            <a:r>
              <a:rPr lang="en-US" sz="2000" dirty="0"/>
              <a:t> to facilitate conversion to other primitive types such as ToInt32( ), ToDouble( ), ToDecimal( ), etc</a:t>
            </a:r>
            <a:r>
              <a:rPr lang="en-US" sz="2000" dirty="0" smtClean="0"/>
              <a:t>.</a:t>
            </a:r>
            <a:endParaRPr lang="en-US" sz="2000" dirty="0"/>
          </a:p>
        </p:txBody>
      </p:sp>
      <p:sp>
        <p:nvSpPr>
          <p:cNvPr id="3" name="Date Placeholder 2"/>
          <p:cNvSpPr>
            <a:spLocks noGrp="1"/>
          </p:cNvSpPr>
          <p:nvPr>
            <p:ph type="dt" sz="half" idx="2"/>
          </p:nvPr>
        </p:nvSpPr>
        <p:spPr/>
        <p:txBody>
          <a:bodyPr/>
          <a:lstStyle/>
          <a:p>
            <a:fld id="{C920B3F2-FAF3-467C-83AD-8D360BB06024}"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132</a:t>
            </a:fld>
            <a:endParaRPr lang="en-US"/>
          </a:p>
        </p:txBody>
      </p:sp>
    </p:spTree>
    <p:extLst>
      <p:ext uri="{BB962C8B-B14F-4D97-AF65-F5344CB8AC3E}">
        <p14:creationId xmlns:p14="http://schemas.microsoft.com/office/powerpoint/2010/main" val="8113246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Strings</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79C6EA2-9A96-4FD5-A0C3-E8EBDCBBB97C}"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133</a:t>
            </a:fld>
            <a:endParaRPr lang="en-US"/>
          </a:p>
        </p:txBody>
      </p:sp>
    </p:spTree>
    <p:extLst>
      <p:ext uri="{BB962C8B-B14F-4D97-AF65-F5344CB8AC3E}">
        <p14:creationId xmlns:p14="http://schemas.microsoft.com/office/powerpoint/2010/main" val="205454013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ToString Method</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3A2C4037-AE16-4682-8CF2-0FD8E81782D5}"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134</a:t>
            </a:fld>
            <a:endParaRPr lang="en-US"/>
          </a:p>
        </p:txBody>
      </p:sp>
    </p:spTree>
    <p:extLst>
      <p:ext uri="{BB962C8B-B14F-4D97-AF65-F5344CB8AC3E}">
        <p14:creationId xmlns:p14="http://schemas.microsoft.com/office/powerpoint/2010/main" val="372949289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Manipulating Strings</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9493666E-B197-4E4A-9F97-8B5AC0FA356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135</a:t>
            </a:fld>
            <a:endParaRPr lang="en-US"/>
          </a:p>
        </p:txBody>
      </p:sp>
    </p:spTree>
    <p:extLst>
      <p:ext uri="{BB962C8B-B14F-4D97-AF65-F5344CB8AC3E}">
        <p14:creationId xmlns:p14="http://schemas.microsoft.com/office/powerpoint/2010/main" val="27078593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Finding Substrings</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00DBBC44-99B3-464B-8628-7C444E79C871}"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136</a:t>
            </a:fld>
            <a:endParaRPr lang="en-US"/>
          </a:p>
        </p:txBody>
      </p:sp>
    </p:spTree>
    <p:extLst>
      <p:ext uri="{BB962C8B-B14F-4D97-AF65-F5344CB8AC3E}">
        <p14:creationId xmlns:p14="http://schemas.microsoft.com/office/powerpoint/2010/main" val="12964925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Splitting Strings</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1D70DF53-292E-4F44-978D-0A5AA654377A}"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137</a:t>
            </a:fld>
            <a:endParaRPr lang="en-US"/>
          </a:p>
        </p:txBody>
      </p:sp>
    </p:spTree>
    <p:extLst>
      <p:ext uri="{BB962C8B-B14F-4D97-AF65-F5344CB8AC3E}">
        <p14:creationId xmlns:p14="http://schemas.microsoft.com/office/powerpoint/2010/main" val="117654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Manipulating Dynamic Strings</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A20FC838-4CD0-4EAA-95A7-DD71B9058D2B}"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138</a:t>
            </a:fld>
            <a:endParaRPr lang="en-US"/>
          </a:p>
        </p:txBody>
      </p:sp>
    </p:spTree>
    <p:extLst>
      <p:ext uri="{BB962C8B-B14F-4D97-AF65-F5344CB8AC3E}">
        <p14:creationId xmlns:p14="http://schemas.microsoft.com/office/powerpoint/2010/main" val="201629541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Regular Expressions</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Regular expressions are a powerful language for </a:t>
            </a:r>
            <a:r>
              <a:rPr lang="en-US" sz="2000" dirty="0">
                <a:solidFill>
                  <a:srgbClr val="0070C0"/>
                </a:solidFill>
              </a:rPr>
              <a:t>describing</a:t>
            </a:r>
            <a:r>
              <a:rPr lang="en-US" sz="2000" dirty="0"/>
              <a:t> and </a:t>
            </a:r>
            <a:r>
              <a:rPr lang="en-US" sz="2000" dirty="0">
                <a:solidFill>
                  <a:srgbClr val="0070C0"/>
                </a:solidFill>
              </a:rPr>
              <a:t>manipulating</a:t>
            </a:r>
            <a:r>
              <a:rPr lang="en-US" sz="2000" dirty="0"/>
              <a:t> </a:t>
            </a:r>
            <a:r>
              <a:rPr lang="en-US" sz="2000" dirty="0" smtClean="0">
                <a:solidFill>
                  <a:srgbClr val="FF0000"/>
                </a:solidFill>
              </a:rPr>
              <a:t>text</a:t>
            </a:r>
            <a:r>
              <a:rPr lang="en-US" sz="2000" dirty="0" smtClean="0"/>
              <a:t>.</a:t>
            </a:r>
          </a:p>
          <a:p>
            <a:pPr marL="457200">
              <a:buFont typeface="Wingdings" panose="05000000000000000000" pitchFamily="2" charset="2"/>
              <a:buChar char="§"/>
            </a:pPr>
            <a:r>
              <a:rPr lang="en-US" sz="2000" dirty="0" smtClean="0"/>
              <a:t>A </a:t>
            </a:r>
            <a:r>
              <a:rPr lang="en-US" sz="2000" dirty="0"/>
              <a:t>regular expression is applied to a string -- that is, to a set of </a:t>
            </a:r>
            <a:r>
              <a:rPr lang="en-US" sz="2000" dirty="0" smtClean="0"/>
              <a:t>characters. Often </a:t>
            </a:r>
            <a:r>
              <a:rPr lang="en-US" sz="2000" dirty="0"/>
              <a:t>that string is an entire text </a:t>
            </a:r>
            <a:r>
              <a:rPr lang="en-US" sz="2000" dirty="0" smtClean="0"/>
              <a:t>document.</a:t>
            </a:r>
          </a:p>
          <a:p>
            <a:pPr marL="457200">
              <a:buFont typeface="Wingdings" panose="05000000000000000000" pitchFamily="2" charset="2"/>
              <a:buChar char="§"/>
            </a:pPr>
            <a:r>
              <a:rPr lang="en-US" sz="2000" dirty="0" smtClean="0"/>
              <a:t>The </a:t>
            </a:r>
            <a:r>
              <a:rPr lang="en-US" sz="2000" dirty="0"/>
              <a:t>result of applying a regular expression to a string is either to </a:t>
            </a:r>
            <a:r>
              <a:rPr lang="en-US" sz="2000" dirty="0">
                <a:solidFill>
                  <a:srgbClr val="0070C0"/>
                </a:solidFill>
              </a:rPr>
              <a:t>return</a:t>
            </a:r>
            <a:r>
              <a:rPr lang="en-US" sz="2000" dirty="0"/>
              <a:t> a </a:t>
            </a:r>
            <a:r>
              <a:rPr lang="en-US" sz="2000" dirty="0">
                <a:solidFill>
                  <a:srgbClr val="FF0000"/>
                </a:solidFill>
              </a:rPr>
              <a:t>substring</a:t>
            </a:r>
            <a:r>
              <a:rPr lang="en-US" sz="2000" dirty="0"/>
              <a:t>, or to return a </a:t>
            </a:r>
            <a:r>
              <a:rPr lang="en-US" sz="2000" dirty="0">
                <a:solidFill>
                  <a:srgbClr val="FF0000"/>
                </a:solidFill>
              </a:rPr>
              <a:t>new string </a:t>
            </a:r>
            <a:r>
              <a:rPr lang="en-US" sz="2000" dirty="0"/>
              <a:t>representing a modification of some part of the original </a:t>
            </a:r>
            <a:r>
              <a:rPr lang="en-US" sz="2000" dirty="0" smtClean="0"/>
              <a:t>string.</a:t>
            </a:r>
          </a:p>
          <a:p>
            <a:pPr marL="457200">
              <a:buFont typeface="Wingdings" panose="05000000000000000000" pitchFamily="2" charset="2"/>
              <a:buChar char="§"/>
            </a:pPr>
            <a:r>
              <a:rPr lang="en-US" sz="2000" dirty="0" smtClean="0"/>
              <a:t>Remember </a:t>
            </a:r>
            <a:r>
              <a:rPr lang="en-US" sz="2000" dirty="0"/>
              <a:t>that strings are immutable and so cannot be changed by the regular </a:t>
            </a:r>
            <a:r>
              <a:rPr lang="en-US" sz="2000" dirty="0" smtClean="0"/>
              <a:t>expression.</a:t>
            </a:r>
          </a:p>
          <a:p>
            <a:pPr marL="457200">
              <a:buFont typeface="Wingdings" panose="05000000000000000000" pitchFamily="2" charset="2"/>
              <a:buChar char="§"/>
            </a:pPr>
            <a:r>
              <a:rPr lang="en-US" sz="2000" dirty="0" smtClean="0"/>
              <a:t>By </a:t>
            </a:r>
            <a:r>
              <a:rPr lang="en-US" sz="2000" dirty="0"/>
              <a:t>applying a properly constructed regular expression to the following string</a:t>
            </a:r>
            <a:r>
              <a:rPr lang="en-US" sz="2000" dirty="0" smtClean="0"/>
              <a:t>:</a:t>
            </a:r>
          </a:p>
          <a:p>
            <a:pPr indent="0">
              <a:buNone/>
            </a:pPr>
            <a:endParaRPr lang="en-US" sz="2000" dirty="0" smtClean="0"/>
          </a:p>
          <a:p>
            <a:pPr indent="0">
              <a:buNone/>
            </a:pPr>
            <a:endParaRPr lang="en-US" sz="2000" dirty="0" smtClean="0"/>
          </a:p>
          <a:p>
            <a:pPr marL="457200" indent="0">
              <a:buNone/>
            </a:pPr>
            <a:r>
              <a:rPr lang="en-US" sz="2000" dirty="0"/>
              <a:t>you can return any or all of its substrings (e.g., Liberty or One), or modified versions of its substrings (e.g., LIBeRtY or OnE</a:t>
            </a:r>
            <a:r>
              <a:rPr lang="en-US" sz="2000" dirty="0" smtClean="0"/>
              <a:t>).</a:t>
            </a:r>
          </a:p>
          <a:p>
            <a:pPr marL="457200">
              <a:buFont typeface="Wingdings" panose="05000000000000000000" pitchFamily="2" charset="2"/>
              <a:buChar char="§"/>
            </a:pPr>
            <a:r>
              <a:rPr lang="en-US" sz="2000" dirty="0" smtClean="0"/>
              <a:t>What </a:t>
            </a:r>
            <a:r>
              <a:rPr lang="en-US" sz="2000" dirty="0"/>
              <a:t>the regular expression does is determined by the </a:t>
            </a:r>
            <a:r>
              <a:rPr lang="en-US" sz="2000" dirty="0">
                <a:solidFill>
                  <a:srgbClr val="FF0000"/>
                </a:solidFill>
              </a:rPr>
              <a:t>syntax</a:t>
            </a:r>
            <a:r>
              <a:rPr lang="en-US" sz="2000" dirty="0"/>
              <a:t> of the </a:t>
            </a:r>
            <a:r>
              <a:rPr lang="en-US" sz="2000" dirty="0">
                <a:solidFill>
                  <a:srgbClr val="FF0000"/>
                </a:solidFill>
              </a:rPr>
              <a:t>regular expression</a:t>
            </a:r>
            <a:r>
              <a:rPr lang="en-US" sz="2000" dirty="0"/>
              <a:t> </a:t>
            </a:r>
            <a:r>
              <a:rPr lang="en-US" sz="2000" dirty="0" smtClean="0"/>
              <a:t>itself.</a:t>
            </a:r>
          </a:p>
          <a:p>
            <a:pPr marL="457200">
              <a:buFont typeface="Wingdings" panose="05000000000000000000" pitchFamily="2" charset="2"/>
              <a:buChar char="§"/>
            </a:pPr>
            <a:r>
              <a:rPr lang="en-US" sz="2000" dirty="0" smtClean="0"/>
              <a:t>A </a:t>
            </a:r>
            <a:r>
              <a:rPr lang="en-US" sz="2000" dirty="0"/>
              <a:t>regular expression consists of two types of </a:t>
            </a:r>
            <a:r>
              <a:rPr lang="en-US" sz="2000" dirty="0" smtClean="0"/>
              <a:t>characters:</a:t>
            </a:r>
          </a:p>
          <a:p>
            <a:pPr marL="685800">
              <a:buFont typeface="Wingdings" panose="05000000000000000000" pitchFamily="2" charset="2"/>
              <a:buChar char="ü"/>
            </a:pPr>
            <a:r>
              <a:rPr lang="en-US" sz="2000" dirty="0" smtClean="0"/>
              <a:t>Literals</a:t>
            </a:r>
          </a:p>
          <a:p>
            <a:pPr marL="685800">
              <a:buFont typeface="Wingdings" panose="05000000000000000000" pitchFamily="2" charset="2"/>
              <a:buChar char="ü"/>
            </a:pPr>
            <a:r>
              <a:rPr lang="en-US" sz="2000" dirty="0" smtClean="0"/>
              <a:t>Metacharacters</a:t>
            </a:r>
            <a:endParaRPr lang="en-US" sz="2000" dirty="0"/>
          </a:p>
        </p:txBody>
      </p:sp>
      <p:pic>
        <p:nvPicPr>
          <p:cNvPr id="3" name="Picture 2"/>
          <p:cNvPicPr>
            <a:picLocks noChangeAspect="1"/>
          </p:cNvPicPr>
          <p:nvPr/>
        </p:nvPicPr>
        <p:blipFill>
          <a:blip r:embed="rId2"/>
          <a:stretch>
            <a:fillRect/>
          </a:stretch>
        </p:blipFill>
        <p:spPr>
          <a:xfrm>
            <a:off x="794581" y="3870163"/>
            <a:ext cx="5295900" cy="333375"/>
          </a:xfrm>
          <a:prstGeom prst="rect">
            <a:avLst/>
          </a:prstGeom>
          <a:ln>
            <a:solidFill>
              <a:schemeClr val="accent1"/>
            </a:solidFill>
          </a:ln>
        </p:spPr>
      </p:pic>
      <p:sp>
        <p:nvSpPr>
          <p:cNvPr id="5" name="Date Placeholder 4"/>
          <p:cNvSpPr>
            <a:spLocks noGrp="1"/>
          </p:cNvSpPr>
          <p:nvPr>
            <p:ph type="dt" sz="half" idx="2"/>
          </p:nvPr>
        </p:nvSpPr>
        <p:spPr/>
        <p:txBody>
          <a:bodyPr/>
          <a:lstStyle/>
          <a:p>
            <a:fld id="{F10F1A2B-7BF1-4C09-8134-528DD84B0C10}"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139</a:t>
            </a:fld>
            <a:endParaRPr lang="en-US"/>
          </a:p>
        </p:txBody>
      </p:sp>
    </p:spTree>
    <p:extLst>
      <p:ext uri="{BB962C8B-B14F-4D97-AF65-F5344CB8AC3E}">
        <p14:creationId xmlns:p14="http://schemas.microsoft.com/office/powerpoint/2010/main" val="3997586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Data and XML Classes</a:t>
            </a:r>
            <a:endParaRPr lang="en-US" dirty="0"/>
          </a:p>
        </p:txBody>
      </p:sp>
      <p:sp>
        <p:nvSpPr>
          <p:cNvPr id="6" name="Content Placeholder 3"/>
          <p:cNvSpPr>
            <a:spLocks noGrp="1"/>
          </p:cNvSpPr>
          <p:nvPr>
            <p:ph idx="1"/>
          </p:nvPr>
        </p:nvSpPr>
        <p:spPr/>
        <p:txBody>
          <a:bodyPr>
            <a:normAutofit/>
          </a:bodyPr>
          <a:lstStyle/>
          <a:p>
            <a:pPr lvl="0">
              <a:buFont typeface="Wingdings" panose="05000000000000000000" pitchFamily="2" charset="2"/>
              <a:buChar char="v"/>
            </a:pPr>
            <a:r>
              <a:rPr lang="en-US" sz="2000" dirty="0" smtClean="0"/>
              <a:t>Above the FCL </a:t>
            </a:r>
            <a:r>
              <a:rPr lang="en-US" sz="2000" dirty="0"/>
              <a:t>level is a tier of classes that extend the base classes to support</a:t>
            </a:r>
            <a:endParaRPr lang="en-US" sz="2000" dirty="0" smtClean="0"/>
          </a:p>
          <a:p>
            <a:pPr marL="685800">
              <a:buFont typeface="Wingdings" panose="05000000000000000000" pitchFamily="2" charset="2"/>
              <a:buChar char="ü"/>
            </a:pPr>
            <a:r>
              <a:rPr lang="en-US" sz="2000" dirty="0" smtClean="0">
                <a:solidFill>
                  <a:srgbClr val="FF0000"/>
                </a:solidFill>
              </a:rPr>
              <a:t>data </a:t>
            </a:r>
            <a:r>
              <a:rPr lang="en-US" sz="2000" dirty="0">
                <a:solidFill>
                  <a:srgbClr val="FF0000"/>
                </a:solidFill>
              </a:rPr>
              <a:t>management</a:t>
            </a:r>
            <a:r>
              <a:rPr lang="en-US" sz="2000" dirty="0"/>
              <a:t> and</a:t>
            </a:r>
          </a:p>
          <a:p>
            <a:pPr marL="685800">
              <a:buFont typeface="Wingdings" panose="05000000000000000000" pitchFamily="2" charset="2"/>
              <a:buChar char="ü"/>
            </a:pPr>
            <a:r>
              <a:rPr lang="en-US" sz="2000" dirty="0">
                <a:solidFill>
                  <a:srgbClr val="FF0000"/>
                </a:solidFill>
              </a:rPr>
              <a:t>XML manipulation</a:t>
            </a:r>
            <a:endParaRPr lang="en-US" sz="2000" dirty="0"/>
          </a:p>
          <a:p>
            <a:pPr marL="457200">
              <a:buFont typeface="Wingdings" panose="05000000000000000000" pitchFamily="2" charset="2"/>
              <a:buChar char="§"/>
            </a:pPr>
            <a:r>
              <a:rPr lang="en-US" sz="2000" dirty="0"/>
              <a:t>The data classes support persistent management of data that is maintained on backend databases.</a:t>
            </a:r>
          </a:p>
          <a:p>
            <a:pPr marL="687388" indent="-225425">
              <a:buFont typeface="Wingdings" panose="05000000000000000000" pitchFamily="2" charset="2"/>
              <a:buChar char="ü"/>
            </a:pPr>
            <a:r>
              <a:rPr lang="en-US" sz="2000" dirty="0"/>
              <a:t>These classes include the Structured Query Language (</a:t>
            </a:r>
            <a:r>
              <a:rPr lang="en-US" sz="2000" dirty="0">
                <a:solidFill>
                  <a:srgbClr val="FF0000"/>
                </a:solidFill>
              </a:rPr>
              <a:t>SQL</a:t>
            </a:r>
            <a:r>
              <a:rPr lang="en-US" sz="2000" dirty="0"/>
              <a:t>) </a:t>
            </a:r>
            <a:r>
              <a:rPr lang="en-US" sz="2000" dirty="0">
                <a:solidFill>
                  <a:srgbClr val="0070C0"/>
                </a:solidFill>
              </a:rPr>
              <a:t>classes</a:t>
            </a:r>
            <a:r>
              <a:rPr lang="en-US" sz="2000" dirty="0"/>
              <a:t> to let you manipulate persistent data stores through a </a:t>
            </a:r>
            <a:r>
              <a:rPr lang="en-US" sz="2000" dirty="0">
                <a:solidFill>
                  <a:srgbClr val="0070C0"/>
                </a:solidFill>
              </a:rPr>
              <a:t>standard </a:t>
            </a:r>
            <a:r>
              <a:rPr lang="en-US" sz="2000" dirty="0">
                <a:solidFill>
                  <a:srgbClr val="FF0000"/>
                </a:solidFill>
              </a:rPr>
              <a:t>SQL</a:t>
            </a:r>
            <a:r>
              <a:rPr lang="en-US" sz="2000" dirty="0">
                <a:solidFill>
                  <a:srgbClr val="0070C0"/>
                </a:solidFill>
              </a:rPr>
              <a:t> </a:t>
            </a:r>
            <a:r>
              <a:rPr lang="en-US" sz="2000" dirty="0">
                <a:solidFill>
                  <a:srgbClr val="FF0000"/>
                </a:solidFill>
              </a:rPr>
              <a:t>interface</a:t>
            </a:r>
            <a:r>
              <a:rPr lang="en-US" sz="2000" dirty="0"/>
              <a:t>.</a:t>
            </a:r>
          </a:p>
          <a:p>
            <a:pPr marL="687388" indent="-225425">
              <a:buFont typeface="Wingdings" panose="05000000000000000000" pitchFamily="2" charset="2"/>
              <a:buChar char="ü"/>
            </a:pPr>
            <a:r>
              <a:rPr lang="en-US" sz="2000" dirty="0"/>
              <a:t>Additionally, a set of </a:t>
            </a:r>
            <a:r>
              <a:rPr lang="en-US" sz="2000" dirty="0">
                <a:solidFill>
                  <a:srgbClr val="0070C0"/>
                </a:solidFill>
              </a:rPr>
              <a:t>classes</a:t>
            </a:r>
            <a:r>
              <a:rPr lang="en-US" sz="2000" dirty="0"/>
              <a:t> called </a:t>
            </a:r>
            <a:r>
              <a:rPr lang="en-US" sz="2000" dirty="0">
                <a:solidFill>
                  <a:srgbClr val="FF0000"/>
                </a:solidFill>
              </a:rPr>
              <a:t>ADO.NET</a:t>
            </a:r>
            <a:r>
              <a:rPr lang="en-US" sz="2000" dirty="0"/>
              <a:t> allows you to manipulate persistent </a:t>
            </a:r>
            <a:r>
              <a:rPr lang="en-US" sz="2000" dirty="0" smtClean="0"/>
              <a:t>data.</a:t>
            </a:r>
          </a:p>
          <a:p>
            <a:pPr marL="457200">
              <a:buFont typeface="Wingdings" panose="05000000000000000000" pitchFamily="2" charset="2"/>
              <a:buChar char="§"/>
            </a:pPr>
            <a:r>
              <a:rPr lang="en-US" sz="2000" dirty="0" smtClean="0"/>
              <a:t>The </a:t>
            </a:r>
            <a:r>
              <a:rPr lang="en-US" sz="2000" dirty="0"/>
              <a:t>.NET Framework also supports a number of classes to let </a:t>
            </a:r>
            <a:r>
              <a:rPr lang="en-US" sz="2000" dirty="0" smtClean="0"/>
              <a:t>you</a:t>
            </a:r>
          </a:p>
          <a:p>
            <a:pPr marL="687388" indent="-225425">
              <a:buFont typeface="Wingdings" panose="05000000000000000000" pitchFamily="2" charset="2"/>
              <a:buChar char="ü"/>
            </a:pPr>
            <a:r>
              <a:rPr lang="en-US" sz="2000" dirty="0" smtClean="0"/>
              <a:t>manipulate </a:t>
            </a:r>
            <a:r>
              <a:rPr lang="en-US" sz="2000" dirty="0"/>
              <a:t>XML </a:t>
            </a:r>
            <a:r>
              <a:rPr lang="en-US" sz="2000" dirty="0" smtClean="0"/>
              <a:t>data</a:t>
            </a:r>
          </a:p>
          <a:p>
            <a:pPr marL="687388" indent="-225425">
              <a:buFont typeface="Wingdings" panose="05000000000000000000" pitchFamily="2" charset="2"/>
              <a:buChar char="ü"/>
            </a:pPr>
            <a:r>
              <a:rPr lang="en-US" sz="2000" dirty="0" smtClean="0"/>
              <a:t>perform </a:t>
            </a:r>
            <a:r>
              <a:rPr lang="en-US" sz="2000" dirty="0"/>
              <a:t>XML searching and </a:t>
            </a:r>
            <a:r>
              <a:rPr lang="en-US" sz="2000" dirty="0" smtClean="0"/>
              <a:t>translations</a:t>
            </a:r>
          </a:p>
        </p:txBody>
      </p:sp>
      <p:sp>
        <p:nvSpPr>
          <p:cNvPr id="3" name="Date Placeholder 2"/>
          <p:cNvSpPr>
            <a:spLocks noGrp="1"/>
          </p:cNvSpPr>
          <p:nvPr>
            <p:ph type="dt" sz="half" idx="2"/>
          </p:nvPr>
        </p:nvSpPr>
        <p:spPr/>
        <p:txBody>
          <a:bodyPr/>
          <a:lstStyle/>
          <a:p>
            <a:fld id="{236A0E28-C38B-4E2A-A4E0-7EF67FEB5F8B}" type="datetime1">
              <a:rPr lang="en-US" smtClean="0"/>
              <a:t>4/30/2018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pPr/>
              <a:t>14</a:t>
            </a:fld>
            <a:endParaRPr lang="en-US"/>
          </a:p>
        </p:txBody>
      </p:sp>
    </p:spTree>
    <p:extLst>
      <p:ext uri="{BB962C8B-B14F-4D97-AF65-F5344CB8AC3E}">
        <p14:creationId xmlns:p14="http://schemas.microsoft.com/office/powerpoint/2010/main" val="10367696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Regular Expressions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685800">
              <a:buFont typeface="Wingdings" panose="05000000000000000000" pitchFamily="2" charset="2"/>
              <a:buChar char="ü"/>
            </a:pPr>
            <a:r>
              <a:rPr lang="en-US" sz="2000" dirty="0" smtClean="0"/>
              <a:t>A </a:t>
            </a:r>
            <a:r>
              <a:rPr lang="en-US" sz="2000" dirty="0"/>
              <a:t>literal is a character you wish to match in the target </a:t>
            </a:r>
            <a:r>
              <a:rPr lang="en-US" sz="2000" dirty="0" smtClean="0"/>
              <a:t>string.</a:t>
            </a:r>
          </a:p>
          <a:p>
            <a:pPr marL="685800">
              <a:buFont typeface="Wingdings" panose="05000000000000000000" pitchFamily="2" charset="2"/>
              <a:buChar char="ü"/>
            </a:pPr>
            <a:r>
              <a:rPr lang="en-US" sz="2000" dirty="0" smtClean="0"/>
              <a:t>A </a:t>
            </a:r>
            <a:r>
              <a:rPr lang="en-US" sz="2000" dirty="0"/>
              <a:t>metacharacter is a </a:t>
            </a:r>
            <a:r>
              <a:rPr lang="en-US" sz="2000" dirty="0">
                <a:solidFill>
                  <a:srgbClr val="FF0000"/>
                </a:solidFill>
              </a:rPr>
              <a:t>special symbol</a:t>
            </a:r>
            <a:r>
              <a:rPr lang="en-US" sz="2000" dirty="0"/>
              <a:t> that acts as a </a:t>
            </a:r>
            <a:r>
              <a:rPr lang="en-US" sz="2000" dirty="0">
                <a:solidFill>
                  <a:srgbClr val="FF0000"/>
                </a:solidFill>
              </a:rPr>
              <a:t>command</a:t>
            </a:r>
            <a:r>
              <a:rPr lang="en-US" sz="2000" dirty="0"/>
              <a:t> to the </a:t>
            </a:r>
            <a:r>
              <a:rPr lang="en-US" sz="2000" dirty="0">
                <a:solidFill>
                  <a:srgbClr val="FF0000"/>
                </a:solidFill>
              </a:rPr>
              <a:t>regular expression </a:t>
            </a:r>
            <a:r>
              <a:rPr lang="en-US" sz="2000" dirty="0" smtClean="0">
                <a:solidFill>
                  <a:srgbClr val="FF0000"/>
                </a:solidFill>
              </a:rPr>
              <a:t>parser</a:t>
            </a:r>
            <a:r>
              <a:rPr lang="en-US" sz="2000" dirty="0" smtClean="0"/>
              <a:t>.</a:t>
            </a:r>
          </a:p>
          <a:p>
            <a:pPr marL="457200">
              <a:buFont typeface="Wingdings" panose="05000000000000000000" pitchFamily="2" charset="2"/>
              <a:buChar char="§"/>
            </a:pPr>
            <a:r>
              <a:rPr lang="en-US" sz="2000" dirty="0" smtClean="0"/>
              <a:t>The </a:t>
            </a:r>
            <a:r>
              <a:rPr lang="en-US" sz="2000" dirty="0"/>
              <a:t>parser is the engine responsible for understanding the regular </a:t>
            </a:r>
            <a:r>
              <a:rPr lang="en-US" sz="2000" dirty="0" smtClean="0"/>
              <a:t>expression.</a:t>
            </a:r>
          </a:p>
          <a:p>
            <a:pPr marL="457200">
              <a:buFont typeface="Wingdings" panose="05000000000000000000" pitchFamily="2" charset="2"/>
              <a:buChar char="§"/>
            </a:pPr>
            <a:r>
              <a:rPr lang="en-US" sz="2000" dirty="0" smtClean="0"/>
              <a:t>For </a:t>
            </a:r>
            <a:r>
              <a:rPr lang="en-US" sz="2000" dirty="0"/>
              <a:t>example, if you create a regular expression</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this will match any substring with the letters "From," "To," "Subject," or "Date," so long as those letters start a new line (^) and end with a colon </a:t>
            </a:r>
            <a:r>
              <a:rPr lang="en-US" sz="2000" dirty="0" smtClean="0"/>
              <a:t>(:).</a:t>
            </a:r>
          </a:p>
          <a:p>
            <a:pPr marL="457200">
              <a:buFont typeface="Wingdings" panose="05000000000000000000" pitchFamily="2" charset="2"/>
              <a:buChar char="§"/>
            </a:pPr>
            <a:r>
              <a:rPr lang="en-US" sz="2000" dirty="0" smtClean="0"/>
              <a:t>The </a:t>
            </a:r>
            <a:r>
              <a:rPr lang="en-US" sz="2000" dirty="0">
                <a:solidFill>
                  <a:srgbClr val="FF0000"/>
                </a:solidFill>
              </a:rPr>
              <a:t>caret (^)</a:t>
            </a:r>
            <a:r>
              <a:rPr lang="en-US" sz="2000" dirty="0"/>
              <a:t> in this case indicates to the regular expression parser that the string you're searching for must begin a </a:t>
            </a:r>
            <a:r>
              <a:rPr lang="en-US" sz="2000" dirty="0">
                <a:solidFill>
                  <a:srgbClr val="FF0000"/>
                </a:solidFill>
              </a:rPr>
              <a:t>new </a:t>
            </a:r>
            <a:r>
              <a:rPr lang="en-US" sz="2000" dirty="0" smtClean="0">
                <a:solidFill>
                  <a:srgbClr val="FF0000"/>
                </a:solidFill>
              </a:rPr>
              <a:t>line</a:t>
            </a:r>
            <a:r>
              <a:rPr lang="en-US" sz="2000" dirty="0" smtClean="0"/>
              <a:t>.</a:t>
            </a:r>
          </a:p>
          <a:p>
            <a:pPr marL="457200">
              <a:buFont typeface="Wingdings" panose="05000000000000000000" pitchFamily="2" charset="2"/>
              <a:buChar char="§"/>
            </a:pPr>
            <a:r>
              <a:rPr lang="en-US" sz="2000" dirty="0" smtClean="0"/>
              <a:t>The </a:t>
            </a:r>
            <a:r>
              <a:rPr lang="en-US" sz="2000" dirty="0"/>
              <a:t>letters "</a:t>
            </a:r>
            <a:r>
              <a:rPr lang="en-US" sz="2000" dirty="0">
                <a:solidFill>
                  <a:srgbClr val="FF0000"/>
                </a:solidFill>
              </a:rPr>
              <a:t>From</a:t>
            </a:r>
            <a:r>
              <a:rPr lang="en-US" sz="2000" dirty="0"/>
              <a:t>" and "</a:t>
            </a:r>
            <a:r>
              <a:rPr lang="en-US" sz="2000" dirty="0">
                <a:solidFill>
                  <a:srgbClr val="FF0000"/>
                </a:solidFill>
              </a:rPr>
              <a:t>To</a:t>
            </a:r>
            <a:r>
              <a:rPr lang="en-US" sz="2000" dirty="0"/>
              <a:t>" are </a:t>
            </a:r>
            <a:r>
              <a:rPr lang="en-US" sz="2000" dirty="0">
                <a:solidFill>
                  <a:srgbClr val="FF0000"/>
                </a:solidFill>
              </a:rPr>
              <a:t>literals</a:t>
            </a:r>
            <a:r>
              <a:rPr lang="en-US" sz="2000" dirty="0"/>
              <a:t>, and the metacharacters left and right parentheses ( </a:t>
            </a:r>
            <a:r>
              <a:rPr lang="en-US" sz="2000" dirty="0">
                <a:solidFill>
                  <a:srgbClr val="FF0000"/>
                </a:solidFill>
              </a:rPr>
              <a:t>(, ) </a:t>
            </a:r>
            <a:r>
              <a:rPr lang="en-US" sz="2000" dirty="0"/>
              <a:t>) and vertical bar </a:t>
            </a:r>
            <a:r>
              <a:rPr lang="en-US" sz="2000" dirty="0">
                <a:solidFill>
                  <a:srgbClr val="FF0000"/>
                </a:solidFill>
              </a:rPr>
              <a:t>(|)</a:t>
            </a:r>
            <a:r>
              <a:rPr lang="en-US" sz="2000" dirty="0"/>
              <a:t> are all used to </a:t>
            </a:r>
            <a:r>
              <a:rPr lang="en-US" sz="2000" dirty="0">
                <a:solidFill>
                  <a:srgbClr val="0070C0"/>
                </a:solidFill>
              </a:rPr>
              <a:t>group</a:t>
            </a:r>
            <a:r>
              <a:rPr lang="en-US" sz="2000" dirty="0"/>
              <a:t> </a:t>
            </a:r>
            <a:r>
              <a:rPr lang="en-US" sz="2000" dirty="0">
                <a:solidFill>
                  <a:srgbClr val="FF0000"/>
                </a:solidFill>
              </a:rPr>
              <a:t>sets of literals</a:t>
            </a:r>
            <a:r>
              <a:rPr lang="en-US" sz="2000" dirty="0"/>
              <a:t> and indicate that any of the choices should match. (Note that ^ is a metacharacter as well, used to indicate the start of the line</a:t>
            </a:r>
            <a:r>
              <a:rPr lang="en-US" sz="2000" dirty="0" smtClean="0"/>
              <a:t>.)</a:t>
            </a:r>
          </a:p>
          <a:p>
            <a:pPr marL="457200">
              <a:buFont typeface="Wingdings" panose="05000000000000000000" pitchFamily="2" charset="2"/>
              <a:buChar char="§"/>
            </a:pPr>
            <a:r>
              <a:rPr lang="en-US" sz="2000" dirty="0" smtClean="0"/>
              <a:t>Thus </a:t>
            </a:r>
            <a:r>
              <a:rPr lang="en-US" sz="2000" dirty="0"/>
              <a:t>you would read it as follows: "match any string that begins a new line followed by any of the four literal strings From, To, Subject, or Date followed by a colon</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944034" y="2905654"/>
            <a:ext cx="3429000" cy="352425"/>
          </a:xfrm>
          <a:prstGeom prst="rect">
            <a:avLst/>
          </a:prstGeom>
          <a:ln>
            <a:solidFill>
              <a:schemeClr val="accent1"/>
            </a:solidFill>
          </a:ln>
        </p:spPr>
      </p:pic>
      <p:sp>
        <p:nvSpPr>
          <p:cNvPr id="5" name="Date Placeholder 4"/>
          <p:cNvSpPr>
            <a:spLocks noGrp="1"/>
          </p:cNvSpPr>
          <p:nvPr>
            <p:ph type="dt" sz="half" idx="2"/>
          </p:nvPr>
        </p:nvSpPr>
        <p:spPr/>
        <p:txBody>
          <a:bodyPr/>
          <a:lstStyle/>
          <a:p>
            <a:fld id="{1043DB7F-47F5-48FE-8DB7-A72EEC92F36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140</a:t>
            </a:fld>
            <a:endParaRPr lang="en-US"/>
          </a:p>
        </p:txBody>
      </p:sp>
    </p:spTree>
    <p:extLst>
      <p:ext uri="{BB962C8B-B14F-4D97-AF65-F5344CB8AC3E}">
        <p14:creationId xmlns:p14="http://schemas.microsoft.com/office/powerpoint/2010/main" val="14352127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Using Regular Expressions: </a:t>
            </a:r>
            <a:r>
              <a:rPr lang="en-US" dirty="0" smtClean="0"/>
              <a:t>Regex</a:t>
            </a:r>
            <a:endParaRPr lang="en-US" dirty="0"/>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The .NET Framework provides an object-oriented approach to regular expression matching and replacement.</a:t>
            </a:r>
          </a:p>
          <a:p>
            <a:pPr marL="457200">
              <a:buFont typeface="Wingdings" panose="05000000000000000000" pitchFamily="2" charset="2"/>
              <a:buChar char="§"/>
            </a:pPr>
            <a:r>
              <a:rPr lang="en-US" sz="2000" dirty="0"/>
              <a:t>The Base Class Library </a:t>
            </a:r>
            <a:r>
              <a:rPr lang="en-US" sz="2000" dirty="0">
                <a:solidFill>
                  <a:srgbClr val="0070C0"/>
                </a:solidFill>
              </a:rPr>
              <a:t>namespace</a:t>
            </a:r>
            <a:r>
              <a:rPr lang="en-US" sz="2000" dirty="0"/>
              <a:t> </a:t>
            </a:r>
            <a:r>
              <a:rPr lang="en-US" sz="2000" dirty="0">
                <a:solidFill>
                  <a:srgbClr val="FF0000"/>
                </a:solidFill>
              </a:rPr>
              <a:t>System.Text.RegularExpressions</a:t>
            </a:r>
            <a:r>
              <a:rPr lang="en-US" sz="2000" dirty="0"/>
              <a:t> is the home to all the .NET Framework objects associated with regular </a:t>
            </a:r>
            <a:r>
              <a:rPr lang="en-US" sz="2000" dirty="0" smtClean="0"/>
              <a:t>expressions.</a:t>
            </a:r>
          </a:p>
          <a:p>
            <a:pPr marL="457200">
              <a:buFont typeface="Wingdings" panose="05000000000000000000" pitchFamily="2" charset="2"/>
              <a:buChar char="§"/>
            </a:pPr>
            <a:r>
              <a:rPr lang="en-US" sz="2000" dirty="0" smtClean="0"/>
              <a:t>The </a:t>
            </a:r>
            <a:r>
              <a:rPr lang="en-US" sz="2000" dirty="0">
                <a:solidFill>
                  <a:srgbClr val="FF0000"/>
                </a:solidFill>
              </a:rPr>
              <a:t>central</a:t>
            </a:r>
            <a:r>
              <a:rPr lang="en-US" sz="2000" dirty="0"/>
              <a:t> </a:t>
            </a:r>
            <a:r>
              <a:rPr lang="en-US" sz="2000" dirty="0">
                <a:solidFill>
                  <a:srgbClr val="0070C0"/>
                </a:solidFill>
              </a:rPr>
              <a:t>class</a:t>
            </a:r>
            <a:r>
              <a:rPr lang="en-US" sz="2000" dirty="0"/>
              <a:t> for regular expression support is </a:t>
            </a:r>
            <a:r>
              <a:rPr lang="en-US" sz="2000" dirty="0">
                <a:solidFill>
                  <a:srgbClr val="FF0000"/>
                </a:solidFill>
              </a:rPr>
              <a:t>Regex</a:t>
            </a:r>
            <a:r>
              <a:rPr lang="en-US" sz="2000" dirty="0"/>
              <a:t>, which </a:t>
            </a:r>
            <a:r>
              <a:rPr lang="en-US" sz="2000" dirty="0" smtClean="0"/>
              <a:t>represents</a:t>
            </a:r>
          </a:p>
          <a:p>
            <a:pPr marL="685800">
              <a:buFont typeface="Wingdings" panose="05000000000000000000" pitchFamily="2" charset="2"/>
              <a:buChar char="ü"/>
            </a:pPr>
            <a:r>
              <a:rPr lang="en-US" sz="2000" dirty="0" smtClean="0"/>
              <a:t>an immutable,</a:t>
            </a:r>
          </a:p>
          <a:p>
            <a:pPr marL="685800">
              <a:buFont typeface="Wingdings" panose="05000000000000000000" pitchFamily="2" charset="2"/>
              <a:buChar char="ü"/>
            </a:pPr>
            <a:r>
              <a:rPr lang="en-US" sz="2000" dirty="0" smtClean="0">
                <a:solidFill>
                  <a:srgbClr val="FF0000"/>
                </a:solidFill>
              </a:rPr>
              <a:t>compiled</a:t>
            </a:r>
            <a:r>
              <a:rPr lang="en-US" sz="2000" dirty="0" smtClean="0"/>
              <a:t> </a:t>
            </a:r>
            <a:r>
              <a:rPr lang="en-US" sz="2000" dirty="0"/>
              <a:t>regular </a:t>
            </a:r>
            <a:r>
              <a:rPr lang="en-US" sz="2000" dirty="0" smtClean="0"/>
              <a:t>expression</a:t>
            </a:r>
          </a:p>
          <a:p>
            <a:pPr marL="457200">
              <a:buFont typeface="Wingdings" panose="05000000000000000000" pitchFamily="2" charset="2"/>
              <a:buChar char="§"/>
            </a:pPr>
            <a:r>
              <a:rPr lang="en-US" sz="2000" dirty="0" smtClean="0"/>
              <a:t>Although </a:t>
            </a:r>
            <a:r>
              <a:rPr lang="en-US" sz="2000" dirty="0"/>
              <a:t>instances of Regex can be created, the class also provides a number of useful </a:t>
            </a:r>
            <a:r>
              <a:rPr lang="en-US" sz="2000" dirty="0">
                <a:solidFill>
                  <a:srgbClr val="FF0000"/>
                </a:solidFill>
              </a:rPr>
              <a:t>static </a:t>
            </a:r>
            <a:r>
              <a:rPr lang="en-US" sz="2000" dirty="0" smtClean="0">
                <a:solidFill>
                  <a:srgbClr val="FF0000"/>
                </a:solidFill>
              </a:rPr>
              <a:t>methods</a:t>
            </a:r>
            <a:r>
              <a:rPr lang="en-US" sz="2000" dirty="0" smtClean="0"/>
              <a:t>.</a:t>
            </a:r>
          </a:p>
          <a:p>
            <a:pPr marL="457200">
              <a:buFont typeface="Wingdings" panose="05000000000000000000" pitchFamily="2" charset="2"/>
              <a:buChar char="§"/>
            </a:pPr>
            <a:r>
              <a:rPr lang="en-US" sz="2000" dirty="0" smtClean="0"/>
              <a:t>The </a:t>
            </a:r>
            <a:r>
              <a:rPr lang="en-US" sz="2000" dirty="0"/>
              <a:t>use of Regex is illustrated in </a:t>
            </a:r>
            <a:r>
              <a:rPr lang="en-US" sz="2000" dirty="0">
                <a:solidFill>
                  <a:srgbClr val="FF0000"/>
                </a:solidFill>
              </a:rPr>
              <a:t>Example 10-5</a:t>
            </a:r>
            <a:r>
              <a:rPr lang="en-US" sz="2000" dirty="0" smtClean="0"/>
              <a:t>.</a:t>
            </a:r>
          </a:p>
          <a:p>
            <a:pPr marL="457200">
              <a:buFont typeface="Wingdings" panose="05000000000000000000" pitchFamily="2" charset="2"/>
              <a:buChar char="§"/>
            </a:pPr>
            <a:r>
              <a:rPr lang="en-US" sz="2000" dirty="0"/>
              <a:t>One of the overloaded constructors for Regex takes a regular expression string as its </a:t>
            </a:r>
            <a:r>
              <a:rPr lang="en-US" sz="2000" dirty="0" smtClean="0"/>
              <a:t>parameter.</a:t>
            </a:r>
          </a:p>
          <a:p>
            <a:pPr marL="685800">
              <a:buFont typeface="Wingdings" panose="05000000000000000000" pitchFamily="2" charset="2"/>
              <a:buChar char="ü"/>
            </a:pPr>
            <a:r>
              <a:rPr lang="en-US" sz="2000" dirty="0" smtClean="0"/>
              <a:t>This </a:t>
            </a:r>
            <a:r>
              <a:rPr lang="en-US" sz="2000" dirty="0"/>
              <a:t>is a bit </a:t>
            </a:r>
            <a:r>
              <a:rPr lang="en-US" sz="2000" dirty="0" smtClean="0"/>
              <a:t>confusing.</a:t>
            </a:r>
          </a:p>
          <a:p>
            <a:pPr marL="685800">
              <a:buFont typeface="Wingdings" panose="05000000000000000000" pitchFamily="2" charset="2"/>
              <a:buChar char="ü"/>
            </a:pPr>
            <a:r>
              <a:rPr lang="en-US" sz="2000" dirty="0" smtClean="0"/>
              <a:t>In </a:t>
            </a:r>
            <a:r>
              <a:rPr lang="en-US" sz="2000" dirty="0"/>
              <a:t>the context of a C# program, which is the regular expression? Is it the text passed in to the constructor, or the Regex object </a:t>
            </a:r>
            <a:r>
              <a:rPr lang="en-US" sz="2000" dirty="0" smtClean="0"/>
              <a:t>itself?</a:t>
            </a:r>
          </a:p>
          <a:p>
            <a:pPr marL="685800">
              <a:buFont typeface="Wingdings" panose="05000000000000000000" pitchFamily="2" charset="2"/>
              <a:buChar char="ü"/>
            </a:pPr>
            <a:r>
              <a:rPr lang="en-US" sz="2000" dirty="0" smtClean="0"/>
              <a:t>It </a:t>
            </a:r>
            <a:r>
              <a:rPr lang="en-US" sz="2000" dirty="0"/>
              <a:t>is true that the text string passed to the constructor is a regular expression in the traditional sense of the </a:t>
            </a:r>
            <a:r>
              <a:rPr lang="en-US" sz="2000" dirty="0" smtClean="0"/>
              <a:t>term.</a:t>
            </a:r>
          </a:p>
          <a:p>
            <a:pPr marL="685800">
              <a:buFont typeface="Wingdings" panose="05000000000000000000" pitchFamily="2" charset="2"/>
              <a:buChar char="ü"/>
            </a:pPr>
            <a:r>
              <a:rPr lang="en-US" sz="2000" dirty="0" smtClean="0"/>
              <a:t>From </a:t>
            </a:r>
            <a:r>
              <a:rPr lang="en-US" sz="2000" dirty="0"/>
              <a:t>an object-oriented C# point of view, however, the argument to the constructor is just a string of characters; it is </a:t>
            </a:r>
            <a:r>
              <a:rPr lang="en-US" sz="2000" dirty="0">
                <a:solidFill>
                  <a:srgbClr val="FF0000"/>
                </a:solidFill>
              </a:rPr>
              <a:t>theRegex</a:t>
            </a:r>
            <a:r>
              <a:rPr lang="en-US" sz="2000" dirty="0"/>
              <a:t> that is the </a:t>
            </a:r>
            <a:r>
              <a:rPr lang="en-US" sz="2000" dirty="0">
                <a:solidFill>
                  <a:srgbClr val="FF0000"/>
                </a:solidFill>
              </a:rPr>
              <a:t>regular expression </a:t>
            </a:r>
            <a:r>
              <a:rPr lang="en-US" sz="2000" dirty="0">
                <a:solidFill>
                  <a:srgbClr val="0070C0"/>
                </a:solidFill>
              </a:rPr>
              <a:t>object</a:t>
            </a:r>
            <a:r>
              <a:rPr lang="en-US" sz="2000" dirty="0" smtClean="0"/>
              <a:t>.</a:t>
            </a:r>
            <a:endParaRPr lang="en-US" sz="2000" dirty="0"/>
          </a:p>
        </p:txBody>
      </p:sp>
      <p:sp>
        <p:nvSpPr>
          <p:cNvPr id="3" name="Date Placeholder 2"/>
          <p:cNvSpPr>
            <a:spLocks noGrp="1"/>
          </p:cNvSpPr>
          <p:nvPr>
            <p:ph type="dt" sz="half" idx="2"/>
          </p:nvPr>
        </p:nvSpPr>
        <p:spPr/>
        <p:txBody>
          <a:bodyPr/>
          <a:lstStyle/>
          <a:p>
            <a:fld id="{0035E7BC-21D6-4767-90F4-A4BDB5AE35C9}"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141</a:t>
            </a:fld>
            <a:endParaRPr lang="en-US"/>
          </a:p>
        </p:txBody>
      </p:sp>
    </p:spTree>
    <p:extLst>
      <p:ext uri="{BB962C8B-B14F-4D97-AF65-F5344CB8AC3E}">
        <p14:creationId xmlns:p14="http://schemas.microsoft.com/office/powerpoint/2010/main" val="5143517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Using Regular Expressions: </a:t>
            </a:r>
            <a:r>
              <a:rPr lang="en-US" dirty="0" smtClean="0"/>
              <a:t>Regex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a:t>The rest of the program proceeds like the earlier </a:t>
            </a:r>
            <a:r>
              <a:rPr lang="en-US" sz="2000" dirty="0">
                <a:solidFill>
                  <a:srgbClr val="FF0000"/>
                </a:solidFill>
              </a:rPr>
              <a:t>Example 10-4</a:t>
            </a:r>
            <a:r>
              <a:rPr lang="en-US" sz="2000" dirty="0"/>
              <a:t>, except that rather than calling Split( ) on string s1, the Split( ) method of Regex is </a:t>
            </a:r>
            <a:r>
              <a:rPr lang="en-US" sz="2000" dirty="0" smtClean="0"/>
              <a:t>called.</a:t>
            </a:r>
          </a:p>
          <a:p>
            <a:pPr marL="457200">
              <a:buFont typeface="Wingdings" panose="05000000000000000000" pitchFamily="2" charset="2"/>
              <a:buChar char="§"/>
            </a:pPr>
            <a:r>
              <a:rPr lang="en-US" sz="2000" dirty="0" smtClean="0"/>
              <a:t>Regex.Split</a:t>
            </a:r>
            <a:r>
              <a:rPr lang="en-US" sz="2000" dirty="0"/>
              <a:t>( ) acts in much the same way as String.Split( ), returning an array of strings as a result of matching the regular expression pattern within </a:t>
            </a:r>
            <a:r>
              <a:rPr lang="en-US" sz="2000" dirty="0" smtClean="0"/>
              <a:t>theRegex.</a:t>
            </a:r>
          </a:p>
          <a:p>
            <a:pPr marL="457200">
              <a:buFont typeface="Wingdings" panose="05000000000000000000" pitchFamily="2" charset="2"/>
              <a:buChar char="§"/>
            </a:pPr>
            <a:r>
              <a:rPr lang="en-US" sz="2000" dirty="0" smtClean="0"/>
              <a:t>Regex.Split</a:t>
            </a:r>
            <a:r>
              <a:rPr lang="en-US" sz="2000" dirty="0"/>
              <a:t>( ) is </a:t>
            </a:r>
            <a:r>
              <a:rPr lang="en-US" sz="2000" dirty="0" smtClean="0"/>
              <a:t>overloaded.</a:t>
            </a:r>
          </a:p>
          <a:p>
            <a:pPr marL="457200">
              <a:buFont typeface="Wingdings" panose="05000000000000000000" pitchFamily="2" charset="2"/>
              <a:buChar char="§"/>
            </a:pPr>
            <a:r>
              <a:rPr lang="en-US" sz="2000" dirty="0" smtClean="0"/>
              <a:t>The </a:t>
            </a:r>
            <a:r>
              <a:rPr lang="en-US" sz="2000" dirty="0"/>
              <a:t>simplest version is called on an instance of Regex, as shown in </a:t>
            </a:r>
            <a:r>
              <a:rPr lang="en-US" sz="2000" dirty="0">
                <a:solidFill>
                  <a:srgbClr val="FF0000"/>
                </a:solidFill>
              </a:rPr>
              <a:t>Example </a:t>
            </a:r>
            <a:r>
              <a:rPr lang="en-US" sz="2000" dirty="0" smtClean="0">
                <a:solidFill>
                  <a:srgbClr val="FF0000"/>
                </a:solidFill>
              </a:rPr>
              <a:t>10-5</a:t>
            </a:r>
            <a:r>
              <a:rPr lang="en-US" sz="2000" dirty="0" smtClean="0"/>
              <a:t>.</a:t>
            </a:r>
          </a:p>
          <a:p>
            <a:pPr marL="457200">
              <a:buFont typeface="Wingdings" panose="05000000000000000000" pitchFamily="2" charset="2"/>
              <a:buChar char="§"/>
            </a:pPr>
            <a:r>
              <a:rPr lang="en-US" sz="2000" dirty="0" smtClean="0"/>
              <a:t>There </a:t>
            </a:r>
            <a:r>
              <a:rPr lang="en-US" sz="2000" dirty="0"/>
              <a:t>is also a </a:t>
            </a:r>
            <a:r>
              <a:rPr lang="en-US" sz="2000" dirty="0">
                <a:solidFill>
                  <a:srgbClr val="FF0000"/>
                </a:solidFill>
              </a:rPr>
              <a:t>static</a:t>
            </a:r>
            <a:r>
              <a:rPr lang="en-US" sz="2000" dirty="0"/>
              <a:t> </a:t>
            </a:r>
            <a:r>
              <a:rPr lang="en-US" sz="2000" dirty="0">
                <a:solidFill>
                  <a:srgbClr val="0070C0"/>
                </a:solidFill>
              </a:rPr>
              <a:t>version</a:t>
            </a:r>
            <a:r>
              <a:rPr lang="en-US" sz="2000" dirty="0"/>
              <a:t> of this </a:t>
            </a:r>
            <a:r>
              <a:rPr lang="en-US" sz="2000" dirty="0">
                <a:solidFill>
                  <a:srgbClr val="0070C0"/>
                </a:solidFill>
              </a:rPr>
              <a:t>method</a:t>
            </a:r>
            <a:r>
              <a:rPr lang="en-US" sz="2000" dirty="0"/>
              <a:t>, which takes a string to search and the pattern to search with, as illustrated in </a:t>
            </a:r>
            <a:r>
              <a:rPr lang="en-US" sz="2000" dirty="0">
                <a:solidFill>
                  <a:srgbClr val="FF0000"/>
                </a:solidFill>
              </a:rPr>
              <a:t>Example 10-6</a:t>
            </a:r>
            <a:r>
              <a:rPr lang="en-US" sz="2000" dirty="0"/>
              <a:t>.</a:t>
            </a:r>
          </a:p>
          <a:p>
            <a:pPr marL="457200">
              <a:buFont typeface="Wingdings" panose="05000000000000000000" pitchFamily="2" charset="2"/>
              <a:buChar char="§"/>
            </a:pPr>
            <a:r>
              <a:rPr lang="en-US" sz="2000" dirty="0">
                <a:solidFill>
                  <a:srgbClr val="FF0000"/>
                </a:solidFill>
              </a:rPr>
              <a:t>Example 10-6</a:t>
            </a:r>
            <a:r>
              <a:rPr lang="en-US" sz="2000" dirty="0"/>
              <a:t> is identical to </a:t>
            </a:r>
            <a:r>
              <a:rPr lang="en-US" sz="2000" dirty="0">
                <a:solidFill>
                  <a:srgbClr val="FF0000"/>
                </a:solidFill>
              </a:rPr>
              <a:t>Example 10-5</a:t>
            </a:r>
            <a:r>
              <a:rPr lang="en-US" sz="2000" dirty="0"/>
              <a:t>, except that the latter example does not instantiate an object of type </a:t>
            </a:r>
            <a:r>
              <a:rPr lang="en-US" sz="2000" dirty="0" smtClean="0"/>
              <a:t>Regex.</a:t>
            </a:r>
          </a:p>
          <a:p>
            <a:pPr marL="457200">
              <a:buFont typeface="Wingdings" panose="05000000000000000000" pitchFamily="2" charset="2"/>
              <a:buChar char="§"/>
            </a:pPr>
            <a:r>
              <a:rPr lang="en-US" sz="2000" dirty="0" smtClean="0"/>
              <a:t>Instead</a:t>
            </a:r>
            <a:r>
              <a:rPr lang="en-US" sz="2000" dirty="0"/>
              <a:t>, Example 10-6 uses the static version of Split( ), which takes two arguments: a string to search for and a regular expression string that represents the pattern to </a:t>
            </a:r>
            <a:r>
              <a:rPr lang="en-US" sz="2000" dirty="0" smtClean="0"/>
              <a:t>match.</a:t>
            </a:r>
          </a:p>
          <a:p>
            <a:pPr marL="457200">
              <a:buFont typeface="Wingdings" panose="05000000000000000000" pitchFamily="2" charset="2"/>
              <a:buChar char="§"/>
            </a:pPr>
            <a:r>
              <a:rPr lang="en-US" sz="2000" dirty="0" smtClean="0"/>
              <a:t>The </a:t>
            </a:r>
            <a:r>
              <a:rPr lang="en-US" sz="2000" dirty="0"/>
              <a:t>instance method of Split( ) is also </a:t>
            </a:r>
            <a:r>
              <a:rPr lang="en-US" sz="2000" dirty="0">
                <a:solidFill>
                  <a:srgbClr val="FF0000"/>
                </a:solidFill>
              </a:rPr>
              <a:t>overloaded</a:t>
            </a:r>
            <a:r>
              <a:rPr lang="en-US" sz="2000" dirty="0"/>
              <a:t> with versions that limit the </a:t>
            </a:r>
            <a:r>
              <a:rPr lang="en-US" sz="2000" dirty="0">
                <a:solidFill>
                  <a:srgbClr val="0070C0"/>
                </a:solidFill>
              </a:rPr>
              <a:t>number of times</a:t>
            </a:r>
            <a:r>
              <a:rPr lang="en-US" sz="2000" dirty="0"/>
              <a:t> the </a:t>
            </a:r>
            <a:r>
              <a:rPr lang="en-US" sz="2000" dirty="0">
                <a:solidFill>
                  <a:srgbClr val="FF0000"/>
                </a:solidFill>
              </a:rPr>
              <a:t>split</a:t>
            </a:r>
            <a:r>
              <a:rPr lang="en-US" sz="2000" dirty="0"/>
              <a:t> will occur and also determine the position within the target string where the search will begin</a:t>
            </a:r>
            <a:r>
              <a:rPr lang="en-US" sz="2000" dirty="0" smtClean="0"/>
              <a:t>.</a:t>
            </a:r>
            <a:endParaRPr lang="en-US" sz="2000" dirty="0"/>
          </a:p>
        </p:txBody>
      </p:sp>
      <p:sp>
        <p:nvSpPr>
          <p:cNvPr id="3" name="Date Placeholder 2"/>
          <p:cNvSpPr>
            <a:spLocks noGrp="1"/>
          </p:cNvSpPr>
          <p:nvPr>
            <p:ph type="dt" sz="half" idx="2"/>
          </p:nvPr>
        </p:nvSpPr>
        <p:spPr/>
        <p:txBody>
          <a:bodyPr/>
          <a:lstStyle/>
          <a:p>
            <a:fld id="{0DF844CB-9631-4B90-A018-FC4D8DCBF96D}"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142</a:t>
            </a:fld>
            <a:endParaRPr lang="en-US"/>
          </a:p>
        </p:txBody>
      </p:sp>
    </p:spTree>
    <p:extLst>
      <p:ext uri="{BB962C8B-B14F-4D97-AF65-F5344CB8AC3E}">
        <p14:creationId xmlns:p14="http://schemas.microsoft.com/office/powerpoint/2010/main" val="241743945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C#'s regular expressions are based on Perl5 regexp, including lazy quantifiers (??, *?, +?, {</a:t>
            </a:r>
            <a:r>
              <a:rPr lang="en-US" sz="2000" dirty="0" err="1"/>
              <a:t>n,m</a:t>
            </a:r>
            <a:r>
              <a:rPr lang="en-US" sz="2000" dirty="0"/>
              <a:t>}?), positive and negative look ahead, and conditional </a:t>
            </a:r>
            <a:r>
              <a:rPr lang="en-US" sz="2000" dirty="0" smtClean="0"/>
              <a:t>evaluation. </a:t>
            </a:r>
            <a:endParaRPr lang="en-US" sz="2000" dirty="0"/>
          </a:p>
        </p:txBody>
      </p:sp>
      <p:sp>
        <p:nvSpPr>
          <p:cNvPr id="4" name="Date Placeholder 3"/>
          <p:cNvSpPr>
            <a:spLocks noGrp="1"/>
          </p:cNvSpPr>
          <p:nvPr>
            <p:ph type="dt" sz="half" idx="2"/>
          </p:nvPr>
        </p:nvSpPr>
        <p:spPr/>
        <p:txBody>
          <a:bodyPr/>
          <a:lstStyle/>
          <a:p>
            <a:fld id="{7B3B44E6-0B99-4E8B-B89C-9159DF98E5E8}"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143</a:t>
            </a:fld>
            <a:endParaRPr lang="en-US"/>
          </a:p>
        </p:txBody>
      </p:sp>
    </p:spTree>
    <p:extLst>
      <p:ext uri="{BB962C8B-B14F-4D97-AF65-F5344CB8AC3E}">
        <p14:creationId xmlns:p14="http://schemas.microsoft.com/office/powerpoint/2010/main" val="339650265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10-5</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1095" y="1294870"/>
            <a:ext cx="7296150" cy="4962525"/>
          </a:xfrm>
          <a:prstGeom prst="rect">
            <a:avLst/>
          </a:prstGeom>
          <a:ln>
            <a:solidFill>
              <a:schemeClr val="accent1"/>
            </a:solidFill>
          </a:ln>
        </p:spPr>
      </p:pic>
      <p:sp>
        <p:nvSpPr>
          <p:cNvPr id="4" name="Date Placeholder 3"/>
          <p:cNvSpPr>
            <a:spLocks noGrp="1"/>
          </p:cNvSpPr>
          <p:nvPr>
            <p:ph type="dt" sz="half" idx="2"/>
          </p:nvPr>
        </p:nvSpPr>
        <p:spPr/>
        <p:txBody>
          <a:bodyPr/>
          <a:lstStyle/>
          <a:p>
            <a:fld id="{9295D2A0-5274-4CB2-B593-5FF524E0306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144</a:t>
            </a:fld>
            <a:endParaRPr lang="en-US"/>
          </a:p>
        </p:txBody>
      </p:sp>
    </p:spTree>
    <p:extLst>
      <p:ext uri="{BB962C8B-B14F-4D97-AF65-F5344CB8AC3E}">
        <p14:creationId xmlns:p14="http://schemas.microsoft.com/office/powerpoint/2010/main" val="241192756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10-6</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82170"/>
            <a:ext cx="5991225" cy="4429125"/>
          </a:xfrm>
          <a:prstGeom prst="rect">
            <a:avLst/>
          </a:prstGeom>
          <a:ln>
            <a:solidFill>
              <a:schemeClr val="accent1"/>
            </a:solidFill>
          </a:ln>
        </p:spPr>
      </p:pic>
      <p:sp>
        <p:nvSpPr>
          <p:cNvPr id="5" name="Date Placeholder 4"/>
          <p:cNvSpPr>
            <a:spLocks noGrp="1"/>
          </p:cNvSpPr>
          <p:nvPr>
            <p:ph type="dt" sz="half" idx="2"/>
          </p:nvPr>
        </p:nvSpPr>
        <p:spPr/>
        <p:txBody>
          <a:bodyPr/>
          <a:lstStyle/>
          <a:p>
            <a:fld id="{2A28EFCF-88CD-49B5-A08A-D9E5DC4F2523}"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145</a:t>
            </a:fld>
            <a:endParaRPr lang="en-US"/>
          </a:p>
        </p:txBody>
      </p:sp>
    </p:spTree>
    <p:extLst>
      <p:ext uri="{BB962C8B-B14F-4D97-AF65-F5344CB8AC3E}">
        <p14:creationId xmlns:p14="http://schemas.microsoft.com/office/powerpoint/2010/main" val="70897071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Using </a:t>
            </a:r>
            <a:r>
              <a:rPr lang="en-US" dirty="0" smtClean="0"/>
              <a:t>Regex Match Collections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Two additional classes in the .NET </a:t>
            </a:r>
            <a:r>
              <a:rPr lang="en-US" sz="2000" dirty="0">
                <a:solidFill>
                  <a:srgbClr val="FF0000"/>
                </a:solidFill>
              </a:rPr>
              <a:t>RegularExpressions</a:t>
            </a:r>
            <a:r>
              <a:rPr lang="en-US" sz="2000" dirty="0"/>
              <a:t> </a:t>
            </a:r>
            <a:r>
              <a:rPr lang="en-US" sz="2000" dirty="0">
                <a:solidFill>
                  <a:srgbClr val="0070C0"/>
                </a:solidFill>
              </a:rPr>
              <a:t>namespace</a:t>
            </a:r>
            <a:r>
              <a:rPr lang="en-US" sz="2000" dirty="0"/>
              <a:t> allow you to search a string repeatedly, and to return the results in a </a:t>
            </a:r>
            <a:r>
              <a:rPr lang="en-US" sz="2000" dirty="0" smtClean="0"/>
              <a:t>collection.</a:t>
            </a:r>
          </a:p>
          <a:p>
            <a:pPr marL="457200">
              <a:buFont typeface="Wingdings" panose="05000000000000000000" pitchFamily="2" charset="2"/>
              <a:buChar char="§"/>
            </a:pPr>
            <a:r>
              <a:rPr lang="en-US" sz="2000" dirty="0" smtClean="0"/>
              <a:t>The </a:t>
            </a:r>
            <a:r>
              <a:rPr lang="en-US" sz="2000" dirty="0">
                <a:solidFill>
                  <a:srgbClr val="0070C0"/>
                </a:solidFill>
              </a:rPr>
              <a:t>collection</a:t>
            </a:r>
            <a:r>
              <a:rPr lang="en-US" sz="2000" dirty="0"/>
              <a:t> returned is of type </a:t>
            </a:r>
            <a:r>
              <a:rPr lang="en-US" sz="2000" dirty="0">
                <a:solidFill>
                  <a:srgbClr val="FF0000"/>
                </a:solidFill>
              </a:rPr>
              <a:t>MatchCollection</a:t>
            </a:r>
            <a:r>
              <a:rPr lang="en-US" sz="2000" dirty="0"/>
              <a:t>, which consists of </a:t>
            </a:r>
            <a:r>
              <a:rPr lang="en-US" sz="2000" dirty="0">
                <a:solidFill>
                  <a:srgbClr val="0070C0"/>
                </a:solidFill>
              </a:rPr>
              <a:t>zero or more</a:t>
            </a:r>
            <a:r>
              <a:rPr lang="en-US" sz="2000" dirty="0"/>
              <a:t> </a:t>
            </a:r>
            <a:r>
              <a:rPr lang="en-US" sz="2000" dirty="0">
                <a:solidFill>
                  <a:srgbClr val="FF0000"/>
                </a:solidFill>
              </a:rPr>
              <a:t>Match</a:t>
            </a:r>
            <a:r>
              <a:rPr lang="en-US" sz="2000" dirty="0"/>
              <a:t> </a:t>
            </a:r>
            <a:r>
              <a:rPr lang="en-US" sz="2000" dirty="0" smtClean="0">
                <a:solidFill>
                  <a:srgbClr val="0070C0"/>
                </a:solidFill>
              </a:rPr>
              <a:t>objects</a:t>
            </a:r>
            <a:r>
              <a:rPr lang="en-US" sz="2000" dirty="0" smtClean="0"/>
              <a:t>.</a:t>
            </a:r>
          </a:p>
          <a:p>
            <a:pPr marL="457200">
              <a:buFont typeface="Wingdings" panose="05000000000000000000" pitchFamily="2" charset="2"/>
              <a:buChar char="§"/>
            </a:pPr>
            <a:r>
              <a:rPr lang="en-US" sz="2000" dirty="0" smtClean="0">
                <a:solidFill>
                  <a:srgbClr val="FF0000"/>
                </a:solidFill>
              </a:rPr>
              <a:t>Two</a:t>
            </a:r>
            <a:r>
              <a:rPr lang="en-US" sz="2000" dirty="0" smtClean="0"/>
              <a:t> </a:t>
            </a:r>
            <a:r>
              <a:rPr lang="en-US" sz="2000" dirty="0"/>
              <a:t>important </a:t>
            </a:r>
            <a:r>
              <a:rPr lang="en-US" sz="2000" dirty="0">
                <a:solidFill>
                  <a:srgbClr val="0070C0"/>
                </a:solidFill>
              </a:rPr>
              <a:t>properties</a:t>
            </a:r>
            <a:r>
              <a:rPr lang="en-US" sz="2000" dirty="0"/>
              <a:t> of a </a:t>
            </a:r>
            <a:r>
              <a:rPr lang="en-US" sz="2000" dirty="0">
                <a:solidFill>
                  <a:srgbClr val="FF0000"/>
                </a:solidFill>
              </a:rPr>
              <a:t>Match</a:t>
            </a:r>
            <a:r>
              <a:rPr lang="en-US" sz="2000" dirty="0"/>
              <a:t> </a:t>
            </a:r>
            <a:r>
              <a:rPr lang="en-US" sz="2000" dirty="0">
                <a:solidFill>
                  <a:srgbClr val="0070C0"/>
                </a:solidFill>
              </a:rPr>
              <a:t>object</a:t>
            </a:r>
            <a:r>
              <a:rPr lang="en-US" sz="2000" dirty="0"/>
              <a:t> are its </a:t>
            </a:r>
            <a:r>
              <a:rPr lang="en-US" sz="2000" dirty="0">
                <a:solidFill>
                  <a:srgbClr val="FF0000"/>
                </a:solidFill>
              </a:rPr>
              <a:t>length</a:t>
            </a:r>
            <a:r>
              <a:rPr lang="en-US" sz="2000" dirty="0"/>
              <a:t> and its </a:t>
            </a:r>
            <a:r>
              <a:rPr lang="en-US" sz="2000" dirty="0">
                <a:solidFill>
                  <a:srgbClr val="FF0000"/>
                </a:solidFill>
              </a:rPr>
              <a:t>value</a:t>
            </a:r>
            <a:r>
              <a:rPr lang="en-US" sz="2000" dirty="0"/>
              <a:t>, each of which can be read as illustrated in </a:t>
            </a:r>
            <a:r>
              <a:rPr lang="en-US" sz="2000" dirty="0">
                <a:solidFill>
                  <a:srgbClr val="FF0000"/>
                </a:solidFill>
              </a:rPr>
              <a:t>Example 10-7</a:t>
            </a:r>
            <a:r>
              <a:rPr lang="en-US" sz="2000" dirty="0" smtClean="0"/>
              <a:t>.</a:t>
            </a:r>
          </a:p>
          <a:p>
            <a:pPr marL="457200">
              <a:buFont typeface="Wingdings" panose="05000000000000000000" pitchFamily="2" charset="2"/>
              <a:buChar char="§"/>
            </a:pPr>
            <a:r>
              <a:rPr lang="en-US" sz="2000" dirty="0" smtClean="0"/>
              <a:t>The regular expression:</a:t>
            </a:r>
          </a:p>
          <a:p>
            <a:pPr indent="0">
              <a:buNone/>
            </a:pPr>
            <a:endParaRPr lang="en-US" sz="2000" dirty="0"/>
          </a:p>
          <a:p>
            <a:pPr indent="0">
              <a:buNone/>
            </a:pPr>
            <a:endParaRPr lang="en-US" sz="2000" dirty="0" smtClean="0"/>
          </a:p>
          <a:p>
            <a:pPr marL="687388" indent="-225425">
              <a:buFont typeface="Wingdings" panose="05000000000000000000" pitchFamily="2" charset="2"/>
              <a:buChar char="ü"/>
            </a:pPr>
            <a:r>
              <a:rPr lang="en-US" sz="2000" dirty="0"/>
              <a:t>The string </a:t>
            </a:r>
            <a:r>
              <a:rPr lang="en-US" sz="2000" dirty="0">
                <a:solidFill>
                  <a:srgbClr val="FF0000"/>
                </a:solidFill>
              </a:rPr>
              <a:t>\S</a:t>
            </a:r>
            <a:r>
              <a:rPr lang="en-US" sz="2000" dirty="0"/>
              <a:t> finds </a:t>
            </a:r>
            <a:r>
              <a:rPr lang="en-US" sz="2000" dirty="0">
                <a:solidFill>
                  <a:srgbClr val="FF0000"/>
                </a:solidFill>
              </a:rPr>
              <a:t>nonwhitespace</a:t>
            </a:r>
            <a:r>
              <a:rPr lang="en-US" sz="2000" dirty="0"/>
              <a:t>, and the plus </a:t>
            </a:r>
            <a:r>
              <a:rPr lang="en-US" sz="2000" dirty="0" smtClean="0"/>
              <a:t>sign(</a:t>
            </a:r>
            <a:r>
              <a:rPr lang="en-US" sz="2000" dirty="0" smtClean="0">
                <a:solidFill>
                  <a:srgbClr val="FF0000"/>
                </a:solidFill>
              </a:rPr>
              <a:t>+</a:t>
            </a:r>
            <a:r>
              <a:rPr lang="en-US" sz="2000" dirty="0" smtClean="0"/>
              <a:t>) </a:t>
            </a:r>
            <a:r>
              <a:rPr lang="en-US" sz="2000" dirty="0"/>
              <a:t>indicates </a:t>
            </a:r>
            <a:r>
              <a:rPr lang="en-US" sz="2000" dirty="0">
                <a:solidFill>
                  <a:srgbClr val="FF0000"/>
                </a:solidFill>
              </a:rPr>
              <a:t>one or </a:t>
            </a:r>
            <a:r>
              <a:rPr lang="en-US" sz="2000" dirty="0" smtClean="0">
                <a:solidFill>
                  <a:srgbClr val="FF0000"/>
                </a:solidFill>
              </a:rPr>
              <a:t>more</a:t>
            </a:r>
            <a:r>
              <a:rPr lang="en-US" sz="2000" dirty="0" smtClean="0"/>
              <a:t>.</a:t>
            </a:r>
          </a:p>
          <a:p>
            <a:pPr marL="687388" indent="-225425">
              <a:buFont typeface="Wingdings" panose="05000000000000000000" pitchFamily="2" charset="2"/>
              <a:buChar char="ü"/>
            </a:pPr>
            <a:r>
              <a:rPr lang="en-US" sz="2000" dirty="0" smtClean="0"/>
              <a:t>The </a:t>
            </a:r>
            <a:r>
              <a:rPr lang="en-US" sz="2000" dirty="0"/>
              <a:t>string </a:t>
            </a:r>
            <a:r>
              <a:rPr lang="en-US" sz="2000" dirty="0">
                <a:solidFill>
                  <a:srgbClr val="FF0000"/>
                </a:solidFill>
              </a:rPr>
              <a:t>\s</a:t>
            </a:r>
            <a:r>
              <a:rPr lang="en-US" sz="2000" dirty="0"/>
              <a:t> (note lowercase) indicates </a:t>
            </a:r>
            <a:r>
              <a:rPr lang="en-US" sz="2000" dirty="0" smtClean="0">
                <a:solidFill>
                  <a:srgbClr val="FF0000"/>
                </a:solidFill>
              </a:rPr>
              <a:t>whitespace</a:t>
            </a:r>
            <a:r>
              <a:rPr lang="en-US" sz="2000" dirty="0" smtClean="0"/>
              <a:t>.</a:t>
            </a:r>
          </a:p>
          <a:p>
            <a:pPr marL="687388" indent="-225425">
              <a:buFont typeface="Wingdings" panose="05000000000000000000" pitchFamily="2" charset="2"/>
              <a:buChar char="ü"/>
            </a:pPr>
            <a:r>
              <a:rPr lang="en-US" sz="2000" dirty="0" smtClean="0"/>
              <a:t>Thus</a:t>
            </a:r>
            <a:r>
              <a:rPr lang="en-US" sz="2000" dirty="0"/>
              <a:t>, together, this string looks for any nonwhitespace characters followed by whitespace</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824611" y="3434855"/>
            <a:ext cx="4905375" cy="323850"/>
          </a:xfrm>
          <a:prstGeom prst="rect">
            <a:avLst/>
          </a:prstGeom>
          <a:ln>
            <a:solidFill>
              <a:schemeClr val="accent1"/>
            </a:solidFill>
          </a:ln>
        </p:spPr>
      </p:pic>
      <p:sp>
        <p:nvSpPr>
          <p:cNvPr id="5" name="Date Placeholder 4"/>
          <p:cNvSpPr>
            <a:spLocks noGrp="1"/>
          </p:cNvSpPr>
          <p:nvPr>
            <p:ph type="dt" sz="half" idx="2"/>
          </p:nvPr>
        </p:nvSpPr>
        <p:spPr/>
        <p:txBody>
          <a:bodyPr/>
          <a:lstStyle/>
          <a:p>
            <a:fld id="{08459E82-6E1E-4626-8FD8-9307623B8F1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146</a:t>
            </a:fld>
            <a:endParaRPr lang="en-US"/>
          </a:p>
        </p:txBody>
      </p:sp>
    </p:spTree>
    <p:extLst>
      <p:ext uri="{BB962C8B-B14F-4D97-AF65-F5344CB8AC3E}">
        <p14:creationId xmlns:p14="http://schemas.microsoft.com/office/powerpoint/2010/main" val="19161139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10-7</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70283"/>
            <a:ext cx="6624987" cy="5276538"/>
          </a:xfrm>
          <a:prstGeom prst="rect">
            <a:avLst/>
          </a:prstGeom>
          <a:ln>
            <a:solidFill>
              <a:schemeClr val="accent1"/>
            </a:solidFill>
          </a:ln>
        </p:spPr>
      </p:pic>
      <p:sp>
        <p:nvSpPr>
          <p:cNvPr id="5" name="Date Placeholder 4"/>
          <p:cNvSpPr>
            <a:spLocks noGrp="1"/>
          </p:cNvSpPr>
          <p:nvPr>
            <p:ph type="dt" sz="half" idx="2"/>
          </p:nvPr>
        </p:nvSpPr>
        <p:spPr/>
        <p:txBody>
          <a:bodyPr/>
          <a:lstStyle/>
          <a:p>
            <a:fld id="{B1788673-BCB1-44E9-9FAB-99C3C1F65806}"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147</a:t>
            </a:fld>
            <a:endParaRPr lang="en-US"/>
          </a:p>
        </p:txBody>
      </p:sp>
    </p:spTree>
    <p:extLst>
      <p:ext uri="{BB962C8B-B14F-4D97-AF65-F5344CB8AC3E}">
        <p14:creationId xmlns:p14="http://schemas.microsoft.com/office/powerpoint/2010/main" val="168796640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Using </a:t>
            </a:r>
            <a:r>
              <a:rPr lang="en-US" dirty="0" smtClean="0"/>
              <a:t>Regex Groups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It is often convenient to </a:t>
            </a:r>
            <a:r>
              <a:rPr lang="en-US" sz="2000" dirty="0">
                <a:solidFill>
                  <a:srgbClr val="0070C0"/>
                </a:solidFill>
              </a:rPr>
              <a:t>group</a:t>
            </a:r>
            <a:r>
              <a:rPr lang="en-US" sz="2000" dirty="0"/>
              <a:t> </a:t>
            </a:r>
            <a:r>
              <a:rPr lang="en-US" sz="2000" dirty="0">
                <a:solidFill>
                  <a:srgbClr val="FF0000"/>
                </a:solidFill>
              </a:rPr>
              <a:t>subexpression</a:t>
            </a:r>
            <a:r>
              <a:rPr lang="en-US" sz="2000" dirty="0"/>
              <a:t> </a:t>
            </a:r>
            <a:r>
              <a:rPr lang="en-US" sz="2000" dirty="0">
                <a:solidFill>
                  <a:srgbClr val="0070C0"/>
                </a:solidFill>
              </a:rPr>
              <a:t>matches</a:t>
            </a:r>
            <a:r>
              <a:rPr lang="en-US" sz="2000" dirty="0"/>
              <a:t> together so that you can parse out pieces of the matching </a:t>
            </a:r>
            <a:r>
              <a:rPr lang="en-US" sz="2000" dirty="0" smtClean="0"/>
              <a:t>string.</a:t>
            </a:r>
          </a:p>
          <a:p>
            <a:pPr marL="461963">
              <a:buFont typeface="Wingdings" panose="05000000000000000000" pitchFamily="2" charset="2"/>
              <a:buChar char="§"/>
            </a:pPr>
            <a:r>
              <a:rPr lang="en-US" sz="2000" dirty="0" smtClean="0"/>
              <a:t>For </a:t>
            </a:r>
            <a:r>
              <a:rPr lang="en-US" sz="2000" dirty="0"/>
              <a:t>example, you might want to match on IP addresses and group all IP addresses found anywhere within the string</a:t>
            </a:r>
            <a:r>
              <a:rPr lang="en-US" sz="2000" dirty="0" smtClean="0"/>
              <a:t>.</a:t>
            </a:r>
          </a:p>
          <a:p>
            <a:pPr marL="461963">
              <a:buFont typeface="Wingdings" panose="05000000000000000000" pitchFamily="2" charset="2"/>
              <a:buChar char="§"/>
            </a:pPr>
            <a:r>
              <a:rPr lang="en-US" sz="2000" dirty="0"/>
              <a:t>The </a:t>
            </a:r>
            <a:r>
              <a:rPr lang="en-US" sz="2000" dirty="0">
                <a:solidFill>
                  <a:srgbClr val="FF0000"/>
                </a:solidFill>
              </a:rPr>
              <a:t>Group</a:t>
            </a:r>
            <a:r>
              <a:rPr lang="en-US" sz="2000" dirty="0"/>
              <a:t> </a:t>
            </a:r>
            <a:r>
              <a:rPr lang="en-US" sz="2000" dirty="0">
                <a:solidFill>
                  <a:srgbClr val="0070C0"/>
                </a:solidFill>
              </a:rPr>
              <a:t>class</a:t>
            </a:r>
            <a:r>
              <a:rPr lang="en-US" sz="2000" dirty="0"/>
              <a:t> allows you to create groups of matches based on regular expression syntax, and represents the results from a single grouping </a:t>
            </a:r>
            <a:r>
              <a:rPr lang="en-US" sz="2000" dirty="0" smtClean="0"/>
              <a:t>expression.</a:t>
            </a:r>
          </a:p>
          <a:p>
            <a:pPr marL="461963">
              <a:buFont typeface="Wingdings" panose="05000000000000000000" pitchFamily="2" charset="2"/>
              <a:buChar char="§"/>
            </a:pPr>
            <a:r>
              <a:rPr lang="en-US" sz="2000" dirty="0" smtClean="0"/>
              <a:t>A </a:t>
            </a:r>
            <a:r>
              <a:rPr lang="en-US" sz="2000" dirty="0"/>
              <a:t>grouping expression names a group and provides a regular expression; any substring matching the regular expression will be added to the </a:t>
            </a:r>
            <a:r>
              <a:rPr lang="en-US" sz="2000" dirty="0" smtClean="0"/>
              <a:t>group.</a:t>
            </a:r>
          </a:p>
          <a:p>
            <a:pPr marL="461963">
              <a:buFont typeface="Wingdings" panose="05000000000000000000" pitchFamily="2" charset="2"/>
              <a:buChar char="§"/>
            </a:pPr>
            <a:r>
              <a:rPr lang="en-US" sz="2000" dirty="0" smtClean="0"/>
              <a:t>For </a:t>
            </a:r>
            <a:r>
              <a:rPr lang="en-US" sz="2000" dirty="0"/>
              <a:t>example, to create an ip group you might </a:t>
            </a:r>
            <a:r>
              <a:rPr lang="en-US" sz="2000" dirty="0" smtClean="0"/>
              <a:t>write:</a:t>
            </a:r>
          </a:p>
          <a:p>
            <a:pPr marL="233363" indent="0">
              <a:buNone/>
            </a:pPr>
            <a:endParaRPr lang="en-US" sz="2000" dirty="0"/>
          </a:p>
          <a:p>
            <a:pPr marL="461963">
              <a:buFont typeface="Wingdings" panose="05000000000000000000" pitchFamily="2" charset="2"/>
              <a:buChar char="§"/>
            </a:pPr>
            <a:r>
              <a:rPr lang="en-US" sz="2000" dirty="0"/>
              <a:t>The </a:t>
            </a:r>
            <a:r>
              <a:rPr lang="en-US" sz="2000" dirty="0">
                <a:solidFill>
                  <a:srgbClr val="FF0000"/>
                </a:solidFill>
              </a:rPr>
              <a:t>Match</a:t>
            </a:r>
            <a:r>
              <a:rPr lang="en-US" sz="2000" dirty="0"/>
              <a:t> </a:t>
            </a:r>
            <a:r>
              <a:rPr lang="en-US" sz="2000" dirty="0">
                <a:solidFill>
                  <a:srgbClr val="0070C0"/>
                </a:solidFill>
              </a:rPr>
              <a:t>class</a:t>
            </a:r>
            <a:r>
              <a:rPr lang="en-US" sz="2000" dirty="0"/>
              <a:t> derives from </a:t>
            </a:r>
            <a:r>
              <a:rPr lang="en-US" sz="2000" dirty="0">
                <a:solidFill>
                  <a:srgbClr val="FF0000"/>
                </a:solidFill>
              </a:rPr>
              <a:t>Group</a:t>
            </a:r>
            <a:r>
              <a:rPr lang="en-US" sz="2000" dirty="0"/>
              <a:t>, and has a </a:t>
            </a:r>
            <a:r>
              <a:rPr lang="en-US" sz="2000" dirty="0">
                <a:solidFill>
                  <a:srgbClr val="0070C0"/>
                </a:solidFill>
              </a:rPr>
              <a:t>collection</a:t>
            </a:r>
            <a:r>
              <a:rPr lang="en-US" sz="2000" dirty="0"/>
              <a:t> called "</a:t>
            </a:r>
            <a:r>
              <a:rPr lang="en-US" sz="2000" dirty="0">
                <a:solidFill>
                  <a:srgbClr val="FF0000"/>
                </a:solidFill>
              </a:rPr>
              <a:t>Groups</a:t>
            </a:r>
            <a:r>
              <a:rPr lang="en-US" sz="2000" dirty="0"/>
              <a:t>" that contains all the groups your Match </a:t>
            </a:r>
            <a:r>
              <a:rPr lang="en-US" sz="2000" dirty="0" smtClean="0"/>
              <a:t>finds.</a:t>
            </a:r>
          </a:p>
          <a:p>
            <a:pPr marL="461963">
              <a:buFont typeface="Wingdings" panose="05000000000000000000" pitchFamily="2" charset="2"/>
              <a:buChar char="§"/>
            </a:pPr>
            <a:r>
              <a:rPr lang="en-US" sz="2000" dirty="0" smtClean="0"/>
              <a:t>Creation </a:t>
            </a:r>
            <a:r>
              <a:rPr lang="en-US" sz="2000" dirty="0"/>
              <a:t>and use of the Groups collection and Group classes is illustrated in </a:t>
            </a:r>
            <a:r>
              <a:rPr lang="en-US" sz="2000" dirty="0">
                <a:solidFill>
                  <a:srgbClr val="FF0000"/>
                </a:solidFill>
              </a:rPr>
              <a:t>Example 10-8</a:t>
            </a:r>
            <a:r>
              <a:rPr lang="en-US" sz="2000" dirty="0" smtClean="0"/>
              <a:t>.</a:t>
            </a:r>
            <a:endParaRPr lang="en-US" sz="2000" dirty="0"/>
          </a:p>
        </p:txBody>
      </p:sp>
      <p:sp>
        <p:nvSpPr>
          <p:cNvPr id="3" name="Date Placeholder 2"/>
          <p:cNvSpPr>
            <a:spLocks noGrp="1"/>
          </p:cNvSpPr>
          <p:nvPr>
            <p:ph type="dt" sz="half" idx="2"/>
          </p:nvPr>
        </p:nvSpPr>
        <p:spPr/>
        <p:txBody>
          <a:bodyPr/>
          <a:lstStyle/>
          <a:p>
            <a:fld id="{4832047B-AEE6-4661-9F08-B5BCC9A59680}"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148</a:t>
            </a:fld>
            <a:endParaRPr lang="en-US"/>
          </a:p>
        </p:txBody>
      </p:sp>
    </p:spTree>
    <p:extLst>
      <p:ext uri="{BB962C8B-B14F-4D97-AF65-F5344CB8AC3E}">
        <p14:creationId xmlns:p14="http://schemas.microsoft.com/office/powerpoint/2010/main" val="330715803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Using </a:t>
            </a:r>
            <a:r>
              <a:rPr lang="en-US" dirty="0" smtClean="0"/>
              <a:t>CaptureCollection</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13E34177-77AB-4E83-A431-EBF526418313}"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149</a:t>
            </a:fld>
            <a:endParaRPr lang="en-US"/>
          </a:p>
        </p:txBody>
      </p:sp>
    </p:spTree>
    <p:extLst>
      <p:ext uri="{BB962C8B-B14F-4D97-AF65-F5344CB8AC3E}">
        <p14:creationId xmlns:p14="http://schemas.microsoft.com/office/powerpoint/2010/main" val="3993253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Applied Technologies</a:t>
            </a:r>
            <a:endParaRPr lang="en-US" dirty="0"/>
          </a:p>
        </p:txBody>
      </p:sp>
      <p:sp>
        <p:nvSpPr>
          <p:cNvPr id="6" name="Content Placeholder 3"/>
          <p:cNvSpPr>
            <a:spLocks noGrp="1"/>
          </p:cNvSpPr>
          <p:nvPr>
            <p:ph idx="1"/>
          </p:nvPr>
        </p:nvSpPr>
        <p:spPr/>
        <p:txBody>
          <a:bodyPr>
            <a:normAutofit lnSpcReduction="10000"/>
          </a:bodyPr>
          <a:lstStyle/>
          <a:p>
            <a:pPr lvl="0">
              <a:buFont typeface="Wingdings" panose="05000000000000000000" pitchFamily="2" charset="2"/>
              <a:buChar char="v"/>
            </a:pPr>
            <a:r>
              <a:rPr lang="en-US" sz="2000" dirty="0" smtClean="0"/>
              <a:t>Extending </a:t>
            </a:r>
            <a:r>
              <a:rPr lang="en-US" sz="2000" dirty="0"/>
              <a:t>the framework base classes and the data and XML classes is a tier of classes geared toward </a:t>
            </a:r>
            <a:r>
              <a:rPr lang="en-US" sz="2000" dirty="0">
                <a:solidFill>
                  <a:srgbClr val="FF0000"/>
                </a:solidFill>
              </a:rPr>
              <a:t>building applications</a:t>
            </a:r>
            <a:r>
              <a:rPr lang="en-US" sz="2000" dirty="0"/>
              <a:t> using three different </a:t>
            </a:r>
            <a:r>
              <a:rPr lang="en-US" sz="2000" dirty="0" smtClean="0"/>
              <a:t>technologies:</a:t>
            </a:r>
          </a:p>
          <a:p>
            <a:pPr marL="685800" lvl="0">
              <a:buFont typeface="Wingdings" panose="05000000000000000000" pitchFamily="2" charset="2"/>
              <a:buChar char="ü"/>
            </a:pPr>
            <a:r>
              <a:rPr lang="en-US" sz="2000" dirty="0" smtClean="0"/>
              <a:t>Web Services</a:t>
            </a:r>
          </a:p>
          <a:p>
            <a:pPr marL="685800" lvl="0">
              <a:buFont typeface="Wingdings" panose="05000000000000000000" pitchFamily="2" charset="2"/>
              <a:buChar char="ü"/>
            </a:pPr>
            <a:r>
              <a:rPr lang="en-US" sz="2000" dirty="0" smtClean="0"/>
              <a:t>Web Forms</a:t>
            </a:r>
          </a:p>
          <a:p>
            <a:pPr marL="685800" lvl="0">
              <a:buFont typeface="Wingdings" panose="05000000000000000000" pitchFamily="2" charset="2"/>
              <a:buChar char="ü"/>
            </a:pPr>
            <a:r>
              <a:rPr lang="en-US" sz="2000" dirty="0" smtClean="0"/>
              <a:t>Windows Forms</a:t>
            </a:r>
          </a:p>
          <a:p>
            <a:pPr marL="457200">
              <a:buFont typeface="Wingdings" panose="05000000000000000000" pitchFamily="2" charset="2"/>
              <a:buChar char="§"/>
            </a:pPr>
            <a:r>
              <a:rPr lang="en-US" sz="2000" dirty="0" smtClean="0">
                <a:solidFill>
                  <a:srgbClr val="FF0000"/>
                </a:solidFill>
              </a:rPr>
              <a:t>Web </a:t>
            </a:r>
            <a:r>
              <a:rPr lang="en-US" sz="2000" dirty="0">
                <a:solidFill>
                  <a:srgbClr val="FF0000"/>
                </a:solidFill>
              </a:rPr>
              <a:t>services</a:t>
            </a:r>
            <a:r>
              <a:rPr lang="en-US" sz="2000" dirty="0"/>
              <a:t> include a number of classes that support the development of </a:t>
            </a:r>
            <a:r>
              <a:rPr lang="en-US" sz="2000" dirty="0">
                <a:solidFill>
                  <a:srgbClr val="0070C0"/>
                </a:solidFill>
              </a:rPr>
              <a:t>lightweight</a:t>
            </a:r>
            <a:r>
              <a:rPr lang="en-US" sz="2000" dirty="0"/>
              <a:t> </a:t>
            </a:r>
            <a:r>
              <a:rPr lang="en-US" sz="2000" dirty="0">
                <a:solidFill>
                  <a:srgbClr val="FF0000"/>
                </a:solidFill>
              </a:rPr>
              <a:t>distributed components</a:t>
            </a:r>
            <a:r>
              <a:rPr lang="en-US" sz="2000" dirty="0"/>
              <a:t>, which will work even in the face of firewalls and NAT </a:t>
            </a:r>
            <a:r>
              <a:rPr lang="en-US" sz="2000" dirty="0" smtClean="0"/>
              <a:t>software.</a:t>
            </a:r>
          </a:p>
          <a:p>
            <a:pPr marL="685800">
              <a:buFont typeface="Wingdings" panose="05000000000000000000" pitchFamily="2" charset="2"/>
              <a:buChar char="ü"/>
            </a:pPr>
            <a:r>
              <a:rPr lang="en-US" sz="2000" dirty="0" smtClean="0"/>
              <a:t>Because </a:t>
            </a:r>
            <a:r>
              <a:rPr lang="en-US" sz="2000" dirty="0"/>
              <a:t>web services employ standard </a:t>
            </a:r>
            <a:r>
              <a:rPr lang="en-US" sz="2000" dirty="0">
                <a:solidFill>
                  <a:srgbClr val="FF0000"/>
                </a:solidFill>
              </a:rPr>
              <a:t>HTTP</a:t>
            </a:r>
            <a:r>
              <a:rPr lang="en-US" sz="2000" dirty="0"/>
              <a:t> and </a:t>
            </a:r>
            <a:r>
              <a:rPr lang="en-US" sz="2000" dirty="0">
                <a:solidFill>
                  <a:srgbClr val="FF0000"/>
                </a:solidFill>
              </a:rPr>
              <a:t>SOAP</a:t>
            </a:r>
            <a:r>
              <a:rPr lang="en-US" sz="2000" dirty="0"/>
              <a:t> as underlying communications protocols, these components support plug-and-play across cyberspace</a:t>
            </a:r>
            <a:r>
              <a:rPr lang="en-US" sz="2000" dirty="0" smtClean="0"/>
              <a:t>.</a:t>
            </a:r>
          </a:p>
          <a:p>
            <a:pPr marL="457200">
              <a:buFont typeface="Wingdings" panose="05000000000000000000" pitchFamily="2" charset="2"/>
              <a:buChar char="§"/>
            </a:pPr>
            <a:r>
              <a:rPr lang="en-US" sz="2000" dirty="0"/>
              <a:t>Web Forms and Windows Forms allow you to apply </a:t>
            </a:r>
            <a:r>
              <a:rPr lang="en-US" sz="2000" dirty="0">
                <a:solidFill>
                  <a:srgbClr val="FF0000"/>
                </a:solidFill>
              </a:rPr>
              <a:t>Rapid Application Development</a:t>
            </a:r>
            <a:r>
              <a:rPr lang="en-US" sz="2000" dirty="0"/>
              <a:t> techniques to building web and Windows </a:t>
            </a:r>
            <a:r>
              <a:rPr lang="en-US" sz="2000" dirty="0" smtClean="0"/>
              <a:t>applications.</a:t>
            </a:r>
          </a:p>
          <a:p>
            <a:pPr marL="685800">
              <a:buFont typeface="Wingdings" panose="05000000000000000000" pitchFamily="2" charset="2"/>
              <a:buChar char="ü"/>
            </a:pPr>
            <a:r>
              <a:rPr lang="en-US" sz="2000" dirty="0" smtClean="0"/>
              <a:t>Simply </a:t>
            </a:r>
            <a:r>
              <a:rPr lang="en-US" sz="2000" dirty="0"/>
              <a:t>drag and drop controls onto your form, double-click a control, and write the code to respond to the associated </a:t>
            </a:r>
            <a:r>
              <a:rPr lang="en-US" sz="2000" dirty="0" smtClean="0"/>
              <a:t>event.</a:t>
            </a:r>
          </a:p>
          <a:p>
            <a:pPr marL="457200">
              <a:buFont typeface="Wingdings" panose="05000000000000000000" pitchFamily="2" charset="2"/>
              <a:buChar char="§"/>
            </a:pPr>
            <a:r>
              <a:rPr lang="en-US" sz="2000" dirty="0" smtClean="0">
                <a:solidFill>
                  <a:srgbClr val="FF0000"/>
                </a:solidFill>
              </a:rPr>
              <a:t>Note:</a:t>
            </a:r>
            <a:r>
              <a:rPr lang="en-US" sz="2000" dirty="0" smtClean="0"/>
              <a:t> For </a:t>
            </a:r>
            <a:r>
              <a:rPr lang="en-US" sz="2000" dirty="0"/>
              <a:t>a more detailed description of the .NET Framework, see .NET Framework Essentials, by Thuan Thai and Hoag Lam (published by O'Reilly &amp; Associates, 2001</a:t>
            </a:r>
            <a:r>
              <a:rPr lang="en-US" sz="2000" dirty="0" smtClean="0"/>
              <a:t>).</a:t>
            </a:r>
            <a:endParaRPr lang="en-US" sz="2000" dirty="0"/>
          </a:p>
        </p:txBody>
      </p:sp>
      <p:sp>
        <p:nvSpPr>
          <p:cNvPr id="3" name="Date Placeholder 2"/>
          <p:cNvSpPr>
            <a:spLocks noGrp="1"/>
          </p:cNvSpPr>
          <p:nvPr>
            <p:ph type="dt" sz="half" idx="2"/>
          </p:nvPr>
        </p:nvSpPr>
        <p:spPr/>
        <p:txBody>
          <a:bodyPr/>
          <a:lstStyle/>
          <a:p>
            <a:fld id="{EF553088-4B06-4766-BF7B-8955AB6EB53A}" type="datetime1">
              <a:rPr lang="en-US" smtClean="0"/>
              <a:t>4/30/2018</a:t>
            </a:fld>
            <a:endParaRPr lang="en-US"/>
          </a:p>
        </p:txBody>
      </p:sp>
      <p:sp>
        <p:nvSpPr>
          <p:cNvPr id="5" name="Slide Number Placeholder 4"/>
          <p:cNvSpPr>
            <a:spLocks noGrp="1"/>
          </p:cNvSpPr>
          <p:nvPr>
            <p:ph type="sldNum" sz="quarter" idx="4"/>
          </p:nvPr>
        </p:nvSpPr>
        <p:spPr/>
        <p:txBody>
          <a:bodyPr/>
          <a:lstStyle/>
          <a:p>
            <a:fld id="{062D6987-FB6D-4DB8-81B8-AD0F35E3BB5F}" type="slidenum">
              <a:rPr lang="en-US" smtClean="0"/>
              <a:pPr/>
              <a:t>15</a:t>
            </a:fld>
            <a:endParaRPr lang="en-US"/>
          </a:p>
        </p:txBody>
      </p:sp>
    </p:spTree>
    <p:extLst>
      <p:ext uri="{BB962C8B-B14F-4D97-AF65-F5344CB8AC3E}">
        <p14:creationId xmlns:p14="http://schemas.microsoft.com/office/powerpoint/2010/main" val="11565951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Handling Exceptions</a:t>
            </a:r>
          </a:p>
        </p:txBody>
      </p:sp>
      <p:sp>
        <p:nvSpPr>
          <p:cNvPr id="6" name="Date Placeholder 5"/>
          <p:cNvSpPr>
            <a:spLocks noGrp="1"/>
          </p:cNvSpPr>
          <p:nvPr>
            <p:ph type="dt" sz="half" idx="2"/>
          </p:nvPr>
        </p:nvSpPr>
        <p:spPr/>
        <p:txBody>
          <a:bodyPr/>
          <a:lstStyle/>
          <a:p>
            <a:fld id="{CE32D888-D86B-4D4D-B436-47AD02D78E9C}"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150</a:t>
            </a:fld>
            <a:endParaRPr lang="en-US"/>
          </a:p>
        </p:txBody>
      </p:sp>
      <p:sp>
        <p:nvSpPr>
          <p:cNvPr id="9" name="Text Placeholder 8"/>
          <p:cNvSpPr>
            <a:spLocks noGrp="1"/>
          </p:cNvSpPr>
          <p:nvPr>
            <p:ph type="body" sz="quarter" idx="16"/>
          </p:nvPr>
        </p:nvSpPr>
        <p:spPr/>
        <p:txBody>
          <a:bodyPr/>
          <a:lstStyle/>
          <a:p>
            <a:r>
              <a:rPr lang="en-US" dirty="0" smtClean="0"/>
              <a:t>11</a:t>
            </a:r>
            <a:endParaRPr lang="en-US" dirty="0"/>
          </a:p>
        </p:txBody>
      </p:sp>
      <p:pic>
        <p:nvPicPr>
          <p:cNvPr id="4" name="Picture 3"/>
          <p:cNvPicPr>
            <a:picLocks noChangeAspect="1"/>
          </p:cNvPicPr>
          <p:nvPr/>
        </p:nvPicPr>
        <p:blipFill>
          <a:blip r:embed="rId2"/>
          <a:stretch>
            <a:fillRect/>
          </a:stretch>
        </p:blipFill>
        <p:spPr>
          <a:xfrm>
            <a:off x="7715250" y="5221871"/>
            <a:ext cx="4143375" cy="1285875"/>
          </a:xfrm>
          <a:prstGeom prst="rect">
            <a:avLst/>
          </a:prstGeom>
          <a:ln>
            <a:solidFill>
              <a:schemeClr val="accent1"/>
            </a:solidFill>
          </a:ln>
        </p:spPr>
      </p:pic>
    </p:spTree>
    <p:extLst>
      <p:ext uri="{BB962C8B-B14F-4D97-AF65-F5344CB8AC3E}">
        <p14:creationId xmlns:p14="http://schemas.microsoft.com/office/powerpoint/2010/main" val="422210007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Delegates and Events</a:t>
            </a:r>
          </a:p>
        </p:txBody>
      </p:sp>
      <p:sp>
        <p:nvSpPr>
          <p:cNvPr id="6" name="Date Placeholder 5"/>
          <p:cNvSpPr>
            <a:spLocks noGrp="1"/>
          </p:cNvSpPr>
          <p:nvPr>
            <p:ph type="dt" sz="half" idx="2"/>
          </p:nvPr>
        </p:nvSpPr>
        <p:spPr/>
        <p:txBody>
          <a:bodyPr/>
          <a:lstStyle/>
          <a:p>
            <a:fld id="{38B3B72D-9664-4378-AC4D-35BEFD3EC123}"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151</a:t>
            </a:fld>
            <a:endParaRPr lang="en-US"/>
          </a:p>
        </p:txBody>
      </p:sp>
      <p:sp>
        <p:nvSpPr>
          <p:cNvPr id="9" name="Text Placeholder 8"/>
          <p:cNvSpPr>
            <a:spLocks noGrp="1"/>
          </p:cNvSpPr>
          <p:nvPr>
            <p:ph type="body" sz="quarter" idx="16"/>
          </p:nvPr>
        </p:nvSpPr>
        <p:spPr/>
        <p:txBody>
          <a:bodyPr/>
          <a:lstStyle/>
          <a:p>
            <a:r>
              <a:rPr lang="en-US" dirty="0" smtClean="0"/>
              <a:t>12</a:t>
            </a:r>
            <a:endParaRPr lang="en-US" dirty="0"/>
          </a:p>
        </p:txBody>
      </p:sp>
      <p:pic>
        <p:nvPicPr>
          <p:cNvPr id="3" name="Picture 2"/>
          <p:cNvPicPr>
            <a:picLocks noChangeAspect="1"/>
          </p:cNvPicPr>
          <p:nvPr/>
        </p:nvPicPr>
        <p:blipFill>
          <a:blip r:embed="rId2"/>
          <a:stretch>
            <a:fillRect/>
          </a:stretch>
        </p:blipFill>
        <p:spPr>
          <a:xfrm>
            <a:off x="8848725" y="5707646"/>
            <a:ext cx="3009900" cy="800100"/>
          </a:xfrm>
          <a:prstGeom prst="rect">
            <a:avLst/>
          </a:prstGeom>
          <a:ln>
            <a:solidFill>
              <a:schemeClr val="accent1"/>
            </a:solidFill>
          </a:ln>
        </p:spPr>
      </p:pic>
    </p:spTree>
    <p:extLst>
      <p:ext uri="{BB962C8B-B14F-4D97-AF65-F5344CB8AC3E}">
        <p14:creationId xmlns:p14="http://schemas.microsoft.com/office/powerpoint/2010/main" val="25902801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When a </a:t>
            </a:r>
            <a:r>
              <a:rPr lang="en-US" sz="2000" dirty="0">
                <a:solidFill>
                  <a:srgbClr val="FF0000"/>
                </a:solidFill>
              </a:rPr>
              <a:t>head</a:t>
            </a:r>
            <a:r>
              <a:rPr lang="en-US" sz="2000" dirty="0"/>
              <a:t> of </a:t>
            </a:r>
            <a:r>
              <a:rPr lang="en-US" sz="2000" dirty="0">
                <a:solidFill>
                  <a:srgbClr val="FF0000"/>
                </a:solidFill>
              </a:rPr>
              <a:t>state</a:t>
            </a:r>
            <a:r>
              <a:rPr lang="en-US" sz="2000" dirty="0"/>
              <a:t> </a:t>
            </a:r>
            <a:r>
              <a:rPr lang="en-US" sz="2000" dirty="0">
                <a:solidFill>
                  <a:srgbClr val="0070C0"/>
                </a:solidFill>
              </a:rPr>
              <a:t>dies</a:t>
            </a:r>
            <a:r>
              <a:rPr lang="en-US" sz="2000" dirty="0"/>
              <a:t>, the president of the United States typically does not have time to attend the funeral </a:t>
            </a:r>
            <a:r>
              <a:rPr lang="en-US" sz="2000" dirty="0" smtClean="0"/>
              <a:t>personally.</a:t>
            </a:r>
          </a:p>
          <a:p>
            <a:pPr marL="687388" indent="-225425">
              <a:buFont typeface="Wingdings" panose="05000000000000000000" pitchFamily="2" charset="2"/>
              <a:buChar char="ü"/>
            </a:pPr>
            <a:r>
              <a:rPr lang="en-US" sz="2000" dirty="0" smtClean="0"/>
              <a:t>Instead</a:t>
            </a:r>
            <a:r>
              <a:rPr lang="en-US" sz="2000" dirty="0"/>
              <a:t>, he </a:t>
            </a:r>
            <a:r>
              <a:rPr lang="en-US" sz="2000" dirty="0">
                <a:solidFill>
                  <a:srgbClr val="0070C0"/>
                </a:solidFill>
              </a:rPr>
              <a:t>dispatches</a:t>
            </a:r>
            <a:r>
              <a:rPr lang="en-US" sz="2000" dirty="0"/>
              <a:t> a </a:t>
            </a:r>
            <a:r>
              <a:rPr lang="en-US" sz="2000" dirty="0" smtClean="0">
                <a:solidFill>
                  <a:srgbClr val="FF0000"/>
                </a:solidFill>
              </a:rPr>
              <a:t>delegate</a:t>
            </a:r>
            <a:r>
              <a:rPr lang="en-US" sz="2000" dirty="0" smtClean="0"/>
              <a:t>.</a:t>
            </a:r>
          </a:p>
          <a:p>
            <a:pPr marL="687388" indent="-225425">
              <a:buFont typeface="Wingdings" panose="05000000000000000000" pitchFamily="2" charset="2"/>
              <a:buChar char="ü"/>
            </a:pPr>
            <a:r>
              <a:rPr lang="en-US" sz="2000" dirty="0" smtClean="0"/>
              <a:t>Often </a:t>
            </a:r>
            <a:r>
              <a:rPr lang="en-US" sz="2000" dirty="0"/>
              <a:t>this delegate is the vice president, but sometimes the VP is unavailable and the president must send someone else, such as the secretary of state or even the first </a:t>
            </a:r>
            <a:r>
              <a:rPr lang="en-US" sz="2000" dirty="0" smtClean="0"/>
              <a:t>lady.</a:t>
            </a:r>
          </a:p>
          <a:p>
            <a:pPr marL="687388" indent="-225425">
              <a:buFont typeface="Wingdings" panose="05000000000000000000" pitchFamily="2" charset="2"/>
              <a:buChar char="ü"/>
            </a:pPr>
            <a:r>
              <a:rPr lang="en-US" sz="2000" dirty="0" smtClean="0"/>
              <a:t>He </a:t>
            </a:r>
            <a:r>
              <a:rPr lang="en-US" sz="2000" dirty="0"/>
              <a:t>doesn't want to "hardwire" his delegated authority to a single person; he might delegate this responsibility to anyone who is able to execute the correct international </a:t>
            </a:r>
            <a:r>
              <a:rPr lang="en-US" sz="2000" dirty="0" smtClean="0"/>
              <a:t>protocol.</a:t>
            </a:r>
          </a:p>
          <a:p>
            <a:pPr marL="687388" indent="-225425">
              <a:buFont typeface="Wingdings" panose="05000000000000000000" pitchFamily="2" charset="2"/>
              <a:buChar char="ü"/>
            </a:pPr>
            <a:r>
              <a:rPr lang="en-US" sz="2000" dirty="0" smtClean="0"/>
              <a:t>The </a:t>
            </a:r>
            <a:r>
              <a:rPr lang="en-US" sz="2000" dirty="0"/>
              <a:t>president defines in advance what authority will be delegated (attend the funeral), what parameters will be passed (condolences, kind words), and what value he hopes to get back (good will</a:t>
            </a:r>
            <a:r>
              <a:rPr lang="en-US" sz="2000" dirty="0" smtClean="0"/>
              <a:t>).</a:t>
            </a:r>
          </a:p>
          <a:p>
            <a:pPr marL="687388" indent="-225425">
              <a:buFont typeface="Wingdings" panose="05000000000000000000" pitchFamily="2" charset="2"/>
              <a:buChar char="ü"/>
            </a:pPr>
            <a:r>
              <a:rPr lang="en-US" sz="2000" dirty="0" smtClean="0"/>
              <a:t>He </a:t>
            </a:r>
            <a:r>
              <a:rPr lang="en-US" sz="2000" dirty="0"/>
              <a:t>then assigns a particular person to that delegated responsibility at "</a:t>
            </a:r>
            <a:r>
              <a:rPr lang="en-US" sz="2000" dirty="0">
                <a:solidFill>
                  <a:srgbClr val="FF0000"/>
                </a:solidFill>
              </a:rPr>
              <a:t>runtime</a:t>
            </a:r>
            <a:r>
              <a:rPr lang="en-US" sz="2000" dirty="0"/>
              <a:t>" as the course of his presidency </a:t>
            </a:r>
            <a:r>
              <a:rPr lang="en-US" sz="2000" dirty="0" smtClean="0"/>
              <a:t>progresses.</a:t>
            </a:r>
          </a:p>
          <a:p>
            <a:pPr marL="461963">
              <a:buFont typeface="Wingdings" panose="05000000000000000000" pitchFamily="2" charset="2"/>
              <a:buChar char="§"/>
            </a:pPr>
            <a:r>
              <a:rPr lang="en-US" sz="2000" dirty="0" smtClean="0"/>
              <a:t>In </a:t>
            </a:r>
            <a:r>
              <a:rPr lang="en-US" sz="2000" dirty="0"/>
              <a:t>programming, you are often faced with situations where you need to execute a particular action, but you don't know in advance which method, or even which object, you'll want to call upon to execute that action. </a:t>
            </a:r>
            <a:endParaRPr lang="en-US" sz="2000" dirty="0" smtClean="0"/>
          </a:p>
          <a:p>
            <a:pPr marL="687388" indent="-225425">
              <a:buFont typeface="Wingdings" panose="05000000000000000000" pitchFamily="2" charset="2"/>
              <a:buChar char="ü"/>
            </a:pPr>
            <a:r>
              <a:rPr lang="en-US" sz="2000" dirty="0" smtClean="0"/>
              <a:t>For </a:t>
            </a:r>
            <a:r>
              <a:rPr lang="en-US" sz="2000" dirty="0"/>
              <a:t>example, a button might know that it must notify some object when it is pushed, but it might not know which object or objects need to be </a:t>
            </a:r>
            <a:r>
              <a:rPr lang="en-US" sz="2000" dirty="0" smtClean="0"/>
              <a:t>notified.</a:t>
            </a:r>
          </a:p>
          <a:p>
            <a:pPr marL="687388" indent="-225425">
              <a:buFont typeface="Wingdings" panose="05000000000000000000" pitchFamily="2" charset="2"/>
              <a:buChar char="ü"/>
            </a:pPr>
            <a:r>
              <a:rPr lang="en-US" sz="2000" dirty="0" smtClean="0"/>
              <a:t>Rather </a:t>
            </a:r>
            <a:r>
              <a:rPr lang="en-US" sz="2000" dirty="0"/>
              <a:t>than wiring the button to a particular object, you will connect the button to a </a:t>
            </a:r>
            <a:r>
              <a:rPr lang="en-US" sz="2000" dirty="0">
                <a:solidFill>
                  <a:srgbClr val="FF0000"/>
                </a:solidFill>
              </a:rPr>
              <a:t>delegate</a:t>
            </a:r>
            <a:r>
              <a:rPr lang="en-US" sz="2000" dirty="0"/>
              <a:t> and then </a:t>
            </a:r>
            <a:r>
              <a:rPr lang="en-US" sz="2000" dirty="0">
                <a:solidFill>
                  <a:srgbClr val="FF0000"/>
                </a:solidFill>
              </a:rPr>
              <a:t>resolve</a:t>
            </a:r>
            <a:r>
              <a:rPr lang="en-US" sz="2000" dirty="0"/>
              <a:t> that delegate to a particular method when the program executes. </a:t>
            </a:r>
          </a:p>
        </p:txBody>
      </p:sp>
      <p:sp>
        <p:nvSpPr>
          <p:cNvPr id="3" name="Date Placeholder 2"/>
          <p:cNvSpPr>
            <a:spLocks noGrp="1"/>
          </p:cNvSpPr>
          <p:nvPr>
            <p:ph type="dt" sz="half" idx="2"/>
          </p:nvPr>
        </p:nvSpPr>
        <p:spPr/>
        <p:txBody>
          <a:bodyPr/>
          <a:lstStyle/>
          <a:p>
            <a:fld id="{B42F49F0-7A54-4A44-A514-65B9F7F8282F}"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152</a:t>
            </a:fld>
            <a:endParaRPr lang="en-US"/>
          </a:p>
        </p:txBody>
      </p:sp>
    </p:spTree>
    <p:extLst>
      <p:ext uri="{BB962C8B-B14F-4D97-AF65-F5344CB8AC3E}">
        <p14:creationId xmlns:p14="http://schemas.microsoft.com/office/powerpoint/2010/main" val="131148224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a:solidFill>
                  <a:schemeClr val="bg1"/>
                </a:solidFill>
              </a:rPr>
              <a:t>	</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In </a:t>
            </a:r>
            <a:r>
              <a:rPr lang="en-US" sz="2000" dirty="0"/>
              <a:t>the early, dark, and primitive days of computing, a program would begin execution and then proceed through its steps until it </a:t>
            </a:r>
            <a:r>
              <a:rPr lang="en-US" sz="2000" dirty="0" smtClean="0"/>
              <a:t>completed.</a:t>
            </a:r>
          </a:p>
          <a:p>
            <a:pPr marL="461963">
              <a:buFont typeface="Wingdings" panose="05000000000000000000" pitchFamily="2" charset="2"/>
              <a:buChar char="§"/>
            </a:pPr>
            <a:r>
              <a:rPr lang="en-US" sz="2000" dirty="0" smtClean="0"/>
              <a:t>If </a:t>
            </a:r>
            <a:r>
              <a:rPr lang="en-US" sz="2000" dirty="0"/>
              <a:t>the user was involved, the interaction was strictly controlled and limited to filling in </a:t>
            </a:r>
            <a:r>
              <a:rPr lang="en-US" sz="2000" dirty="0" smtClean="0"/>
              <a:t>fields.</a:t>
            </a:r>
          </a:p>
          <a:p>
            <a:pPr marL="461963">
              <a:buFont typeface="Wingdings" panose="05000000000000000000" pitchFamily="2" charset="2"/>
              <a:buChar char="§"/>
            </a:pPr>
            <a:r>
              <a:rPr lang="en-US" sz="2000" dirty="0" smtClean="0"/>
              <a:t>Today's </a:t>
            </a:r>
            <a:r>
              <a:rPr lang="en-US" sz="2000" dirty="0"/>
              <a:t>Graphical User Interface (GUI) programming model requires a different approach, known as </a:t>
            </a:r>
            <a:r>
              <a:rPr lang="en-US" sz="2000" dirty="0">
                <a:solidFill>
                  <a:srgbClr val="FF0000"/>
                </a:solidFill>
              </a:rPr>
              <a:t>event-driven </a:t>
            </a:r>
            <a:r>
              <a:rPr lang="en-US" sz="2000" dirty="0" smtClean="0">
                <a:solidFill>
                  <a:srgbClr val="FF0000"/>
                </a:solidFill>
              </a:rPr>
              <a:t>programming</a:t>
            </a:r>
            <a:r>
              <a:rPr lang="en-US" sz="2000" dirty="0" smtClean="0"/>
              <a:t>.</a:t>
            </a:r>
          </a:p>
          <a:p>
            <a:pPr marL="461963">
              <a:buFont typeface="Wingdings" panose="05000000000000000000" pitchFamily="2" charset="2"/>
              <a:buChar char="§"/>
            </a:pPr>
            <a:r>
              <a:rPr lang="en-US" sz="2000" dirty="0" smtClean="0"/>
              <a:t>A </a:t>
            </a:r>
            <a:r>
              <a:rPr lang="en-US" sz="2000" dirty="0"/>
              <a:t>modern program presents the user interface and waits for the user to take an </a:t>
            </a:r>
            <a:r>
              <a:rPr lang="en-US" sz="2000" dirty="0" smtClean="0"/>
              <a:t>action.</a:t>
            </a:r>
          </a:p>
          <a:p>
            <a:pPr marL="461963">
              <a:buFont typeface="Wingdings" panose="05000000000000000000" pitchFamily="2" charset="2"/>
              <a:buChar char="§"/>
            </a:pPr>
            <a:r>
              <a:rPr lang="en-US" sz="2000" dirty="0" smtClean="0"/>
              <a:t>The </a:t>
            </a:r>
            <a:r>
              <a:rPr lang="en-US" sz="2000" dirty="0"/>
              <a:t>user might take many different actions, such as choosing among menu selections, pushing buttons, updating text fields, clicking icons, and so </a:t>
            </a:r>
            <a:r>
              <a:rPr lang="en-US" sz="2000" dirty="0" smtClean="0"/>
              <a:t>forth.</a:t>
            </a:r>
          </a:p>
          <a:p>
            <a:pPr marL="461963">
              <a:buFont typeface="Wingdings" panose="05000000000000000000" pitchFamily="2" charset="2"/>
              <a:buChar char="§"/>
            </a:pPr>
            <a:r>
              <a:rPr lang="en-US" sz="2000" dirty="0" smtClean="0"/>
              <a:t>Each </a:t>
            </a:r>
            <a:r>
              <a:rPr lang="en-US" sz="2000" dirty="0"/>
              <a:t>action causes an event to be </a:t>
            </a:r>
            <a:r>
              <a:rPr lang="en-US" sz="2000" dirty="0" smtClean="0"/>
              <a:t>raised.</a:t>
            </a:r>
          </a:p>
          <a:p>
            <a:pPr marL="461963">
              <a:buFont typeface="Wingdings" panose="05000000000000000000" pitchFamily="2" charset="2"/>
              <a:buChar char="§"/>
            </a:pPr>
            <a:r>
              <a:rPr lang="en-US" sz="2000" dirty="0" smtClean="0"/>
              <a:t>Other </a:t>
            </a:r>
            <a:r>
              <a:rPr lang="en-US" sz="2000" dirty="0"/>
              <a:t>events can be raised without direct user action, such as events that correspond to timer ticks of the internal clock, email being received, </a:t>
            </a:r>
            <a:r>
              <a:rPr lang="en-US" sz="2000" dirty="0" smtClean="0"/>
              <a:t>file-copy </a:t>
            </a:r>
            <a:r>
              <a:rPr lang="en-US" sz="2000" dirty="0"/>
              <a:t>operations completing, </a:t>
            </a:r>
            <a:r>
              <a:rPr lang="en-US" sz="2000" dirty="0" smtClean="0"/>
              <a:t>etc.</a:t>
            </a:r>
          </a:p>
          <a:p>
            <a:pPr marL="461963">
              <a:buFont typeface="Wingdings" panose="05000000000000000000" pitchFamily="2" charset="2"/>
              <a:buChar char="§"/>
            </a:pPr>
            <a:r>
              <a:rPr lang="en-US" sz="2000" dirty="0" smtClean="0"/>
              <a:t>An </a:t>
            </a:r>
            <a:r>
              <a:rPr lang="en-US" sz="2000" dirty="0"/>
              <a:t>event is the encapsulation of the idea that "something happened" to which the program must respond. </a:t>
            </a:r>
            <a:endParaRPr lang="en-US" sz="2000" dirty="0" smtClean="0"/>
          </a:p>
          <a:p>
            <a:pPr marL="461963">
              <a:buFont typeface="Wingdings" panose="05000000000000000000" pitchFamily="2" charset="2"/>
              <a:buChar char="§"/>
            </a:pPr>
            <a:r>
              <a:rPr lang="en-US" sz="2000" dirty="0" smtClean="0">
                <a:solidFill>
                  <a:srgbClr val="FF0000"/>
                </a:solidFill>
              </a:rPr>
              <a:t>Events</a:t>
            </a:r>
            <a:r>
              <a:rPr lang="en-US" sz="2000" dirty="0" smtClean="0"/>
              <a:t> </a:t>
            </a:r>
            <a:r>
              <a:rPr lang="en-US" sz="2000" dirty="0"/>
              <a:t>and </a:t>
            </a:r>
            <a:r>
              <a:rPr lang="en-US" sz="2000" dirty="0">
                <a:solidFill>
                  <a:srgbClr val="FF0000"/>
                </a:solidFill>
              </a:rPr>
              <a:t>delegates</a:t>
            </a:r>
            <a:r>
              <a:rPr lang="en-US" sz="2000" dirty="0"/>
              <a:t> are </a:t>
            </a:r>
            <a:r>
              <a:rPr lang="en-US" sz="2000" dirty="0">
                <a:solidFill>
                  <a:srgbClr val="0070C0"/>
                </a:solidFill>
              </a:rPr>
              <a:t>tightly coupled </a:t>
            </a:r>
            <a:r>
              <a:rPr lang="en-US" sz="2000" dirty="0">
                <a:solidFill>
                  <a:srgbClr val="FF0000"/>
                </a:solidFill>
              </a:rPr>
              <a:t>concepts</a:t>
            </a:r>
            <a:r>
              <a:rPr lang="en-US" sz="2000" dirty="0"/>
              <a:t> because flexible event handling requires that the response to the event be dispatched to the appropriate </a:t>
            </a:r>
            <a:r>
              <a:rPr lang="en-US" sz="2000" dirty="0">
                <a:solidFill>
                  <a:srgbClr val="FF0000"/>
                </a:solidFill>
              </a:rPr>
              <a:t>event </a:t>
            </a:r>
            <a:r>
              <a:rPr lang="en-US" sz="2000" dirty="0" smtClean="0">
                <a:solidFill>
                  <a:srgbClr val="FF0000"/>
                </a:solidFill>
              </a:rPr>
              <a:t>handler</a:t>
            </a:r>
            <a:r>
              <a:rPr lang="en-US" sz="2000" dirty="0" smtClean="0"/>
              <a:t>.</a:t>
            </a:r>
          </a:p>
        </p:txBody>
      </p:sp>
      <p:sp>
        <p:nvSpPr>
          <p:cNvPr id="3" name="Date Placeholder 2"/>
          <p:cNvSpPr>
            <a:spLocks noGrp="1"/>
          </p:cNvSpPr>
          <p:nvPr>
            <p:ph type="dt" sz="half" idx="2"/>
          </p:nvPr>
        </p:nvSpPr>
        <p:spPr/>
        <p:txBody>
          <a:bodyPr/>
          <a:lstStyle/>
          <a:p>
            <a:fld id="{D9375CBC-C72E-4201-8C4C-2B832C6FFB28}"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153</a:t>
            </a:fld>
            <a:endParaRPr lang="en-US"/>
          </a:p>
        </p:txBody>
      </p:sp>
    </p:spTree>
    <p:extLst>
      <p:ext uri="{BB962C8B-B14F-4D97-AF65-F5344CB8AC3E}">
        <p14:creationId xmlns:p14="http://schemas.microsoft.com/office/powerpoint/2010/main" val="184865567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a:solidFill>
                  <a:schemeClr val="bg1"/>
                </a:solidFill>
              </a:rPr>
              <a:t>	</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An </a:t>
            </a:r>
            <a:r>
              <a:rPr lang="en-US" sz="2000" dirty="0">
                <a:solidFill>
                  <a:srgbClr val="FF0000"/>
                </a:solidFill>
              </a:rPr>
              <a:t>event handler</a:t>
            </a:r>
            <a:r>
              <a:rPr lang="en-US" sz="2000" dirty="0"/>
              <a:t> is typically implemented in </a:t>
            </a:r>
            <a:r>
              <a:rPr lang="en-US" sz="2000" dirty="0">
                <a:solidFill>
                  <a:srgbClr val="FF0000"/>
                </a:solidFill>
              </a:rPr>
              <a:t>C#</a:t>
            </a:r>
            <a:r>
              <a:rPr lang="en-US" sz="2000" dirty="0"/>
              <a:t> as a </a:t>
            </a:r>
            <a:r>
              <a:rPr lang="en-US" sz="2000" dirty="0" smtClean="0">
                <a:solidFill>
                  <a:srgbClr val="FF0000"/>
                </a:solidFill>
              </a:rPr>
              <a:t>delegate</a:t>
            </a:r>
            <a:r>
              <a:rPr lang="en-US" sz="2000" dirty="0" smtClean="0"/>
              <a:t>.</a:t>
            </a:r>
          </a:p>
          <a:p>
            <a:pPr marL="461963">
              <a:buFont typeface="Wingdings" panose="05000000000000000000" pitchFamily="2" charset="2"/>
              <a:buChar char="§"/>
            </a:pPr>
            <a:r>
              <a:rPr lang="en-US" sz="2000" dirty="0" smtClean="0"/>
              <a:t>Delegates </a:t>
            </a:r>
            <a:r>
              <a:rPr lang="en-US" sz="2000" dirty="0"/>
              <a:t>are also used as </a:t>
            </a:r>
            <a:r>
              <a:rPr lang="en-US" sz="2000" dirty="0">
                <a:solidFill>
                  <a:srgbClr val="FF0000"/>
                </a:solidFill>
              </a:rPr>
              <a:t>callbacks</a:t>
            </a:r>
            <a:r>
              <a:rPr lang="en-US" sz="2000" dirty="0"/>
              <a:t> so that one class can say to another "do this work and when you're done, let me know</a:t>
            </a:r>
            <a:r>
              <a:rPr lang="en-US" sz="2000" dirty="0" smtClean="0"/>
              <a:t>.“</a:t>
            </a:r>
          </a:p>
          <a:p>
            <a:pPr marL="461963">
              <a:buFont typeface="Wingdings" panose="05000000000000000000" pitchFamily="2" charset="2"/>
              <a:buChar char="§"/>
            </a:pPr>
            <a:r>
              <a:rPr lang="en-US" sz="2000" dirty="0" smtClean="0"/>
              <a:t>This </a:t>
            </a:r>
            <a:r>
              <a:rPr lang="en-US" sz="2000" dirty="0"/>
              <a:t>second usage will be covered in detail in Chapter </a:t>
            </a:r>
            <a:r>
              <a:rPr lang="en-US" sz="2000" dirty="0" smtClean="0"/>
              <a:t>21.</a:t>
            </a:r>
          </a:p>
          <a:p>
            <a:pPr marL="461963">
              <a:buFont typeface="Wingdings" panose="05000000000000000000" pitchFamily="2" charset="2"/>
              <a:buChar char="§"/>
            </a:pPr>
            <a:r>
              <a:rPr lang="en-US" sz="2000" dirty="0" smtClean="0"/>
              <a:t>Delegates </a:t>
            </a:r>
            <a:r>
              <a:rPr lang="en-US" sz="2000" dirty="0"/>
              <a:t>can also be used to specify methods that will only become known at </a:t>
            </a:r>
            <a:r>
              <a:rPr lang="en-US" sz="2000" dirty="0" smtClean="0"/>
              <a:t>runtime.</a:t>
            </a:r>
          </a:p>
          <a:p>
            <a:pPr marL="461963">
              <a:buFont typeface="Wingdings" panose="05000000000000000000" pitchFamily="2" charset="2"/>
              <a:buChar char="§"/>
            </a:pPr>
            <a:r>
              <a:rPr lang="en-US" sz="2000" dirty="0" smtClean="0"/>
              <a:t>This </a:t>
            </a:r>
            <a:r>
              <a:rPr lang="en-US" sz="2000" dirty="0"/>
              <a:t>topic is developed in the following sections</a:t>
            </a:r>
            <a:r>
              <a:rPr lang="en-US" sz="2000" dirty="0" smtClean="0"/>
              <a:t>.</a:t>
            </a:r>
            <a:endParaRPr lang="en-US" sz="2000" dirty="0"/>
          </a:p>
        </p:txBody>
      </p:sp>
      <p:sp>
        <p:nvSpPr>
          <p:cNvPr id="3" name="Date Placeholder 2"/>
          <p:cNvSpPr>
            <a:spLocks noGrp="1"/>
          </p:cNvSpPr>
          <p:nvPr>
            <p:ph type="dt" sz="half" idx="2"/>
          </p:nvPr>
        </p:nvSpPr>
        <p:spPr/>
        <p:txBody>
          <a:bodyPr/>
          <a:lstStyle/>
          <a:p>
            <a:fld id="{1E5DEFA2-2F64-4F14-AAAA-33F1B5725693}"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154</a:t>
            </a:fld>
            <a:endParaRPr lang="en-US"/>
          </a:p>
        </p:txBody>
      </p:sp>
    </p:spTree>
    <p:extLst>
      <p:ext uri="{BB962C8B-B14F-4D97-AF65-F5344CB8AC3E}">
        <p14:creationId xmlns:p14="http://schemas.microsoft.com/office/powerpoint/2010/main" val="185821656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Delegates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C#, delegates are first-class objects, fully supported by the </a:t>
            </a:r>
            <a:r>
              <a:rPr lang="en-US" sz="2000" dirty="0" smtClean="0"/>
              <a:t>language.</a:t>
            </a:r>
          </a:p>
          <a:p>
            <a:pPr marL="461963">
              <a:buFont typeface="Wingdings" panose="05000000000000000000" pitchFamily="2" charset="2"/>
              <a:buChar char="§"/>
            </a:pPr>
            <a:r>
              <a:rPr lang="en-US" sz="2000" dirty="0" smtClean="0"/>
              <a:t>Technically</a:t>
            </a:r>
            <a:r>
              <a:rPr lang="en-US" sz="2000" dirty="0"/>
              <a:t>, a delegate is a reference type used to encapsulate a method with a specific signature and return </a:t>
            </a:r>
            <a:r>
              <a:rPr lang="en-US" sz="2000" dirty="0" smtClean="0"/>
              <a:t>type.</a:t>
            </a:r>
          </a:p>
          <a:p>
            <a:pPr marL="461963">
              <a:buFont typeface="Wingdings" panose="05000000000000000000" pitchFamily="2" charset="2"/>
              <a:buChar char="§"/>
            </a:pPr>
            <a:r>
              <a:rPr lang="en-US" sz="2000" dirty="0"/>
              <a:t>Y</a:t>
            </a:r>
            <a:r>
              <a:rPr lang="en-US" sz="2000" dirty="0" smtClean="0"/>
              <a:t>ou </a:t>
            </a:r>
            <a:r>
              <a:rPr lang="en-US" sz="2000" dirty="0"/>
              <a:t>can encapsulate any matching method in that delegate. (In C++ and many other languages, you can accomplish this requirement with function pointers and pointers to member functions. Unlike function pointers, delegates are object-oriented and type-safe</a:t>
            </a:r>
            <a:r>
              <a:rPr lang="en-US" sz="2000" dirty="0" smtClean="0"/>
              <a:t>.)</a:t>
            </a:r>
          </a:p>
          <a:p>
            <a:pPr marL="461963">
              <a:buFont typeface="Wingdings" panose="05000000000000000000" pitchFamily="2" charset="2"/>
              <a:buChar char="§"/>
            </a:pPr>
            <a:r>
              <a:rPr lang="en-US" sz="2000" dirty="0" smtClean="0"/>
              <a:t>A </a:t>
            </a:r>
            <a:r>
              <a:rPr lang="en-US" sz="2000" dirty="0"/>
              <a:t>delegate is created with the </a:t>
            </a:r>
            <a:r>
              <a:rPr lang="en-US" sz="2000" dirty="0">
                <a:solidFill>
                  <a:srgbClr val="FF0000"/>
                </a:solidFill>
              </a:rPr>
              <a:t>delegate</a:t>
            </a:r>
            <a:r>
              <a:rPr lang="en-US" sz="2000" dirty="0"/>
              <a:t> </a:t>
            </a:r>
            <a:r>
              <a:rPr lang="en-US" sz="2000" dirty="0">
                <a:solidFill>
                  <a:srgbClr val="0070C0"/>
                </a:solidFill>
              </a:rPr>
              <a:t>keyword</a:t>
            </a:r>
            <a:r>
              <a:rPr lang="en-US" sz="2000" dirty="0"/>
              <a:t>, followed by a return type and the signature of the methods that can be delegated to it, as in the following</a:t>
            </a:r>
            <a:r>
              <a:rPr lang="en-US" sz="2000" dirty="0" smtClean="0"/>
              <a: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smtClean="0"/>
              <a:t>This </a:t>
            </a:r>
            <a:r>
              <a:rPr lang="en-US" sz="2000" dirty="0"/>
              <a:t>declaration defines a delegate named WhichIsFirst, which will encapsulate any method that takes two objects as parameters and returns an </a:t>
            </a:r>
            <a:r>
              <a:rPr lang="en-US" sz="2000" dirty="0" smtClean="0"/>
              <a:t>int.</a:t>
            </a:r>
          </a:p>
          <a:p>
            <a:pPr marL="461963">
              <a:buFont typeface="Wingdings" panose="05000000000000000000" pitchFamily="2" charset="2"/>
              <a:buChar char="§"/>
            </a:pPr>
            <a:r>
              <a:rPr lang="en-US" sz="2000" dirty="0" smtClean="0"/>
              <a:t>Once </a:t>
            </a:r>
            <a:r>
              <a:rPr lang="en-US" sz="2000" dirty="0"/>
              <a:t>the delegate is defined, you can encapsulate a member method with that delegate by instantiating the delegate, i.e., passing in a method that matches the return type and signature</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859173" y="4036851"/>
            <a:ext cx="6833532" cy="259607"/>
          </a:xfrm>
          <a:prstGeom prst="rect">
            <a:avLst/>
          </a:prstGeom>
          <a:ln>
            <a:solidFill>
              <a:schemeClr val="accent1"/>
            </a:solidFill>
          </a:ln>
        </p:spPr>
      </p:pic>
      <p:sp>
        <p:nvSpPr>
          <p:cNvPr id="5" name="Date Placeholder 4"/>
          <p:cNvSpPr>
            <a:spLocks noGrp="1"/>
          </p:cNvSpPr>
          <p:nvPr>
            <p:ph type="dt" sz="half" idx="2"/>
          </p:nvPr>
        </p:nvSpPr>
        <p:spPr/>
        <p:txBody>
          <a:bodyPr/>
          <a:lstStyle/>
          <a:p>
            <a:fld id="{AEDD5A05-1A75-4D24-B6DF-60B32F624A0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155</a:t>
            </a:fld>
            <a:endParaRPr lang="en-US"/>
          </a:p>
        </p:txBody>
      </p:sp>
    </p:spTree>
    <p:extLst>
      <p:ext uri="{BB962C8B-B14F-4D97-AF65-F5344CB8AC3E}">
        <p14:creationId xmlns:p14="http://schemas.microsoft.com/office/powerpoint/2010/main" val="365313656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Events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9F341F7C-FF17-42AC-8B5D-663FD7B48035}"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156</a:t>
            </a:fld>
            <a:endParaRPr lang="en-US"/>
          </a:p>
        </p:txBody>
      </p:sp>
    </p:spTree>
    <p:extLst>
      <p:ext uri="{BB962C8B-B14F-4D97-AF65-F5344CB8AC3E}">
        <p14:creationId xmlns:p14="http://schemas.microsoft.com/office/powerpoint/2010/main" val="347702896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Accessing Data with ADO.NET</a:t>
            </a:r>
          </a:p>
        </p:txBody>
      </p:sp>
      <p:sp>
        <p:nvSpPr>
          <p:cNvPr id="3" name="Date Placeholder 2"/>
          <p:cNvSpPr>
            <a:spLocks noGrp="1"/>
          </p:cNvSpPr>
          <p:nvPr>
            <p:ph type="dt" sz="half" idx="2"/>
          </p:nvPr>
        </p:nvSpPr>
        <p:spPr/>
        <p:txBody>
          <a:bodyPr/>
          <a:lstStyle/>
          <a:p>
            <a:fld id="{768329DB-0319-44F1-A0E8-F755733A44C9}"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157</a:t>
            </a:fld>
            <a:endParaRPr lang="en-US"/>
          </a:p>
        </p:txBody>
      </p:sp>
      <p:sp>
        <p:nvSpPr>
          <p:cNvPr id="8" name="Text Placeholder 7"/>
          <p:cNvSpPr>
            <a:spLocks noGrp="1"/>
          </p:cNvSpPr>
          <p:nvPr>
            <p:ph type="body" sz="quarter" idx="16"/>
          </p:nvPr>
        </p:nvSpPr>
        <p:spPr/>
        <p:txBody>
          <a:bodyPr/>
          <a:lstStyle/>
          <a:p>
            <a:r>
              <a:rPr lang="en-US" dirty="0" smtClean="0"/>
              <a:t>14</a:t>
            </a:r>
            <a:endParaRPr lang="en-US" dirty="0"/>
          </a:p>
        </p:txBody>
      </p:sp>
      <p:pic>
        <p:nvPicPr>
          <p:cNvPr id="4" name="Picture 3"/>
          <p:cNvPicPr>
            <a:picLocks noChangeAspect="1"/>
          </p:cNvPicPr>
          <p:nvPr/>
        </p:nvPicPr>
        <p:blipFill>
          <a:blip r:embed="rId2"/>
          <a:stretch>
            <a:fillRect/>
          </a:stretch>
        </p:blipFill>
        <p:spPr>
          <a:xfrm>
            <a:off x="7658100" y="4602746"/>
            <a:ext cx="4200525" cy="1905000"/>
          </a:xfrm>
          <a:prstGeom prst="rect">
            <a:avLst/>
          </a:prstGeom>
          <a:ln>
            <a:solidFill>
              <a:schemeClr val="accent1"/>
            </a:solidFill>
          </a:ln>
        </p:spPr>
      </p:pic>
    </p:spTree>
    <p:extLst>
      <p:ext uri="{BB962C8B-B14F-4D97-AF65-F5344CB8AC3E}">
        <p14:creationId xmlns:p14="http://schemas.microsoft.com/office/powerpoint/2010/main" val="230542691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486525" y="4821821"/>
            <a:ext cx="5372100" cy="1685925"/>
          </a:xfrm>
          <a:prstGeom prst="rect">
            <a:avLst/>
          </a:prstGeom>
          <a:ln>
            <a:solidFill>
              <a:schemeClr val="accent1"/>
            </a:solidFill>
          </a:ln>
        </p:spPr>
      </p:pic>
      <p:sp>
        <p:nvSpPr>
          <p:cNvPr id="8" name="Text Placeholder 7"/>
          <p:cNvSpPr>
            <a:spLocks noGrp="1"/>
          </p:cNvSpPr>
          <p:nvPr>
            <p:ph type="body" sz="quarter" idx="13"/>
          </p:nvPr>
        </p:nvSpPr>
        <p:spPr/>
        <p:txBody>
          <a:bodyPr/>
          <a:lstStyle/>
          <a:p>
            <a:r>
              <a:rPr lang="en-US" dirty="0"/>
              <a:t>Programming Web Applications with Web Forms</a:t>
            </a:r>
          </a:p>
        </p:txBody>
      </p:sp>
      <p:sp>
        <p:nvSpPr>
          <p:cNvPr id="9" name="Text Placeholder 8"/>
          <p:cNvSpPr>
            <a:spLocks noGrp="1"/>
          </p:cNvSpPr>
          <p:nvPr>
            <p:ph type="body" sz="quarter" idx="16"/>
          </p:nvPr>
        </p:nvSpPr>
        <p:spPr/>
        <p:txBody>
          <a:bodyPr/>
          <a:lstStyle/>
          <a:p>
            <a:r>
              <a:rPr lang="en-US" dirty="0" smtClean="0"/>
              <a:t>15</a:t>
            </a:r>
            <a:endParaRPr lang="en-US" dirty="0"/>
          </a:p>
        </p:txBody>
      </p:sp>
      <p:sp>
        <p:nvSpPr>
          <p:cNvPr id="4" name="Date Placeholder 3"/>
          <p:cNvSpPr>
            <a:spLocks noGrp="1"/>
          </p:cNvSpPr>
          <p:nvPr>
            <p:ph type="dt" sz="half" idx="4294967295"/>
          </p:nvPr>
        </p:nvSpPr>
        <p:spPr>
          <a:xfrm>
            <a:off x="0" y="6538913"/>
            <a:ext cx="2743200" cy="254000"/>
          </a:xfrm>
        </p:spPr>
        <p:txBody>
          <a:bodyPr/>
          <a:lstStyle/>
          <a:p>
            <a:fld id="{0649824A-2B0E-48D1-89BC-1D412B358D3A}" type="datetime1">
              <a:rPr lang="en-US" smtClean="0"/>
              <a:t>4/30/2018</a:t>
            </a:fld>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158</a:t>
            </a:fld>
            <a:endParaRPr lang="en-US"/>
          </a:p>
        </p:txBody>
      </p:sp>
    </p:spTree>
    <p:extLst>
      <p:ext uri="{BB962C8B-B14F-4D97-AF65-F5344CB8AC3E}">
        <p14:creationId xmlns:p14="http://schemas.microsoft.com/office/powerpoint/2010/main" val="237652008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Programming Web Services</a:t>
            </a:r>
          </a:p>
        </p:txBody>
      </p:sp>
      <p:sp>
        <p:nvSpPr>
          <p:cNvPr id="8" name="Text Placeholder 7"/>
          <p:cNvSpPr>
            <a:spLocks noGrp="1"/>
          </p:cNvSpPr>
          <p:nvPr>
            <p:ph type="body" sz="quarter" idx="16"/>
          </p:nvPr>
        </p:nvSpPr>
        <p:spPr/>
        <p:txBody>
          <a:bodyPr/>
          <a:lstStyle/>
          <a:p>
            <a:r>
              <a:rPr lang="en-US" dirty="0" smtClean="0"/>
              <a:t>16</a:t>
            </a:r>
            <a:endParaRPr lang="en-US" dirty="0"/>
          </a:p>
        </p:txBody>
      </p:sp>
      <p:sp>
        <p:nvSpPr>
          <p:cNvPr id="3" name="Date Placeholder 2"/>
          <p:cNvSpPr>
            <a:spLocks noGrp="1"/>
          </p:cNvSpPr>
          <p:nvPr>
            <p:ph type="dt" sz="half" idx="4294967295"/>
          </p:nvPr>
        </p:nvSpPr>
        <p:spPr>
          <a:xfrm>
            <a:off x="0" y="6538913"/>
            <a:ext cx="2743200" cy="254000"/>
          </a:xfrm>
        </p:spPr>
        <p:txBody>
          <a:bodyPr/>
          <a:lstStyle/>
          <a:p>
            <a:fld id="{3403B588-5567-402C-88E1-4E9DE302BC96}" type="datetime1">
              <a:rPr lang="en-US" smtClean="0"/>
              <a:t>4/30/2018</a:t>
            </a:fld>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159</a:t>
            </a:fld>
            <a:endParaRPr lang="en-US"/>
          </a:p>
        </p:txBody>
      </p:sp>
      <p:pic>
        <p:nvPicPr>
          <p:cNvPr id="4" name="Picture 3"/>
          <p:cNvPicPr>
            <a:picLocks noChangeAspect="1"/>
          </p:cNvPicPr>
          <p:nvPr/>
        </p:nvPicPr>
        <p:blipFill>
          <a:blip r:embed="rId2"/>
          <a:stretch>
            <a:fillRect/>
          </a:stretch>
        </p:blipFill>
        <p:spPr>
          <a:xfrm>
            <a:off x="8229600" y="5545721"/>
            <a:ext cx="3629025" cy="962025"/>
          </a:xfrm>
          <a:prstGeom prst="rect">
            <a:avLst/>
          </a:prstGeom>
          <a:ln>
            <a:solidFill>
              <a:schemeClr val="accent1"/>
            </a:solidFill>
          </a:ln>
        </p:spPr>
      </p:pic>
    </p:spTree>
    <p:extLst>
      <p:ext uri="{BB962C8B-B14F-4D97-AF65-F5344CB8AC3E}">
        <p14:creationId xmlns:p14="http://schemas.microsoft.com/office/powerpoint/2010/main" val="3637201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Compilation and the </a:t>
            </a:r>
            <a:r>
              <a:rPr lang="en-US" dirty="0" smtClean="0">
                <a:solidFill>
                  <a:schemeClr val="bg1"/>
                </a:solidFill>
              </a:rPr>
              <a:t>MSIL</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In .NET, programs are not compiled into </a:t>
            </a:r>
            <a:r>
              <a:rPr lang="en-US" sz="2000" dirty="0">
                <a:solidFill>
                  <a:srgbClr val="FF0000"/>
                </a:solidFill>
              </a:rPr>
              <a:t>executable files</a:t>
            </a:r>
            <a:r>
              <a:rPr lang="en-US" sz="2000" dirty="0"/>
              <a:t>; they are compiled into Microsoft Intermediate Language (</a:t>
            </a:r>
            <a:r>
              <a:rPr lang="en-US" sz="2000" dirty="0">
                <a:solidFill>
                  <a:srgbClr val="FF0000"/>
                </a:solidFill>
              </a:rPr>
              <a:t>MSIL</a:t>
            </a:r>
            <a:r>
              <a:rPr lang="en-US" sz="2000" dirty="0"/>
              <a:t>) files, which the CLR then </a:t>
            </a:r>
            <a:r>
              <a:rPr lang="en-US" sz="2000" dirty="0" smtClean="0"/>
              <a:t>executes.</a:t>
            </a:r>
          </a:p>
          <a:p>
            <a:pPr marL="457200">
              <a:buFont typeface="Wingdings" panose="05000000000000000000" pitchFamily="2" charset="2"/>
              <a:buChar char="§"/>
            </a:pPr>
            <a:r>
              <a:rPr lang="en-US" sz="2000" dirty="0" smtClean="0"/>
              <a:t>The </a:t>
            </a:r>
            <a:r>
              <a:rPr lang="en-US" sz="2000" dirty="0"/>
              <a:t>MSIL (often shortened to </a:t>
            </a:r>
            <a:r>
              <a:rPr lang="en-US" sz="2000" dirty="0">
                <a:solidFill>
                  <a:srgbClr val="FF0000"/>
                </a:solidFill>
              </a:rPr>
              <a:t>IL</a:t>
            </a:r>
            <a:r>
              <a:rPr lang="en-US" sz="2000" dirty="0"/>
              <a:t>) files that C# produces are identical to the IL files that other .NET languages produce; the </a:t>
            </a:r>
            <a:r>
              <a:rPr lang="en-US" sz="2000" dirty="0">
                <a:solidFill>
                  <a:srgbClr val="FF0000"/>
                </a:solidFill>
              </a:rPr>
              <a:t>platform</a:t>
            </a:r>
            <a:r>
              <a:rPr lang="en-US" sz="2000" dirty="0"/>
              <a:t> is </a:t>
            </a:r>
            <a:r>
              <a:rPr lang="en-US" sz="2000" dirty="0" smtClean="0">
                <a:solidFill>
                  <a:srgbClr val="FF0000"/>
                </a:solidFill>
              </a:rPr>
              <a:t>language-agnostic</a:t>
            </a:r>
            <a:r>
              <a:rPr lang="en-US" sz="2000" dirty="0" smtClean="0"/>
              <a:t>.</a:t>
            </a:r>
          </a:p>
          <a:p>
            <a:pPr marL="457200">
              <a:buFont typeface="Wingdings" panose="05000000000000000000" pitchFamily="2" charset="2"/>
              <a:buChar char="§"/>
            </a:pPr>
            <a:r>
              <a:rPr lang="en-US" sz="2000" dirty="0" smtClean="0"/>
              <a:t>A </a:t>
            </a:r>
            <a:r>
              <a:rPr lang="en-US" sz="2000" dirty="0"/>
              <a:t>key fact about the CLR is that it is common; the same runtime supports development in C# as well as in VB.NET. C# code is compiled into IL when you build your </a:t>
            </a:r>
            <a:r>
              <a:rPr lang="en-US" sz="2000" dirty="0" smtClean="0"/>
              <a:t>project.</a:t>
            </a:r>
          </a:p>
          <a:p>
            <a:pPr marL="457200">
              <a:buFont typeface="Wingdings" panose="05000000000000000000" pitchFamily="2" charset="2"/>
              <a:buChar char="§"/>
            </a:pPr>
            <a:r>
              <a:rPr lang="en-US" sz="2000" dirty="0" smtClean="0"/>
              <a:t>The </a:t>
            </a:r>
            <a:r>
              <a:rPr lang="en-US" sz="2000" dirty="0"/>
              <a:t>IL is saved in a file on disk. When you run your program, the IL is compiled again, using the Just In Time (</a:t>
            </a:r>
            <a:r>
              <a:rPr lang="en-US" sz="2000" dirty="0">
                <a:solidFill>
                  <a:srgbClr val="FF0000"/>
                </a:solidFill>
              </a:rPr>
              <a:t>JIT</a:t>
            </a:r>
            <a:r>
              <a:rPr lang="en-US" sz="2000" dirty="0"/>
              <a:t>) </a:t>
            </a:r>
            <a:r>
              <a:rPr lang="en-US" sz="2000" dirty="0">
                <a:solidFill>
                  <a:srgbClr val="FF0000"/>
                </a:solidFill>
              </a:rPr>
              <a:t>compiler</a:t>
            </a:r>
            <a:r>
              <a:rPr lang="en-US" sz="2000" dirty="0"/>
              <a:t> (a process often called </a:t>
            </a:r>
            <a:r>
              <a:rPr lang="en-US" sz="2000" dirty="0">
                <a:solidFill>
                  <a:srgbClr val="FF0000"/>
                </a:solidFill>
              </a:rPr>
              <a:t>JIT'ing</a:t>
            </a:r>
            <a:r>
              <a:rPr lang="en-US" sz="2000" dirty="0" smtClean="0"/>
              <a:t>). The </a:t>
            </a:r>
            <a:r>
              <a:rPr lang="en-US" sz="2000" dirty="0"/>
              <a:t>result is machine code, executed by the machine's processor</a:t>
            </a:r>
            <a:r>
              <a:rPr lang="en-US" sz="2000" dirty="0" smtClean="0"/>
              <a:t>.</a:t>
            </a:r>
          </a:p>
          <a:p>
            <a:pPr marL="457200">
              <a:buFont typeface="Wingdings" panose="05000000000000000000" pitchFamily="2" charset="2"/>
              <a:buChar char="§"/>
            </a:pPr>
            <a:r>
              <a:rPr lang="en-US" sz="2000" dirty="0"/>
              <a:t>The standard JIT compiler </a:t>
            </a:r>
            <a:r>
              <a:rPr lang="en-US" sz="2000" dirty="0">
                <a:solidFill>
                  <a:srgbClr val="0070C0"/>
                </a:solidFill>
              </a:rPr>
              <a:t>runs</a:t>
            </a:r>
            <a:r>
              <a:rPr lang="en-US" sz="2000" dirty="0"/>
              <a:t> </a:t>
            </a:r>
            <a:r>
              <a:rPr lang="en-US" sz="2000" dirty="0">
                <a:solidFill>
                  <a:srgbClr val="FF0000"/>
                </a:solidFill>
              </a:rPr>
              <a:t>on demand</a:t>
            </a:r>
            <a:r>
              <a:rPr lang="en-US" sz="2000" dirty="0"/>
              <a:t>. When a method is called, the JIT compiler analyzes the IL and produces highly efficient machine code, which runs very </a:t>
            </a:r>
            <a:r>
              <a:rPr lang="en-US" sz="2000" dirty="0" smtClean="0"/>
              <a:t>fast.</a:t>
            </a:r>
          </a:p>
          <a:p>
            <a:pPr marL="457200">
              <a:buFont typeface="Wingdings" panose="05000000000000000000" pitchFamily="2" charset="2"/>
              <a:buChar char="§"/>
            </a:pPr>
            <a:r>
              <a:rPr lang="en-US" sz="2000" dirty="0" smtClean="0"/>
              <a:t>The </a:t>
            </a:r>
            <a:r>
              <a:rPr lang="en-US" sz="2000" dirty="0"/>
              <a:t>JIT compiler is smart enough to recognize when the code has already been compiled, so as the application runs, compilation happens only as </a:t>
            </a:r>
            <a:r>
              <a:rPr lang="en-US" sz="2000" dirty="0" smtClean="0"/>
              <a:t>needed.</a:t>
            </a:r>
          </a:p>
          <a:p>
            <a:pPr marL="457200">
              <a:buFont typeface="Wingdings" panose="05000000000000000000" pitchFamily="2" charset="2"/>
              <a:buChar char="§"/>
            </a:pPr>
            <a:r>
              <a:rPr lang="en-US" sz="2000" dirty="0" smtClean="0"/>
              <a:t>As </a:t>
            </a:r>
            <a:r>
              <a:rPr lang="en-US" sz="2000" dirty="0"/>
              <a:t>.NET applications run, they tend to become faster and faster, as the already compiled code is </a:t>
            </a:r>
            <a:r>
              <a:rPr lang="en-US" sz="2000" dirty="0" smtClean="0"/>
              <a:t>reused.</a:t>
            </a:r>
          </a:p>
          <a:p>
            <a:pPr marL="457200">
              <a:buFont typeface="Wingdings" panose="05000000000000000000" pitchFamily="2" charset="2"/>
              <a:buChar char="§"/>
            </a:pPr>
            <a:r>
              <a:rPr lang="en-US" sz="2000" dirty="0" smtClean="0"/>
              <a:t>The </a:t>
            </a:r>
            <a:r>
              <a:rPr lang="en-US" sz="2000" dirty="0">
                <a:solidFill>
                  <a:srgbClr val="FF0000"/>
                </a:solidFill>
              </a:rPr>
              <a:t>CLS</a:t>
            </a:r>
            <a:r>
              <a:rPr lang="en-US" sz="2000" dirty="0"/>
              <a:t> means that all .NET languages produce very similar IL code. As a result, objects created in one language can be accessed and derived from </a:t>
            </a:r>
            <a:r>
              <a:rPr lang="en-US" sz="2000" dirty="0" smtClean="0"/>
              <a:t>another.</a:t>
            </a:r>
          </a:p>
          <a:p>
            <a:pPr marL="457200">
              <a:buFont typeface="Wingdings" panose="05000000000000000000" pitchFamily="2" charset="2"/>
              <a:buChar char="§"/>
            </a:pPr>
            <a:r>
              <a:rPr lang="en-US" sz="2000" dirty="0"/>
              <a:t>Thus it is possible to create a base class in VB.NET and derive from it in C#.</a:t>
            </a:r>
          </a:p>
        </p:txBody>
      </p:sp>
      <p:sp>
        <p:nvSpPr>
          <p:cNvPr id="3" name="Date Placeholder 2"/>
          <p:cNvSpPr>
            <a:spLocks noGrp="1"/>
          </p:cNvSpPr>
          <p:nvPr>
            <p:ph type="dt" sz="half" idx="2"/>
          </p:nvPr>
        </p:nvSpPr>
        <p:spPr/>
        <p:txBody>
          <a:bodyPr/>
          <a:lstStyle/>
          <a:p>
            <a:fld id="{17F076DB-47D8-4A59-A49F-6EB06CE06D06}"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a:t>
            </a:fld>
            <a:endParaRPr lang="en-US"/>
          </a:p>
        </p:txBody>
      </p:sp>
    </p:spTree>
    <p:extLst>
      <p:ext uri="{BB962C8B-B14F-4D97-AF65-F5344CB8AC3E}">
        <p14:creationId xmlns:p14="http://schemas.microsoft.com/office/powerpoint/2010/main" val="282131161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.NET Web Services expand on the concept of </a:t>
            </a:r>
            <a:r>
              <a:rPr lang="en-US" sz="2000" dirty="0">
                <a:solidFill>
                  <a:srgbClr val="FF0000"/>
                </a:solidFill>
              </a:rPr>
              <a:t>distributed processing</a:t>
            </a:r>
            <a:r>
              <a:rPr lang="en-US" sz="2000" dirty="0"/>
              <a:t> to build </a:t>
            </a:r>
            <a:r>
              <a:rPr lang="en-US" sz="2000" dirty="0">
                <a:solidFill>
                  <a:srgbClr val="FF0000"/>
                </a:solidFill>
              </a:rPr>
              <a:t>components</a:t>
            </a:r>
            <a:r>
              <a:rPr lang="en-US" sz="2000" dirty="0"/>
              <a:t> whose methods can be invoked across the </a:t>
            </a:r>
            <a:r>
              <a:rPr lang="en-US" sz="2000" dirty="0" smtClean="0"/>
              <a:t>Internet.</a:t>
            </a:r>
          </a:p>
          <a:p>
            <a:pPr marL="461963">
              <a:buFont typeface="Wingdings" panose="05000000000000000000" pitchFamily="2" charset="2"/>
              <a:buChar char="§"/>
            </a:pPr>
            <a:r>
              <a:rPr lang="en-US" sz="2000" dirty="0" smtClean="0"/>
              <a:t>These </a:t>
            </a:r>
            <a:r>
              <a:rPr lang="en-US" sz="2000" dirty="0"/>
              <a:t>components can be built in any .NET language, and they communicate using open protocols that are </a:t>
            </a:r>
            <a:r>
              <a:rPr lang="en-US" sz="2000" dirty="0" smtClean="0"/>
              <a:t>platform-independent.</a:t>
            </a:r>
          </a:p>
          <a:p>
            <a:pPr marL="461963">
              <a:buFont typeface="Wingdings" panose="05000000000000000000" pitchFamily="2" charset="2"/>
              <a:buChar char="§"/>
            </a:pPr>
            <a:r>
              <a:rPr lang="en-US" sz="2000" dirty="0" smtClean="0"/>
              <a:t>For </a:t>
            </a:r>
            <a:r>
              <a:rPr lang="en-US" sz="2000" dirty="0"/>
              <a:t>example, a stock exchange server might provide a web service method that takes a stock ticker symbol as a parameter and returns a </a:t>
            </a:r>
            <a:r>
              <a:rPr lang="en-US" sz="2000" dirty="0" smtClean="0"/>
              <a:t>quote.</a:t>
            </a:r>
          </a:p>
          <a:p>
            <a:pPr marL="461963">
              <a:buFont typeface="Wingdings" panose="05000000000000000000" pitchFamily="2" charset="2"/>
              <a:buChar char="§"/>
            </a:pPr>
            <a:r>
              <a:rPr lang="en-US" sz="2000" dirty="0" smtClean="0"/>
              <a:t>An </a:t>
            </a:r>
            <a:r>
              <a:rPr lang="en-US" sz="2000" dirty="0"/>
              <a:t>application might combine that service with another service from a different company that also takes a stock symbol but that returns background data about the </a:t>
            </a:r>
            <a:r>
              <a:rPr lang="en-US" sz="2000" dirty="0" smtClean="0"/>
              <a:t>company.</a:t>
            </a:r>
          </a:p>
          <a:p>
            <a:pPr marL="461963">
              <a:buFont typeface="Wingdings" panose="05000000000000000000" pitchFamily="2" charset="2"/>
              <a:buChar char="§"/>
            </a:pPr>
            <a:r>
              <a:rPr lang="en-US" sz="2000" dirty="0" smtClean="0"/>
              <a:t>The </a:t>
            </a:r>
            <a:r>
              <a:rPr lang="en-US" sz="2000" dirty="0"/>
              <a:t>application developer can concentrate on adding value to these services, rather than duplicating the same service for his own </a:t>
            </a:r>
            <a:r>
              <a:rPr lang="en-US" sz="2000" dirty="0" smtClean="0"/>
              <a:t>application.</a:t>
            </a:r>
          </a:p>
          <a:p>
            <a:pPr marL="461963">
              <a:buFont typeface="Wingdings" panose="05000000000000000000" pitchFamily="2" charset="2"/>
              <a:buChar char="§"/>
            </a:pPr>
            <a:r>
              <a:rPr lang="en-US" sz="2000" dirty="0" smtClean="0"/>
              <a:t>The </a:t>
            </a:r>
            <a:r>
              <a:rPr lang="en-US" sz="2000" dirty="0"/>
              <a:t>list of web services that might be useful to developers and end users seems </a:t>
            </a:r>
            <a:r>
              <a:rPr lang="en-US" sz="2000" dirty="0" smtClean="0"/>
              <a:t>boundless.</a:t>
            </a:r>
          </a:p>
          <a:p>
            <a:pPr marL="461963">
              <a:buFont typeface="Wingdings" panose="05000000000000000000" pitchFamily="2" charset="2"/>
              <a:buChar char="§"/>
            </a:pPr>
            <a:r>
              <a:rPr lang="en-US" sz="2000" dirty="0" smtClean="0"/>
              <a:t>A </a:t>
            </a:r>
            <a:r>
              <a:rPr lang="en-US" sz="2000" dirty="0"/>
              <a:t>bookstore might provide a web service that takes an ISBN and returns the price and availability of a </a:t>
            </a:r>
            <a:r>
              <a:rPr lang="en-US" sz="2000" dirty="0" smtClean="0"/>
              <a:t>title.</a:t>
            </a:r>
          </a:p>
          <a:p>
            <a:pPr marL="461963">
              <a:buFont typeface="Wingdings" panose="05000000000000000000" pitchFamily="2" charset="2"/>
              <a:buChar char="§"/>
            </a:pPr>
            <a:r>
              <a:rPr lang="en-US" sz="2000" dirty="0" smtClean="0"/>
              <a:t>A </a:t>
            </a:r>
            <a:r>
              <a:rPr lang="en-US" sz="2000" dirty="0"/>
              <a:t>hotel's web service might take a date range and number of guests and return a </a:t>
            </a:r>
            <a:r>
              <a:rPr lang="en-US" sz="2000" dirty="0" smtClean="0"/>
              <a:t>reservation.</a:t>
            </a:r>
          </a:p>
          <a:p>
            <a:pPr marL="461963">
              <a:buFont typeface="Wingdings" panose="05000000000000000000" pitchFamily="2" charset="2"/>
              <a:buChar char="§"/>
            </a:pPr>
            <a:r>
              <a:rPr lang="en-US" sz="2000" dirty="0" smtClean="0"/>
              <a:t>Another </a:t>
            </a:r>
            <a:r>
              <a:rPr lang="en-US" sz="2000" dirty="0"/>
              <a:t>web service might take a telephone number and return a name and </a:t>
            </a:r>
            <a:r>
              <a:rPr lang="en-US" sz="2000" dirty="0" smtClean="0"/>
              <a:t>address.</a:t>
            </a:r>
          </a:p>
          <a:p>
            <a:pPr marL="461963">
              <a:buFont typeface="Wingdings" panose="05000000000000000000" pitchFamily="2" charset="2"/>
              <a:buChar char="§"/>
            </a:pPr>
            <a:r>
              <a:rPr lang="en-US" sz="2000" dirty="0" smtClean="0"/>
              <a:t>Yet </a:t>
            </a:r>
            <a:r>
              <a:rPr lang="en-US" sz="2000" dirty="0"/>
              <a:t>another might provide information about the weather or shuttle </a:t>
            </a:r>
            <a:r>
              <a:rPr lang="en-US" sz="2000" dirty="0" smtClean="0"/>
              <a:t>launches.</a:t>
            </a:r>
          </a:p>
          <a:p>
            <a:pPr marL="461963">
              <a:buFont typeface="Wingdings" panose="05000000000000000000" pitchFamily="2" charset="2"/>
              <a:buChar char="§"/>
            </a:pPr>
            <a:r>
              <a:rPr lang="en-US" sz="2000" dirty="0" smtClean="0"/>
              <a:t>Microsoft </a:t>
            </a:r>
            <a:r>
              <a:rPr lang="en-US" sz="2000" dirty="0"/>
              <a:t>has announced a number of commercial .NET services as part of its .NET My Services initiative. </a:t>
            </a:r>
          </a:p>
        </p:txBody>
      </p:sp>
      <p:sp>
        <p:nvSpPr>
          <p:cNvPr id="3" name="Date Placeholder 2"/>
          <p:cNvSpPr>
            <a:spLocks noGrp="1"/>
          </p:cNvSpPr>
          <p:nvPr>
            <p:ph type="dt" sz="half" idx="2"/>
          </p:nvPr>
        </p:nvSpPr>
        <p:spPr/>
        <p:txBody>
          <a:bodyPr/>
          <a:lstStyle/>
          <a:p>
            <a:fld id="{50769FDD-B5B9-4886-80F5-2C6829E2E41C}"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160</a:t>
            </a:fld>
            <a:endParaRPr lang="en-US"/>
          </a:p>
        </p:txBody>
      </p:sp>
    </p:spTree>
    <p:extLst>
      <p:ext uri="{BB962C8B-B14F-4D97-AF65-F5344CB8AC3E}">
        <p14:creationId xmlns:p14="http://schemas.microsoft.com/office/powerpoint/2010/main" val="23912193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Among </a:t>
            </a:r>
            <a:r>
              <a:rPr lang="en-US" sz="2000" dirty="0"/>
              <a:t>these are its Passport service for identifying and authenticating users (see http://www.passport.com/), as well as services for managing storage, notification, appointments, and a host of other </a:t>
            </a:r>
            <a:r>
              <a:rPr lang="en-US" sz="2000" dirty="0" smtClean="0"/>
              <a:t>applications.</a:t>
            </a:r>
          </a:p>
          <a:p>
            <a:pPr marL="461963">
              <a:buFont typeface="Wingdings" panose="05000000000000000000" pitchFamily="2" charset="2"/>
              <a:buChar char="§"/>
            </a:pPr>
            <a:r>
              <a:rPr lang="en-US" sz="2000" dirty="0" smtClean="0"/>
              <a:t>These </a:t>
            </a:r>
            <a:r>
              <a:rPr lang="en-US" sz="2000" dirty="0"/>
              <a:t>services, as well as the ones you write, can be integrated with your applications just like any other business object</a:t>
            </a:r>
            <a:r>
              <a:rPr lang="en-US" sz="2000" dirty="0" smtClean="0"/>
              <a:t>.</a:t>
            </a:r>
          </a:p>
          <a:p>
            <a:pPr marL="461963">
              <a:buFont typeface="Wingdings" panose="05000000000000000000" pitchFamily="2" charset="2"/>
              <a:buChar char="§"/>
            </a:pPr>
            <a:r>
              <a:rPr lang="en-US" sz="2000" dirty="0"/>
              <a:t>In such a world, a single application might draw on and stitch together the services of hundreds of small web services distributed all over the </a:t>
            </a:r>
            <a:r>
              <a:rPr lang="en-US" sz="2000" dirty="0" smtClean="0"/>
              <a:t>world.</a:t>
            </a:r>
          </a:p>
          <a:p>
            <a:pPr marL="461963">
              <a:buFont typeface="Wingdings" panose="05000000000000000000" pitchFamily="2" charset="2"/>
              <a:buChar char="§"/>
            </a:pPr>
            <a:r>
              <a:rPr lang="en-US" sz="2000" dirty="0" smtClean="0"/>
              <a:t>This </a:t>
            </a:r>
            <a:r>
              <a:rPr lang="en-US" sz="2000" dirty="0"/>
              <a:t>takes the Web to an entirely new dimension: not only is information retrieved and exchanged, but also methods are invoked and applications are executed</a:t>
            </a:r>
            <a:r>
              <a:rPr lang="en-US" sz="2000" dirty="0" smtClean="0"/>
              <a:t>.</a:t>
            </a:r>
            <a:endParaRPr lang="en-US" sz="2000" dirty="0"/>
          </a:p>
        </p:txBody>
      </p:sp>
      <p:sp>
        <p:nvSpPr>
          <p:cNvPr id="3" name="Date Placeholder 2"/>
          <p:cNvSpPr>
            <a:spLocks noGrp="1"/>
          </p:cNvSpPr>
          <p:nvPr>
            <p:ph type="dt" sz="half" idx="2"/>
          </p:nvPr>
        </p:nvSpPr>
        <p:spPr/>
        <p:txBody>
          <a:bodyPr/>
          <a:lstStyle/>
          <a:p>
            <a:fld id="{2CE3B0B0-97F7-403F-B155-5EB613092B1C}"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161</a:t>
            </a:fld>
            <a:endParaRPr lang="en-US"/>
          </a:p>
        </p:txBody>
      </p:sp>
    </p:spTree>
    <p:extLst>
      <p:ext uri="{BB962C8B-B14F-4D97-AF65-F5344CB8AC3E}">
        <p14:creationId xmlns:p14="http://schemas.microsoft.com/office/powerpoint/2010/main" val="241347399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SOAP, WSDL, and </a:t>
            </a:r>
            <a:r>
              <a:rPr lang="en-US" dirty="0" smtClean="0">
                <a:solidFill>
                  <a:schemeClr val="bg1"/>
                </a:solidFill>
              </a:rPr>
              <a:t>Discovery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What is needed to make web services possible is a simple, universally accepted protocol for exposing, finding, and invoking web service </a:t>
            </a:r>
            <a:r>
              <a:rPr lang="en-US" sz="2000" dirty="0" smtClean="0"/>
              <a:t>functions.</a:t>
            </a:r>
          </a:p>
          <a:p>
            <a:pPr marL="461963">
              <a:buFont typeface="Wingdings" panose="05000000000000000000" pitchFamily="2" charset="2"/>
              <a:buChar char="§"/>
            </a:pPr>
            <a:r>
              <a:rPr lang="en-US" sz="2000" dirty="0" smtClean="0"/>
              <a:t>In </a:t>
            </a:r>
            <a:r>
              <a:rPr lang="en-US" sz="2000" dirty="0"/>
              <a:t>1999, Simple Object Access Protocol (SOAP) was proposed to the World Wide Web </a:t>
            </a:r>
            <a:r>
              <a:rPr lang="en-US" sz="2000" dirty="0" smtClean="0"/>
              <a:t>Consortium.</a:t>
            </a:r>
          </a:p>
          <a:p>
            <a:pPr marL="461963">
              <a:buFont typeface="Wingdings" panose="05000000000000000000" pitchFamily="2" charset="2"/>
              <a:buChar char="§"/>
            </a:pPr>
            <a:r>
              <a:rPr lang="en-US" sz="2000" dirty="0" smtClean="0"/>
              <a:t>SOAP </a:t>
            </a:r>
            <a:r>
              <a:rPr lang="en-US" sz="2000" dirty="0"/>
              <a:t>has the advantages of being based on XML and of using standard Internet communications protocols. </a:t>
            </a:r>
            <a:endParaRPr lang="en-US" sz="2000" dirty="0" smtClean="0"/>
          </a:p>
          <a:p>
            <a:pPr marL="461963">
              <a:buFont typeface="Wingdings" panose="05000000000000000000" pitchFamily="2" charset="2"/>
              <a:buChar char="§"/>
            </a:pPr>
            <a:r>
              <a:rPr lang="en-US" sz="2000" dirty="0" smtClean="0"/>
              <a:t>SOAP </a:t>
            </a:r>
            <a:r>
              <a:rPr lang="en-US" sz="2000" dirty="0"/>
              <a:t>is a lightweight, message-based protocol built on XML, HTTP, and </a:t>
            </a:r>
            <a:r>
              <a:rPr lang="en-US" sz="2000" dirty="0" smtClean="0"/>
              <a:t>SMTP.</a:t>
            </a:r>
          </a:p>
          <a:p>
            <a:pPr marL="461963">
              <a:buFont typeface="Wingdings" panose="05000000000000000000" pitchFamily="2" charset="2"/>
              <a:buChar char="§"/>
            </a:pPr>
            <a:r>
              <a:rPr lang="en-US" sz="2000" dirty="0" smtClean="0"/>
              <a:t>Two </a:t>
            </a:r>
            <a:r>
              <a:rPr lang="en-US" sz="2000" dirty="0"/>
              <a:t>other protocols are desirable, but not required, for a client to use a SOAP-enabled web </a:t>
            </a:r>
            <a:r>
              <a:rPr lang="en-US" sz="2000" dirty="0" smtClean="0"/>
              <a:t>service:</a:t>
            </a:r>
          </a:p>
          <a:p>
            <a:pPr marL="687388" indent="-225425">
              <a:buFont typeface="Wingdings" panose="05000000000000000000" pitchFamily="2" charset="2"/>
              <a:buChar char="ü"/>
            </a:pPr>
            <a:r>
              <a:rPr lang="en-US" sz="2000" dirty="0" smtClean="0"/>
              <a:t>a </a:t>
            </a:r>
            <a:r>
              <a:rPr lang="en-US" sz="2000" dirty="0"/>
              <a:t>description of the methods provided by a particular service that can be understood and acted upon by </a:t>
            </a:r>
            <a:r>
              <a:rPr lang="en-US" sz="2000" dirty="0" smtClean="0"/>
              <a:t>clients</a:t>
            </a:r>
          </a:p>
          <a:p>
            <a:pPr marL="687388" indent="-225425">
              <a:buFont typeface="Wingdings" panose="05000000000000000000" pitchFamily="2" charset="2"/>
              <a:buChar char="ü"/>
            </a:pPr>
            <a:r>
              <a:rPr lang="en-US" sz="2000" dirty="0" smtClean="0"/>
              <a:t>a </a:t>
            </a:r>
            <a:r>
              <a:rPr lang="en-US" sz="2000" dirty="0"/>
              <a:t>description of all such services available at a particular site or </a:t>
            </a:r>
            <a:r>
              <a:rPr lang="en-US" sz="2000" dirty="0" smtClean="0"/>
              <a:t>URL.</a:t>
            </a:r>
          </a:p>
          <a:p>
            <a:pPr marL="461963">
              <a:buFont typeface="Wingdings" panose="05000000000000000000" pitchFamily="2" charset="2"/>
              <a:buChar char="§"/>
            </a:pPr>
            <a:r>
              <a:rPr lang="en-US" sz="2000" dirty="0" smtClean="0"/>
              <a:t>The </a:t>
            </a:r>
            <a:r>
              <a:rPr lang="en-US" sz="2000" dirty="0"/>
              <a:t>first of these is provided in .NET by the Web Service Description Language (</a:t>
            </a:r>
            <a:r>
              <a:rPr lang="en-US" sz="2000" dirty="0">
                <a:solidFill>
                  <a:srgbClr val="FF0000"/>
                </a:solidFill>
              </a:rPr>
              <a:t>WSDL</a:t>
            </a:r>
            <a:r>
              <a:rPr lang="en-US" sz="2000" dirty="0"/>
              <a:t>) </a:t>
            </a:r>
            <a:r>
              <a:rPr lang="en-US" sz="2000" dirty="0">
                <a:solidFill>
                  <a:srgbClr val="0070C0"/>
                </a:solidFill>
              </a:rPr>
              <a:t>protocol</a:t>
            </a:r>
            <a:r>
              <a:rPr lang="en-US" sz="2000" dirty="0"/>
              <a:t>, jointly developed by Microsoft, IBM, and </a:t>
            </a:r>
            <a:r>
              <a:rPr lang="en-US" sz="2000" dirty="0" smtClean="0"/>
              <a:t>others.</a:t>
            </a:r>
          </a:p>
          <a:p>
            <a:pPr marL="461963">
              <a:buFont typeface="Wingdings" panose="05000000000000000000" pitchFamily="2" charset="2"/>
              <a:buChar char="§"/>
            </a:pPr>
            <a:r>
              <a:rPr lang="en-US" sz="2000" dirty="0" smtClean="0"/>
              <a:t>Two </a:t>
            </a:r>
            <a:r>
              <a:rPr lang="en-US" sz="2000" dirty="0"/>
              <a:t>other protocols have been proposed for discovery: UDDI, a joint effort by a number of companies including IBM and Microsoft, and Discovery, a proprietary offering from </a:t>
            </a:r>
            <a:r>
              <a:rPr lang="en-US" sz="2000" dirty="0" smtClean="0"/>
              <a:t>Microsoft.</a:t>
            </a:r>
          </a:p>
          <a:p>
            <a:pPr marL="461963">
              <a:buFont typeface="Wingdings" panose="05000000000000000000" pitchFamily="2" charset="2"/>
              <a:buChar char="§"/>
            </a:pPr>
            <a:r>
              <a:rPr lang="en-US" sz="2000" dirty="0" smtClean="0"/>
              <a:t>WSDL </a:t>
            </a:r>
            <a:r>
              <a:rPr lang="en-US" sz="2000" dirty="0"/>
              <a:t>is an XML schema used to describe the available methods -- the interface -- of a web service. </a:t>
            </a:r>
          </a:p>
        </p:txBody>
      </p:sp>
      <p:sp>
        <p:nvSpPr>
          <p:cNvPr id="3" name="Date Placeholder 2"/>
          <p:cNvSpPr>
            <a:spLocks noGrp="1"/>
          </p:cNvSpPr>
          <p:nvPr>
            <p:ph type="dt" sz="half" idx="2"/>
          </p:nvPr>
        </p:nvSpPr>
        <p:spPr/>
        <p:txBody>
          <a:bodyPr/>
          <a:lstStyle/>
          <a:p>
            <a:fld id="{D1B91CE6-9151-4973-8012-55CCA083DB90}"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162</a:t>
            </a:fld>
            <a:endParaRPr lang="en-US"/>
          </a:p>
        </p:txBody>
      </p:sp>
    </p:spTree>
    <p:extLst>
      <p:ext uri="{BB962C8B-B14F-4D97-AF65-F5344CB8AC3E}">
        <p14:creationId xmlns:p14="http://schemas.microsoft.com/office/powerpoint/2010/main" val="251838723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SOAP, WSDL, and </a:t>
            </a:r>
            <a:r>
              <a:rPr lang="en-US" dirty="0" smtClean="0">
                <a:solidFill>
                  <a:schemeClr val="bg1"/>
                </a:solidFill>
              </a:rPr>
              <a:t>Discovery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Discovery enables applications to locate and interrogate web service descriptions, a preliminary step for accessing a web service.</a:t>
            </a:r>
          </a:p>
          <a:p>
            <a:pPr marL="461963">
              <a:buFont typeface="Wingdings" panose="05000000000000000000" pitchFamily="2" charset="2"/>
              <a:buChar char="§"/>
            </a:pPr>
            <a:r>
              <a:rPr lang="en-US" sz="2000" dirty="0" smtClean="0"/>
              <a:t>It is through the discovery process that web service clients learn that a service exists, what its capabilities are, and how to </a:t>
            </a:r>
            <a:r>
              <a:rPr lang="en-US" sz="2000" dirty="0"/>
              <a:t>properly interact with </a:t>
            </a:r>
            <a:r>
              <a:rPr lang="en-US" sz="2000" dirty="0" smtClean="0"/>
              <a:t>it.</a:t>
            </a:r>
          </a:p>
          <a:p>
            <a:pPr marL="461963">
              <a:buFont typeface="Wingdings" panose="05000000000000000000" pitchFamily="2" charset="2"/>
              <a:buChar char="§"/>
            </a:pPr>
            <a:r>
              <a:rPr lang="en-US" sz="2000" dirty="0" smtClean="0"/>
              <a:t>A </a:t>
            </a:r>
            <a:r>
              <a:rPr lang="en-US" sz="2000" dirty="0"/>
              <a:t>Discovery (.disco) file provides information to help browsers determine the URLs at any web site at which web services are </a:t>
            </a:r>
            <a:r>
              <a:rPr lang="en-US" sz="2000" dirty="0" smtClean="0"/>
              <a:t>available.</a:t>
            </a:r>
          </a:p>
          <a:p>
            <a:pPr marL="461963">
              <a:buFont typeface="Wingdings" panose="05000000000000000000" pitchFamily="2" charset="2"/>
              <a:buChar char="§"/>
            </a:pPr>
            <a:r>
              <a:rPr lang="en-US" sz="2000" dirty="0" smtClean="0"/>
              <a:t>When </a:t>
            </a:r>
            <a:r>
              <a:rPr lang="en-US" sz="2000" dirty="0"/>
              <a:t>a server receives a request for a .disco file, it generates a list of some or all of the URLs at that site that provide web services</a:t>
            </a:r>
            <a:r>
              <a:rPr lang="en-US" sz="2000" dirty="0" smtClean="0"/>
              <a:t>.</a:t>
            </a:r>
            <a:endParaRPr lang="en-US" sz="2000" dirty="0"/>
          </a:p>
        </p:txBody>
      </p:sp>
      <p:sp>
        <p:nvSpPr>
          <p:cNvPr id="3" name="Date Placeholder 2"/>
          <p:cNvSpPr>
            <a:spLocks noGrp="1"/>
          </p:cNvSpPr>
          <p:nvPr>
            <p:ph type="dt" sz="half" idx="2"/>
          </p:nvPr>
        </p:nvSpPr>
        <p:spPr/>
        <p:txBody>
          <a:bodyPr/>
          <a:lstStyle/>
          <a:p>
            <a:fld id="{C393F190-12B9-4C40-AC79-52B21280BDF1}"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163</a:t>
            </a:fld>
            <a:endParaRPr lang="en-US"/>
          </a:p>
        </p:txBody>
      </p:sp>
    </p:spTree>
    <p:extLst>
      <p:ext uri="{BB962C8B-B14F-4D97-AF65-F5344CB8AC3E}">
        <p14:creationId xmlns:p14="http://schemas.microsoft.com/office/powerpoint/2010/main" val="193754664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Server-side Support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plumbing necessary to discover and invoke web services is integrated into the .NET Framework and provided by classes within the System.Web.Services </a:t>
            </a:r>
            <a:r>
              <a:rPr lang="en-US" sz="2000" dirty="0" smtClean="0"/>
              <a:t>namespace.</a:t>
            </a:r>
          </a:p>
          <a:p>
            <a:pPr marL="461963">
              <a:buFont typeface="Wingdings" panose="05000000000000000000" pitchFamily="2" charset="2"/>
              <a:buChar char="§"/>
            </a:pPr>
            <a:r>
              <a:rPr lang="en-US" sz="2000" dirty="0" smtClean="0"/>
              <a:t>Creating </a:t>
            </a:r>
            <a:r>
              <a:rPr lang="en-US" sz="2000" dirty="0"/>
              <a:t>a web service requires no special programming on your part; you need only write the implementing code, add the </a:t>
            </a:r>
            <a:r>
              <a:rPr lang="en-US" sz="2000" dirty="0">
                <a:solidFill>
                  <a:srgbClr val="FF0000"/>
                </a:solidFill>
              </a:rPr>
              <a:t>[WebMethod]</a:t>
            </a:r>
            <a:r>
              <a:rPr lang="en-US" sz="2000" dirty="0"/>
              <a:t> </a:t>
            </a:r>
            <a:r>
              <a:rPr lang="en-US" sz="2000" dirty="0">
                <a:solidFill>
                  <a:srgbClr val="0070C0"/>
                </a:solidFill>
              </a:rPr>
              <a:t>attribute</a:t>
            </a:r>
            <a:r>
              <a:rPr lang="en-US" sz="2000" dirty="0"/>
              <a:t>, and let the server do the </a:t>
            </a:r>
            <a:r>
              <a:rPr lang="en-US" sz="2000" dirty="0" smtClean="0"/>
              <a:t>rest.</a:t>
            </a:r>
          </a:p>
          <a:p>
            <a:pPr marL="461963">
              <a:buFont typeface="Wingdings" panose="05000000000000000000" pitchFamily="2" charset="2"/>
              <a:buChar char="§"/>
            </a:pPr>
            <a:r>
              <a:rPr lang="en-US" sz="2000" dirty="0" smtClean="0"/>
              <a:t>You </a:t>
            </a:r>
            <a:r>
              <a:rPr lang="en-US" sz="2000" dirty="0"/>
              <a:t>can read about attributes in detail in Chapter 18</a:t>
            </a:r>
            <a:r>
              <a:rPr lang="en-US" sz="2000" dirty="0" smtClean="0"/>
              <a:t>.</a:t>
            </a:r>
            <a:endParaRPr lang="en-US" sz="2000" dirty="0"/>
          </a:p>
        </p:txBody>
      </p:sp>
      <p:sp>
        <p:nvSpPr>
          <p:cNvPr id="3" name="Date Placeholder 2"/>
          <p:cNvSpPr>
            <a:spLocks noGrp="1"/>
          </p:cNvSpPr>
          <p:nvPr>
            <p:ph type="dt" sz="half" idx="2"/>
          </p:nvPr>
        </p:nvSpPr>
        <p:spPr/>
        <p:txBody>
          <a:bodyPr/>
          <a:lstStyle/>
          <a:p>
            <a:fld id="{2C15FEE4-5BF6-41C6-A0C2-B96B644AFC6E}"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164</a:t>
            </a:fld>
            <a:endParaRPr lang="en-US"/>
          </a:p>
        </p:txBody>
      </p:sp>
    </p:spTree>
    <p:extLst>
      <p:ext uri="{BB962C8B-B14F-4D97-AF65-F5344CB8AC3E}">
        <p14:creationId xmlns:p14="http://schemas.microsoft.com/office/powerpoint/2010/main" val="288875782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Client-side Support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You make use of a web service by writing client code that acts as though it were communicating directly with the host server by means of a </a:t>
            </a:r>
            <a:r>
              <a:rPr lang="en-US" sz="2000" dirty="0" smtClean="0"/>
              <a:t>URL.</a:t>
            </a:r>
          </a:p>
          <a:p>
            <a:pPr marL="461963">
              <a:buFont typeface="Wingdings" panose="05000000000000000000" pitchFamily="2" charset="2"/>
              <a:buChar char="§"/>
            </a:pPr>
            <a:r>
              <a:rPr lang="en-US" sz="2000" dirty="0" smtClean="0"/>
              <a:t>However</a:t>
            </a:r>
            <a:r>
              <a:rPr lang="en-US" sz="2000" dirty="0"/>
              <a:t>, in reality, the client interacts with a </a:t>
            </a:r>
            <a:r>
              <a:rPr lang="en-US" sz="2000" dirty="0" smtClean="0">
                <a:solidFill>
                  <a:srgbClr val="FF0000"/>
                </a:solidFill>
              </a:rPr>
              <a:t>proxy</a:t>
            </a:r>
            <a:r>
              <a:rPr lang="en-US" sz="2000" dirty="0" smtClean="0"/>
              <a:t>.</a:t>
            </a:r>
          </a:p>
          <a:p>
            <a:pPr marL="461963">
              <a:buFont typeface="Wingdings" panose="05000000000000000000" pitchFamily="2" charset="2"/>
              <a:buChar char="§"/>
            </a:pPr>
            <a:r>
              <a:rPr lang="en-US" sz="2000" dirty="0" smtClean="0"/>
              <a:t>The </a:t>
            </a:r>
            <a:r>
              <a:rPr lang="en-US" sz="2000" dirty="0"/>
              <a:t>job of the proxy is to represent the server on the client machine, to bundle client requests into SOAP messages that are sent on to the server, and to retrieve the responses that contain the </a:t>
            </a:r>
            <a:r>
              <a:rPr lang="en-US" sz="2000" dirty="0" smtClean="0"/>
              <a:t>result.</a:t>
            </a:r>
          </a:p>
          <a:p>
            <a:pPr marL="461963">
              <a:buFont typeface="Wingdings" panose="05000000000000000000" pitchFamily="2" charset="2"/>
              <a:buChar char="§"/>
            </a:pPr>
            <a:r>
              <a:rPr lang="en-US" sz="2000" dirty="0" smtClean="0"/>
              <a:t>Proxies </a:t>
            </a:r>
            <a:r>
              <a:rPr lang="en-US" sz="2000" dirty="0"/>
              <a:t>and the details of dealing with objects on other machines are covered in detail in Chapter 19</a:t>
            </a:r>
            <a:r>
              <a:rPr lang="en-US" sz="2000" dirty="0" smtClean="0"/>
              <a:t>.</a:t>
            </a:r>
            <a:endParaRPr lang="en-US" sz="2000" dirty="0"/>
          </a:p>
        </p:txBody>
      </p:sp>
      <p:sp>
        <p:nvSpPr>
          <p:cNvPr id="3" name="Date Placeholder 2"/>
          <p:cNvSpPr>
            <a:spLocks noGrp="1"/>
          </p:cNvSpPr>
          <p:nvPr>
            <p:ph type="dt" sz="half" idx="2"/>
          </p:nvPr>
        </p:nvSpPr>
        <p:spPr/>
        <p:txBody>
          <a:bodyPr/>
          <a:lstStyle/>
          <a:p>
            <a:fld id="{5BE80269-8162-4998-9822-EF78A939857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165</a:t>
            </a:fld>
            <a:endParaRPr lang="en-US"/>
          </a:p>
        </p:txBody>
      </p:sp>
    </p:spTree>
    <p:extLst>
      <p:ext uri="{BB962C8B-B14F-4D97-AF65-F5344CB8AC3E}">
        <p14:creationId xmlns:p14="http://schemas.microsoft.com/office/powerpoint/2010/main" val="249950884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Building a Web </a:t>
            </a:r>
            <a:r>
              <a:rPr lang="en-US" dirty="0" smtClean="0">
                <a:solidFill>
                  <a:schemeClr val="bg1"/>
                </a:solidFill>
              </a:rPr>
              <a:t>Service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To illustrate the techniques used to implement a web service in C# using the </a:t>
            </a:r>
            <a:r>
              <a:rPr lang="en-US" sz="2000" dirty="0">
                <a:solidFill>
                  <a:srgbClr val="FF0000"/>
                </a:solidFill>
              </a:rPr>
              <a:t>services classes </a:t>
            </a:r>
            <a:r>
              <a:rPr lang="en-US" sz="2000" dirty="0"/>
              <a:t>of the .NET Framework, build a simple calculator and then make use of its functions over the </a:t>
            </a:r>
            <a:r>
              <a:rPr lang="en-US" sz="2000" dirty="0" smtClean="0"/>
              <a:t>Web.</a:t>
            </a:r>
          </a:p>
          <a:p>
            <a:pPr marL="461963">
              <a:buFont typeface="Wingdings" panose="05000000000000000000" pitchFamily="2" charset="2"/>
              <a:buChar char="§"/>
            </a:pPr>
            <a:r>
              <a:rPr lang="en-US" sz="2000" dirty="0" smtClean="0"/>
              <a:t>Begin </a:t>
            </a:r>
            <a:r>
              <a:rPr lang="en-US" sz="2000" dirty="0"/>
              <a:t>by specifying the web </a:t>
            </a:r>
            <a:r>
              <a:rPr lang="en-US" sz="2000" dirty="0" smtClean="0"/>
              <a:t>service.</a:t>
            </a:r>
          </a:p>
          <a:p>
            <a:pPr marL="461963">
              <a:buFont typeface="Wingdings" panose="05000000000000000000" pitchFamily="2" charset="2"/>
              <a:buChar char="§"/>
            </a:pPr>
            <a:r>
              <a:rPr lang="en-US" sz="2000" dirty="0" smtClean="0"/>
              <a:t>To </a:t>
            </a:r>
            <a:r>
              <a:rPr lang="en-US" sz="2000" dirty="0"/>
              <a:t>do so, define a class that inherits from </a:t>
            </a:r>
            <a:r>
              <a:rPr lang="en-US" sz="2000" dirty="0" smtClean="0">
                <a:solidFill>
                  <a:srgbClr val="FF0000"/>
                </a:solidFill>
              </a:rPr>
              <a:t>System.Web.Services.WebService</a:t>
            </a:r>
            <a:r>
              <a:rPr lang="en-US" sz="2000" dirty="0" smtClean="0"/>
              <a:t>.</a:t>
            </a:r>
          </a:p>
          <a:p>
            <a:pPr marL="461963">
              <a:buFont typeface="Wingdings" panose="05000000000000000000" pitchFamily="2" charset="2"/>
              <a:buChar char="§"/>
            </a:pPr>
            <a:r>
              <a:rPr lang="en-US" sz="2000" dirty="0" smtClean="0"/>
              <a:t>The </a:t>
            </a:r>
            <a:r>
              <a:rPr lang="en-US" sz="2000" dirty="0"/>
              <a:t>easiest way to create this class is to open Visual Studio and create a new </a:t>
            </a:r>
            <a:r>
              <a:rPr lang="en-US" sz="2000" dirty="0">
                <a:solidFill>
                  <a:srgbClr val="FF0000"/>
                </a:solidFill>
              </a:rPr>
              <a:t>C# Web Service </a:t>
            </a:r>
            <a:r>
              <a:rPr lang="en-US" sz="2000" dirty="0" smtClean="0">
                <a:solidFill>
                  <a:srgbClr val="0070C0"/>
                </a:solidFill>
              </a:rPr>
              <a:t>project</a:t>
            </a:r>
            <a:r>
              <a:rPr lang="en-US" sz="2000" dirty="0" smtClean="0"/>
              <a:t>.</a:t>
            </a:r>
          </a:p>
          <a:p>
            <a:pPr marL="461963">
              <a:buFont typeface="Wingdings" panose="05000000000000000000" pitchFamily="2" charset="2"/>
              <a:buChar char="§"/>
            </a:pPr>
            <a:r>
              <a:rPr lang="en-US" sz="2000" dirty="0" smtClean="0"/>
              <a:t>The </a:t>
            </a:r>
            <a:r>
              <a:rPr lang="en-US" sz="2000" dirty="0"/>
              <a:t>default name that Visual Studio provides is </a:t>
            </a:r>
            <a:r>
              <a:rPr lang="en-US" sz="2000" dirty="0">
                <a:solidFill>
                  <a:srgbClr val="FF0000"/>
                </a:solidFill>
              </a:rPr>
              <a:t>WebService1</a:t>
            </a:r>
            <a:r>
              <a:rPr lang="en-US" sz="2000" dirty="0"/>
              <a:t>, but you might want to choose something more </a:t>
            </a:r>
            <a:r>
              <a:rPr lang="en-US" sz="2000" dirty="0" smtClean="0"/>
              <a:t>appropriate.</a:t>
            </a:r>
          </a:p>
          <a:p>
            <a:pPr marL="461963">
              <a:buFont typeface="Wingdings" panose="05000000000000000000" pitchFamily="2" charset="2"/>
              <a:buChar char="§"/>
            </a:pPr>
            <a:r>
              <a:rPr lang="en-US" sz="2000" dirty="0" smtClean="0"/>
              <a:t>Visual </a:t>
            </a:r>
            <a:r>
              <a:rPr lang="en-US" sz="2000" dirty="0"/>
              <a:t>Studio .NET creates a skeleton web service and even provides a Web Service example method for you to replace with your own code, as shown in </a:t>
            </a:r>
            <a:r>
              <a:rPr lang="en-US" sz="2000" dirty="0">
                <a:solidFill>
                  <a:srgbClr val="FF0000"/>
                </a:solidFill>
              </a:rPr>
              <a:t>Example 16-1</a:t>
            </a:r>
            <a:r>
              <a:rPr lang="en-US" sz="2000" dirty="0" smtClean="0"/>
              <a:t>.</a:t>
            </a:r>
            <a:endParaRPr lang="en-US" sz="2000" dirty="0"/>
          </a:p>
        </p:txBody>
      </p:sp>
      <p:sp>
        <p:nvSpPr>
          <p:cNvPr id="3" name="Date Placeholder 2"/>
          <p:cNvSpPr>
            <a:spLocks noGrp="1"/>
          </p:cNvSpPr>
          <p:nvPr>
            <p:ph type="dt" sz="half" idx="2"/>
          </p:nvPr>
        </p:nvSpPr>
        <p:spPr/>
        <p:txBody>
          <a:bodyPr/>
          <a:lstStyle/>
          <a:p>
            <a:fld id="{915DF964-B4F2-41B4-A9F7-C39EB4A33393}"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166</a:t>
            </a:fld>
            <a:endParaRPr lang="en-US"/>
          </a:p>
        </p:txBody>
      </p:sp>
    </p:spTree>
    <p:extLst>
      <p:ext uri="{BB962C8B-B14F-4D97-AF65-F5344CB8AC3E}">
        <p14:creationId xmlns:p14="http://schemas.microsoft.com/office/powerpoint/2010/main" val="170830752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the </a:t>
            </a:r>
            <a:r>
              <a:rPr lang="en-US" dirty="0" smtClean="0">
                <a:solidFill>
                  <a:schemeClr val="bg1"/>
                </a:solidFill>
              </a:rPr>
              <a:t>Proxy</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0788CD95-BD3B-46AD-971A-B5C12B2528CA}"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167</a:t>
            </a:fld>
            <a:endParaRPr lang="en-US"/>
          </a:p>
        </p:txBody>
      </p:sp>
    </p:spTree>
    <p:extLst>
      <p:ext uri="{BB962C8B-B14F-4D97-AF65-F5344CB8AC3E}">
        <p14:creationId xmlns:p14="http://schemas.microsoft.com/office/powerpoint/2010/main" val="74136180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91550" y="4383671"/>
            <a:ext cx="3267075" cy="2124075"/>
          </a:xfrm>
          <a:prstGeom prst="rect">
            <a:avLst/>
          </a:prstGeom>
          <a:ln>
            <a:solidFill>
              <a:schemeClr val="accent1"/>
            </a:solidFill>
          </a:ln>
        </p:spPr>
      </p:pic>
      <p:sp>
        <p:nvSpPr>
          <p:cNvPr id="8" name="Text Placeholder 7"/>
          <p:cNvSpPr>
            <a:spLocks noGrp="1"/>
          </p:cNvSpPr>
          <p:nvPr>
            <p:ph type="body" sz="quarter" idx="13"/>
          </p:nvPr>
        </p:nvSpPr>
        <p:spPr/>
        <p:txBody>
          <a:bodyPr/>
          <a:lstStyle/>
          <a:p>
            <a:r>
              <a:rPr lang="en-US" dirty="0"/>
              <a:t>Assemblies and Versioning</a:t>
            </a:r>
          </a:p>
        </p:txBody>
      </p:sp>
      <p:sp>
        <p:nvSpPr>
          <p:cNvPr id="9" name="Text Placeholder 8"/>
          <p:cNvSpPr>
            <a:spLocks noGrp="1"/>
          </p:cNvSpPr>
          <p:nvPr>
            <p:ph type="body" sz="quarter" idx="16"/>
          </p:nvPr>
        </p:nvSpPr>
        <p:spPr/>
        <p:txBody>
          <a:bodyPr/>
          <a:lstStyle/>
          <a:p>
            <a:r>
              <a:rPr lang="en-US" dirty="0" smtClean="0"/>
              <a:t>17</a:t>
            </a:r>
            <a:endParaRPr lang="en-US" dirty="0"/>
          </a:p>
        </p:txBody>
      </p:sp>
      <p:sp>
        <p:nvSpPr>
          <p:cNvPr id="4" name="Date Placeholder 3"/>
          <p:cNvSpPr>
            <a:spLocks noGrp="1"/>
          </p:cNvSpPr>
          <p:nvPr>
            <p:ph type="dt" sz="half" idx="4294967295"/>
          </p:nvPr>
        </p:nvSpPr>
        <p:spPr>
          <a:xfrm>
            <a:off x="0" y="6538913"/>
            <a:ext cx="2743200" cy="254000"/>
          </a:xfrm>
        </p:spPr>
        <p:txBody>
          <a:bodyPr/>
          <a:lstStyle/>
          <a:p>
            <a:fld id="{E449DEC5-C875-486F-B62B-45B446651750}" type="datetime1">
              <a:rPr lang="en-US" smtClean="0"/>
              <a:t>4/30/2018</a:t>
            </a:fld>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168</a:t>
            </a:fld>
            <a:endParaRPr lang="en-US"/>
          </a:p>
        </p:txBody>
      </p:sp>
    </p:spTree>
    <p:extLst>
      <p:ext uri="{BB962C8B-B14F-4D97-AF65-F5344CB8AC3E}">
        <p14:creationId xmlns:p14="http://schemas.microsoft.com/office/powerpoint/2010/main" val="24126218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The basic unit of .NET programming is the </a:t>
            </a:r>
            <a:r>
              <a:rPr lang="en-US" sz="2000" dirty="0" smtClean="0">
                <a:solidFill>
                  <a:srgbClr val="FF0000"/>
                </a:solidFill>
              </a:rPr>
              <a:t>assembly</a:t>
            </a:r>
            <a:r>
              <a:rPr lang="en-US" sz="2000" dirty="0" smtClean="0"/>
              <a:t>.</a:t>
            </a:r>
          </a:p>
          <a:p>
            <a:pPr marL="461963">
              <a:buFont typeface="Wingdings" panose="05000000000000000000" pitchFamily="2" charset="2"/>
              <a:buChar char="§"/>
            </a:pPr>
            <a:r>
              <a:rPr lang="en-US" sz="2000" dirty="0" smtClean="0"/>
              <a:t>An </a:t>
            </a:r>
            <a:r>
              <a:rPr lang="en-US" sz="2000" dirty="0"/>
              <a:t>assembly is a </a:t>
            </a:r>
            <a:r>
              <a:rPr lang="en-US" sz="2000" dirty="0">
                <a:solidFill>
                  <a:srgbClr val="FF0000"/>
                </a:solidFill>
              </a:rPr>
              <a:t>collection of files</a:t>
            </a:r>
            <a:r>
              <a:rPr lang="en-US" sz="2000" dirty="0"/>
              <a:t> that appears to the user to be a </a:t>
            </a:r>
            <a:r>
              <a:rPr lang="en-US" sz="2000" dirty="0">
                <a:solidFill>
                  <a:srgbClr val="FF0000"/>
                </a:solidFill>
              </a:rPr>
              <a:t>single</a:t>
            </a:r>
            <a:r>
              <a:rPr lang="en-US" sz="2000" dirty="0"/>
              <a:t> dynamic link library (</a:t>
            </a:r>
            <a:r>
              <a:rPr lang="en-US" sz="2000" dirty="0">
                <a:solidFill>
                  <a:srgbClr val="FF0000"/>
                </a:solidFill>
              </a:rPr>
              <a:t>DLL</a:t>
            </a:r>
            <a:r>
              <a:rPr lang="en-US" sz="2000" dirty="0"/>
              <a:t>) or executable (</a:t>
            </a:r>
            <a:r>
              <a:rPr lang="en-US" sz="2000" dirty="0">
                <a:solidFill>
                  <a:srgbClr val="FF0000"/>
                </a:solidFill>
              </a:rPr>
              <a:t>EXE</a:t>
            </a:r>
            <a:r>
              <a:rPr lang="en-US" sz="2000" dirty="0" smtClean="0"/>
              <a:t>).</a:t>
            </a:r>
          </a:p>
          <a:p>
            <a:pPr marL="687388" indent="-225425">
              <a:buFont typeface="Wingdings" panose="05000000000000000000" pitchFamily="2" charset="2"/>
              <a:buChar char="ü"/>
            </a:pPr>
            <a:r>
              <a:rPr lang="en-US" sz="2000" dirty="0" smtClean="0"/>
              <a:t>DLLs </a:t>
            </a:r>
            <a:r>
              <a:rPr lang="en-US" sz="2000" dirty="0"/>
              <a:t>are </a:t>
            </a:r>
            <a:r>
              <a:rPr lang="en-US" sz="2000" dirty="0">
                <a:solidFill>
                  <a:srgbClr val="FF0000"/>
                </a:solidFill>
              </a:rPr>
              <a:t>collections</a:t>
            </a:r>
            <a:r>
              <a:rPr lang="en-US" sz="2000" dirty="0"/>
              <a:t> of </a:t>
            </a:r>
            <a:r>
              <a:rPr lang="en-US" sz="2000" dirty="0">
                <a:solidFill>
                  <a:srgbClr val="FF0000"/>
                </a:solidFill>
              </a:rPr>
              <a:t>classes and methods</a:t>
            </a:r>
            <a:r>
              <a:rPr lang="en-US" sz="2000" dirty="0"/>
              <a:t> that are linked into your running program only when they are </a:t>
            </a:r>
            <a:r>
              <a:rPr lang="en-US" sz="2000" dirty="0" smtClean="0"/>
              <a:t>needed.</a:t>
            </a:r>
          </a:p>
          <a:p>
            <a:pPr marL="461963">
              <a:buFont typeface="Wingdings" panose="05000000000000000000" pitchFamily="2" charset="2"/>
              <a:buChar char="§"/>
            </a:pPr>
            <a:r>
              <a:rPr lang="en-US" sz="2000" dirty="0" smtClean="0"/>
              <a:t>Assemblies </a:t>
            </a:r>
            <a:r>
              <a:rPr lang="en-US" sz="2000" dirty="0"/>
              <a:t>are the .NET unit </a:t>
            </a:r>
            <a:r>
              <a:rPr lang="en-US" sz="2000" dirty="0" smtClean="0"/>
              <a:t>of</a:t>
            </a:r>
          </a:p>
          <a:p>
            <a:pPr marL="687388" indent="-225425">
              <a:buFont typeface="Wingdings" panose="05000000000000000000" pitchFamily="2" charset="2"/>
              <a:buChar char="ü"/>
            </a:pPr>
            <a:r>
              <a:rPr lang="en-US" sz="2000" dirty="0" smtClean="0"/>
              <a:t>reuse,</a:t>
            </a:r>
          </a:p>
          <a:p>
            <a:pPr marL="687388" indent="-225425">
              <a:buFont typeface="Wingdings" panose="05000000000000000000" pitchFamily="2" charset="2"/>
              <a:buChar char="ü"/>
            </a:pPr>
            <a:r>
              <a:rPr lang="en-US" sz="2000" dirty="0" smtClean="0"/>
              <a:t>versioning,</a:t>
            </a:r>
          </a:p>
          <a:p>
            <a:pPr marL="687388" indent="-225425">
              <a:buFont typeface="Wingdings" panose="05000000000000000000" pitchFamily="2" charset="2"/>
              <a:buChar char="ü"/>
            </a:pPr>
            <a:r>
              <a:rPr lang="en-US" sz="2000" dirty="0" smtClean="0"/>
              <a:t>Security</a:t>
            </a:r>
          </a:p>
          <a:p>
            <a:pPr marL="687388" indent="-225425">
              <a:buFont typeface="Wingdings" panose="05000000000000000000" pitchFamily="2" charset="2"/>
              <a:buChar char="ü"/>
            </a:pPr>
            <a:r>
              <a:rPr lang="en-US" sz="2000" dirty="0" smtClean="0"/>
              <a:t>deployment</a:t>
            </a:r>
          </a:p>
          <a:p>
            <a:pPr marL="461963">
              <a:buFont typeface="Wingdings" panose="05000000000000000000" pitchFamily="2" charset="2"/>
              <a:buChar char="§"/>
            </a:pPr>
            <a:r>
              <a:rPr lang="en-US" sz="2000" dirty="0" smtClean="0"/>
              <a:t>This </a:t>
            </a:r>
            <a:r>
              <a:rPr lang="en-US" sz="2000" dirty="0"/>
              <a:t>chapter discusses assemblies in detail, including the architecture and contents of assemblies, private assemblies, and shared </a:t>
            </a:r>
            <a:r>
              <a:rPr lang="en-US" sz="2000" dirty="0" smtClean="0"/>
              <a:t>assemblies.</a:t>
            </a:r>
          </a:p>
          <a:p>
            <a:pPr marL="461963">
              <a:buFont typeface="Wingdings" panose="05000000000000000000" pitchFamily="2" charset="2"/>
              <a:buChar char="§"/>
            </a:pPr>
            <a:r>
              <a:rPr lang="en-US" sz="2000" dirty="0" smtClean="0"/>
              <a:t>In </a:t>
            </a:r>
            <a:r>
              <a:rPr lang="en-US" sz="2000" dirty="0"/>
              <a:t>addition to the </a:t>
            </a:r>
            <a:r>
              <a:rPr lang="en-US" sz="2000" dirty="0">
                <a:solidFill>
                  <a:srgbClr val="FF0000"/>
                </a:solidFill>
              </a:rPr>
              <a:t>object code</a:t>
            </a:r>
            <a:r>
              <a:rPr lang="en-US" sz="2000" dirty="0"/>
              <a:t> for the </a:t>
            </a:r>
            <a:r>
              <a:rPr lang="en-US" sz="2000" dirty="0">
                <a:solidFill>
                  <a:srgbClr val="0070C0"/>
                </a:solidFill>
              </a:rPr>
              <a:t>application</a:t>
            </a:r>
            <a:r>
              <a:rPr lang="en-US" sz="2000" dirty="0"/>
              <a:t>, assemblies contain </a:t>
            </a:r>
            <a:r>
              <a:rPr lang="en-US" sz="2000" dirty="0">
                <a:solidFill>
                  <a:srgbClr val="FF0000"/>
                </a:solidFill>
              </a:rPr>
              <a:t>resources</a:t>
            </a:r>
            <a:r>
              <a:rPr lang="en-US" sz="2000" dirty="0"/>
              <a:t> such as </a:t>
            </a:r>
            <a:r>
              <a:rPr lang="en-US" sz="2000" dirty="0">
                <a:solidFill>
                  <a:srgbClr val="FF0000"/>
                </a:solidFill>
              </a:rPr>
              <a:t>.gif files</a:t>
            </a:r>
            <a:r>
              <a:rPr lang="en-US" sz="2000" dirty="0"/>
              <a:t>, </a:t>
            </a:r>
            <a:r>
              <a:rPr lang="en-US" sz="2000" dirty="0">
                <a:solidFill>
                  <a:srgbClr val="FF0000"/>
                </a:solidFill>
              </a:rPr>
              <a:t>type definitions</a:t>
            </a:r>
            <a:r>
              <a:rPr lang="en-US" sz="2000" dirty="0"/>
              <a:t> for each </a:t>
            </a:r>
            <a:r>
              <a:rPr lang="en-US" sz="2000" dirty="0">
                <a:solidFill>
                  <a:srgbClr val="0070C0"/>
                </a:solidFill>
              </a:rPr>
              <a:t>class</a:t>
            </a:r>
            <a:r>
              <a:rPr lang="en-US" sz="2000" dirty="0"/>
              <a:t> you define, as well as </a:t>
            </a:r>
            <a:r>
              <a:rPr lang="en-US" sz="2000" dirty="0">
                <a:solidFill>
                  <a:srgbClr val="FF0000"/>
                </a:solidFill>
              </a:rPr>
              <a:t>metadata</a:t>
            </a:r>
            <a:r>
              <a:rPr lang="en-US" sz="2000" dirty="0"/>
              <a:t> about the </a:t>
            </a:r>
            <a:r>
              <a:rPr lang="en-US" sz="2000" dirty="0">
                <a:solidFill>
                  <a:srgbClr val="0070C0"/>
                </a:solidFill>
              </a:rPr>
              <a:t>code and </a:t>
            </a:r>
            <a:r>
              <a:rPr lang="en-US" sz="2000" dirty="0" smtClean="0">
                <a:solidFill>
                  <a:srgbClr val="0070C0"/>
                </a:solidFill>
              </a:rPr>
              <a:t>data</a:t>
            </a:r>
            <a:r>
              <a:rPr lang="en-US" sz="2000" dirty="0" smtClean="0"/>
              <a:t>.</a:t>
            </a:r>
          </a:p>
          <a:p>
            <a:pPr marL="461963">
              <a:buFont typeface="Wingdings" panose="05000000000000000000" pitchFamily="2" charset="2"/>
              <a:buChar char="§"/>
            </a:pPr>
            <a:r>
              <a:rPr lang="en-US" sz="2000" dirty="0" smtClean="0"/>
              <a:t>Metadata </a:t>
            </a:r>
            <a:r>
              <a:rPr lang="en-US" sz="2000" dirty="0"/>
              <a:t>is explored in detail in Chapter 18</a:t>
            </a:r>
            <a:r>
              <a:rPr lang="en-US" sz="2000" dirty="0" smtClean="0"/>
              <a:t>.</a:t>
            </a:r>
            <a:endParaRPr lang="en-US" sz="2000" dirty="0"/>
          </a:p>
        </p:txBody>
      </p:sp>
      <p:sp>
        <p:nvSpPr>
          <p:cNvPr id="3" name="Date Placeholder 2"/>
          <p:cNvSpPr>
            <a:spLocks noGrp="1"/>
          </p:cNvSpPr>
          <p:nvPr>
            <p:ph type="dt" sz="half" idx="2"/>
          </p:nvPr>
        </p:nvSpPr>
        <p:spPr/>
        <p:txBody>
          <a:bodyPr/>
          <a:lstStyle/>
          <a:p>
            <a:fld id="{CC4983B9-D5A2-419C-9C05-C17CC3217C68}"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169</a:t>
            </a:fld>
            <a:endParaRPr lang="en-US"/>
          </a:p>
        </p:txBody>
      </p:sp>
    </p:spTree>
    <p:extLst>
      <p:ext uri="{BB962C8B-B14F-4D97-AF65-F5344CB8AC3E}">
        <p14:creationId xmlns:p14="http://schemas.microsoft.com/office/powerpoint/2010/main" val="2496933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C# </a:t>
            </a:r>
            <a:r>
              <a:rPr lang="en-US" dirty="0" smtClean="0">
                <a:solidFill>
                  <a:schemeClr val="bg1"/>
                </a:solidFill>
              </a:rPr>
              <a:t>Language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C# language is disarmingly simple, with only about </a:t>
            </a:r>
            <a:r>
              <a:rPr lang="en-US" sz="2000" dirty="0">
                <a:solidFill>
                  <a:srgbClr val="FF0000"/>
                </a:solidFill>
              </a:rPr>
              <a:t>80 keywords</a:t>
            </a:r>
            <a:r>
              <a:rPr lang="en-US" sz="2000" dirty="0"/>
              <a:t> and a </a:t>
            </a:r>
            <a:r>
              <a:rPr lang="en-US" sz="2000" dirty="0">
                <a:solidFill>
                  <a:srgbClr val="FF0000"/>
                </a:solidFill>
              </a:rPr>
              <a:t>dozen</a:t>
            </a:r>
            <a:r>
              <a:rPr lang="en-US" sz="2000" dirty="0"/>
              <a:t> </a:t>
            </a:r>
            <a:r>
              <a:rPr lang="en-US" sz="2000" dirty="0">
                <a:solidFill>
                  <a:srgbClr val="FF0000"/>
                </a:solidFill>
              </a:rPr>
              <a:t>built-in datatypes</a:t>
            </a:r>
            <a:r>
              <a:rPr lang="en-US" sz="2000" dirty="0"/>
              <a:t>, but C# is highly expressive when it comes to implementing modern programming </a:t>
            </a:r>
            <a:r>
              <a:rPr lang="en-US" sz="2000" dirty="0" smtClean="0"/>
              <a:t>concepts.</a:t>
            </a:r>
          </a:p>
          <a:p>
            <a:pPr marL="457200">
              <a:buFont typeface="Wingdings" panose="05000000000000000000" pitchFamily="2" charset="2"/>
              <a:buChar char="§"/>
            </a:pPr>
            <a:r>
              <a:rPr lang="en-US" sz="2000" dirty="0" smtClean="0"/>
              <a:t>C</a:t>
            </a:r>
            <a:r>
              <a:rPr lang="en-US" sz="2000" dirty="0"/>
              <a:t># includes all the support for structured, component-based, object-oriented programming that one expects of a modern language built on the shoulders of C++ and </a:t>
            </a:r>
            <a:r>
              <a:rPr lang="en-US" sz="2000" dirty="0" smtClean="0"/>
              <a:t>Java.</a:t>
            </a:r>
          </a:p>
          <a:p>
            <a:pPr marL="457200">
              <a:buFont typeface="Wingdings" panose="05000000000000000000" pitchFamily="2" charset="2"/>
              <a:buChar char="§"/>
            </a:pPr>
            <a:r>
              <a:rPr lang="en-US" sz="2000" dirty="0" smtClean="0"/>
              <a:t>The </a:t>
            </a:r>
            <a:r>
              <a:rPr lang="en-US" sz="2000" dirty="0"/>
              <a:t>C# language was developed by a small team led by two distinguished Microsoft engineers, </a:t>
            </a:r>
            <a:r>
              <a:rPr lang="en-US" sz="2000" dirty="0">
                <a:solidFill>
                  <a:srgbClr val="FF0000"/>
                </a:solidFill>
              </a:rPr>
              <a:t>Anders</a:t>
            </a:r>
            <a:r>
              <a:rPr lang="en-US" sz="2000" dirty="0"/>
              <a:t> </a:t>
            </a:r>
            <a:r>
              <a:rPr lang="en-US" sz="2000" dirty="0">
                <a:solidFill>
                  <a:srgbClr val="FF0000"/>
                </a:solidFill>
              </a:rPr>
              <a:t>Hejlsberg</a:t>
            </a:r>
            <a:r>
              <a:rPr lang="en-US" sz="2000" dirty="0"/>
              <a:t> and </a:t>
            </a:r>
            <a:r>
              <a:rPr lang="en-US" sz="2000" dirty="0">
                <a:solidFill>
                  <a:srgbClr val="FF0000"/>
                </a:solidFill>
              </a:rPr>
              <a:t>Scott </a:t>
            </a:r>
            <a:r>
              <a:rPr lang="en-US" sz="2000" dirty="0" smtClean="0">
                <a:solidFill>
                  <a:srgbClr val="FF0000"/>
                </a:solidFill>
              </a:rPr>
              <a:t>Wiltamuth</a:t>
            </a:r>
            <a:r>
              <a:rPr lang="en-US" sz="2000" dirty="0" smtClean="0"/>
              <a:t>.</a:t>
            </a:r>
          </a:p>
          <a:p>
            <a:pPr marL="457200">
              <a:buFont typeface="Wingdings" panose="05000000000000000000" pitchFamily="2" charset="2"/>
              <a:buChar char="§"/>
            </a:pPr>
            <a:r>
              <a:rPr lang="en-US" sz="2000" dirty="0" smtClean="0"/>
              <a:t>Hejlsberg </a:t>
            </a:r>
            <a:r>
              <a:rPr lang="en-US" sz="2000" dirty="0"/>
              <a:t>is also known for creating Turbo Pascal, a popular language for PC programming, and for leading the team that designed </a:t>
            </a:r>
            <a:r>
              <a:rPr lang="en-US" sz="2000" dirty="0">
                <a:solidFill>
                  <a:srgbClr val="FF0000"/>
                </a:solidFill>
              </a:rPr>
              <a:t>Borland Delphi</a:t>
            </a:r>
            <a:r>
              <a:rPr lang="en-US" sz="2000" dirty="0"/>
              <a:t>, one of the first successful </a:t>
            </a:r>
            <a:r>
              <a:rPr lang="en-US" sz="2000" dirty="0" smtClean="0">
                <a:solidFill>
                  <a:srgbClr val="FF0000"/>
                </a:solidFill>
              </a:rPr>
              <a:t>IDE</a:t>
            </a:r>
            <a:r>
              <a:rPr lang="en-US" sz="2000" dirty="0" smtClean="0"/>
              <a:t> for </a:t>
            </a:r>
            <a:r>
              <a:rPr lang="en-US" sz="2000" dirty="0">
                <a:solidFill>
                  <a:srgbClr val="FF0000"/>
                </a:solidFill>
              </a:rPr>
              <a:t>client/server </a:t>
            </a:r>
            <a:r>
              <a:rPr lang="en-US" sz="2000" dirty="0" smtClean="0">
                <a:solidFill>
                  <a:srgbClr val="0070C0"/>
                </a:solidFill>
              </a:rPr>
              <a:t>programming</a:t>
            </a:r>
            <a:r>
              <a:rPr lang="en-US" sz="2000" dirty="0" smtClean="0"/>
              <a:t>.</a:t>
            </a:r>
          </a:p>
          <a:p>
            <a:pPr marL="457200">
              <a:buFont typeface="Wingdings" panose="05000000000000000000" pitchFamily="2" charset="2"/>
              <a:buChar char="§"/>
            </a:pPr>
            <a:r>
              <a:rPr lang="en-US" sz="2000" dirty="0" smtClean="0"/>
              <a:t>At </a:t>
            </a:r>
            <a:r>
              <a:rPr lang="en-US" sz="2000" dirty="0"/>
              <a:t>the heart of any </a:t>
            </a:r>
            <a:r>
              <a:rPr lang="en-US" sz="2000" dirty="0">
                <a:solidFill>
                  <a:srgbClr val="0070C0"/>
                </a:solidFill>
              </a:rPr>
              <a:t>object-oriented</a:t>
            </a:r>
            <a:r>
              <a:rPr lang="en-US" sz="2000" dirty="0">
                <a:solidFill>
                  <a:srgbClr val="FF0000"/>
                </a:solidFill>
              </a:rPr>
              <a:t> language</a:t>
            </a:r>
            <a:r>
              <a:rPr lang="en-US" sz="2000" dirty="0"/>
              <a:t> is its support for defining and working with </a:t>
            </a:r>
            <a:r>
              <a:rPr lang="en-US" sz="2000" dirty="0" smtClean="0">
                <a:solidFill>
                  <a:srgbClr val="FF0000"/>
                </a:solidFill>
              </a:rPr>
              <a:t>classes</a:t>
            </a:r>
            <a:r>
              <a:rPr lang="en-US" sz="2000" dirty="0" smtClean="0"/>
              <a:t>.</a:t>
            </a:r>
          </a:p>
          <a:p>
            <a:pPr marL="685800">
              <a:buFont typeface="Wingdings" panose="05000000000000000000" pitchFamily="2" charset="2"/>
              <a:buChar char="ü"/>
            </a:pPr>
            <a:r>
              <a:rPr lang="en-US" sz="2000" dirty="0" smtClean="0"/>
              <a:t>Classes </a:t>
            </a:r>
            <a:r>
              <a:rPr lang="en-US" sz="2000" dirty="0"/>
              <a:t>define new types, allowing you to extend the language to better model the problem you are trying to </a:t>
            </a:r>
            <a:r>
              <a:rPr lang="en-US" sz="2000" dirty="0" smtClean="0"/>
              <a:t>solve.</a:t>
            </a:r>
          </a:p>
          <a:p>
            <a:pPr marL="685800">
              <a:buFont typeface="Wingdings" panose="05000000000000000000" pitchFamily="2" charset="2"/>
              <a:buChar char="ü"/>
            </a:pPr>
            <a:r>
              <a:rPr lang="en-US" sz="2000" dirty="0" smtClean="0"/>
              <a:t>C</a:t>
            </a:r>
            <a:r>
              <a:rPr lang="en-US" sz="2000" dirty="0"/>
              <a:t># contains keywords for declaring new classes and their methods and properties, and for implementing </a:t>
            </a:r>
            <a:r>
              <a:rPr lang="en-US" sz="2000" dirty="0">
                <a:solidFill>
                  <a:srgbClr val="FF0000"/>
                </a:solidFill>
              </a:rPr>
              <a:t>encapsulation</a:t>
            </a:r>
            <a:r>
              <a:rPr lang="en-US" sz="2000" dirty="0"/>
              <a:t>, </a:t>
            </a:r>
            <a:r>
              <a:rPr lang="en-US" sz="2000" dirty="0">
                <a:solidFill>
                  <a:srgbClr val="FF0000"/>
                </a:solidFill>
              </a:rPr>
              <a:t>inheritance</a:t>
            </a:r>
            <a:r>
              <a:rPr lang="en-US" sz="2000" dirty="0"/>
              <a:t>, and </a:t>
            </a:r>
            <a:r>
              <a:rPr lang="en-US" sz="2000" dirty="0">
                <a:solidFill>
                  <a:srgbClr val="FF0000"/>
                </a:solidFill>
              </a:rPr>
              <a:t>polymorphism</a:t>
            </a:r>
            <a:r>
              <a:rPr lang="en-US" sz="2000" dirty="0"/>
              <a:t>, </a:t>
            </a:r>
            <a:r>
              <a:rPr lang="en-US" sz="2000" dirty="0" smtClean="0"/>
              <a:t>the </a:t>
            </a:r>
            <a:r>
              <a:rPr lang="en-US" sz="2000" dirty="0"/>
              <a:t>three pillars of object-oriented programming</a:t>
            </a:r>
            <a:r>
              <a:rPr lang="en-US" sz="2000" dirty="0" smtClean="0"/>
              <a:t>.</a:t>
            </a:r>
            <a:endParaRPr lang="en-US" sz="2000" dirty="0"/>
          </a:p>
        </p:txBody>
      </p:sp>
      <p:sp>
        <p:nvSpPr>
          <p:cNvPr id="3" name="Date Placeholder 2"/>
          <p:cNvSpPr>
            <a:spLocks noGrp="1"/>
          </p:cNvSpPr>
          <p:nvPr>
            <p:ph type="dt" sz="half" idx="2"/>
          </p:nvPr>
        </p:nvSpPr>
        <p:spPr/>
        <p:txBody>
          <a:bodyPr/>
          <a:lstStyle/>
          <a:p>
            <a:fld id="{FA62D0ED-7FF5-4CAB-AB2D-1826E78718D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a:t>
            </a:fld>
            <a:endParaRPr lang="en-US"/>
          </a:p>
        </p:txBody>
      </p:sp>
    </p:spTree>
    <p:extLst>
      <p:ext uri="{BB962C8B-B14F-4D97-AF65-F5344CB8AC3E}">
        <p14:creationId xmlns:p14="http://schemas.microsoft.com/office/powerpoint/2010/main" val="145120763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PE Files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On disk, assemblies are Portable Executable (PE) </a:t>
            </a:r>
            <a:r>
              <a:rPr lang="en-US" sz="2000" dirty="0" smtClean="0"/>
              <a:t>files.</a:t>
            </a:r>
          </a:p>
          <a:p>
            <a:pPr marL="461963">
              <a:buFont typeface="Wingdings" panose="05000000000000000000" pitchFamily="2" charset="2"/>
              <a:buChar char="§"/>
            </a:pPr>
            <a:r>
              <a:rPr lang="en-US" sz="2000" dirty="0" smtClean="0"/>
              <a:t>PE </a:t>
            </a:r>
            <a:r>
              <a:rPr lang="en-US" sz="2000" dirty="0"/>
              <a:t>files are not </a:t>
            </a:r>
            <a:r>
              <a:rPr lang="en-US" sz="2000" dirty="0" smtClean="0"/>
              <a:t>new.</a:t>
            </a:r>
          </a:p>
          <a:p>
            <a:pPr marL="461963">
              <a:buFont typeface="Wingdings" panose="05000000000000000000" pitchFamily="2" charset="2"/>
              <a:buChar char="§"/>
            </a:pPr>
            <a:r>
              <a:rPr lang="en-US" sz="2000" dirty="0" smtClean="0"/>
              <a:t>The </a:t>
            </a:r>
            <a:r>
              <a:rPr lang="en-US" sz="2000" dirty="0"/>
              <a:t>format of a </a:t>
            </a:r>
            <a:r>
              <a:rPr lang="en-US" sz="2000" dirty="0">
                <a:solidFill>
                  <a:srgbClr val="FF0000"/>
                </a:solidFill>
              </a:rPr>
              <a:t>.NET PE</a:t>
            </a:r>
            <a:r>
              <a:rPr lang="en-US" sz="2000" dirty="0"/>
              <a:t> </a:t>
            </a:r>
            <a:r>
              <a:rPr lang="en-US" sz="2000" dirty="0">
                <a:solidFill>
                  <a:srgbClr val="0070C0"/>
                </a:solidFill>
              </a:rPr>
              <a:t>file</a:t>
            </a:r>
            <a:r>
              <a:rPr lang="en-US" sz="2000" dirty="0"/>
              <a:t> is exactly the same as a </a:t>
            </a:r>
            <a:r>
              <a:rPr lang="en-US" sz="2000" dirty="0">
                <a:solidFill>
                  <a:srgbClr val="0070C0"/>
                </a:solidFill>
              </a:rPr>
              <a:t>normal</a:t>
            </a:r>
            <a:r>
              <a:rPr lang="en-US" sz="2000" dirty="0"/>
              <a:t> </a:t>
            </a:r>
            <a:r>
              <a:rPr lang="en-US" sz="2000" dirty="0">
                <a:solidFill>
                  <a:srgbClr val="FF0000"/>
                </a:solidFill>
              </a:rPr>
              <a:t>Windows PE</a:t>
            </a:r>
            <a:r>
              <a:rPr lang="en-US" sz="2000" dirty="0"/>
              <a:t> </a:t>
            </a:r>
            <a:r>
              <a:rPr lang="en-US" sz="2000" dirty="0" smtClean="0">
                <a:solidFill>
                  <a:srgbClr val="0070C0"/>
                </a:solidFill>
              </a:rPr>
              <a:t>file</a:t>
            </a:r>
            <a:r>
              <a:rPr lang="en-US" sz="2000" dirty="0" smtClean="0"/>
              <a:t>.</a:t>
            </a:r>
          </a:p>
          <a:p>
            <a:pPr marL="461963">
              <a:buFont typeface="Wingdings" panose="05000000000000000000" pitchFamily="2" charset="2"/>
              <a:buChar char="§"/>
            </a:pPr>
            <a:r>
              <a:rPr lang="en-US" sz="2000" dirty="0" smtClean="0"/>
              <a:t>PE </a:t>
            </a:r>
            <a:r>
              <a:rPr lang="en-US" sz="2000" dirty="0"/>
              <a:t>files are implemented as DLLs or </a:t>
            </a:r>
            <a:r>
              <a:rPr lang="en-US" sz="2000" dirty="0" smtClean="0"/>
              <a:t>EXEs.</a:t>
            </a:r>
          </a:p>
          <a:p>
            <a:pPr marL="461963">
              <a:buFont typeface="Wingdings" panose="05000000000000000000" pitchFamily="2" charset="2"/>
              <a:buChar char="§"/>
            </a:pPr>
            <a:r>
              <a:rPr lang="en-US" sz="2000" dirty="0" smtClean="0"/>
              <a:t>Logically </a:t>
            </a:r>
            <a:r>
              <a:rPr lang="en-US" sz="2000" dirty="0"/>
              <a:t>(as opposed to physically), </a:t>
            </a:r>
            <a:r>
              <a:rPr lang="en-US" sz="2000" dirty="0">
                <a:solidFill>
                  <a:srgbClr val="FF0000"/>
                </a:solidFill>
              </a:rPr>
              <a:t>assemblies</a:t>
            </a:r>
            <a:r>
              <a:rPr lang="en-US" sz="2000" dirty="0"/>
              <a:t> consist of </a:t>
            </a:r>
            <a:r>
              <a:rPr lang="en-US" sz="2000" dirty="0">
                <a:solidFill>
                  <a:srgbClr val="0070C0"/>
                </a:solidFill>
              </a:rPr>
              <a:t>one or more </a:t>
            </a:r>
            <a:r>
              <a:rPr lang="en-US" sz="2000" dirty="0" smtClean="0">
                <a:solidFill>
                  <a:srgbClr val="FF0000"/>
                </a:solidFill>
              </a:rPr>
              <a:t>modules</a:t>
            </a:r>
            <a:r>
              <a:rPr lang="en-US" sz="2000" dirty="0" smtClean="0"/>
              <a:t>.</a:t>
            </a:r>
          </a:p>
          <a:p>
            <a:pPr marL="461963">
              <a:buFont typeface="Wingdings" panose="05000000000000000000" pitchFamily="2" charset="2"/>
              <a:buChar char="§"/>
            </a:pPr>
            <a:r>
              <a:rPr lang="en-US" sz="2000" dirty="0" smtClean="0"/>
              <a:t>Note</a:t>
            </a:r>
            <a:r>
              <a:rPr lang="en-US" sz="2000" dirty="0"/>
              <a:t>, however, that an assembly must have exactly </a:t>
            </a:r>
            <a:r>
              <a:rPr lang="en-US" sz="2000" dirty="0">
                <a:solidFill>
                  <a:srgbClr val="0070C0"/>
                </a:solidFill>
              </a:rPr>
              <a:t>one </a:t>
            </a:r>
            <a:r>
              <a:rPr lang="en-US" sz="2000" dirty="0">
                <a:solidFill>
                  <a:srgbClr val="FF0000"/>
                </a:solidFill>
              </a:rPr>
              <a:t>entry point</a:t>
            </a:r>
            <a:r>
              <a:rPr lang="en-US" sz="2000" dirty="0">
                <a:solidFill>
                  <a:srgbClr val="0070C0"/>
                </a:solidFill>
              </a:rPr>
              <a:t> </a:t>
            </a:r>
            <a:r>
              <a:rPr lang="en-US" sz="2000" dirty="0"/>
              <a:t>-- DLLMain, WinMain, or Main</a:t>
            </a:r>
            <a:r>
              <a:rPr lang="en-US" sz="2000" dirty="0" smtClean="0"/>
              <a:t>.</a:t>
            </a:r>
          </a:p>
          <a:p>
            <a:pPr marL="687388" indent="-225425">
              <a:buFont typeface="Wingdings" panose="05000000000000000000" pitchFamily="2" charset="2"/>
              <a:buChar char="ü"/>
            </a:pPr>
            <a:r>
              <a:rPr lang="en-US" sz="2000" dirty="0" smtClean="0">
                <a:solidFill>
                  <a:srgbClr val="FF0000"/>
                </a:solidFill>
              </a:rPr>
              <a:t>DLLMain</a:t>
            </a:r>
            <a:r>
              <a:rPr lang="en-US" sz="2000" dirty="0" smtClean="0"/>
              <a:t> </a:t>
            </a:r>
            <a:r>
              <a:rPr lang="en-US" sz="2000" dirty="0"/>
              <a:t>is the </a:t>
            </a:r>
            <a:r>
              <a:rPr lang="en-US" sz="2000" dirty="0">
                <a:solidFill>
                  <a:srgbClr val="0070C0"/>
                </a:solidFill>
              </a:rPr>
              <a:t>entry point</a:t>
            </a:r>
            <a:r>
              <a:rPr lang="en-US" sz="2000" dirty="0"/>
              <a:t> for </a:t>
            </a:r>
            <a:r>
              <a:rPr lang="en-US" sz="2000" dirty="0" smtClean="0">
                <a:solidFill>
                  <a:srgbClr val="FF0000"/>
                </a:solidFill>
              </a:rPr>
              <a:t>DLLs</a:t>
            </a:r>
            <a:r>
              <a:rPr lang="en-US" sz="2000" dirty="0" smtClean="0"/>
              <a:t>,</a:t>
            </a:r>
          </a:p>
          <a:p>
            <a:pPr marL="687388" indent="-225425">
              <a:buFont typeface="Wingdings" panose="05000000000000000000" pitchFamily="2" charset="2"/>
              <a:buChar char="ü"/>
            </a:pPr>
            <a:r>
              <a:rPr lang="en-US" sz="2000" dirty="0" smtClean="0">
                <a:solidFill>
                  <a:srgbClr val="FF0000"/>
                </a:solidFill>
              </a:rPr>
              <a:t>WinMain</a:t>
            </a:r>
            <a:r>
              <a:rPr lang="en-US" sz="2000" dirty="0" smtClean="0"/>
              <a:t> </a:t>
            </a:r>
            <a:r>
              <a:rPr lang="en-US" sz="2000" dirty="0"/>
              <a:t>is the entry point for </a:t>
            </a:r>
            <a:r>
              <a:rPr lang="en-US" sz="2000" dirty="0">
                <a:solidFill>
                  <a:srgbClr val="FF0000"/>
                </a:solidFill>
              </a:rPr>
              <a:t>Windows </a:t>
            </a:r>
            <a:r>
              <a:rPr lang="en-US" sz="2000" dirty="0" smtClean="0">
                <a:solidFill>
                  <a:srgbClr val="FF0000"/>
                </a:solidFill>
              </a:rPr>
              <a:t>applications</a:t>
            </a:r>
          </a:p>
          <a:p>
            <a:pPr marL="687388" indent="-225425">
              <a:buFont typeface="Wingdings" panose="05000000000000000000" pitchFamily="2" charset="2"/>
              <a:buChar char="ü"/>
            </a:pPr>
            <a:r>
              <a:rPr lang="en-US" sz="2000" dirty="0" smtClean="0">
                <a:solidFill>
                  <a:srgbClr val="FF0000"/>
                </a:solidFill>
              </a:rPr>
              <a:t>Main</a:t>
            </a:r>
            <a:r>
              <a:rPr lang="en-US" sz="2000" dirty="0" smtClean="0"/>
              <a:t> </a:t>
            </a:r>
            <a:r>
              <a:rPr lang="en-US" sz="2000" dirty="0"/>
              <a:t>is the entry point for </a:t>
            </a:r>
            <a:r>
              <a:rPr lang="en-US" sz="2000" dirty="0">
                <a:solidFill>
                  <a:srgbClr val="FF0000"/>
                </a:solidFill>
              </a:rPr>
              <a:t>DOS</a:t>
            </a:r>
            <a:r>
              <a:rPr lang="en-US" sz="2000" dirty="0"/>
              <a:t> and </a:t>
            </a:r>
            <a:r>
              <a:rPr lang="en-US" sz="2000" dirty="0">
                <a:solidFill>
                  <a:srgbClr val="FF0000"/>
                </a:solidFill>
              </a:rPr>
              <a:t>Console</a:t>
            </a:r>
            <a:r>
              <a:rPr lang="en-US" sz="2000" dirty="0"/>
              <a:t> </a:t>
            </a:r>
            <a:r>
              <a:rPr lang="en-US" sz="2000" dirty="0" smtClean="0">
                <a:solidFill>
                  <a:srgbClr val="0070C0"/>
                </a:solidFill>
              </a:rPr>
              <a:t>applications</a:t>
            </a:r>
          </a:p>
          <a:p>
            <a:pPr marL="461963">
              <a:buFont typeface="Wingdings" panose="05000000000000000000" pitchFamily="2" charset="2"/>
              <a:buChar char="§"/>
            </a:pPr>
            <a:r>
              <a:rPr lang="en-US" sz="2000" dirty="0" smtClean="0">
                <a:solidFill>
                  <a:srgbClr val="FF0000"/>
                </a:solidFill>
              </a:rPr>
              <a:t>Modules</a:t>
            </a:r>
            <a:r>
              <a:rPr lang="en-US" sz="2000" dirty="0" smtClean="0"/>
              <a:t> </a:t>
            </a:r>
            <a:r>
              <a:rPr lang="en-US" sz="2000" dirty="0"/>
              <a:t>are </a:t>
            </a:r>
            <a:r>
              <a:rPr lang="en-US" sz="2000" dirty="0">
                <a:solidFill>
                  <a:srgbClr val="0070C0"/>
                </a:solidFill>
              </a:rPr>
              <a:t>created</a:t>
            </a:r>
            <a:r>
              <a:rPr lang="en-US" sz="2000" dirty="0"/>
              <a:t> as </a:t>
            </a:r>
            <a:r>
              <a:rPr lang="en-US" sz="2000" dirty="0">
                <a:solidFill>
                  <a:srgbClr val="FF0000"/>
                </a:solidFill>
              </a:rPr>
              <a:t>DLLs</a:t>
            </a:r>
            <a:r>
              <a:rPr lang="en-US" sz="2000" dirty="0"/>
              <a:t> and are the constituent pieces of </a:t>
            </a:r>
            <a:r>
              <a:rPr lang="en-US" sz="2000" dirty="0" smtClean="0"/>
              <a:t>assemblies.</a:t>
            </a:r>
          </a:p>
          <a:p>
            <a:pPr marL="687388" indent="-225425">
              <a:buFont typeface="Wingdings" panose="05000000000000000000" pitchFamily="2" charset="2"/>
              <a:buChar char="ü"/>
            </a:pPr>
            <a:r>
              <a:rPr lang="en-US" sz="2000" dirty="0" smtClean="0"/>
              <a:t>Standing </a:t>
            </a:r>
            <a:r>
              <a:rPr lang="en-US" sz="2000" dirty="0"/>
              <a:t>alone, </a:t>
            </a:r>
            <a:r>
              <a:rPr lang="en-US" sz="2000" dirty="0">
                <a:solidFill>
                  <a:srgbClr val="FF0000"/>
                </a:solidFill>
              </a:rPr>
              <a:t>modules</a:t>
            </a:r>
            <a:r>
              <a:rPr lang="en-US" sz="2000" dirty="0"/>
              <a:t> </a:t>
            </a:r>
            <a:r>
              <a:rPr lang="en-US" sz="2000" dirty="0">
                <a:solidFill>
                  <a:srgbClr val="0070C0"/>
                </a:solidFill>
              </a:rPr>
              <a:t>cannot be </a:t>
            </a:r>
            <a:r>
              <a:rPr lang="en-US" sz="2000" dirty="0">
                <a:solidFill>
                  <a:srgbClr val="FF0000"/>
                </a:solidFill>
              </a:rPr>
              <a:t>executed</a:t>
            </a:r>
            <a:r>
              <a:rPr lang="en-US" sz="2000" dirty="0"/>
              <a:t>; they must be </a:t>
            </a:r>
            <a:r>
              <a:rPr lang="en-US" sz="2000" dirty="0">
                <a:solidFill>
                  <a:srgbClr val="0070C0"/>
                </a:solidFill>
              </a:rPr>
              <a:t>combined into </a:t>
            </a:r>
            <a:r>
              <a:rPr lang="en-US" sz="2000" dirty="0">
                <a:solidFill>
                  <a:srgbClr val="FF0000"/>
                </a:solidFill>
              </a:rPr>
              <a:t>assemblies</a:t>
            </a:r>
            <a:r>
              <a:rPr lang="en-US" sz="2000" dirty="0"/>
              <a:t> to be </a:t>
            </a:r>
            <a:r>
              <a:rPr lang="en-US" sz="2000" dirty="0" smtClean="0"/>
              <a:t>useful.</a:t>
            </a:r>
          </a:p>
          <a:p>
            <a:pPr marL="461963">
              <a:buFont typeface="Wingdings" panose="05000000000000000000" pitchFamily="2" charset="2"/>
              <a:buChar char="§"/>
            </a:pPr>
            <a:r>
              <a:rPr lang="en-US" sz="2000" dirty="0" smtClean="0"/>
              <a:t>Deploy </a:t>
            </a:r>
            <a:r>
              <a:rPr lang="en-US" sz="2000" dirty="0"/>
              <a:t>and reuse the entire contents of an assembly as a </a:t>
            </a:r>
            <a:r>
              <a:rPr lang="en-US" sz="2000" dirty="0" smtClean="0"/>
              <a:t>unit.</a:t>
            </a:r>
          </a:p>
          <a:p>
            <a:pPr marL="461963">
              <a:buFont typeface="Wingdings" panose="05000000000000000000" pitchFamily="2" charset="2"/>
              <a:buChar char="§"/>
            </a:pPr>
            <a:r>
              <a:rPr lang="en-US" sz="2000" dirty="0" smtClean="0">
                <a:solidFill>
                  <a:srgbClr val="FF0000"/>
                </a:solidFill>
              </a:rPr>
              <a:t>Assemblies</a:t>
            </a:r>
            <a:r>
              <a:rPr lang="en-US" sz="2000" dirty="0" smtClean="0">
                <a:solidFill>
                  <a:srgbClr val="0070C0"/>
                </a:solidFill>
              </a:rPr>
              <a:t> </a:t>
            </a:r>
            <a:r>
              <a:rPr lang="en-US" sz="2000" dirty="0">
                <a:solidFill>
                  <a:srgbClr val="0070C0"/>
                </a:solidFill>
              </a:rPr>
              <a:t>are loaded </a:t>
            </a:r>
            <a:r>
              <a:rPr lang="en-US" sz="2000" dirty="0">
                <a:solidFill>
                  <a:srgbClr val="FF0000"/>
                </a:solidFill>
              </a:rPr>
              <a:t>on demand </a:t>
            </a:r>
            <a:r>
              <a:rPr lang="en-US" sz="2000" dirty="0"/>
              <a:t>and will not be loaded if not needed</a:t>
            </a:r>
            <a:r>
              <a:rPr lang="en-US" sz="2000" dirty="0" smtClean="0"/>
              <a:t>.</a:t>
            </a:r>
            <a:endParaRPr lang="en-US" sz="2000" dirty="0"/>
          </a:p>
        </p:txBody>
      </p:sp>
      <p:sp>
        <p:nvSpPr>
          <p:cNvPr id="3" name="Date Placeholder 2"/>
          <p:cNvSpPr>
            <a:spLocks noGrp="1"/>
          </p:cNvSpPr>
          <p:nvPr>
            <p:ph type="dt" sz="half" idx="2"/>
          </p:nvPr>
        </p:nvSpPr>
        <p:spPr/>
        <p:txBody>
          <a:bodyPr/>
          <a:lstStyle/>
          <a:p>
            <a:fld id="{DFE23B1F-45C0-41CE-9312-588A8067F470}"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170</a:t>
            </a:fld>
            <a:endParaRPr lang="en-US"/>
          </a:p>
        </p:txBody>
      </p:sp>
    </p:spTree>
    <p:extLst>
      <p:ext uri="{BB962C8B-B14F-4D97-AF65-F5344CB8AC3E}">
        <p14:creationId xmlns:p14="http://schemas.microsoft.com/office/powerpoint/2010/main" val="67519554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Metadata</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Metadata is information stored in the assembly that describes the types and methods of the assembly and provides other useful information about the </a:t>
            </a:r>
            <a:r>
              <a:rPr lang="en-US" sz="2000" dirty="0" smtClean="0"/>
              <a:t>assembly.</a:t>
            </a:r>
          </a:p>
          <a:p>
            <a:pPr marL="461963">
              <a:buFont typeface="Wingdings" panose="05000000000000000000" pitchFamily="2" charset="2"/>
              <a:buChar char="§"/>
            </a:pPr>
            <a:r>
              <a:rPr lang="en-US" sz="2000" dirty="0" smtClean="0"/>
              <a:t>Assemblies </a:t>
            </a:r>
            <a:r>
              <a:rPr lang="en-US" sz="2000" dirty="0"/>
              <a:t>are said to be self-describing because the metadata fully describes the contents of each module. </a:t>
            </a:r>
            <a:endParaRPr lang="en-US" sz="2000" dirty="0" smtClean="0"/>
          </a:p>
          <a:p>
            <a:pPr marL="461963">
              <a:buFont typeface="Wingdings" panose="05000000000000000000" pitchFamily="2" charset="2"/>
              <a:buChar char="§"/>
            </a:pPr>
            <a:r>
              <a:rPr lang="en-US" sz="2000" dirty="0" smtClean="0"/>
              <a:t>Metadata </a:t>
            </a:r>
            <a:r>
              <a:rPr lang="en-US" sz="2000" dirty="0"/>
              <a:t>is discussed in detail in Chapter 18</a:t>
            </a:r>
            <a:r>
              <a:rPr lang="en-US" sz="2000" dirty="0" smtClean="0"/>
              <a:t>.</a:t>
            </a:r>
            <a:endParaRPr lang="en-US" sz="2000" dirty="0"/>
          </a:p>
        </p:txBody>
      </p:sp>
      <p:sp>
        <p:nvSpPr>
          <p:cNvPr id="3" name="Date Placeholder 2"/>
          <p:cNvSpPr>
            <a:spLocks noGrp="1"/>
          </p:cNvSpPr>
          <p:nvPr>
            <p:ph type="dt" sz="half" idx="2"/>
          </p:nvPr>
        </p:nvSpPr>
        <p:spPr/>
        <p:txBody>
          <a:bodyPr/>
          <a:lstStyle/>
          <a:p>
            <a:fld id="{6E50665F-06CC-40E1-AC10-779D3A396155}"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171</a:t>
            </a:fld>
            <a:endParaRPr lang="en-US"/>
          </a:p>
        </p:txBody>
      </p:sp>
    </p:spTree>
    <p:extLst>
      <p:ext uri="{BB962C8B-B14F-4D97-AF65-F5344CB8AC3E}">
        <p14:creationId xmlns:p14="http://schemas.microsoft.com/office/powerpoint/2010/main" val="163117059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Security Boundary</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Assemblies form </a:t>
            </a:r>
            <a:r>
              <a:rPr lang="en-US" sz="2000" dirty="0">
                <a:solidFill>
                  <a:srgbClr val="FF0000"/>
                </a:solidFill>
              </a:rPr>
              <a:t>security</a:t>
            </a:r>
            <a:r>
              <a:rPr lang="en-US" sz="2000" dirty="0"/>
              <a:t> </a:t>
            </a:r>
            <a:r>
              <a:rPr lang="en-US" sz="2000" dirty="0">
                <a:solidFill>
                  <a:srgbClr val="0070C0"/>
                </a:solidFill>
              </a:rPr>
              <a:t>boundaries</a:t>
            </a:r>
            <a:r>
              <a:rPr lang="en-US" sz="2000" dirty="0"/>
              <a:t> as well as </a:t>
            </a:r>
            <a:r>
              <a:rPr lang="en-US" sz="2000" dirty="0">
                <a:solidFill>
                  <a:srgbClr val="FF0000"/>
                </a:solidFill>
              </a:rPr>
              <a:t>type</a:t>
            </a:r>
            <a:r>
              <a:rPr lang="en-US" sz="2000" dirty="0"/>
              <a:t> </a:t>
            </a:r>
            <a:r>
              <a:rPr lang="en-US" sz="2000" dirty="0" smtClean="0">
                <a:solidFill>
                  <a:srgbClr val="0070C0"/>
                </a:solidFill>
              </a:rPr>
              <a:t>boundaries</a:t>
            </a:r>
            <a:r>
              <a:rPr lang="en-US" sz="2000" dirty="0" smtClean="0"/>
              <a:t>.</a:t>
            </a:r>
          </a:p>
          <a:p>
            <a:pPr marL="461963">
              <a:buFont typeface="Wingdings" panose="05000000000000000000" pitchFamily="2" charset="2"/>
              <a:buChar char="§"/>
            </a:pPr>
            <a:r>
              <a:rPr lang="en-US" sz="2000" dirty="0" smtClean="0"/>
              <a:t>That </a:t>
            </a:r>
            <a:r>
              <a:rPr lang="en-US" sz="2000" dirty="0"/>
              <a:t>is, an assembly is the scope boundary for the types it contains, and </a:t>
            </a:r>
            <a:r>
              <a:rPr lang="en-US" sz="2000" dirty="0">
                <a:solidFill>
                  <a:srgbClr val="FF0000"/>
                </a:solidFill>
              </a:rPr>
              <a:t>types </a:t>
            </a:r>
            <a:r>
              <a:rPr lang="en-US" sz="2000" dirty="0">
                <a:solidFill>
                  <a:srgbClr val="0070C0"/>
                </a:solidFill>
              </a:rPr>
              <a:t>cannot cross</a:t>
            </a:r>
            <a:r>
              <a:rPr lang="en-US" sz="2000" dirty="0">
                <a:solidFill>
                  <a:srgbClr val="FF0000"/>
                </a:solidFill>
              </a:rPr>
              <a:t> </a:t>
            </a:r>
            <a:r>
              <a:rPr lang="en-US" sz="2000" dirty="0" smtClean="0">
                <a:solidFill>
                  <a:srgbClr val="FF0000"/>
                </a:solidFill>
              </a:rPr>
              <a:t>assemblies</a:t>
            </a:r>
            <a:r>
              <a:rPr lang="en-US" sz="2000" dirty="0" smtClean="0"/>
              <a:t>.</a:t>
            </a:r>
          </a:p>
          <a:p>
            <a:pPr marL="461963">
              <a:buFont typeface="Wingdings" panose="05000000000000000000" pitchFamily="2" charset="2"/>
              <a:buChar char="§"/>
            </a:pPr>
            <a:r>
              <a:rPr lang="en-US" sz="2000" dirty="0" smtClean="0"/>
              <a:t>You </a:t>
            </a:r>
            <a:r>
              <a:rPr lang="en-US" sz="2000" dirty="0"/>
              <a:t>can, of course, refer to types across assembly boundaries by </a:t>
            </a:r>
            <a:r>
              <a:rPr lang="en-US" sz="2000" dirty="0">
                <a:solidFill>
                  <a:srgbClr val="FF0000"/>
                </a:solidFill>
              </a:rPr>
              <a:t>adding a reference</a:t>
            </a:r>
            <a:r>
              <a:rPr lang="en-US" sz="2000" dirty="0"/>
              <a:t> to the required assembly, either in the Integrated Development Environment (IDE) or on the command line, at compile </a:t>
            </a:r>
            <a:r>
              <a:rPr lang="en-US" sz="2000" dirty="0" smtClean="0"/>
              <a:t>time.</a:t>
            </a:r>
          </a:p>
          <a:p>
            <a:pPr marL="461963">
              <a:buFont typeface="Wingdings" panose="05000000000000000000" pitchFamily="2" charset="2"/>
              <a:buChar char="§"/>
            </a:pPr>
            <a:r>
              <a:rPr lang="en-US" sz="2000" dirty="0" smtClean="0"/>
              <a:t>What </a:t>
            </a:r>
            <a:r>
              <a:rPr lang="en-US" sz="2000" dirty="0"/>
              <a:t>you cannot do is have the definition of a type span two assemblies</a:t>
            </a:r>
            <a:r>
              <a:rPr lang="en-US" sz="2000" dirty="0" smtClean="0"/>
              <a:t>.</a:t>
            </a:r>
            <a:endParaRPr lang="en-US" sz="2000" dirty="0"/>
          </a:p>
        </p:txBody>
      </p:sp>
      <p:sp>
        <p:nvSpPr>
          <p:cNvPr id="3" name="Date Placeholder 2"/>
          <p:cNvSpPr>
            <a:spLocks noGrp="1"/>
          </p:cNvSpPr>
          <p:nvPr>
            <p:ph type="dt" sz="half" idx="2"/>
          </p:nvPr>
        </p:nvSpPr>
        <p:spPr/>
        <p:txBody>
          <a:bodyPr/>
          <a:lstStyle/>
          <a:p>
            <a:fld id="{9870EAD3-8C7B-4FBF-B02C-4CB88A91B2CB}"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172</a:t>
            </a:fld>
            <a:endParaRPr lang="en-US"/>
          </a:p>
        </p:txBody>
      </p:sp>
    </p:spTree>
    <p:extLst>
      <p:ext uri="{BB962C8B-B14F-4D97-AF65-F5344CB8AC3E}">
        <p14:creationId xmlns:p14="http://schemas.microsoft.com/office/powerpoint/2010/main" val="26174545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Versioning</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Each assembly has a version number, and versions cannot transcend the boundary of the </a:t>
            </a:r>
            <a:r>
              <a:rPr lang="en-US" sz="2000" dirty="0" smtClean="0"/>
              <a:t>assembly.</a:t>
            </a:r>
          </a:p>
          <a:p>
            <a:pPr marL="461963">
              <a:buFont typeface="Wingdings" panose="05000000000000000000" pitchFamily="2" charset="2"/>
              <a:buChar char="§"/>
            </a:pPr>
            <a:r>
              <a:rPr lang="en-US" sz="2000" dirty="0" smtClean="0"/>
              <a:t>That </a:t>
            </a:r>
            <a:r>
              <a:rPr lang="en-US" sz="2000" dirty="0"/>
              <a:t>is, a version can refer only to the contents of a single </a:t>
            </a:r>
            <a:r>
              <a:rPr lang="en-US" sz="2000" dirty="0" smtClean="0"/>
              <a:t>assembly.</a:t>
            </a:r>
          </a:p>
          <a:p>
            <a:pPr marL="461963">
              <a:buFont typeface="Wingdings" panose="05000000000000000000" pitchFamily="2" charset="2"/>
              <a:buChar char="§"/>
            </a:pPr>
            <a:r>
              <a:rPr lang="en-US" sz="2000" dirty="0" smtClean="0"/>
              <a:t>All </a:t>
            </a:r>
            <a:r>
              <a:rPr lang="en-US" sz="2000" dirty="0"/>
              <a:t>types and resources within the assembly change versions together</a:t>
            </a:r>
            <a:r>
              <a:rPr lang="en-US" sz="2000" dirty="0" smtClean="0"/>
              <a:t>.</a:t>
            </a:r>
            <a:endParaRPr lang="en-US" sz="2000" dirty="0"/>
          </a:p>
        </p:txBody>
      </p:sp>
      <p:sp>
        <p:nvSpPr>
          <p:cNvPr id="3" name="Date Placeholder 2"/>
          <p:cNvSpPr>
            <a:spLocks noGrp="1"/>
          </p:cNvSpPr>
          <p:nvPr>
            <p:ph type="dt" sz="half" idx="2"/>
          </p:nvPr>
        </p:nvSpPr>
        <p:spPr/>
        <p:txBody>
          <a:bodyPr/>
          <a:lstStyle/>
          <a:p>
            <a:fld id="{26EE953C-A1EC-4138-9897-E363E195875D}"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173</a:t>
            </a:fld>
            <a:endParaRPr lang="en-US"/>
          </a:p>
        </p:txBody>
      </p:sp>
    </p:spTree>
    <p:extLst>
      <p:ext uri="{BB962C8B-B14F-4D97-AF65-F5344CB8AC3E}">
        <p14:creationId xmlns:p14="http://schemas.microsoft.com/office/powerpoint/2010/main" val="14493584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Manifests</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As </a:t>
            </a:r>
            <a:r>
              <a:rPr lang="en-US" sz="2000" dirty="0">
                <a:solidFill>
                  <a:srgbClr val="0070C0"/>
                </a:solidFill>
              </a:rPr>
              <a:t>part of</a:t>
            </a:r>
            <a:r>
              <a:rPr lang="en-US" sz="2000" dirty="0"/>
              <a:t> its </a:t>
            </a:r>
            <a:r>
              <a:rPr lang="en-US" sz="2000" dirty="0">
                <a:solidFill>
                  <a:srgbClr val="FF0000"/>
                </a:solidFill>
              </a:rPr>
              <a:t>metadata</a:t>
            </a:r>
            <a:r>
              <a:rPr lang="en-US" sz="2000" dirty="0"/>
              <a:t>, every assembly has a </a:t>
            </a:r>
            <a:r>
              <a:rPr lang="en-US" sz="2000" dirty="0" smtClean="0">
                <a:solidFill>
                  <a:srgbClr val="FF0000"/>
                </a:solidFill>
              </a:rPr>
              <a:t>manifest</a:t>
            </a:r>
            <a:r>
              <a:rPr lang="en-US" sz="2000" dirty="0" smtClean="0"/>
              <a:t>.</a:t>
            </a:r>
          </a:p>
          <a:p>
            <a:pPr marL="461963">
              <a:buFont typeface="Wingdings" panose="05000000000000000000" pitchFamily="2" charset="2"/>
              <a:buChar char="§"/>
            </a:pPr>
            <a:r>
              <a:rPr lang="en-US" sz="2000" dirty="0" smtClean="0"/>
              <a:t>This describes</a:t>
            </a:r>
          </a:p>
          <a:p>
            <a:pPr marL="687388" indent="-225425">
              <a:buFont typeface="Wingdings" panose="05000000000000000000" pitchFamily="2" charset="2"/>
              <a:buChar char="ü"/>
            </a:pPr>
            <a:r>
              <a:rPr lang="en-US" sz="2000" dirty="0" smtClean="0"/>
              <a:t>what </a:t>
            </a:r>
            <a:r>
              <a:rPr lang="en-US" sz="2000" dirty="0"/>
              <a:t>is in the </a:t>
            </a:r>
            <a:r>
              <a:rPr lang="en-US" sz="2000" dirty="0" smtClean="0"/>
              <a:t>assembly</a:t>
            </a:r>
          </a:p>
          <a:p>
            <a:pPr marL="687388" indent="-225425">
              <a:buFont typeface="Wingdings" panose="05000000000000000000" pitchFamily="2" charset="2"/>
              <a:buChar char="ü"/>
            </a:pPr>
            <a:r>
              <a:rPr lang="en-US" sz="2000" dirty="0" smtClean="0"/>
              <a:t>including </a:t>
            </a:r>
            <a:r>
              <a:rPr lang="en-US" sz="2000" dirty="0"/>
              <a:t>identification information (name, version, etc</a:t>
            </a:r>
            <a:r>
              <a:rPr lang="en-US" sz="2000" dirty="0" smtClean="0"/>
              <a:t>.)</a:t>
            </a:r>
          </a:p>
          <a:p>
            <a:pPr marL="687388" indent="-225425">
              <a:buFont typeface="Wingdings" panose="05000000000000000000" pitchFamily="2" charset="2"/>
              <a:buChar char="ü"/>
            </a:pPr>
            <a:r>
              <a:rPr lang="en-US" sz="2000" dirty="0" smtClean="0"/>
              <a:t>a </a:t>
            </a:r>
            <a:r>
              <a:rPr lang="en-US" sz="2000" dirty="0"/>
              <a:t>list of the types and resources in the </a:t>
            </a:r>
            <a:r>
              <a:rPr lang="en-US" sz="2000" dirty="0" smtClean="0"/>
              <a:t>assembly</a:t>
            </a:r>
          </a:p>
          <a:p>
            <a:pPr marL="687388" indent="-225425">
              <a:buFont typeface="Wingdings" panose="05000000000000000000" pitchFamily="2" charset="2"/>
              <a:buChar char="ü"/>
            </a:pPr>
            <a:r>
              <a:rPr lang="en-US" sz="2000" dirty="0" smtClean="0"/>
              <a:t>a </a:t>
            </a:r>
            <a:r>
              <a:rPr lang="en-US" sz="2000" dirty="0"/>
              <a:t>map to connect public types with the implementing </a:t>
            </a:r>
            <a:r>
              <a:rPr lang="en-US" sz="2000" dirty="0" smtClean="0"/>
              <a:t>code</a:t>
            </a:r>
          </a:p>
          <a:p>
            <a:pPr marL="687388" indent="-225425">
              <a:buFont typeface="Wingdings" panose="05000000000000000000" pitchFamily="2" charset="2"/>
              <a:buChar char="ü"/>
            </a:pPr>
            <a:r>
              <a:rPr lang="en-US" sz="2000" dirty="0" smtClean="0"/>
              <a:t>a </a:t>
            </a:r>
            <a:r>
              <a:rPr lang="en-US" sz="2000" dirty="0"/>
              <a:t>list of assemblies referenced by this </a:t>
            </a:r>
            <a:r>
              <a:rPr lang="en-US" sz="2000" dirty="0" smtClean="0"/>
              <a:t>assembly.</a:t>
            </a:r>
          </a:p>
          <a:p>
            <a:pPr marL="461963">
              <a:buFont typeface="Wingdings" panose="05000000000000000000" pitchFamily="2" charset="2"/>
              <a:buChar char="§"/>
            </a:pPr>
            <a:r>
              <a:rPr lang="en-US" sz="2000" dirty="0" smtClean="0"/>
              <a:t>Even </a:t>
            </a:r>
            <a:r>
              <a:rPr lang="en-US" sz="2000" dirty="0"/>
              <a:t>the simplest program has a </a:t>
            </a:r>
            <a:r>
              <a:rPr lang="en-US" sz="2000" dirty="0" smtClean="0"/>
              <a:t>manifest.</a:t>
            </a:r>
          </a:p>
          <a:p>
            <a:pPr marL="461963">
              <a:buFont typeface="Wingdings" panose="05000000000000000000" pitchFamily="2" charset="2"/>
              <a:buChar char="§"/>
            </a:pPr>
            <a:r>
              <a:rPr lang="en-US" sz="2000" dirty="0" smtClean="0"/>
              <a:t>You </a:t>
            </a:r>
            <a:r>
              <a:rPr lang="en-US" sz="2000" dirty="0"/>
              <a:t>can examine that manifest using </a:t>
            </a:r>
            <a:r>
              <a:rPr lang="en-US" sz="2000" dirty="0">
                <a:solidFill>
                  <a:srgbClr val="FF0000"/>
                </a:solidFill>
              </a:rPr>
              <a:t>ILDasm</a:t>
            </a:r>
            <a:r>
              <a:rPr lang="en-US" sz="2000" dirty="0"/>
              <a:t>, which is provided as part of your development environment. </a:t>
            </a:r>
            <a:endParaRPr lang="en-US" sz="2000" dirty="0" smtClean="0"/>
          </a:p>
          <a:p>
            <a:pPr marL="461963">
              <a:buFont typeface="Wingdings" panose="05000000000000000000" pitchFamily="2" charset="2"/>
              <a:buChar char="§"/>
            </a:pPr>
            <a:r>
              <a:rPr lang="en-US" sz="2000" dirty="0" smtClean="0"/>
              <a:t>When </a:t>
            </a:r>
            <a:r>
              <a:rPr lang="en-US" sz="2000" dirty="0"/>
              <a:t>you open it in ILDasm, the EXE program created by </a:t>
            </a:r>
            <a:r>
              <a:rPr lang="en-US" sz="2000" dirty="0">
                <a:solidFill>
                  <a:srgbClr val="FF0000"/>
                </a:solidFill>
              </a:rPr>
              <a:t>Example 12-3</a:t>
            </a:r>
            <a:r>
              <a:rPr lang="en-US" sz="2000" dirty="0"/>
              <a:t> looks like </a:t>
            </a:r>
            <a:r>
              <a:rPr lang="en-US" sz="2000" dirty="0">
                <a:solidFill>
                  <a:srgbClr val="FF0000"/>
                </a:solidFill>
              </a:rPr>
              <a:t>Figure 17-1</a:t>
            </a:r>
            <a:r>
              <a:rPr lang="en-US" sz="2000" dirty="0" smtClean="0"/>
              <a:t>.</a:t>
            </a:r>
          </a:p>
          <a:p>
            <a:pPr marL="461963">
              <a:buFont typeface="Wingdings" panose="05000000000000000000" pitchFamily="2" charset="2"/>
              <a:buChar char="§"/>
            </a:pPr>
            <a:r>
              <a:rPr lang="en-US" sz="2000" dirty="0"/>
              <a:t>Notice the manifest (second line from the top). Double-clicking the manifest opens a Manifest window, as shown in </a:t>
            </a:r>
            <a:r>
              <a:rPr lang="en-US" sz="2000" dirty="0">
                <a:solidFill>
                  <a:srgbClr val="FF0000"/>
                </a:solidFill>
              </a:rPr>
              <a:t>Figure 17-2</a:t>
            </a:r>
            <a:r>
              <a:rPr lang="en-US" sz="2000" dirty="0" smtClean="0"/>
              <a:t>.</a:t>
            </a:r>
          </a:p>
          <a:p>
            <a:pPr marL="461963">
              <a:buFont typeface="Wingdings" panose="05000000000000000000" pitchFamily="2" charset="2"/>
              <a:buChar char="§"/>
            </a:pPr>
            <a:r>
              <a:rPr lang="en-US" sz="2000" dirty="0"/>
              <a:t>This file serves as a </a:t>
            </a:r>
            <a:r>
              <a:rPr lang="en-US" sz="2000" dirty="0">
                <a:solidFill>
                  <a:srgbClr val="FF0000"/>
                </a:solidFill>
              </a:rPr>
              <a:t>map</a:t>
            </a:r>
            <a:r>
              <a:rPr lang="en-US" sz="2000" dirty="0"/>
              <a:t> of the </a:t>
            </a:r>
            <a:r>
              <a:rPr lang="en-US" sz="2000" dirty="0">
                <a:solidFill>
                  <a:srgbClr val="FF0000"/>
                </a:solidFill>
              </a:rPr>
              <a:t>contents</a:t>
            </a:r>
            <a:r>
              <a:rPr lang="en-US" sz="2000" dirty="0"/>
              <a:t> of the </a:t>
            </a:r>
            <a:r>
              <a:rPr lang="en-US" sz="2000" dirty="0" smtClean="0">
                <a:solidFill>
                  <a:srgbClr val="FF0000"/>
                </a:solidFill>
              </a:rPr>
              <a:t>assembly</a:t>
            </a:r>
            <a:r>
              <a:rPr lang="en-US" sz="2000" dirty="0" smtClean="0"/>
              <a:t>.</a:t>
            </a:r>
          </a:p>
          <a:p>
            <a:pPr marL="461963">
              <a:buFont typeface="Wingdings" panose="05000000000000000000" pitchFamily="2" charset="2"/>
              <a:buChar char="§"/>
            </a:pPr>
            <a:r>
              <a:rPr lang="en-US" sz="2000" dirty="0" smtClean="0"/>
              <a:t>You </a:t>
            </a:r>
            <a:r>
              <a:rPr lang="en-US" sz="2000" dirty="0"/>
              <a:t>can see in the first line the reference to the </a:t>
            </a:r>
            <a:r>
              <a:rPr lang="en-US" sz="2000" dirty="0">
                <a:solidFill>
                  <a:srgbClr val="FF0000"/>
                </a:solidFill>
              </a:rPr>
              <a:t>mscorlib</a:t>
            </a:r>
            <a:r>
              <a:rPr lang="en-US" sz="2000" dirty="0"/>
              <a:t> </a:t>
            </a:r>
            <a:r>
              <a:rPr lang="en-US" sz="2000" dirty="0">
                <a:solidFill>
                  <a:srgbClr val="0070C0"/>
                </a:solidFill>
              </a:rPr>
              <a:t>assembly</a:t>
            </a:r>
            <a:r>
              <a:rPr lang="en-US" sz="2000" dirty="0"/>
              <a:t>, which is referenced by this and every .NET application. </a:t>
            </a:r>
          </a:p>
        </p:txBody>
      </p:sp>
      <p:sp>
        <p:nvSpPr>
          <p:cNvPr id="3" name="Date Placeholder 2"/>
          <p:cNvSpPr>
            <a:spLocks noGrp="1"/>
          </p:cNvSpPr>
          <p:nvPr>
            <p:ph type="dt" sz="half" idx="2"/>
          </p:nvPr>
        </p:nvSpPr>
        <p:spPr/>
        <p:txBody>
          <a:bodyPr/>
          <a:lstStyle/>
          <a:p>
            <a:fld id="{23FF8B67-FAE1-4872-9B32-1A30B112865F}"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174</a:t>
            </a:fld>
            <a:endParaRPr lang="en-US"/>
          </a:p>
        </p:txBody>
      </p:sp>
    </p:spTree>
    <p:extLst>
      <p:ext uri="{BB962C8B-B14F-4D97-AF65-F5344CB8AC3E}">
        <p14:creationId xmlns:p14="http://schemas.microsoft.com/office/powerpoint/2010/main" val="235476457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Manifests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The </a:t>
            </a:r>
            <a:r>
              <a:rPr lang="en-US" sz="2000" dirty="0"/>
              <a:t>mscorlib assembly is the core library assembly for .NET and is available on every .NET </a:t>
            </a:r>
            <a:r>
              <a:rPr lang="en-US" sz="2000" dirty="0" smtClean="0"/>
              <a:t>platform.</a:t>
            </a:r>
          </a:p>
          <a:p>
            <a:pPr marL="461963">
              <a:buFont typeface="Wingdings" panose="05000000000000000000" pitchFamily="2" charset="2"/>
              <a:buChar char="§"/>
            </a:pPr>
            <a:r>
              <a:rPr lang="en-US" sz="2000" dirty="0" smtClean="0"/>
              <a:t>The </a:t>
            </a:r>
            <a:r>
              <a:rPr lang="en-US" sz="2000" dirty="0"/>
              <a:t>next assembly line is a reference to the assembly from </a:t>
            </a:r>
            <a:r>
              <a:rPr lang="en-US" sz="2000" dirty="0">
                <a:solidFill>
                  <a:srgbClr val="FF0000"/>
                </a:solidFill>
              </a:rPr>
              <a:t>Example </a:t>
            </a:r>
            <a:r>
              <a:rPr lang="en-US" sz="2000" dirty="0" smtClean="0">
                <a:solidFill>
                  <a:srgbClr val="FF0000"/>
                </a:solidFill>
              </a:rPr>
              <a:t>12-3</a:t>
            </a:r>
            <a:r>
              <a:rPr lang="en-US" sz="2000" dirty="0" smtClean="0"/>
              <a:t>.</a:t>
            </a:r>
          </a:p>
          <a:p>
            <a:pPr marL="461963">
              <a:buFont typeface="Wingdings" panose="05000000000000000000" pitchFamily="2" charset="2"/>
              <a:buChar char="§"/>
            </a:pPr>
            <a:r>
              <a:rPr lang="en-US" sz="2000" dirty="0" smtClean="0"/>
              <a:t>You </a:t>
            </a:r>
            <a:r>
              <a:rPr lang="en-US" sz="2000" dirty="0"/>
              <a:t>can also see that this assembly consists of a </a:t>
            </a:r>
            <a:r>
              <a:rPr lang="en-US" sz="2000" dirty="0">
                <a:solidFill>
                  <a:srgbClr val="FF0000"/>
                </a:solidFill>
              </a:rPr>
              <a:t>single </a:t>
            </a:r>
            <a:r>
              <a:rPr lang="en-US" sz="2000" dirty="0" smtClean="0">
                <a:solidFill>
                  <a:srgbClr val="FF0000"/>
                </a:solidFill>
              </a:rPr>
              <a:t>module</a:t>
            </a:r>
            <a:r>
              <a:rPr lang="en-US" sz="2000" dirty="0" smtClean="0"/>
              <a:t>.</a:t>
            </a:r>
          </a:p>
          <a:p>
            <a:pPr marL="461963">
              <a:buFont typeface="Wingdings" panose="05000000000000000000" pitchFamily="2" charset="2"/>
              <a:buChar char="§"/>
            </a:pPr>
            <a:r>
              <a:rPr lang="en-US" sz="2000" dirty="0" smtClean="0"/>
              <a:t>You </a:t>
            </a:r>
            <a:r>
              <a:rPr lang="en-US" sz="2000" dirty="0"/>
              <a:t>can ignore the rest of the metadata for now</a:t>
            </a:r>
            <a:r>
              <a:rPr lang="en-US" sz="2000" dirty="0" smtClean="0"/>
              <a:t>.</a:t>
            </a:r>
            <a:endParaRPr lang="en-US" sz="2000" dirty="0"/>
          </a:p>
        </p:txBody>
      </p:sp>
      <p:sp>
        <p:nvSpPr>
          <p:cNvPr id="3" name="Date Placeholder 2"/>
          <p:cNvSpPr>
            <a:spLocks noGrp="1"/>
          </p:cNvSpPr>
          <p:nvPr>
            <p:ph type="dt" sz="half" idx="2"/>
          </p:nvPr>
        </p:nvSpPr>
        <p:spPr/>
        <p:txBody>
          <a:bodyPr/>
          <a:lstStyle/>
          <a:p>
            <a:fld id="{D4ECDBD9-6287-4975-91FC-263BABBD24B4}"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175</a:t>
            </a:fld>
            <a:endParaRPr lang="en-US"/>
          </a:p>
        </p:txBody>
      </p:sp>
    </p:spTree>
    <p:extLst>
      <p:ext uri="{BB962C8B-B14F-4D97-AF65-F5344CB8AC3E}">
        <p14:creationId xmlns:p14="http://schemas.microsoft.com/office/powerpoint/2010/main" val="79654284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17-1 || 17-2</a:t>
            </a:r>
            <a:endParaRPr lang="en-US" dirty="0"/>
          </a:p>
        </p:txBody>
      </p:sp>
      <p:sp>
        <p:nvSpPr>
          <p:cNvPr id="4" name="Content Placeholder 3"/>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4891" y="1317070"/>
            <a:ext cx="4330650" cy="4492305"/>
          </a:xfrm>
          <a:prstGeom prst="rect">
            <a:avLst/>
          </a:prstGeom>
          <a:ln>
            <a:solidFill>
              <a:schemeClr val="accent1"/>
            </a:solidFill>
          </a:ln>
        </p:spPr>
      </p:pic>
      <p:pic>
        <p:nvPicPr>
          <p:cNvPr id="3" name="Picture 2"/>
          <p:cNvPicPr>
            <a:picLocks noChangeAspect="1"/>
          </p:cNvPicPr>
          <p:nvPr/>
        </p:nvPicPr>
        <p:blipFill>
          <a:blip r:embed="rId3"/>
          <a:stretch>
            <a:fillRect/>
          </a:stretch>
        </p:blipFill>
        <p:spPr>
          <a:xfrm>
            <a:off x="4811182" y="1317069"/>
            <a:ext cx="6346176" cy="4502509"/>
          </a:xfrm>
          <a:prstGeom prst="rect">
            <a:avLst/>
          </a:prstGeom>
          <a:ln>
            <a:solidFill>
              <a:schemeClr val="accent1"/>
            </a:solidFill>
          </a:ln>
        </p:spPr>
      </p:pic>
      <p:sp>
        <p:nvSpPr>
          <p:cNvPr id="6" name="Date Placeholder 5"/>
          <p:cNvSpPr>
            <a:spLocks noGrp="1"/>
          </p:cNvSpPr>
          <p:nvPr>
            <p:ph type="dt" sz="half" idx="2"/>
          </p:nvPr>
        </p:nvSpPr>
        <p:spPr/>
        <p:txBody>
          <a:bodyPr/>
          <a:lstStyle/>
          <a:p>
            <a:fld id="{7DDE536E-28CC-4E97-AC91-BB78A2167CBD}"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176</a:t>
            </a:fld>
            <a:endParaRPr lang="en-US"/>
          </a:p>
        </p:txBody>
      </p:sp>
    </p:spTree>
    <p:extLst>
      <p:ext uri="{BB962C8B-B14F-4D97-AF65-F5344CB8AC3E}">
        <p14:creationId xmlns:p14="http://schemas.microsoft.com/office/powerpoint/2010/main" val="28398124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Modules in the Manifest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Assemblies can consist of </a:t>
            </a:r>
            <a:r>
              <a:rPr lang="en-US" sz="2000" dirty="0">
                <a:solidFill>
                  <a:srgbClr val="0070C0"/>
                </a:solidFill>
              </a:rPr>
              <a:t>more than one</a:t>
            </a:r>
            <a:r>
              <a:rPr lang="en-US" sz="2000" dirty="0"/>
              <a:t> </a:t>
            </a:r>
            <a:r>
              <a:rPr lang="en-US" sz="2000" dirty="0" smtClean="0">
                <a:solidFill>
                  <a:srgbClr val="FF0000"/>
                </a:solidFill>
              </a:rPr>
              <a:t>module</a:t>
            </a:r>
            <a:r>
              <a:rPr lang="en-US" sz="2000" dirty="0" smtClean="0"/>
              <a:t>.</a:t>
            </a:r>
          </a:p>
          <a:p>
            <a:pPr marL="461963">
              <a:buFont typeface="Wingdings" panose="05000000000000000000" pitchFamily="2" charset="2"/>
              <a:buChar char="§"/>
            </a:pPr>
            <a:r>
              <a:rPr lang="en-US" sz="2000" dirty="0" smtClean="0"/>
              <a:t>In </a:t>
            </a:r>
            <a:r>
              <a:rPr lang="en-US" sz="2000" dirty="0"/>
              <a:t>such a case, the manifest includes a </a:t>
            </a:r>
            <a:r>
              <a:rPr lang="en-US" sz="2000" dirty="0">
                <a:solidFill>
                  <a:srgbClr val="FF0000"/>
                </a:solidFill>
              </a:rPr>
              <a:t>hash code</a:t>
            </a:r>
            <a:r>
              <a:rPr lang="en-US" sz="2000" dirty="0"/>
              <a:t> identifying each module to ensure that when the program executes, only the proper version of each module is </a:t>
            </a:r>
            <a:r>
              <a:rPr lang="en-US" sz="2000" dirty="0" smtClean="0"/>
              <a:t>loaded.</a:t>
            </a:r>
          </a:p>
          <a:p>
            <a:pPr marL="461963">
              <a:buFont typeface="Wingdings" panose="05000000000000000000" pitchFamily="2" charset="2"/>
              <a:buChar char="§"/>
            </a:pPr>
            <a:r>
              <a:rPr lang="en-US" sz="2000" dirty="0" smtClean="0"/>
              <a:t>If </a:t>
            </a:r>
            <a:r>
              <a:rPr lang="en-US" sz="2000" dirty="0"/>
              <a:t>you have multiple versions of a given module on your machine, the hash code ensures that your program will load </a:t>
            </a:r>
            <a:r>
              <a:rPr lang="en-US" sz="2000" dirty="0" smtClean="0"/>
              <a:t>properly.</a:t>
            </a:r>
          </a:p>
          <a:p>
            <a:pPr marL="461963">
              <a:buFont typeface="Wingdings" panose="05000000000000000000" pitchFamily="2" charset="2"/>
              <a:buChar char="§"/>
            </a:pPr>
            <a:r>
              <a:rPr lang="en-US" sz="2000" dirty="0" smtClean="0"/>
              <a:t>The </a:t>
            </a:r>
            <a:r>
              <a:rPr lang="en-US" sz="2000" dirty="0"/>
              <a:t>hash is a numeric representation of the code for the module, and if the code is changed, the hash will not match</a:t>
            </a:r>
            <a:r>
              <a:rPr lang="en-US" sz="2000" dirty="0" smtClean="0"/>
              <a:t>.</a:t>
            </a:r>
            <a:endParaRPr lang="en-US" sz="2000" dirty="0"/>
          </a:p>
        </p:txBody>
      </p:sp>
      <p:sp>
        <p:nvSpPr>
          <p:cNvPr id="3" name="Date Placeholder 2"/>
          <p:cNvSpPr>
            <a:spLocks noGrp="1"/>
          </p:cNvSpPr>
          <p:nvPr>
            <p:ph type="dt" sz="half" idx="2"/>
          </p:nvPr>
        </p:nvSpPr>
        <p:spPr/>
        <p:txBody>
          <a:bodyPr/>
          <a:lstStyle/>
          <a:p>
            <a:fld id="{61CAC3BD-86D9-4CBB-AC44-1390F74B999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177</a:t>
            </a:fld>
            <a:endParaRPr lang="en-US"/>
          </a:p>
        </p:txBody>
      </p:sp>
    </p:spTree>
    <p:extLst>
      <p:ext uri="{BB962C8B-B14F-4D97-AF65-F5344CB8AC3E}">
        <p14:creationId xmlns:p14="http://schemas.microsoft.com/office/powerpoint/2010/main" val="17180257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Module Manifests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Each module has a manifest of its own that is separate from the assembly </a:t>
            </a:r>
            <a:r>
              <a:rPr lang="en-US" sz="2000" dirty="0" smtClean="0"/>
              <a:t>manifest.</a:t>
            </a:r>
          </a:p>
          <a:p>
            <a:pPr marL="461963" indent="-234950">
              <a:buFont typeface="Wingdings" panose="05000000000000000000" pitchFamily="2" charset="2"/>
              <a:buChar char="§"/>
            </a:pPr>
            <a:r>
              <a:rPr lang="en-US" sz="2000" dirty="0" smtClean="0"/>
              <a:t>The </a:t>
            </a:r>
            <a:r>
              <a:rPr lang="en-US" sz="2000" dirty="0"/>
              <a:t>module manifest lists the assemblies referenced by that particular </a:t>
            </a:r>
            <a:r>
              <a:rPr lang="en-US" sz="2000" dirty="0" smtClean="0"/>
              <a:t>module.</a:t>
            </a:r>
          </a:p>
          <a:p>
            <a:pPr marL="461963" indent="-234950">
              <a:buFont typeface="Wingdings" panose="05000000000000000000" pitchFamily="2" charset="2"/>
              <a:buChar char="§"/>
            </a:pPr>
            <a:r>
              <a:rPr lang="en-US" sz="2000" dirty="0" smtClean="0"/>
              <a:t>In </a:t>
            </a:r>
            <a:r>
              <a:rPr lang="en-US" sz="2000" dirty="0"/>
              <a:t>addition, if the module declares any types, these are listed in the manifest along with the code to implement the </a:t>
            </a:r>
            <a:r>
              <a:rPr lang="en-US" sz="2000" dirty="0" smtClean="0"/>
              <a:t>module.</a:t>
            </a:r>
          </a:p>
          <a:p>
            <a:pPr marL="461963" indent="-234950">
              <a:buFont typeface="Wingdings" panose="05000000000000000000" pitchFamily="2" charset="2"/>
              <a:buChar char="§"/>
            </a:pPr>
            <a:r>
              <a:rPr lang="en-US" sz="2000" dirty="0" smtClean="0"/>
              <a:t>A </a:t>
            </a:r>
            <a:r>
              <a:rPr lang="en-US" sz="2000" dirty="0"/>
              <a:t>module can also contain resources, such as the images needed by that module</a:t>
            </a:r>
            <a:r>
              <a:rPr lang="en-US" sz="2000" dirty="0" smtClean="0"/>
              <a:t>.</a:t>
            </a:r>
            <a:endParaRPr lang="en-US" sz="2000" dirty="0"/>
          </a:p>
        </p:txBody>
      </p:sp>
      <p:sp>
        <p:nvSpPr>
          <p:cNvPr id="3" name="Date Placeholder 2"/>
          <p:cNvSpPr>
            <a:spLocks noGrp="1"/>
          </p:cNvSpPr>
          <p:nvPr>
            <p:ph type="dt" sz="half" idx="2"/>
          </p:nvPr>
        </p:nvSpPr>
        <p:spPr/>
        <p:txBody>
          <a:bodyPr/>
          <a:lstStyle/>
          <a:p>
            <a:fld id="{4CAA882C-C3A3-4E7B-9D9C-341DA87BD71E}"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178</a:t>
            </a:fld>
            <a:endParaRPr lang="en-US"/>
          </a:p>
        </p:txBody>
      </p:sp>
    </p:spTree>
    <p:extLst>
      <p:ext uri="{BB962C8B-B14F-4D97-AF65-F5344CB8AC3E}">
        <p14:creationId xmlns:p14="http://schemas.microsoft.com/office/powerpoint/2010/main" val="3939456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Other Required </a:t>
            </a:r>
            <a:r>
              <a:rPr lang="en-US" dirty="0" smtClean="0"/>
              <a:t>Assemblies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assembly manifest also contains references to other required </a:t>
            </a:r>
            <a:r>
              <a:rPr lang="en-US" sz="2000" dirty="0" smtClean="0"/>
              <a:t>assemblies.</a:t>
            </a:r>
          </a:p>
          <a:p>
            <a:pPr marL="461963">
              <a:buFont typeface="Wingdings" panose="05000000000000000000" pitchFamily="2" charset="2"/>
              <a:buChar char="§"/>
            </a:pPr>
            <a:r>
              <a:rPr lang="en-US" sz="2000" dirty="0" smtClean="0"/>
              <a:t>Each </a:t>
            </a:r>
            <a:r>
              <a:rPr lang="en-US" sz="2000" dirty="0"/>
              <a:t>such reference includes the name of the other assembly, the version number and required culture, and optionally, the other assembly's </a:t>
            </a:r>
            <a:r>
              <a:rPr lang="en-US" sz="2000" dirty="0" smtClean="0">
                <a:solidFill>
                  <a:srgbClr val="FF0000"/>
                </a:solidFill>
              </a:rPr>
              <a:t>originator</a:t>
            </a:r>
            <a:r>
              <a:rPr lang="en-US" sz="2000" dirty="0" smtClean="0"/>
              <a:t>.</a:t>
            </a:r>
          </a:p>
          <a:p>
            <a:pPr marL="461963">
              <a:buFont typeface="Wingdings" panose="05000000000000000000" pitchFamily="2" charset="2"/>
              <a:buChar char="§"/>
            </a:pPr>
            <a:r>
              <a:rPr lang="en-US" sz="2000" dirty="0" smtClean="0"/>
              <a:t>The </a:t>
            </a:r>
            <a:r>
              <a:rPr lang="en-US" sz="2000" dirty="0"/>
              <a:t>originator is a </a:t>
            </a:r>
            <a:r>
              <a:rPr lang="en-US" sz="2000" dirty="0">
                <a:solidFill>
                  <a:srgbClr val="FF0000"/>
                </a:solidFill>
              </a:rPr>
              <a:t>digital signature</a:t>
            </a:r>
            <a:r>
              <a:rPr lang="en-US" sz="2000" dirty="0"/>
              <a:t> for the developer or company that provided the other assembly</a:t>
            </a:r>
            <a:r>
              <a:rPr lang="en-US" sz="2000" dirty="0" smtClean="0"/>
              <a:t>.</a:t>
            </a:r>
            <a:endParaRPr lang="en-US" sz="2000" dirty="0"/>
          </a:p>
        </p:txBody>
      </p:sp>
      <p:sp>
        <p:nvSpPr>
          <p:cNvPr id="3" name="Date Placeholder 2"/>
          <p:cNvSpPr>
            <a:spLocks noGrp="1"/>
          </p:cNvSpPr>
          <p:nvPr>
            <p:ph type="dt" sz="half" idx="2"/>
          </p:nvPr>
        </p:nvSpPr>
        <p:spPr/>
        <p:txBody>
          <a:bodyPr/>
          <a:lstStyle/>
          <a:p>
            <a:fld id="{A80751C2-1B00-4E6A-BC40-ED7A69F2389A}"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179</a:t>
            </a:fld>
            <a:endParaRPr lang="en-US"/>
          </a:p>
        </p:txBody>
      </p:sp>
    </p:spTree>
    <p:extLst>
      <p:ext uri="{BB962C8B-B14F-4D97-AF65-F5344CB8AC3E}">
        <p14:creationId xmlns:p14="http://schemas.microsoft.com/office/powerpoint/2010/main" val="3054361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Classes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C# everything pertaining to a class declaration is found in the declaration </a:t>
            </a:r>
            <a:r>
              <a:rPr lang="en-US" sz="2000" dirty="0" smtClean="0"/>
              <a:t>itself.</a:t>
            </a:r>
          </a:p>
          <a:p>
            <a:pPr marL="457200">
              <a:buFont typeface="Wingdings" panose="05000000000000000000" pitchFamily="2" charset="2"/>
              <a:buChar char="§"/>
            </a:pPr>
            <a:r>
              <a:rPr lang="en-US" sz="2000" dirty="0" smtClean="0"/>
              <a:t>C</a:t>
            </a:r>
            <a:r>
              <a:rPr lang="en-US" sz="2000" dirty="0"/>
              <a:t># class definitions </a:t>
            </a:r>
            <a:r>
              <a:rPr lang="en-US" sz="2000" dirty="0">
                <a:solidFill>
                  <a:srgbClr val="FF0000"/>
                </a:solidFill>
              </a:rPr>
              <a:t>do not require</a:t>
            </a:r>
            <a:r>
              <a:rPr lang="en-US" sz="2000" dirty="0"/>
              <a:t> separate </a:t>
            </a:r>
            <a:r>
              <a:rPr lang="en-US" sz="2000" dirty="0">
                <a:solidFill>
                  <a:srgbClr val="FF0000"/>
                </a:solidFill>
              </a:rPr>
              <a:t>header files</a:t>
            </a:r>
            <a:r>
              <a:rPr lang="en-US" sz="2000" dirty="0"/>
              <a:t> or Interface Definition Language (</a:t>
            </a:r>
            <a:r>
              <a:rPr lang="en-US" sz="2000" dirty="0">
                <a:solidFill>
                  <a:srgbClr val="FF0000"/>
                </a:solidFill>
              </a:rPr>
              <a:t>IDL</a:t>
            </a:r>
            <a:r>
              <a:rPr lang="en-US" sz="2000" dirty="0"/>
              <a:t>) files. </a:t>
            </a:r>
            <a:endParaRPr lang="en-US" sz="2000" dirty="0" smtClean="0"/>
          </a:p>
          <a:p>
            <a:pPr marL="457200">
              <a:buFont typeface="Wingdings" panose="05000000000000000000" pitchFamily="2" charset="2"/>
              <a:buChar char="§"/>
            </a:pPr>
            <a:r>
              <a:rPr lang="en-US" sz="2000" dirty="0" smtClean="0"/>
              <a:t>Moreover</a:t>
            </a:r>
            <a:r>
              <a:rPr lang="en-US" sz="2000" dirty="0"/>
              <a:t>, C# supports a new XML style of inline documentation that greatly simplifies the creation of online and print reference documentation for an application</a:t>
            </a:r>
            <a:r>
              <a:rPr lang="en-US" sz="2000" dirty="0" smtClean="0"/>
              <a:t>.</a:t>
            </a:r>
            <a:endParaRPr lang="en-US" sz="2000" dirty="0"/>
          </a:p>
        </p:txBody>
      </p:sp>
      <p:sp>
        <p:nvSpPr>
          <p:cNvPr id="3" name="Date Placeholder 2"/>
          <p:cNvSpPr>
            <a:spLocks noGrp="1"/>
          </p:cNvSpPr>
          <p:nvPr>
            <p:ph type="dt" sz="half" idx="2"/>
          </p:nvPr>
        </p:nvSpPr>
        <p:spPr/>
        <p:txBody>
          <a:bodyPr/>
          <a:lstStyle/>
          <a:p>
            <a:fld id="{C531FD2A-41FB-4B09-84B7-CC9CDB93E4AE}"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18</a:t>
            </a:fld>
            <a:endParaRPr lang="en-US"/>
          </a:p>
        </p:txBody>
      </p:sp>
    </p:spTree>
    <p:extLst>
      <p:ext uri="{BB962C8B-B14F-4D97-AF65-F5344CB8AC3E}">
        <p14:creationId xmlns:p14="http://schemas.microsoft.com/office/powerpoint/2010/main" val="73317060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Culture is an </a:t>
            </a:r>
            <a:r>
              <a:rPr lang="en-US" sz="2000" dirty="0">
                <a:solidFill>
                  <a:srgbClr val="FF0000"/>
                </a:solidFill>
              </a:rPr>
              <a:t>object</a:t>
            </a:r>
            <a:r>
              <a:rPr lang="en-US" sz="2000" dirty="0"/>
              <a:t> representing the </a:t>
            </a:r>
            <a:r>
              <a:rPr lang="en-US" sz="2000" dirty="0">
                <a:solidFill>
                  <a:srgbClr val="FF0000"/>
                </a:solidFill>
              </a:rPr>
              <a:t>language</a:t>
            </a:r>
            <a:r>
              <a:rPr lang="en-US" sz="2000" dirty="0"/>
              <a:t> and </a:t>
            </a:r>
            <a:r>
              <a:rPr lang="en-US" sz="2000" dirty="0">
                <a:solidFill>
                  <a:srgbClr val="FF0000"/>
                </a:solidFill>
              </a:rPr>
              <a:t>national display</a:t>
            </a:r>
            <a:r>
              <a:rPr lang="en-US" sz="2000" dirty="0"/>
              <a:t> characteristics for the person using your </a:t>
            </a:r>
            <a:r>
              <a:rPr lang="en-US" sz="2000" dirty="0" smtClean="0"/>
              <a:t>program.</a:t>
            </a:r>
          </a:p>
          <a:p>
            <a:pPr marL="461963">
              <a:buFont typeface="Wingdings" panose="05000000000000000000" pitchFamily="2" charset="2"/>
              <a:buChar char="§"/>
            </a:pPr>
            <a:r>
              <a:rPr lang="en-US" sz="2000" dirty="0" smtClean="0"/>
              <a:t>It </a:t>
            </a:r>
            <a:r>
              <a:rPr lang="en-US" sz="2000" dirty="0"/>
              <a:t>is culture that determines, for example, whether dates are in month/date/year format or date/month/year format</a:t>
            </a:r>
            <a:r>
              <a:rPr lang="en-US" sz="2000" dirty="0" smtClean="0"/>
              <a:t>.</a:t>
            </a:r>
            <a:endParaRPr lang="en-US" sz="2000" dirty="0"/>
          </a:p>
        </p:txBody>
      </p:sp>
      <p:sp>
        <p:nvSpPr>
          <p:cNvPr id="4" name="Date Placeholder 3"/>
          <p:cNvSpPr>
            <a:spLocks noGrp="1"/>
          </p:cNvSpPr>
          <p:nvPr>
            <p:ph type="dt" sz="half" idx="2"/>
          </p:nvPr>
        </p:nvSpPr>
        <p:spPr/>
        <p:txBody>
          <a:bodyPr/>
          <a:lstStyle/>
          <a:p>
            <a:fld id="{D9FB2898-9AAF-47BC-8E70-F4424FB050C2}"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180</a:t>
            </a:fld>
            <a:endParaRPr lang="en-US"/>
          </a:p>
        </p:txBody>
      </p:sp>
    </p:spTree>
    <p:extLst>
      <p:ext uri="{BB962C8B-B14F-4D97-AF65-F5344CB8AC3E}">
        <p14:creationId xmlns:p14="http://schemas.microsoft.com/office/powerpoint/2010/main" val="380769927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Multi-Module </a:t>
            </a:r>
            <a:r>
              <a:rPr lang="en-US" dirty="0" smtClean="0">
                <a:solidFill>
                  <a:schemeClr val="bg1"/>
                </a:solidFill>
              </a:rPr>
              <a:t>Assemblies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single-module assembly has a single file that can be an EXE or DLL </a:t>
            </a:r>
            <a:r>
              <a:rPr lang="en-US" sz="2000" dirty="0" smtClean="0"/>
              <a:t>file.</a:t>
            </a:r>
          </a:p>
          <a:p>
            <a:pPr marL="461963">
              <a:buFont typeface="Wingdings" panose="05000000000000000000" pitchFamily="2" charset="2"/>
              <a:buChar char="§"/>
            </a:pPr>
            <a:r>
              <a:rPr lang="en-US" sz="2000" dirty="0" smtClean="0"/>
              <a:t>This </a:t>
            </a:r>
            <a:r>
              <a:rPr lang="en-US" sz="2000" dirty="0"/>
              <a:t>single module contains all the types and implementations for the </a:t>
            </a:r>
            <a:r>
              <a:rPr lang="en-US" sz="2000" dirty="0" smtClean="0"/>
              <a:t>application.</a:t>
            </a:r>
          </a:p>
          <a:p>
            <a:pPr marL="461963">
              <a:buFont typeface="Wingdings" panose="05000000000000000000" pitchFamily="2" charset="2"/>
              <a:buChar char="§"/>
            </a:pPr>
            <a:r>
              <a:rPr lang="en-US" sz="2000" dirty="0" smtClean="0"/>
              <a:t>The </a:t>
            </a:r>
            <a:r>
              <a:rPr lang="en-US" sz="2000" dirty="0"/>
              <a:t>assembly manifest is embedded within this </a:t>
            </a:r>
            <a:r>
              <a:rPr lang="en-US" sz="2000" dirty="0" smtClean="0"/>
              <a:t>module.</a:t>
            </a:r>
          </a:p>
          <a:p>
            <a:pPr marL="461963">
              <a:buFont typeface="Wingdings" panose="05000000000000000000" pitchFamily="2" charset="2"/>
              <a:buChar char="§"/>
            </a:pPr>
            <a:r>
              <a:rPr lang="en-US" sz="2000" dirty="0" smtClean="0"/>
              <a:t>A </a:t>
            </a:r>
            <a:r>
              <a:rPr lang="en-US" sz="2000" dirty="0"/>
              <a:t>multi-module assembly consists of multiple files (zero or one EXE and zero or more DLL files, though you must have at least one EXE or DLL</a:t>
            </a:r>
            <a:r>
              <a:rPr lang="en-US" sz="2000" dirty="0" smtClean="0"/>
              <a:t>).</a:t>
            </a:r>
          </a:p>
          <a:p>
            <a:pPr marL="461963">
              <a:buFont typeface="Wingdings" panose="05000000000000000000" pitchFamily="2" charset="2"/>
              <a:buChar char="§"/>
            </a:pPr>
            <a:r>
              <a:rPr lang="en-US" sz="2000" dirty="0" smtClean="0"/>
              <a:t>The </a:t>
            </a:r>
            <a:r>
              <a:rPr lang="en-US" sz="2000" dirty="0"/>
              <a:t>assembly manifest in this case can reside in a standalone file, or it can be embedded in one of the </a:t>
            </a:r>
            <a:r>
              <a:rPr lang="en-US" sz="2000" dirty="0" smtClean="0"/>
              <a:t>modules.</a:t>
            </a:r>
          </a:p>
          <a:p>
            <a:pPr marL="461963">
              <a:buFont typeface="Wingdings" panose="05000000000000000000" pitchFamily="2" charset="2"/>
              <a:buChar char="§"/>
            </a:pPr>
            <a:r>
              <a:rPr lang="en-US" sz="2000" dirty="0" smtClean="0"/>
              <a:t>When </a:t>
            </a:r>
            <a:r>
              <a:rPr lang="en-US" sz="2000" dirty="0"/>
              <a:t>the assembly is referenced, the runtime loads the file containing the manifest and then loads the required modules as needed</a:t>
            </a:r>
            <a:r>
              <a:rPr lang="en-US" sz="2000" dirty="0" smtClean="0"/>
              <a:t>.</a:t>
            </a:r>
            <a:endParaRPr lang="en-US" sz="2000" dirty="0"/>
          </a:p>
        </p:txBody>
      </p:sp>
      <p:sp>
        <p:nvSpPr>
          <p:cNvPr id="3" name="Date Placeholder 2"/>
          <p:cNvSpPr>
            <a:spLocks noGrp="1"/>
          </p:cNvSpPr>
          <p:nvPr>
            <p:ph type="dt" sz="half" idx="2"/>
          </p:nvPr>
        </p:nvSpPr>
        <p:spPr/>
        <p:txBody>
          <a:bodyPr/>
          <a:lstStyle/>
          <a:p>
            <a:fld id="{7E2A28BF-1B99-433D-BA6C-476E9C379C40}"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181</a:t>
            </a:fld>
            <a:endParaRPr lang="en-US"/>
          </a:p>
        </p:txBody>
      </p:sp>
    </p:spTree>
    <p:extLst>
      <p:ext uri="{BB962C8B-B14F-4D97-AF65-F5344CB8AC3E}">
        <p14:creationId xmlns:p14="http://schemas.microsoft.com/office/powerpoint/2010/main" val="84925157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Benefiting from Multi-Module </a:t>
            </a:r>
            <a:r>
              <a:rPr lang="en-US" dirty="0" smtClean="0"/>
              <a:t>Assemblies</a:t>
            </a:r>
            <a:endParaRPr lang="en-US" dirty="0"/>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Multi-module assemblies have advantages for real-world programs, especially if they are developed by multiple developers or are very </a:t>
            </a:r>
            <a:r>
              <a:rPr lang="en-US" sz="2000" dirty="0" smtClean="0"/>
              <a:t>large.</a:t>
            </a:r>
          </a:p>
          <a:p>
            <a:pPr marL="461963">
              <a:buFont typeface="Wingdings" panose="05000000000000000000" pitchFamily="2" charset="2"/>
              <a:buChar char="§"/>
            </a:pPr>
            <a:r>
              <a:rPr lang="en-US" sz="2000" dirty="0" smtClean="0"/>
              <a:t>Imagine </a:t>
            </a:r>
            <a:r>
              <a:rPr lang="en-US" sz="2000" dirty="0"/>
              <a:t>that 25 developers are working on a single </a:t>
            </a:r>
            <a:r>
              <a:rPr lang="en-US" sz="2000" dirty="0" smtClean="0"/>
              <a:t>project.</a:t>
            </a:r>
          </a:p>
          <a:p>
            <a:pPr marL="461963">
              <a:buFont typeface="Wingdings" panose="05000000000000000000" pitchFamily="2" charset="2"/>
              <a:buChar char="§"/>
            </a:pPr>
            <a:r>
              <a:rPr lang="en-US" sz="2000" dirty="0" smtClean="0"/>
              <a:t>If </a:t>
            </a:r>
            <a:r>
              <a:rPr lang="en-US" sz="2000" dirty="0"/>
              <a:t>they were to create a </a:t>
            </a:r>
            <a:r>
              <a:rPr lang="en-US" sz="2000" dirty="0" smtClean="0"/>
              <a:t>single-module </a:t>
            </a:r>
            <a:r>
              <a:rPr lang="en-US" sz="2000" dirty="0"/>
              <a:t>assembly to build and test the application, all 25 programmers would have to check in their latest code simultaneously, and the entire mammoth application would be </a:t>
            </a:r>
            <a:r>
              <a:rPr lang="en-US" sz="2000" dirty="0" smtClean="0"/>
              <a:t>built.</a:t>
            </a:r>
          </a:p>
          <a:p>
            <a:pPr marL="461963">
              <a:buFont typeface="Wingdings" panose="05000000000000000000" pitchFamily="2" charset="2"/>
              <a:buChar char="§"/>
            </a:pPr>
            <a:r>
              <a:rPr lang="en-US" sz="2000" dirty="0" smtClean="0"/>
              <a:t>That </a:t>
            </a:r>
            <a:r>
              <a:rPr lang="en-US" sz="2000" dirty="0"/>
              <a:t>creates a logistical nightmare. If they each build their own modules, however, the program can be built with the latest available module from each </a:t>
            </a:r>
            <a:r>
              <a:rPr lang="en-US" sz="2000" dirty="0" smtClean="0"/>
              <a:t>programmer.</a:t>
            </a:r>
          </a:p>
          <a:p>
            <a:pPr marL="461963">
              <a:buFont typeface="Wingdings" panose="05000000000000000000" pitchFamily="2" charset="2"/>
              <a:buChar char="§"/>
            </a:pPr>
            <a:r>
              <a:rPr lang="en-US" sz="2000" dirty="0" smtClean="0"/>
              <a:t>This </a:t>
            </a:r>
            <a:r>
              <a:rPr lang="en-US" sz="2000" dirty="0"/>
              <a:t>relieves the logistics problems; each module can be checked in when it is </a:t>
            </a:r>
            <a:r>
              <a:rPr lang="en-US" sz="2000" dirty="0" smtClean="0"/>
              <a:t>ready.</a:t>
            </a:r>
          </a:p>
          <a:p>
            <a:pPr marL="461963">
              <a:buFont typeface="Wingdings" panose="05000000000000000000" pitchFamily="2" charset="2"/>
              <a:buChar char="§"/>
            </a:pPr>
            <a:r>
              <a:rPr lang="en-US" sz="2000" dirty="0" smtClean="0"/>
              <a:t>Perhaps </a:t>
            </a:r>
            <a:r>
              <a:rPr lang="en-US" sz="2000" dirty="0"/>
              <a:t>more importantly, multiple modules make it easier to deploy and to maintain large </a:t>
            </a:r>
            <a:r>
              <a:rPr lang="en-US" sz="2000" dirty="0" smtClean="0"/>
              <a:t>programs.</a:t>
            </a:r>
          </a:p>
          <a:p>
            <a:pPr marL="461963">
              <a:buFont typeface="Wingdings" panose="05000000000000000000" pitchFamily="2" charset="2"/>
              <a:buChar char="§"/>
            </a:pPr>
            <a:r>
              <a:rPr lang="en-US" sz="2000" dirty="0" smtClean="0"/>
              <a:t>Imagine </a:t>
            </a:r>
            <a:r>
              <a:rPr lang="en-US" sz="2000" dirty="0"/>
              <a:t>that each of the 25 developers builds a separate module, each in its own </a:t>
            </a:r>
            <a:r>
              <a:rPr lang="en-US" sz="2000" dirty="0" smtClean="0"/>
              <a:t>DLL.</a:t>
            </a:r>
          </a:p>
          <a:p>
            <a:pPr marL="461963">
              <a:buFont typeface="Wingdings" panose="05000000000000000000" pitchFamily="2" charset="2"/>
              <a:buChar char="§"/>
            </a:pPr>
            <a:r>
              <a:rPr lang="en-US" sz="2000" dirty="0" smtClean="0"/>
              <a:t>The </a:t>
            </a:r>
            <a:r>
              <a:rPr lang="en-US" sz="2000" dirty="0"/>
              <a:t>person responsible for building the application would then create a 26th module with the manifest for the entire </a:t>
            </a:r>
            <a:r>
              <a:rPr lang="en-US" sz="2000" dirty="0" smtClean="0"/>
              <a:t>assembly.</a:t>
            </a:r>
          </a:p>
          <a:p>
            <a:pPr marL="461963">
              <a:buFont typeface="Wingdings" panose="05000000000000000000" pitchFamily="2" charset="2"/>
              <a:buChar char="§"/>
            </a:pPr>
            <a:r>
              <a:rPr lang="en-US" sz="2000" dirty="0" smtClean="0"/>
              <a:t>These </a:t>
            </a:r>
            <a:r>
              <a:rPr lang="en-US" sz="2000" dirty="0"/>
              <a:t>26 files can be deployed to the end </a:t>
            </a:r>
            <a:r>
              <a:rPr lang="en-US" sz="2000" dirty="0" smtClean="0"/>
              <a:t>user.</a:t>
            </a:r>
          </a:p>
          <a:p>
            <a:pPr marL="461963">
              <a:buFont typeface="Wingdings" panose="05000000000000000000" pitchFamily="2" charset="2"/>
              <a:buChar char="§"/>
            </a:pPr>
            <a:r>
              <a:rPr lang="en-US" sz="2000" dirty="0" smtClean="0"/>
              <a:t>The </a:t>
            </a:r>
            <a:r>
              <a:rPr lang="en-US" sz="2000" dirty="0"/>
              <a:t>end user then need only load the one module with the manifest, and he can ignore the other </a:t>
            </a:r>
            <a:r>
              <a:rPr lang="en-US" sz="2000" dirty="0" smtClean="0"/>
              <a:t>25.</a:t>
            </a:r>
          </a:p>
          <a:p>
            <a:pPr marL="461963">
              <a:buFont typeface="Wingdings" panose="05000000000000000000" pitchFamily="2" charset="2"/>
              <a:buChar char="§"/>
            </a:pPr>
            <a:r>
              <a:rPr lang="en-US" sz="2000" dirty="0" smtClean="0"/>
              <a:t>The </a:t>
            </a:r>
            <a:r>
              <a:rPr lang="en-US" sz="2000" dirty="0"/>
              <a:t>manifest will identify which of the 25 modules has each method, and the appropriate modules will be loaded as methods are invoked. </a:t>
            </a:r>
          </a:p>
        </p:txBody>
      </p:sp>
      <p:sp>
        <p:nvSpPr>
          <p:cNvPr id="3" name="Date Placeholder 2"/>
          <p:cNvSpPr>
            <a:spLocks noGrp="1"/>
          </p:cNvSpPr>
          <p:nvPr>
            <p:ph type="dt" sz="half" idx="2"/>
          </p:nvPr>
        </p:nvSpPr>
        <p:spPr/>
        <p:txBody>
          <a:bodyPr/>
          <a:lstStyle/>
          <a:p>
            <a:fld id="{DD160438-277B-49B9-9930-3E643CF2DCC3}"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182</a:t>
            </a:fld>
            <a:endParaRPr lang="en-US"/>
          </a:p>
        </p:txBody>
      </p:sp>
    </p:spTree>
    <p:extLst>
      <p:ext uri="{BB962C8B-B14F-4D97-AF65-F5344CB8AC3E}">
        <p14:creationId xmlns:p14="http://schemas.microsoft.com/office/powerpoint/2010/main" val="20901370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Benefiting from Multi-Module </a:t>
            </a:r>
            <a:r>
              <a:rPr lang="en-US" dirty="0" smtClean="0"/>
              <a:t>Assemblies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This </a:t>
            </a:r>
            <a:r>
              <a:rPr lang="en-US" sz="2000" dirty="0"/>
              <a:t>will be transparent to the user. As modules are updated, the programmers need only to send the updated modules (and a module with an updated manifest</a:t>
            </a:r>
            <a:r>
              <a:rPr lang="en-US" sz="2000" dirty="0" smtClean="0"/>
              <a:t>).</a:t>
            </a:r>
          </a:p>
          <a:p>
            <a:pPr marL="461963">
              <a:buFont typeface="Wingdings" panose="05000000000000000000" pitchFamily="2" charset="2"/>
              <a:buChar char="§"/>
            </a:pPr>
            <a:r>
              <a:rPr lang="en-US" sz="2000" dirty="0" smtClean="0"/>
              <a:t>Additional </a:t>
            </a:r>
            <a:r>
              <a:rPr lang="en-US" sz="2000" dirty="0"/>
              <a:t>modules can be added and existing modules can be deleted; the end user continues to load only the one module with the manifest</a:t>
            </a:r>
            <a:r>
              <a:rPr lang="en-US" sz="2000" dirty="0" smtClean="0"/>
              <a:t>.</a:t>
            </a:r>
          </a:p>
          <a:p>
            <a:pPr marL="461963">
              <a:buFont typeface="Wingdings" panose="05000000000000000000" pitchFamily="2" charset="2"/>
              <a:buChar char="§"/>
            </a:pPr>
            <a:r>
              <a:rPr lang="en-US" sz="2000" dirty="0"/>
              <a:t>In addition, it is entirely likely that not all 25 modules will need to be loaded into the </a:t>
            </a:r>
            <a:r>
              <a:rPr lang="en-US" sz="2000" dirty="0" smtClean="0"/>
              <a:t>program.</a:t>
            </a:r>
          </a:p>
          <a:p>
            <a:pPr marL="461963">
              <a:buFont typeface="Wingdings" panose="05000000000000000000" pitchFamily="2" charset="2"/>
              <a:buChar char="§"/>
            </a:pPr>
            <a:r>
              <a:rPr lang="en-US" sz="2000" dirty="0" smtClean="0"/>
              <a:t>By </a:t>
            </a:r>
            <a:r>
              <a:rPr lang="en-US" sz="2000" dirty="0"/>
              <a:t>breaking the program into 25 modules, the </a:t>
            </a:r>
            <a:r>
              <a:rPr lang="en-US" sz="2000" dirty="0">
                <a:solidFill>
                  <a:srgbClr val="FF0000"/>
                </a:solidFill>
              </a:rPr>
              <a:t>loader</a:t>
            </a:r>
            <a:r>
              <a:rPr lang="en-US" sz="2000" dirty="0"/>
              <a:t> can load only those parts of the program that are </a:t>
            </a:r>
            <a:r>
              <a:rPr lang="en-US" sz="2000" dirty="0" smtClean="0"/>
              <a:t>needed.</a:t>
            </a:r>
          </a:p>
          <a:p>
            <a:pPr marL="461963">
              <a:buFont typeface="Wingdings" panose="05000000000000000000" pitchFamily="2" charset="2"/>
              <a:buChar char="§"/>
            </a:pPr>
            <a:r>
              <a:rPr lang="en-US" sz="2000" dirty="0" smtClean="0"/>
              <a:t>This </a:t>
            </a:r>
            <a:r>
              <a:rPr lang="en-US" sz="2000" dirty="0"/>
              <a:t>makes it easy to shunt aside code that is only rarely needed into its own module, which might not be loaded at all in the normal course of </a:t>
            </a:r>
            <a:r>
              <a:rPr lang="en-US" sz="2000" dirty="0" smtClean="0"/>
              <a:t>events.</a:t>
            </a:r>
          </a:p>
          <a:p>
            <a:pPr marL="461963">
              <a:buFont typeface="Wingdings" panose="05000000000000000000" pitchFamily="2" charset="2"/>
              <a:buChar char="§"/>
            </a:pPr>
            <a:r>
              <a:rPr lang="en-US" sz="2000" dirty="0" smtClean="0"/>
              <a:t>Although </a:t>
            </a:r>
            <a:r>
              <a:rPr lang="en-US" sz="2000" dirty="0"/>
              <a:t>this was the theory behind DLLs all along, .NET accomplishes this without "</a:t>
            </a:r>
            <a:r>
              <a:rPr lang="en-US" sz="2000" dirty="0">
                <a:solidFill>
                  <a:srgbClr val="FF0000"/>
                </a:solidFill>
              </a:rPr>
              <a:t>DLL Hell</a:t>
            </a:r>
            <a:r>
              <a:rPr lang="en-US" sz="2000" dirty="0"/>
              <a:t>," a monumental achievement described later in this chapter</a:t>
            </a:r>
            <a:r>
              <a:rPr lang="en-US" sz="2000" dirty="0" smtClean="0"/>
              <a:t>.</a:t>
            </a:r>
            <a:endParaRPr lang="en-US" sz="2000" dirty="0"/>
          </a:p>
        </p:txBody>
      </p:sp>
      <p:sp>
        <p:nvSpPr>
          <p:cNvPr id="3" name="Date Placeholder 2"/>
          <p:cNvSpPr>
            <a:spLocks noGrp="1"/>
          </p:cNvSpPr>
          <p:nvPr>
            <p:ph type="dt" sz="half" idx="2"/>
          </p:nvPr>
        </p:nvSpPr>
        <p:spPr/>
        <p:txBody>
          <a:bodyPr/>
          <a:lstStyle/>
          <a:p>
            <a:fld id="{E986EB2F-2F50-49EB-B21E-B90C800AD60D}"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183</a:t>
            </a:fld>
            <a:endParaRPr lang="en-US"/>
          </a:p>
        </p:txBody>
      </p:sp>
    </p:spTree>
    <p:extLst>
      <p:ext uri="{BB962C8B-B14F-4D97-AF65-F5344CB8AC3E}">
        <p14:creationId xmlns:p14="http://schemas.microsoft.com/office/powerpoint/2010/main" val="30875020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Building a Multi-Module </a:t>
            </a:r>
            <a:r>
              <a:rPr lang="en-US" dirty="0" smtClean="0"/>
              <a:t>Assembly</a:t>
            </a:r>
            <a:endParaRPr lang="en-US" dirty="0"/>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C917E022-3D99-46AB-BA67-3F39F617FE5F}"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184</a:t>
            </a:fld>
            <a:endParaRPr lang="en-US"/>
          </a:p>
        </p:txBody>
      </p:sp>
    </p:spTree>
    <p:extLst>
      <p:ext uri="{BB962C8B-B14F-4D97-AF65-F5344CB8AC3E}">
        <p14:creationId xmlns:p14="http://schemas.microsoft.com/office/powerpoint/2010/main" val="320639933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Testing the </a:t>
            </a:r>
            <a:r>
              <a:rPr lang="en-US" dirty="0" smtClean="0"/>
              <a:t>assembly</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11856CCA-1930-422B-8D81-C7D2131E7231}"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185</a:t>
            </a:fld>
            <a:endParaRPr lang="en-US"/>
          </a:p>
        </p:txBody>
      </p:sp>
    </p:spTree>
    <p:extLst>
      <p:ext uri="{BB962C8B-B14F-4D97-AF65-F5344CB8AC3E}">
        <p14:creationId xmlns:p14="http://schemas.microsoft.com/office/powerpoint/2010/main" val="268105806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Loading </a:t>
            </a:r>
            <a:r>
              <a:rPr lang="en-US" dirty="0"/>
              <a:t>the </a:t>
            </a:r>
            <a:r>
              <a:rPr lang="en-US" dirty="0" smtClean="0"/>
              <a:t>assembly</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29A265FB-F99B-4D79-89BB-06A8BD545F85}"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186</a:t>
            </a:fld>
            <a:endParaRPr lang="en-US"/>
          </a:p>
        </p:txBody>
      </p:sp>
    </p:spTree>
    <p:extLst>
      <p:ext uri="{BB962C8B-B14F-4D97-AF65-F5344CB8AC3E}">
        <p14:creationId xmlns:p14="http://schemas.microsoft.com/office/powerpoint/2010/main" val="210325012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Private Assemblies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39889F0C-34B4-4E66-B461-7FBAAAC3C0C0}"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187</a:t>
            </a:fld>
            <a:endParaRPr lang="en-US"/>
          </a:p>
        </p:txBody>
      </p:sp>
    </p:spTree>
    <p:extLst>
      <p:ext uri="{BB962C8B-B14F-4D97-AF65-F5344CB8AC3E}">
        <p14:creationId xmlns:p14="http://schemas.microsoft.com/office/powerpoint/2010/main" val="162374137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Shared Assemblies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82F8DCEE-5A3B-45C0-A0CF-222C168EC4E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188</a:t>
            </a:fld>
            <a:endParaRPr lang="en-US"/>
          </a:p>
        </p:txBody>
      </p:sp>
    </p:spTree>
    <p:extLst>
      <p:ext uri="{BB962C8B-B14F-4D97-AF65-F5344CB8AC3E}">
        <p14:creationId xmlns:p14="http://schemas.microsoft.com/office/powerpoint/2010/main" val="162448602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End of DLL </a:t>
            </a:r>
            <a:r>
              <a:rPr lang="en-US" dirty="0" smtClean="0"/>
              <a:t>Hell</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4784E5A8-1247-44A4-9D21-A9A7C53416DC}"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189</a:t>
            </a:fld>
            <a:endParaRPr lang="en-US"/>
          </a:p>
        </p:txBody>
      </p:sp>
    </p:spTree>
    <p:extLst>
      <p:ext uri="{BB962C8B-B14F-4D97-AF65-F5344CB8AC3E}">
        <p14:creationId xmlns:p14="http://schemas.microsoft.com/office/powerpoint/2010/main" val="320579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Interfaces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 also supports interfaces, a means of making a </a:t>
            </a:r>
            <a:r>
              <a:rPr lang="en-US" sz="2000" dirty="0">
                <a:solidFill>
                  <a:srgbClr val="FF0000"/>
                </a:solidFill>
              </a:rPr>
              <a:t>contract</a:t>
            </a:r>
            <a:r>
              <a:rPr lang="en-US" sz="2000" dirty="0"/>
              <a:t> with a class for </a:t>
            </a:r>
            <a:r>
              <a:rPr lang="en-US" sz="2000" dirty="0">
                <a:solidFill>
                  <a:srgbClr val="FF0000"/>
                </a:solidFill>
              </a:rPr>
              <a:t>services</a:t>
            </a:r>
            <a:r>
              <a:rPr lang="en-US" sz="2000" dirty="0"/>
              <a:t> that the interface stipulates. </a:t>
            </a:r>
            <a:endParaRPr lang="en-US" sz="2000" dirty="0" smtClean="0"/>
          </a:p>
          <a:p>
            <a:pPr marL="457200">
              <a:buFont typeface="Wingdings" panose="05000000000000000000" pitchFamily="2" charset="2"/>
              <a:buChar char="§"/>
            </a:pPr>
            <a:r>
              <a:rPr lang="en-US" sz="2000" dirty="0" smtClean="0"/>
              <a:t>In </a:t>
            </a:r>
            <a:r>
              <a:rPr lang="en-US" sz="2000" dirty="0"/>
              <a:t>C#, a class can inherit from only a single parent, but a class can implement multiple </a:t>
            </a:r>
            <a:r>
              <a:rPr lang="en-US" sz="2000" dirty="0" smtClean="0"/>
              <a:t>interfaces.</a:t>
            </a:r>
          </a:p>
          <a:p>
            <a:pPr marL="457200">
              <a:buFont typeface="Wingdings" panose="05000000000000000000" pitchFamily="2" charset="2"/>
              <a:buChar char="§"/>
            </a:pPr>
            <a:r>
              <a:rPr lang="en-US" sz="2000" dirty="0" smtClean="0"/>
              <a:t>When </a:t>
            </a:r>
            <a:r>
              <a:rPr lang="en-US" sz="2000" dirty="0"/>
              <a:t>it implements an interface, a C# class in effect promises to provide the functionality the interface </a:t>
            </a:r>
            <a:r>
              <a:rPr lang="en-US" sz="2000" dirty="0" smtClean="0"/>
              <a:t>specifies.</a:t>
            </a:r>
          </a:p>
        </p:txBody>
      </p:sp>
      <p:sp>
        <p:nvSpPr>
          <p:cNvPr id="3" name="Date Placeholder 2"/>
          <p:cNvSpPr>
            <a:spLocks noGrp="1"/>
          </p:cNvSpPr>
          <p:nvPr>
            <p:ph type="dt" sz="half" idx="2"/>
          </p:nvPr>
        </p:nvSpPr>
        <p:spPr/>
        <p:txBody>
          <a:bodyPr/>
          <a:lstStyle/>
          <a:p>
            <a:fld id="{CFCB90F8-9762-449F-AC79-C966FECA4C6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19</a:t>
            </a:fld>
            <a:endParaRPr lang="en-US"/>
          </a:p>
        </p:txBody>
      </p:sp>
    </p:spTree>
    <p:extLst>
      <p:ext uri="{BB962C8B-B14F-4D97-AF65-F5344CB8AC3E}">
        <p14:creationId xmlns:p14="http://schemas.microsoft.com/office/powerpoint/2010/main" val="27623947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Versions</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50BC5709-F511-4FF1-849B-02BF17D78CAD}"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190</a:t>
            </a:fld>
            <a:endParaRPr lang="en-US"/>
          </a:p>
        </p:txBody>
      </p:sp>
    </p:spTree>
    <p:extLst>
      <p:ext uri="{BB962C8B-B14F-4D97-AF65-F5344CB8AC3E}">
        <p14:creationId xmlns:p14="http://schemas.microsoft.com/office/powerpoint/2010/main" val="188961517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Strong Names</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B3249C08-1821-4E5C-A7A3-1A5EAB8315F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191</a:t>
            </a:fld>
            <a:endParaRPr lang="en-US"/>
          </a:p>
        </p:txBody>
      </p:sp>
    </p:spTree>
    <p:extLst>
      <p:ext uri="{BB962C8B-B14F-4D97-AF65-F5344CB8AC3E}">
        <p14:creationId xmlns:p14="http://schemas.microsoft.com/office/powerpoint/2010/main" val="29796798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Global Assembly </a:t>
            </a:r>
            <a:r>
              <a:rPr lang="en-US" dirty="0" smtClean="0"/>
              <a:t>Cache</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29194102-B79A-4BB5-BF40-9F8355EB3EF7}"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192</a:t>
            </a:fld>
            <a:endParaRPr lang="en-US"/>
          </a:p>
        </p:txBody>
      </p:sp>
    </p:spTree>
    <p:extLst>
      <p:ext uri="{BB962C8B-B14F-4D97-AF65-F5344CB8AC3E}">
        <p14:creationId xmlns:p14="http://schemas.microsoft.com/office/powerpoint/2010/main" val="316959599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Building a Shared </a:t>
            </a:r>
            <a:r>
              <a:rPr lang="en-US" dirty="0" smtClean="0"/>
              <a:t>Assembly</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C7B2E0A4-7F85-4939-9356-B8540762B8BB}"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193</a:t>
            </a:fld>
            <a:endParaRPr lang="en-US"/>
          </a:p>
        </p:txBody>
      </p:sp>
    </p:spTree>
    <p:extLst>
      <p:ext uri="{BB962C8B-B14F-4D97-AF65-F5344CB8AC3E}">
        <p14:creationId xmlns:p14="http://schemas.microsoft.com/office/powerpoint/2010/main" val="256873279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86825" y="5069471"/>
            <a:ext cx="2971800" cy="1438275"/>
          </a:xfrm>
          <a:prstGeom prst="rect">
            <a:avLst/>
          </a:prstGeom>
          <a:ln>
            <a:solidFill>
              <a:schemeClr val="accent1"/>
            </a:solidFill>
          </a:ln>
        </p:spPr>
      </p:pic>
      <p:sp>
        <p:nvSpPr>
          <p:cNvPr id="8" name="Text Placeholder 7"/>
          <p:cNvSpPr>
            <a:spLocks noGrp="1"/>
          </p:cNvSpPr>
          <p:nvPr>
            <p:ph type="body" sz="quarter" idx="13"/>
          </p:nvPr>
        </p:nvSpPr>
        <p:spPr/>
        <p:txBody>
          <a:bodyPr/>
          <a:lstStyle/>
          <a:p>
            <a:r>
              <a:rPr lang="en-US" dirty="0"/>
              <a:t>Attributes and Reflection</a:t>
            </a:r>
          </a:p>
        </p:txBody>
      </p:sp>
      <p:sp>
        <p:nvSpPr>
          <p:cNvPr id="9" name="Text Placeholder 8"/>
          <p:cNvSpPr>
            <a:spLocks noGrp="1"/>
          </p:cNvSpPr>
          <p:nvPr>
            <p:ph type="body" sz="quarter" idx="16"/>
          </p:nvPr>
        </p:nvSpPr>
        <p:spPr/>
        <p:txBody>
          <a:bodyPr/>
          <a:lstStyle/>
          <a:p>
            <a:r>
              <a:rPr lang="en-US" dirty="0" smtClean="0"/>
              <a:t>18</a:t>
            </a:r>
            <a:endParaRPr lang="en-US" dirty="0"/>
          </a:p>
        </p:txBody>
      </p:sp>
      <p:sp>
        <p:nvSpPr>
          <p:cNvPr id="3" name="Date Placeholder 2"/>
          <p:cNvSpPr>
            <a:spLocks noGrp="1"/>
          </p:cNvSpPr>
          <p:nvPr>
            <p:ph type="dt" sz="half" idx="4294967295"/>
          </p:nvPr>
        </p:nvSpPr>
        <p:spPr>
          <a:xfrm>
            <a:off x="0" y="6538913"/>
            <a:ext cx="2743200" cy="254000"/>
          </a:xfrm>
        </p:spPr>
        <p:txBody>
          <a:bodyPr/>
          <a:lstStyle/>
          <a:p>
            <a:fld id="{C653CA9E-959B-4ED0-845D-DAAE803BB420}" type="datetime1">
              <a:rPr lang="en-US" smtClean="0"/>
              <a:t>4/30/2018</a:t>
            </a:fld>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194</a:t>
            </a:fld>
            <a:endParaRPr lang="en-US"/>
          </a:p>
        </p:txBody>
      </p:sp>
    </p:spTree>
    <p:extLst>
      <p:ext uri="{BB962C8B-B14F-4D97-AF65-F5344CB8AC3E}">
        <p14:creationId xmlns:p14="http://schemas.microsoft.com/office/powerpoint/2010/main" val="144570107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705850" y="5507621"/>
            <a:ext cx="3152775" cy="1000125"/>
          </a:xfrm>
          <a:prstGeom prst="rect">
            <a:avLst/>
          </a:prstGeom>
          <a:ln>
            <a:solidFill>
              <a:schemeClr val="accent1"/>
            </a:solidFill>
          </a:ln>
        </p:spPr>
      </p:pic>
      <p:sp>
        <p:nvSpPr>
          <p:cNvPr id="8" name="Text Placeholder 7"/>
          <p:cNvSpPr>
            <a:spLocks noGrp="1"/>
          </p:cNvSpPr>
          <p:nvPr>
            <p:ph type="body" sz="quarter" idx="13"/>
          </p:nvPr>
        </p:nvSpPr>
        <p:spPr/>
        <p:txBody>
          <a:bodyPr/>
          <a:lstStyle/>
          <a:p>
            <a:r>
              <a:rPr lang="en-US" dirty="0"/>
              <a:t>Marshaling and Remoting</a:t>
            </a:r>
          </a:p>
        </p:txBody>
      </p:sp>
      <p:sp>
        <p:nvSpPr>
          <p:cNvPr id="4" name="Date Placeholder 3"/>
          <p:cNvSpPr>
            <a:spLocks noGrp="1"/>
          </p:cNvSpPr>
          <p:nvPr>
            <p:ph type="dt" sz="half" idx="2"/>
          </p:nvPr>
        </p:nvSpPr>
        <p:spPr/>
        <p:txBody>
          <a:bodyPr/>
          <a:lstStyle/>
          <a:p>
            <a:fld id="{5701C081-0EAB-45EE-9A3F-0FE6368836C9}"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195</a:t>
            </a:fld>
            <a:endParaRPr lang="en-US"/>
          </a:p>
        </p:txBody>
      </p:sp>
      <p:sp>
        <p:nvSpPr>
          <p:cNvPr id="9" name="Text Placeholder 8"/>
          <p:cNvSpPr>
            <a:spLocks noGrp="1"/>
          </p:cNvSpPr>
          <p:nvPr>
            <p:ph type="body" sz="quarter" idx="16"/>
          </p:nvPr>
        </p:nvSpPr>
        <p:spPr/>
        <p:txBody>
          <a:bodyPr/>
          <a:lstStyle/>
          <a:p>
            <a:r>
              <a:rPr lang="en-US" dirty="0" smtClean="0"/>
              <a:t>19</a:t>
            </a:r>
            <a:endParaRPr lang="en-US" dirty="0"/>
          </a:p>
        </p:txBody>
      </p:sp>
    </p:spTree>
    <p:extLst>
      <p:ext uri="{BB962C8B-B14F-4D97-AF65-F5344CB8AC3E}">
        <p14:creationId xmlns:p14="http://schemas.microsoft.com/office/powerpoint/2010/main" val="360743989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Threads and Synchronization</a:t>
            </a:r>
          </a:p>
        </p:txBody>
      </p:sp>
      <p:sp>
        <p:nvSpPr>
          <p:cNvPr id="3" name="Date Placeholder 2"/>
          <p:cNvSpPr>
            <a:spLocks noGrp="1"/>
          </p:cNvSpPr>
          <p:nvPr>
            <p:ph type="dt" sz="half" idx="2"/>
          </p:nvPr>
        </p:nvSpPr>
        <p:spPr/>
        <p:txBody>
          <a:bodyPr/>
          <a:lstStyle/>
          <a:p>
            <a:fld id="{C35AAC5E-BC6D-43C6-A180-5C6746563D7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196</a:t>
            </a:fld>
            <a:endParaRPr lang="en-US"/>
          </a:p>
        </p:txBody>
      </p:sp>
      <p:sp>
        <p:nvSpPr>
          <p:cNvPr id="8" name="Text Placeholder 7"/>
          <p:cNvSpPr>
            <a:spLocks noGrp="1"/>
          </p:cNvSpPr>
          <p:nvPr>
            <p:ph type="body" sz="quarter" idx="16"/>
          </p:nvPr>
        </p:nvSpPr>
        <p:spPr/>
        <p:txBody>
          <a:bodyPr/>
          <a:lstStyle/>
          <a:p>
            <a:r>
              <a:rPr lang="en-US" dirty="0" smtClean="0"/>
              <a:t>20</a:t>
            </a:r>
            <a:endParaRPr lang="en-US" dirty="0"/>
          </a:p>
        </p:txBody>
      </p:sp>
      <p:pic>
        <p:nvPicPr>
          <p:cNvPr id="4" name="Picture 3"/>
          <p:cNvPicPr>
            <a:picLocks noChangeAspect="1"/>
          </p:cNvPicPr>
          <p:nvPr/>
        </p:nvPicPr>
        <p:blipFill>
          <a:blip r:embed="rId2"/>
          <a:stretch>
            <a:fillRect/>
          </a:stretch>
        </p:blipFill>
        <p:spPr>
          <a:xfrm>
            <a:off x="8096250" y="5487347"/>
            <a:ext cx="3762375" cy="1019175"/>
          </a:xfrm>
          <a:prstGeom prst="rect">
            <a:avLst/>
          </a:prstGeom>
          <a:ln>
            <a:solidFill>
              <a:schemeClr val="accent1"/>
            </a:solidFill>
          </a:ln>
        </p:spPr>
      </p:pic>
    </p:spTree>
    <p:extLst>
      <p:ext uri="{BB962C8B-B14F-4D97-AF65-F5344CB8AC3E}">
        <p14:creationId xmlns:p14="http://schemas.microsoft.com/office/powerpoint/2010/main" val="407425401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91550" y="4612271"/>
            <a:ext cx="3267075" cy="1895475"/>
          </a:xfrm>
          <a:prstGeom prst="rect">
            <a:avLst/>
          </a:prstGeom>
          <a:ln>
            <a:solidFill>
              <a:srgbClr val="5B9BD5"/>
            </a:solidFill>
          </a:ln>
        </p:spPr>
      </p:pic>
      <p:sp>
        <p:nvSpPr>
          <p:cNvPr id="8" name="Text Placeholder 7"/>
          <p:cNvSpPr>
            <a:spLocks noGrp="1"/>
          </p:cNvSpPr>
          <p:nvPr>
            <p:ph type="body" sz="quarter" idx="13"/>
          </p:nvPr>
        </p:nvSpPr>
        <p:spPr/>
        <p:txBody>
          <a:bodyPr/>
          <a:lstStyle/>
          <a:p>
            <a:r>
              <a:rPr lang="en-US" dirty="0"/>
              <a:t>Streams</a:t>
            </a:r>
          </a:p>
        </p:txBody>
      </p:sp>
      <p:sp>
        <p:nvSpPr>
          <p:cNvPr id="4" name="Date Placeholder 3"/>
          <p:cNvSpPr>
            <a:spLocks noGrp="1"/>
          </p:cNvSpPr>
          <p:nvPr>
            <p:ph type="dt" sz="half" idx="2"/>
          </p:nvPr>
        </p:nvSpPr>
        <p:spPr/>
        <p:txBody>
          <a:bodyPr/>
          <a:lstStyle/>
          <a:p>
            <a:fld id="{DB42E275-E3DB-4110-A51D-B22772DC1469}"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t>197</a:t>
            </a:fld>
            <a:endParaRPr lang="en-US"/>
          </a:p>
        </p:txBody>
      </p:sp>
      <p:sp>
        <p:nvSpPr>
          <p:cNvPr id="9" name="Text Placeholder 8"/>
          <p:cNvSpPr>
            <a:spLocks noGrp="1"/>
          </p:cNvSpPr>
          <p:nvPr>
            <p:ph type="body" sz="quarter" idx="16"/>
          </p:nvPr>
        </p:nvSpPr>
        <p:spPr/>
        <p:txBody>
          <a:bodyPr/>
          <a:lstStyle/>
          <a:p>
            <a:r>
              <a:rPr lang="en-US" dirty="0" smtClean="0"/>
              <a:t>21</a:t>
            </a:r>
            <a:endParaRPr lang="en-US" dirty="0"/>
          </a:p>
        </p:txBody>
      </p:sp>
    </p:spTree>
    <p:extLst>
      <p:ext uri="{BB962C8B-B14F-4D97-AF65-F5344CB8AC3E}">
        <p14:creationId xmlns:p14="http://schemas.microsoft.com/office/powerpoint/2010/main" val="14204454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39BD91FA-3B88-42C1-86E7-4683D167B524}" type="datetime1">
              <a:rPr lang="en-US" smtClean="0"/>
              <a:t>4/30/2018</a:t>
            </a:fld>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198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02964303"/>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r>
                        <a:rPr lang="en-US" dirty="0" smtClean="0">
                          <a:latin typeface="Gill Sans MT" panose="020B0502020104020203" pitchFamily="34" charset="0"/>
                        </a:rPr>
                        <a:t>Technology Outburst</a:t>
                      </a:r>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r>
                        <a:rPr lang="en-US" dirty="0" smtClean="0">
                          <a:latin typeface="Gill Sans MT" panose="020B0502020104020203" pitchFamily="34" charset="0"/>
                        </a:rPr>
                        <a:t>Runtime</a:t>
                      </a:r>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31397895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Technology Outburst</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Every 10 years or so a new approach to programming hits like a </a:t>
            </a:r>
            <a:r>
              <a:rPr lang="en-US" sz="2000" dirty="0" smtClean="0"/>
              <a:t>tsunami.</a:t>
            </a:r>
          </a:p>
          <a:p>
            <a:pPr marL="457200">
              <a:buFont typeface="Wingdings" panose="05000000000000000000" pitchFamily="2" charset="2"/>
              <a:buChar char="§"/>
            </a:pPr>
            <a:r>
              <a:rPr lang="en-US" sz="2000" dirty="0" smtClean="0"/>
              <a:t>In </a:t>
            </a:r>
            <a:r>
              <a:rPr lang="en-US" sz="2000" dirty="0"/>
              <a:t>the early </a:t>
            </a:r>
            <a:r>
              <a:rPr lang="en-US" sz="2000" dirty="0">
                <a:solidFill>
                  <a:srgbClr val="FF0000"/>
                </a:solidFill>
              </a:rPr>
              <a:t>1980s</a:t>
            </a:r>
            <a:r>
              <a:rPr lang="en-US" sz="2000" dirty="0"/>
              <a:t>, the new technologies were </a:t>
            </a:r>
            <a:r>
              <a:rPr lang="en-US" sz="2000" dirty="0">
                <a:solidFill>
                  <a:srgbClr val="FF0000"/>
                </a:solidFill>
              </a:rPr>
              <a:t>Unix</a:t>
            </a:r>
            <a:r>
              <a:rPr lang="en-US" sz="2000" dirty="0"/>
              <a:t>, which could be run on a desktop, and a powerful new language called </a:t>
            </a:r>
            <a:r>
              <a:rPr lang="en-US" sz="2000" dirty="0">
                <a:solidFill>
                  <a:srgbClr val="FF0000"/>
                </a:solidFill>
              </a:rPr>
              <a:t>C</a:t>
            </a:r>
            <a:r>
              <a:rPr lang="en-US" sz="2000" dirty="0"/>
              <a:t>, developed by </a:t>
            </a:r>
            <a:r>
              <a:rPr lang="en-US" sz="2000" dirty="0" smtClean="0"/>
              <a:t>AT&amp;T.</a:t>
            </a:r>
          </a:p>
          <a:p>
            <a:pPr marL="457200">
              <a:buFont typeface="Wingdings" panose="05000000000000000000" pitchFamily="2" charset="2"/>
              <a:buChar char="§"/>
            </a:pPr>
            <a:r>
              <a:rPr lang="en-US" sz="2000" dirty="0" smtClean="0"/>
              <a:t>The </a:t>
            </a:r>
            <a:r>
              <a:rPr lang="en-US" sz="2000" dirty="0">
                <a:solidFill>
                  <a:srgbClr val="FF0000"/>
                </a:solidFill>
              </a:rPr>
              <a:t>early 90s</a:t>
            </a:r>
            <a:r>
              <a:rPr lang="en-US" sz="2000" dirty="0"/>
              <a:t> brought </a:t>
            </a:r>
            <a:r>
              <a:rPr lang="en-US" sz="2000" dirty="0">
                <a:solidFill>
                  <a:srgbClr val="FF0000"/>
                </a:solidFill>
              </a:rPr>
              <a:t>Windows</a:t>
            </a:r>
            <a:r>
              <a:rPr lang="en-US" sz="2000" dirty="0"/>
              <a:t> and </a:t>
            </a:r>
            <a:r>
              <a:rPr lang="en-US" sz="2000" dirty="0">
                <a:solidFill>
                  <a:srgbClr val="FF0000"/>
                </a:solidFill>
              </a:rPr>
              <a:t>C</a:t>
            </a:r>
            <a:r>
              <a:rPr lang="en-US" sz="2000" dirty="0" smtClean="0">
                <a:solidFill>
                  <a:srgbClr val="FF0000"/>
                </a:solidFill>
              </a:rPr>
              <a:t>++.</a:t>
            </a:r>
          </a:p>
          <a:p>
            <a:pPr marL="457200">
              <a:buFont typeface="Wingdings" panose="05000000000000000000" pitchFamily="2" charset="2"/>
              <a:buChar char="§"/>
            </a:pPr>
            <a:r>
              <a:rPr lang="en-US" sz="2000" dirty="0" smtClean="0"/>
              <a:t>Each </a:t>
            </a:r>
            <a:r>
              <a:rPr lang="en-US" sz="2000" dirty="0"/>
              <a:t>of these developments represented a sea change in the way you approached </a:t>
            </a:r>
            <a:r>
              <a:rPr lang="en-US" sz="2000" dirty="0" smtClean="0"/>
              <a:t>programming.</a:t>
            </a:r>
          </a:p>
          <a:p>
            <a:pPr marL="457200">
              <a:buFont typeface="Wingdings" panose="05000000000000000000" pitchFamily="2" charset="2"/>
              <a:buChar char="§"/>
            </a:pPr>
            <a:r>
              <a:rPr lang="en-US" sz="2000" dirty="0" smtClean="0"/>
              <a:t>Now (</a:t>
            </a:r>
            <a:r>
              <a:rPr lang="en-US" sz="2000" dirty="0" smtClean="0">
                <a:solidFill>
                  <a:srgbClr val="FF0000"/>
                </a:solidFill>
              </a:rPr>
              <a:t>2002</a:t>
            </a:r>
            <a:r>
              <a:rPr lang="en-US" sz="2000" dirty="0" smtClean="0"/>
              <a:t>), </a:t>
            </a:r>
            <a:r>
              <a:rPr lang="en-US" sz="2000" dirty="0"/>
              <a:t>.NET and C# are the next wave, and this book is intended to help you ride </a:t>
            </a:r>
            <a:r>
              <a:rPr lang="en-US" sz="2000" dirty="0" smtClean="0"/>
              <a:t>it.</a:t>
            </a:r>
          </a:p>
          <a:p>
            <a:pPr marL="457200">
              <a:buFont typeface="Wingdings" panose="05000000000000000000" pitchFamily="2" charset="2"/>
              <a:buChar char="§"/>
            </a:pPr>
            <a:r>
              <a:rPr lang="en-US" sz="2000" dirty="0" smtClean="0"/>
              <a:t>Microsoft </a:t>
            </a:r>
            <a:r>
              <a:rPr lang="en-US" sz="2000" dirty="0"/>
              <a:t>has 'bet the company' on .</a:t>
            </a:r>
            <a:r>
              <a:rPr lang="en-US" sz="2000" dirty="0" smtClean="0"/>
              <a:t>NET.</a:t>
            </a:r>
          </a:p>
          <a:p>
            <a:pPr marL="457200">
              <a:buFont typeface="Wingdings" panose="05000000000000000000" pitchFamily="2" charset="2"/>
              <a:buChar char="§"/>
            </a:pPr>
            <a:r>
              <a:rPr lang="en-US" sz="2000" dirty="0" smtClean="0"/>
              <a:t>When </a:t>
            </a:r>
            <a:r>
              <a:rPr lang="en-US" sz="2000" dirty="0"/>
              <a:t>a company of their size and influence spends billions of dollars and reorganizes its entire corporate structure to support a new platform, it is reasonable for programmers to take </a:t>
            </a:r>
            <a:r>
              <a:rPr lang="en-US" sz="2000" dirty="0" smtClean="0"/>
              <a:t>notice.</a:t>
            </a:r>
          </a:p>
          <a:p>
            <a:pPr marL="457200">
              <a:buFont typeface="Wingdings" panose="05000000000000000000" pitchFamily="2" charset="2"/>
              <a:buChar char="§"/>
            </a:pPr>
            <a:r>
              <a:rPr lang="en-US" sz="2000" dirty="0" smtClean="0"/>
              <a:t>It </a:t>
            </a:r>
            <a:r>
              <a:rPr lang="en-US" sz="2000" dirty="0"/>
              <a:t>turns out that .NET represents a major change in the way you'll think about programming. It is, in short, a new development platform designed to facilitate </a:t>
            </a:r>
            <a:r>
              <a:rPr lang="en-US" sz="2000" dirty="0">
                <a:solidFill>
                  <a:srgbClr val="FF0000"/>
                </a:solidFill>
              </a:rPr>
              <a:t>object-oriented Internet </a:t>
            </a:r>
            <a:r>
              <a:rPr lang="en-US" sz="2000" dirty="0" smtClean="0">
                <a:solidFill>
                  <a:srgbClr val="0070C0"/>
                </a:solidFill>
              </a:rPr>
              <a:t>development</a:t>
            </a:r>
            <a:r>
              <a:rPr lang="en-US" sz="2000" dirty="0" smtClean="0"/>
              <a:t>.</a:t>
            </a:r>
          </a:p>
          <a:p>
            <a:pPr marL="457200">
              <a:buFont typeface="Wingdings" panose="05000000000000000000" pitchFamily="2" charset="2"/>
              <a:buChar char="§"/>
            </a:pPr>
            <a:r>
              <a:rPr lang="en-US" sz="2000" dirty="0" smtClean="0"/>
              <a:t>The </a:t>
            </a:r>
            <a:r>
              <a:rPr lang="en-US" sz="2000" dirty="0"/>
              <a:t>programming language of choice for this object-oriented Internet-centric platform is C#, which builds on the lessons learned from C (high performance), C++ (object-oriented structure), Java (garbage collected, high security), and Visual Basic (rapid development) to create a new language ideally suited for developing component-based n-tier distributed web applications</a:t>
            </a:r>
            <a:r>
              <a:rPr lang="en-US" sz="2000" dirty="0" smtClean="0"/>
              <a:t>.</a:t>
            </a:r>
            <a:endParaRPr lang="en-US" sz="2000" dirty="0"/>
          </a:p>
        </p:txBody>
      </p:sp>
      <p:sp>
        <p:nvSpPr>
          <p:cNvPr id="3" name="Date Placeholder 2"/>
          <p:cNvSpPr>
            <a:spLocks noGrp="1"/>
          </p:cNvSpPr>
          <p:nvPr>
            <p:ph type="dt" sz="half" idx="2"/>
          </p:nvPr>
        </p:nvSpPr>
        <p:spPr/>
        <p:txBody>
          <a:bodyPr/>
          <a:lstStyle/>
          <a:p>
            <a:fld id="{CE5819C2-013C-4CB6-BF61-A7F6F716714E}"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199</a:t>
            </a:fld>
            <a:endParaRPr lang="en-US"/>
          </a:p>
        </p:txBody>
      </p:sp>
    </p:spTree>
    <p:extLst>
      <p:ext uri="{BB962C8B-B14F-4D97-AF65-F5344CB8AC3E}">
        <p14:creationId xmlns:p14="http://schemas.microsoft.com/office/powerpoint/2010/main" val="4244744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52524" y="1104900"/>
            <a:ext cx="8732621" cy="1371600"/>
          </a:xfrm>
        </p:spPr>
        <p:txBody>
          <a:bodyPr/>
          <a:lstStyle/>
          <a:p>
            <a:r>
              <a:rPr lang="en-US" dirty="0"/>
              <a:t>Programming C</a:t>
            </a:r>
            <a:r>
              <a:rPr lang="en-US" dirty="0" smtClean="0"/>
              <a:t># 1</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Programming C# 02 2002</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917F357E-7B8F-4D79-AED6-49FBD026978B}" type="datetime1">
              <a:rPr lang="en-US" smtClean="0"/>
              <a:t>4/30/2018</a:t>
            </a:fld>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pic>
        <p:nvPicPr>
          <p:cNvPr id="9" name="Picture 8"/>
          <p:cNvPicPr>
            <a:picLocks noChangeAspect="1"/>
          </p:cNvPicPr>
          <p:nvPr/>
        </p:nvPicPr>
        <p:blipFill>
          <a:blip r:embed="rId2"/>
          <a:stretch>
            <a:fillRect/>
          </a:stretch>
        </p:blipFill>
        <p:spPr>
          <a:xfrm>
            <a:off x="1152524" y="3426587"/>
            <a:ext cx="6468888" cy="3026464"/>
          </a:xfrm>
          <a:prstGeom prst="rect">
            <a:avLst/>
          </a:prstGeom>
          <a:ln>
            <a:solidFill>
              <a:schemeClr val="accent1"/>
            </a:solidFill>
          </a:ln>
        </p:spPr>
      </p:pic>
      <p:graphicFrame>
        <p:nvGraphicFramePr>
          <p:cNvPr id="10" name="Table 9"/>
          <p:cNvGraphicFramePr>
            <a:graphicFrameLocks noGrp="1"/>
          </p:cNvGraphicFramePr>
          <p:nvPr>
            <p:extLst>
              <p:ext uri="{D42A27DB-BD31-4B8C-83A1-F6EECF244321}">
                <p14:modId xmlns:p14="http://schemas.microsoft.com/office/powerpoint/2010/main" val="3327438008"/>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16 Apr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18 Apr 18</a:t>
                      </a:r>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900017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Structures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 also provides support for structs, a concept whose meaning has changed significantly from C++.</a:t>
            </a:r>
            <a:endParaRPr lang="en-US" sz="2000" dirty="0" smtClean="0"/>
          </a:p>
          <a:p>
            <a:pPr marL="457200">
              <a:buFont typeface="Wingdings" panose="05000000000000000000" pitchFamily="2" charset="2"/>
              <a:buChar char="§"/>
            </a:pPr>
            <a:r>
              <a:rPr lang="en-US" sz="2000" dirty="0" smtClean="0"/>
              <a:t>In </a:t>
            </a:r>
            <a:r>
              <a:rPr lang="en-US" sz="2000" dirty="0"/>
              <a:t>C#, a struct is a restricted, lightweight type that, when instantiated, makes fewer demands on the operating system and on memory than a conventional class </a:t>
            </a:r>
            <a:r>
              <a:rPr lang="en-US" sz="2000" dirty="0" smtClean="0"/>
              <a:t>does.</a:t>
            </a:r>
          </a:p>
          <a:p>
            <a:pPr marL="457200">
              <a:buFont typeface="Wingdings" panose="05000000000000000000" pitchFamily="2" charset="2"/>
              <a:buChar char="§"/>
            </a:pPr>
            <a:r>
              <a:rPr lang="en-US" sz="2000" dirty="0" smtClean="0"/>
              <a:t>A </a:t>
            </a:r>
            <a:r>
              <a:rPr lang="en-US" sz="2000" dirty="0"/>
              <a:t>struct can't inherit from a class or be inherited from, but a struct can implement an interface.</a:t>
            </a:r>
          </a:p>
        </p:txBody>
      </p:sp>
      <p:sp>
        <p:nvSpPr>
          <p:cNvPr id="3" name="Date Placeholder 2"/>
          <p:cNvSpPr>
            <a:spLocks noGrp="1"/>
          </p:cNvSpPr>
          <p:nvPr>
            <p:ph type="dt" sz="half" idx="2"/>
          </p:nvPr>
        </p:nvSpPr>
        <p:spPr/>
        <p:txBody>
          <a:bodyPr/>
          <a:lstStyle/>
          <a:p>
            <a:fld id="{EEBEB96D-7C75-4356-A2C2-20FA60C04AE1}"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20</a:t>
            </a:fld>
            <a:endParaRPr lang="en-US"/>
          </a:p>
        </p:txBody>
      </p:sp>
    </p:spTree>
    <p:extLst>
      <p:ext uri="{BB962C8B-B14F-4D97-AF65-F5344CB8AC3E}">
        <p14:creationId xmlns:p14="http://schemas.microsoft.com/office/powerpoint/2010/main" val="57168269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Runtime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a:t>
            </a:r>
            <a:r>
              <a:rPr lang="en-US" sz="2000" dirty="0">
                <a:solidFill>
                  <a:srgbClr val="FF0000"/>
                </a:solidFill>
              </a:rPr>
              <a:t>runtime</a:t>
            </a:r>
            <a:r>
              <a:rPr lang="en-US" sz="2000" dirty="0"/>
              <a:t> is an </a:t>
            </a:r>
            <a:r>
              <a:rPr lang="en-US" sz="2000" dirty="0">
                <a:solidFill>
                  <a:srgbClr val="0070C0"/>
                </a:solidFill>
              </a:rPr>
              <a:t>environment</a:t>
            </a:r>
            <a:r>
              <a:rPr lang="en-US" sz="2000" dirty="0"/>
              <a:t> in which </a:t>
            </a:r>
            <a:r>
              <a:rPr lang="en-US" sz="2000" dirty="0">
                <a:solidFill>
                  <a:srgbClr val="FF0000"/>
                </a:solidFill>
              </a:rPr>
              <a:t>programs</a:t>
            </a:r>
            <a:r>
              <a:rPr lang="en-US" sz="2000" dirty="0"/>
              <a:t> are </a:t>
            </a:r>
            <a:r>
              <a:rPr lang="en-US" sz="2000" dirty="0" smtClean="0">
                <a:solidFill>
                  <a:srgbClr val="FF0000"/>
                </a:solidFill>
              </a:rPr>
              <a:t>executed</a:t>
            </a:r>
            <a:r>
              <a:rPr lang="en-US" sz="2000" dirty="0" smtClean="0"/>
              <a:t>.</a:t>
            </a:r>
          </a:p>
          <a:p>
            <a:pPr marL="457200">
              <a:buFont typeface="Wingdings" panose="05000000000000000000" pitchFamily="2" charset="2"/>
              <a:buChar char="§"/>
            </a:pPr>
            <a:r>
              <a:rPr lang="en-US" sz="2000" dirty="0" smtClean="0"/>
              <a:t>The </a:t>
            </a:r>
            <a:r>
              <a:rPr lang="en-US" sz="2000" dirty="0"/>
              <a:t>Common Language Runtime (CLR) is the heart of .</a:t>
            </a:r>
            <a:r>
              <a:rPr lang="en-US" sz="2000" dirty="0" smtClean="0"/>
              <a:t>NET.</a:t>
            </a:r>
          </a:p>
          <a:p>
            <a:pPr marL="457200">
              <a:buFont typeface="Wingdings" panose="05000000000000000000" pitchFamily="2" charset="2"/>
              <a:buChar char="§"/>
            </a:pPr>
            <a:r>
              <a:rPr lang="en-US" sz="2000" dirty="0" smtClean="0"/>
              <a:t>It </a:t>
            </a:r>
            <a:r>
              <a:rPr lang="en-US" sz="2000" dirty="0"/>
              <a:t>includes a </a:t>
            </a:r>
            <a:r>
              <a:rPr lang="en-US" sz="2000" dirty="0">
                <a:solidFill>
                  <a:srgbClr val="FF0000"/>
                </a:solidFill>
              </a:rPr>
              <a:t>data-typing system</a:t>
            </a:r>
            <a:r>
              <a:rPr lang="en-US" sz="2000" dirty="0"/>
              <a:t> which is enforced throughout the platform and which is common to all languages developed for .</a:t>
            </a:r>
            <a:r>
              <a:rPr lang="en-US" sz="2000" dirty="0" smtClean="0"/>
              <a:t>NET.</a:t>
            </a:r>
          </a:p>
          <a:p>
            <a:pPr marL="457200">
              <a:buFont typeface="Wingdings" panose="05000000000000000000" pitchFamily="2" charset="2"/>
              <a:buChar char="§"/>
            </a:pPr>
            <a:r>
              <a:rPr lang="en-US" sz="2000" dirty="0" smtClean="0"/>
              <a:t>The </a:t>
            </a:r>
            <a:r>
              <a:rPr lang="en-US" sz="2000" dirty="0"/>
              <a:t>CLR is responsible for processes such as memory management and reference counting of objects. </a:t>
            </a:r>
            <a:endParaRPr lang="en-US" sz="2000" dirty="0" smtClean="0"/>
          </a:p>
          <a:p>
            <a:pPr marL="457200">
              <a:buFont typeface="Wingdings" panose="05000000000000000000" pitchFamily="2" charset="2"/>
              <a:buChar char="§"/>
            </a:pPr>
            <a:r>
              <a:rPr lang="en-US" sz="2000" dirty="0" smtClean="0"/>
              <a:t>Another </a:t>
            </a:r>
            <a:r>
              <a:rPr lang="en-US" sz="2000" dirty="0"/>
              <a:t>key feature of the .NET CLR is garbage </a:t>
            </a:r>
            <a:r>
              <a:rPr lang="en-US" sz="2000" dirty="0" smtClean="0"/>
              <a:t>collection.</a:t>
            </a:r>
          </a:p>
          <a:p>
            <a:pPr marL="457200">
              <a:buFont typeface="Wingdings" panose="05000000000000000000" pitchFamily="2" charset="2"/>
              <a:buChar char="§"/>
            </a:pPr>
            <a:r>
              <a:rPr lang="en-US" sz="2000" dirty="0" smtClean="0"/>
              <a:t>Unlike </a:t>
            </a:r>
            <a:r>
              <a:rPr lang="en-US" sz="2000" dirty="0"/>
              <a:t>with traditional C/C++ programming, in C# the developer is not responsible for destroying objects. </a:t>
            </a:r>
            <a:endParaRPr lang="en-US" sz="2000" dirty="0" smtClean="0"/>
          </a:p>
          <a:p>
            <a:pPr marL="457200">
              <a:buFont typeface="Wingdings" panose="05000000000000000000" pitchFamily="2" charset="2"/>
              <a:buChar char="§"/>
            </a:pPr>
            <a:r>
              <a:rPr lang="en-US" sz="2000" dirty="0" smtClean="0"/>
              <a:t>Endless </a:t>
            </a:r>
            <a:r>
              <a:rPr lang="en-US" sz="2000" dirty="0"/>
              <a:t>hours spent searching for memory leaks are a thing of the past; the CLR cleans up after you when your objects are no longer in </a:t>
            </a:r>
            <a:r>
              <a:rPr lang="en-US" sz="2000" dirty="0" smtClean="0"/>
              <a:t>use.</a:t>
            </a:r>
          </a:p>
          <a:p>
            <a:pPr marL="457200">
              <a:buFont typeface="Wingdings" panose="05000000000000000000" pitchFamily="2" charset="2"/>
              <a:buChar char="§"/>
            </a:pPr>
            <a:r>
              <a:rPr lang="en-US" sz="2000" dirty="0" smtClean="0"/>
              <a:t>The </a:t>
            </a:r>
            <a:r>
              <a:rPr lang="en-US" sz="2000" dirty="0"/>
              <a:t>CLR's garbage collector checks the heap for unreferenced objects and frees the memory used by these </a:t>
            </a:r>
            <a:r>
              <a:rPr lang="en-US" sz="2000" smtClean="0"/>
              <a:t>objects.</a:t>
            </a:r>
            <a:endParaRPr lang="en-US" sz="2000" dirty="0" smtClean="0"/>
          </a:p>
        </p:txBody>
      </p:sp>
      <p:sp>
        <p:nvSpPr>
          <p:cNvPr id="3" name="Date Placeholder 2"/>
          <p:cNvSpPr>
            <a:spLocks noGrp="1"/>
          </p:cNvSpPr>
          <p:nvPr>
            <p:ph type="dt" sz="half" idx="2"/>
          </p:nvPr>
        </p:nvSpPr>
        <p:spPr/>
        <p:txBody>
          <a:bodyPr/>
          <a:lstStyle/>
          <a:p>
            <a:fld id="{74F87381-02CF-4B23-BF2B-107932EBA74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200</a:t>
            </a:fld>
            <a:endParaRPr lang="en-US"/>
          </a:p>
        </p:txBody>
      </p:sp>
    </p:spTree>
    <p:extLst>
      <p:ext uri="{BB962C8B-B14F-4D97-AF65-F5344CB8AC3E}">
        <p14:creationId xmlns:p14="http://schemas.microsoft.com/office/powerpoint/2010/main" val="3187352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a:t>Component-oriented features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C# provides component-oriented features, such as </a:t>
            </a:r>
            <a:endParaRPr lang="en-US" sz="2000" dirty="0" smtClean="0"/>
          </a:p>
          <a:p>
            <a:pPr marL="685800">
              <a:buFont typeface="Wingdings" panose="05000000000000000000" pitchFamily="2" charset="2"/>
              <a:buChar char="ü"/>
            </a:pPr>
            <a:r>
              <a:rPr lang="en-US" sz="2000" dirty="0" smtClean="0"/>
              <a:t>Properties</a:t>
            </a:r>
          </a:p>
          <a:p>
            <a:pPr marL="685800">
              <a:buFont typeface="Wingdings" panose="05000000000000000000" pitchFamily="2" charset="2"/>
              <a:buChar char="ü"/>
            </a:pPr>
            <a:r>
              <a:rPr lang="en-US" sz="2000" dirty="0" smtClean="0"/>
              <a:t>Events</a:t>
            </a:r>
          </a:p>
          <a:p>
            <a:pPr marL="685800">
              <a:buFont typeface="Wingdings" panose="05000000000000000000" pitchFamily="2" charset="2"/>
              <a:buChar char="ü"/>
            </a:pPr>
            <a:r>
              <a:rPr lang="en-US" sz="2000" dirty="0" smtClean="0">
                <a:solidFill>
                  <a:srgbClr val="FF0000"/>
                </a:solidFill>
              </a:rPr>
              <a:t>Declarative </a:t>
            </a:r>
            <a:r>
              <a:rPr lang="en-US" sz="2000" dirty="0">
                <a:solidFill>
                  <a:srgbClr val="FF0000"/>
                </a:solidFill>
              </a:rPr>
              <a:t>constructs</a:t>
            </a:r>
            <a:r>
              <a:rPr lang="en-US" sz="2000" dirty="0"/>
              <a:t> (called </a:t>
            </a:r>
            <a:r>
              <a:rPr lang="en-US" sz="2000" dirty="0">
                <a:solidFill>
                  <a:srgbClr val="FF0000"/>
                </a:solidFill>
              </a:rPr>
              <a:t>attributes</a:t>
            </a:r>
            <a:r>
              <a:rPr lang="en-US" sz="2000" dirty="0" smtClean="0"/>
              <a:t>).</a:t>
            </a:r>
          </a:p>
          <a:p>
            <a:pPr marL="457200">
              <a:buFont typeface="Wingdings" panose="05000000000000000000" pitchFamily="2" charset="2"/>
              <a:buChar char="§"/>
            </a:pPr>
            <a:r>
              <a:rPr lang="en-US" sz="2000" dirty="0" smtClean="0"/>
              <a:t>Component-oriented </a:t>
            </a:r>
            <a:r>
              <a:rPr lang="en-US" sz="2000" dirty="0"/>
              <a:t>programming is supported by the CLR's support for storing </a:t>
            </a:r>
            <a:r>
              <a:rPr lang="en-US" sz="2000" dirty="0">
                <a:solidFill>
                  <a:srgbClr val="FF0000"/>
                </a:solidFill>
              </a:rPr>
              <a:t>metadata</a:t>
            </a:r>
            <a:r>
              <a:rPr lang="en-US" sz="2000" dirty="0"/>
              <a:t> with the </a:t>
            </a:r>
            <a:r>
              <a:rPr lang="en-US" sz="2000" dirty="0">
                <a:solidFill>
                  <a:srgbClr val="FF0000"/>
                </a:solidFill>
              </a:rPr>
              <a:t>code</a:t>
            </a:r>
            <a:r>
              <a:rPr lang="en-US" sz="2000" dirty="0"/>
              <a:t> </a:t>
            </a:r>
            <a:r>
              <a:rPr lang="en-US" sz="2000" dirty="0">
                <a:solidFill>
                  <a:srgbClr val="0070C0"/>
                </a:solidFill>
              </a:rPr>
              <a:t>for the </a:t>
            </a:r>
            <a:r>
              <a:rPr lang="en-US" sz="2000" dirty="0" smtClean="0">
                <a:solidFill>
                  <a:srgbClr val="0070C0"/>
                </a:solidFill>
              </a:rPr>
              <a:t>class.</a:t>
            </a:r>
          </a:p>
          <a:p>
            <a:pPr marL="457200">
              <a:buFont typeface="Wingdings" panose="05000000000000000000" pitchFamily="2" charset="2"/>
              <a:buChar char="§"/>
            </a:pPr>
            <a:r>
              <a:rPr lang="en-US" sz="2000" dirty="0" smtClean="0"/>
              <a:t>The </a:t>
            </a:r>
            <a:r>
              <a:rPr lang="en-US" sz="2000" dirty="0"/>
              <a:t>metadata describes the </a:t>
            </a:r>
            <a:r>
              <a:rPr lang="en-US" sz="2000" dirty="0" smtClean="0"/>
              <a:t>class,</a:t>
            </a:r>
          </a:p>
          <a:p>
            <a:pPr marL="685800">
              <a:buFont typeface="Wingdings" panose="05000000000000000000" pitchFamily="2" charset="2"/>
              <a:buChar char="ü"/>
            </a:pPr>
            <a:r>
              <a:rPr lang="en-US" sz="2000" dirty="0" smtClean="0"/>
              <a:t>including </a:t>
            </a:r>
            <a:r>
              <a:rPr lang="en-US" sz="2000" dirty="0"/>
              <a:t>its methods and </a:t>
            </a:r>
            <a:r>
              <a:rPr lang="en-US" sz="2000" dirty="0" smtClean="0"/>
              <a:t>properties,</a:t>
            </a:r>
          </a:p>
          <a:p>
            <a:pPr marL="685800">
              <a:buFont typeface="Wingdings" panose="05000000000000000000" pitchFamily="2" charset="2"/>
              <a:buChar char="ü"/>
            </a:pPr>
            <a:r>
              <a:rPr lang="en-US" sz="2000" dirty="0" smtClean="0"/>
              <a:t>as </a:t>
            </a:r>
            <a:r>
              <a:rPr lang="en-US" sz="2000" dirty="0"/>
              <a:t>well as its </a:t>
            </a:r>
            <a:r>
              <a:rPr lang="en-US" sz="2000" dirty="0">
                <a:solidFill>
                  <a:srgbClr val="FF0000"/>
                </a:solidFill>
              </a:rPr>
              <a:t>security</a:t>
            </a:r>
            <a:r>
              <a:rPr lang="en-US" sz="2000" dirty="0"/>
              <a:t> needs and other attributes, such as </a:t>
            </a:r>
            <a:r>
              <a:rPr lang="en-US" sz="2000" dirty="0">
                <a:solidFill>
                  <a:srgbClr val="0070C0"/>
                </a:solidFill>
              </a:rPr>
              <a:t>whether</a:t>
            </a:r>
            <a:r>
              <a:rPr lang="en-US" sz="2000" dirty="0"/>
              <a:t> it can be </a:t>
            </a:r>
            <a:r>
              <a:rPr lang="en-US" sz="2000" dirty="0" smtClean="0">
                <a:solidFill>
                  <a:srgbClr val="FF0000"/>
                </a:solidFill>
              </a:rPr>
              <a:t>serialized</a:t>
            </a:r>
            <a:r>
              <a:rPr lang="en-US" sz="2000" dirty="0" smtClean="0"/>
              <a:t>;</a:t>
            </a:r>
          </a:p>
          <a:p>
            <a:pPr marL="457200" indent="0">
              <a:buNone/>
            </a:pPr>
            <a:r>
              <a:rPr lang="en-US" sz="2000" dirty="0" smtClean="0"/>
              <a:t>the </a:t>
            </a:r>
            <a:r>
              <a:rPr lang="en-US" sz="2000" dirty="0"/>
              <a:t>code contains the logic necessary to carry out its </a:t>
            </a:r>
            <a:r>
              <a:rPr lang="en-US" sz="2000" dirty="0" smtClean="0"/>
              <a:t>functions.</a:t>
            </a:r>
          </a:p>
          <a:p>
            <a:pPr marL="457200">
              <a:buFont typeface="Wingdings" panose="05000000000000000000" pitchFamily="2" charset="2"/>
              <a:buChar char="§"/>
            </a:pPr>
            <a:r>
              <a:rPr lang="en-US" sz="2000" dirty="0" smtClean="0"/>
              <a:t>A </a:t>
            </a:r>
            <a:r>
              <a:rPr lang="en-US" sz="2000" dirty="0">
                <a:solidFill>
                  <a:srgbClr val="FF0000"/>
                </a:solidFill>
              </a:rPr>
              <a:t>compiled</a:t>
            </a:r>
            <a:r>
              <a:rPr lang="en-US" sz="2000" dirty="0"/>
              <a:t> </a:t>
            </a:r>
            <a:r>
              <a:rPr lang="en-US" sz="2000" dirty="0">
                <a:solidFill>
                  <a:srgbClr val="0070C0"/>
                </a:solidFill>
              </a:rPr>
              <a:t>class</a:t>
            </a:r>
            <a:r>
              <a:rPr lang="en-US" sz="2000" dirty="0"/>
              <a:t> is thus a </a:t>
            </a:r>
            <a:r>
              <a:rPr lang="en-US" sz="2000" dirty="0">
                <a:solidFill>
                  <a:srgbClr val="FF0000"/>
                </a:solidFill>
              </a:rPr>
              <a:t>self-contained unit</a:t>
            </a:r>
            <a:r>
              <a:rPr lang="en-US" sz="2000" dirty="0"/>
              <a:t>; therefore, a </a:t>
            </a:r>
            <a:r>
              <a:rPr lang="en-US" sz="2000" dirty="0">
                <a:solidFill>
                  <a:srgbClr val="FF0000"/>
                </a:solidFill>
              </a:rPr>
              <a:t>hosting environment</a:t>
            </a:r>
            <a:r>
              <a:rPr lang="en-US" sz="2000" dirty="0"/>
              <a:t> that knows how to read a </a:t>
            </a:r>
            <a:r>
              <a:rPr lang="en-US" sz="2000" dirty="0">
                <a:solidFill>
                  <a:srgbClr val="0070C0"/>
                </a:solidFill>
              </a:rPr>
              <a:t>class'</a:t>
            </a:r>
            <a:r>
              <a:rPr lang="en-US" sz="2000" dirty="0">
                <a:solidFill>
                  <a:srgbClr val="FF0000"/>
                </a:solidFill>
              </a:rPr>
              <a:t> metadata </a:t>
            </a:r>
            <a:r>
              <a:rPr lang="en-US" sz="2000" dirty="0"/>
              <a:t>and code needs no other information to make use of </a:t>
            </a:r>
            <a:r>
              <a:rPr lang="en-US" sz="2000" dirty="0" smtClean="0"/>
              <a:t>it.</a:t>
            </a:r>
          </a:p>
          <a:p>
            <a:pPr marL="457200">
              <a:buFont typeface="Wingdings" panose="05000000000000000000" pitchFamily="2" charset="2"/>
              <a:buChar char="§"/>
            </a:pPr>
            <a:r>
              <a:rPr lang="en-US" sz="2000" dirty="0" smtClean="0"/>
              <a:t>Using </a:t>
            </a:r>
            <a:r>
              <a:rPr lang="en-US" sz="2000" dirty="0"/>
              <a:t>C# and the CLR, it is possible to add custom metadata to a class by creating </a:t>
            </a:r>
            <a:r>
              <a:rPr lang="en-US" sz="2000" dirty="0">
                <a:solidFill>
                  <a:srgbClr val="FF0000"/>
                </a:solidFill>
              </a:rPr>
              <a:t>custom attributes</a:t>
            </a:r>
            <a:r>
              <a:rPr lang="en-US" sz="2000" dirty="0"/>
              <a:t>. </a:t>
            </a:r>
            <a:endParaRPr lang="en-US" sz="2000" dirty="0" smtClean="0"/>
          </a:p>
          <a:p>
            <a:pPr marL="457200">
              <a:buFont typeface="Wingdings" panose="05000000000000000000" pitchFamily="2" charset="2"/>
              <a:buChar char="§"/>
            </a:pPr>
            <a:r>
              <a:rPr lang="en-US" sz="2000" dirty="0" smtClean="0"/>
              <a:t>Likewise</a:t>
            </a:r>
            <a:r>
              <a:rPr lang="en-US" sz="2000" dirty="0"/>
              <a:t>, it is possible to </a:t>
            </a:r>
            <a:r>
              <a:rPr lang="en-US" sz="2000" dirty="0">
                <a:solidFill>
                  <a:srgbClr val="0070C0"/>
                </a:solidFill>
              </a:rPr>
              <a:t>read</a:t>
            </a:r>
            <a:r>
              <a:rPr lang="en-US" sz="2000" dirty="0">
                <a:solidFill>
                  <a:srgbClr val="FF0000"/>
                </a:solidFill>
              </a:rPr>
              <a:t> class metadata</a:t>
            </a:r>
            <a:r>
              <a:rPr lang="en-US" sz="2000" dirty="0"/>
              <a:t> using </a:t>
            </a:r>
            <a:r>
              <a:rPr lang="en-US" sz="2000" dirty="0">
                <a:solidFill>
                  <a:srgbClr val="FF0000"/>
                </a:solidFill>
              </a:rPr>
              <a:t>CLR types</a:t>
            </a:r>
            <a:r>
              <a:rPr lang="en-US" sz="2000" dirty="0"/>
              <a:t> that support </a:t>
            </a:r>
            <a:r>
              <a:rPr lang="en-US" sz="2000" dirty="0">
                <a:solidFill>
                  <a:srgbClr val="FF0000"/>
                </a:solidFill>
              </a:rPr>
              <a:t>reflection</a:t>
            </a:r>
            <a:r>
              <a:rPr lang="en-US" sz="2000" dirty="0" smtClean="0"/>
              <a:t>.</a:t>
            </a:r>
            <a:endParaRPr lang="en-US" sz="2000" dirty="0"/>
          </a:p>
        </p:txBody>
      </p:sp>
      <p:sp>
        <p:nvSpPr>
          <p:cNvPr id="3" name="Date Placeholder 2"/>
          <p:cNvSpPr>
            <a:spLocks noGrp="1"/>
          </p:cNvSpPr>
          <p:nvPr>
            <p:ph type="dt" sz="half" idx="2"/>
          </p:nvPr>
        </p:nvSpPr>
        <p:spPr/>
        <p:txBody>
          <a:bodyPr/>
          <a:lstStyle/>
          <a:p>
            <a:fld id="{9E8E99FE-1516-4263-A0C1-F044FD16221D}"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21</a:t>
            </a:fld>
            <a:endParaRPr lang="en-US"/>
          </a:p>
        </p:txBody>
      </p:sp>
    </p:spTree>
    <p:extLst>
      <p:ext uri="{BB962C8B-B14F-4D97-AF65-F5344CB8AC3E}">
        <p14:creationId xmlns:p14="http://schemas.microsoft.com/office/powerpoint/2010/main" val="233480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Assembly</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An assembly is a collection of files that appear to the programmer to be a </a:t>
            </a:r>
            <a:r>
              <a:rPr lang="en-US" sz="2000" dirty="0">
                <a:solidFill>
                  <a:srgbClr val="FF0000"/>
                </a:solidFill>
              </a:rPr>
              <a:t>single</a:t>
            </a:r>
            <a:r>
              <a:rPr lang="en-US" sz="2000" dirty="0"/>
              <a:t> dynamic link library (</a:t>
            </a:r>
            <a:r>
              <a:rPr lang="en-US" sz="2000" dirty="0">
                <a:solidFill>
                  <a:srgbClr val="FF0000"/>
                </a:solidFill>
              </a:rPr>
              <a:t>DLL</a:t>
            </a:r>
            <a:r>
              <a:rPr lang="en-US" sz="2000" dirty="0"/>
              <a:t>) or </a:t>
            </a:r>
            <a:r>
              <a:rPr lang="en-US" sz="2000" dirty="0">
                <a:solidFill>
                  <a:srgbClr val="FF0000"/>
                </a:solidFill>
              </a:rPr>
              <a:t>executable</a:t>
            </a:r>
            <a:r>
              <a:rPr lang="en-US" sz="2000" dirty="0"/>
              <a:t> (</a:t>
            </a:r>
            <a:r>
              <a:rPr lang="en-US" sz="2000" dirty="0">
                <a:solidFill>
                  <a:srgbClr val="FF0000"/>
                </a:solidFill>
              </a:rPr>
              <a:t>EXE</a:t>
            </a:r>
            <a:r>
              <a:rPr lang="en-US" sz="2000" dirty="0" smtClean="0"/>
              <a:t>).</a:t>
            </a:r>
          </a:p>
          <a:p>
            <a:pPr marL="457200">
              <a:buFont typeface="Wingdings" panose="05000000000000000000" pitchFamily="2" charset="2"/>
              <a:buChar char="§"/>
            </a:pPr>
            <a:r>
              <a:rPr lang="en-US" sz="2000" dirty="0" smtClean="0"/>
              <a:t>In </a:t>
            </a:r>
            <a:r>
              <a:rPr lang="en-US" sz="2000" dirty="0"/>
              <a:t>.NET, an assembly is the basic unit </a:t>
            </a:r>
            <a:r>
              <a:rPr lang="en-US" sz="2000" dirty="0" smtClean="0"/>
              <a:t>of</a:t>
            </a:r>
          </a:p>
          <a:p>
            <a:pPr marL="685800">
              <a:buFont typeface="Wingdings" panose="05000000000000000000" pitchFamily="2" charset="2"/>
              <a:buChar char="ü"/>
            </a:pPr>
            <a:r>
              <a:rPr lang="en-US" sz="2000" dirty="0" smtClean="0"/>
              <a:t>Reuse</a:t>
            </a:r>
          </a:p>
          <a:p>
            <a:pPr marL="685800">
              <a:buFont typeface="Wingdings" panose="05000000000000000000" pitchFamily="2" charset="2"/>
              <a:buChar char="ü"/>
            </a:pPr>
            <a:r>
              <a:rPr lang="en-US" sz="2000" dirty="0" smtClean="0"/>
              <a:t>Versioning</a:t>
            </a:r>
          </a:p>
          <a:p>
            <a:pPr marL="685800">
              <a:buFont typeface="Wingdings" panose="05000000000000000000" pitchFamily="2" charset="2"/>
              <a:buChar char="ü"/>
            </a:pPr>
            <a:r>
              <a:rPr lang="en-US" sz="2000" dirty="0" smtClean="0"/>
              <a:t>Security</a:t>
            </a:r>
          </a:p>
          <a:p>
            <a:pPr marL="685800">
              <a:buFont typeface="Wingdings" panose="05000000000000000000" pitchFamily="2" charset="2"/>
              <a:buChar char="ü"/>
            </a:pPr>
            <a:r>
              <a:rPr lang="en-US" sz="2000" dirty="0" smtClean="0"/>
              <a:t>Deployment</a:t>
            </a:r>
          </a:p>
          <a:p>
            <a:pPr marL="457200">
              <a:buFont typeface="Wingdings" panose="05000000000000000000" pitchFamily="2" charset="2"/>
              <a:buChar char="§"/>
            </a:pPr>
            <a:r>
              <a:rPr lang="en-US" sz="2000" dirty="0" smtClean="0"/>
              <a:t>The </a:t>
            </a:r>
            <a:r>
              <a:rPr lang="en-US" sz="2000" dirty="0">
                <a:solidFill>
                  <a:srgbClr val="FF0000"/>
                </a:solidFill>
              </a:rPr>
              <a:t>CLR</a:t>
            </a:r>
            <a:r>
              <a:rPr lang="en-US" sz="2000" dirty="0"/>
              <a:t> provides a </a:t>
            </a:r>
            <a:r>
              <a:rPr lang="en-US" sz="2000" dirty="0">
                <a:solidFill>
                  <a:srgbClr val="0070C0"/>
                </a:solidFill>
              </a:rPr>
              <a:t>number of classes</a:t>
            </a:r>
            <a:r>
              <a:rPr lang="en-US" sz="2000" dirty="0"/>
              <a:t> for manipulating </a:t>
            </a:r>
            <a:r>
              <a:rPr lang="en-US" sz="2000" dirty="0" smtClean="0">
                <a:solidFill>
                  <a:srgbClr val="FF0000"/>
                </a:solidFill>
              </a:rPr>
              <a:t>assemblies</a:t>
            </a:r>
            <a:r>
              <a:rPr lang="en-US" sz="2000" dirty="0" smtClean="0"/>
              <a:t>.</a:t>
            </a:r>
          </a:p>
          <a:p>
            <a:pPr marL="457200">
              <a:buFont typeface="Wingdings" panose="05000000000000000000" pitchFamily="2" charset="2"/>
              <a:buChar char="§"/>
            </a:pPr>
            <a:r>
              <a:rPr lang="en-US" sz="2000" dirty="0" smtClean="0"/>
              <a:t>A </a:t>
            </a:r>
            <a:r>
              <a:rPr lang="en-US" sz="2000" dirty="0"/>
              <a:t>final note about C# is that it also provides support for directly accessing memory using C++ style </a:t>
            </a:r>
            <a:r>
              <a:rPr lang="en-US" sz="2000" dirty="0">
                <a:solidFill>
                  <a:srgbClr val="FF0000"/>
                </a:solidFill>
              </a:rPr>
              <a:t>pointers</a:t>
            </a:r>
            <a:r>
              <a:rPr lang="en-US" sz="2000" dirty="0"/>
              <a:t> and keywords for bracketing such operations as </a:t>
            </a:r>
            <a:r>
              <a:rPr lang="en-US" sz="2000" dirty="0">
                <a:solidFill>
                  <a:srgbClr val="FF0000"/>
                </a:solidFill>
              </a:rPr>
              <a:t>unsafe</a:t>
            </a:r>
            <a:r>
              <a:rPr lang="en-US" sz="2000" dirty="0"/>
              <a:t>, and for warning the CLR garbage collector not to collect objects referenced by pointers until they are released</a:t>
            </a:r>
            <a:r>
              <a:rPr lang="en-US" sz="2000" dirty="0" smtClean="0"/>
              <a:t>.</a:t>
            </a:r>
            <a:endParaRPr lang="en-US" sz="2000" dirty="0"/>
          </a:p>
        </p:txBody>
      </p:sp>
      <p:sp>
        <p:nvSpPr>
          <p:cNvPr id="3" name="Date Placeholder 2"/>
          <p:cNvSpPr>
            <a:spLocks noGrp="1"/>
          </p:cNvSpPr>
          <p:nvPr>
            <p:ph type="dt" sz="half" idx="2"/>
          </p:nvPr>
        </p:nvSpPr>
        <p:spPr/>
        <p:txBody>
          <a:bodyPr/>
          <a:lstStyle/>
          <a:p>
            <a:fld id="{528C12C3-405E-41C5-AA34-77B9D93161E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22</a:t>
            </a:fld>
            <a:endParaRPr lang="en-US"/>
          </a:p>
        </p:txBody>
      </p:sp>
    </p:spTree>
    <p:extLst>
      <p:ext uri="{BB962C8B-B14F-4D97-AF65-F5344CB8AC3E}">
        <p14:creationId xmlns:p14="http://schemas.microsoft.com/office/powerpoint/2010/main" val="2389046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29625" y="5336171"/>
            <a:ext cx="3429000" cy="1171575"/>
          </a:xfrm>
          <a:prstGeom prst="rect">
            <a:avLst/>
          </a:prstGeom>
          <a:ln>
            <a:solidFill>
              <a:schemeClr val="accent1"/>
            </a:solidFill>
          </a:ln>
        </p:spPr>
      </p:pic>
      <p:sp>
        <p:nvSpPr>
          <p:cNvPr id="10" name="Text Placeholder 9"/>
          <p:cNvSpPr>
            <a:spLocks noGrp="1"/>
          </p:cNvSpPr>
          <p:nvPr>
            <p:ph type="body" sz="quarter" idx="13"/>
          </p:nvPr>
        </p:nvSpPr>
        <p:spPr/>
        <p:txBody>
          <a:bodyPr/>
          <a:lstStyle/>
          <a:p>
            <a:r>
              <a:rPr lang="en-US" dirty="0"/>
              <a:t>Getting Started: “Hello World”</a:t>
            </a:r>
          </a:p>
        </p:txBody>
      </p:sp>
      <p:sp>
        <p:nvSpPr>
          <p:cNvPr id="11" name="Text Placeholder 10"/>
          <p:cNvSpPr>
            <a:spLocks noGrp="1"/>
          </p:cNvSpPr>
          <p:nvPr>
            <p:ph type="body" sz="quarter" idx="16"/>
          </p:nvPr>
        </p:nvSpPr>
        <p:spPr/>
        <p:txBody>
          <a:bodyPr/>
          <a:lstStyle/>
          <a:p>
            <a:r>
              <a:rPr lang="en-US" dirty="0" smtClean="0"/>
              <a:t>2</a:t>
            </a:r>
            <a:endParaRPr lang="en-US" dirty="0"/>
          </a:p>
        </p:txBody>
      </p:sp>
      <p:sp>
        <p:nvSpPr>
          <p:cNvPr id="4" name="Date Placeholder 3"/>
          <p:cNvSpPr>
            <a:spLocks noGrp="1"/>
          </p:cNvSpPr>
          <p:nvPr>
            <p:ph type="dt" sz="half" idx="4294967295"/>
          </p:nvPr>
        </p:nvSpPr>
        <p:spPr>
          <a:xfrm>
            <a:off x="0" y="6538913"/>
            <a:ext cx="2743200" cy="254000"/>
          </a:xfrm>
        </p:spPr>
        <p:txBody>
          <a:bodyPr/>
          <a:lstStyle/>
          <a:p>
            <a:fld id="{635E102F-BA72-4EEE-957E-D2A341F66C09}" type="datetime1">
              <a:rPr lang="en-US" smtClean="0"/>
              <a:t>4/30/2018</a:t>
            </a:fld>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23</a:t>
            </a:fld>
            <a:endParaRPr lang="en-US"/>
          </a:p>
        </p:txBody>
      </p:sp>
    </p:spTree>
    <p:extLst>
      <p:ext uri="{BB962C8B-B14F-4D97-AF65-F5344CB8AC3E}">
        <p14:creationId xmlns:p14="http://schemas.microsoft.com/office/powerpoint/2010/main" val="1732363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It is a time-honored tradition to start a programming book with a "Hello World" </a:t>
            </a:r>
            <a:r>
              <a:rPr lang="en-US" sz="2000" dirty="0" smtClean="0"/>
              <a:t>program.</a:t>
            </a:r>
          </a:p>
          <a:p>
            <a:pPr marL="461963">
              <a:buFont typeface="Wingdings" panose="05000000000000000000" pitchFamily="2" charset="2"/>
              <a:buChar char="§"/>
            </a:pPr>
            <a:r>
              <a:rPr lang="en-US" sz="2000" dirty="0" smtClean="0"/>
              <a:t>In </a:t>
            </a:r>
            <a:r>
              <a:rPr lang="en-US" sz="2000" dirty="0"/>
              <a:t>this chapter, we create, compile, and run a simple "Hello World" program written in C</a:t>
            </a:r>
            <a:r>
              <a:rPr lang="en-US" sz="2000" dirty="0" smtClean="0"/>
              <a:t>#.</a:t>
            </a:r>
          </a:p>
          <a:p>
            <a:pPr marL="461963">
              <a:buFont typeface="Wingdings" panose="05000000000000000000" pitchFamily="2" charset="2"/>
              <a:buChar char="§"/>
            </a:pPr>
            <a:r>
              <a:rPr lang="en-US" sz="2000" dirty="0" smtClean="0"/>
              <a:t>The </a:t>
            </a:r>
            <a:r>
              <a:rPr lang="en-US" sz="2000" dirty="0"/>
              <a:t>analysis of this brief program will introduce key features of the C# language</a:t>
            </a:r>
            <a:r>
              <a:rPr lang="en-US" sz="2000" dirty="0" smtClean="0"/>
              <a:t>.</a:t>
            </a:r>
          </a:p>
          <a:p>
            <a:pPr marL="461963">
              <a:buFont typeface="Wingdings" panose="05000000000000000000" pitchFamily="2" charset="2"/>
              <a:buChar char="§"/>
            </a:pPr>
            <a:r>
              <a:rPr lang="en-US" sz="2000" dirty="0">
                <a:solidFill>
                  <a:srgbClr val="FF0000"/>
                </a:solidFill>
              </a:rPr>
              <a:t>Example 2-1</a:t>
            </a:r>
            <a:r>
              <a:rPr lang="en-US" sz="2000" dirty="0"/>
              <a:t> illustrates the fundamental elements of a very elementary C# program.</a:t>
            </a:r>
          </a:p>
          <a:p>
            <a:pPr marL="461963">
              <a:buFont typeface="Wingdings" panose="05000000000000000000" pitchFamily="2" charset="2"/>
              <a:buChar char="§"/>
            </a:pPr>
            <a:r>
              <a:rPr lang="en-US" sz="2000" dirty="0"/>
              <a:t>Compiling and running HelloWorld displays the words "Hello World" at the </a:t>
            </a:r>
            <a:r>
              <a:rPr lang="en-US" sz="2000" dirty="0" smtClean="0"/>
              <a:t>console.</a:t>
            </a:r>
          </a:p>
          <a:p>
            <a:pPr marL="461963">
              <a:buFont typeface="Wingdings" panose="05000000000000000000" pitchFamily="2" charset="2"/>
              <a:buChar char="§"/>
            </a:pPr>
            <a:r>
              <a:rPr lang="en-US" sz="2000" dirty="0" smtClean="0"/>
              <a:t>Let's </a:t>
            </a:r>
            <a:r>
              <a:rPr lang="en-US" sz="2000" dirty="0"/>
              <a:t>take a closer look at this simple program</a:t>
            </a:r>
            <a:r>
              <a:rPr lang="en-US" sz="2000" dirty="0" smtClean="0"/>
              <a:t>.</a:t>
            </a:r>
            <a:endParaRPr lang="en-US" sz="2000" dirty="0"/>
          </a:p>
        </p:txBody>
      </p:sp>
      <p:sp>
        <p:nvSpPr>
          <p:cNvPr id="3" name="Date Placeholder 2"/>
          <p:cNvSpPr>
            <a:spLocks noGrp="1"/>
          </p:cNvSpPr>
          <p:nvPr>
            <p:ph type="dt" sz="half" idx="2"/>
          </p:nvPr>
        </p:nvSpPr>
        <p:spPr/>
        <p:txBody>
          <a:bodyPr/>
          <a:lstStyle/>
          <a:p>
            <a:fld id="{EE85C3FD-F864-43A5-9501-EA8D97906A29}"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24</a:t>
            </a:fld>
            <a:endParaRPr lang="en-US"/>
          </a:p>
        </p:txBody>
      </p:sp>
    </p:spTree>
    <p:extLst>
      <p:ext uri="{BB962C8B-B14F-4D97-AF65-F5344CB8AC3E}">
        <p14:creationId xmlns:p14="http://schemas.microsoft.com/office/powerpoint/2010/main" val="8475897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2-1</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4891" y="1311261"/>
            <a:ext cx="5542797" cy="2228894"/>
          </a:xfrm>
          <a:prstGeom prst="rect">
            <a:avLst/>
          </a:prstGeom>
          <a:ln>
            <a:solidFill>
              <a:schemeClr val="accent1"/>
            </a:solidFill>
          </a:ln>
        </p:spPr>
      </p:pic>
      <p:sp>
        <p:nvSpPr>
          <p:cNvPr id="4" name="Date Placeholder 3"/>
          <p:cNvSpPr>
            <a:spLocks noGrp="1"/>
          </p:cNvSpPr>
          <p:nvPr>
            <p:ph type="dt" sz="half" idx="2"/>
          </p:nvPr>
        </p:nvSpPr>
        <p:spPr/>
        <p:txBody>
          <a:bodyPr/>
          <a:lstStyle/>
          <a:p>
            <a:fld id="{D87B320C-F4A6-4008-A28E-3DC650914C73}"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25</a:t>
            </a:fld>
            <a:endParaRPr lang="en-US"/>
          </a:p>
        </p:txBody>
      </p:sp>
    </p:spTree>
    <p:extLst>
      <p:ext uri="{BB962C8B-B14F-4D97-AF65-F5344CB8AC3E}">
        <p14:creationId xmlns:p14="http://schemas.microsoft.com/office/powerpoint/2010/main" val="398529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Classes, Objects, and </a:t>
            </a:r>
            <a:r>
              <a:rPr lang="en-US" dirty="0" smtClean="0">
                <a:solidFill>
                  <a:schemeClr val="bg1"/>
                </a:solidFill>
              </a:rPr>
              <a:t>Types</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The essence of object-oriented programming is the </a:t>
            </a:r>
            <a:r>
              <a:rPr lang="en-US" sz="2000" dirty="0">
                <a:solidFill>
                  <a:srgbClr val="FF0000"/>
                </a:solidFill>
              </a:rPr>
              <a:t>creation</a:t>
            </a:r>
            <a:r>
              <a:rPr lang="en-US" sz="2000" dirty="0"/>
              <a:t> of </a:t>
            </a:r>
            <a:r>
              <a:rPr lang="en-US" sz="2000" dirty="0">
                <a:solidFill>
                  <a:srgbClr val="0070C0"/>
                </a:solidFill>
              </a:rPr>
              <a:t>new</a:t>
            </a:r>
            <a:r>
              <a:rPr lang="en-US" sz="2000" dirty="0"/>
              <a:t> </a:t>
            </a:r>
            <a:r>
              <a:rPr lang="en-US" sz="2000" dirty="0" smtClean="0">
                <a:solidFill>
                  <a:srgbClr val="FF0000"/>
                </a:solidFill>
              </a:rPr>
              <a:t>types</a:t>
            </a:r>
            <a:r>
              <a:rPr lang="en-US" sz="2000" dirty="0" smtClean="0"/>
              <a:t>.</a:t>
            </a:r>
          </a:p>
          <a:p>
            <a:pPr marL="461963">
              <a:buFont typeface="Wingdings" panose="05000000000000000000" pitchFamily="2" charset="2"/>
              <a:buChar char="§"/>
            </a:pPr>
            <a:r>
              <a:rPr lang="en-US" sz="2000" dirty="0" smtClean="0"/>
              <a:t>A </a:t>
            </a:r>
            <a:r>
              <a:rPr lang="en-US" sz="2000" dirty="0"/>
              <a:t>type represents a thing. Sometimes the thing is </a:t>
            </a:r>
            <a:r>
              <a:rPr lang="en-US" sz="2000" dirty="0">
                <a:solidFill>
                  <a:srgbClr val="FF0000"/>
                </a:solidFill>
              </a:rPr>
              <a:t>abstract</a:t>
            </a:r>
            <a:r>
              <a:rPr lang="en-US" sz="2000" dirty="0"/>
              <a:t>, such as a data table or a thread; sometimes it is more </a:t>
            </a:r>
            <a:r>
              <a:rPr lang="en-US" sz="2000" dirty="0">
                <a:solidFill>
                  <a:srgbClr val="FF0000"/>
                </a:solidFill>
              </a:rPr>
              <a:t>tangible</a:t>
            </a:r>
            <a:r>
              <a:rPr lang="en-US" sz="2000" dirty="0"/>
              <a:t>, such as a button in a </a:t>
            </a:r>
            <a:r>
              <a:rPr lang="en-US" sz="2000" dirty="0" smtClean="0"/>
              <a:t>window.</a:t>
            </a:r>
          </a:p>
          <a:p>
            <a:pPr marL="461963">
              <a:buFont typeface="Wingdings" panose="05000000000000000000" pitchFamily="2" charset="2"/>
              <a:buChar char="§"/>
            </a:pPr>
            <a:r>
              <a:rPr lang="en-US" sz="2000" dirty="0" smtClean="0"/>
              <a:t>A </a:t>
            </a:r>
            <a:r>
              <a:rPr lang="en-US" sz="2000" dirty="0"/>
              <a:t>type defines the </a:t>
            </a:r>
            <a:r>
              <a:rPr lang="en-US" sz="2000" dirty="0">
                <a:solidFill>
                  <a:srgbClr val="0070C0"/>
                </a:solidFill>
              </a:rPr>
              <a:t>thing's general</a:t>
            </a:r>
            <a:r>
              <a:rPr lang="en-US" sz="2000" dirty="0"/>
              <a:t> </a:t>
            </a:r>
            <a:r>
              <a:rPr lang="en-US" sz="2000" dirty="0">
                <a:solidFill>
                  <a:srgbClr val="FF0000"/>
                </a:solidFill>
              </a:rPr>
              <a:t>properties</a:t>
            </a:r>
            <a:r>
              <a:rPr lang="en-US" sz="2000" dirty="0"/>
              <a:t> and </a:t>
            </a:r>
            <a:r>
              <a:rPr lang="en-US" sz="2000" dirty="0" smtClean="0">
                <a:solidFill>
                  <a:srgbClr val="FF0000"/>
                </a:solidFill>
              </a:rPr>
              <a:t>behaviors</a:t>
            </a:r>
            <a:r>
              <a:rPr lang="en-US" sz="2000" dirty="0" smtClean="0"/>
              <a:t>.</a:t>
            </a:r>
          </a:p>
          <a:p>
            <a:pPr marL="461963">
              <a:buFont typeface="Wingdings" panose="05000000000000000000" pitchFamily="2" charset="2"/>
              <a:buChar char="§"/>
            </a:pPr>
            <a:r>
              <a:rPr lang="en-US" sz="2000" dirty="0" smtClean="0"/>
              <a:t>If </a:t>
            </a:r>
            <a:r>
              <a:rPr lang="en-US" sz="2000" dirty="0"/>
              <a:t>your program uses three instances of a button type in a window -- say, an OK, a Cancel, and a Help button -- each instance will share certain properties and </a:t>
            </a:r>
            <a:r>
              <a:rPr lang="en-US" sz="2000" dirty="0" smtClean="0"/>
              <a:t>behaviors.</a:t>
            </a:r>
          </a:p>
          <a:p>
            <a:pPr marL="461963">
              <a:buFont typeface="Wingdings" panose="05000000000000000000" pitchFamily="2" charset="2"/>
              <a:buChar char="§"/>
            </a:pPr>
            <a:r>
              <a:rPr lang="en-US" sz="2000" dirty="0" smtClean="0"/>
              <a:t>Each</a:t>
            </a:r>
            <a:r>
              <a:rPr lang="en-US" sz="2000" dirty="0"/>
              <a:t>, for example, will have a size (though it might differ from that of its companions), a position (though again, it will almost certainly differ in its position from the others), and a text label (e.g., "OK", "Cancel," and "Help</a:t>
            </a:r>
            <a:r>
              <a:rPr lang="en-US" sz="2000" dirty="0" smtClean="0"/>
              <a:t>").</a:t>
            </a:r>
          </a:p>
          <a:p>
            <a:pPr marL="461963">
              <a:buFont typeface="Wingdings" panose="05000000000000000000" pitchFamily="2" charset="2"/>
              <a:buChar char="§"/>
            </a:pPr>
            <a:r>
              <a:rPr lang="en-US" sz="2000" dirty="0" smtClean="0"/>
              <a:t>Likewise</a:t>
            </a:r>
            <a:r>
              <a:rPr lang="en-US" sz="2000" dirty="0"/>
              <a:t>, all three buttons will have common behaviors, such as the ability to be drawn, activated, pressed, and so </a:t>
            </a:r>
            <a:r>
              <a:rPr lang="en-US" sz="2000" dirty="0" smtClean="0"/>
              <a:t>forth.</a:t>
            </a:r>
          </a:p>
          <a:p>
            <a:pPr marL="461963">
              <a:buFont typeface="Wingdings" panose="05000000000000000000" pitchFamily="2" charset="2"/>
              <a:buChar char="§"/>
            </a:pPr>
            <a:r>
              <a:rPr lang="en-US" sz="2000" dirty="0" smtClean="0"/>
              <a:t>Thus</a:t>
            </a:r>
            <a:r>
              <a:rPr lang="en-US" sz="2000" dirty="0"/>
              <a:t>, the details might differ among the individual buttons, but they are all of the same </a:t>
            </a:r>
            <a:r>
              <a:rPr lang="en-US" sz="2000" dirty="0" smtClean="0"/>
              <a:t>type.</a:t>
            </a:r>
          </a:p>
          <a:p>
            <a:pPr marL="461963">
              <a:buFont typeface="Wingdings" panose="05000000000000000000" pitchFamily="2" charset="2"/>
              <a:buChar char="§"/>
            </a:pPr>
            <a:r>
              <a:rPr lang="en-US" sz="2000" dirty="0" smtClean="0"/>
              <a:t>As </a:t>
            </a:r>
            <a:r>
              <a:rPr lang="en-US" sz="2000" dirty="0"/>
              <a:t>in many object-oriented programming languages, in C# a type is defined by a class, while the individual instances of that class are known as </a:t>
            </a:r>
            <a:r>
              <a:rPr lang="en-US" sz="2000" dirty="0" smtClean="0"/>
              <a:t>objects.</a:t>
            </a:r>
          </a:p>
          <a:p>
            <a:pPr marL="461963">
              <a:buFont typeface="Wingdings" panose="05000000000000000000" pitchFamily="2" charset="2"/>
              <a:buChar char="§"/>
            </a:pPr>
            <a:r>
              <a:rPr lang="en-US" sz="2000" dirty="0" smtClean="0"/>
              <a:t>Later </a:t>
            </a:r>
            <a:r>
              <a:rPr lang="en-US" sz="2000" dirty="0"/>
              <a:t>chapters explain that there are other types in C# besides classes, including enums, structs, and delegates, but for now the focus is on classes</a:t>
            </a:r>
            <a:r>
              <a:rPr lang="en-US" sz="2000" dirty="0" smtClean="0"/>
              <a:t>.</a:t>
            </a:r>
            <a:endParaRPr lang="en-US" sz="2000" dirty="0"/>
          </a:p>
        </p:txBody>
      </p:sp>
      <p:sp>
        <p:nvSpPr>
          <p:cNvPr id="3" name="Date Placeholder 2"/>
          <p:cNvSpPr>
            <a:spLocks noGrp="1"/>
          </p:cNvSpPr>
          <p:nvPr>
            <p:ph type="dt" sz="half" idx="2"/>
          </p:nvPr>
        </p:nvSpPr>
        <p:spPr/>
        <p:txBody>
          <a:bodyPr/>
          <a:lstStyle/>
          <a:p>
            <a:fld id="{CD744DEE-E059-4225-BD0B-759B5F4B735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26</a:t>
            </a:fld>
            <a:endParaRPr lang="en-US"/>
          </a:p>
        </p:txBody>
      </p:sp>
    </p:spTree>
    <p:extLst>
      <p:ext uri="{BB962C8B-B14F-4D97-AF65-F5344CB8AC3E}">
        <p14:creationId xmlns:p14="http://schemas.microsoft.com/office/powerpoint/2010/main" val="1087636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Classes, Objects, and </a:t>
            </a:r>
            <a:r>
              <a:rPr lang="en-US" dirty="0" smtClean="0">
                <a:solidFill>
                  <a:schemeClr val="bg1"/>
                </a:solidFill>
              </a:rPr>
              <a:t>Types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a:t>The "Hello World" program declares a single type: the HelloWorld </a:t>
            </a:r>
            <a:r>
              <a:rPr lang="en-US" sz="2000" dirty="0" smtClean="0"/>
              <a:t>class.</a:t>
            </a:r>
          </a:p>
          <a:p>
            <a:pPr marL="461963">
              <a:buFont typeface="Wingdings" panose="05000000000000000000" pitchFamily="2" charset="2"/>
              <a:buChar char="§"/>
            </a:pPr>
            <a:r>
              <a:rPr lang="en-US" sz="2000" dirty="0" smtClean="0"/>
              <a:t>To </a:t>
            </a:r>
            <a:r>
              <a:rPr lang="en-US" sz="2000" dirty="0"/>
              <a:t>define a C# type, you declare it as a class using the class keyword, give it a name -- in this case, HelloWorld -- and then define its properties and </a:t>
            </a:r>
            <a:r>
              <a:rPr lang="en-US" sz="2000" dirty="0" smtClean="0"/>
              <a:t>behaviors.</a:t>
            </a:r>
          </a:p>
          <a:p>
            <a:pPr marL="461963">
              <a:buFont typeface="Wingdings" panose="05000000000000000000" pitchFamily="2" charset="2"/>
              <a:buChar char="§"/>
            </a:pPr>
            <a:r>
              <a:rPr lang="en-US" sz="2000" dirty="0" smtClean="0"/>
              <a:t>The </a:t>
            </a:r>
            <a:r>
              <a:rPr lang="en-US" sz="2000" dirty="0"/>
              <a:t>property and behavior definitions of a C# class must be enclosed by open and closed braces </a:t>
            </a:r>
            <a:r>
              <a:rPr lang="en-US" sz="2000" dirty="0" smtClean="0"/>
              <a:t>({ } ).</a:t>
            </a:r>
            <a:endParaRPr lang="en-US" sz="2000" dirty="0"/>
          </a:p>
        </p:txBody>
      </p:sp>
      <p:sp>
        <p:nvSpPr>
          <p:cNvPr id="3" name="Date Placeholder 2"/>
          <p:cNvSpPr>
            <a:spLocks noGrp="1"/>
          </p:cNvSpPr>
          <p:nvPr>
            <p:ph type="dt" sz="half" idx="2"/>
          </p:nvPr>
        </p:nvSpPr>
        <p:spPr/>
        <p:txBody>
          <a:bodyPr/>
          <a:lstStyle/>
          <a:p>
            <a:fld id="{FA4A81B5-50E6-473C-BDE0-795B1A40035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27</a:t>
            </a:fld>
            <a:endParaRPr lang="en-US"/>
          </a:p>
        </p:txBody>
      </p:sp>
    </p:spTree>
    <p:extLst>
      <p:ext uri="{BB962C8B-B14F-4D97-AF65-F5344CB8AC3E}">
        <p14:creationId xmlns:p14="http://schemas.microsoft.com/office/powerpoint/2010/main" val="2225789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Methods</a:t>
            </a:r>
            <a:endParaRPr lang="en-US" dirty="0"/>
          </a:p>
        </p:txBody>
      </p:sp>
      <p:sp>
        <p:nvSpPr>
          <p:cNvPr id="4" name="Content Placeholder 3"/>
          <p:cNvSpPr>
            <a:spLocks noGrp="1"/>
          </p:cNvSpPr>
          <p:nvPr>
            <p:ph idx="1"/>
          </p:nvPr>
        </p:nvSpPr>
        <p:spPr/>
        <p:txBody>
          <a:bodyPr>
            <a:normAutofit fontScale="92500"/>
          </a:bodyPr>
          <a:lstStyle/>
          <a:p>
            <a:pPr>
              <a:buFont typeface="Wingdings" panose="05000000000000000000" pitchFamily="2" charset="2"/>
              <a:buChar char="v"/>
            </a:pPr>
            <a:r>
              <a:rPr lang="en-US" sz="2000" dirty="0"/>
              <a:t>A class has both properties and </a:t>
            </a:r>
            <a:r>
              <a:rPr lang="en-US" sz="2000" dirty="0" smtClean="0"/>
              <a:t>behaviors. </a:t>
            </a:r>
            <a:r>
              <a:rPr lang="en-US" sz="2000" dirty="0" smtClean="0">
                <a:solidFill>
                  <a:srgbClr val="FF0000"/>
                </a:solidFill>
              </a:rPr>
              <a:t>Behaviors</a:t>
            </a:r>
            <a:r>
              <a:rPr lang="en-US" sz="2000" dirty="0" smtClean="0"/>
              <a:t> </a:t>
            </a:r>
            <a:r>
              <a:rPr lang="en-US" sz="2000" dirty="0"/>
              <a:t>are defined with </a:t>
            </a:r>
            <a:r>
              <a:rPr lang="en-US" sz="2000" dirty="0">
                <a:solidFill>
                  <a:srgbClr val="FF0000"/>
                </a:solidFill>
              </a:rPr>
              <a:t>member methods</a:t>
            </a:r>
            <a:r>
              <a:rPr lang="en-US" sz="2000" dirty="0"/>
              <a:t>; properties are discussed in Chapter </a:t>
            </a:r>
            <a:r>
              <a:rPr lang="en-US" sz="2000" dirty="0" smtClean="0"/>
              <a:t>3.</a:t>
            </a:r>
          </a:p>
          <a:p>
            <a:pPr marL="461963">
              <a:buFont typeface="Wingdings" panose="05000000000000000000" pitchFamily="2" charset="2"/>
              <a:buChar char="§"/>
            </a:pPr>
            <a:r>
              <a:rPr lang="en-US" sz="2000" dirty="0" smtClean="0"/>
              <a:t>A </a:t>
            </a:r>
            <a:r>
              <a:rPr lang="en-US" sz="2000" dirty="0"/>
              <a:t>method is a </a:t>
            </a:r>
            <a:r>
              <a:rPr lang="en-US" sz="2000" dirty="0">
                <a:solidFill>
                  <a:srgbClr val="FF0000"/>
                </a:solidFill>
              </a:rPr>
              <a:t>function</a:t>
            </a:r>
            <a:r>
              <a:rPr lang="en-US" sz="2000" dirty="0"/>
              <a:t> owned by your class. In fact, member methods are sometimes called </a:t>
            </a:r>
            <a:r>
              <a:rPr lang="en-US" sz="2000" dirty="0">
                <a:solidFill>
                  <a:srgbClr val="FF0000"/>
                </a:solidFill>
              </a:rPr>
              <a:t>member </a:t>
            </a:r>
            <a:r>
              <a:rPr lang="en-US" sz="2000" dirty="0" smtClean="0">
                <a:solidFill>
                  <a:srgbClr val="FF0000"/>
                </a:solidFill>
              </a:rPr>
              <a:t>functions</a:t>
            </a:r>
            <a:r>
              <a:rPr lang="en-US" sz="2000" dirty="0" smtClean="0"/>
              <a:t>.</a:t>
            </a:r>
          </a:p>
          <a:p>
            <a:pPr marL="461963">
              <a:buFont typeface="Wingdings" panose="05000000000000000000" pitchFamily="2" charset="2"/>
              <a:buChar char="§"/>
            </a:pPr>
            <a:r>
              <a:rPr lang="en-US" sz="2000" dirty="0" smtClean="0"/>
              <a:t>The </a:t>
            </a:r>
            <a:r>
              <a:rPr lang="en-US" sz="2000" dirty="0"/>
              <a:t>member methods define what your class can do or how it </a:t>
            </a:r>
            <a:r>
              <a:rPr lang="en-US" sz="2000" dirty="0" smtClean="0"/>
              <a:t>behaves.</a:t>
            </a:r>
          </a:p>
          <a:p>
            <a:pPr marL="461963">
              <a:buFont typeface="Wingdings" panose="05000000000000000000" pitchFamily="2" charset="2"/>
              <a:buChar char="§"/>
            </a:pPr>
            <a:r>
              <a:rPr lang="en-US" sz="2000" dirty="0" smtClean="0"/>
              <a:t>Typically</a:t>
            </a:r>
            <a:r>
              <a:rPr lang="en-US" sz="2000" dirty="0"/>
              <a:t>, </a:t>
            </a:r>
            <a:r>
              <a:rPr lang="en-US" sz="2000" dirty="0">
                <a:solidFill>
                  <a:srgbClr val="FF0000"/>
                </a:solidFill>
              </a:rPr>
              <a:t>methods</a:t>
            </a:r>
            <a:r>
              <a:rPr lang="en-US" sz="2000" dirty="0"/>
              <a:t> are given </a:t>
            </a:r>
            <a:r>
              <a:rPr lang="en-US" sz="2000" dirty="0">
                <a:solidFill>
                  <a:srgbClr val="FF0000"/>
                </a:solidFill>
              </a:rPr>
              <a:t>action names</a:t>
            </a:r>
            <a:r>
              <a:rPr lang="en-US" sz="2000" dirty="0"/>
              <a:t>, such as WriteLine( ) or AddNumbers( </a:t>
            </a:r>
            <a:r>
              <a:rPr lang="en-US" sz="2000" dirty="0" smtClean="0"/>
              <a:t>).</a:t>
            </a:r>
          </a:p>
          <a:p>
            <a:pPr marL="461963">
              <a:buFont typeface="Wingdings" panose="05000000000000000000" pitchFamily="2" charset="2"/>
              <a:buChar char="§"/>
            </a:pPr>
            <a:r>
              <a:rPr lang="en-US" sz="2000" dirty="0" smtClean="0"/>
              <a:t>In </a:t>
            </a:r>
            <a:r>
              <a:rPr lang="en-US" sz="2000" dirty="0"/>
              <a:t>the case shown here, however, the class method has a special name, Main( ), which doesn't describe an action but does designate to the Common Language Runtime (CLR) that this is the main, or first method, for your </a:t>
            </a:r>
            <a:r>
              <a:rPr lang="en-US" sz="2000" dirty="0" smtClean="0"/>
              <a:t>class.</a:t>
            </a:r>
          </a:p>
          <a:p>
            <a:pPr marL="461963">
              <a:buFont typeface="Wingdings" panose="05000000000000000000" pitchFamily="2" charset="2"/>
              <a:buChar char="§"/>
            </a:pPr>
            <a:r>
              <a:rPr lang="en-US" sz="2000" dirty="0" smtClean="0"/>
              <a:t>Unlike </a:t>
            </a:r>
            <a:r>
              <a:rPr lang="en-US" sz="2000" dirty="0"/>
              <a:t>C++, Main is capitalized in C# and can return int or void. The CLR calls Main( ) when your program </a:t>
            </a:r>
            <a:r>
              <a:rPr lang="en-US" sz="2000" dirty="0" smtClean="0"/>
              <a:t>starts.</a:t>
            </a:r>
          </a:p>
          <a:p>
            <a:pPr marL="461963">
              <a:buFont typeface="Wingdings" panose="05000000000000000000" pitchFamily="2" charset="2"/>
              <a:buChar char="§"/>
            </a:pPr>
            <a:r>
              <a:rPr lang="en-US" sz="2000" dirty="0" smtClean="0"/>
              <a:t>Main</a:t>
            </a:r>
            <a:r>
              <a:rPr lang="en-US" sz="2000" dirty="0"/>
              <a:t>( )is the entry point for your program, and every C# program must have a Main( ) </a:t>
            </a:r>
            <a:r>
              <a:rPr lang="en-US" sz="2000" dirty="0" smtClean="0"/>
              <a:t>method.</a:t>
            </a:r>
          </a:p>
          <a:p>
            <a:pPr marL="461963">
              <a:buFont typeface="Wingdings" panose="05000000000000000000" pitchFamily="2" charset="2"/>
              <a:buChar char="§"/>
            </a:pPr>
            <a:r>
              <a:rPr lang="en-US" sz="2000" dirty="0" smtClean="0"/>
              <a:t>Method </a:t>
            </a:r>
            <a:r>
              <a:rPr lang="en-US" sz="2000" dirty="0"/>
              <a:t>declarations are a contract between the creator of the method and the consumer (user) of the </a:t>
            </a:r>
            <a:r>
              <a:rPr lang="en-US" sz="2000" dirty="0" smtClean="0"/>
              <a:t>method.</a:t>
            </a:r>
          </a:p>
          <a:p>
            <a:pPr marL="461963">
              <a:buFont typeface="Wingdings" panose="05000000000000000000" pitchFamily="2" charset="2"/>
              <a:buChar char="§"/>
            </a:pPr>
            <a:r>
              <a:rPr lang="en-US" sz="2000" dirty="0" smtClean="0"/>
              <a:t>It </a:t>
            </a:r>
            <a:r>
              <a:rPr lang="en-US" sz="2000" dirty="0"/>
              <a:t>is likely that the creator and consumer of the method will be the same programmer, but this does not have to be so; it is possible that one member of a development team will create the method and another programmer will use it</a:t>
            </a:r>
            <a:r>
              <a:rPr lang="en-US" sz="2000" dirty="0" smtClean="0"/>
              <a:t>.</a:t>
            </a:r>
            <a:endParaRPr lang="en-US" sz="2000" dirty="0"/>
          </a:p>
        </p:txBody>
      </p:sp>
      <p:sp>
        <p:nvSpPr>
          <p:cNvPr id="3" name="Date Placeholder 2"/>
          <p:cNvSpPr>
            <a:spLocks noGrp="1"/>
          </p:cNvSpPr>
          <p:nvPr>
            <p:ph type="dt" sz="half" idx="2"/>
          </p:nvPr>
        </p:nvSpPr>
        <p:spPr/>
        <p:txBody>
          <a:bodyPr/>
          <a:lstStyle/>
          <a:p>
            <a:fld id="{18155FC0-0706-49B8-9263-F974B0051413}"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28</a:t>
            </a:fld>
            <a:endParaRPr lang="en-US"/>
          </a:p>
        </p:txBody>
      </p:sp>
    </p:spTree>
    <p:extLst>
      <p:ext uri="{BB962C8B-B14F-4D97-AF65-F5344CB8AC3E}">
        <p14:creationId xmlns:p14="http://schemas.microsoft.com/office/powerpoint/2010/main" val="3877219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Methods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461963">
              <a:buFont typeface="Wingdings" panose="05000000000000000000" pitchFamily="2" charset="2"/>
              <a:buChar char="§"/>
            </a:pPr>
            <a:r>
              <a:rPr lang="en-US" sz="2000" dirty="0"/>
              <a:t>To declare a method, you specify a return value type followed by a </a:t>
            </a:r>
            <a:r>
              <a:rPr lang="en-US" sz="2000" dirty="0" smtClean="0"/>
              <a:t>name.</a:t>
            </a:r>
          </a:p>
          <a:p>
            <a:pPr marL="461963">
              <a:buFont typeface="Wingdings" panose="05000000000000000000" pitchFamily="2" charset="2"/>
              <a:buChar char="§"/>
            </a:pPr>
            <a:r>
              <a:rPr lang="en-US" sz="2000" dirty="0" smtClean="0"/>
              <a:t>Method </a:t>
            </a:r>
            <a:r>
              <a:rPr lang="en-US" sz="2000" dirty="0"/>
              <a:t>declarations also require parentheses, whether the method accepts parameters or </a:t>
            </a:r>
            <a:r>
              <a:rPr lang="en-US" sz="2000" dirty="0" smtClean="0"/>
              <a:t>not.</a:t>
            </a:r>
          </a:p>
          <a:p>
            <a:pPr marL="461963">
              <a:buFont typeface="Wingdings" panose="05000000000000000000" pitchFamily="2" charset="2"/>
              <a:buChar char="§"/>
            </a:pPr>
            <a:r>
              <a:rPr lang="en-US" sz="2000" dirty="0" smtClean="0"/>
              <a:t>For </a:t>
            </a:r>
            <a:r>
              <a:rPr lang="en-US" sz="2000" dirty="0"/>
              <a:t>example</a:t>
            </a:r>
            <a:r>
              <a:rPr lang="en-US" sz="2000" dirty="0" smtClean="0"/>
              <a:t>:</a:t>
            </a:r>
          </a:p>
          <a:p>
            <a:pPr marL="233363" indent="0">
              <a:buNone/>
            </a:pPr>
            <a:endParaRPr lang="en-US" sz="2000" dirty="0" smtClean="0"/>
          </a:p>
          <a:p>
            <a:pPr marL="233363" indent="0">
              <a:buNone/>
            </a:pPr>
            <a:endParaRPr lang="en-US" sz="2000" dirty="0"/>
          </a:p>
          <a:p>
            <a:pPr marL="461963" indent="0">
              <a:buNone/>
            </a:pPr>
            <a:r>
              <a:rPr lang="en-US" sz="2000" dirty="0" smtClean="0"/>
              <a:t>declares </a:t>
            </a:r>
            <a:r>
              <a:rPr lang="en-US" sz="2000" dirty="0"/>
              <a:t>a method named myMethod that takes one parameter: an integer which will be referred to within the method as </a:t>
            </a:r>
            <a:r>
              <a:rPr lang="en-US" sz="2000" dirty="0" smtClean="0"/>
              <a:t>size.</a:t>
            </a:r>
          </a:p>
          <a:p>
            <a:pPr marL="461963">
              <a:buFont typeface="Wingdings" panose="05000000000000000000" pitchFamily="2" charset="2"/>
              <a:buChar char="§"/>
            </a:pPr>
            <a:r>
              <a:rPr lang="en-US" sz="2000" dirty="0" smtClean="0"/>
              <a:t>My </a:t>
            </a:r>
            <a:r>
              <a:rPr lang="en-US" sz="2000" dirty="0"/>
              <a:t>method returns an integer value. The return value type tells the consumer of the method what kind of data the method will return when it finishes </a:t>
            </a:r>
            <a:r>
              <a:rPr lang="en-US" sz="2000" dirty="0" smtClean="0"/>
              <a:t>running.</a:t>
            </a:r>
          </a:p>
          <a:p>
            <a:pPr marL="461963">
              <a:buFont typeface="Wingdings" panose="05000000000000000000" pitchFamily="2" charset="2"/>
              <a:buChar char="§"/>
            </a:pPr>
            <a:r>
              <a:rPr lang="en-US" sz="2000" dirty="0" smtClean="0"/>
              <a:t>Some </a:t>
            </a:r>
            <a:r>
              <a:rPr lang="en-US" sz="2000" dirty="0"/>
              <a:t>methods do not return a value at all; these are said to return void, which is specified by the void </a:t>
            </a:r>
            <a:r>
              <a:rPr lang="en-US" sz="2000" dirty="0" smtClean="0"/>
              <a:t>keyword.</a:t>
            </a:r>
          </a:p>
          <a:p>
            <a:pPr marL="461963">
              <a:buFont typeface="Wingdings" panose="05000000000000000000" pitchFamily="2" charset="2"/>
              <a:buChar char="§"/>
            </a:pPr>
            <a:r>
              <a:rPr lang="en-US" sz="2000" dirty="0" smtClean="0"/>
              <a:t>For </a:t>
            </a:r>
            <a:r>
              <a:rPr lang="en-US" sz="2000" dirty="0"/>
              <a:t>example</a:t>
            </a:r>
            <a:r>
              <a:rPr lang="en-US" sz="2000" dirty="0" smtClean="0"/>
              <a:t>:</a:t>
            </a:r>
          </a:p>
          <a:p>
            <a:pPr marL="233363" indent="0">
              <a:buNone/>
            </a:pPr>
            <a:endParaRPr lang="en-US" sz="2000" dirty="0" smtClean="0"/>
          </a:p>
          <a:p>
            <a:pPr marL="461963" indent="0">
              <a:buNone/>
            </a:pPr>
            <a:r>
              <a:rPr lang="en-US" sz="2000" dirty="0" smtClean="0"/>
              <a:t>declares </a:t>
            </a:r>
            <a:r>
              <a:rPr lang="en-US" sz="2000" dirty="0"/>
              <a:t>a method that returns void and takes no </a:t>
            </a:r>
            <a:r>
              <a:rPr lang="en-US" sz="2000" dirty="0" smtClean="0"/>
              <a:t>parameters.</a:t>
            </a:r>
          </a:p>
          <a:p>
            <a:pPr marL="461963">
              <a:buFont typeface="Wingdings" panose="05000000000000000000" pitchFamily="2" charset="2"/>
              <a:buChar char="§"/>
            </a:pPr>
            <a:r>
              <a:rPr lang="en-US" sz="2000" dirty="0" smtClean="0"/>
              <a:t>In </a:t>
            </a:r>
            <a:r>
              <a:rPr lang="en-US" sz="2000" dirty="0"/>
              <a:t>C# you must always declare a return type or void</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1018651" y="2537233"/>
            <a:ext cx="3409950" cy="3238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2136047" y="5326004"/>
            <a:ext cx="2819400" cy="333375"/>
          </a:xfrm>
          <a:prstGeom prst="rect">
            <a:avLst/>
          </a:prstGeom>
          <a:ln>
            <a:solidFill>
              <a:schemeClr val="accent1"/>
            </a:solidFill>
          </a:ln>
        </p:spPr>
      </p:pic>
      <p:sp>
        <p:nvSpPr>
          <p:cNvPr id="6" name="Date Placeholder 5"/>
          <p:cNvSpPr>
            <a:spLocks noGrp="1"/>
          </p:cNvSpPr>
          <p:nvPr>
            <p:ph type="dt" sz="half" idx="2"/>
          </p:nvPr>
        </p:nvSpPr>
        <p:spPr/>
        <p:txBody>
          <a:bodyPr/>
          <a:lstStyle/>
          <a:p>
            <a:fld id="{C2916C8D-8E9F-4B64-9796-3FB197818130}"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29</a:t>
            </a:fld>
            <a:endParaRPr lang="en-US"/>
          </a:p>
        </p:txBody>
      </p:sp>
    </p:spTree>
    <p:extLst>
      <p:ext uri="{BB962C8B-B14F-4D97-AF65-F5344CB8AC3E}">
        <p14:creationId xmlns:p14="http://schemas.microsoft.com/office/powerpoint/2010/main" val="248781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C# and the .NET Framework</a:t>
            </a:r>
          </a:p>
        </p:txBody>
      </p:sp>
      <p:sp>
        <p:nvSpPr>
          <p:cNvPr id="8" name="Text Placeholder 7"/>
          <p:cNvSpPr>
            <a:spLocks noGrp="1"/>
          </p:cNvSpPr>
          <p:nvPr>
            <p:ph type="body" sz="quarter" idx="16"/>
          </p:nvPr>
        </p:nvSpPr>
        <p:spPr/>
        <p:txBody>
          <a:bodyPr/>
          <a:lstStyle/>
          <a:p>
            <a:r>
              <a:rPr lang="en-US" dirty="0" smtClean="0"/>
              <a:t>1</a:t>
            </a:r>
            <a:endParaRPr lang="en-US" dirty="0"/>
          </a:p>
        </p:txBody>
      </p:sp>
      <p:sp>
        <p:nvSpPr>
          <p:cNvPr id="4" name="Date Placeholder 3"/>
          <p:cNvSpPr>
            <a:spLocks noGrp="1"/>
          </p:cNvSpPr>
          <p:nvPr>
            <p:ph type="dt" sz="half" idx="4294967295"/>
          </p:nvPr>
        </p:nvSpPr>
        <p:spPr>
          <a:xfrm>
            <a:off x="0" y="6538913"/>
            <a:ext cx="2743200" cy="254000"/>
          </a:xfrm>
        </p:spPr>
        <p:txBody>
          <a:bodyPr/>
          <a:lstStyle/>
          <a:p>
            <a:fld id="{94E68CA3-F9D3-40F4-A05B-EAF33250CC92}" type="datetime1">
              <a:rPr lang="en-US" smtClean="0"/>
              <a:t>4/30/2018</a:t>
            </a:fld>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3</a:t>
            </a:fld>
            <a:endParaRPr lang="en-US"/>
          </a:p>
        </p:txBody>
      </p:sp>
      <p:pic>
        <p:nvPicPr>
          <p:cNvPr id="3" name="Picture 2"/>
          <p:cNvPicPr>
            <a:picLocks noChangeAspect="1"/>
          </p:cNvPicPr>
          <p:nvPr/>
        </p:nvPicPr>
        <p:blipFill>
          <a:blip r:embed="rId2"/>
          <a:stretch>
            <a:fillRect/>
          </a:stretch>
        </p:blipFill>
        <p:spPr>
          <a:xfrm>
            <a:off x="8362950" y="5279021"/>
            <a:ext cx="3495675" cy="1228725"/>
          </a:xfrm>
          <a:prstGeom prst="rect">
            <a:avLst/>
          </a:prstGeom>
          <a:ln>
            <a:solidFill>
              <a:schemeClr val="accent1"/>
            </a:solidFill>
          </a:ln>
        </p:spPr>
      </p:pic>
    </p:spTree>
    <p:extLst>
      <p:ext uri="{BB962C8B-B14F-4D97-AF65-F5344CB8AC3E}">
        <p14:creationId xmlns:p14="http://schemas.microsoft.com/office/powerpoint/2010/main" val="2521571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Comments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C# program can also contain comments. Take a look at the first line after the opening brace:</a:t>
            </a:r>
          </a:p>
          <a:p>
            <a:pPr marL="233363" indent="0">
              <a:buNone/>
            </a:pPr>
            <a:endParaRPr lang="en-US" sz="2000" dirty="0" smtClean="0"/>
          </a:p>
          <a:p>
            <a:pPr marL="233363" indent="0">
              <a:buNone/>
            </a:pPr>
            <a:endParaRPr lang="en-US" sz="2000" dirty="0" smtClean="0"/>
          </a:p>
          <a:p>
            <a:pPr marL="461963">
              <a:buFont typeface="Wingdings" panose="05000000000000000000" pitchFamily="2" charset="2"/>
              <a:buChar char="§"/>
            </a:pPr>
            <a:r>
              <a:rPr lang="en-US" sz="2000" dirty="0"/>
              <a:t>The text begins with two forward slash marks (</a:t>
            </a:r>
            <a:r>
              <a:rPr lang="en-US" sz="2000" dirty="0">
                <a:solidFill>
                  <a:srgbClr val="FF0000"/>
                </a:solidFill>
              </a:rPr>
              <a:t>//</a:t>
            </a:r>
            <a:r>
              <a:rPr lang="en-US" sz="2000" dirty="0"/>
              <a:t>). These designate a </a:t>
            </a:r>
            <a:r>
              <a:rPr lang="en-US" sz="2000" dirty="0" smtClean="0">
                <a:solidFill>
                  <a:srgbClr val="FF0000"/>
                </a:solidFill>
              </a:rPr>
              <a:t>comment</a:t>
            </a:r>
            <a:r>
              <a:rPr lang="en-US" sz="2000" dirty="0" smtClean="0"/>
              <a:t>.</a:t>
            </a:r>
          </a:p>
          <a:p>
            <a:pPr marL="461963">
              <a:buFont typeface="Wingdings" panose="05000000000000000000" pitchFamily="2" charset="2"/>
              <a:buChar char="§"/>
            </a:pPr>
            <a:r>
              <a:rPr lang="en-US" sz="2000" dirty="0" smtClean="0"/>
              <a:t>A </a:t>
            </a:r>
            <a:r>
              <a:rPr lang="en-US" sz="2000" dirty="0"/>
              <a:t>comment is a note to the programmer and does not affect how the program </a:t>
            </a:r>
            <a:r>
              <a:rPr lang="en-US" sz="2000" dirty="0" smtClean="0"/>
              <a:t>runs.</a:t>
            </a:r>
          </a:p>
          <a:p>
            <a:pPr marL="461963">
              <a:buFont typeface="Wingdings" panose="05000000000000000000" pitchFamily="2" charset="2"/>
              <a:buChar char="§"/>
            </a:pPr>
            <a:r>
              <a:rPr lang="en-US" sz="2000" dirty="0" smtClean="0"/>
              <a:t>C</a:t>
            </a:r>
            <a:r>
              <a:rPr lang="en-US" sz="2000" dirty="0"/>
              <a:t># supports three types of </a:t>
            </a:r>
            <a:r>
              <a:rPr lang="en-US" sz="2000" dirty="0" smtClean="0"/>
              <a:t>comments.</a:t>
            </a:r>
          </a:p>
          <a:p>
            <a:pPr marL="687388" indent="-225425">
              <a:buFont typeface="Wingdings" panose="05000000000000000000" pitchFamily="2" charset="2"/>
              <a:buChar char="ü"/>
            </a:pPr>
            <a:r>
              <a:rPr lang="en-US" sz="2000" dirty="0" smtClean="0"/>
              <a:t>The </a:t>
            </a:r>
            <a:r>
              <a:rPr lang="en-US" sz="2000" dirty="0"/>
              <a:t>first type, just shown, indicates that all text to the right of the comment mark is to be considered a comment, until the end of that </a:t>
            </a:r>
            <a:r>
              <a:rPr lang="en-US" sz="2000" dirty="0" smtClean="0"/>
              <a:t>line.</a:t>
            </a:r>
          </a:p>
          <a:p>
            <a:pPr marL="687388" indent="0">
              <a:buNone/>
            </a:pPr>
            <a:r>
              <a:rPr lang="en-US" sz="2000" dirty="0" smtClean="0"/>
              <a:t>This </a:t>
            </a:r>
            <a:r>
              <a:rPr lang="en-US" sz="2000" dirty="0"/>
              <a:t>is known as a </a:t>
            </a:r>
            <a:r>
              <a:rPr lang="en-US" sz="2000" dirty="0">
                <a:solidFill>
                  <a:srgbClr val="FF0000"/>
                </a:solidFill>
              </a:rPr>
              <a:t>C++ style </a:t>
            </a:r>
            <a:r>
              <a:rPr lang="en-US" sz="2000" dirty="0" smtClean="0">
                <a:solidFill>
                  <a:srgbClr val="FF0000"/>
                </a:solidFill>
              </a:rPr>
              <a:t>comment</a:t>
            </a:r>
            <a:r>
              <a:rPr lang="en-US" sz="2000" dirty="0" smtClean="0"/>
              <a:t>.</a:t>
            </a:r>
          </a:p>
          <a:p>
            <a:pPr marL="687388" indent="-225425">
              <a:buFont typeface="Wingdings" panose="05000000000000000000" pitchFamily="2" charset="2"/>
              <a:buChar char="ü"/>
            </a:pPr>
            <a:r>
              <a:rPr lang="en-US" sz="2000" dirty="0" smtClean="0"/>
              <a:t>The </a:t>
            </a:r>
            <a:r>
              <a:rPr lang="en-US" sz="2000" dirty="0"/>
              <a:t>second type of comment, known as a </a:t>
            </a:r>
            <a:r>
              <a:rPr lang="en-US" sz="2000" dirty="0">
                <a:solidFill>
                  <a:srgbClr val="FF0000"/>
                </a:solidFill>
              </a:rPr>
              <a:t>C-Style comment</a:t>
            </a:r>
            <a:r>
              <a:rPr lang="en-US" sz="2000" dirty="0"/>
              <a:t> , begins with an open comment mark (</a:t>
            </a:r>
            <a:r>
              <a:rPr lang="en-US" sz="2000" dirty="0">
                <a:solidFill>
                  <a:srgbClr val="FF0000"/>
                </a:solidFill>
              </a:rPr>
              <a:t>/*</a:t>
            </a:r>
            <a:r>
              <a:rPr lang="en-US" sz="2000" dirty="0"/>
              <a:t>) and ends with a closed comment mark </a:t>
            </a:r>
            <a:r>
              <a:rPr lang="en-US" sz="2000" dirty="0" smtClean="0"/>
              <a:t>(</a:t>
            </a:r>
            <a:r>
              <a:rPr lang="en-US" sz="2000" dirty="0" smtClean="0">
                <a:solidFill>
                  <a:srgbClr val="FF0000"/>
                </a:solidFill>
              </a:rPr>
              <a:t>*/</a:t>
            </a:r>
            <a:r>
              <a:rPr lang="en-US" sz="2000" dirty="0" smtClean="0"/>
              <a:t>).</a:t>
            </a:r>
          </a:p>
          <a:p>
            <a:pPr marL="687388" indent="0">
              <a:buNone/>
            </a:pPr>
            <a:r>
              <a:rPr lang="en-US" sz="2000" dirty="0" smtClean="0"/>
              <a:t>This </a:t>
            </a:r>
            <a:r>
              <a:rPr lang="en-US" sz="2000" dirty="0"/>
              <a:t>allows comments to span more than one line without having to have // characters at the beginning of each comment line, as shown in </a:t>
            </a:r>
            <a:r>
              <a:rPr lang="en-US" sz="2000" dirty="0">
                <a:solidFill>
                  <a:srgbClr val="FF0000"/>
                </a:solidFill>
              </a:rPr>
              <a:t>Example 2-2</a:t>
            </a:r>
            <a:r>
              <a:rPr lang="en-US" sz="2000" dirty="0" smtClean="0"/>
              <a:t>.</a:t>
            </a:r>
          </a:p>
          <a:p>
            <a:pPr marL="687388" indent="0">
              <a:buNone/>
            </a:pPr>
            <a:r>
              <a:rPr lang="en-US" sz="2000" dirty="0"/>
              <a:t>It is possible to nest C++ style comments within C-style comments. </a:t>
            </a:r>
          </a:p>
        </p:txBody>
      </p:sp>
      <p:pic>
        <p:nvPicPr>
          <p:cNvPr id="3" name="Picture 2"/>
          <p:cNvPicPr>
            <a:picLocks noChangeAspect="1"/>
          </p:cNvPicPr>
          <p:nvPr/>
        </p:nvPicPr>
        <p:blipFill>
          <a:blip r:embed="rId2"/>
          <a:stretch>
            <a:fillRect/>
          </a:stretch>
        </p:blipFill>
        <p:spPr>
          <a:xfrm>
            <a:off x="687286" y="1785850"/>
            <a:ext cx="4324350" cy="333375"/>
          </a:xfrm>
          <a:prstGeom prst="rect">
            <a:avLst/>
          </a:prstGeom>
          <a:ln>
            <a:solidFill>
              <a:schemeClr val="accent1"/>
            </a:solidFill>
          </a:ln>
        </p:spPr>
      </p:pic>
      <p:sp>
        <p:nvSpPr>
          <p:cNvPr id="5" name="Date Placeholder 4"/>
          <p:cNvSpPr>
            <a:spLocks noGrp="1"/>
          </p:cNvSpPr>
          <p:nvPr>
            <p:ph type="dt" sz="half" idx="2"/>
          </p:nvPr>
        </p:nvSpPr>
        <p:spPr/>
        <p:txBody>
          <a:bodyPr/>
          <a:lstStyle/>
          <a:p>
            <a:fld id="{B6DBE4AA-0EA7-4ABD-A3ED-20B526F7F4F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30</a:t>
            </a:fld>
            <a:endParaRPr lang="en-US"/>
          </a:p>
        </p:txBody>
      </p:sp>
    </p:spTree>
    <p:extLst>
      <p:ext uri="{BB962C8B-B14F-4D97-AF65-F5344CB8AC3E}">
        <p14:creationId xmlns:p14="http://schemas.microsoft.com/office/powerpoint/2010/main" val="2092273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Comments</a:t>
            </a:r>
            <a:endParaRPr lang="en-US" dirty="0"/>
          </a:p>
        </p:txBody>
      </p:sp>
      <p:sp>
        <p:nvSpPr>
          <p:cNvPr id="4" name="Content Placeholder 3"/>
          <p:cNvSpPr>
            <a:spLocks noGrp="1"/>
          </p:cNvSpPr>
          <p:nvPr>
            <p:ph idx="1"/>
          </p:nvPr>
        </p:nvSpPr>
        <p:spPr/>
        <p:txBody>
          <a:bodyPr>
            <a:normAutofit/>
          </a:bodyPr>
          <a:lstStyle/>
          <a:p>
            <a:pPr marL="687388" indent="0">
              <a:buNone/>
            </a:pPr>
            <a:r>
              <a:rPr lang="en-US" sz="2000" dirty="0"/>
              <a:t>For this reason, it is common to use C++ style comments whenever possible, and to reserve the C-style comments for "commenting-out" blocks of code.</a:t>
            </a:r>
            <a:endParaRPr lang="en-US" sz="2000" dirty="0" smtClean="0"/>
          </a:p>
          <a:p>
            <a:pPr marL="687388" indent="-225425">
              <a:buFont typeface="Wingdings" panose="05000000000000000000" pitchFamily="2" charset="2"/>
              <a:buChar char="ü"/>
            </a:pPr>
            <a:r>
              <a:rPr lang="en-US" sz="2000" dirty="0"/>
              <a:t>The third and final type of comment that C# supports is used to associate </a:t>
            </a:r>
            <a:r>
              <a:rPr lang="en-US" sz="2000" dirty="0">
                <a:solidFill>
                  <a:srgbClr val="FF0000"/>
                </a:solidFill>
              </a:rPr>
              <a:t>external XML-based documentation</a:t>
            </a:r>
            <a:r>
              <a:rPr lang="en-US" sz="2000" dirty="0"/>
              <a:t> with your code, and is illustrated in Chapter 13</a:t>
            </a:r>
            <a:r>
              <a:rPr lang="en-US" sz="2000" dirty="0" smtClean="0"/>
              <a:t>.</a:t>
            </a:r>
            <a:endParaRPr lang="en-US" sz="2000" dirty="0"/>
          </a:p>
        </p:txBody>
      </p:sp>
      <p:sp>
        <p:nvSpPr>
          <p:cNvPr id="3" name="Date Placeholder 2"/>
          <p:cNvSpPr>
            <a:spLocks noGrp="1"/>
          </p:cNvSpPr>
          <p:nvPr>
            <p:ph type="dt" sz="half" idx="2"/>
          </p:nvPr>
        </p:nvSpPr>
        <p:spPr/>
        <p:txBody>
          <a:bodyPr/>
          <a:lstStyle/>
          <a:p>
            <a:fld id="{3B0209EB-9768-4FF4-9838-9DF937F12868}"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31</a:t>
            </a:fld>
            <a:endParaRPr lang="en-US"/>
          </a:p>
        </p:txBody>
      </p:sp>
    </p:spTree>
    <p:extLst>
      <p:ext uri="{BB962C8B-B14F-4D97-AF65-F5344CB8AC3E}">
        <p14:creationId xmlns:p14="http://schemas.microsoft.com/office/powerpoint/2010/main" val="2071989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2-2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87895"/>
            <a:ext cx="5675108" cy="2378836"/>
          </a:xfrm>
          <a:prstGeom prst="rect">
            <a:avLst/>
          </a:prstGeom>
          <a:ln>
            <a:solidFill>
              <a:schemeClr val="accent1"/>
            </a:solidFill>
          </a:ln>
        </p:spPr>
      </p:pic>
      <p:sp>
        <p:nvSpPr>
          <p:cNvPr id="5" name="Date Placeholder 4"/>
          <p:cNvSpPr>
            <a:spLocks noGrp="1"/>
          </p:cNvSpPr>
          <p:nvPr>
            <p:ph type="dt" sz="half" idx="2"/>
          </p:nvPr>
        </p:nvSpPr>
        <p:spPr/>
        <p:txBody>
          <a:bodyPr/>
          <a:lstStyle/>
          <a:p>
            <a:fld id="{778CFB5D-11B4-4C6C-BBDC-4CC9F830643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32</a:t>
            </a:fld>
            <a:endParaRPr lang="en-US"/>
          </a:p>
        </p:txBody>
      </p:sp>
    </p:spTree>
    <p:extLst>
      <p:ext uri="{BB962C8B-B14F-4D97-AF65-F5344CB8AC3E}">
        <p14:creationId xmlns:p14="http://schemas.microsoft.com/office/powerpoint/2010/main" val="39436893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Console Applications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"Hello World" is an example of a console </a:t>
            </a:r>
            <a:r>
              <a:rPr lang="en-US" sz="2000" dirty="0" smtClean="0"/>
              <a:t>program.</a:t>
            </a:r>
          </a:p>
          <a:p>
            <a:pPr marL="461963">
              <a:buFont typeface="Wingdings" panose="05000000000000000000" pitchFamily="2" charset="2"/>
              <a:buChar char="§"/>
            </a:pPr>
            <a:r>
              <a:rPr lang="en-US" sz="2000" dirty="0" smtClean="0"/>
              <a:t>A </a:t>
            </a:r>
            <a:r>
              <a:rPr lang="en-US" sz="2000" dirty="0"/>
              <a:t>console application has no user interface (UI); there are no list boxes, buttons, windows, and so </a:t>
            </a:r>
            <a:r>
              <a:rPr lang="en-US" sz="2000" dirty="0" smtClean="0"/>
              <a:t>forth.</a:t>
            </a:r>
          </a:p>
          <a:p>
            <a:pPr marL="461963">
              <a:buFont typeface="Wingdings" panose="05000000000000000000" pitchFamily="2" charset="2"/>
              <a:buChar char="§"/>
            </a:pPr>
            <a:r>
              <a:rPr lang="en-US" sz="2000" dirty="0" smtClean="0"/>
              <a:t>Text </a:t>
            </a:r>
            <a:r>
              <a:rPr lang="en-US" sz="2000" dirty="0"/>
              <a:t>input and output is handled through the </a:t>
            </a:r>
            <a:r>
              <a:rPr lang="en-US" sz="2000" dirty="0">
                <a:solidFill>
                  <a:srgbClr val="FF0000"/>
                </a:solidFill>
              </a:rPr>
              <a:t>standard console</a:t>
            </a:r>
            <a:r>
              <a:rPr lang="en-US" sz="2000" dirty="0"/>
              <a:t> (typically a command or DOS window on your PC</a:t>
            </a:r>
            <a:r>
              <a:rPr lang="en-US" sz="2000" dirty="0" smtClean="0"/>
              <a:t>).</a:t>
            </a:r>
          </a:p>
          <a:p>
            <a:pPr marL="461963">
              <a:buFont typeface="Wingdings" panose="05000000000000000000" pitchFamily="2" charset="2"/>
              <a:buChar char="§"/>
            </a:pPr>
            <a:r>
              <a:rPr lang="en-US" sz="2000" dirty="0" smtClean="0"/>
              <a:t>Sticking </a:t>
            </a:r>
            <a:r>
              <a:rPr lang="en-US" sz="2000" dirty="0"/>
              <a:t>to console applications for now helps simplify the early examples in this book, and keeps the focus on the language </a:t>
            </a:r>
            <a:r>
              <a:rPr lang="en-US" sz="2000" dirty="0" smtClean="0"/>
              <a:t>itself.</a:t>
            </a:r>
          </a:p>
          <a:p>
            <a:pPr marL="461963">
              <a:buFont typeface="Wingdings" panose="05000000000000000000" pitchFamily="2" charset="2"/>
              <a:buChar char="§"/>
            </a:pPr>
            <a:r>
              <a:rPr lang="en-US" sz="2000" dirty="0" smtClean="0"/>
              <a:t>In </a:t>
            </a:r>
            <a:r>
              <a:rPr lang="en-US" sz="2000" dirty="0"/>
              <a:t>later chapters, we'll turn our attention to Windows and web applications, and at that time we'll focus on the Visual Studio .NET UI design </a:t>
            </a:r>
            <a:r>
              <a:rPr lang="en-US" sz="2000" dirty="0" smtClean="0"/>
              <a:t>tools.</a:t>
            </a:r>
          </a:p>
          <a:p>
            <a:pPr marL="461963">
              <a:buFont typeface="Wingdings" panose="05000000000000000000" pitchFamily="2" charset="2"/>
              <a:buChar char="§"/>
            </a:pPr>
            <a:r>
              <a:rPr lang="en-US" sz="2000" dirty="0" smtClean="0"/>
              <a:t>All </a:t>
            </a:r>
            <a:r>
              <a:rPr lang="en-US" sz="2000" dirty="0"/>
              <a:t>that the Main( ) method does in this simple example is write the text "Hello World" to the </a:t>
            </a:r>
            <a:r>
              <a:rPr lang="en-US" sz="2000" dirty="0" smtClean="0"/>
              <a:t>monitor.</a:t>
            </a:r>
          </a:p>
          <a:p>
            <a:pPr marL="461963">
              <a:buFont typeface="Wingdings" panose="05000000000000000000" pitchFamily="2" charset="2"/>
              <a:buChar char="§"/>
            </a:pPr>
            <a:r>
              <a:rPr lang="en-US" sz="2000" dirty="0" smtClean="0"/>
              <a:t>The </a:t>
            </a:r>
            <a:r>
              <a:rPr lang="en-US" sz="2000" dirty="0"/>
              <a:t>monitor is managed by an </a:t>
            </a:r>
            <a:r>
              <a:rPr lang="en-US" sz="2000" dirty="0">
                <a:solidFill>
                  <a:srgbClr val="0070C0"/>
                </a:solidFill>
              </a:rPr>
              <a:t>object</a:t>
            </a:r>
            <a:r>
              <a:rPr lang="en-US" sz="2000" dirty="0"/>
              <a:t> named </a:t>
            </a:r>
            <a:r>
              <a:rPr lang="en-US" sz="2000" dirty="0">
                <a:solidFill>
                  <a:srgbClr val="FF0000"/>
                </a:solidFill>
              </a:rPr>
              <a:t>Console</a:t>
            </a:r>
            <a:r>
              <a:rPr lang="en-US" sz="2000" dirty="0"/>
              <a:t>. This Console object has a method </a:t>
            </a:r>
            <a:r>
              <a:rPr lang="en-US" sz="2000" dirty="0">
                <a:solidFill>
                  <a:srgbClr val="FF0000"/>
                </a:solidFill>
              </a:rPr>
              <a:t>WriteLine( )</a:t>
            </a:r>
            <a:r>
              <a:rPr lang="en-US" sz="2000" dirty="0"/>
              <a:t> that takes a string (a set of characters) and writes it to the standard </a:t>
            </a:r>
            <a:r>
              <a:rPr lang="en-US" sz="2000" dirty="0" smtClean="0"/>
              <a:t>output.</a:t>
            </a:r>
          </a:p>
          <a:p>
            <a:pPr marL="461963">
              <a:buFont typeface="Wingdings" panose="05000000000000000000" pitchFamily="2" charset="2"/>
              <a:buChar char="§"/>
            </a:pPr>
            <a:r>
              <a:rPr lang="en-US" sz="2000" dirty="0" smtClean="0"/>
              <a:t>When </a:t>
            </a:r>
            <a:r>
              <a:rPr lang="en-US" sz="2000" dirty="0"/>
              <a:t>you run this program, a command or DOS screen will pop up on your computer monitor and display the words "Hello World</a:t>
            </a:r>
            <a:r>
              <a:rPr lang="en-US" sz="2000" dirty="0" smtClean="0"/>
              <a:t>.“</a:t>
            </a:r>
          </a:p>
          <a:p>
            <a:pPr marL="461963">
              <a:buFont typeface="Wingdings" panose="05000000000000000000" pitchFamily="2" charset="2"/>
              <a:buChar char="§"/>
            </a:pPr>
            <a:r>
              <a:rPr lang="en-US" sz="2000" dirty="0" smtClean="0"/>
              <a:t>You </a:t>
            </a:r>
            <a:r>
              <a:rPr lang="en-US" sz="2000" dirty="0"/>
              <a:t>invoke a method with the dot operator (. </a:t>
            </a:r>
            <a:r>
              <a:rPr lang="en-US" sz="2000" dirty="0" smtClean="0"/>
              <a:t>).</a:t>
            </a:r>
          </a:p>
          <a:p>
            <a:pPr marL="461963">
              <a:buFont typeface="Wingdings" panose="05000000000000000000" pitchFamily="2" charset="2"/>
              <a:buChar char="§"/>
            </a:pPr>
            <a:r>
              <a:rPr lang="en-US" sz="2000" dirty="0" smtClean="0"/>
              <a:t>Thus</a:t>
            </a:r>
            <a:r>
              <a:rPr lang="en-US" sz="2000" dirty="0"/>
              <a:t>, to call the Console object's WriteLine( )method, you write Console.WriteLine(...), filling in the string to be printed</a:t>
            </a:r>
            <a:r>
              <a:rPr lang="en-US" sz="2000" dirty="0" smtClean="0"/>
              <a:t>.</a:t>
            </a:r>
            <a:endParaRPr lang="en-US" sz="2000" dirty="0"/>
          </a:p>
        </p:txBody>
      </p:sp>
      <p:sp>
        <p:nvSpPr>
          <p:cNvPr id="3" name="Date Placeholder 2"/>
          <p:cNvSpPr>
            <a:spLocks noGrp="1"/>
          </p:cNvSpPr>
          <p:nvPr>
            <p:ph type="dt" sz="half" idx="2"/>
          </p:nvPr>
        </p:nvSpPr>
        <p:spPr/>
        <p:txBody>
          <a:bodyPr/>
          <a:lstStyle/>
          <a:p>
            <a:fld id="{6ABB66B8-C404-4BDC-A1F2-B4FB76D60A19}"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33</a:t>
            </a:fld>
            <a:endParaRPr lang="en-US"/>
          </a:p>
        </p:txBody>
      </p:sp>
    </p:spTree>
    <p:extLst>
      <p:ext uri="{BB962C8B-B14F-4D97-AF65-F5344CB8AC3E}">
        <p14:creationId xmlns:p14="http://schemas.microsoft.com/office/powerpoint/2010/main" val="1505795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Namespaces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Console is only one of a tremendous number of useful types that are part of the .NET </a:t>
            </a:r>
            <a:r>
              <a:rPr lang="en-US" sz="2000" dirty="0" smtClean="0"/>
              <a:t>FCL.</a:t>
            </a:r>
          </a:p>
          <a:p>
            <a:pPr marL="461963">
              <a:buFont typeface="Wingdings" panose="05000000000000000000" pitchFamily="2" charset="2"/>
              <a:buChar char="§"/>
            </a:pPr>
            <a:r>
              <a:rPr lang="en-US" sz="2000" dirty="0" smtClean="0"/>
              <a:t>Each </a:t>
            </a:r>
            <a:r>
              <a:rPr lang="en-US" sz="2000" dirty="0"/>
              <a:t>class has a name, and thus the FCL contains thousands of names, such as ArrayList, Hashtable, FileDialog, DataException, EventArgs, and so </a:t>
            </a:r>
            <a:r>
              <a:rPr lang="en-US" sz="2000" dirty="0" smtClean="0"/>
              <a:t>on.</a:t>
            </a:r>
          </a:p>
          <a:p>
            <a:pPr marL="461963">
              <a:buFont typeface="Wingdings" panose="05000000000000000000" pitchFamily="2" charset="2"/>
              <a:buChar char="§"/>
            </a:pPr>
            <a:r>
              <a:rPr lang="en-US" sz="2000" dirty="0" smtClean="0"/>
              <a:t>There </a:t>
            </a:r>
            <a:r>
              <a:rPr lang="en-US" sz="2000" dirty="0"/>
              <a:t>are hundreds, thousands, even tens of thousands of </a:t>
            </a:r>
            <a:r>
              <a:rPr lang="en-US" sz="2000" dirty="0" smtClean="0"/>
              <a:t>names. This </a:t>
            </a:r>
            <a:r>
              <a:rPr lang="en-US" sz="2000" dirty="0"/>
              <a:t>presents a problem. No developer can possibly memorize all the names that the .NET Framework uses, and sooner or later you are likely to create an object and give it a name that has already been </a:t>
            </a:r>
            <a:r>
              <a:rPr lang="en-US" sz="2000" dirty="0" smtClean="0"/>
              <a:t>used.</a:t>
            </a:r>
          </a:p>
          <a:p>
            <a:pPr marL="461963">
              <a:buFont typeface="Wingdings" panose="05000000000000000000" pitchFamily="2" charset="2"/>
              <a:buChar char="§"/>
            </a:pPr>
            <a:r>
              <a:rPr lang="en-US" sz="2000" dirty="0" smtClean="0"/>
              <a:t>What </a:t>
            </a:r>
            <a:r>
              <a:rPr lang="en-US" sz="2000" dirty="0"/>
              <a:t>will happen if you develop your own Hashtable class, only to discover that it conflicts with the Hashtable class that .NET </a:t>
            </a:r>
            <a:r>
              <a:rPr lang="en-US" sz="2000" dirty="0" smtClean="0"/>
              <a:t>provides?</a:t>
            </a:r>
          </a:p>
          <a:p>
            <a:pPr marL="461963">
              <a:buFont typeface="Wingdings" panose="05000000000000000000" pitchFamily="2" charset="2"/>
              <a:buChar char="§"/>
            </a:pPr>
            <a:r>
              <a:rPr lang="en-US" sz="2000" dirty="0" smtClean="0"/>
              <a:t>Remember</a:t>
            </a:r>
            <a:r>
              <a:rPr lang="en-US" sz="2000" dirty="0"/>
              <a:t>, </a:t>
            </a:r>
            <a:r>
              <a:rPr lang="en-US" sz="2000" dirty="0">
                <a:solidFill>
                  <a:srgbClr val="0070C0"/>
                </a:solidFill>
              </a:rPr>
              <a:t>each</a:t>
            </a:r>
            <a:r>
              <a:rPr lang="en-US" sz="2000" dirty="0"/>
              <a:t> </a:t>
            </a:r>
            <a:r>
              <a:rPr lang="en-US" sz="2000" dirty="0">
                <a:solidFill>
                  <a:srgbClr val="FF0000"/>
                </a:solidFill>
              </a:rPr>
              <a:t>class</a:t>
            </a:r>
            <a:r>
              <a:rPr lang="en-US" sz="2000" dirty="0"/>
              <a:t> in C# must have a </a:t>
            </a:r>
            <a:r>
              <a:rPr lang="en-US" sz="2000" dirty="0">
                <a:solidFill>
                  <a:srgbClr val="FF0000"/>
                </a:solidFill>
              </a:rPr>
              <a:t>unique name</a:t>
            </a:r>
            <a:r>
              <a:rPr lang="en-US" sz="2000" dirty="0"/>
              <a:t>. You certainly could rename your Hashtable class mySpecialHashtable, for example, but that is a losing </a:t>
            </a:r>
            <a:r>
              <a:rPr lang="en-US" sz="2000" dirty="0" smtClean="0"/>
              <a:t>battle.</a:t>
            </a:r>
          </a:p>
          <a:p>
            <a:pPr marL="461963">
              <a:buFont typeface="Wingdings" panose="05000000000000000000" pitchFamily="2" charset="2"/>
              <a:buChar char="§"/>
            </a:pPr>
            <a:r>
              <a:rPr lang="en-US" sz="2000" dirty="0" smtClean="0"/>
              <a:t>New </a:t>
            </a:r>
            <a:r>
              <a:rPr lang="en-US" sz="2000" dirty="0"/>
              <a:t>Hashtable types are likely to be developed, and distinguishing between their type names and yours would be a </a:t>
            </a:r>
            <a:r>
              <a:rPr lang="en-US" sz="2000" dirty="0" smtClean="0"/>
              <a:t>nightmare.</a:t>
            </a:r>
          </a:p>
          <a:p>
            <a:pPr marL="461963">
              <a:buFont typeface="Wingdings" panose="05000000000000000000" pitchFamily="2" charset="2"/>
              <a:buChar char="§"/>
            </a:pPr>
            <a:r>
              <a:rPr lang="en-US" sz="2000" dirty="0" smtClean="0"/>
              <a:t>The </a:t>
            </a:r>
            <a:r>
              <a:rPr lang="en-US" sz="2000" dirty="0"/>
              <a:t>solution to this problem is to create a </a:t>
            </a:r>
            <a:r>
              <a:rPr lang="en-US" sz="2000" dirty="0">
                <a:solidFill>
                  <a:srgbClr val="C00000"/>
                </a:solidFill>
              </a:rPr>
              <a:t>namespace</a:t>
            </a:r>
            <a:r>
              <a:rPr lang="en-US" sz="2000" dirty="0"/>
              <a:t>. A namespace restricts a name's scope, making it meaningful only within the defined </a:t>
            </a:r>
            <a:r>
              <a:rPr lang="en-US" sz="2000" dirty="0" smtClean="0"/>
              <a:t>namespace.</a:t>
            </a:r>
          </a:p>
          <a:p>
            <a:pPr marL="461963">
              <a:buFont typeface="Wingdings" panose="05000000000000000000" pitchFamily="2" charset="2"/>
              <a:buChar char="§"/>
            </a:pPr>
            <a:r>
              <a:rPr lang="en-US" sz="2000" dirty="0" smtClean="0"/>
              <a:t>Assume </a:t>
            </a:r>
            <a:r>
              <a:rPr lang="en-US" sz="2000" dirty="0"/>
              <a:t>that I tell you that Jim is an engineer. The word "engineer" is used for many things in English, and can cause confusion. Does he design buildings? Write software? Run a train? </a:t>
            </a:r>
          </a:p>
        </p:txBody>
      </p:sp>
      <p:sp>
        <p:nvSpPr>
          <p:cNvPr id="3" name="Date Placeholder 2"/>
          <p:cNvSpPr>
            <a:spLocks noGrp="1"/>
          </p:cNvSpPr>
          <p:nvPr>
            <p:ph type="dt" sz="half" idx="2"/>
          </p:nvPr>
        </p:nvSpPr>
        <p:spPr/>
        <p:txBody>
          <a:bodyPr/>
          <a:lstStyle/>
          <a:p>
            <a:fld id="{62EE8F35-D7E2-425D-B863-C4D82EF3E10A}"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34</a:t>
            </a:fld>
            <a:endParaRPr lang="en-US"/>
          </a:p>
        </p:txBody>
      </p:sp>
    </p:spTree>
    <p:extLst>
      <p:ext uri="{BB962C8B-B14F-4D97-AF65-F5344CB8AC3E}">
        <p14:creationId xmlns:p14="http://schemas.microsoft.com/office/powerpoint/2010/main" val="3852288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Namespaces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461963">
              <a:buFont typeface="Wingdings" panose="05000000000000000000" pitchFamily="2" charset="2"/>
              <a:buChar char="§"/>
            </a:pPr>
            <a:r>
              <a:rPr lang="en-US" sz="2000" dirty="0" smtClean="0"/>
              <a:t>In </a:t>
            </a:r>
            <a:r>
              <a:rPr lang="en-US" sz="2000" dirty="0"/>
              <a:t>English I might clarify by saying "he's a scientist," or "he's a train engineer</a:t>
            </a:r>
            <a:r>
              <a:rPr lang="en-US" sz="2000" dirty="0" smtClean="0"/>
              <a:t>.“</a:t>
            </a:r>
          </a:p>
          <a:p>
            <a:pPr marL="461963">
              <a:buFont typeface="Wingdings" panose="05000000000000000000" pitchFamily="2" charset="2"/>
              <a:buChar char="§"/>
            </a:pPr>
            <a:r>
              <a:rPr lang="en-US" sz="2000" dirty="0" smtClean="0"/>
              <a:t>A </a:t>
            </a:r>
            <a:r>
              <a:rPr lang="en-US" sz="2000" dirty="0"/>
              <a:t>C# programmer could tell you that Jim is a </a:t>
            </a:r>
            <a:r>
              <a:rPr lang="en-US" sz="2000" dirty="0">
                <a:solidFill>
                  <a:srgbClr val="FF0000"/>
                </a:solidFill>
              </a:rPr>
              <a:t>science.engineer</a:t>
            </a:r>
            <a:r>
              <a:rPr lang="en-US" sz="2000" dirty="0"/>
              <a:t> rather than a </a:t>
            </a:r>
            <a:r>
              <a:rPr lang="en-US" sz="2000" dirty="0" smtClean="0">
                <a:solidFill>
                  <a:srgbClr val="FF0000"/>
                </a:solidFill>
              </a:rPr>
              <a:t>train.engineer</a:t>
            </a:r>
            <a:r>
              <a:rPr lang="en-US" sz="2000" dirty="0" smtClean="0"/>
              <a:t>.</a:t>
            </a:r>
          </a:p>
          <a:p>
            <a:pPr marL="461963">
              <a:buFont typeface="Wingdings" panose="05000000000000000000" pitchFamily="2" charset="2"/>
              <a:buChar char="§"/>
            </a:pPr>
            <a:r>
              <a:rPr lang="en-US" sz="2000" dirty="0" smtClean="0"/>
              <a:t>The </a:t>
            </a:r>
            <a:r>
              <a:rPr lang="en-US" sz="2000" dirty="0"/>
              <a:t>namespace (in this case, science or train) restricts the scope of the word that follows. It creates a "space" in which that name is meaningful</a:t>
            </a:r>
            <a:r>
              <a:rPr lang="en-US" sz="2000" dirty="0" smtClean="0"/>
              <a:t>.</a:t>
            </a:r>
          </a:p>
          <a:p>
            <a:pPr marL="461963">
              <a:buFont typeface="Wingdings" panose="05000000000000000000" pitchFamily="2" charset="2"/>
              <a:buChar char="§"/>
            </a:pPr>
            <a:r>
              <a:rPr lang="en-US" sz="2000" dirty="0"/>
              <a:t>Further, it might happen that Jim is not just any kind of </a:t>
            </a:r>
            <a:r>
              <a:rPr lang="en-US" sz="2000" dirty="0" smtClean="0"/>
              <a:t>science.engineer.</a:t>
            </a:r>
          </a:p>
          <a:p>
            <a:pPr marL="461963">
              <a:buFont typeface="Wingdings" panose="05000000000000000000" pitchFamily="2" charset="2"/>
              <a:buChar char="§"/>
            </a:pPr>
            <a:r>
              <a:rPr lang="en-US" sz="2000" dirty="0" smtClean="0"/>
              <a:t>Perhaps </a:t>
            </a:r>
            <a:r>
              <a:rPr lang="en-US" sz="2000" dirty="0"/>
              <a:t>Jim graduated from MIT with a degree in software engineering, not civil engineering (are civil engineers especially polite</a:t>
            </a:r>
            <a:r>
              <a:rPr lang="en-US" sz="2000" dirty="0" smtClean="0"/>
              <a:t>?).</a:t>
            </a:r>
          </a:p>
          <a:p>
            <a:pPr marL="461963">
              <a:buFont typeface="Wingdings" panose="05000000000000000000" pitchFamily="2" charset="2"/>
              <a:buChar char="§"/>
            </a:pPr>
            <a:r>
              <a:rPr lang="en-US" sz="2000" dirty="0" smtClean="0"/>
              <a:t>Thus</a:t>
            </a:r>
            <a:r>
              <a:rPr lang="en-US" sz="2000" dirty="0"/>
              <a:t>, the object that is Jim might be defined more specifically as a </a:t>
            </a:r>
            <a:r>
              <a:rPr lang="en-US" sz="2000" dirty="0" smtClean="0"/>
              <a:t>science.software.engineer.</a:t>
            </a:r>
          </a:p>
          <a:p>
            <a:pPr marL="461963">
              <a:buFont typeface="Wingdings" panose="05000000000000000000" pitchFamily="2" charset="2"/>
              <a:buChar char="§"/>
            </a:pPr>
            <a:r>
              <a:rPr lang="en-US" sz="2000" dirty="0" smtClean="0"/>
              <a:t>This </a:t>
            </a:r>
            <a:r>
              <a:rPr lang="en-US" sz="2000" dirty="0"/>
              <a:t>classification implies that the namespace software is meaningful within the namespace science, and that engineer in this context is meaningful within the namespace </a:t>
            </a:r>
            <a:r>
              <a:rPr lang="en-US" sz="2000" dirty="0" smtClean="0"/>
              <a:t>software.</a:t>
            </a:r>
          </a:p>
          <a:p>
            <a:pPr marL="461963">
              <a:buFont typeface="Wingdings" panose="05000000000000000000" pitchFamily="2" charset="2"/>
              <a:buChar char="§"/>
            </a:pPr>
            <a:r>
              <a:rPr lang="en-US" sz="2000" dirty="0" smtClean="0"/>
              <a:t>If </a:t>
            </a:r>
            <a:r>
              <a:rPr lang="en-US" sz="2000" dirty="0"/>
              <a:t>later you learn that Charlotte is a transportation.train.engineer, you will not be confused as to what kind of engineer she </a:t>
            </a:r>
            <a:r>
              <a:rPr lang="en-US" sz="2000" dirty="0" smtClean="0"/>
              <a:t>is.</a:t>
            </a:r>
          </a:p>
          <a:p>
            <a:pPr marL="461963">
              <a:buFont typeface="Wingdings" panose="05000000000000000000" pitchFamily="2" charset="2"/>
              <a:buChar char="§"/>
            </a:pPr>
            <a:r>
              <a:rPr lang="en-US" sz="2000" dirty="0" smtClean="0"/>
              <a:t>The </a:t>
            </a:r>
            <a:r>
              <a:rPr lang="en-US" sz="2000" dirty="0"/>
              <a:t>two uses of engineer can coexist, each within its own </a:t>
            </a:r>
            <a:r>
              <a:rPr lang="en-US" sz="2000" dirty="0" smtClean="0"/>
              <a:t>namespace.</a:t>
            </a:r>
          </a:p>
          <a:p>
            <a:pPr marL="461963">
              <a:buFont typeface="Wingdings" panose="05000000000000000000" pitchFamily="2" charset="2"/>
              <a:buChar char="§"/>
            </a:pPr>
            <a:r>
              <a:rPr lang="en-US" sz="2000" dirty="0" smtClean="0"/>
              <a:t>Similarly</a:t>
            </a:r>
            <a:r>
              <a:rPr lang="en-US" sz="2000" dirty="0"/>
              <a:t>, if it turns out that .NET has a Hashtable class within its </a:t>
            </a:r>
            <a:r>
              <a:rPr lang="en-US" sz="2000" dirty="0">
                <a:solidFill>
                  <a:srgbClr val="FF0000"/>
                </a:solidFill>
              </a:rPr>
              <a:t>System.Collections</a:t>
            </a:r>
            <a:r>
              <a:rPr lang="en-US" sz="2000" dirty="0"/>
              <a:t> </a:t>
            </a:r>
            <a:r>
              <a:rPr lang="en-US" sz="2000" dirty="0">
                <a:solidFill>
                  <a:srgbClr val="0070C0"/>
                </a:solidFill>
              </a:rPr>
              <a:t>namespace</a:t>
            </a:r>
            <a:r>
              <a:rPr lang="en-US" sz="2000" dirty="0"/>
              <a:t>, and that I have also created a </a:t>
            </a:r>
            <a:r>
              <a:rPr lang="en-US" sz="2000" dirty="0">
                <a:solidFill>
                  <a:srgbClr val="FF0000"/>
                </a:solidFill>
              </a:rPr>
              <a:t>Hashtable</a:t>
            </a:r>
            <a:r>
              <a:rPr lang="en-US" sz="2000" dirty="0"/>
              <a:t> </a:t>
            </a:r>
            <a:r>
              <a:rPr lang="en-US" sz="2000" dirty="0">
                <a:solidFill>
                  <a:srgbClr val="0070C0"/>
                </a:solidFill>
              </a:rPr>
              <a:t>class</a:t>
            </a:r>
            <a:r>
              <a:rPr lang="en-US" sz="2000" dirty="0"/>
              <a:t> within a </a:t>
            </a:r>
            <a:r>
              <a:rPr lang="en-US" sz="2000" dirty="0">
                <a:solidFill>
                  <a:srgbClr val="FF0000"/>
                </a:solidFill>
              </a:rPr>
              <a:t>ProgCSharp.DataStructures</a:t>
            </a:r>
            <a:r>
              <a:rPr lang="en-US" sz="2000" dirty="0"/>
              <a:t> </a:t>
            </a:r>
            <a:r>
              <a:rPr lang="en-US" sz="2000" dirty="0">
                <a:solidFill>
                  <a:srgbClr val="0070C0"/>
                </a:solidFill>
              </a:rPr>
              <a:t>namespace</a:t>
            </a:r>
            <a:r>
              <a:rPr lang="en-US" sz="2000" dirty="0"/>
              <a:t>, there is no conflict because each exists in its own namespace. </a:t>
            </a:r>
          </a:p>
        </p:txBody>
      </p:sp>
      <p:sp>
        <p:nvSpPr>
          <p:cNvPr id="3" name="Date Placeholder 2"/>
          <p:cNvSpPr>
            <a:spLocks noGrp="1"/>
          </p:cNvSpPr>
          <p:nvPr>
            <p:ph type="dt" sz="half" idx="2"/>
          </p:nvPr>
        </p:nvSpPr>
        <p:spPr/>
        <p:txBody>
          <a:bodyPr/>
          <a:lstStyle/>
          <a:p>
            <a:fld id="{BC96E28D-FC49-40A4-9BED-473DABB7ED74}"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35</a:t>
            </a:fld>
            <a:endParaRPr lang="en-US"/>
          </a:p>
        </p:txBody>
      </p:sp>
    </p:spTree>
    <p:extLst>
      <p:ext uri="{BB962C8B-B14F-4D97-AF65-F5344CB8AC3E}">
        <p14:creationId xmlns:p14="http://schemas.microsoft.com/office/powerpoint/2010/main" val="3217998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Namespaces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In </a:t>
            </a:r>
            <a:r>
              <a:rPr lang="en-US" sz="2000" dirty="0">
                <a:solidFill>
                  <a:srgbClr val="FF0000"/>
                </a:solidFill>
              </a:rPr>
              <a:t>Example 2-1</a:t>
            </a:r>
            <a:r>
              <a:rPr lang="en-US" sz="2000" dirty="0"/>
              <a:t>, the </a:t>
            </a:r>
            <a:r>
              <a:rPr lang="en-US" sz="2000" dirty="0">
                <a:solidFill>
                  <a:srgbClr val="FF0000"/>
                </a:solidFill>
              </a:rPr>
              <a:t>Console</a:t>
            </a:r>
            <a:r>
              <a:rPr lang="en-US" sz="2000" dirty="0"/>
              <a:t> </a:t>
            </a:r>
            <a:r>
              <a:rPr lang="en-US" sz="2000" dirty="0">
                <a:solidFill>
                  <a:srgbClr val="0070C0"/>
                </a:solidFill>
              </a:rPr>
              <a:t>object's</a:t>
            </a:r>
            <a:r>
              <a:rPr lang="en-US" sz="2000" dirty="0"/>
              <a:t> name is restricted to the </a:t>
            </a:r>
            <a:r>
              <a:rPr lang="en-US" sz="2000" dirty="0">
                <a:solidFill>
                  <a:srgbClr val="FF0000"/>
                </a:solidFill>
              </a:rPr>
              <a:t>System</a:t>
            </a:r>
            <a:r>
              <a:rPr lang="en-US" sz="2000" dirty="0"/>
              <a:t> </a:t>
            </a:r>
            <a:r>
              <a:rPr lang="en-US" sz="2000" dirty="0">
                <a:solidFill>
                  <a:srgbClr val="0070C0"/>
                </a:solidFill>
              </a:rPr>
              <a:t>namespace</a:t>
            </a:r>
            <a:r>
              <a:rPr lang="en-US" sz="2000" dirty="0"/>
              <a:t> by using the code</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630223" y="1829368"/>
            <a:ext cx="3733800" cy="447675"/>
          </a:xfrm>
          <a:prstGeom prst="rect">
            <a:avLst/>
          </a:prstGeom>
          <a:ln>
            <a:solidFill>
              <a:schemeClr val="accent1"/>
            </a:solidFill>
          </a:ln>
        </p:spPr>
      </p:pic>
      <p:sp>
        <p:nvSpPr>
          <p:cNvPr id="5" name="Date Placeholder 4"/>
          <p:cNvSpPr>
            <a:spLocks noGrp="1"/>
          </p:cNvSpPr>
          <p:nvPr>
            <p:ph type="dt" sz="half" idx="2"/>
          </p:nvPr>
        </p:nvSpPr>
        <p:spPr/>
        <p:txBody>
          <a:bodyPr/>
          <a:lstStyle/>
          <a:p>
            <a:fld id="{4C595601-0E03-4DAD-A8C2-8027288F95F0}"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36</a:t>
            </a:fld>
            <a:endParaRPr lang="en-US"/>
          </a:p>
        </p:txBody>
      </p:sp>
    </p:spTree>
    <p:extLst>
      <p:ext uri="{BB962C8B-B14F-4D97-AF65-F5344CB8AC3E}">
        <p14:creationId xmlns:p14="http://schemas.microsoft.com/office/powerpoint/2010/main" val="3035728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Dot Operator (.)</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Example 2-1, the dot operator (.) is used both to access a method (and data) in a class (in this case, the method WriteLine( )), and to restrict the class name to a specific namespace (in this case, to locate Console within the System namespace</a:t>
            </a:r>
            <a:r>
              <a:rPr lang="en-US" sz="2000" dirty="0" smtClean="0"/>
              <a:t>).</a:t>
            </a:r>
          </a:p>
          <a:p>
            <a:pPr marL="461963">
              <a:buFont typeface="Wingdings" panose="05000000000000000000" pitchFamily="2" charset="2"/>
              <a:buChar char="§"/>
            </a:pPr>
            <a:r>
              <a:rPr lang="en-US" sz="2000" dirty="0" smtClean="0"/>
              <a:t>This </a:t>
            </a:r>
            <a:r>
              <a:rPr lang="en-US" sz="2000" dirty="0"/>
              <a:t>works well because in both cases we are "</a:t>
            </a:r>
            <a:r>
              <a:rPr lang="en-US" sz="2000" dirty="0">
                <a:solidFill>
                  <a:srgbClr val="FF0000"/>
                </a:solidFill>
              </a:rPr>
              <a:t>drilling down</a:t>
            </a:r>
            <a:r>
              <a:rPr lang="en-US" sz="2000" dirty="0"/>
              <a:t>" to find the exact thing we </a:t>
            </a:r>
            <a:r>
              <a:rPr lang="en-US" sz="2000" dirty="0" smtClean="0"/>
              <a:t>want.</a:t>
            </a:r>
          </a:p>
          <a:p>
            <a:pPr marL="461963">
              <a:buFont typeface="Wingdings" panose="05000000000000000000" pitchFamily="2" charset="2"/>
              <a:buChar char="§"/>
            </a:pPr>
            <a:r>
              <a:rPr lang="en-US" sz="2000" dirty="0" smtClean="0"/>
              <a:t>The </a:t>
            </a:r>
            <a:r>
              <a:rPr lang="en-US" sz="2000" dirty="0"/>
              <a:t>top level is the </a:t>
            </a:r>
            <a:r>
              <a:rPr lang="en-US" sz="2000" dirty="0">
                <a:solidFill>
                  <a:srgbClr val="FF0000"/>
                </a:solidFill>
              </a:rPr>
              <a:t>System</a:t>
            </a:r>
            <a:r>
              <a:rPr lang="en-US" sz="2000" dirty="0"/>
              <a:t> </a:t>
            </a:r>
            <a:r>
              <a:rPr lang="en-US" sz="2000" dirty="0">
                <a:solidFill>
                  <a:srgbClr val="0070C0"/>
                </a:solidFill>
              </a:rPr>
              <a:t>namespace</a:t>
            </a:r>
            <a:r>
              <a:rPr lang="en-US" sz="2000" dirty="0"/>
              <a:t> (which contains all the System objects that the Framework provides); the Console type exists within that namespace, and the WriteLine( ) method is a member function of the Console </a:t>
            </a:r>
            <a:r>
              <a:rPr lang="en-US" sz="2000" dirty="0" smtClean="0"/>
              <a:t>type.</a:t>
            </a:r>
          </a:p>
          <a:p>
            <a:pPr marL="461963">
              <a:buFont typeface="Wingdings" panose="05000000000000000000" pitchFamily="2" charset="2"/>
              <a:buChar char="§"/>
            </a:pPr>
            <a:r>
              <a:rPr lang="en-US" sz="2000" dirty="0" smtClean="0"/>
              <a:t>In </a:t>
            </a:r>
            <a:r>
              <a:rPr lang="en-US" sz="2000" dirty="0"/>
              <a:t>many cases, namespaces are divided into </a:t>
            </a:r>
            <a:r>
              <a:rPr lang="en-US" sz="2000" dirty="0" smtClean="0">
                <a:solidFill>
                  <a:srgbClr val="FF0000"/>
                </a:solidFill>
              </a:rPr>
              <a:t>subspaces</a:t>
            </a:r>
            <a:r>
              <a:rPr lang="en-US" sz="2000" dirty="0" smtClean="0"/>
              <a:t>.</a:t>
            </a:r>
          </a:p>
          <a:p>
            <a:pPr marL="461963">
              <a:buFont typeface="Wingdings" panose="05000000000000000000" pitchFamily="2" charset="2"/>
              <a:buChar char="§"/>
            </a:pPr>
            <a:r>
              <a:rPr lang="en-US" sz="2000" dirty="0" smtClean="0"/>
              <a:t>For </a:t>
            </a:r>
            <a:r>
              <a:rPr lang="en-US" sz="2000" dirty="0"/>
              <a:t>example, the System namespace contains a number of subnamespaces such as Configuration , Collections, Data, and so forth, while the Collections namespace itself is divided into multiple </a:t>
            </a:r>
            <a:r>
              <a:rPr lang="en-US" sz="2000" dirty="0">
                <a:solidFill>
                  <a:srgbClr val="FF0000"/>
                </a:solidFill>
              </a:rPr>
              <a:t>subnamespaces</a:t>
            </a:r>
            <a:r>
              <a:rPr lang="en-US" sz="2000" dirty="0"/>
              <a:t>. </a:t>
            </a:r>
            <a:endParaRPr lang="en-US" sz="2000" dirty="0" smtClean="0"/>
          </a:p>
          <a:p>
            <a:pPr marL="461963">
              <a:buFont typeface="Wingdings" panose="05000000000000000000" pitchFamily="2" charset="2"/>
              <a:buChar char="§"/>
            </a:pPr>
            <a:r>
              <a:rPr lang="en-US" sz="2000" dirty="0" smtClean="0"/>
              <a:t>Namespaces </a:t>
            </a:r>
            <a:r>
              <a:rPr lang="en-US" sz="2000" dirty="0"/>
              <a:t>can help you organize and compartmentalize your </a:t>
            </a:r>
            <a:r>
              <a:rPr lang="en-US" sz="2000" dirty="0" smtClean="0"/>
              <a:t>types.</a:t>
            </a:r>
          </a:p>
          <a:p>
            <a:pPr marL="461963">
              <a:buFont typeface="Wingdings" panose="05000000000000000000" pitchFamily="2" charset="2"/>
              <a:buChar char="§"/>
            </a:pPr>
            <a:r>
              <a:rPr lang="en-US" sz="2000" dirty="0" smtClean="0"/>
              <a:t>When </a:t>
            </a:r>
            <a:r>
              <a:rPr lang="en-US" sz="2000" dirty="0"/>
              <a:t>you write a complex C# program, you might want to create your own namespace hierarchy, and there is no limit to how deep this hierarchy can be. </a:t>
            </a:r>
            <a:endParaRPr lang="en-US" sz="2000" dirty="0" smtClean="0"/>
          </a:p>
          <a:p>
            <a:pPr marL="461963">
              <a:buFont typeface="Wingdings" panose="05000000000000000000" pitchFamily="2" charset="2"/>
              <a:buChar char="§"/>
            </a:pPr>
            <a:r>
              <a:rPr lang="en-US" sz="2000" dirty="0" smtClean="0"/>
              <a:t>The </a:t>
            </a:r>
            <a:r>
              <a:rPr lang="en-US" sz="2000" dirty="0"/>
              <a:t>goal of namespaces is to help you divide and conquer the complexity of your object hierarchy</a:t>
            </a:r>
            <a:r>
              <a:rPr lang="en-US" sz="2000" dirty="0" smtClean="0"/>
              <a:t>.</a:t>
            </a:r>
            <a:endParaRPr lang="en-US" sz="2000" dirty="0"/>
          </a:p>
        </p:txBody>
      </p:sp>
      <p:sp>
        <p:nvSpPr>
          <p:cNvPr id="3" name="Date Placeholder 2"/>
          <p:cNvSpPr>
            <a:spLocks noGrp="1"/>
          </p:cNvSpPr>
          <p:nvPr>
            <p:ph type="dt" sz="half" idx="2"/>
          </p:nvPr>
        </p:nvSpPr>
        <p:spPr/>
        <p:txBody>
          <a:bodyPr/>
          <a:lstStyle/>
          <a:p>
            <a:fld id="{26AAF606-40DE-4E0F-BC26-321C7FB33D21}"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37</a:t>
            </a:fld>
            <a:endParaRPr lang="en-US"/>
          </a:p>
        </p:txBody>
      </p:sp>
    </p:spTree>
    <p:extLst>
      <p:ext uri="{BB962C8B-B14F-4D97-AF65-F5344CB8AC3E}">
        <p14:creationId xmlns:p14="http://schemas.microsoft.com/office/powerpoint/2010/main" val="3421734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using Keyword</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Rather than writing the word System before Console, you could specify that you will be using types from the System namespace by writing the </a:t>
            </a:r>
            <a:r>
              <a:rPr lang="en-US" sz="2000" dirty="0" smtClean="0"/>
              <a:t>statement:</a:t>
            </a:r>
          </a:p>
          <a:p>
            <a:pPr marL="0" indent="0">
              <a:buNone/>
            </a:pPr>
            <a:endParaRPr lang="en-US" sz="2000" dirty="0"/>
          </a:p>
          <a:p>
            <a:pPr marL="0" indent="0">
              <a:buNone/>
            </a:pPr>
            <a:endParaRPr lang="en-US" sz="2000" dirty="0" smtClean="0"/>
          </a:p>
          <a:p>
            <a:pPr marL="227013" indent="0">
              <a:buNone/>
            </a:pPr>
            <a:r>
              <a:rPr lang="en-US" sz="2000" dirty="0" smtClean="0"/>
              <a:t>at </a:t>
            </a:r>
            <a:r>
              <a:rPr lang="en-US" sz="2000" dirty="0"/>
              <a:t>the top of the listing, as shown in </a:t>
            </a:r>
            <a:r>
              <a:rPr lang="en-US" sz="2000" dirty="0">
                <a:solidFill>
                  <a:srgbClr val="FF0000"/>
                </a:solidFill>
              </a:rPr>
              <a:t>Example 2-3</a:t>
            </a:r>
            <a:r>
              <a:rPr lang="en-US" sz="2000" dirty="0"/>
              <a:t>.</a:t>
            </a:r>
          </a:p>
          <a:p>
            <a:pPr marL="461963">
              <a:buFont typeface="Wingdings" panose="05000000000000000000" pitchFamily="2" charset="2"/>
              <a:buChar char="§"/>
            </a:pPr>
            <a:r>
              <a:rPr lang="en-US" sz="2000" dirty="0"/>
              <a:t>Notice the </a:t>
            </a:r>
            <a:r>
              <a:rPr lang="en-US" sz="2000" dirty="0">
                <a:solidFill>
                  <a:srgbClr val="FF0000"/>
                </a:solidFill>
              </a:rPr>
              <a:t>using System </a:t>
            </a:r>
            <a:r>
              <a:rPr lang="en-US" sz="2000" dirty="0">
                <a:solidFill>
                  <a:srgbClr val="0070C0"/>
                </a:solidFill>
              </a:rPr>
              <a:t>statement</a:t>
            </a:r>
            <a:r>
              <a:rPr lang="en-US" sz="2000" dirty="0"/>
              <a:t> is placed before the HelloWorld class </a:t>
            </a:r>
            <a:r>
              <a:rPr lang="en-US" sz="2000" dirty="0" smtClean="0"/>
              <a:t>definition.</a:t>
            </a:r>
          </a:p>
          <a:p>
            <a:pPr marL="461963">
              <a:buFont typeface="Wingdings" panose="05000000000000000000" pitchFamily="2" charset="2"/>
              <a:buChar char="§"/>
            </a:pPr>
            <a:r>
              <a:rPr lang="en-US" sz="2000" dirty="0" smtClean="0"/>
              <a:t>Although </a:t>
            </a:r>
            <a:r>
              <a:rPr lang="en-US" sz="2000" dirty="0"/>
              <a:t>you can designate that you are using the System namespace, unlike with some languages you cannot designate that you are using the System.Console </a:t>
            </a:r>
            <a:r>
              <a:rPr lang="en-US" sz="2000" dirty="0" smtClean="0"/>
              <a:t>object.</a:t>
            </a:r>
          </a:p>
          <a:p>
            <a:pPr marL="461963">
              <a:buFont typeface="Wingdings" panose="05000000000000000000" pitchFamily="2" charset="2"/>
              <a:buChar char="§"/>
            </a:pPr>
            <a:r>
              <a:rPr lang="en-US" sz="2000" dirty="0" smtClean="0">
                <a:solidFill>
                  <a:srgbClr val="FF0000"/>
                </a:solidFill>
              </a:rPr>
              <a:t>Example </a:t>
            </a:r>
            <a:r>
              <a:rPr lang="en-US" sz="2000" dirty="0">
                <a:solidFill>
                  <a:srgbClr val="FF0000"/>
                </a:solidFill>
              </a:rPr>
              <a:t>2-4</a:t>
            </a:r>
            <a:r>
              <a:rPr lang="en-US" sz="2000" dirty="0"/>
              <a:t> will </a:t>
            </a:r>
            <a:r>
              <a:rPr lang="en-US" sz="2000" dirty="0">
                <a:solidFill>
                  <a:srgbClr val="0070C0"/>
                </a:solidFill>
              </a:rPr>
              <a:t>not</a:t>
            </a:r>
            <a:r>
              <a:rPr lang="en-US" sz="2000" dirty="0">
                <a:solidFill>
                  <a:srgbClr val="FF0000"/>
                </a:solidFill>
              </a:rPr>
              <a:t> compile</a:t>
            </a:r>
            <a:r>
              <a:rPr lang="en-US" sz="2000" dirty="0"/>
              <a:t>.</a:t>
            </a:r>
          </a:p>
          <a:p>
            <a:pPr marL="461963">
              <a:buFont typeface="Wingdings" panose="05000000000000000000" pitchFamily="2" charset="2"/>
              <a:buChar char="§"/>
            </a:pPr>
            <a:r>
              <a:rPr lang="en-US" sz="2000" dirty="0"/>
              <a:t>This generates the compile </a:t>
            </a:r>
            <a:r>
              <a:rPr lang="en-US" sz="2000" dirty="0" smtClean="0"/>
              <a:t>error: </a:t>
            </a:r>
            <a:r>
              <a:rPr lang="en-US" sz="2000" dirty="0" smtClean="0">
                <a:solidFill>
                  <a:srgbClr val="FF0000"/>
                </a:solidFill>
              </a:rPr>
              <a:t>Listing 2-0</a:t>
            </a:r>
            <a:r>
              <a:rPr lang="en-US" sz="2000" dirty="0" smtClean="0"/>
              <a:t>.</a:t>
            </a:r>
            <a:endParaRPr lang="en-US" sz="2000" dirty="0"/>
          </a:p>
          <a:p>
            <a:pPr marL="461963">
              <a:buFont typeface="Wingdings" panose="05000000000000000000" pitchFamily="2" charset="2"/>
              <a:buChar char="§"/>
            </a:pPr>
            <a:r>
              <a:rPr lang="en-US" sz="2000" dirty="0"/>
              <a:t>The </a:t>
            </a:r>
            <a:r>
              <a:rPr lang="en-US" sz="2000" dirty="0">
                <a:solidFill>
                  <a:srgbClr val="FF0000"/>
                </a:solidFill>
              </a:rPr>
              <a:t>using</a:t>
            </a:r>
            <a:r>
              <a:rPr lang="en-US" sz="2000" dirty="0"/>
              <a:t> </a:t>
            </a:r>
            <a:r>
              <a:rPr lang="en-US" sz="2000" dirty="0">
                <a:solidFill>
                  <a:srgbClr val="0070C0"/>
                </a:solidFill>
              </a:rPr>
              <a:t>keyword</a:t>
            </a:r>
            <a:r>
              <a:rPr lang="en-US" sz="2000" dirty="0"/>
              <a:t> can save a great deal of typing, but it can undermine the advantages of namespaces by polluting the namespace with many undifferentiated </a:t>
            </a:r>
            <a:r>
              <a:rPr lang="en-US" sz="2000" dirty="0" smtClean="0"/>
              <a:t>names.</a:t>
            </a:r>
          </a:p>
          <a:p>
            <a:pPr marL="461963">
              <a:buFont typeface="Wingdings" panose="05000000000000000000" pitchFamily="2" charset="2"/>
              <a:buChar char="§"/>
            </a:pPr>
            <a:r>
              <a:rPr lang="en-US" sz="2000" dirty="0" smtClean="0"/>
              <a:t>A </a:t>
            </a:r>
            <a:r>
              <a:rPr lang="en-US" sz="2000" dirty="0"/>
              <a:t>common solution is to use the using keyword with the built-in namespaces and with your own corporate namespaces, but perhaps not with third-party components</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540216" y="2111667"/>
            <a:ext cx="1866900" cy="285750"/>
          </a:xfrm>
          <a:prstGeom prst="rect">
            <a:avLst/>
          </a:prstGeom>
          <a:ln>
            <a:solidFill>
              <a:schemeClr val="accent1"/>
            </a:solidFill>
          </a:ln>
        </p:spPr>
      </p:pic>
      <p:sp>
        <p:nvSpPr>
          <p:cNvPr id="5" name="Date Placeholder 4"/>
          <p:cNvSpPr>
            <a:spLocks noGrp="1"/>
          </p:cNvSpPr>
          <p:nvPr>
            <p:ph type="dt" sz="half" idx="2"/>
          </p:nvPr>
        </p:nvSpPr>
        <p:spPr/>
        <p:txBody>
          <a:bodyPr/>
          <a:lstStyle/>
          <a:p>
            <a:fld id="{A666C51C-6961-4E25-8542-5F11BF726710}"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38</a:t>
            </a:fld>
            <a:endParaRPr lang="en-US"/>
          </a:p>
        </p:txBody>
      </p:sp>
    </p:spTree>
    <p:extLst>
      <p:ext uri="{BB962C8B-B14F-4D97-AF65-F5344CB8AC3E}">
        <p14:creationId xmlns:p14="http://schemas.microsoft.com/office/powerpoint/2010/main" val="3299678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2-3 || 2-4 || Listing 2-0</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302895"/>
            <a:ext cx="4975982" cy="2421423"/>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5668052" y="1302895"/>
            <a:ext cx="4851741" cy="2326286"/>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111095" y="4620324"/>
            <a:ext cx="7782945" cy="882217"/>
          </a:xfrm>
          <a:prstGeom prst="rect">
            <a:avLst/>
          </a:prstGeom>
          <a:ln>
            <a:solidFill>
              <a:schemeClr val="accent1"/>
            </a:solidFill>
          </a:ln>
        </p:spPr>
      </p:pic>
      <p:sp>
        <p:nvSpPr>
          <p:cNvPr id="7" name="Date Placeholder 6"/>
          <p:cNvSpPr>
            <a:spLocks noGrp="1"/>
          </p:cNvSpPr>
          <p:nvPr>
            <p:ph type="dt" sz="half" idx="2"/>
          </p:nvPr>
        </p:nvSpPr>
        <p:spPr/>
        <p:txBody>
          <a:bodyPr/>
          <a:lstStyle/>
          <a:p>
            <a:fld id="{8EF1835D-01AC-429D-AF46-7E9D997360C0}"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39</a:t>
            </a:fld>
            <a:endParaRPr lang="en-US"/>
          </a:p>
        </p:txBody>
      </p:sp>
    </p:spTree>
    <p:extLst>
      <p:ext uri="{BB962C8B-B14F-4D97-AF65-F5344CB8AC3E}">
        <p14:creationId xmlns:p14="http://schemas.microsoft.com/office/powerpoint/2010/main" val="3998460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goal of C# is to provide a simple, safe, modern, object-oriented, Internet-centric, high-performance language for .NET </a:t>
            </a:r>
            <a:r>
              <a:rPr lang="en-US" sz="2000" dirty="0" smtClean="0"/>
              <a:t>development.</a:t>
            </a:r>
          </a:p>
          <a:p>
            <a:pPr marL="457200">
              <a:buFont typeface="Wingdings" panose="05000000000000000000" pitchFamily="2" charset="2"/>
              <a:buChar char="§"/>
            </a:pPr>
            <a:r>
              <a:rPr lang="en-US" sz="2000" dirty="0" smtClean="0"/>
              <a:t>C</a:t>
            </a:r>
            <a:r>
              <a:rPr lang="en-US" sz="2000" dirty="0"/>
              <a:t># is a new language, but it draws on the lessons learned over the </a:t>
            </a:r>
            <a:r>
              <a:rPr lang="en-US" sz="2000" dirty="0">
                <a:solidFill>
                  <a:srgbClr val="0070C0"/>
                </a:solidFill>
              </a:rPr>
              <a:t>past</a:t>
            </a:r>
            <a:r>
              <a:rPr lang="en-US" sz="2000" dirty="0">
                <a:solidFill>
                  <a:srgbClr val="FF0000"/>
                </a:solidFill>
              </a:rPr>
              <a:t> three </a:t>
            </a:r>
            <a:r>
              <a:rPr lang="en-US" sz="2000" dirty="0" smtClean="0">
                <a:solidFill>
                  <a:srgbClr val="FF0000"/>
                </a:solidFill>
              </a:rPr>
              <a:t>decades</a:t>
            </a:r>
            <a:r>
              <a:rPr lang="en-US" sz="2000" dirty="0" smtClean="0"/>
              <a:t>.</a:t>
            </a:r>
          </a:p>
          <a:p>
            <a:pPr marL="457200">
              <a:buFont typeface="Wingdings" panose="05000000000000000000" pitchFamily="2" charset="2"/>
              <a:buChar char="§"/>
            </a:pPr>
            <a:r>
              <a:rPr lang="en-US" sz="2000" dirty="0" smtClean="0"/>
              <a:t>In </a:t>
            </a:r>
            <a:r>
              <a:rPr lang="en-US" sz="2000" dirty="0"/>
              <a:t>much the way that you can see in young children the features and personalities of their parents and grandparents, you can easily see in C# the influence </a:t>
            </a:r>
            <a:r>
              <a:rPr lang="en-US" sz="2000" dirty="0" smtClean="0"/>
              <a:t>of</a:t>
            </a:r>
          </a:p>
          <a:p>
            <a:pPr marL="685800">
              <a:buFont typeface="Wingdings" panose="05000000000000000000" pitchFamily="2" charset="2"/>
              <a:buChar char="ü"/>
            </a:pPr>
            <a:r>
              <a:rPr lang="en-US" sz="2000" dirty="0" smtClean="0"/>
              <a:t>Java</a:t>
            </a:r>
          </a:p>
          <a:p>
            <a:pPr marL="685800">
              <a:buFont typeface="Wingdings" panose="05000000000000000000" pitchFamily="2" charset="2"/>
              <a:buChar char="ü"/>
            </a:pPr>
            <a:r>
              <a:rPr lang="en-US" sz="2000" dirty="0" smtClean="0"/>
              <a:t>C++</a:t>
            </a:r>
          </a:p>
          <a:p>
            <a:pPr marL="685800">
              <a:buFont typeface="Wingdings" panose="05000000000000000000" pitchFamily="2" charset="2"/>
              <a:buChar char="ü"/>
            </a:pPr>
            <a:r>
              <a:rPr lang="en-US" sz="2000" dirty="0" smtClean="0"/>
              <a:t>Visual </a:t>
            </a:r>
            <a:r>
              <a:rPr lang="en-US" sz="2000" dirty="0"/>
              <a:t>Basic (</a:t>
            </a:r>
            <a:r>
              <a:rPr lang="en-US" sz="2000" dirty="0" smtClean="0"/>
              <a:t>VB)</a:t>
            </a:r>
            <a:endParaRPr lang="en-US" sz="2000" dirty="0"/>
          </a:p>
          <a:p>
            <a:pPr marL="685800">
              <a:buFont typeface="Wingdings" panose="05000000000000000000" pitchFamily="2" charset="2"/>
              <a:buChar char="ü"/>
            </a:pPr>
            <a:r>
              <a:rPr lang="en-US" sz="2000" dirty="0" smtClean="0"/>
              <a:t>other languages</a:t>
            </a:r>
          </a:p>
          <a:p>
            <a:pPr marL="457200">
              <a:buFont typeface="Wingdings" panose="05000000000000000000" pitchFamily="2" charset="2"/>
              <a:buChar char="§"/>
            </a:pPr>
            <a:r>
              <a:rPr lang="en-US" sz="2000" dirty="0" smtClean="0"/>
              <a:t>The </a:t>
            </a:r>
            <a:r>
              <a:rPr lang="en-US" sz="2000" dirty="0"/>
              <a:t>focus of this book is the C# language and its use as a tool for programming on the </a:t>
            </a:r>
            <a:r>
              <a:rPr lang="en-US" sz="2000" dirty="0">
                <a:solidFill>
                  <a:srgbClr val="FF0000"/>
                </a:solidFill>
              </a:rPr>
              <a:t>.NET </a:t>
            </a:r>
            <a:r>
              <a:rPr lang="en-US" sz="2000" dirty="0" smtClean="0">
                <a:solidFill>
                  <a:srgbClr val="FF0000"/>
                </a:solidFill>
              </a:rPr>
              <a:t>platform</a:t>
            </a:r>
            <a:r>
              <a:rPr lang="en-US" sz="2000" dirty="0" smtClean="0"/>
              <a:t>.</a:t>
            </a:r>
          </a:p>
          <a:p>
            <a:pPr marL="457200">
              <a:buFont typeface="Wingdings" panose="05000000000000000000" pitchFamily="2" charset="2"/>
              <a:buChar char="§"/>
            </a:pPr>
            <a:r>
              <a:rPr lang="en-US" sz="2000" dirty="0" smtClean="0"/>
              <a:t>In </a:t>
            </a:r>
            <a:r>
              <a:rPr lang="en-US" sz="2000" dirty="0"/>
              <a:t>my primers on C</a:t>
            </a:r>
            <a:r>
              <a:rPr lang="en-US" sz="2000" dirty="0" smtClean="0"/>
              <a:t>++, </a:t>
            </a:r>
            <a:r>
              <a:rPr lang="en-US" sz="2000" dirty="0"/>
              <a:t>I advocate learning the language first, without regard to Windows or Unix </a:t>
            </a:r>
            <a:r>
              <a:rPr lang="en-US" sz="2000" dirty="0" smtClean="0"/>
              <a:t>programming.</a:t>
            </a:r>
          </a:p>
          <a:p>
            <a:pPr marL="457200">
              <a:buFont typeface="Wingdings" panose="05000000000000000000" pitchFamily="2" charset="2"/>
              <a:buChar char="§"/>
            </a:pPr>
            <a:r>
              <a:rPr lang="en-US" sz="2000" dirty="0" smtClean="0"/>
              <a:t>With </a:t>
            </a:r>
            <a:r>
              <a:rPr lang="en-US" sz="2000" dirty="0"/>
              <a:t>C# that approach would be pointless. You learn C# specifically to create .NET applications; pretending otherwise would miss the point of the language. </a:t>
            </a:r>
          </a:p>
        </p:txBody>
      </p:sp>
      <p:sp>
        <p:nvSpPr>
          <p:cNvPr id="3" name="Date Placeholder 2"/>
          <p:cNvSpPr>
            <a:spLocks noGrp="1"/>
          </p:cNvSpPr>
          <p:nvPr>
            <p:ph type="dt" sz="half" idx="2"/>
          </p:nvPr>
        </p:nvSpPr>
        <p:spPr/>
        <p:txBody>
          <a:bodyPr/>
          <a:lstStyle/>
          <a:p>
            <a:fld id="{A0657766-7118-422F-9210-2BB0D975EC15}"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a:t>
            </a:fld>
            <a:endParaRPr lang="en-US"/>
          </a:p>
        </p:txBody>
      </p:sp>
    </p:spTree>
    <p:extLst>
      <p:ext uri="{BB962C8B-B14F-4D97-AF65-F5344CB8AC3E}">
        <p14:creationId xmlns:p14="http://schemas.microsoft.com/office/powerpoint/2010/main" val="15937266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Case Sensitivity</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 is case-sensitive, which means that writeLine is not the same as WriteLine, which in turn is not the same as </a:t>
            </a:r>
            <a:r>
              <a:rPr lang="en-US" sz="2000" dirty="0" smtClean="0"/>
              <a:t>WRITELINE.</a:t>
            </a:r>
          </a:p>
          <a:p>
            <a:pPr marL="461963">
              <a:buFont typeface="Wingdings" panose="05000000000000000000" pitchFamily="2" charset="2"/>
              <a:buChar char="§"/>
            </a:pPr>
            <a:r>
              <a:rPr lang="en-US" sz="2000" dirty="0" smtClean="0"/>
              <a:t>Unfortunately</a:t>
            </a:r>
            <a:r>
              <a:rPr lang="en-US" sz="2000" dirty="0"/>
              <a:t>, unlike in Visual Basic (VB), the C# development environment will not fix your case mistakes; if you write the same word twice with different cases, you might introduce a </a:t>
            </a:r>
            <a:r>
              <a:rPr lang="en-US" sz="2000" dirty="0">
                <a:solidFill>
                  <a:srgbClr val="FF0000"/>
                </a:solidFill>
              </a:rPr>
              <a:t>tricky-to-find</a:t>
            </a:r>
            <a:r>
              <a:rPr lang="en-US" sz="2000" dirty="0"/>
              <a:t> bug into your </a:t>
            </a:r>
            <a:r>
              <a:rPr lang="en-US" sz="2000" dirty="0" smtClean="0"/>
              <a:t>program.</a:t>
            </a:r>
          </a:p>
          <a:p>
            <a:pPr marL="461963">
              <a:buFont typeface="Wingdings" panose="05000000000000000000" pitchFamily="2" charset="2"/>
              <a:buChar char="§"/>
            </a:pPr>
            <a:r>
              <a:rPr lang="en-US" sz="2000" dirty="0" smtClean="0"/>
              <a:t>To </a:t>
            </a:r>
            <a:r>
              <a:rPr lang="en-US" sz="2000" dirty="0"/>
              <a:t>prevent such a time-wasting and energy-depleting mistake, you should develop conventions for naming your variables, functions, constants, and so </a:t>
            </a:r>
            <a:r>
              <a:rPr lang="en-US" sz="2000" dirty="0" smtClean="0"/>
              <a:t>forth.</a:t>
            </a:r>
          </a:p>
          <a:p>
            <a:pPr marL="461963">
              <a:buFont typeface="Wingdings" panose="05000000000000000000" pitchFamily="2" charset="2"/>
              <a:buChar char="§"/>
            </a:pPr>
            <a:r>
              <a:rPr lang="en-US" sz="2000" dirty="0" smtClean="0"/>
              <a:t>The </a:t>
            </a:r>
            <a:r>
              <a:rPr lang="en-US" sz="2000" dirty="0"/>
              <a:t>convention in this book is to name variables with </a:t>
            </a:r>
            <a:r>
              <a:rPr lang="en-US" sz="2000" dirty="0">
                <a:solidFill>
                  <a:srgbClr val="FF0000"/>
                </a:solidFill>
              </a:rPr>
              <a:t>camel notation</a:t>
            </a:r>
            <a:r>
              <a:rPr lang="en-US" sz="2000" dirty="0"/>
              <a:t> (e.g., someVariableName), and to name functions, constants, and properties with </a:t>
            </a:r>
            <a:r>
              <a:rPr lang="en-US" sz="2000" dirty="0">
                <a:solidFill>
                  <a:srgbClr val="FF0000"/>
                </a:solidFill>
              </a:rPr>
              <a:t>Pascal notation</a:t>
            </a:r>
            <a:r>
              <a:rPr lang="en-US" sz="2000" dirty="0"/>
              <a:t> (e.g., SomeFunction</a:t>
            </a:r>
            <a:r>
              <a:rPr lang="en-US" sz="2000" dirty="0" smtClean="0"/>
              <a:t>).</a:t>
            </a:r>
            <a:endParaRPr lang="en-US" sz="2000" dirty="0"/>
          </a:p>
        </p:txBody>
      </p:sp>
      <p:sp>
        <p:nvSpPr>
          <p:cNvPr id="3" name="Date Placeholder 2"/>
          <p:cNvSpPr>
            <a:spLocks noGrp="1"/>
          </p:cNvSpPr>
          <p:nvPr>
            <p:ph type="dt" sz="half" idx="2"/>
          </p:nvPr>
        </p:nvSpPr>
        <p:spPr/>
        <p:txBody>
          <a:bodyPr/>
          <a:lstStyle/>
          <a:p>
            <a:fld id="{FFA93FEE-D0E1-4D0D-8B15-1F506BA3FECC}"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40</a:t>
            </a:fld>
            <a:endParaRPr lang="en-US"/>
          </a:p>
        </p:txBody>
      </p:sp>
    </p:spTree>
    <p:extLst>
      <p:ext uri="{BB962C8B-B14F-4D97-AF65-F5344CB8AC3E}">
        <p14:creationId xmlns:p14="http://schemas.microsoft.com/office/powerpoint/2010/main" val="2104157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The static Keyword</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Main( ) method shown in </a:t>
            </a:r>
            <a:r>
              <a:rPr lang="en-US" sz="2000" dirty="0">
                <a:solidFill>
                  <a:srgbClr val="FF0000"/>
                </a:solidFill>
              </a:rPr>
              <a:t>Example 2-1</a:t>
            </a:r>
            <a:r>
              <a:rPr lang="en-US" sz="2000" dirty="0"/>
              <a:t> has one more </a:t>
            </a:r>
            <a:r>
              <a:rPr lang="en-US" sz="2000" dirty="0" smtClean="0"/>
              <a:t>designation.</a:t>
            </a:r>
          </a:p>
          <a:p>
            <a:pPr marL="461963">
              <a:buFont typeface="Wingdings" panose="05000000000000000000" pitchFamily="2" charset="2"/>
              <a:buChar char="§"/>
            </a:pPr>
            <a:r>
              <a:rPr lang="en-US" sz="2000" dirty="0" smtClean="0"/>
              <a:t>Just </a:t>
            </a:r>
            <a:r>
              <a:rPr lang="en-US" sz="2000" dirty="0"/>
              <a:t>before the return type declaration void (which, you will remember, indicates that the method does not return a value) you'll find the keyword </a:t>
            </a:r>
            <a:r>
              <a:rPr lang="en-US" sz="2000" dirty="0">
                <a:solidFill>
                  <a:srgbClr val="FF0000"/>
                </a:solidFill>
              </a:rPr>
              <a:t>static</a:t>
            </a:r>
            <a:r>
              <a:rPr lang="en-US" sz="2000" dirty="0" smtClean="0"/>
              <a:t>:</a:t>
            </a:r>
          </a:p>
          <a:p>
            <a:pPr marL="233363" indent="0">
              <a:buNone/>
            </a:pPr>
            <a:endParaRPr lang="en-US" sz="2000" dirty="0" smtClean="0"/>
          </a:p>
          <a:p>
            <a:pPr marL="233363" indent="0">
              <a:buNone/>
            </a:pPr>
            <a:endParaRPr lang="en-US" sz="2000" dirty="0"/>
          </a:p>
          <a:p>
            <a:pPr marL="461963">
              <a:buFont typeface="Wingdings" panose="05000000000000000000" pitchFamily="2" charset="2"/>
              <a:buChar char="§"/>
            </a:pPr>
            <a:r>
              <a:rPr lang="en-US" sz="2000" dirty="0" smtClean="0"/>
              <a:t>The </a:t>
            </a:r>
            <a:r>
              <a:rPr lang="en-US" sz="2000" dirty="0"/>
              <a:t>static keyword indicates that you can invoke Main( ) without first creating an object of type </a:t>
            </a:r>
            <a:r>
              <a:rPr lang="en-US" sz="2000" dirty="0" smtClean="0"/>
              <a:t>Hello.</a:t>
            </a:r>
          </a:p>
          <a:p>
            <a:pPr marL="461963">
              <a:buFont typeface="Wingdings" panose="05000000000000000000" pitchFamily="2" charset="2"/>
              <a:buChar char="§"/>
            </a:pPr>
            <a:r>
              <a:rPr lang="en-US" sz="2000" dirty="0" smtClean="0"/>
              <a:t>This </a:t>
            </a:r>
            <a:r>
              <a:rPr lang="en-US" sz="2000" dirty="0"/>
              <a:t>somewhat complex issue will be considered in much greater detail in subsequent </a:t>
            </a:r>
            <a:r>
              <a:rPr lang="en-US" sz="2000" dirty="0" smtClean="0"/>
              <a:t>chapters.</a:t>
            </a:r>
          </a:p>
          <a:p>
            <a:pPr marL="461963">
              <a:buFont typeface="Wingdings" panose="05000000000000000000" pitchFamily="2" charset="2"/>
              <a:buChar char="§"/>
            </a:pPr>
            <a:r>
              <a:rPr lang="en-US" sz="2000" dirty="0" smtClean="0"/>
              <a:t>One </a:t>
            </a:r>
            <a:r>
              <a:rPr lang="en-US" sz="2000" dirty="0"/>
              <a:t>of the problems with learning a new computer language is you must use some of the advanced features before you fully understand </a:t>
            </a:r>
            <a:r>
              <a:rPr lang="en-US" sz="2000" dirty="0" smtClean="0"/>
              <a:t>them.</a:t>
            </a:r>
          </a:p>
          <a:p>
            <a:pPr marL="461963">
              <a:buFont typeface="Wingdings" panose="05000000000000000000" pitchFamily="2" charset="2"/>
              <a:buChar char="§"/>
            </a:pPr>
            <a:r>
              <a:rPr lang="en-US" sz="2000" dirty="0" smtClean="0"/>
              <a:t>For </a:t>
            </a:r>
            <a:r>
              <a:rPr lang="en-US" sz="2000" dirty="0"/>
              <a:t>now, you can treat the declaration of the Main( ) method as tantamount to magic</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982473" y="2434511"/>
            <a:ext cx="2609850" cy="428625"/>
          </a:xfrm>
          <a:prstGeom prst="rect">
            <a:avLst/>
          </a:prstGeom>
          <a:ln>
            <a:solidFill>
              <a:schemeClr val="accent1"/>
            </a:solidFill>
          </a:ln>
        </p:spPr>
      </p:pic>
      <p:sp>
        <p:nvSpPr>
          <p:cNvPr id="5" name="Date Placeholder 4"/>
          <p:cNvSpPr>
            <a:spLocks noGrp="1"/>
          </p:cNvSpPr>
          <p:nvPr>
            <p:ph type="dt" sz="half" idx="2"/>
          </p:nvPr>
        </p:nvSpPr>
        <p:spPr/>
        <p:txBody>
          <a:bodyPr/>
          <a:lstStyle/>
          <a:p>
            <a:fld id="{4BFCC28D-9727-43FF-848A-F0A24E0D09B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41</a:t>
            </a:fld>
            <a:endParaRPr lang="en-US"/>
          </a:p>
        </p:txBody>
      </p:sp>
    </p:spTree>
    <p:extLst>
      <p:ext uri="{BB962C8B-B14F-4D97-AF65-F5344CB8AC3E}">
        <p14:creationId xmlns:p14="http://schemas.microsoft.com/office/powerpoint/2010/main" val="351414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Developing "Hello World</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at least two ways to enter, compile, and run the programs in this book: use the </a:t>
            </a:r>
            <a:r>
              <a:rPr lang="en-US" sz="2000" dirty="0">
                <a:solidFill>
                  <a:srgbClr val="FF0000"/>
                </a:solidFill>
              </a:rPr>
              <a:t>Visual Studio .NET </a:t>
            </a:r>
            <a:r>
              <a:rPr lang="en-US" sz="2000" dirty="0"/>
              <a:t>Integrated Development Environment (</a:t>
            </a:r>
            <a:r>
              <a:rPr lang="en-US" sz="2000" dirty="0">
                <a:solidFill>
                  <a:srgbClr val="FF0000"/>
                </a:solidFill>
              </a:rPr>
              <a:t>IDE</a:t>
            </a:r>
            <a:r>
              <a:rPr lang="en-US" sz="2000" dirty="0"/>
              <a:t>), or use a </a:t>
            </a:r>
            <a:r>
              <a:rPr lang="en-US" sz="2000" dirty="0">
                <a:solidFill>
                  <a:srgbClr val="FF0000"/>
                </a:solidFill>
              </a:rPr>
              <a:t>text editor</a:t>
            </a:r>
            <a:r>
              <a:rPr lang="en-US" sz="2000" dirty="0"/>
              <a:t> and a </a:t>
            </a:r>
            <a:r>
              <a:rPr lang="en-US" sz="2000" dirty="0">
                <a:solidFill>
                  <a:srgbClr val="FF0000"/>
                </a:solidFill>
              </a:rPr>
              <a:t>command-line compiler</a:t>
            </a:r>
            <a:r>
              <a:rPr lang="en-US" sz="2000" dirty="0"/>
              <a:t> (along with some additional command-line tools to be introduced later</a:t>
            </a:r>
            <a:r>
              <a:rPr lang="en-US" sz="2000" dirty="0" smtClean="0"/>
              <a:t>).</a:t>
            </a:r>
          </a:p>
          <a:p>
            <a:pPr marL="461963">
              <a:buFont typeface="Wingdings" panose="05000000000000000000" pitchFamily="2" charset="2"/>
              <a:buChar char="§"/>
            </a:pPr>
            <a:r>
              <a:rPr lang="en-US" sz="2000" dirty="0" smtClean="0"/>
              <a:t>Although </a:t>
            </a:r>
            <a:r>
              <a:rPr lang="en-US" sz="2000" dirty="0"/>
              <a:t>you can develop software outside Visual Studio .NET, the IDE provides enormous </a:t>
            </a:r>
            <a:r>
              <a:rPr lang="en-US" sz="2000" dirty="0" smtClean="0"/>
              <a:t>advantages.</a:t>
            </a:r>
          </a:p>
          <a:p>
            <a:pPr marL="461963">
              <a:buFont typeface="Wingdings" panose="05000000000000000000" pitchFamily="2" charset="2"/>
              <a:buChar char="§"/>
            </a:pPr>
            <a:r>
              <a:rPr lang="en-US" sz="2000" dirty="0" smtClean="0"/>
              <a:t>These </a:t>
            </a:r>
            <a:r>
              <a:rPr lang="en-US" sz="2000" dirty="0"/>
              <a:t>include indentation support, Intellisense word completion, color coding, and integration with the help </a:t>
            </a:r>
            <a:r>
              <a:rPr lang="en-US" sz="2000" dirty="0" smtClean="0"/>
              <a:t>files.</a:t>
            </a:r>
          </a:p>
          <a:p>
            <a:pPr marL="461963">
              <a:buFont typeface="Wingdings" panose="05000000000000000000" pitchFamily="2" charset="2"/>
              <a:buChar char="§"/>
            </a:pPr>
            <a:r>
              <a:rPr lang="en-US" sz="2000" dirty="0" smtClean="0"/>
              <a:t>Most </a:t>
            </a:r>
            <a:r>
              <a:rPr lang="en-US" sz="2000" dirty="0"/>
              <a:t>important, the IDE includes a powerful </a:t>
            </a:r>
            <a:r>
              <a:rPr lang="en-US" sz="2000" dirty="0">
                <a:solidFill>
                  <a:srgbClr val="FF0000"/>
                </a:solidFill>
              </a:rPr>
              <a:t>debugger</a:t>
            </a:r>
            <a:r>
              <a:rPr lang="en-US" sz="2000" dirty="0"/>
              <a:t> and a wealth of other </a:t>
            </a:r>
            <a:r>
              <a:rPr lang="en-US" sz="2000" dirty="0" smtClean="0"/>
              <a:t>tools.</a:t>
            </a:r>
          </a:p>
          <a:p>
            <a:pPr marL="461963">
              <a:buFont typeface="Wingdings" panose="05000000000000000000" pitchFamily="2" charset="2"/>
              <a:buChar char="§"/>
            </a:pPr>
            <a:r>
              <a:rPr lang="en-US" sz="2000" dirty="0" smtClean="0"/>
              <a:t>Although </a:t>
            </a:r>
            <a:r>
              <a:rPr lang="en-US" sz="2000" dirty="0"/>
              <a:t>this book tacitly assumes that you'll be using Visual Studio .NET, the tutorials focus more on the language and the platform than on the </a:t>
            </a:r>
            <a:r>
              <a:rPr lang="en-US" sz="2000" dirty="0" smtClean="0"/>
              <a:t>tools.</a:t>
            </a:r>
          </a:p>
          <a:p>
            <a:pPr marL="461963">
              <a:buFont typeface="Wingdings" panose="05000000000000000000" pitchFamily="2" charset="2"/>
              <a:buChar char="§"/>
            </a:pPr>
            <a:r>
              <a:rPr lang="en-US" sz="2000" dirty="0" smtClean="0"/>
              <a:t>You </a:t>
            </a:r>
            <a:r>
              <a:rPr lang="en-US" sz="2000" dirty="0"/>
              <a:t>can copy all the examples into a text editor such as Windows Notepad or </a:t>
            </a:r>
            <a:r>
              <a:rPr lang="en-US" sz="2000" dirty="0">
                <a:solidFill>
                  <a:srgbClr val="FF0000"/>
                </a:solidFill>
              </a:rPr>
              <a:t>Emacs</a:t>
            </a:r>
            <a:r>
              <a:rPr lang="en-US" sz="2000" dirty="0"/>
              <a:t>, save them as text files, and compile them with the C# command-line compiler that is distributed with the .NET Framework SDK. </a:t>
            </a:r>
            <a:endParaRPr lang="en-US" sz="2000" dirty="0" smtClean="0"/>
          </a:p>
          <a:p>
            <a:pPr marL="461963">
              <a:buFont typeface="Wingdings" panose="05000000000000000000" pitchFamily="2" charset="2"/>
              <a:buChar char="§"/>
            </a:pPr>
            <a:r>
              <a:rPr lang="en-US" sz="2000" dirty="0" smtClean="0"/>
              <a:t>Note </a:t>
            </a:r>
            <a:r>
              <a:rPr lang="en-US" sz="2000" dirty="0"/>
              <a:t>that some examples in later chapters use Visual Studio .NET tools for creating Windows Forms and Web Forms, but even these you can write by hand in Notepad if you are determined to do things the hard way</a:t>
            </a:r>
            <a:r>
              <a:rPr lang="en-US" sz="2000" dirty="0" smtClean="0"/>
              <a:t>.</a:t>
            </a:r>
            <a:endParaRPr lang="en-US" sz="2000" dirty="0"/>
          </a:p>
        </p:txBody>
      </p:sp>
      <p:sp>
        <p:nvSpPr>
          <p:cNvPr id="3" name="Date Placeholder 2"/>
          <p:cNvSpPr>
            <a:spLocks noGrp="1"/>
          </p:cNvSpPr>
          <p:nvPr>
            <p:ph type="dt" sz="half" idx="2"/>
          </p:nvPr>
        </p:nvSpPr>
        <p:spPr/>
        <p:txBody>
          <a:bodyPr/>
          <a:lstStyle/>
          <a:p>
            <a:fld id="{92972398-1412-4196-9528-DDB0DEA232F3}"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42</a:t>
            </a:fld>
            <a:endParaRPr lang="en-US"/>
          </a:p>
        </p:txBody>
      </p:sp>
    </p:spTree>
    <p:extLst>
      <p:ext uri="{BB962C8B-B14F-4D97-AF65-F5344CB8AC3E}">
        <p14:creationId xmlns:p14="http://schemas.microsoft.com/office/powerpoint/2010/main" val="306945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Editing "Hello World</a:t>
            </a:r>
            <a:r>
              <a:rPr lang="en-US" dirty="0" smtClean="0"/>
              <a: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To create the "Hello World" program in the IDE, select Visual Studio .NET from your Start menu or a desktop icon, and then choose File New Project from the menu </a:t>
            </a:r>
            <a:r>
              <a:rPr lang="en-US" sz="2000" dirty="0" smtClean="0"/>
              <a:t>toolbar.</a:t>
            </a:r>
          </a:p>
          <a:p>
            <a:pPr marL="461963">
              <a:buFont typeface="Wingdings" panose="05000000000000000000" pitchFamily="2" charset="2"/>
              <a:buChar char="§"/>
            </a:pPr>
            <a:r>
              <a:rPr lang="en-US" sz="2000" dirty="0" smtClean="0"/>
              <a:t>This </a:t>
            </a:r>
            <a:r>
              <a:rPr lang="en-US" sz="2000" dirty="0"/>
              <a:t>will invoke the New Project window (if you are using Visual Studio for the first time, the New Project window might appear without further prompting). </a:t>
            </a:r>
            <a:endParaRPr lang="en-US" sz="2000" dirty="0" smtClean="0"/>
          </a:p>
          <a:p>
            <a:pPr marL="461963">
              <a:buFont typeface="Wingdings" panose="05000000000000000000" pitchFamily="2" charset="2"/>
              <a:buChar char="§"/>
            </a:pPr>
            <a:r>
              <a:rPr lang="en-US" sz="2000" dirty="0"/>
              <a:t>To open your application, select Visual C# Projects in the Project Type window and select Console Application in the Templates </a:t>
            </a:r>
            <a:r>
              <a:rPr lang="en-US" sz="2000" dirty="0" smtClean="0"/>
              <a:t>window.</a:t>
            </a:r>
          </a:p>
          <a:p>
            <a:pPr marL="461963">
              <a:buFont typeface="Wingdings" panose="05000000000000000000" pitchFamily="2" charset="2"/>
              <a:buChar char="§"/>
            </a:pPr>
            <a:r>
              <a:rPr lang="en-US" sz="2000" dirty="0" smtClean="0"/>
              <a:t>You </a:t>
            </a:r>
            <a:r>
              <a:rPr lang="en-US" sz="2000" dirty="0"/>
              <a:t>can now enter a name for the project and select a directory in which to store your </a:t>
            </a:r>
            <a:r>
              <a:rPr lang="en-US" sz="2000" dirty="0" smtClean="0"/>
              <a:t>files.</a:t>
            </a:r>
          </a:p>
          <a:p>
            <a:pPr marL="461963">
              <a:buFont typeface="Wingdings" panose="05000000000000000000" pitchFamily="2" charset="2"/>
              <a:buChar char="§"/>
            </a:pPr>
            <a:r>
              <a:rPr lang="en-US" sz="2000" dirty="0" smtClean="0"/>
              <a:t>Click </a:t>
            </a:r>
            <a:r>
              <a:rPr lang="en-US" sz="2000" dirty="0"/>
              <a:t>OK, and a new window will appear in which you can enter the </a:t>
            </a:r>
            <a:r>
              <a:rPr lang="en-US" sz="2000" dirty="0" smtClean="0"/>
              <a:t>code.</a:t>
            </a:r>
            <a:endParaRPr lang="en-US" sz="2000" dirty="0"/>
          </a:p>
          <a:p>
            <a:pPr marL="461963">
              <a:buFont typeface="Wingdings" panose="05000000000000000000" pitchFamily="2" charset="2"/>
              <a:buChar char="§"/>
            </a:pPr>
            <a:r>
              <a:rPr lang="en-US" sz="2000" dirty="0"/>
              <a:t>Notice that Visual Studio .NET creates a </a:t>
            </a:r>
            <a:r>
              <a:rPr lang="en-US" sz="2000" dirty="0">
                <a:solidFill>
                  <a:srgbClr val="FF0000"/>
                </a:solidFill>
              </a:rPr>
              <a:t>namespace</a:t>
            </a:r>
            <a:r>
              <a:rPr lang="en-US" sz="2000" dirty="0"/>
              <a:t> based on the </a:t>
            </a:r>
            <a:r>
              <a:rPr lang="en-US" sz="2000" dirty="0">
                <a:solidFill>
                  <a:srgbClr val="FF0000"/>
                </a:solidFill>
              </a:rPr>
              <a:t>project name</a:t>
            </a:r>
            <a:r>
              <a:rPr lang="en-US" sz="2000" dirty="0"/>
              <a:t> you've provided (HelloWorld), and adds a using System statement because nearly every program you write will need types from the System </a:t>
            </a:r>
            <a:r>
              <a:rPr lang="en-US" sz="2000" dirty="0" smtClean="0"/>
              <a:t>namespace.</a:t>
            </a:r>
          </a:p>
          <a:p>
            <a:pPr marL="461963">
              <a:buFont typeface="Wingdings" panose="05000000000000000000" pitchFamily="2" charset="2"/>
              <a:buChar char="§"/>
            </a:pPr>
            <a:r>
              <a:rPr lang="en-US" sz="2000" dirty="0" smtClean="0"/>
              <a:t>Visual </a:t>
            </a:r>
            <a:r>
              <a:rPr lang="en-US" sz="2000" dirty="0"/>
              <a:t>Studio .NET creates a class named Class1, which you are free to rename. When you rename the class, be sure to rename the file as well (Class1.cs</a:t>
            </a:r>
            <a:r>
              <a:rPr lang="en-US" sz="2000" dirty="0" smtClean="0"/>
              <a:t>).</a:t>
            </a:r>
          </a:p>
          <a:p>
            <a:pPr marL="461963">
              <a:buFont typeface="Wingdings" panose="05000000000000000000" pitchFamily="2" charset="2"/>
              <a:buChar char="§"/>
            </a:pPr>
            <a:r>
              <a:rPr lang="en-US" sz="2000" dirty="0" smtClean="0"/>
              <a:t>To </a:t>
            </a:r>
            <a:r>
              <a:rPr lang="en-US" sz="2000" dirty="0"/>
              <a:t>reproduce Example 2-1, for instance, change the name of Class1 to HelloWorld, and rename the Class1.cs file (listed in the Solution Explorer window) to </a:t>
            </a:r>
            <a:r>
              <a:rPr lang="en-US" sz="2000" dirty="0" smtClean="0"/>
              <a:t>HelloWorld.cs.</a:t>
            </a:r>
          </a:p>
        </p:txBody>
      </p:sp>
      <p:sp>
        <p:nvSpPr>
          <p:cNvPr id="3" name="Date Placeholder 2"/>
          <p:cNvSpPr>
            <a:spLocks noGrp="1"/>
          </p:cNvSpPr>
          <p:nvPr>
            <p:ph type="dt" sz="half" idx="2"/>
          </p:nvPr>
        </p:nvSpPr>
        <p:spPr/>
        <p:txBody>
          <a:bodyPr/>
          <a:lstStyle/>
          <a:p>
            <a:fld id="{192E9BA0-8130-48A1-AF59-318D0170AAFC}"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43</a:t>
            </a:fld>
            <a:endParaRPr lang="en-US"/>
          </a:p>
        </p:txBody>
      </p:sp>
    </p:spTree>
    <p:extLst>
      <p:ext uri="{BB962C8B-B14F-4D97-AF65-F5344CB8AC3E}">
        <p14:creationId xmlns:p14="http://schemas.microsoft.com/office/powerpoint/2010/main" val="3087822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Editing "Hello </a:t>
            </a:r>
            <a:r>
              <a:rPr lang="en-US" dirty="0" smtClean="0"/>
              <a:t>World“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Finally</a:t>
            </a:r>
            <a:r>
              <a:rPr lang="en-US" sz="2000" dirty="0"/>
              <a:t>, Visual Studio .NET creates a program skeleton, complete with a TODO comment to get you </a:t>
            </a:r>
            <a:r>
              <a:rPr lang="en-US" sz="2000" dirty="0" smtClean="0"/>
              <a:t>started.</a:t>
            </a:r>
          </a:p>
          <a:p>
            <a:pPr marL="461963">
              <a:buFont typeface="Wingdings" panose="05000000000000000000" pitchFamily="2" charset="2"/>
              <a:buChar char="§"/>
            </a:pPr>
            <a:r>
              <a:rPr lang="en-US" sz="2000" dirty="0" smtClean="0"/>
              <a:t>To </a:t>
            </a:r>
            <a:r>
              <a:rPr lang="en-US" sz="2000" dirty="0"/>
              <a:t>reproduce </a:t>
            </a:r>
            <a:r>
              <a:rPr lang="en-US" sz="2000" dirty="0">
                <a:solidFill>
                  <a:srgbClr val="FF0000"/>
                </a:solidFill>
              </a:rPr>
              <a:t>Example 2-1</a:t>
            </a:r>
            <a:r>
              <a:rPr lang="en-US" sz="2000" dirty="0"/>
              <a:t>, remove the arguments (string</a:t>
            </a:r>
            <a:r>
              <a:rPr lang="en-US" sz="2000" dirty="0" smtClean="0"/>
              <a:t>[ ] </a:t>
            </a:r>
            <a:r>
              <a:rPr lang="en-US" sz="2000" dirty="0"/>
              <a:t>args) and comments from the Main( ) method. </a:t>
            </a:r>
            <a:endParaRPr lang="en-US" sz="2000" dirty="0" smtClean="0"/>
          </a:p>
          <a:p>
            <a:pPr marL="461963">
              <a:buFont typeface="Wingdings" panose="05000000000000000000" pitchFamily="2" charset="2"/>
              <a:buChar char="§"/>
            </a:pPr>
            <a:r>
              <a:rPr lang="en-US" sz="2000" dirty="0" smtClean="0"/>
              <a:t>Then </a:t>
            </a:r>
            <a:r>
              <a:rPr lang="en-US" sz="2000" dirty="0"/>
              <a:t>copy the following two lines into the body of Main( </a:t>
            </a:r>
            <a:r>
              <a:rPr lang="en-US" sz="2000" dirty="0" smtClean="0"/>
              <a:t>).</a:t>
            </a:r>
          </a:p>
          <a:p>
            <a:pPr marL="461963">
              <a:buFont typeface="Wingdings" panose="05000000000000000000" pitchFamily="2" charset="2"/>
              <a:buChar char="§"/>
            </a:pPr>
            <a:r>
              <a:rPr lang="en-US" sz="2000" dirty="0"/>
              <a:t>If you are not using Visual Studio .NET, open Notepad, type in the code from Example 2-1, and save the file as a text file named Hello.cs</a:t>
            </a:r>
            <a:r>
              <a:rPr lang="en-US" sz="2000" dirty="0" smtClean="0"/>
              <a:t>.</a:t>
            </a:r>
            <a:endParaRPr lang="en-US" sz="2000" dirty="0"/>
          </a:p>
        </p:txBody>
      </p:sp>
      <p:sp>
        <p:nvSpPr>
          <p:cNvPr id="3" name="Date Placeholder 2"/>
          <p:cNvSpPr>
            <a:spLocks noGrp="1"/>
          </p:cNvSpPr>
          <p:nvPr>
            <p:ph type="dt" sz="half" idx="2"/>
          </p:nvPr>
        </p:nvSpPr>
        <p:spPr/>
        <p:txBody>
          <a:bodyPr/>
          <a:lstStyle/>
          <a:p>
            <a:fld id="{9308ED78-C458-4EC5-86D5-35E16962D2F2}"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44</a:t>
            </a:fld>
            <a:endParaRPr lang="en-US"/>
          </a:p>
        </p:txBody>
      </p:sp>
    </p:spTree>
    <p:extLst>
      <p:ext uri="{BB962C8B-B14F-4D97-AF65-F5344CB8AC3E}">
        <p14:creationId xmlns:p14="http://schemas.microsoft.com/office/powerpoint/2010/main" val="2800538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Compiling and Running "Hello World</a:t>
            </a:r>
            <a:r>
              <a:rPr lang="en-US" dirty="0" smtClean="0"/>
              <a: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are many ways to compile and run the "Hello World" program from within Visual Studio .</a:t>
            </a:r>
            <a:r>
              <a:rPr lang="en-US" sz="2000" dirty="0" smtClean="0"/>
              <a:t>NET.</a:t>
            </a:r>
          </a:p>
          <a:p>
            <a:pPr marL="461963" indent="-293688">
              <a:buFont typeface="Wingdings" panose="05000000000000000000" pitchFamily="2" charset="2"/>
              <a:buChar char="§"/>
            </a:pPr>
            <a:r>
              <a:rPr lang="en-US" sz="2000" dirty="0" smtClean="0"/>
              <a:t>Typically </a:t>
            </a:r>
            <a:r>
              <a:rPr lang="en-US" sz="2000" dirty="0"/>
              <a:t>you can accomplish every task by choosing commands from the Visual Studio .NET menu toolbar, by using buttons, and, in many cases, by using </a:t>
            </a:r>
            <a:r>
              <a:rPr lang="en-US" sz="2000" dirty="0" smtClean="0"/>
              <a:t>key-combination shortcuts.</a:t>
            </a:r>
          </a:p>
          <a:p>
            <a:pPr marL="461963" indent="-293688">
              <a:buFont typeface="Wingdings" panose="05000000000000000000" pitchFamily="2" charset="2"/>
              <a:buChar char="§"/>
            </a:pPr>
            <a:r>
              <a:rPr lang="en-US" sz="2000" dirty="0" smtClean="0"/>
              <a:t>For </a:t>
            </a:r>
            <a:r>
              <a:rPr lang="en-US" sz="2000" dirty="0"/>
              <a:t>example, to compile the "Hello World" program, press Ctrl-Shift-B or choose Build </a:t>
            </a:r>
            <a:r>
              <a:rPr lang="en-US" sz="2000" dirty="0" smtClean="0"/>
              <a:t>-&gt; Build Solution.</a:t>
            </a:r>
          </a:p>
          <a:p>
            <a:pPr marL="461963" indent="-293688">
              <a:buFont typeface="Wingdings" panose="05000000000000000000" pitchFamily="2" charset="2"/>
              <a:buChar char="§"/>
            </a:pPr>
            <a:r>
              <a:rPr lang="en-US" sz="2000" dirty="0" smtClean="0"/>
              <a:t>As </a:t>
            </a:r>
            <a:r>
              <a:rPr lang="en-US" sz="2000" dirty="0"/>
              <a:t>an alternative, you can click the Build button on the Build button bar (you may need to right-click on the toolbar to add the Build button bar</a:t>
            </a:r>
            <a:r>
              <a:rPr lang="en-US" sz="2000" dirty="0" smtClean="0"/>
              <a:t>).</a:t>
            </a:r>
          </a:p>
          <a:p>
            <a:pPr marL="461963" indent="-293688">
              <a:buFont typeface="Wingdings" panose="05000000000000000000" pitchFamily="2" charset="2"/>
              <a:buChar char="§"/>
            </a:pPr>
            <a:r>
              <a:rPr lang="en-US" sz="2000" dirty="0"/>
              <a:t>To run the "Hello World" program without the debugger, you can press </a:t>
            </a:r>
            <a:r>
              <a:rPr lang="en-US" sz="2000" dirty="0">
                <a:solidFill>
                  <a:srgbClr val="FF0000"/>
                </a:solidFill>
              </a:rPr>
              <a:t>Ctrl-F5</a:t>
            </a:r>
            <a:r>
              <a:rPr lang="en-US" sz="2000" dirty="0"/>
              <a:t> on your keyboard, choose Debug Start Without Debugging from the IDE menu toolbar, or press the Start Without Debugging button on the IDE Build </a:t>
            </a:r>
            <a:r>
              <a:rPr lang="en-US" sz="2000" dirty="0" smtClean="0"/>
              <a:t>toolbar.</a:t>
            </a:r>
          </a:p>
          <a:p>
            <a:pPr marL="461963" indent="-293688">
              <a:buFont typeface="Wingdings" panose="05000000000000000000" pitchFamily="2" charset="2"/>
              <a:buChar char="§"/>
            </a:pPr>
            <a:r>
              <a:rPr lang="en-US" sz="2000" dirty="0" smtClean="0"/>
              <a:t>You </a:t>
            </a:r>
            <a:r>
              <a:rPr lang="en-US" sz="2000" dirty="0"/>
              <a:t>can run the program without first explicitly building it; depending on how your options are set (</a:t>
            </a:r>
            <a:r>
              <a:rPr lang="en-US" sz="2000" dirty="0" smtClean="0"/>
              <a:t>Tools </a:t>
            </a:r>
            <a:r>
              <a:rPr lang="en-US" sz="2000" dirty="0"/>
              <a:t>Options) the IDE will save the file, build it, and run it, possibly asking you for permission at each step</a:t>
            </a:r>
            <a:r>
              <a:rPr lang="en-US" sz="2000" dirty="0" smtClean="0"/>
              <a:t>.</a:t>
            </a:r>
            <a:endParaRPr lang="en-US" sz="2000" dirty="0"/>
          </a:p>
        </p:txBody>
      </p:sp>
      <p:sp>
        <p:nvSpPr>
          <p:cNvPr id="3" name="Date Placeholder 2"/>
          <p:cNvSpPr>
            <a:spLocks noGrp="1"/>
          </p:cNvSpPr>
          <p:nvPr>
            <p:ph type="dt" sz="half" idx="2"/>
          </p:nvPr>
        </p:nvSpPr>
        <p:spPr/>
        <p:txBody>
          <a:bodyPr/>
          <a:lstStyle/>
          <a:p>
            <a:fld id="{FBA65A7C-2D5D-4DF6-B1F4-4A03FAE2909B}"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45</a:t>
            </a:fld>
            <a:endParaRPr lang="en-US"/>
          </a:p>
        </p:txBody>
      </p:sp>
    </p:spTree>
    <p:extLst>
      <p:ext uri="{BB962C8B-B14F-4D97-AF65-F5344CB8AC3E}">
        <p14:creationId xmlns:p14="http://schemas.microsoft.com/office/powerpoint/2010/main" val="1259557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Command-line Compiler</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Use the following steps to compile and run the "Hello World" program using the C# command-line </a:t>
            </a:r>
            <a:r>
              <a:rPr lang="en-US" sz="2000" dirty="0" smtClean="0"/>
              <a:t>compiler:</a:t>
            </a:r>
          </a:p>
          <a:p>
            <a:pPr marL="461963">
              <a:buFont typeface="Wingdings" panose="05000000000000000000" pitchFamily="2" charset="2"/>
              <a:buChar char="§"/>
            </a:pPr>
            <a:r>
              <a:rPr lang="en-US" sz="2000" dirty="0" smtClean="0"/>
              <a:t>Save </a:t>
            </a:r>
            <a:r>
              <a:rPr lang="en-US" sz="2000" dirty="0">
                <a:solidFill>
                  <a:srgbClr val="FF0000"/>
                </a:solidFill>
              </a:rPr>
              <a:t>Example 2-1</a:t>
            </a:r>
            <a:r>
              <a:rPr lang="en-US" sz="2000" dirty="0"/>
              <a:t> as the </a:t>
            </a:r>
            <a:r>
              <a:rPr lang="en-US" sz="2000" dirty="0" smtClean="0"/>
              <a:t>filehello.cs.</a:t>
            </a:r>
          </a:p>
          <a:p>
            <a:pPr marL="461963">
              <a:buFont typeface="Wingdings" panose="05000000000000000000" pitchFamily="2" charset="2"/>
              <a:buChar char="§"/>
            </a:pPr>
            <a:r>
              <a:rPr lang="en-US" sz="2000" dirty="0" smtClean="0"/>
              <a:t>Open </a:t>
            </a:r>
            <a:r>
              <a:rPr lang="en-US" sz="2000" dirty="0"/>
              <a:t>a command window (Start Run and type in cmd</a:t>
            </a:r>
            <a:r>
              <a:rPr lang="en-US" sz="2000" dirty="0" smtClean="0"/>
              <a:t>).</a:t>
            </a:r>
          </a:p>
          <a:p>
            <a:pPr marL="461963">
              <a:buFont typeface="Wingdings" panose="05000000000000000000" pitchFamily="2" charset="2"/>
              <a:buChar char="§"/>
            </a:pPr>
            <a:r>
              <a:rPr lang="en-US" sz="2000" dirty="0" smtClean="0"/>
              <a:t>From </a:t>
            </a:r>
            <a:r>
              <a:rPr lang="en-US" sz="2000" dirty="0"/>
              <a:t>the command line, enter</a:t>
            </a:r>
            <a:r>
              <a:rPr lang="en-US" sz="2000" dirty="0" smtClean="0"/>
              <a:t>:</a:t>
            </a:r>
          </a:p>
          <a:p>
            <a:pPr marL="233363" indent="0">
              <a:buNone/>
            </a:pPr>
            <a:endParaRPr lang="en-US" sz="2000" dirty="0" smtClean="0"/>
          </a:p>
          <a:p>
            <a:pPr marL="233363" indent="0">
              <a:buNone/>
            </a:pPr>
            <a:endParaRPr lang="en-US" sz="2000" dirty="0"/>
          </a:p>
          <a:p>
            <a:pPr marL="461963" indent="0">
              <a:buNone/>
            </a:pPr>
            <a:r>
              <a:rPr lang="en-US" sz="2000" dirty="0" smtClean="0"/>
              <a:t>This </a:t>
            </a:r>
            <a:r>
              <a:rPr lang="en-US" sz="2000" dirty="0"/>
              <a:t>step will build the executable (EXE) file. If the program contains errors, the compiler will report them in the command </a:t>
            </a:r>
            <a:r>
              <a:rPr lang="en-US" sz="2000" dirty="0" smtClean="0"/>
              <a:t>window.</a:t>
            </a:r>
          </a:p>
          <a:p>
            <a:pPr marL="461963" indent="0">
              <a:buNone/>
            </a:pPr>
            <a:r>
              <a:rPr lang="en-US" sz="2000" dirty="0" smtClean="0"/>
              <a:t>The </a:t>
            </a:r>
            <a:r>
              <a:rPr lang="en-US" sz="2000" dirty="0"/>
              <a:t>/debug command-line switch inserts symbols in the code so you can run the EXE under a debugger or see line numbers in stack traces. (You'll get a stack trace if your program generates an error that you do not handle</a:t>
            </a:r>
            <a:r>
              <a:rPr lang="en-US" sz="2000" dirty="0" smtClean="0"/>
              <a:t>.)</a:t>
            </a:r>
          </a:p>
          <a:p>
            <a:pPr marL="461963">
              <a:buFont typeface="Wingdings" panose="05000000000000000000" pitchFamily="2" charset="2"/>
              <a:buChar char="§"/>
            </a:pPr>
            <a:r>
              <a:rPr lang="en-US" sz="2000" dirty="0" smtClean="0"/>
              <a:t>To </a:t>
            </a:r>
            <a:r>
              <a:rPr lang="en-US" sz="2000" dirty="0"/>
              <a:t>run the program, enter</a:t>
            </a:r>
            <a:r>
              <a:rPr lang="en-US" sz="2000" dirty="0" smtClean="0"/>
              <a:t>:</a:t>
            </a:r>
          </a:p>
          <a:p>
            <a:pPr marL="233363" indent="0">
              <a:buNone/>
            </a:pPr>
            <a:endParaRPr lang="en-US" sz="2000" dirty="0"/>
          </a:p>
          <a:p>
            <a:pPr marL="461963" indent="0">
              <a:buNone/>
            </a:pPr>
            <a:r>
              <a:rPr lang="en-US" sz="2000" dirty="0"/>
              <a:t>You should see the venerable words "Hello World" appear in your command window</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792235" y="2973242"/>
            <a:ext cx="2705100" cy="257175"/>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92235" y="5455247"/>
            <a:ext cx="790575" cy="276225"/>
          </a:xfrm>
          <a:prstGeom prst="rect">
            <a:avLst/>
          </a:prstGeom>
          <a:ln>
            <a:solidFill>
              <a:schemeClr val="accent1"/>
            </a:solidFill>
          </a:ln>
        </p:spPr>
      </p:pic>
      <p:sp>
        <p:nvSpPr>
          <p:cNvPr id="6" name="Date Placeholder 5"/>
          <p:cNvSpPr>
            <a:spLocks noGrp="1"/>
          </p:cNvSpPr>
          <p:nvPr>
            <p:ph type="dt" sz="half" idx="2"/>
          </p:nvPr>
        </p:nvSpPr>
        <p:spPr/>
        <p:txBody>
          <a:bodyPr/>
          <a:lstStyle/>
          <a:p>
            <a:fld id="{BC9AA436-A1EF-4C72-BE21-B72C33E02FF9}"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46</a:t>
            </a:fld>
            <a:endParaRPr lang="en-US"/>
          </a:p>
        </p:txBody>
      </p:sp>
    </p:spTree>
    <p:extLst>
      <p:ext uri="{BB962C8B-B14F-4D97-AF65-F5344CB8AC3E}">
        <p14:creationId xmlns:p14="http://schemas.microsoft.com/office/powerpoint/2010/main" val="8379610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Just In Time </a:t>
            </a:r>
            <a:r>
              <a:rPr lang="en-US" dirty="0" smtClean="0"/>
              <a:t>Compilation</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Compiling Hello.cs using </a:t>
            </a:r>
            <a:r>
              <a:rPr lang="en-US" sz="2000" dirty="0">
                <a:solidFill>
                  <a:srgbClr val="FF0000"/>
                </a:solidFill>
              </a:rPr>
              <a:t>csc</a:t>
            </a:r>
            <a:r>
              <a:rPr lang="en-US" sz="2000" dirty="0"/>
              <a:t> creates an executable (</a:t>
            </a:r>
            <a:r>
              <a:rPr lang="en-US" sz="2000" dirty="0">
                <a:solidFill>
                  <a:srgbClr val="FF0000"/>
                </a:solidFill>
              </a:rPr>
              <a:t>EXE</a:t>
            </a:r>
            <a:r>
              <a:rPr lang="en-US" sz="2000" dirty="0"/>
              <a:t>) </a:t>
            </a:r>
            <a:r>
              <a:rPr lang="en-US" sz="2000" dirty="0" smtClean="0"/>
              <a:t>file.</a:t>
            </a:r>
          </a:p>
          <a:p>
            <a:pPr marL="461963">
              <a:buFont typeface="Wingdings" panose="05000000000000000000" pitchFamily="2" charset="2"/>
              <a:buChar char="§"/>
            </a:pPr>
            <a:r>
              <a:rPr lang="en-US" sz="2000" dirty="0" smtClean="0"/>
              <a:t>Keep </a:t>
            </a:r>
            <a:r>
              <a:rPr lang="en-US" sz="2000" dirty="0"/>
              <a:t>in mind, however, that the .exe file contains </a:t>
            </a:r>
            <a:r>
              <a:rPr lang="en-US" sz="2000" dirty="0">
                <a:solidFill>
                  <a:srgbClr val="FF0000"/>
                </a:solidFill>
              </a:rPr>
              <a:t>op-codes</a:t>
            </a:r>
            <a:r>
              <a:rPr lang="en-US" sz="2000" dirty="0"/>
              <a:t> written in Microsoft Intermediate Language (MSIL), which is introduced in Chapter </a:t>
            </a:r>
            <a:r>
              <a:rPr lang="en-US" sz="2000" dirty="0" smtClean="0"/>
              <a:t>1.</a:t>
            </a:r>
          </a:p>
          <a:p>
            <a:pPr marL="461963">
              <a:buFont typeface="Wingdings" panose="05000000000000000000" pitchFamily="2" charset="2"/>
              <a:buChar char="§"/>
            </a:pPr>
            <a:r>
              <a:rPr lang="en-US" sz="2000" dirty="0" smtClean="0"/>
              <a:t>Interestingly</a:t>
            </a:r>
            <a:r>
              <a:rPr lang="en-US" sz="2000" dirty="0"/>
              <a:t>, if you had written this application in VB.NET or any other language compliant with the .NET Common Language Specification, you would have compiled it into the same </a:t>
            </a:r>
            <a:r>
              <a:rPr lang="en-US" sz="2000" dirty="0" smtClean="0"/>
              <a:t>MSIL.</a:t>
            </a:r>
          </a:p>
          <a:p>
            <a:pPr marL="461963">
              <a:buFont typeface="Wingdings" panose="05000000000000000000" pitchFamily="2" charset="2"/>
              <a:buChar char="§"/>
            </a:pPr>
            <a:r>
              <a:rPr lang="en-US" sz="2000" dirty="0" smtClean="0"/>
              <a:t>By </a:t>
            </a:r>
            <a:r>
              <a:rPr lang="en-US" sz="2000" dirty="0"/>
              <a:t>design, Intermediate Language (IL) code created from different languages is virtually indistinguishable; this is the point of having a common language specification in the first </a:t>
            </a:r>
            <a:r>
              <a:rPr lang="en-US" sz="2000" dirty="0" smtClean="0"/>
              <a:t>place.</a:t>
            </a:r>
          </a:p>
          <a:p>
            <a:pPr marL="461963">
              <a:buFont typeface="Wingdings" panose="05000000000000000000" pitchFamily="2" charset="2"/>
              <a:buChar char="§"/>
            </a:pPr>
            <a:r>
              <a:rPr lang="en-US" sz="2000" dirty="0" smtClean="0"/>
              <a:t>In </a:t>
            </a:r>
            <a:r>
              <a:rPr lang="en-US" sz="2000" dirty="0"/>
              <a:t>addition to producing the IL code (which is similar in spirit to Java's byte-code), the compiler creates a read-only segment of the .exe file in which it inserts a standard Win32 executable </a:t>
            </a:r>
            <a:r>
              <a:rPr lang="en-US" sz="2000" dirty="0" smtClean="0"/>
              <a:t>header.</a:t>
            </a:r>
          </a:p>
          <a:p>
            <a:pPr marL="461963">
              <a:buFont typeface="Wingdings" panose="05000000000000000000" pitchFamily="2" charset="2"/>
              <a:buChar char="§"/>
            </a:pPr>
            <a:r>
              <a:rPr lang="en-US" sz="2000" dirty="0" smtClean="0"/>
              <a:t>The </a:t>
            </a:r>
            <a:r>
              <a:rPr lang="en-US" sz="2000" dirty="0"/>
              <a:t>compiler designates an entry point within the read-only segment; the operating system loader jumps to that entry point when you run the program, just as it would for any Windows </a:t>
            </a:r>
            <a:r>
              <a:rPr lang="en-US" sz="2000" dirty="0" smtClean="0"/>
              <a:t>program.</a:t>
            </a:r>
          </a:p>
          <a:p>
            <a:pPr marL="461963">
              <a:buFont typeface="Wingdings" panose="05000000000000000000" pitchFamily="2" charset="2"/>
              <a:buChar char="§"/>
            </a:pPr>
            <a:r>
              <a:rPr lang="en-US" sz="2000" dirty="0" smtClean="0"/>
              <a:t>The </a:t>
            </a:r>
            <a:r>
              <a:rPr lang="en-US" sz="2000" dirty="0"/>
              <a:t>operating system cannot execute the IL code, however, and that entry point does nothing but jump to the .NET Just In Time (</a:t>
            </a:r>
            <a:r>
              <a:rPr lang="en-US" sz="2000" dirty="0">
                <a:solidFill>
                  <a:srgbClr val="FF0000"/>
                </a:solidFill>
              </a:rPr>
              <a:t>JIT</a:t>
            </a:r>
            <a:r>
              <a:rPr lang="en-US" sz="2000" dirty="0"/>
              <a:t>) </a:t>
            </a:r>
            <a:r>
              <a:rPr lang="en-US" sz="2000" dirty="0">
                <a:solidFill>
                  <a:srgbClr val="FF0000"/>
                </a:solidFill>
              </a:rPr>
              <a:t>compiler</a:t>
            </a:r>
            <a:r>
              <a:rPr lang="en-US" sz="2000" dirty="0"/>
              <a:t> (also introduced in Chapter 1</a:t>
            </a:r>
            <a:r>
              <a:rPr lang="en-US" sz="2000" dirty="0" smtClean="0"/>
              <a:t>).</a:t>
            </a:r>
          </a:p>
          <a:p>
            <a:pPr marL="461963">
              <a:buFont typeface="Wingdings" panose="05000000000000000000" pitchFamily="2" charset="2"/>
              <a:buChar char="§"/>
            </a:pPr>
            <a:r>
              <a:rPr lang="en-US" sz="2000" dirty="0" smtClean="0"/>
              <a:t>The </a:t>
            </a:r>
            <a:r>
              <a:rPr lang="en-US" sz="2000" dirty="0"/>
              <a:t>JIT produces native CPU instructions, as you might find in a normal .</a:t>
            </a:r>
            <a:r>
              <a:rPr lang="en-US" sz="2000" dirty="0" smtClean="0"/>
              <a:t>exe.</a:t>
            </a:r>
          </a:p>
          <a:p>
            <a:pPr marL="461963">
              <a:buFont typeface="Wingdings" panose="05000000000000000000" pitchFamily="2" charset="2"/>
              <a:buChar char="§"/>
            </a:pPr>
            <a:r>
              <a:rPr lang="en-US" sz="2000" dirty="0" smtClean="0"/>
              <a:t>The </a:t>
            </a:r>
            <a:r>
              <a:rPr lang="en-US" sz="2000" dirty="0"/>
              <a:t>key feature of a JIT compiler, however, is that functions are compiled only as they are used, Just In Time for execution</a:t>
            </a:r>
            <a:r>
              <a:rPr lang="en-US" sz="2000" dirty="0" smtClean="0"/>
              <a:t>.</a:t>
            </a:r>
            <a:endParaRPr lang="en-US" sz="2000" dirty="0"/>
          </a:p>
        </p:txBody>
      </p:sp>
      <p:sp>
        <p:nvSpPr>
          <p:cNvPr id="3" name="Date Placeholder 2"/>
          <p:cNvSpPr>
            <a:spLocks noGrp="1"/>
          </p:cNvSpPr>
          <p:nvPr>
            <p:ph type="dt" sz="half" idx="2"/>
          </p:nvPr>
        </p:nvSpPr>
        <p:spPr/>
        <p:txBody>
          <a:bodyPr/>
          <a:lstStyle/>
          <a:p>
            <a:fld id="{AEBC2EE2-5495-4A8D-A0C4-71E86B4ADDF7}"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47</a:t>
            </a:fld>
            <a:endParaRPr lang="en-US"/>
          </a:p>
        </p:txBody>
      </p:sp>
    </p:spTree>
    <p:extLst>
      <p:ext uri="{BB962C8B-B14F-4D97-AF65-F5344CB8AC3E}">
        <p14:creationId xmlns:p14="http://schemas.microsoft.com/office/powerpoint/2010/main" val="2215585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the Visual Studio .NET </a:t>
            </a:r>
            <a:r>
              <a:rPr lang="en-US" dirty="0" smtClean="0">
                <a:solidFill>
                  <a:schemeClr val="bg1"/>
                </a:solidFill>
              </a:rPr>
              <a:t>Debugger</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Arguably, the single most important </a:t>
            </a:r>
            <a:r>
              <a:rPr lang="en-US" sz="2000" dirty="0">
                <a:solidFill>
                  <a:srgbClr val="FF0000"/>
                </a:solidFill>
              </a:rPr>
              <a:t>tool</a:t>
            </a:r>
            <a:r>
              <a:rPr lang="en-US" sz="2000" dirty="0"/>
              <a:t> in any development environment is the </a:t>
            </a:r>
            <a:r>
              <a:rPr lang="en-US" sz="2000" dirty="0">
                <a:solidFill>
                  <a:srgbClr val="FF0000"/>
                </a:solidFill>
              </a:rPr>
              <a:t>debugger</a:t>
            </a:r>
            <a:r>
              <a:rPr lang="en-US" sz="2000" dirty="0"/>
              <a:t>.</a:t>
            </a:r>
          </a:p>
          <a:p>
            <a:pPr marL="461963">
              <a:buFont typeface="Wingdings" panose="05000000000000000000" pitchFamily="2" charset="2"/>
              <a:buChar char="§"/>
            </a:pPr>
            <a:r>
              <a:rPr lang="en-US" sz="2000" dirty="0"/>
              <a:t>The Visual Studio debugger is very powerful, and it will be well worth whatever time you put into learning how to use it well.</a:t>
            </a:r>
          </a:p>
          <a:p>
            <a:pPr marL="461963">
              <a:buFont typeface="Wingdings" panose="05000000000000000000" pitchFamily="2" charset="2"/>
              <a:buChar char="§"/>
            </a:pPr>
            <a:r>
              <a:rPr lang="en-US" sz="2000" dirty="0"/>
              <a:t>That said, the fundamentals of debugging are very simple.</a:t>
            </a:r>
          </a:p>
          <a:p>
            <a:pPr marL="461963">
              <a:buFont typeface="Wingdings" panose="05000000000000000000" pitchFamily="2" charset="2"/>
              <a:buChar char="§"/>
            </a:pPr>
            <a:r>
              <a:rPr lang="en-US" sz="2000" dirty="0"/>
              <a:t>The three key skills are:</a:t>
            </a:r>
          </a:p>
          <a:p>
            <a:pPr marL="687388" indent="-225425">
              <a:buFont typeface="Wingdings" panose="05000000000000000000" pitchFamily="2" charset="2"/>
              <a:buChar char="ü"/>
            </a:pPr>
            <a:r>
              <a:rPr lang="en-US" sz="2000" dirty="0"/>
              <a:t>How to set a breakpoint and how to run to that breakpoint</a:t>
            </a:r>
          </a:p>
          <a:p>
            <a:pPr marL="687388" indent="-225425">
              <a:buFont typeface="Wingdings" panose="05000000000000000000" pitchFamily="2" charset="2"/>
              <a:buChar char="ü"/>
            </a:pPr>
            <a:r>
              <a:rPr lang="en-US" sz="2000" dirty="0"/>
              <a:t>How to step into and over method calls</a:t>
            </a:r>
          </a:p>
          <a:p>
            <a:pPr marL="687388" indent="-225425">
              <a:buFont typeface="Wingdings" panose="05000000000000000000" pitchFamily="2" charset="2"/>
              <a:buChar char="ü"/>
            </a:pPr>
            <a:r>
              <a:rPr lang="en-US" sz="2000" dirty="0"/>
              <a:t>How to examine and modify the value of variables, member data, and so forth</a:t>
            </a:r>
          </a:p>
          <a:p>
            <a:pPr marL="461963">
              <a:buFont typeface="Wingdings" panose="05000000000000000000" pitchFamily="2" charset="2"/>
              <a:buChar char="§"/>
            </a:pPr>
            <a:r>
              <a:rPr lang="en-US" sz="2000" dirty="0"/>
              <a:t>This chapter does not reiterate the entire debugger documentation, but these skills are so fundamental that it does provide a crash (pardon the expression) course.</a:t>
            </a:r>
          </a:p>
          <a:p>
            <a:pPr marL="461963">
              <a:buFont typeface="Wingdings" panose="05000000000000000000" pitchFamily="2" charset="2"/>
              <a:buChar char="§"/>
            </a:pPr>
            <a:r>
              <a:rPr lang="en-US" sz="2000" dirty="0"/>
              <a:t>The debugger can accomplish the same thing in many ways -- typically via menu choices, buttons, and so forth. </a:t>
            </a:r>
          </a:p>
        </p:txBody>
      </p:sp>
      <p:sp>
        <p:nvSpPr>
          <p:cNvPr id="3" name="Date Placeholder 2"/>
          <p:cNvSpPr>
            <a:spLocks noGrp="1"/>
          </p:cNvSpPr>
          <p:nvPr>
            <p:ph type="dt" sz="half" idx="2"/>
          </p:nvPr>
        </p:nvSpPr>
        <p:spPr/>
        <p:txBody>
          <a:bodyPr/>
          <a:lstStyle/>
          <a:p>
            <a:fld id="{33DC767A-88BC-4A76-949C-C3D9A9D6C0EA}"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48</a:t>
            </a:fld>
            <a:endParaRPr lang="en-US"/>
          </a:p>
        </p:txBody>
      </p:sp>
    </p:spTree>
    <p:extLst>
      <p:ext uri="{BB962C8B-B14F-4D97-AF65-F5344CB8AC3E}">
        <p14:creationId xmlns:p14="http://schemas.microsoft.com/office/powerpoint/2010/main" val="35885948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Breakpoints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smtClean="0"/>
              <a:t>The </a:t>
            </a:r>
            <a:r>
              <a:rPr lang="en-US" sz="2000" dirty="0"/>
              <a:t>simplest way to set a breakpoint is to click in the lefthand margin.</a:t>
            </a:r>
          </a:p>
          <a:p>
            <a:pPr marL="461963">
              <a:buFont typeface="Wingdings" panose="05000000000000000000" pitchFamily="2" charset="2"/>
              <a:buChar char="§"/>
            </a:pPr>
            <a:r>
              <a:rPr lang="en-US" sz="2000" dirty="0"/>
              <a:t>The IDE will mark your </a:t>
            </a:r>
            <a:r>
              <a:rPr lang="en-US" sz="2000" dirty="0">
                <a:solidFill>
                  <a:srgbClr val="FF0000"/>
                </a:solidFill>
              </a:rPr>
              <a:t>breakpoint</a:t>
            </a:r>
            <a:r>
              <a:rPr lang="en-US" sz="2000" dirty="0"/>
              <a:t> with a </a:t>
            </a:r>
            <a:r>
              <a:rPr lang="en-US" sz="2000" dirty="0">
                <a:solidFill>
                  <a:srgbClr val="FF0000"/>
                </a:solidFill>
              </a:rPr>
              <a:t>red dot</a:t>
            </a:r>
            <a:r>
              <a:rPr lang="en-US" sz="2000" dirty="0"/>
              <a:t>.</a:t>
            </a:r>
          </a:p>
          <a:p>
            <a:pPr marL="461963">
              <a:buFont typeface="Wingdings" panose="05000000000000000000" pitchFamily="2" charset="2"/>
              <a:buChar char="§"/>
            </a:pPr>
            <a:r>
              <a:rPr lang="en-US" sz="2000" dirty="0"/>
              <a:t>To run the debugger you can choose Debug-&gt;Start or just press </a:t>
            </a:r>
            <a:r>
              <a:rPr lang="en-US" sz="2000" dirty="0" smtClean="0">
                <a:solidFill>
                  <a:srgbClr val="FF0000"/>
                </a:solidFill>
              </a:rPr>
              <a:t>F5</a:t>
            </a:r>
            <a:r>
              <a:rPr lang="en-US" sz="2000" dirty="0" smtClean="0"/>
              <a:t>.</a:t>
            </a:r>
          </a:p>
          <a:p>
            <a:pPr marL="461963">
              <a:buFont typeface="Wingdings" panose="05000000000000000000" pitchFamily="2" charset="2"/>
              <a:buChar char="§"/>
            </a:pPr>
            <a:r>
              <a:rPr lang="en-US" sz="2000" dirty="0" smtClean="0"/>
              <a:t>The </a:t>
            </a:r>
            <a:r>
              <a:rPr lang="en-US" sz="2000" dirty="0"/>
              <a:t>program will compile and run to the breakpoint, at which time it will stop and a yellow arrow will indicate the next statement for </a:t>
            </a:r>
            <a:r>
              <a:rPr lang="en-US" sz="2000" dirty="0" smtClean="0"/>
              <a:t>execution.</a:t>
            </a:r>
          </a:p>
          <a:p>
            <a:pPr marL="461963">
              <a:buFont typeface="Wingdings" panose="05000000000000000000" pitchFamily="2" charset="2"/>
              <a:buChar char="§"/>
            </a:pPr>
            <a:r>
              <a:rPr lang="en-US" sz="2000" dirty="0"/>
              <a:t>After you've hit your breakpoint it is easy to examine the values of various </a:t>
            </a:r>
            <a:r>
              <a:rPr lang="en-US" sz="2000" dirty="0" smtClean="0"/>
              <a:t>objects.</a:t>
            </a:r>
          </a:p>
          <a:p>
            <a:pPr marL="461963">
              <a:buFont typeface="Wingdings" panose="05000000000000000000" pitchFamily="2" charset="2"/>
              <a:buChar char="§"/>
            </a:pPr>
            <a:r>
              <a:rPr lang="en-US" sz="2000" dirty="0" smtClean="0"/>
              <a:t>For </a:t>
            </a:r>
            <a:r>
              <a:rPr lang="en-US" sz="2000" dirty="0"/>
              <a:t>example, you can find the value of the variable i just by putting the cursor over it and waiting a </a:t>
            </a:r>
            <a:r>
              <a:rPr lang="en-US" sz="2000" dirty="0" smtClean="0"/>
              <a:t>moment.</a:t>
            </a:r>
            <a:endParaRPr lang="en-US" sz="2000" dirty="0"/>
          </a:p>
          <a:p>
            <a:pPr marL="461963">
              <a:buFont typeface="Wingdings" panose="05000000000000000000" pitchFamily="2" charset="2"/>
              <a:buChar char="§"/>
            </a:pPr>
            <a:r>
              <a:rPr lang="en-US" sz="2000" dirty="0"/>
              <a:t>The debugger IDE also provides a number of very useful windows, such as a </a:t>
            </a:r>
            <a:r>
              <a:rPr lang="en-US" sz="2000" dirty="0">
                <a:solidFill>
                  <a:srgbClr val="FF0000"/>
                </a:solidFill>
              </a:rPr>
              <a:t>Locals</a:t>
            </a:r>
            <a:r>
              <a:rPr lang="en-US" sz="2000" dirty="0"/>
              <a:t> </a:t>
            </a:r>
            <a:r>
              <a:rPr lang="en-US" sz="2000" dirty="0">
                <a:solidFill>
                  <a:srgbClr val="0070C0"/>
                </a:solidFill>
              </a:rPr>
              <a:t>window</a:t>
            </a:r>
            <a:r>
              <a:rPr lang="en-US" sz="2000" dirty="0"/>
              <a:t> that displays the values of all the </a:t>
            </a:r>
            <a:r>
              <a:rPr lang="en-US" sz="2000" dirty="0">
                <a:solidFill>
                  <a:srgbClr val="FF0000"/>
                </a:solidFill>
              </a:rPr>
              <a:t>local </a:t>
            </a:r>
            <a:r>
              <a:rPr lang="en-US" sz="2000" dirty="0" smtClean="0">
                <a:solidFill>
                  <a:srgbClr val="FF0000"/>
                </a:solidFill>
              </a:rPr>
              <a:t>variables.</a:t>
            </a:r>
            <a:endParaRPr lang="en-US" sz="2000" dirty="0">
              <a:solidFill>
                <a:srgbClr val="FF0000"/>
              </a:solidFill>
            </a:endParaRPr>
          </a:p>
          <a:p>
            <a:pPr marL="461963">
              <a:buFont typeface="Wingdings" panose="05000000000000000000" pitchFamily="2" charset="2"/>
              <a:buChar char="§"/>
            </a:pPr>
            <a:r>
              <a:rPr lang="en-US" sz="2000" dirty="0"/>
              <a:t>Intrinsic types such as integers simply show their value (see i earlier), but objects show their type and have a plus (+) </a:t>
            </a:r>
            <a:r>
              <a:rPr lang="en-US" sz="2000" dirty="0" smtClean="0"/>
              <a:t>sign.</a:t>
            </a:r>
          </a:p>
          <a:p>
            <a:pPr marL="461963">
              <a:buFont typeface="Wingdings" panose="05000000000000000000" pitchFamily="2" charset="2"/>
              <a:buChar char="§"/>
            </a:pPr>
            <a:r>
              <a:rPr lang="en-US" sz="2000" dirty="0" smtClean="0"/>
              <a:t>You </a:t>
            </a:r>
            <a:r>
              <a:rPr lang="en-US" sz="2000" dirty="0"/>
              <a:t>can expand these objects to see their internal data, as shown in </a:t>
            </a:r>
            <a:r>
              <a:rPr lang="en-US" sz="2000" dirty="0">
                <a:solidFill>
                  <a:srgbClr val="FF0000"/>
                </a:solidFill>
              </a:rPr>
              <a:t>Figure </a:t>
            </a:r>
            <a:r>
              <a:rPr lang="en-US" sz="2000" dirty="0" smtClean="0">
                <a:solidFill>
                  <a:srgbClr val="FF0000"/>
                </a:solidFill>
              </a:rPr>
              <a:t>2-9</a:t>
            </a:r>
            <a:r>
              <a:rPr lang="en-US" sz="2000" dirty="0" smtClean="0"/>
              <a:t>.</a:t>
            </a:r>
          </a:p>
          <a:p>
            <a:pPr marL="461963">
              <a:buFont typeface="Wingdings" panose="05000000000000000000" pitchFamily="2" charset="2"/>
              <a:buChar char="§"/>
            </a:pPr>
            <a:r>
              <a:rPr lang="en-US" sz="2000" dirty="0" smtClean="0"/>
              <a:t>You'll </a:t>
            </a:r>
            <a:r>
              <a:rPr lang="en-US" sz="2000" dirty="0"/>
              <a:t>learn more about objects and their internal data in upcoming chapters.</a:t>
            </a:r>
          </a:p>
          <a:p>
            <a:pPr marL="461963">
              <a:buFont typeface="Wingdings" panose="05000000000000000000" pitchFamily="2" charset="2"/>
              <a:buChar char="§"/>
            </a:pPr>
            <a:r>
              <a:rPr lang="en-US" sz="2000" dirty="0"/>
              <a:t>You can </a:t>
            </a:r>
            <a:r>
              <a:rPr lang="en-US" sz="2000" dirty="0">
                <a:solidFill>
                  <a:srgbClr val="FF0000"/>
                </a:solidFill>
              </a:rPr>
              <a:t>step into</a:t>
            </a:r>
            <a:r>
              <a:rPr lang="en-US" sz="2000" dirty="0"/>
              <a:t> the next method by pressing </a:t>
            </a:r>
            <a:r>
              <a:rPr lang="en-US" sz="2000" dirty="0">
                <a:solidFill>
                  <a:srgbClr val="FF0000"/>
                </a:solidFill>
              </a:rPr>
              <a:t>F11</a:t>
            </a:r>
            <a:r>
              <a:rPr lang="en-US" sz="2000" dirty="0" smtClean="0"/>
              <a:t>.</a:t>
            </a:r>
            <a:endParaRPr lang="en-US" sz="2000" dirty="0"/>
          </a:p>
        </p:txBody>
      </p:sp>
      <p:sp>
        <p:nvSpPr>
          <p:cNvPr id="3" name="Date Placeholder 2"/>
          <p:cNvSpPr>
            <a:spLocks noGrp="1"/>
          </p:cNvSpPr>
          <p:nvPr>
            <p:ph type="dt" sz="half" idx="2"/>
          </p:nvPr>
        </p:nvSpPr>
        <p:spPr/>
        <p:txBody>
          <a:bodyPr/>
          <a:lstStyle/>
          <a:p>
            <a:fld id="{42F5196D-6807-4E15-B5DD-849E5F3A1AF3}"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49</a:t>
            </a:fld>
            <a:endParaRPr lang="en-US"/>
          </a:p>
        </p:txBody>
      </p:sp>
    </p:spTree>
    <p:extLst>
      <p:ext uri="{BB962C8B-B14F-4D97-AF65-F5344CB8AC3E}">
        <p14:creationId xmlns:p14="http://schemas.microsoft.com/office/powerpoint/2010/main" val="161028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Thus</a:t>
            </a:r>
            <a:r>
              <a:rPr lang="en-US" sz="2000" dirty="0"/>
              <a:t>, this book does not consider C# in a vacuum but places the language firmly in the </a:t>
            </a:r>
            <a:r>
              <a:rPr lang="en-US" sz="2000" dirty="0">
                <a:solidFill>
                  <a:srgbClr val="FF0000"/>
                </a:solidFill>
              </a:rPr>
              <a:t>context</a:t>
            </a:r>
            <a:r>
              <a:rPr lang="en-US" sz="2000" dirty="0"/>
              <a:t> of Microsoft's </a:t>
            </a:r>
            <a:r>
              <a:rPr lang="en-US" sz="2000" dirty="0">
                <a:solidFill>
                  <a:srgbClr val="FF0000"/>
                </a:solidFill>
              </a:rPr>
              <a:t>.NET platform</a:t>
            </a:r>
            <a:r>
              <a:rPr lang="en-US" sz="2000" dirty="0"/>
              <a:t> and in the development of </a:t>
            </a:r>
            <a:r>
              <a:rPr lang="en-US" sz="2000" dirty="0">
                <a:solidFill>
                  <a:srgbClr val="FF0000"/>
                </a:solidFill>
              </a:rPr>
              <a:t>desktop</a:t>
            </a:r>
            <a:r>
              <a:rPr lang="en-US" sz="2000" dirty="0"/>
              <a:t> and </a:t>
            </a:r>
            <a:r>
              <a:rPr lang="en-US" sz="2000" dirty="0">
                <a:solidFill>
                  <a:srgbClr val="FF0000"/>
                </a:solidFill>
              </a:rPr>
              <a:t>Internet</a:t>
            </a:r>
            <a:r>
              <a:rPr lang="en-US" sz="2000" dirty="0"/>
              <a:t> </a:t>
            </a:r>
            <a:r>
              <a:rPr lang="en-US" sz="2000" dirty="0" smtClean="0">
                <a:solidFill>
                  <a:srgbClr val="0070C0"/>
                </a:solidFill>
              </a:rPr>
              <a:t>applications</a:t>
            </a:r>
            <a:r>
              <a:rPr lang="en-US" sz="2000" dirty="0" smtClean="0"/>
              <a:t>.</a:t>
            </a:r>
          </a:p>
          <a:p>
            <a:pPr marL="457200">
              <a:buFont typeface="Wingdings" panose="05000000000000000000" pitchFamily="2" charset="2"/>
              <a:buChar char="§"/>
            </a:pPr>
            <a:r>
              <a:rPr lang="en-US" sz="2000" dirty="0" smtClean="0"/>
              <a:t>This </a:t>
            </a:r>
            <a:r>
              <a:rPr lang="en-US" sz="2000" dirty="0"/>
              <a:t>chapter introduces both the C# language and the .NET platform, including the .NET Framework</a:t>
            </a:r>
            <a:r>
              <a:rPr lang="en-US" sz="2000" dirty="0" smtClean="0"/>
              <a:t>.</a:t>
            </a:r>
            <a:endParaRPr lang="en-US" sz="2000" dirty="0"/>
          </a:p>
        </p:txBody>
      </p:sp>
      <p:sp>
        <p:nvSpPr>
          <p:cNvPr id="3" name="Date Placeholder 2"/>
          <p:cNvSpPr>
            <a:spLocks noGrp="1"/>
          </p:cNvSpPr>
          <p:nvPr>
            <p:ph type="dt" sz="half" idx="2"/>
          </p:nvPr>
        </p:nvSpPr>
        <p:spPr/>
        <p:txBody>
          <a:bodyPr/>
          <a:lstStyle/>
          <a:p>
            <a:fld id="{6D966155-922A-4ADE-B177-BC45650372B1}"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a:t>
            </a:fld>
            <a:endParaRPr lang="en-US"/>
          </a:p>
        </p:txBody>
      </p:sp>
    </p:spTree>
    <p:extLst>
      <p:ext uri="{BB962C8B-B14F-4D97-AF65-F5344CB8AC3E}">
        <p14:creationId xmlns:p14="http://schemas.microsoft.com/office/powerpoint/2010/main" val="22826984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Breakpoints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Intrinsic </a:t>
            </a:r>
            <a:r>
              <a:rPr lang="en-US" sz="2000" dirty="0"/>
              <a:t>types such as integers simply show their value (see i earlier), but objects show their type and have a plus (+) </a:t>
            </a:r>
            <a:r>
              <a:rPr lang="en-US" sz="2000" dirty="0" smtClean="0"/>
              <a:t>sign.</a:t>
            </a:r>
          </a:p>
          <a:p>
            <a:pPr marL="461963">
              <a:buFont typeface="Wingdings" panose="05000000000000000000" pitchFamily="2" charset="2"/>
              <a:buChar char="§"/>
            </a:pPr>
            <a:r>
              <a:rPr lang="en-US" sz="2000" dirty="0" smtClean="0"/>
              <a:t>You </a:t>
            </a:r>
            <a:r>
              <a:rPr lang="en-US" sz="2000" dirty="0"/>
              <a:t>can expand these objects to see their internal data, as shown in </a:t>
            </a:r>
            <a:r>
              <a:rPr lang="en-US" sz="2000" dirty="0">
                <a:solidFill>
                  <a:srgbClr val="FF0000"/>
                </a:solidFill>
              </a:rPr>
              <a:t>Figure </a:t>
            </a:r>
            <a:r>
              <a:rPr lang="en-US" sz="2000" dirty="0" smtClean="0">
                <a:solidFill>
                  <a:srgbClr val="FF0000"/>
                </a:solidFill>
              </a:rPr>
              <a:t>2-9</a:t>
            </a:r>
            <a:r>
              <a:rPr lang="en-US" sz="2000" dirty="0" smtClean="0"/>
              <a:t>.</a:t>
            </a:r>
          </a:p>
          <a:p>
            <a:pPr marL="461963">
              <a:buFont typeface="Wingdings" panose="05000000000000000000" pitchFamily="2" charset="2"/>
              <a:buChar char="§"/>
            </a:pPr>
            <a:r>
              <a:rPr lang="en-US" sz="2000" dirty="0" smtClean="0"/>
              <a:t>You'll </a:t>
            </a:r>
            <a:r>
              <a:rPr lang="en-US" sz="2000" dirty="0"/>
              <a:t>learn more about objects and their internal data in upcoming chapters.</a:t>
            </a:r>
          </a:p>
          <a:p>
            <a:pPr marL="461963">
              <a:buFont typeface="Wingdings" panose="05000000000000000000" pitchFamily="2" charset="2"/>
              <a:buChar char="§"/>
            </a:pPr>
            <a:r>
              <a:rPr lang="en-US" sz="2000" dirty="0"/>
              <a:t>You can </a:t>
            </a:r>
            <a:r>
              <a:rPr lang="en-US" sz="2000" dirty="0">
                <a:solidFill>
                  <a:srgbClr val="FF0000"/>
                </a:solidFill>
              </a:rPr>
              <a:t>step into</a:t>
            </a:r>
            <a:r>
              <a:rPr lang="en-US" sz="2000" dirty="0"/>
              <a:t> the next method by pressing </a:t>
            </a:r>
            <a:r>
              <a:rPr lang="en-US" sz="2000" dirty="0">
                <a:solidFill>
                  <a:srgbClr val="FF0000"/>
                </a:solidFill>
              </a:rPr>
              <a:t>F11</a:t>
            </a:r>
            <a:r>
              <a:rPr lang="en-US" sz="2000" dirty="0"/>
              <a:t>. Doing so steps into the DrawWindow( ) method of the WindowClass, as shown in </a:t>
            </a:r>
            <a:r>
              <a:rPr lang="en-US" sz="2000" dirty="0">
                <a:solidFill>
                  <a:srgbClr val="FF0000"/>
                </a:solidFill>
              </a:rPr>
              <a:t>Figure 2-10</a:t>
            </a:r>
            <a:r>
              <a:rPr lang="en-US" sz="2000" dirty="0"/>
              <a:t>.</a:t>
            </a:r>
          </a:p>
          <a:p>
            <a:pPr marL="687388" indent="-225425">
              <a:buFont typeface="Wingdings" panose="05000000000000000000" pitchFamily="2" charset="2"/>
              <a:buChar char="ü"/>
            </a:pPr>
            <a:r>
              <a:rPr lang="en-US" sz="2000" dirty="0"/>
              <a:t>You can see that the next execution statement is now WriteLine in DrawWindow( </a:t>
            </a:r>
            <a:r>
              <a:rPr lang="en-US" sz="2000" dirty="0" smtClean="0"/>
              <a:t>).</a:t>
            </a:r>
          </a:p>
          <a:p>
            <a:pPr marL="687388" indent="-225425">
              <a:buFont typeface="Wingdings" panose="05000000000000000000" pitchFamily="2" charset="2"/>
              <a:buChar char="ü"/>
            </a:pPr>
            <a:r>
              <a:rPr lang="en-US" sz="2000" dirty="0" smtClean="0"/>
              <a:t>The </a:t>
            </a:r>
            <a:r>
              <a:rPr lang="en-US" sz="2000" dirty="0">
                <a:solidFill>
                  <a:srgbClr val="FF0000"/>
                </a:solidFill>
              </a:rPr>
              <a:t>autos</a:t>
            </a:r>
            <a:r>
              <a:rPr lang="en-US" sz="2000" dirty="0"/>
              <a:t> </a:t>
            </a:r>
            <a:r>
              <a:rPr lang="en-US" sz="2000" dirty="0">
                <a:solidFill>
                  <a:srgbClr val="0070C0"/>
                </a:solidFill>
              </a:rPr>
              <a:t>window</a:t>
            </a:r>
            <a:r>
              <a:rPr lang="en-US" sz="2000" dirty="0"/>
              <a:t> has updated to show the current state of the </a:t>
            </a:r>
            <a:r>
              <a:rPr lang="en-US" sz="2000" dirty="0" smtClean="0"/>
              <a:t>objects.</a:t>
            </a:r>
          </a:p>
          <a:p>
            <a:pPr marL="461963" indent="-234950">
              <a:buFont typeface="Wingdings" panose="05000000000000000000" pitchFamily="2" charset="2"/>
              <a:buChar char="§"/>
            </a:pPr>
            <a:r>
              <a:rPr lang="en-US" sz="2000" dirty="0" smtClean="0"/>
              <a:t>There </a:t>
            </a:r>
            <a:r>
              <a:rPr lang="en-US" sz="2000" dirty="0"/>
              <a:t>is much more to learn about the debugger, but this brief introduction should get you </a:t>
            </a:r>
            <a:r>
              <a:rPr lang="en-US" sz="2000" dirty="0" smtClean="0"/>
              <a:t>started.</a:t>
            </a:r>
          </a:p>
          <a:p>
            <a:pPr marL="461963" indent="-234950">
              <a:buFont typeface="Wingdings" panose="05000000000000000000" pitchFamily="2" charset="2"/>
              <a:buChar char="§"/>
            </a:pPr>
            <a:r>
              <a:rPr lang="en-US" sz="2000" dirty="0" smtClean="0"/>
              <a:t>You </a:t>
            </a:r>
            <a:r>
              <a:rPr lang="en-US" sz="2000" dirty="0"/>
              <a:t>can answer many programming questions by writing short demonstration programs and examining them in the </a:t>
            </a:r>
            <a:r>
              <a:rPr lang="en-US" sz="2000" dirty="0" smtClean="0"/>
              <a:t>debugger.</a:t>
            </a:r>
          </a:p>
          <a:p>
            <a:pPr marL="461963" indent="-234950">
              <a:buFont typeface="Wingdings" panose="05000000000000000000" pitchFamily="2" charset="2"/>
              <a:buChar char="§"/>
            </a:pPr>
            <a:r>
              <a:rPr lang="en-US" sz="2000" dirty="0" smtClean="0"/>
              <a:t>A </a:t>
            </a:r>
            <a:r>
              <a:rPr lang="en-US" sz="2000" dirty="0">
                <a:solidFill>
                  <a:srgbClr val="FF0000"/>
                </a:solidFill>
              </a:rPr>
              <a:t>good debugger</a:t>
            </a:r>
            <a:r>
              <a:rPr lang="en-US" sz="2000" dirty="0"/>
              <a:t> is, in some ways, the </a:t>
            </a:r>
            <a:r>
              <a:rPr lang="en-US" sz="2000" dirty="0">
                <a:solidFill>
                  <a:srgbClr val="0070C0"/>
                </a:solidFill>
              </a:rPr>
              <a:t>single most powerful</a:t>
            </a:r>
            <a:r>
              <a:rPr lang="en-US" sz="2000" dirty="0"/>
              <a:t> </a:t>
            </a:r>
            <a:r>
              <a:rPr lang="en-US" sz="2000" dirty="0">
                <a:solidFill>
                  <a:srgbClr val="FF0000"/>
                </a:solidFill>
              </a:rPr>
              <a:t>teaching tool</a:t>
            </a:r>
            <a:r>
              <a:rPr lang="en-US" sz="2000" dirty="0"/>
              <a:t> for a </a:t>
            </a:r>
            <a:r>
              <a:rPr lang="en-US" sz="2000" dirty="0">
                <a:solidFill>
                  <a:srgbClr val="FF0000"/>
                </a:solidFill>
              </a:rPr>
              <a:t>programming language</a:t>
            </a:r>
            <a:r>
              <a:rPr lang="en-US" sz="2000" dirty="0" smtClean="0"/>
              <a:t>.</a:t>
            </a:r>
            <a:endParaRPr lang="en-US" sz="2000" dirty="0"/>
          </a:p>
        </p:txBody>
      </p:sp>
      <p:sp>
        <p:nvSpPr>
          <p:cNvPr id="3" name="Date Placeholder 2"/>
          <p:cNvSpPr>
            <a:spLocks noGrp="1"/>
          </p:cNvSpPr>
          <p:nvPr>
            <p:ph type="dt" sz="half" idx="2"/>
          </p:nvPr>
        </p:nvSpPr>
        <p:spPr/>
        <p:txBody>
          <a:bodyPr/>
          <a:lstStyle/>
          <a:p>
            <a:fld id="{1EA9DF1E-B918-406B-B13B-5A0085CE9F88}"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50</a:t>
            </a:fld>
            <a:endParaRPr lang="en-US"/>
          </a:p>
        </p:txBody>
      </p:sp>
    </p:spTree>
    <p:extLst>
      <p:ext uri="{BB962C8B-B14F-4D97-AF65-F5344CB8AC3E}">
        <p14:creationId xmlns:p14="http://schemas.microsoft.com/office/powerpoint/2010/main" val="698736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2-9</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6" y="1290550"/>
            <a:ext cx="5731226" cy="2761333"/>
          </a:xfrm>
          <a:prstGeom prst="rect">
            <a:avLst/>
          </a:prstGeom>
          <a:ln>
            <a:solidFill>
              <a:schemeClr val="accent1"/>
            </a:solidFill>
          </a:ln>
        </p:spPr>
      </p:pic>
      <p:sp>
        <p:nvSpPr>
          <p:cNvPr id="5" name="Date Placeholder 4"/>
          <p:cNvSpPr>
            <a:spLocks noGrp="1"/>
          </p:cNvSpPr>
          <p:nvPr>
            <p:ph type="dt" sz="half" idx="2"/>
          </p:nvPr>
        </p:nvSpPr>
        <p:spPr/>
        <p:txBody>
          <a:bodyPr/>
          <a:lstStyle/>
          <a:p>
            <a:fld id="{CA1629B3-1AA9-43F7-B7E7-AB10F83DB1AD}"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51</a:t>
            </a:fld>
            <a:endParaRPr lang="en-US"/>
          </a:p>
        </p:txBody>
      </p:sp>
    </p:spTree>
    <p:extLst>
      <p:ext uri="{BB962C8B-B14F-4D97-AF65-F5344CB8AC3E}">
        <p14:creationId xmlns:p14="http://schemas.microsoft.com/office/powerpoint/2010/main" val="8066189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2-10</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96468"/>
            <a:ext cx="5678211" cy="4782011"/>
          </a:xfrm>
          <a:prstGeom prst="rect">
            <a:avLst/>
          </a:prstGeom>
          <a:ln>
            <a:solidFill>
              <a:schemeClr val="accent1"/>
            </a:solidFill>
          </a:ln>
        </p:spPr>
      </p:pic>
      <p:sp>
        <p:nvSpPr>
          <p:cNvPr id="5" name="Date Placeholder 4"/>
          <p:cNvSpPr>
            <a:spLocks noGrp="1"/>
          </p:cNvSpPr>
          <p:nvPr>
            <p:ph type="dt" sz="half" idx="2"/>
          </p:nvPr>
        </p:nvSpPr>
        <p:spPr/>
        <p:txBody>
          <a:bodyPr/>
          <a:lstStyle/>
          <a:p>
            <a:fld id="{7FA2D1C1-9A4A-49C8-A373-428CCECDE911}"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52</a:t>
            </a:fld>
            <a:endParaRPr lang="en-US"/>
          </a:p>
        </p:txBody>
      </p:sp>
    </p:spTree>
    <p:extLst>
      <p:ext uri="{BB962C8B-B14F-4D97-AF65-F5344CB8AC3E}">
        <p14:creationId xmlns:p14="http://schemas.microsoft.com/office/powerpoint/2010/main" val="6514613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C# Language Fundamentals</a:t>
            </a:r>
          </a:p>
        </p:txBody>
      </p:sp>
      <p:sp>
        <p:nvSpPr>
          <p:cNvPr id="8" name="Text Placeholder 7"/>
          <p:cNvSpPr>
            <a:spLocks noGrp="1"/>
          </p:cNvSpPr>
          <p:nvPr>
            <p:ph type="body" sz="quarter" idx="16"/>
          </p:nvPr>
        </p:nvSpPr>
        <p:spPr/>
        <p:txBody>
          <a:bodyPr/>
          <a:lstStyle/>
          <a:p>
            <a:r>
              <a:rPr lang="en-US" dirty="0" smtClean="0"/>
              <a:t>3</a:t>
            </a:r>
            <a:endParaRPr lang="en-US" dirty="0"/>
          </a:p>
        </p:txBody>
      </p:sp>
      <p:sp>
        <p:nvSpPr>
          <p:cNvPr id="4" name="Date Placeholder 3"/>
          <p:cNvSpPr>
            <a:spLocks noGrp="1"/>
          </p:cNvSpPr>
          <p:nvPr>
            <p:ph type="dt" sz="half" idx="4294967295"/>
          </p:nvPr>
        </p:nvSpPr>
        <p:spPr>
          <a:xfrm>
            <a:off x="0" y="6538913"/>
            <a:ext cx="2743200" cy="254000"/>
          </a:xfrm>
        </p:spPr>
        <p:txBody>
          <a:bodyPr/>
          <a:lstStyle/>
          <a:p>
            <a:fld id="{AFB87991-7B2C-4ABF-89E9-3C3A1A21416B}" type="datetime1">
              <a:rPr lang="en-US" smtClean="0"/>
              <a:t>4/30/2018</a:t>
            </a:fld>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53</a:t>
            </a:fld>
            <a:endParaRPr lang="en-US"/>
          </a:p>
        </p:txBody>
      </p:sp>
      <p:pic>
        <p:nvPicPr>
          <p:cNvPr id="3" name="Picture 2"/>
          <p:cNvPicPr>
            <a:picLocks noChangeAspect="1"/>
          </p:cNvPicPr>
          <p:nvPr/>
        </p:nvPicPr>
        <p:blipFill>
          <a:blip r:embed="rId2"/>
          <a:stretch>
            <a:fillRect/>
          </a:stretch>
        </p:blipFill>
        <p:spPr>
          <a:xfrm>
            <a:off x="8496300" y="4364621"/>
            <a:ext cx="3362325" cy="2143125"/>
          </a:xfrm>
          <a:prstGeom prst="rect">
            <a:avLst/>
          </a:prstGeom>
          <a:ln>
            <a:solidFill>
              <a:schemeClr val="accent1"/>
            </a:solidFill>
          </a:ln>
        </p:spPr>
      </p:pic>
    </p:spTree>
    <p:extLst>
      <p:ext uri="{BB962C8B-B14F-4D97-AF65-F5344CB8AC3E}">
        <p14:creationId xmlns:p14="http://schemas.microsoft.com/office/powerpoint/2010/main" val="6585417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Chapter 2 demonstrates a very simple C# </a:t>
            </a:r>
            <a:r>
              <a:rPr lang="en-US" sz="2000" dirty="0" smtClean="0"/>
              <a:t>program.</a:t>
            </a:r>
          </a:p>
          <a:p>
            <a:pPr marL="461963">
              <a:buFont typeface="Wingdings" panose="05000000000000000000" pitchFamily="2" charset="2"/>
              <a:buChar char="§"/>
            </a:pPr>
            <a:r>
              <a:rPr lang="en-US" sz="2000" dirty="0" smtClean="0"/>
              <a:t>Nonetheless</a:t>
            </a:r>
            <a:r>
              <a:rPr lang="en-US" sz="2000" dirty="0"/>
              <a:t>, there is sufficient complexity in creating even that little program that some of the pertinent details had to be skipped </a:t>
            </a:r>
            <a:r>
              <a:rPr lang="en-US" sz="2000" dirty="0" smtClean="0"/>
              <a:t>over.</a:t>
            </a:r>
          </a:p>
          <a:p>
            <a:pPr marL="461963">
              <a:buFont typeface="Wingdings" panose="05000000000000000000" pitchFamily="2" charset="2"/>
              <a:buChar char="§"/>
            </a:pPr>
            <a:r>
              <a:rPr lang="en-US" sz="2000" dirty="0" smtClean="0"/>
              <a:t>The </a:t>
            </a:r>
            <a:r>
              <a:rPr lang="en-US" sz="2000" dirty="0"/>
              <a:t>current chapter illuminates these details by delving more deeply into the syntax and structure of the C# language </a:t>
            </a:r>
            <a:r>
              <a:rPr lang="en-US" sz="2000" dirty="0" smtClean="0"/>
              <a:t>itself.</a:t>
            </a:r>
          </a:p>
          <a:p>
            <a:pPr marL="461963">
              <a:buFont typeface="Wingdings" panose="05000000000000000000" pitchFamily="2" charset="2"/>
              <a:buChar char="§"/>
            </a:pPr>
            <a:r>
              <a:rPr lang="en-US" sz="2000" dirty="0" smtClean="0"/>
              <a:t>This </a:t>
            </a:r>
            <a:r>
              <a:rPr lang="en-US" sz="2000" dirty="0"/>
              <a:t>chapter discusses the type system in C#, drawing a distinction </a:t>
            </a:r>
            <a:r>
              <a:rPr lang="en-US" sz="2000" dirty="0" smtClean="0"/>
              <a:t>between </a:t>
            </a:r>
            <a:r>
              <a:rPr lang="en-US" sz="2000" dirty="0" smtClean="0">
                <a:solidFill>
                  <a:srgbClr val="FF0000"/>
                </a:solidFill>
              </a:rPr>
              <a:t>built-in types</a:t>
            </a:r>
            <a:r>
              <a:rPr lang="en-US" sz="2000" dirty="0" smtClean="0"/>
              <a:t> </a:t>
            </a:r>
            <a:r>
              <a:rPr lang="en-US" sz="2000" dirty="0"/>
              <a:t>(int, bool, etc.) versus </a:t>
            </a:r>
            <a:r>
              <a:rPr lang="en-US" sz="2000" dirty="0">
                <a:solidFill>
                  <a:srgbClr val="FF0000"/>
                </a:solidFill>
              </a:rPr>
              <a:t>user-defined types</a:t>
            </a:r>
            <a:r>
              <a:rPr lang="en-US" sz="2000" dirty="0"/>
              <a:t> (types you create as classes and interfaces</a:t>
            </a:r>
            <a:r>
              <a:rPr lang="en-US" sz="2000" dirty="0" smtClean="0"/>
              <a:t>).</a:t>
            </a:r>
          </a:p>
          <a:p>
            <a:pPr marL="461963">
              <a:buFont typeface="Wingdings" panose="05000000000000000000" pitchFamily="2" charset="2"/>
              <a:buChar char="§"/>
            </a:pPr>
            <a:r>
              <a:rPr lang="en-US" sz="2000" dirty="0" smtClean="0"/>
              <a:t>The </a:t>
            </a:r>
            <a:r>
              <a:rPr lang="en-US" sz="2000" dirty="0"/>
              <a:t>chapter also covers programming fundamentals such as how to create and use variables and </a:t>
            </a:r>
            <a:r>
              <a:rPr lang="en-US" sz="2000" dirty="0" smtClean="0"/>
              <a:t>constants.</a:t>
            </a:r>
          </a:p>
          <a:p>
            <a:pPr marL="461963">
              <a:buFont typeface="Wingdings" panose="05000000000000000000" pitchFamily="2" charset="2"/>
              <a:buChar char="§"/>
            </a:pPr>
            <a:r>
              <a:rPr lang="en-US" sz="2000" dirty="0" smtClean="0"/>
              <a:t>It </a:t>
            </a:r>
            <a:r>
              <a:rPr lang="en-US" sz="2000" dirty="0"/>
              <a:t>then goes on to introduce enumerations, strings, identifiers, expressions, and </a:t>
            </a:r>
            <a:r>
              <a:rPr lang="en-US" sz="2000" dirty="0" smtClean="0"/>
              <a:t>statements.</a:t>
            </a:r>
          </a:p>
          <a:p>
            <a:pPr marL="461963">
              <a:buFont typeface="Wingdings" panose="05000000000000000000" pitchFamily="2" charset="2"/>
              <a:buChar char="§"/>
            </a:pPr>
            <a:r>
              <a:rPr lang="en-US" sz="2000" dirty="0" smtClean="0"/>
              <a:t>The </a:t>
            </a:r>
            <a:r>
              <a:rPr lang="en-US" sz="2000" dirty="0"/>
              <a:t>second part of the chapter explains and demonstrates the use of branching, using the if, switch, while, do...while, for, and foreach </a:t>
            </a:r>
            <a:r>
              <a:rPr lang="en-US" sz="2000" dirty="0" smtClean="0"/>
              <a:t>statements.</a:t>
            </a:r>
          </a:p>
          <a:p>
            <a:pPr marL="461963">
              <a:buFont typeface="Wingdings" panose="05000000000000000000" pitchFamily="2" charset="2"/>
              <a:buChar char="§"/>
            </a:pPr>
            <a:r>
              <a:rPr lang="en-US" sz="2000" dirty="0" smtClean="0"/>
              <a:t>Also </a:t>
            </a:r>
            <a:r>
              <a:rPr lang="en-US" sz="2000" dirty="0"/>
              <a:t>discussed are operators, including the assignment, logical, relational, and mathematical </a:t>
            </a:r>
            <a:r>
              <a:rPr lang="en-US" sz="2000" dirty="0" smtClean="0"/>
              <a:t>operators.</a:t>
            </a:r>
          </a:p>
          <a:p>
            <a:pPr marL="461963">
              <a:buFont typeface="Wingdings" panose="05000000000000000000" pitchFamily="2" charset="2"/>
              <a:buChar char="§"/>
            </a:pPr>
            <a:r>
              <a:rPr lang="en-US" sz="2000" dirty="0" smtClean="0"/>
              <a:t>This </a:t>
            </a:r>
            <a:r>
              <a:rPr lang="en-US" sz="2000" dirty="0"/>
              <a:t>is followed by an introduction to namespaces and a short tutorial on the </a:t>
            </a:r>
            <a:r>
              <a:rPr lang="en-US" sz="2000" dirty="0">
                <a:solidFill>
                  <a:srgbClr val="FF0000"/>
                </a:solidFill>
              </a:rPr>
              <a:t>C# </a:t>
            </a:r>
            <a:r>
              <a:rPr lang="en-US" sz="2000" dirty="0" smtClean="0">
                <a:solidFill>
                  <a:srgbClr val="FF0000"/>
                </a:solidFill>
              </a:rPr>
              <a:t>precompiler</a:t>
            </a:r>
            <a:r>
              <a:rPr lang="en-US" sz="2000" dirty="0" smtClean="0"/>
              <a:t>.</a:t>
            </a:r>
          </a:p>
        </p:txBody>
      </p:sp>
      <p:sp>
        <p:nvSpPr>
          <p:cNvPr id="3" name="Date Placeholder 2"/>
          <p:cNvSpPr>
            <a:spLocks noGrp="1"/>
          </p:cNvSpPr>
          <p:nvPr>
            <p:ph type="dt" sz="half" idx="2"/>
          </p:nvPr>
        </p:nvSpPr>
        <p:spPr/>
        <p:txBody>
          <a:bodyPr/>
          <a:lstStyle/>
          <a:p>
            <a:fld id="{F3BF5482-C2B4-4D33-B613-5DA5B06A749F}"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54</a:t>
            </a:fld>
            <a:endParaRPr lang="en-US"/>
          </a:p>
        </p:txBody>
      </p:sp>
    </p:spTree>
    <p:extLst>
      <p:ext uri="{BB962C8B-B14F-4D97-AF65-F5344CB8AC3E}">
        <p14:creationId xmlns:p14="http://schemas.microsoft.com/office/powerpoint/2010/main" val="23034807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Although </a:t>
            </a:r>
            <a:r>
              <a:rPr lang="en-US" sz="2000" dirty="0"/>
              <a:t>C# is principally concerned with the creation and manipulation of objects, it is best to start with the fundamental building blocks: the elements from which objects are </a:t>
            </a:r>
            <a:r>
              <a:rPr lang="en-US" sz="2000" dirty="0" smtClean="0"/>
              <a:t>created.</a:t>
            </a:r>
          </a:p>
          <a:p>
            <a:pPr marL="461963">
              <a:buFont typeface="Wingdings" panose="05000000000000000000" pitchFamily="2" charset="2"/>
              <a:buChar char="§"/>
            </a:pPr>
            <a:r>
              <a:rPr lang="en-US" sz="2000" dirty="0" smtClean="0"/>
              <a:t>These </a:t>
            </a:r>
            <a:r>
              <a:rPr lang="en-US" sz="2000" dirty="0"/>
              <a:t>include the built-in types that are an intrinsic part of the C# language as well as the syntactic elements of C</a:t>
            </a:r>
            <a:r>
              <a:rPr lang="en-US" sz="2000" dirty="0" smtClean="0"/>
              <a:t>#.</a:t>
            </a:r>
            <a:endParaRPr lang="en-US" sz="2000" dirty="0"/>
          </a:p>
        </p:txBody>
      </p:sp>
      <p:sp>
        <p:nvSpPr>
          <p:cNvPr id="3" name="Date Placeholder 2"/>
          <p:cNvSpPr>
            <a:spLocks noGrp="1"/>
          </p:cNvSpPr>
          <p:nvPr>
            <p:ph type="dt" sz="half" idx="2"/>
          </p:nvPr>
        </p:nvSpPr>
        <p:spPr/>
        <p:txBody>
          <a:bodyPr/>
          <a:lstStyle/>
          <a:p>
            <a:fld id="{3B769143-6A8E-4AFB-A7D0-B028B0831882}"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55</a:t>
            </a:fld>
            <a:endParaRPr lang="en-US"/>
          </a:p>
        </p:txBody>
      </p:sp>
    </p:spTree>
    <p:extLst>
      <p:ext uri="{BB962C8B-B14F-4D97-AF65-F5344CB8AC3E}">
        <p14:creationId xmlns:p14="http://schemas.microsoft.com/office/powerpoint/2010/main" val="1068924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Types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 is a </a:t>
            </a:r>
            <a:r>
              <a:rPr lang="en-US" sz="2000" dirty="0">
                <a:solidFill>
                  <a:srgbClr val="FF0000"/>
                </a:solidFill>
              </a:rPr>
              <a:t>strongly typed </a:t>
            </a:r>
            <a:r>
              <a:rPr lang="en-US" sz="2000" dirty="0" smtClean="0">
                <a:solidFill>
                  <a:srgbClr val="0070C0"/>
                </a:solidFill>
              </a:rPr>
              <a:t>language</a:t>
            </a:r>
            <a:r>
              <a:rPr lang="en-US" sz="2000" dirty="0" smtClean="0"/>
              <a:t>.</a:t>
            </a:r>
          </a:p>
          <a:p>
            <a:pPr marL="461963">
              <a:buFont typeface="Wingdings" panose="05000000000000000000" pitchFamily="2" charset="2"/>
              <a:buChar char="§"/>
            </a:pPr>
            <a:r>
              <a:rPr lang="en-US" sz="2000" dirty="0" smtClean="0"/>
              <a:t>In </a:t>
            </a:r>
            <a:r>
              <a:rPr lang="en-US" sz="2000" dirty="0"/>
              <a:t>a strongly typed language you must declare the type of each object you create (e.g., integers, floats, strings, windows, buttons, etc.) and the compiler will help you prevent bugs by enforcing that only data of the right type is assigned to those </a:t>
            </a:r>
            <a:r>
              <a:rPr lang="en-US" sz="2000" dirty="0" smtClean="0"/>
              <a:t>objects.</a:t>
            </a:r>
          </a:p>
          <a:p>
            <a:pPr marL="461963">
              <a:buFont typeface="Wingdings" panose="05000000000000000000" pitchFamily="2" charset="2"/>
              <a:buChar char="§"/>
            </a:pPr>
            <a:r>
              <a:rPr lang="en-US" sz="2000" dirty="0" smtClean="0"/>
              <a:t>The </a:t>
            </a:r>
            <a:r>
              <a:rPr lang="en-US" sz="2000" dirty="0"/>
              <a:t>type of an object signals to the compiler the </a:t>
            </a:r>
            <a:r>
              <a:rPr lang="en-US" sz="2000" dirty="0">
                <a:solidFill>
                  <a:srgbClr val="FF0000"/>
                </a:solidFill>
              </a:rPr>
              <a:t>size</a:t>
            </a:r>
            <a:r>
              <a:rPr lang="en-US" sz="2000" dirty="0">
                <a:solidFill>
                  <a:srgbClr val="0070C0"/>
                </a:solidFill>
              </a:rPr>
              <a:t> of that </a:t>
            </a:r>
            <a:r>
              <a:rPr lang="en-US" sz="2000" dirty="0">
                <a:solidFill>
                  <a:srgbClr val="FF0000"/>
                </a:solidFill>
              </a:rPr>
              <a:t>object</a:t>
            </a:r>
            <a:r>
              <a:rPr lang="en-US" sz="2000" dirty="0">
                <a:solidFill>
                  <a:srgbClr val="0070C0"/>
                </a:solidFill>
              </a:rPr>
              <a:t> </a:t>
            </a:r>
            <a:r>
              <a:rPr lang="en-US" sz="2000" dirty="0"/>
              <a:t>(e.g., int indicates an object of 4 bytes) and its capabilities (e.g., buttons can be drawn, pressed, and so forth</a:t>
            </a:r>
            <a:r>
              <a:rPr lang="en-US" sz="2000" dirty="0" smtClean="0"/>
              <a:t>).</a:t>
            </a:r>
          </a:p>
          <a:p>
            <a:pPr marL="461963">
              <a:buFont typeface="Wingdings" panose="05000000000000000000" pitchFamily="2" charset="2"/>
              <a:buChar char="§"/>
            </a:pPr>
            <a:r>
              <a:rPr lang="en-US" sz="2000" dirty="0" smtClean="0"/>
              <a:t>Like </a:t>
            </a:r>
            <a:r>
              <a:rPr lang="en-US" sz="2000" dirty="0"/>
              <a:t>C++ and Java, C# divides types into two </a:t>
            </a:r>
            <a:r>
              <a:rPr lang="en-US" sz="2000" dirty="0" smtClean="0"/>
              <a:t>sets:</a:t>
            </a:r>
          </a:p>
          <a:p>
            <a:pPr marL="687388" indent="-225425">
              <a:buFont typeface="Wingdings" panose="05000000000000000000" pitchFamily="2" charset="2"/>
              <a:buChar char="ü"/>
            </a:pPr>
            <a:r>
              <a:rPr lang="en-US" sz="2000" dirty="0" smtClean="0"/>
              <a:t>intrinsic </a:t>
            </a:r>
            <a:r>
              <a:rPr lang="en-US" sz="2000" dirty="0"/>
              <a:t>(built-in) types that the language </a:t>
            </a:r>
            <a:r>
              <a:rPr lang="en-US" sz="2000" dirty="0" smtClean="0"/>
              <a:t>offers</a:t>
            </a:r>
          </a:p>
          <a:p>
            <a:pPr marL="687388" indent="-225425">
              <a:buFont typeface="Wingdings" panose="05000000000000000000" pitchFamily="2" charset="2"/>
              <a:buChar char="ü"/>
            </a:pPr>
            <a:r>
              <a:rPr lang="en-US" sz="2000" dirty="0" smtClean="0"/>
              <a:t>user-defined </a:t>
            </a:r>
            <a:r>
              <a:rPr lang="en-US" sz="2000" dirty="0"/>
              <a:t>types that the programmer </a:t>
            </a:r>
            <a:r>
              <a:rPr lang="en-US" sz="2000" dirty="0" smtClean="0"/>
              <a:t>defines</a:t>
            </a:r>
          </a:p>
          <a:p>
            <a:pPr marL="461963">
              <a:buFont typeface="Wingdings" panose="05000000000000000000" pitchFamily="2" charset="2"/>
              <a:buChar char="§"/>
            </a:pPr>
            <a:r>
              <a:rPr lang="en-US" sz="2000" dirty="0" smtClean="0"/>
              <a:t>C</a:t>
            </a:r>
            <a:r>
              <a:rPr lang="en-US" sz="2000" dirty="0"/>
              <a:t># also divides the set of types into two other categories: </a:t>
            </a:r>
            <a:endParaRPr lang="en-US" sz="2000" dirty="0" smtClean="0"/>
          </a:p>
          <a:p>
            <a:pPr marL="687388" indent="-225425">
              <a:buFont typeface="Wingdings" panose="05000000000000000000" pitchFamily="2" charset="2"/>
              <a:buChar char="ü"/>
            </a:pPr>
            <a:r>
              <a:rPr lang="en-US" sz="2000" dirty="0" smtClean="0"/>
              <a:t>value types</a:t>
            </a:r>
          </a:p>
          <a:p>
            <a:pPr marL="687388" indent="-225425">
              <a:buFont typeface="Wingdings" panose="05000000000000000000" pitchFamily="2" charset="2"/>
              <a:buChar char="ü"/>
            </a:pPr>
            <a:r>
              <a:rPr lang="en-US" sz="2000" dirty="0" smtClean="0"/>
              <a:t>reference types</a:t>
            </a:r>
          </a:p>
          <a:p>
            <a:pPr marL="461963">
              <a:buFont typeface="Wingdings" panose="05000000000000000000" pitchFamily="2" charset="2"/>
              <a:buChar char="§"/>
            </a:pPr>
            <a:r>
              <a:rPr lang="en-US" sz="2000" dirty="0" smtClean="0"/>
              <a:t>The </a:t>
            </a:r>
            <a:r>
              <a:rPr lang="en-US" sz="2000" dirty="0"/>
              <a:t>principal difference between value and reference types is the </a:t>
            </a:r>
            <a:r>
              <a:rPr lang="en-US" sz="2000" dirty="0">
                <a:solidFill>
                  <a:srgbClr val="FF0000"/>
                </a:solidFill>
              </a:rPr>
              <a:t>manner</a:t>
            </a:r>
            <a:r>
              <a:rPr lang="en-US" sz="2000" dirty="0"/>
              <a:t> in which their </a:t>
            </a:r>
            <a:r>
              <a:rPr lang="en-US" sz="2000" dirty="0">
                <a:solidFill>
                  <a:srgbClr val="FF0000"/>
                </a:solidFill>
              </a:rPr>
              <a:t>values</a:t>
            </a:r>
            <a:r>
              <a:rPr lang="en-US" sz="2000" dirty="0"/>
              <a:t> are </a:t>
            </a:r>
            <a:r>
              <a:rPr lang="en-US" sz="2000" dirty="0">
                <a:solidFill>
                  <a:srgbClr val="0070C0"/>
                </a:solidFill>
              </a:rPr>
              <a:t>stored in </a:t>
            </a:r>
            <a:r>
              <a:rPr lang="en-US" sz="2000" dirty="0" smtClean="0">
                <a:solidFill>
                  <a:srgbClr val="FF0000"/>
                </a:solidFill>
              </a:rPr>
              <a:t>memory</a:t>
            </a:r>
            <a:r>
              <a:rPr lang="en-US" sz="2000" dirty="0" smtClean="0"/>
              <a:t>.</a:t>
            </a:r>
          </a:p>
        </p:txBody>
      </p:sp>
      <p:sp>
        <p:nvSpPr>
          <p:cNvPr id="3" name="Date Placeholder 2"/>
          <p:cNvSpPr>
            <a:spLocks noGrp="1"/>
          </p:cNvSpPr>
          <p:nvPr>
            <p:ph type="dt" sz="half" idx="2"/>
          </p:nvPr>
        </p:nvSpPr>
        <p:spPr/>
        <p:txBody>
          <a:bodyPr/>
          <a:lstStyle/>
          <a:p>
            <a:fld id="{EB9B3592-1D33-4596-8862-A448C53CF9E2}"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56</a:t>
            </a:fld>
            <a:endParaRPr lang="en-US"/>
          </a:p>
        </p:txBody>
      </p:sp>
    </p:spTree>
    <p:extLst>
      <p:ext uri="{BB962C8B-B14F-4D97-AF65-F5344CB8AC3E}">
        <p14:creationId xmlns:p14="http://schemas.microsoft.com/office/powerpoint/2010/main" val="22038581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Types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sz="2000" dirty="0"/>
              <a:t>A </a:t>
            </a:r>
            <a:r>
              <a:rPr lang="en-US" sz="2000" dirty="0">
                <a:solidFill>
                  <a:srgbClr val="FF0000"/>
                </a:solidFill>
              </a:rPr>
              <a:t>value type</a:t>
            </a:r>
            <a:r>
              <a:rPr lang="en-US" sz="2000" dirty="0"/>
              <a:t> holds its </a:t>
            </a:r>
            <a:r>
              <a:rPr lang="en-US" sz="2000" dirty="0">
                <a:solidFill>
                  <a:srgbClr val="FF0000"/>
                </a:solidFill>
              </a:rPr>
              <a:t>actual value</a:t>
            </a:r>
            <a:r>
              <a:rPr lang="en-US" sz="2000" dirty="0"/>
              <a:t> in memory allocated on the </a:t>
            </a:r>
            <a:r>
              <a:rPr lang="en-US" sz="2000" dirty="0">
                <a:solidFill>
                  <a:srgbClr val="FF0000"/>
                </a:solidFill>
              </a:rPr>
              <a:t>stack</a:t>
            </a:r>
            <a:r>
              <a:rPr lang="en-US" sz="2000" dirty="0"/>
              <a:t> (or it is allocated as part of a larger reference type object</a:t>
            </a:r>
            <a:r>
              <a:rPr lang="en-US" sz="2000" dirty="0" smtClean="0"/>
              <a:t>).</a:t>
            </a:r>
          </a:p>
          <a:p>
            <a:pPr marL="687388" indent="-225425">
              <a:buFont typeface="Wingdings" panose="05000000000000000000" pitchFamily="2" charset="2"/>
              <a:buChar char="ü"/>
            </a:pPr>
            <a:r>
              <a:rPr lang="en-US" sz="2000" dirty="0" smtClean="0"/>
              <a:t>The </a:t>
            </a:r>
            <a:r>
              <a:rPr lang="en-US" sz="2000" dirty="0" smtClean="0">
                <a:solidFill>
                  <a:srgbClr val="FF0000"/>
                </a:solidFill>
              </a:rPr>
              <a:t>address</a:t>
            </a:r>
            <a:r>
              <a:rPr lang="en-US" sz="2000" dirty="0" smtClean="0"/>
              <a:t> of a </a:t>
            </a:r>
            <a:r>
              <a:rPr lang="en-US" sz="2000" dirty="0" smtClean="0">
                <a:solidFill>
                  <a:srgbClr val="FF0000"/>
                </a:solidFill>
              </a:rPr>
              <a:t>reference type</a:t>
            </a:r>
            <a:r>
              <a:rPr lang="en-US" sz="2000" dirty="0" smtClean="0"/>
              <a:t> variable sits on the </a:t>
            </a:r>
            <a:r>
              <a:rPr lang="en-US" sz="2000" dirty="0" smtClean="0">
                <a:solidFill>
                  <a:srgbClr val="FF0000"/>
                </a:solidFill>
              </a:rPr>
              <a:t>stack</a:t>
            </a:r>
            <a:r>
              <a:rPr lang="en-US" sz="2000" dirty="0" smtClean="0"/>
              <a:t>, but the </a:t>
            </a:r>
            <a:r>
              <a:rPr lang="en-US" sz="2000" dirty="0" smtClean="0">
                <a:solidFill>
                  <a:srgbClr val="FF0000"/>
                </a:solidFill>
              </a:rPr>
              <a:t>actual object</a:t>
            </a:r>
            <a:r>
              <a:rPr lang="en-US" sz="2000" dirty="0" smtClean="0"/>
              <a:t> is stored on the </a:t>
            </a:r>
            <a:r>
              <a:rPr lang="en-US" sz="2000" dirty="0" smtClean="0">
                <a:solidFill>
                  <a:srgbClr val="FF0000"/>
                </a:solidFill>
              </a:rPr>
              <a:t>heap</a:t>
            </a:r>
            <a:r>
              <a:rPr lang="en-US" sz="2000" dirty="0" smtClean="0"/>
              <a:t>.</a:t>
            </a:r>
          </a:p>
          <a:p>
            <a:pPr marL="687388" indent="0">
              <a:buNone/>
            </a:pPr>
            <a:r>
              <a:rPr lang="en-US" sz="2000" dirty="0" smtClean="0"/>
              <a:t>If you have a very large object, putting it on the heap has many advantages.</a:t>
            </a:r>
          </a:p>
          <a:p>
            <a:pPr marL="461963">
              <a:buFont typeface="Wingdings" panose="05000000000000000000" pitchFamily="2" charset="2"/>
              <a:buChar char="§"/>
            </a:pPr>
            <a:r>
              <a:rPr lang="en-US" sz="2000" dirty="0" smtClean="0"/>
              <a:t>Chapter 4 discusses the various advantages and disadvantages of working with reference types; the current chapter focuses on the intrinsic value types available in C#.</a:t>
            </a:r>
          </a:p>
          <a:p>
            <a:pPr marL="461963">
              <a:buFont typeface="Wingdings" panose="05000000000000000000" pitchFamily="2" charset="2"/>
              <a:buChar char="§"/>
            </a:pPr>
            <a:r>
              <a:rPr lang="en-US" sz="2000" dirty="0" smtClean="0"/>
              <a:t>C# also supports </a:t>
            </a:r>
            <a:r>
              <a:rPr lang="en-US" sz="2000" dirty="0" smtClean="0">
                <a:solidFill>
                  <a:srgbClr val="FF0000"/>
                </a:solidFill>
              </a:rPr>
              <a:t>C++ style pointer </a:t>
            </a:r>
            <a:r>
              <a:rPr lang="en-US" sz="2000" dirty="0" smtClean="0">
                <a:solidFill>
                  <a:srgbClr val="0070C0"/>
                </a:solidFill>
              </a:rPr>
              <a:t>types</a:t>
            </a:r>
            <a:r>
              <a:rPr lang="en-US" sz="2000" dirty="0" smtClean="0"/>
              <a:t>, but these are rarely used, and only when working with </a:t>
            </a:r>
            <a:r>
              <a:rPr lang="en-US" sz="2000" dirty="0" smtClean="0">
                <a:solidFill>
                  <a:srgbClr val="FF0000"/>
                </a:solidFill>
              </a:rPr>
              <a:t>unmanaged code</a:t>
            </a:r>
            <a:r>
              <a:rPr lang="en-US" sz="2000" dirty="0" smtClean="0"/>
              <a:t>.</a:t>
            </a:r>
          </a:p>
          <a:p>
            <a:pPr marL="461963">
              <a:buFont typeface="Wingdings" panose="05000000000000000000" pitchFamily="2" charset="2"/>
              <a:buChar char="§"/>
            </a:pPr>
            <a:r>
              <a:rPr lang="en-US" sz="2000" dirty="0" smtClean="0"/>
              <a:t>Unmanaged code is created </a:t>
            </a:r>
            <a:r>
              <a:rPr lang="en-US" sz="2000" dirty="0" smtClean="0">
                <a:solidFill>
                  <a:srgbClr val="0070C0"/>
                </a:solidFill>
              </a:rPr>
              <a:t>outside</a:t>
            </a:r>
            <a:r>
              <a:rPr lang="en-US" sz="2000" dirty="0" smtClean="0"/>
              <a:t> of the .</a:t>
            </a:r>
            <a:r>
              <a:rPr lang="en-US" sz="2000" dirty="0" smtClean="0">
                <a:solidFill>
                  <a:srgbClr val="FF0000"/>
                </a:solidFill>
              </a:rPr>
              <a:t>NET platform</a:t>
            </a:r>
            <a:r>
              <a:rPr lang="en-US" sz="2000" dirty="0" smtClean="0"/>
              <a:t>, such as </a:t>
            </a:r>
            <a:r>
              <a:rPr lang="en-US" sz="2000" dirty="0" smtClean="0">
                <a:solidFill>
                  <a:srgbClr val="FF0000"/>
                </a:solidFill>
              </a:rPr>
              <a:t>COM objects</a:t>
            </a:r>
            <a:r>
              <a:rPr lang="en-US" sz="2000" dirty="0" smtClean="0"/>
              <a:t>.</a:t>
            </a:r>
          </a:p>
          <a:p>
            <a:pPr marL="461963">
              <a:buFont typeface="Wingdings" panose="05000000000000000000" pitchFamily="2" charset="2"/>
              <a:buChar char="§"/>
            </a:pPr>
            <a:r>
              <a:rPr lang="en-US" sz="2000" dirty="0" smtClean="0"/>
              <a:t>Working with COM objects is discussed in Chapter 22.</a:t>
            </a:r>
            <a:endParaRPr lang="en-US" sz="2000" dirty="0"/>
          </a:p>
        </p:txBody>
      </p:sp>
      <p:sp>
        <p:nvSpPr>
          <p:cNvPr id="3" name="Date Placeholder 2"/>
          <p:cNvSpPr>
            <a:spLocks noGrp="1"/>
          </p:cNvSpPr>
          <p:nvPr>
            <p:ph type="dt" sz="half" idx="2"/>
          </p:nvPr>
        </p:nvSpPr>
        <p:spPr/>
        <p:txBody>
          <a:bodyPr/>
          <a:lstStyle/>
          <a:p>
            <a:fld id="{AE804B31-F040-40E2-A356-0E2109C22BDF}"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57</a:t>
            </a:fld>
            <a:endParaRPr lang="en-US"/>
          </a:p>
        </p:txBody>
      </p:sp>
    </p:spTree>
    <p:extLst>
      <p:ext uri="{BB962C8B-B14F-4D97-AF65-F5344CB8AC3E}">
        <p14:creationId xmlns:p14="http://schemas.microsoft.com/office/powerpoint/2010/main" val="154244402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Working with Built-in </a:t>
            </a:r>
            <a:r>
              <a:rPr lang="en-US" dirty="0" smtClean="0"/>
              <a:t>Types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C# language offers the usual cornucopia of intrinsic (built-in) types one expects in a modern language, each of which maps to an underlying type supported by the .NET Common Language Specification (</a:t>
            </a:r>
            <a:r>
              <a:rPr lang="en-US" sz="2000" dirty="0">
                <a:solidFill>
                  <a:srgbClr val="FF0000"/>
                </a:solidFill>
              </a:rPr>
              <a:t>CLS</a:t>
            </a:r>
            <a:r>
              <a:rPr lang="en-US" sz="2000" dirty="0" smtClean="0"/>
              <a:t>).</a:t>
            </a:r>
          </a:p>
          <a:p>
            <a:pPr marL="461963">
              <a:buFont typeface="Wingdings" panose="05000000000000000000" pitchFamily="2" charset="2"/>
              <a:buChar char="§"/>
            </a:pPr>
            <a:r>
              <a:rPr lang="en-US" sz="2000" dirty="0" smtClean="0"/>
              <a:t>Mapping </a:t>
            </a:r>
            <a:r>
              <a:rPr lang="en-US" sz="2000" dirty="0"/>
              <a:t>the C# primitive types to the underlying .NET type ensures that objects created in C# can be used interchangeably with objects created in any other language compliant with the .NET CLS, such as VB.NET. </a:t>
            </a:r>
            <a:endParaRPr lang="en-US" sz="2000" dirty="0" smtClean="0"/>
          </a:p>
          <a:p>
            <a:pPr marL="461963">
              <a:buFont typeface="Wingdings" panose="05000000000000000000" pitchFamily="2" charset="2"/>
              <a:buChar char="§"/>
            </a:pPr>
            <a:r>
              <a:rPr lang="en-US" sz="2000" dirty="0" smtClean="0"/>
              <a:t>Each </a:t>
            </a:r>
            <a:r>
              <a:rPr lang="en-US" sz="2000" dirty="0"/>
              <a:t>type has a specific and unchanging size. Unlike with C++, a C# int is always 4 bytes because it maps to an Int32 in the .NET </a:t>
            </a:r>
            <a:r>
              <a:rPr lang="en-US" sz="2000" dirty="0" smtClean="0"/>
              <a:t>CLS.</a:t>
            </a:r>
          </a:p>
          <a:p>
            <a:pPr marL="461963">
              <a:buFont typeface="Wingdings" panose="05000000000000000000" pitchFamily="2" charset="2"/>
              <a:buChar char="§"/>
            </a:pPr>
            <a:r>
              <a:rPr lang="en-US" sz="2000" dirty="0" smtClean="0">
                <a:solidFill>
                  <a:srgbClr val="FF0000"/>
                </a:solidFill>
              </a:rPr>
              <a:t>Table </a:t>
            </a:r>
            <a:r>
              <a:rPr lang="en-US" sz="2000" dirty="0">
                <a:solidFill>
                  <a:srgbClr val="FF0000"/>
                </a:solidFill>
              </a:rPr>
              <a:t>3-1</a:t>
            </a:r>
            <a:r>
              <a:rPr lang="en-US" sz="2000" dirty="0"/>
              <a:t> lists the built-in value types offered by C</a:t>
            </a:r>
            <a:r>
              <a:rPr lang="en-US" sz="2000" dirty="0" smtClean="0"/>
              <a:t>#.</a:t>
            </a:r>
          </a:p>
          <a:p>
            <a:pPr marL="461963">
              <a:buFont typeface="Wingdings" panose="05000000000000000000" pitchFamily="2" charset="2"/>
              <a:buChar char="§"/>
            </a:pPr>
            <a:r>
              <a:rPr lang="en-US" sz="2000" dirty="0"/>
              <a:t>In addition to these primitive types, C# has two other value </a:t>
            </a:r>
            <a:r>
              <a:rPr lang="en-US" sz="2000" dirty="0" smtClean="0"/>
              <a:t>types:</a:t>
            </a:r>
          </a:p>
          <a:p>
            <a:pPr marL="687388" indent="-225425">
              <a:buFont typeface="Wingdings" panose="05000000000000000000" pitchFamily="2" charset="2"/>
              <a:buChar char="ü"/>
            </a:pPr>
            <a:r>
              <a:rPr lang="en-US" sz="2000" dirty="0" smtClean="0">
                <a:solidFill>
                  <a:srgbClr val="FF0000"/>
                </a:solidFill>
              </a:rPr>
              <a:t>enum</a:t>
            </a:r>
            <a:r>
              <a:rPr lang="en-US" sz="2000" dirty="0" smtClean="0"/>
              <a:t> </a:t>
            </a:r>
            <a:r>
              <a:rPr lang="en-US" sz="2000" dirty="0"/>
              <a:t>(considered later in this </a:t>
            </a:r>
            <a:r>
              <a:rPr lang="en-US" sz="2000" dirty="0" smtClean="0"/>
              <a:t>chapter)</a:t>
            </a:r>
          </a:p>
          <a:p>
            <a:pPr marL="687388" indent="-225425">
              <a:buFont typeface="Wingdings" panose="05000000000000000000" pitchFamily="2" charset="2"/>
              <a:buChar char="ü"/>
            </a:pPr>
            <a:r>
              <a:rPr lang="en-US" sz="2000" dirty="0" smtClean="0">
                <a:solidFill>
                  <a:srgbClr val="FF0000"/>
                </a:solidFill>
              </a:rPr>
              <a:t>struct</a:t>
            </a:r>
            <a:r>
              <a:rPr lang="en-US" sz="2000" dirty="0" smtClean="0"/>
              <a:t> </a:t>
            </a:r>
            <a:r>
              <a:rPr lang="en-US" sz="2000" dirty="0"/>
              <a:t>(see Chapter 4</a:t>
            </a:r>
            <a:r>
              <a:rPr lang="en-US" sz="2000" dirty="0" smtClean="0"/>
              <a:t>)</a:t>
            </a:r>
          </a:p>
          <a:p>
            <a:pPr marL="461963">
              <a:buFont typeface="Wingdings" panose="05000000000000000000" pitchFamily="2" charset="2"/>
              <a:buChar char="§"/>
            </a:pPr>
            <a:r>
              <a:rPr lang="en-US" sz="2000" dirty="0" smtClean="0"/>
              <a:t>Chapter </a:t>
            </a:r>
            <a:r>
              <a:rPr lang="en-US" sz="2000" dirty="0"/>
              <a:t>4 also discusses other subtleties of value types, such as forcing value types to act as reference types through a process known as boxing, and that value types do not "inherit</a:t>
            </a:r>
            <a:r>
              <a:rPr lang="en-US" sz="2000" dirty="0" smtClean="0"/>
              <a:t>."</a:t>
            </a:r>
            <a:endParaRPr lang="en-US" sz="2000" dirty="0"/>
          </a:p>
        </p:txBody>
      </p:sp>
      <p:sp>
        <p:nvSpPr>
          <p:cNvPr id="3" name="Date Placeholder 2"/>
          <p:cNvSpPr>
            <a:spLocks noGrp="1"/>
          </p:cNvSpPr>
          <p:nvPr>
            <p:ph type="dt" sz="half" idx="2"/>
          </p:nvPr>
        </p:nvSpPr>
        <p:spPr/>
        <p:txBody>
          <a:bodyPr/>
          <a:lstStyle/>
          <a:p>
            <a:fld id="{452E903D-AF2C-47DA-A1CB-0B8860C7B99E}"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58</a:t>
            </a:fld>
            <a:endParaRPr lang="en-US"/>
          </a:p>
        </p:txBody>
      </p:sp>
    </p:spTree>
    <p:extLst>
      <p:ext uri="{BB962C8B-B14F-4D97-AF65-F5344CB8AC3E}">
        <p14:creationId xmlns:p14="http://schemas.microsoft.com/office/powerpoint/2010/main" val="42438922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Boolean variables can only have the values true or </a:t>
            </a:r>
            <a:r>
              <a:rPr lang="en-US" sz="2000" dirty="0" smtClean="0"/>
              <a:t>false.</a:t>
            </a:r>
          </a:p>
          <a:p>
            <a:pPr marL="461963">
              <a:buFont typeface="Wingdings" panose="05000000000000000000" pitchFamily="2" charset="2"/>
              <a:buChar char="§"/>
            </a:pPr>
            <a:r>
              <a:rPr lang="en-US" sz="2000" dirty="0" smtClean="0"/>
              <a:t>Integer </a:t>
            </a:r>
            <a:r>
              <a:rPr lang="en-US" sz="2000" dirty="0"/>
              <a:t>values do not equate to Boolean values in C# and there is no implicit conversion</a:t>
            </a:r>
            <a:r>
              <a:rPr lang="en-US" sz="2000" dirty="0" smtClean="0"/>
              <a:t>.</a:t>
            </a:r>
            <a:endParaRPr lang="en-US" sz="2000" dirty="0"/>
          </a:p>
        </p:txBody>
      </p:sp>
      <p:sp>
        <p:nvSpPr>
          <p:cNvPr id="4" name="Date Placeholder 3"/>
          <p:cNvSpPr>
            <a:spLocks noGrp="1"/>
          </p:cNvSpPr>
          <p:nvPr>
            <p:ph type="dt" sz="half" idx="2"/>
          </p:nvPr>
        </p:nvSpPr>
        <p:spPr/>
        <p:txBody>
          <a:bodyPr/>
          <a:lstStyle/>
          <a:p>
            <a:fld id="{5D3EFD5E-71F9-4E16-A623-7F49C316F3A5}"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59</a:t>
            </a:fld>
            <a:endParaRPr lang="en-US"/>
          </a:p>
        </p:txBody>
      </p:sp>
    </p:spTree>
    <p:extLst>
      <p:ext uri="{BB962C8B-B14F-4D97-AF65-F5344CB8AC3E}">
        <p14:creationId xmlns:p14="http://schemas.microsoft.com/office/powerpoint/2010/main" val="3647230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.NET </a:t>
            </a:r>
            <a:r>
              <a:rPr lang="en-US" dirty="0" smtClean="0">
                <a:solidFill>
                  <a:schemeClr val="bg1"/>
                </a:solidFill>
              </a:rPr>
              <a:t>Platform</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When Microsoft announced </a:t>
            </a:r>
            <a:r>
              <a:rPr lang="en-US" sz="2000" dirty="0">
                <a:solidFill>
                  <a:srgbClr val="FF0000"/>
                </a:solidFill>
              </a:rPr>
              <a:t>C#</a:t>
            </a:r>
            <a:r>
              <a:rPr lang="en-US" sz="2000" dirty="0"/>
              <a:t> in </a:t>
            </a:r>
            <a:r>
              <a:rPr lang="en-US" sz="2000" dirty="0">
                <a:solidFill>
                  <a:srgbClr val="FF0000"/>
                </a:solidFill>
              </a:rPr>
              <a:t>July 2000</a:t>
            </a:r>
            <a:r>
              <a:rPr lang="en-US" sz="2000" dirty="0"/>
              <a:t>, its unveiling was part of a much larger event: the </a:t>
            </a:r>
            <a:r>
              <a:rPr lang="en-US" sz="2000" dirty="0">
                <a:solidFill>
                  <a:srgbClr val="0070C0"/>
                </a:solidFill>
              </a:rPr>
              <a:t>announcement</a:t>
            </a:r>
            <a:r>
              <a:rPr lang="en-US" sz="2000" dirty="0"/>
              <a:t> of the </a:t>
            </a:r>
            <a:r>
              <a:rPr lang="en-US" sz="2000" dirty="0">
                <a:solidFill>
                  <a:srgbClr val="FF0000"/>
                </a:solidFill>
              </a:rPr>
              <a:t>.NET </a:t>
            </a:r>
            <a:r>
              <a:rPr lang="en-US" sz="2000" dirty="0" smtClean="0">
                <a:solidFill>
                  <a:srgbClr val="FF0000"/>
                </a:solidFill>
              </a:rPr>
              <a:t>platform</a:t>
            </a:r>
            <a:r>
              <a:rPr lang="en-US" sz="2000" dirty="0" smtClean="0"/>
              <a:t>.</a:t>
            </a:r>
          </a:p>
          <a:p>
            <a:pPr marL="457200">
              <a:buFont typeface="Wingdings" panose="05000000000000000000" pitchFamily="2" charset="2"/>
              <a:buChar char="§"/>
            </a:pPr>
            <a:r>
              <a:rPr lang="en-US" sz="2000" dirty="0" smtClean="0"/>
              <a:t>The </a:t>
            </a:r>
            <a:r>
              <a:rPr lang="en-US" sz="2000" dirty="0"/>
              <a:t>.NET platform is, in essence, a new development framework that provides a fresh application programming interface (</a:t>
            </a:r>
            <a:r>
              <a:rPr lang="en-US" sz="2000" dirty="0">
                <a:solidFill>
                  <a:srgbClr val="FF0000"/>
                </a:solidFill>
              </a:rPr>
              <a:t>API</a:t>
            </a:r>
            <a:r>
              <a:rPr lang="en-US" sz="2000" dirty="0"/>
              <a:t>) to the services and APIs of classic Windows operating systems (especially the </a:t>
            </a:r>
            <a:r>
              <a:rPr lang="en-US" sz="2000" dirty="0">
                <a:solidFill>
                  <a:srgbClr val="FF0000"/>
                </a:solidFill>
              </a:rPr>
              <a:t>Windows 2000 </a:t>
            </a:r>
            <a:r>
              <a:rPr lang="en-US" sz="2000" dirty="0">
                <a:solidFill>
                  <a:srgbClr val="0070C0"/>
                </a:solidFill>
              </a:rPr>
              <a:t>family</a:t>
            </a:r>
            <a:r>
              <a:rPr lang="en-US" sz="2000" dirty="0"/>
              <a:t>), while bringing together a number of </a:t>
            </a:r>
            <a:r>
              <a:rPr lang="en-US" sz="2000" dirty="0">
                <a:solidFill>
                  <a:srgbClr val="FF0000"/>
                </a:solidFill>
              </a:rPr>
              <a:t>disparate technologies</a:t>
            </a:r>
            <a:r>
              <a:rPr lang="en-US" sz="2000" dirty="0"/>
              <a:t> that emerged from Microsoft during the </a:t>
            </a:r>
            <a:r>
              <a:rPr lang="en-US" sz="2000" dirty="0">
                <a:solidFill>
                  <a:srgbClr val="FF0000"/>
                </a:solidFill>
              </a:rPr>
              <a:t>late </a:t>
            </a:r>
            <a:r>
              <a:rPr lang="en-US" sz="2000" dirty="0" smtClean="0">
                <a:solidFill>
                  <a:srgbClr val="FF0000"/>
                </a:solidFill>
              </a:rPr>
              <a:t>1990s</a:t>
            </a:r>
            <a:r>
              <a:rPr lang="en-US" sz="2000" dirty="0" smtClean="0"/>
              <a:t>.</a:t>
            </a:r>
          </a:p>
          <a:p>
            <a:pPr marL="457200">
              <a:buFont typeface="Wingdings" panose="05000000000000000000" pitchFamily="2" charset="2"/>
              <a:buChar char="§"/>
            </a:pPr>
            <a:r>
              <a:rPr lang="en-US" sz="2000" dirty="0" smtClean="0"/>
              <a:t>Among </a:t>
            </a:r>
            <a:r>
              <a:rPr lang="en-US" sz="2000" dirty="0"/>
              <a:t>the latter </a:t>
            </a:r>
            <a:r>
              <a:rPr lang="en-US" sz="2000" dirty="0" smtClean="0"/>
              <a:t>are</a:t>
            </a:r>
          </a:p>
          <a:p>
            <a:pPr marL="685800">
              <a:buFont typeface="Wingdings" panose="05000000000000000000" pitchFamily="2" charset="2"/>
              <a:buChar char="ü"/>
            </a:pPr>
            <a:r>
              <a:rPr lang="en-US" sz="2000" dirty="0" smtClean="0"/>
              <a:t>COM</a:t>
            </a:r>
            <a:r>
              <a:rPr lang="en-US" sz="2000" dirty="0"/>
              <a:t>+ component </a:t>
            </a:r>
            <a:r>
              <a:rPr lang="en-US" sz="2000" dirty="0" smtClean="0"/>
              <a:t>services</a:t>
            </a:r>
          </a:p>
          <a:p>
            <a:pPr marL="685800">
              <a:buFont typeface="Wingdings" panose="05000000000000000000" pitchFamily="2" charset="2"/>
              <a:buChar char="ü"/>
            </a:pPr>
            <a:r>
              <a:rPr lang="en-US" sz="2000" dirty="0" smtClean="0"/>
              <a:t>the </a:t>
            </a:r>
            <a:r>
              <a:rPr lang="en-US" sz="2000" dirty="0"/>
              <a:t>ASP web development </a:t>
            </a:r>
            <a:r>
              <a:rPr lang="en-US" sz="2000" dirty="0" smtClean="0"/>
              <a:t>framework</a:t>
            </a:r>
          </a:p>
          <a:p>
            <a:pPr marL="685800">
              <a:buFont typeface="Wingdings" panose="05000000000000000000" pitchFamily="2" charset="2"/>
              <a:buChar char="ü"/>
            </a:pPr>
            <a:r>
              <a:rPr lang="en-US" sz="2000" dirty="0" smtClean="0"/>
              <a:t>a </a:t>
            </a:r>
            <a:r>
              <a:rPr lang="en-US" sz="2000" dirty="0"/>
              <a:t>commitment to XML and object-oriented </a:t>
            </a:r>
            <a:r>
              <a:rPr lang="en-US" sz="2000" dirty="0" smtClean="0"/>
              <a:t>design</a:t>
            </a:r>
          </a:p>
          <a:p>
            <a:pPr marL="685800">
              <a:buFont typeface="Wingdings" panose="05000000000000000000" pitchFamily="2" charset="2"/>
              <a:buChar char="ü"/>
            </a:pPr>
            <a:r>
              <a:rPr lang="en-US" sz="2000" dirty="0" smtClean="0"/>
              <a:t>support </a:t>
            </a:r>
            <a:r>
              <a:rPr lang="en-US" sz="2000" dirty="0"/>
              <a:t>for new web services protocols such as </a:t>
            </a:r>
            <a:r>
              <a:rPr lang="en-US" sz="2000" dirty="0">
                <a:solidFill>
                  <a:srgbClr val="FF0000"/>
                </a:solidFill>
              </a:rPr>
              <a:t>SOAP</a:t>
            </a:r>
            <a:r>
              <a:rPr lang="en-US" sz="2000" dirty="0"/>
              <a:t>, </a:t>
            </a:r>
            <a:r>
              <a:rPr lang="en-US" sz="2000" dirty="0">
                <a:solidFill>
                  <a:srgbClr val="FF0000"/>
                </a:solidFill>
              </a:rPr>
              <a:t>WSDL</a:t>
            </a:r>
            <a:r>
              <a:rPr lang="en-US" sz="2000" dirty="0"/>
              <a:t>, and </a:t>
            </a:r>
            <a:r>
              <a:rPr lang="en-US" sz="2000" dirty="0" smtClean="0">
                <a:solidFill>
                  <a:srgbClr val="FF0000"/>
                </a:solidFill>
              </a:rPr>
              <a:t>UDDI</a:t>
            </a:r>
          </a:p>
          <a:p>
            <a:pPr marL="685800">
              <a:buFont typeface="Wingdings" panose="05000000000000000000" pitchFamily="2" charset="2"/>
              <a:buChar char="ü"/>
            </a:pPr>
            <a:r>
              <a:rPr lang="en-US" sz="2000" dirty="0" smtClean="0"/>
              <a:t>a </a:t>
            </a:r>
            <a:r>
              <a:rPr lang="en-US" sz="2000" dirty="0"/>
              <a:t>focus on the </a:t>
            </a:r>
            <a:r>
              <a:rPr lang="en-US" sz="2000" dirty="0" smtClean="0"/>
              <a:t>Internet</a:t>
            </a:r>
          </a:p>
          <a:p>
            <a:pPr marL="457200" indent="0">
              <a:buNone/>
            </a:pPr>
            <a:r>
              <a:rPr lang="en-US" sz="2000" dirty="0" smtClean="0"/>
              <a:t>all </a:t>
            </a:r>
            <a:r>
              <a:rPr lang="en-US" sz="2000" dirty="0"/>
              <a:t>integrated within the </a:t>
            </a:r>
            <a:r>
              <a:rPr lang="en-US" sz="2000" dirty="0">
                <a:solidFill>
                  <a:srgbClr val="FF0000"/>
                </a:solidFill>
              </a:rPr>
              <a:t>DNA architecture</a:t>
            </a:r>
            <a:r>
              <a:rPr lang="en-US" sz="2000" dirty="0" smtClean="0"/>
              <a:t>.</a:t>
            </a:r>
            <a:endParaRPr lang="en-US" sz="2000" dirty="0"/>
          </a:p>
        </p:txBody>
      </p:sp>
      <p:sp>
        <p:nvSpPr>
          <p:cNvPr id="3" name="Date Placeholder 2"/>
          <p:cNvSpPr>
            <a:spLocks noGrp="1"/>
          </p:cNvSpPr>
          <p:nvPr>
            <p:ph type="dt" sz="half" idx="2"/>
          </p:nvPr>
        </p:nvSpPr>
        <p:spPr/>
        <p:txBody>
          <a:bodyPr/>
          <a:lstStyle/>
          <a:p>
            <a:fld id="{7147BB29-D908-4165-AE4F-87EEAF81C7C9}"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6</a:t>
            </a:fld>
            <a:endParaRPr lang="en-US"/>
          </a:p>
        </p:txBody>
      </p:sp>
    </p:spTree>
    <p:extLst>
      <p:ext uri="{BB962C8B-B14F-4D97-AF65-F5344CB8AC3E}">
        <p14:creationId xmlns:p14="http://schemas.microsoft.com/office/powerpoint/2010/main" val="3422100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Table 3-1</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11095" y="1267034"/>
            <a:ext cx="7945073" cy="4805241"/>
          </a:xfrm>
          <a:prstGeom prst="rect">
            <a:avLst/>
          </a:prstGeom>
          <a:ln>
            <a:solidFill>
              <a:schemeClr val="accent1"/>
            </a:solidFill>
          </a:ln>
        </p:spPr>
      </p:pic>
      <p:sp>
        <p:nvSpPr>
          <p:cNvPr id="4" name="Date Placeholder 3"/>
          <p:cNvSpPr>
            <a:spLocks noGrp="1"/>
          </p:cNvSpPr>
          <p:nvPr>
            <p:ph type="dt" sz="half" idx="2"/>
          </p:nvPr>
        </p:nvSpPr>
        <p:spPr/>
        <p:txBody>
          <a:bodyPr/>
          <a:lstStyle/>
          <a:p>
            <a:fld id="{C592625F-A6D7-4CBC-9270-E16DF41CC1A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60</a:t>
            </a:fld>
            <a:endParaRPr lang="en-US"/>
          </a:p>
        </p:txBody>
      </p:sp>
    </p:spTree>
    <p:extLst>
      <p:ext uri="{BB962C8B-B14F-4D97-AF65-F5344CB8AC3E}">
        <p14:creationId xmlns:p14="http://schemas.microsoft.com/office/powerpoint/2010/main" val="2805182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Stack and the </a:t>
            </a:r>
            <a:r>
              <a:rPr lang="en-US" dirty="0" smtClean="0"/>
              <a:t>Heap</a:t>
            </a:r>
            <a:endParaRPr lang="en-US" dirty="0"/>
          </a:p>
        </p:txBody>
      </p:sp>
      <p:sp>
        <p:nvSpPr>
          <p:cNvPr id="3" name="Content Placeholder 3"/>
          <p:cNvSpPr>
            <a:spLocks noGrp="1"/>
          </p:cNvSpPr>
          <p:nvPr>
            <p:ph idx="1"/>
          </p:nvPr>
        </p:nvSpPr>
        <p:spPr/>
        <p:txBody>
          <a:bodyPr>
            <a:normAutofit/>
          </a:bodyPr>
          <a:lstStyle/>
          <a:p>
            <a:pPr>
              <a:buFont typeface="Wingdings" panose="05000000000000000000" pitchFamily="2" charset="2"/>
              <a:buChar char="v"/>
            </a:pPr>
            <a:r>
              <a:rPr lang="en-US" sz="2000" dirty="0"/>
              <a:t>A </a:t>
            </a:r>
            <a:r>
              <a:rPr lang="en-US" sz="2000" dirty="0">
                <a:solidFill>
                  <a:srgbClr val="FF0000"/>
                </a:solidFill>
              </a:rPr>
              <a:t>stack</a:t>
            </a:r>
            <a:r>
              <a:rPr lang="en-US" sz="2000" dirty="0"/>
              <a:t> is a </a:t>
            </a:r>
            <a:r>
              <a:rPr lang="en-US" sz="2000" dirty="0">
                <a:solidFill>
                  <a:srgbClr val="0070C0"/>
                </a:solidFill>
              </a:rPr>
              <a:t>data structure</a:t>
            </a:r>
            <a:r>
              <a:rPr lang="en-US" sz="2000" dirty="0"/>
              <a:t> used to store items on a </a:t>
            </a:r>
            <a:r>
              <a:rPr lang="en-US" sz="2000" dirty="0">
                <a:solidFill>
                  <a:srgbClr val="FF0000"/>
                </a:solidFill>
              </a:rPr>
              <a:t>last-in first-out</a:t>
            </a:r>
            <a:r>
              <a:rPr lang="en-US" sz="2000" dirty="0"/>
              <a:t> basis (like a stack of dishes at the buffet line in a restaurant</a:t>
            </a:r>
            <a:r>
              <a:rPr lang="en-US" sz="2000" dirty="0" smtClean="0"/>
              <a:t>).</a:t>
            </a:r>
          </a:p>
          <a:p>
            <a:pPr marL="461963">
              <a:buFont typeface="Wingdings" panose="05000000000000000000" pitchFamily="2" charset="2"/>
              <a:buChar char="§"/>
            </a:pPr>
            <a:r>
              <a:rPr lang="en-US" sz="2000" dirty="0" smtClean="0"/>
              <a:t>The </a:t>
            </a:r>
            <a:r>
              <a:rPr lang="en-US" sz="2000" dirty="0"/>
              <a:t>stack refers to an </a:t>
            </a:r>
            <a:r>
              <a:rPr lang="en-US" sz="2000" dirty="0">
                <a:solidFill>
                  <a:srgbClr val="0070C0"/>
                </a:solidFill>
              </a:rPr>
              <a:t>area of</a:t>
            </a:r>
            <a:r>
              <a:rPr lang="en-US" sz="2000" dirty="0">
                <a:solidFill>
                  <a:srgbClr val="FF0000"/>
                </a:solidFill>
              </a:rPr>
              <a:t> memory</a:t>
            </a:r>
            <a:r>
              <a:rPr lang="en-US" sz="2000" dirty="0"/>
              <a:t> supported by the </a:t>
            </a:r>
            <a:r>
              <a:rPr lang="en-US" sz="2000" dirty="0">
                <a:solidFill>
                  <a:srgbClr val="FF0000"/>
                </a:solidFill>
              </a:rPr>
              <a:t>processor</a:t>
            </a:r>
            <a:r>
              <a:rPr lang="en-US" sz="2000" dirty="0"/>
              <a:t>, on which the local variables are </a:t>
            </a:r>
            <a:r>
              <a:rPr lang="en-US" sz="2000" dirty="0" smtClean="0"/>
              <a:t>stored.</a:t>
            </a:r>
          </a:p>
          <a:p>
            <a:pPr marL="461963">
              <a:buFont typeface="Wingdings" panose="05000000000000000000" pitchFamily="2" charset="2"/>
              <a:buChar char="§"/>
            </a:pPr>
            <a:r>
              <a:rPr lang="en-US" sz="2000" dirty="0" smtClean="0"/>
              <a:t>In </a:t>
            </a:r>
            <a:r>
              <a:rPr lang="en-US" sz="2000" dirty="0"/>
              <a:t>C#, value types (e.g., integers) are allocated on the stack -- an area of memory is set aside for their value, and this area is referred to by the name of the </a:t>
            </a:r>
            <a:r>
              <a:rPr lang="en-US" sz="2000" dirty="0" smtClean="0"/>
              <a:t>variable.</a:t>
            </a:r>
          </a:p>
          <a:p>
            <a:pPr marL="461963">
              <a:buFont typeface="Wingdings" panose="05000000000000000000" pitchFamily="2" charset="2"/>
              <a:buChar char="§"/>
            </a:pPr>
            <a:r>
              <a:rPr lang="en-US" sz="2000" dirty="0" smtClean="0"/>
              <a:t>Reference </a:t>
            </a:r>
            <a:r>
              <a:rPr lang="en-US" sz="2000" dirty="0"/>
              <a:t>types (e.g., objects) are allocated on the </a:t>
            </a:r>
            <a:r>
              <a:rPr lang="en-US" sz="2000" dirty="0" smtClean="0"/>
              <a:t>heap.</a:t>
            </a:r>
          </a:p>
          <a:p>
            <a:pPr marL="461963">
              <a:buFont typeface="Wingdings" panose="05000000000000000000" pitchFamily="2" charset="2"/>
              <a:buChar char="§"/>
            </a:pPr>
            <a:r>
              <a:rPr lang="en-US" sz="2000" dirty="0" smtClean="0"/>
              <a:t>When </a:t>
            </a:r>
            <a:r>
              <a:rPr lang="en-US" sz="2000" dirty="0"/>
              <a:t>an object is allocated on the heap its address is returned, and that address is assigned to a reference. </a:t>
            </a:r>
            <a:endParaRPr lang="en-US" sz="2000" dirty="0" smtClean="0"/>
          </a:p>
          <a:p>
            <a:pPr marL="461963">
              <a:buFont typeface="Wingdings" panose="05000000000000000000" pitchFamily="2" charset="2"/>
              <a:buChar char="§"/>
            </a:pPr>
            <a:r>
              <a:rPr lang="en-US" sz="2000" dirty="0" smtClean="0"/>
              <a:t>The </a:t>
            </a:r>
            <a:r>
              <a:rPr lang="en-US" sz="2000" dirty="0"/>
              <a:t>garbage collector destroys objects on the stack sometime after the </a:t>
            </a:r>
            <a:r>
              <a:rPr lang="en-US" sz="2000" dirty="0">
                <a:solidFill>
                  <a:srgbClr val="FF0000"/>
                </a:solidFill>
              </a:rPr>
              <a:t>stack frame</a:t>
            </a:r>
            <a:r>
              <a:rPr lang="en-US" sz="2000" dirty="0"/>
              <a:t> they are declared within </a:t>
            </a:r>
            <a:r>
              <a:rPr lang="en-US" sz="2000" dirty="0" smtClean="0"/>
              <a:t>ends.</a:t>
            </a:r>
          </a:p>
          <a:p>
            <a:pPr marL="461963">
              <a:buFont typeface="Wingdings" panose="05000000000000000000" pitchFamily="2" charset="2"/>
              <a:buChar char="§"/>
            </a:pPr>
            <a:r>
              <a:rPr lang="en-US" sz="2000" dirty="0" smtClean="0"/>
              <a:t>Typically </a:t>
            </a:r>
            <a:r>
              <a:rPr lang="en-US" sz="2000" dirty="0"/>
              <a:t>a stack frame is defined by a </a:t>
            </a:r>
            <a:r>
              <a:rPr lang="en-US" sz="2000" dirty="0">
                <a:solidFill>
                  <a:srgbClr val="FF0000"/>
                </a:solidFill>
              </a:rPr>
              <a:t>function</a:t>
            </a:r>
            <a:r>
              <a:rPr lang="en-US" sz="2000" dirty="0"/>
              <a:t>. </a:t>
            </a:r>
            <a:endParaRPr lang="en-US" sz="2000" dirty="0" smtClean="0"/>
          </a:p>
          <a:p>
            <a:pPr marL="461963">
              <a:buFont typeface="Wingdings" panose="05000000000000000000" pitchFamily="2" charset="2"/>
              <a:buChar char="§"/>
            </a:pPr>
            <a:r>
              <a:rPr lang="en-US" sz="2000" dirty="0" smtClean="0"/>
              <a:t>Thus</a:t>
            </a:r>
            <a:r>
              <a:rPr lang="en-US" sz="2000" dirty="0"/>
              <a:t>, if you declare a local variable within a function (as explained later in this chapter) the object will be marked for garbage collection after the function </a:t>
            </a:r>
            <a:r>
              <a:rPr lang="en-US" sz="2000" dirty="0" smtClean="0"/>
              <a:t>ends.</a:t>
            </a:r>
          </a:p>
          <a:p>
            <a:pPr marL="461963">
              <a:buFont typeface="Wingdings" panose="05000000000000000000" pitchFamily="2" charset="2"/>
              <a:buChar char="§"/>
            </a:pPr>
            <a:r>
              <a:rPr lang="en-US" sz="2000" dirty="0" smtClean="0"/>
              <a:t>Objects </a:t>
            </a:r>
            <a:r>
              <a:rPr lang="en-US" sz="2000" dirty="0"/>
              <a:t>on the heap are garbage collected sometime after the final reference to them is destroyed</a:t>
            </a:r>
            <a:r>
              <a:rPr lang="en-US" sz="2000" dirty="0" smtClean="0"/>
              <a:t>.</a:t>
            </a:r>
            <a:endParaRPr lang="en-US" sz="2000" dirty="0"/>
          </a:p>
        </p:txBody>
      </p:sp>
      <p:sp>
        <p:nvSpPr>
          <p:cNvPr id="4" name="Date Placeholder 3"/>
          <p:cNvSpPr>
            <a:spLocks noGrp="1"/>
          </p:cNvSpPr>
          <p:nvPr>
            <p:ph type="dt" sz="half" idx="2"/>
          </p:nvPr>
        </p:nvSpPr>
        <p:spPr/>
        <p:txBody>
          <a:bodyPr/>
          <a:lstStyle/>
          <a:p>
            <a:fld id="{8D6C29BD-A44F-4BD3-9530-BE3B14E4EBE9}"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61</a:t>
            </a:fld>
            <a:endParaRPr lang="en-US"/>
          </a:p>
        </p:txBody>
      </p:sp>
    </p:spTree>
    <p:extLst>
      <p:ext uri="{BB962C8B-B14F-4D97-AF65-F5344CB8AC3E}">
        <p14:creationId xmlns:p14="http://schemas.microsoft.com/office/powerpoint/2010/main" val="35602588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Choosing a built-in </a:t>
            </a:r>
            <a:r>
              <a:rPr lang="en-US" dirty="0" smtClean="0"/>
              <a:t>type</a:t>
            </a:r>
            <a:endParaRPr lang="en-US" dirty="0"/>
          </a:p>
        </p:txBody>
      </p:sp>
      <p:sp>
        <p:nvSpPr>
          <p:cNvPr id="3"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Typically you decide which size integer to use (short, int, or long) based on the magnitude of the value you want to </a:t>
            </a:r>
            <a:r>
              <a:rPr lang="en-US" sz="2000" dirty="0" smtClean="0"/>
              <a:t>store.</a:t>
            </a:r>
          </a:p>
          <a:p>
            <a:pPr marL="461963">
              <a:buFont typeface="Wingdings" panose="05000000000000000000" pitchFamily="2" charset="2"/>
              <a:buChar char="§"/>
            </a:pPr>
            <a:r>
              <a:rPr lang="en-US" sz="2000" dirty="0" smtClean="0"/>
              <a:t>For </a:t>
            </a:r>
            <a:r>
              <a:rPr lang="en-US" sz="2000" dirty="0"/>
              <a:t>example, a ushort can only hold values from 0 through 65,535, while a uint can hold values from 0 through </a:t>
            </a:r>
            <a:r>
              <a:rPr lang="en-US" sz="2000" dirty="0" smtClean="0"/>
              <a:t>4,294,967,295.</a:t>
            </a:r>
          </a:p>
          <a:p>
            <a:pPr marL="461963">
              <a:buFont typeface="Wingdings" panose="05000000000000000000" pitchFamily="2" charset="2"/>
              <a:buChar char="§"/>
            </a:pPr>
            <a:r>
              <a:rPr lang="en-US" sz="2000" dirty="0" smtClean="0"/>
              <a:t>That </a:t>
            </a:r>
            <a:r>
              <a:rPr lang="en-US" sz="2000" dirty="0"/>
              <a:t>said, memory is fairly cheap, and programmer time is increasingly expensive; most of the time you'll simply declare your variables to be of type int, unless there is a good reason to do </a:t>
            </a:r>
            <a:r>
              <a:rPr lang="en-US" sz="2000" dirty="0" smtClean="0"/>
              <a:t>otherwise.</a:t>
            </a:r>
          </a:p>
          <a:p>
            <a:pPr marL="461963">
              <a:buFont typeface="Wingdings" panose="05000000000000000000" pitchFamily="2" charset="2"/>
              <a:buChar char="§"/>
            </a:pPr>
            <a:r>
              <a:rPr lang="en-US" sz="2000" dirty="0" smtClean="0"/>
              <a:t>The </a:t>
            </a:r>
            <a:r>
              <a:rPr lang="en-US" sz="2000" dirty="0"/>
              <a:t>signed types are the numeric types of choice of most programmers unless the programmer has a good reason to use an unsigned </a:t>
            </a:r>
            <a:r>
              <a:rPr lang="en-US" sz="2000" dirty="0" smtClean="0"/>
              <a:t>value.</a:t>
            </a:r>
          </a:p>
          <a:p>
            <a:pPr marL="461963">
              <a:buFont typeface="Wingdings" panose="05000000000000000000" pitchFamily="2" charset="2"/>
              <a:buChar char="§"/>
            </a:pPr>
            <a:r>
              <a:rPr lang="en-US" sz="2000" dirty="0" smtClean="0"/>
              <a:t>Although </a:t>
            </a:r>
            <a:r>
              <a:rPr lang="en-US" sz="2000" dirty="0"/>
              <a:t>you might be tempted to use an unsigned short to double the positive values of a signed short (moving the maximum positive value from 32,767 up to 65,535), it is easier and preferable to use a signed integer (with a maximum value of 2,147,483,647</a:t>
            </a:r>
            <a:r>
              <a:rPr lang="en-US" sz="2000" dirty="0" smtClean="0"/>
              <a:t>).</a:t>
            </a:r>
          </a:p>
          <a:p>
            <a:pPr marL="461963">
              <a:buFont typeface="Wingdings" panose="05000000000000000000" pitchFamily="2" charset="2"/>
              <a:buChar char="§"/>
            </a:pPr>
            <a:r>
              <a:rPr lang="en-US" sz="2000" dirty="0" smtClean="0"/>
              <a:t>It </a:t>
            </a:r>
            <a:r>
              <a:rPr lang="en-US" sz="2000" dirty="0"/>
              <a:t>is better to use an unsigned variable when the fact that the value must be positive is an inherent characteristic of the </a:t>
            </a:r>
            <a:r>
              <a:rPr lang="en-US" sz="2000" dirty="0" smtClean="0"/>
              <a:t>data.</a:t>
            </a:r>
          </a:p>
          <a:p>
            <a:pPr marL="461963">
              <a:buFont typeface="Wingdings" panose="05000000000000000000" pitchFamily="2" charset="2"/>
              <a:buChar char="§"/>
            </a:pPr>
            <a:r>
              <a:rPr lang="en-US" sz="2000" dirty="0" smtClean="0"/>
              <a:t>For </a:t>
            </a:r>
            <a:r>
              <a:rPr lang="en-US" sz="2000" dirty="0"/>
              <a:t>example, if you had a variable to hold a person's age, you would use an unsigned int because an age cannot be </a:t>
            </a:r>
            <a:r>
              <a:rPr lang="en-US" sz="2000" dirty="0" smtClean="0"/>
              <a:t>negative.</a:t>
            </a:r>
          </a:p>
          <a:p>
            <a:pPr marL="461963">
              <a:buFont typeface="Wingdings" panose="05000000000000000000" pitchFamily="2" charset="2"/>
              <a:buChar char="§"/>
            </a:pPr>
            <a:r>
              <a:rPr lang="en-US" sz="2000" dirty="0" smtClean="0"/>
              <a:t>Float</a:t>
            </a:r>
            <a:r>
              <a:rPr lang="en-US" sz="2000" dirty="0"/>
              <a:t>, double, and decimal offer varying degrees of size and precision. For most small fractional numbers, float is fine. </a:t>
            </a:r>
          </a:p>
        </p:txBody>
      </p:sp>
      <p:sp>
        <p:nvSpPr>
          <p:cNvPr id="4" name="Date Placeholder 3"/>
          <p:cNvSpPr>
            <a:spLocks noGrp="1"/>
          </p:cNvSpPr>
          <p:nvPr>
            <p:ph type="dt" sz="half" idx="2"/>
          </p:nvPr>
        </p:nvSpPr>
        <p:spPr/>
        <p:txBody>
          <a:bodyPr/>
          <a:lstStyle/>
          <a:p>
            <a:fld id="{E4FA6A15-0630-41F7-830D-E8462D7E2416}"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62</a:t>
            </a:fld>
            <a:endParaRPr lang="en-US"/>
          </a:p>
        </p:txBody>
      </p:sp>
    </p:spTree>
    <p:extLst>
      <p:ext uri="{BB962C8B-B14F-4D97-AF65-F5344CB8AC3E}">
        <p14:creationId xmlns:p14="http://schemas.microsoft.com/office/powerpoint/2010/main" val="16008576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Choosing a built-in </a:t>
            </a:r>
            <a:r>
              <a:rPr lang="en-US" dirty="0" smtClean="0"/>
              <a:t>type							    </a:t>
            </a:r>
            <a:r>
              <a:rPr lang="en-US" dirty="0" smtClean="0">
                <a:solidFill>
                  <a:srgbClr val="C00000"/>
                </a:solidFill>
              </a:rPr>
              <a:t>|</a:t>
            </a:r>
            <a:endParaRPr lang="en-US" dirty="0">
              <a:solidFill>
                <a:srgbClr val="C00000"/>
              </a:solidFill>
            </a:endParaRPr>
          </a:p>
        </p:txBody>
      </p:sp>
      <p:sp>
        <p:nvSpPr>
          <p:cNvPr id="3"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Note </a:t>
            </a:r>
            <a:r>
              <a:rPr lang="en-US" sz="2000" dirty="0"/>
              <a:t>that the compiler assumes that any number with a decimal point is a double unless you tell it otherwise. </a:t>
            </a:r>
            <a:endParaRPr lang="en-US" sz="2000" dirty="0" smtClean="0"/>
          </a:p>
          <a:p>
            <a:pPr marL="461963">
              <a:buFont typeface="Wingdings" panose="05000000000000000000" pitchFamily="2" charset="2"/>
              <a:buChar char="§"/>
            </a:pPr>
            <a:r>
              <a:rPr lang="en-US" sz="2000" dirty="0" smtClean="0"/>
              <a:t>To </a:t>
            </a:r>
            <a:r>
              <a:rPr lang="en-US" sz="2000" dirty="0"/>
              <a:t>assign a literal float, follow the number with the letter f. (Assigning values to literals is discussed in detail later in this chapter</a:t>
            </a:r>
            <a:r>
              <a:rPr lang="en-US" sz="2000" dirty="0" smtClean="0"/>
              <a:t>.)</a:t>
            </a:r>
          </a:p>
          <a:p>
            <a:pPr marL="233363" indent="0">
              <a:buNone/>
            </a:pPr>
            <a:endParaRPr lang="en-US" sz="2000" dirty="0" smtClean="0"/>
          </a:p>
          <a:p>
            <a:pPr marL="233363" indent="0">
              <a:buNone/>
            </a:pPr>
            <a:endParaRPr lang="en-US" sz="2000" dirty="0"/>
          </a:p>
          <a:p>
            <a:pPr marL="461963">
              <a:buFont typeface="Wingdings" panose="05000000000000000000" pitchFamily="2" charset="2"/>
              <a:buChar char="§"/>
            </a:pPr>
            <a:r>
              <a:rPr lang="en-US" sz="2000" dirty="0"/>
              <a:t>The char type represents a Unicode </a:t>
            </a:r>
            <a:r>
              <a:rPr lang="en-US" sz="2000" dirty="0" smtClean="0"/>
              <a:t>character.</a:t>
            </a:r>
          </a:p>
          <a:p>
            <a:pPr marL="461963">
              <a:buFont typeface="Wingdings" panose="05000000000000000000" pitchFamily="2" charset="2"/>
              <a:buChar char="§"/>
            </a:pPr>
            <a:r>
              <a:rPr lang="en-US" sz="2000" dirty="0" smtClean="0">
                <a:solidFill>
                  <a:srgbClr val="FF0000"/>
                </a:solidFill>
              </a:rPr>
              <a:t>char</a:t>
            </a:r>
            <a:r>
              <a:rPr lang="en-US" sz="2000" dirty="0" smtClean="0"/>
              <a:t> </a:t>
            </a:r>
            <a:r>
              <a:rPr lang="en-US" sz="2000" dirty="0"/>
              <a:t>literals can be simple, Unicode, or escape characters enclosed by single quote </a:t>
            </a:r>
            <a:r>
              <a:rPr lang="en-US" sz="2000" dirty="0" smtClean="0"/>
              <a:t>marks.</a:t>
            </a:r>
          </a:p>
          <a:p>
            <a:pPr marL="461963">
              <a:buFont typeface="Wingdings" panose="05000000000000000000" pitchFamily="2" charset="2"/>
              <a:buChar char="§"/>
            </a:pPr>
            <a:r>
              <a:rPr lang="en-US" sz="2000" dirty="0" smtClean="0"/>
              <a:t>For </a:t>
            </a:r>
            <a:r>
              <a:rPr lang="en-US" sz="2000" dirty="0"/>
              <a:t>example, A is a simple character while \u0041 is a Unicode </a:t>
            </a:r>
            <a:r>
              <a:rPr lang="en-US" sz="2000" dirty="0" smtClean="0"/>
              <a:t>character.</a:t>
            </a:r>
          </a:p>
          <a:p>
            <a:pPr marL="461963">
              <a:buFont typeface="Wingdings" panose="05000000000000000000" pitchFamily="2" charset="2"/>
              <a:buChar char="§"/>
            </a:pPr>
            <a:r>
              <a:rPr lang="en-US" sz="2000" dirty="0" smtClean="0"/>
              <a:t>Escape </a:t>
            </a:r>
            <a:r>
              <a:rPr lang="en-US" sz="2000" dirty="0"/>
              <a:t>characters are special two-character tokens in which the first character is a backslash. For example, \t is a horizontal </a:t>
            </a:r>
            <a:r>
              <a:rPr lang="en-US" sz="2000" dirty="0" smtClean="0"/>
              <a:t>tab.</a:t>
            </a:r>
          </a:p>
          <a:p>
            <a:pPr marL="461963">
              <a:buFont typeface="Wingdings" panose="05000000000000000000" pitchFamily="2" charset="2"/>
              <a:buChar char="§"/>
            </a:pPr>
            <a:r>
              <a:rPr lang="en-US" sz="2000" dirty="0" smtClean="0"/>
              <a:t>The </a:t>
            </a:r>
            <a:r>
              <a:rPr lang="en-US" sz="2000" dirty="0"/>
              <a:t>common escape characters are shown in </a:t>
            </a:r>
            <a:r>
              <a:rPr lang="en-US" sz="2000" dirty="0">
                <a:solidFill>
                  <a:srgbClr val="FF0000"/>
                </a:solidFill>
              </a:rPr>
              <a:t>Table 3-2</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805124" y="2512066"/>
            <a:ext cx="2981325" cy="323850"/>
          </a:xfrm>
          <a:prstGeom prst="rect">
            <a:avLst/>
          </a:prstGeom>
          <a:ln>
            <a:solidFill>
              <a:schemeClr val="accent1"/>
            </a:solidFill>
          </a:ln>
        </p:spPr>
      </p:pic>
      <p:sp>
        <p:nvSpPr>
          <p:cNvPr id="5" name="Date Placeholder 4"/>
          <p:cNvSpPr>
            <a:spLocks noGrp="1"/>
          </p:cNvSpPr>
          <p:nvPr>
            <p:ph type="dt" sz="half" idx="2"/>
          </p:nvPr>
        </p:nvSpPr>
        <p:spPr/>
        <p:txBody>
          <a:bodyPr/>
          <a:lstStyle/>
          <a:p>
            <a:fld id="{43F11BF3-8166-43A8-845C-FA1DD964BBE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63</a:t>
            </a:fld>
            <a:endParaRPr lang="en-US"/>
          </a:p>
        </p:txBody>
      </p:sp>
    </p:spTree>
    <p:extLst>
      <p:ext uri="{BB962C8B-B14F-4D97-AF65-F5344CB8AC3E}">
        <p14:creationId xmlns:p14="http://schemas.microsoft.com/office/powerpoint/2010/main" val="18143618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Table 3-2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72068"/>
            <a:ext cx="6234386" cy="3593547"/>
          </a:xfrm>
          <a:prstGeom prst="rect">
            <a:avLst/>
          </a:prstGeom>
          <a:ln>
            <a:solidFill>
              <a:schemeClr val="accent1"/>
            </a:solidFill>
          </a:ln>
        </p:spPr>
      </p:pic>
      <p:sp>
        <p:nvSpPr>
          <p:cNvPr id="5" name="Date Placeholder 4"/>
          <p:cNvSpPr>
            <a:spLocks noGrp="1"/>
          </p:cNvSpPr>
          <p:nvPr>
            <p:ph type="dt" sz="half" idx="2"/>
          </p:nvPr>
        </p:nvSpPr>
        <p:spPr/>
        <p:txBody>
          <a:bodyPr/>
          <a:lstStyle/>
          <a:p>
            <a:fld id="{6822919B-446F-40F8-A487-83944936A50E}"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64</a:t>
            </a:fld>
            <a:endParaRPr lang="en-US"/>
          </a:p>
        </p:txBody>
      </p:sp>
    </p:spTree>
    <p:extLst>
      <p:ext uri="{BB962C8B-B14F-4D97-AF65-F5344CB8AC3E}">
        <p14:creationId xmlns:p14="http://schemas.microsoft.com/office/powerpoint/2010/main" val="4059657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Converting </a:t>
            </a:r>
            <a:r>
              <a:rPr lang="en-US" dirty="0"/>
              <a:t>built-in </a:t>
            </a:r>
            <a:r>
              <a:rPr lang="en-US" dirty="0" smtClean="0"/>
              <a:t>types</a:t>
            </a:r>
            <a:endParaRPr lang="en-US" dirty="0"/>
          </a:p>
        </p:txBody>
      </p:sp>
      <p:sp>
        <p:nvSpPr>
          <p:cNvPr id="4" name="Content Placeholder 3"/>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80F88D8B-6BDC-488B-9BB8-48B5EDC856FA}"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65</a:t>
            </a:fld>
            <a:endParaRPr lang="en-US"/>
          </a:p>
        </p:txBody>
      </p:sp>
    </p:spTree>
    <p:extLst>
      <p:ext uri="{BB962C8B-B14F-4D97-AF65-F5344CB8AC3E}">
        <p14:creationId xmlns:p14="http://schemas.microsoft.com/office/powerpoint/2010/main" val="12124244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Variables and Constants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E9DF801F-FE39-4A78-975B-25FFF121A29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66</a:t>
            </a:fld>
            <a:endParaRPr lang="en-US"/>
          </a:p>
        </p:txBody>
      </p:sp>
    </p:spTree>
    <p:extLst>
      <p:ext uri="{BB962C8B-B14F-4D97-AF65-F5344CB8AC3E}">
        <p14:creationId xmlns:p14="http://schemas.microsoft.com/office/powerpoint/2010/main" val="9972578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Expressions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solidFill>
                  <a:srgbClr val="FF0000"/>
                </a:solidFill>
              </a:rPr>
              <a:t>Statements</a:t>
            </a:r>
            <a:r>
              <a:rPr lang="en-US" sz="2000" dirty="0"/>
              <a:t> that </a:t>
            </a:r>
            <a:r>
              <a:rPr lang="en-US" sz="2000" dirty="0">
                <a:solidFill>
                  <a:srgbClr val="FF0000"/>
                </a:solidFill>
              </a:rPr>
              <a:t>evaluate</a:t>
            </a:r>
            <a:r>
              <a:rPr lang="en-US" sz="2000" dirty="0"/>
              <a:t> to a </a:t>
            </a:r>
            <a:r>
              <a:rPr lang="en-US" sz="2000" dirty="0">
                <a:solidFill>
                  <a:srgbClr val="FF0000"/>
                </a:solidFill>
              </a:rPr>
              <a:t>value</a:t>
            </a:r>
            <a:r>
              <a:rPr lang="en-US" sz="2000" dirty="0"/>
              <a:t> are called </a:t>
            </a:r>
            <a:r>
              <a:rPr lang="en-US" sz="2000" dirty="0" smtClean="0">
                <a:solidFill>
                  <a:srgbClr val="FF0000"/>
                </a:solidFill>
              </a:rPr>
              <a:t>expressions</a:t>
            </a:r>
            <a:r>
              <a:rPr lang="en-US" sz="2000" dirty="0" smtClean="0"/>
              <a:t>.</a:t>
            </a:r>
          </a:p>
          <a:p>
            <a:pPr marL="461963">
              <a:buFont typeface="Wingdings" panose="05000000000000000000" pitchFamily="2" charset="2"/>
              <a:buChar char="§"/>
            </a:pPr>
            <a:r>
              <a:rPr lang="en-US" sz="2000" dirty="0" smtClean="0"/>
              <a:t>You </a:t>
            </a:r>
            <a:r>
              <a:rPr lang="en-US" sz="2000" dirty="0"/>
              <a:t>may be surprised how many statements do evaluate to a </a:t>
            </a:r>
            <a:r>
              <a:rPr lang="en-US" sz="2000" dirty="0" smtClean="0"/>
              <a:t>value.</a:t>
            </a:r>
          </a:p>
          <a:p>
            <a:pPr marL="461963">
              <a:buFont typeface="Wingdings" panose="05000000000000000000" pitchFamily="2" charset="2"/>
              <a:buChar char="§"/>
            </a:pPr>
            <a:r>
              <a:rPr lang="en-US" sz="2000" dirty="0" smtClean="0"/>
              <a:t>For </a:t>
            </a:r>
            <a:r>
              <a:rPr lang="en-US" sz="2000" dirty="0"/>
              <a:t>example, an assignment such as: </a:t>
            </a:r>
            <a:endParaRPr lang="en-US" sz="2000" dirty="0" smtClean="0"/>
          </a:p>
          <a:p>
            <a:pPr marL="233363" indent="0">
              <a:buNone/>
            </a:pPr>
            <a:endParaRPr lang="en-US" sz="2000" dirty="0" smtClean="0"/>
          </a:p>
          <a:p>
            <a:pPr marL="233363" indent="0">
              <a:buNone/>
            </a:pPr>
            <a:endParaRPr lang="en-US" sz="2000" dirty="0" smtClean="0"/>
          </a:p>
          <a:p>
            <a:pPr marL="461963" indent="0">
              <a:buNone/>
            </a:pPr>
            <a:r>
              <a:rPr lang="en-US" sz="2000" dirty="0" smtClean="0"/>
              <a:t>is an expression; it evaluates to the value assigned, which, in this case, is 57.</a:t>
            </a:r>
          </a:p>
          <a:p>
            <a:pPr marL="461963">
              <a:buFont typeface="Wingdings" panose="05000000000000000000" pitchFamily="2" charset="2"/>
              <a:buChar char="§"/>
            </a:pPr>
            <a:r>
              <a:rPr lang="en-US" sz="2000" dirty="0" smtClean="0"/>
              <a:t>Note </a:t>
            </a:r>
            <a:r>
              <a:rPr lang="en-US" sz="2000" dirty="0"/>
              <a:t>that the preceding statement assigns the value 57 to the variable </a:t>
            </a:r>
            <a:r>
              <a:rPr lang="en-US" sz="2000" dirty="0" smtClean="0"/>
              <a:t>myVariable.</a:t>
            </a:r>
          </a:p>
          <a:p>
            <a:pPr marL="461963">
              <a:buFont typeface="Wingdings" panose="05000000000000000000" pitchFamily="2" charset="2"/>
              <a:buChar char="§"/>
            </a:pPr>
            <a:r>
              <a:rPr lang="en-US" sz="2000" dirty="0" smtClean="0"/>
              <a:t>The </a:t>
            </a:r>
            <a:r>
              <a:rPr lang="en-US" sz="2000" dirty="0"/>
              <a:t>assignment operator (=) </a:t>
            </a:r>
            <a:r>
              <a:rPr lang="en-US" sz="2000" dirty="0">
                <a:solidFill>
                  <a:srgbClr val="0070C0"/>
                </a:solidFill>
              </a:rPr>
              <a:t>does not </a:t>
            </a:r>
            <a:r>
              <a:rPr lang="en-US" sz="2000" dirty="0">
                <a:solidFill>
                  <a:srgbClr val="FF0000"/>
                </a:solidFill>
              </a:rPr>
              <a:t>test equality</a:t>
            </a:r>
            <a:r>
              <a:rPr lang="en-US" sz="2000" dirty="0"/>
              <a:t>; rather it causes whatever is on the right side (57) to be assigned to whatever is on the left side (myVariable</a:t>
            </a:r>
            <a:r>
              <a:rPr lang="en-US" sz="2000" dirty="0" smtClean="0"/>
              <a:t>).</a:t>
            </a:r>
          </a:p>
          <a:p>
            <a:pPr marL="461963">
              <a:buFont typeface="Wingdings" panose="05000000000000000000" pitchFamily="2" charset="2"/>
              <a:buChar char="§"/>
            </a:pPr>
            <a:r>
              <a:rPr lang="en-US" sz="2000" dirty="0" smtClean="0"/>
              <a:t>All </a:t>
            </a:r>
            <a:r>
              <a:rPr lang="en-US" sz="2000" dirty="0"/>
              <a:t>of the C# operators (including assignment and equality) are discussed later in this chapter (see "Operators</a:t>
            </a:r>
            <a:r>
              <a:rPr lang="en-US" sz="2000" dirty="0" smtClean="0"/>
              <a:t>").</a:t>
            </a:r>
          </a:p>
          <a:p>
            <a:pPr marL="461963">
              <a:buFont typeface="Wingdings" panose="05000000000000000000" pitchFamily="2" charset="2"/>
              <a:buChar char="§"/>
            </a:pPr>
            <a:r>
              <a:rPr lang="en-US" sz="2000" dirty="0" smtClean="0"/>
              <a:t>Because </a:t>
            </a:r>
            <a:r>
              <a:rPr lang="en-US" sz="2000" dirty="0"/>
              <a:t>myVariable = 57 is an expression that evaluates to 57, it can be used as part of another assignment operator, such as</a:t>
            </a:r>
            <a:r>
              <a:rPr lang="en-US" sz="2000" dirty="0" smtClean="0"/>
              <a:t>:</a:t>
            </a:r>
          </a:p>
        </p:txBody>
      </p:sp>
      <p:pic>
        <p:nvPicPr>
          <p:cNvPr id="3" name="Picture 2"/>
          <p:cNvPicPr>
            <a:picLocks noChangeAspect="1"/>
          </p:cNvPicPr>
          <p:nvPr/>
        </p:nvPicPr>
        <p:blipFill>
          <a:blip r:embed="rId2"/>
          <a:stretch>
            <a:fillRect/>
          </a:stretch>
        </p:blipFill>
        <p:spPr>
          <a:xfrm>
            <a:off x="1077286" y="2553093"/>
            <a:ext cx="2286000" cy="40957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077286" y="5874915"/>
            <a:ext cx="4714875" cy="342900"/>
          </a:xfrm>
          <a:prstGeom prst="rect">
            <a:avLst/>
          </a:prstGeom>
          <a:ln>
            <a:solidFill>
              <a:schemeClr val="accent1"/>
            </a:solidFill>
          </a:ln>
        </p:spPr>
      </p:pic>
      <p:sp>
        <p:nvSpPr>
          <p:cNvPr id="5" name="Date Placeholder 4"/>
          <p:cNvSpPr>
            <a:spLocks noGrp="1"/>
          </p:cNvSpPr>
          <p:nvPr>
            <p:ph type="dt" sz="half" idx="2"/>
          </p:nvPr>
        </p:nvSpPr>
        <p:spPr/>
        <p:txBody>
          <a:bodyPr/>
          <a:lstStyle/>
          <a:p>
            <a:fld id="{B6632776-FF3E-4F6B-B4B3-77E8A8815CFB}"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67</a:t>
            </a:fld>
            <a:endParaRPr lang="en-US"/>
          </a:p>
        </p:txBody>
      </p:sp>
    </p:spTree>
    <p:extLst>
      <p:ext uri="{BB962C8B-B14F-4D97-AF65-F5344CB8AC3E}">
        <p14:creationId xmlns:p14="http://schemas.microsoft.com/office/powerpoint/2010/main" val="40646852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Expressions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What </a:t>
            </a:r>
            <a:r>
              <a:rPr lang="en-US" sz="2000" dirty="0"/>
              <a:t>happens in this statement is that the literal value 57 is assigned to the variable </a:t>
            </a:r>
            <a:r>
              <a:rPr lang="en-US" sz="2000" dirty="0" smtClean="0"/>
              <a:t>myVariable.</a:t>
            </a:r>
          </a:p>
          <a:p>
            <a:pPr marL="461963">
              <a:buFont typeface="Wingdings" panose="05000000000000000000" pitchFamily="2" charset="2"/>
              <a:buChar char="§"/>
            </a:pPr>
            <a:r>
              <a:rPr lang="en-US" sz="2000" dirty="0" smtClean="0"/>
              <a:t>The </a:t>
            </a:r>
            <a:r>
              <a:rPr lang="en-US" sz="2000" dirty="0"/>
              <a:t>value of that assignment (57) is then assigned to the second variable, </a:t>
            </a:r>
            <a:r>
              <a:rPr lang="en-US" sz="2000" dirty="0" smtClean="0"/>
              <a:t>mySecondVariable.</a:t>
            </a:r>
          </a:p>
          <a:p>
            <a:pPr marL="461963">
              <a:buFont typeface="Wingdings" panose="05000000000000000000" pitchFamily="2" charset="2"/>
              <a:buChar char="§"/>
            </a:pPr>
            <a:r>
              <a:rPr lang="en-US" sz="2000" dirty="0" smtClean="0"/>
              <a:t>Thus</a:t>
            </a:r>
            <a:r>
              <a:rPr lang="en-US" sz="2000" dirty="0"/>
              <a:t>, the value 57 is assigned to both </a:t>
            </a:r>
            <a:r>
              <a:rPr lang="en-US" sz="2000" dirty="0" smtClean="0"/>
              <a:t>variables.</a:t>
            </a:r>
          </a:p>
          <a:p>
            <a:pPr marL="461963">
              <a:buFont typeface="Wingdings" panose="05000000000000000000" pitchFamily="2" charset="2"/>
              <a:buChar char="§"/>
            </a:pPr>
            <a:r>
              <a:rPr lang="en-US" sz="2000" dirty="0" smtClean="0"/>
              <a:t>You </a:t>
            </a:r>
            <a:r>
              <a:rPr lang="en-US" sz="2000" dirty="0"/>
              <a:t>can thus initialize any number of variables to the same value with one statement</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1193946" y="2846490"/>
            <a:ext cx="3143250" cy="342900"/>
          </a:xfrm>
          <a:prstGeom prst="rect">
            <a:avLst/>
          </a:prstGeom>
          <a:ln>
            <a:solidFill>
              <a:schemeClr val="accent1"/>
            </a:solidFill>
          </a:ln>
        </p:spPr>
      </p:pic>
      <p:sp>
        <p:nvSpPr>
          <p:cNvPr id="5" name="Date Placeholder 4"/>
          <p:cNvSpPr>
            <a:spLocks noGrp="1"/>
          </p:cNvSpPr>
          <p:nvPr>
            <p:ph type="dt" sz="half" idx="2"/>
          </p:nvPr>
        </p:nvSpPr>
        <p:spPr/>
        <p:txBody>
          <a:bodyPr/>
          <a:lstStyle/>
          <a:p>
            <a:fld id="{DBA1FD5A-296C-4A7E-9E54-FFA1B26078BB}"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68</a:t>
            </a:fld>
            <a:endParaRPr lang="en-US"/>
          </a:p>
        </p:txBody>
      </p:sp>
    </p:spTree>
    <p:extLst>
      <p:ext uri="{BB962C8B-B14F-4D97-AF65-F5344CB8AC3E}">
        <p14:creationId xmlns:p14="http://schemas.microsoft.com/office/powerpoint/2010/main" val="4273696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Whitespace</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BEE0C168-7376-4227-80BC-F6777642C8A2}"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69</a:t>
            </a:fld>
            <a:endParaRPr lang="en-US"/>
          </a:p>
        </p:txBody>
      </p:sp>
    </p:spTree>
    <p:extLst>
      <p:ext uri="{BB962C8B-B14F-4D97-AF65-F5344CB8AC3E}">
        <p14:creationId xmlns:p14="http://schemas.microsoft.com/office/powerpoint/2010/main" val="2417924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Microsoft Commitment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Microsoft says it is devoting 80% of its research and development budget to .NET and its associated </a:t>
            </a:r>
            <a:r>
              <a:rPr lang="en-US" sz="2000" dirty="0" smtClean="0"/>
              <a:t>technologies.</a:t>
            </a:r>
          </a:p>
          <a:p>
            <a:pPr marL="457200">
              <a:buFont typeface="Wingdings" panose="05000000000000000000" pitchFamily="2" charset="2"/>
              <a:buChar char="§"/>
            </a:pPr>
            <a:r>
              <a:rPr lang="en-US" sz="2000" dirty="0" smtClean="0"/>
              <a:t>The </a:t>
            </a:r>
            <a:r>
              <a:rPr lang="en-US" sz="2000" dirty="0"/>
              <a:t>results of this commitment to date are impressive. For one thing, the scope of .NET is </a:t>
            </a:r>
            <a:r>
              <a:rPr lang="en-US" sz="2000" dirty="0" smtClean="0"/>
              <a:t>huge.</a:t>
            </a:r>
          </a:p>
          <a:p>
            <a:pPr marL="457200">
              <a:buFont typeface="Wingdings" panose="05000000000000000000" pitchFamily="2" charset="2"/>
              <a:buChar char="§"/>
            </a:pPr>
            <a:r>
              <a:rPr lang="en-US" sz="2000" dirty="0" smtClean="0"/>
              <a:t>The </a:t>
            </a:r>
            <a:r>
              <a:rPr lang="en-US" sz="2000" dirty="0"/>
              <a:t>platform consists of </a:t>
            </a:r>
            <a:r>
              <a:rPr lang="en-US" sz="2000" dirty="0">
                <a:solidFill>
                  <a:srgbClr val="FF0000"/>
                </a:solidFill>
              </a:rPr>
              <a:t>four</a:t>
            </a:r>
            <a:r>
              <a:rPr lang="en-US" sz="2000" dirty="0"/>
              <a:t> separate </a:t>
            </a:r>
            <a:r>
              <a:rPr lang="en-US" sz="2000" dirty="0">
                <a:solidFill>
                  <a:srgbClr val="FF0000"/>
                </a:solidFill>
              </a:rPr>
              <a:t>product </a:t>
            </a:r>
            <a:r>
              <a:rPr lang="en-US" sz="2000" dirty="0" smtClean="0">
                <a:solidFill>
                  <a:srgbClr val="FF0000"/>
                </a:solidFill>
              </a:rPr>
              <a:t>groups</a:t>
            </a:r>
            <a:r>
              <a:rPr lang="en-US" sz="2000" dirty="0" smtClean="0"/>
              <a:t>:</a:t>
            </a:r>
          </a:p>
          <a:p>
            <a:pPr marL="685800">
              <a:buFont typeface="Wingdings" panose="05000000000000000000" pitchFamily="2" charset="2"/>
              <a:buChar char="ü"/>
            </a:pPr>
            <a:r>
              <a:rPr lang="en-US" sz="2000" dirty="0" smtClean="0"/>
              <a:t>A </a:t>
            </a:r>
            <a:r>
              <a:rPr lang="en-US" sz="2000" dirty="0"/>
              <a:t>set of languages, including C# and Visual Basic .</a:t>
            </a:r>
            <a:r>
              <a:rPr lang="en-US" sz="2000" dirty="0" smtClean="0"/>
              <a:t>NET</a:t>
            </a:r>
          </a:p>
          <a:p>
            <a:pPr marL="685800" indent="0">
              <a:buNone/>
            </a:pPr>
            <a:r>
              <a:rPr lang="en-US" sz="2000" dirty="0" smtClean="0"/>
              <a:t>a </a:t>
            </a:r>
            <a:r>
              <a:rPr lang="en-US" sz="2000" dirty="0"/>
              <a:t>set of development tools, including Visual Studio .</a:t>
            </a:r>
            <a:r>
              <a:rPr lang="en-US" sz="2000" dirty="0" smtClean="0"/>
              <a:t>NET;</a:t>
            </a:r>
          </a:p>
          <a:p>
            <a:pPr marL="685800" indent="0">
              <a:buNone/>
            </a:pPr>
            <a:r>
              <a:rPr lang="en-US" sz="2000" dirty="0" smtClean="0"/>
              <a:t>a </a:t>
            </a:r>
            <a:r>
              <a:rPr lang="en-US" sz="2000" dirty="0">
                <a:solidFill>
                  <a:srgbClr val="0070C0"/>
                </a:solidFill>
              </a:rPr>
              <a:t>comprehensive</a:t>
            </a:r>
            <a:r>
              <a:rPr lang="en-US" sz="2000" dirty="0"/>
              <a:t> </a:t>
            </a:r>
            <a:r>
              <a:rPr lang="en-US" sz="2000" dirty="0">
                <a:solidFill>
                  <a:srgbClr val="FF0000"/>
                </a:solidFill>
              </a:rPr>
              <a:t>class</a:t>
            </a:r>
            <a:r>
              <a:rPr lang="en-US" sz="2000" dirty="0"/>
              <a:t> </a:t>
            </a:r>
            <a:r>
              <a:rPr lang="en-US" sz="2000" dirty="0">
                <a:solidFill>
                  <a:srgbClr val="FF0000"/>
                </a:solidFill>
              </a:rPr>
              <a:t>library</a:t>
            </a:r>
            <a:r>
              <a:rPr lang="en-US" sz="2000" dirty="0"/>
              <a:t> for building web services and web and Windows </a:t>
            </a:r>
            <a:r>
              <a:rPr lang="en-US" sz="2000" dirty="0" smtClean="0"/>
              <a:t>applications;</a:t>
            </a:r>
          </a:p>
          <a:p>
            <a:pPr marL="685800" indent="0">
              <a:buNone/>
            </a:pPr>
            <a:r>
              <a:rPr lang="en-US" sz="2000" dirty="0" smtClean="0"/>
              <a:t>as </a:t>
            </a:r>
            <a:r>
              <a:rPr lang="en-US" sz="2000" dirty="0"/>
              <a:t>well as the Common Language Runtime (</a:t>
            </a:r>
            <a:r>
              <a:rPr lang="en-US" sz="2000" dirty="0">
                <a:solidFill>
                  <a:srgbClr val="FF0000"/>
                </a:solidFill>
              </a:rPr>
              <a:t>CLR</a:t>
            </a:r>
            <a:r>
              <a:rPr lang="en-US" sz="2000" dirty="0"/>
              <a:t>) to execute objects built within this framework. </a:t>
            </a:r>
          </a:p>
          <a:p>
            <a:pPr marL="685800">
              <a:buFont typeface="Wingdings" panose="05000000000000000000" pitchFamily="2" charset="2"/>
              <a:buChar char="ü"/>
            </a:pPr>
            <a:r>
              <a:rPr lang="en-US" sz="2000" dirty="0" smtClean="0"/>
              <a:t>A </a:t>
            </a:r>
            <a:r>
              <a:rPr lang="en-US" sz="2000" dirty="0"/>
              <a:t>set of .NET Enterprise Servers, formerly known as SQL Server 2000, Exchange 2000, BizTalk 2000, and so on, that provide specialized functionality for relational data storage, email, B2B commerce, etc. </a:t>
            </a:r>
          </a:p>
          <a:p>
            <a:pPr marL="685800">
              <a:buFont typeface="Wingdings" panose="05000000000000000000" pitchFamily="2" charset="2"/>
              <a:buChar char="ü"/>
            </a:pPr>
            <a:r>
              <a:rPr lang="en-US" sz="2000" dirty="0" smtClean="0"/>
              <a:t>An </a:t>
            </a:r>
            <a:r>
              <a:rPr lang="en-US" sz="2000" dirty="0"/>
              <a:t>offering of </a:t>
            </a:r>
            <a:r>
              <a:rPr lang="en-US" sz="2000" dirty="0">
                <a:solidFill>
                  <a:srgbClr val="0070C0"/>
                </a:solidFill>
              </a:rPr>
              <a:t>commercial</a:t>
            </a:r>
            <a:r>
              <a:rPr lang="en-US" sz="2000" dirty="0">
                <a:solidFill>
                  <a:srgbClr val="FF0000"/>
                </a:solidFill>
              </a:rPr>
              <a:t> web services</a:t>
            </a:r>
            <a:r>
              <a:rPr lang="en-US" sz="2000" dirty="0"/>
              <a:t>, called </a:t>
            </a:r>
            <a:r>
              <a:rPr lang="en-US" sz="2000" dirty="0">
                <a:solidFill>
                  <a:srgbClr val="FF0000"/>
                </a:solidFill>
              </a:rPr>
              <a:t>.NET My Services</a:t>
            </a:r>
            <a:r>
              <a:rPr lang="en-US" sz="2000" dirty="0"/>
              <a:t>; for a fee, developers can use these services in building applications that require knowledge of user identity, </a:t>
            </a:r>
            <a:r>
              <a:rPr lang="en-US" sz="2000" dirty="0" smtClean="0"/>
              <a:t>etc.</a:t>
            </a:r>
          </a:p>
          <a:p>
            <a:pPr marL="685800">
              <a:buFont typeface="Wingdings" panose="05000000000000000000" pitchFamily="2" charset="2"/>
              <a:buChar char="ü"/>
            </a:pPr>
            <a:r>
              <a:rPr lang="en-US" sz="2000" dirty="0" smtClean="0"/>
              <a:t>New </a:t>
            </a:r>
            <a:r>
              <a:rPr lang="en-US" sz="2000" dirty="0"/>
              <a:t>.</a:t>
            </a:r>
            <a:r>
              <a:rPr lang="en-US" sz="2000" dirty="0">
                <a:solidFill>
                  <a:srgbClr val="FF0000"/>
                </a:solidFill>
              </a:rPr>
              <a:t>NET-enabled</a:t>
            </a:r>
            <a:r>
              <a:rPr lang="en-US" sz="2000" dirty="0"/>
              <a:t> </a:t>
            </a:r>
            <a:r>
              <a:rPr lang="en-US" sz="2000" dirty="0">
                <a:solidFill>
                  <a:srgbClr val="FF0000"/>
                </a:solidFill>
              </a:rPr>
              <a:t>non-PC</a:t>
            </a:r>
            <a:r>
              <a:rPr lang="en-US" sz="2000" dirty="0"/>
              <a:t> </a:t>
            </a:r>
            <a:r>
              <a:rPr lang="en-US" sz="2000" dirty="0">
                <a:solidFill>
                  <a:srgbClr val="0070C0"/>
                </a:solidFill>
              </a:rPr>
              <a:t>devices</a:t>
            </a:r>
            <a:r>
              <a:rPr lang="en-US" sz="2000" dirty="0"/>
              <a:t>, from cell phones to game boxes</a:t>
            </a:r>
            <a:r>
              <a:rPr lang="en-US" sz="2000" dirty="0" smtClean="0"/>
              <a:t>.</a:t>
            </a:r>
            <a:endParaRPr lang="en-US" sz="2000" dirty="0"/>
          </a:p>
        </p:txBody>
      </p:sp>
      <p:sp>
        <p:nvSpPr>
          <p:cNvPr id="3" name="Date Placeholder 2"/>
          <p:cNvSpPr>
            <a:spLocks noGrp="1"/>
          </p:cNvSpPr>
          <p:nvPr>
            <p:ph type="dt" sz="half" idx="2"/>
          </p:nvPr>
        </p:nvSpPr>
        <p:spPr/>
        <p:txBody>
          <a:bodyPr/>
          <a:lstStyle/>
          <a:p>
            <a:fld id="{3012DF71-4266-4E6A-AC86-9DD7EC266E34}"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7</a:t>
            </a:fld>
            <a:endParaRPr lang="en-US"/>
          </a:p>
        </p:txBody>
      </p:sp>
    </p:spTree>
    <p:extLst>
      <p:ext uri="{BB962C8B-B14F-4D97-AF65-F5344CB8AC3E}">
        <p14:creationId xmlns:p14="http://schemas.microsoft.com/office/powerpoint/2010/main" val="31933211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Statements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B238A349-2CB4-4420-A42B-7C1539BDF99A}"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70</a:t>
            </a:fld>
            <a:endParaRPr lang="en-US"/>
          </a:p>
        </p:txBody>
      </p:sp>
    </p:spTree>
    <p:extLst>
      <p:ext uri="{BB962C8B-B14F-4D97-AF65-F5344CB8AC3E}">
        <p14:creationId xmlns:p14="http://schemas.microsoft.com/office/powerpoint/2010/main" val="35867167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Operators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AC2AAA39-2D8F-4DBA-BE2F-C43F353E1FF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71</a:t>
            </a:fld>
            <a:endParaRPr lang="en-US"/>
          </a:p>
        </p:txBody>
      </p:sp>
    </p:spTree>
    <p:extLst>
      <p:ext uri="{BB962C8B-B14F-4D97-AF65-F5344CB8AC3E}">
        <p14:creationId xmlns:p14="http://schemas.microsoft.com/office/powerpoint/2010/main" val="8129166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Namespaces</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87E4EE2E-637D-4CEB-883E-55AE0A783579}"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72</a:t>
            </a:fld>
            <a:endParaRPr lang="en-US"/>
          </a:p>
        </p:txBody>
      </p:sp>
    </p:spTree>
    <p:extLst>
      <p:ext uri="{BB962C8B-B14F-4D97-AF65-F5344CB8AC3E}">
        <p14:creationId xmlns:p14="http://schemas.microsoft.com/office/powerpoint/2010/main" val="32273448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Preprocessor Directives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the examples you've seen so far, you've </a:t>
            </a:r>
            <a:r>
              <a:rPr lang="en-US" sz="2000" dirty="0">
                <a:solidFill>
                  <a:srgbClr val="FF0000"/>
                </a:solidFill>
              </a:rPr>
              <a:t>compiled</a:t>
            </a:r>
            <a:r>
              <a:rPr lang="en-US" sz="2000" dirty="0"/>
              <a:t> your </a:t>
            </a:r>
            <a:r>
              <a:rPr lang="en-US" sz="2000" dirty="0">
                <a:solidFill>
                  <a:srgbClr val="0070C0"/>
                </a:solidFill>
              </a:rPr>
              <a:t>entire program</a:t>
            </a:r>
            <a:r>
              <a:rPr lang="en-US" sz="2000" dirty="0"/>
              <a:t> whenever you compiled any of </a:t>
            </a:r>
            <a:r>
              <a:rPr lang="en-US" sz="2000" dirty="0" smtClean="0"/>
              <a:t>it.</a:t>
            </a:r>
          </a:p>
          <a:p>
            <a:pPr marL="461963">
              <a:buFont typeface="Wingdings" panose="05000000000000000000" pitchFamily="2" charset="2"/>
              <a:buChar char="§"/>
            </a:pPr>
            <a:r>
              <a:rPr lang="en-US" sz="2000" dirty="0" smtClean="0"/>
              <a:t>At </a:t>
            </a:r>
            <a:r>
              <a:rPr lang="en-US" sz="2000" dirty="0"/>
              <a:t>times, however, you might want to </a:t>
            </a:r>
            <a:r>
              <a:rPr lang="en-US" sz="2000" dirty="0">
                <a:solidFill>
                  <a:srgbClr val="FF0000"/>
                </a:solidFill>
              </a:rPr>
              <a:t>compile only</a:t>
            </a:r>
            <a:r>
              <a:rPr lang="en-US" sz="2000" dirty="0"/>
              <a:t> </a:t>
            </a:r>
            <a:r>
              <a:rPr lang="en-US" sz="2000" dirty="0">
                <a:solidFill>
                  <a:srgbClr val="0070C0"/>
                </a:solidFill>
              </a:rPr>
              <a:t>parts of your program</a:t>
            </a:r>
            <a:r>
              <a:rPr lang="en-US" sz="2000" dirty="0"/>
              <a:t> -- for example, depending on whether you are debugging or building your production </a:t>
            </a:r>
            <a:r>
              <a:rPr lang="en-US" sz="2000" dirty="0" smtClean="0"/>
              <a:t>code.</a:t>
            </a:r>
          </a:p>
          <a:p>
            <a:pPr marL="461963">
              <a:buFont typeface="Wingdings" panose="05000000000000000000" pitchFamily="2" charset="2"/>
              <a:buChar char="§"/>
            </a:pPr>
            <a:r>
              <a:rPr lang="en-US" sz="2000" dirty="0" smtClean="0"/>
              <a:t>Before </a:t>
            </a:r>
            <a:r>
              <a:rPr lang="en-US" sz="2000" dirty="0"/>
              <a:t>your code is compiled, another </a:t>
            </a:r>
            <a:r>
              <a:rPr lang="en-US" sz="2000" dirty="0">
                <a:solidFill>
                  <a:srgbClr val="FF0000"/>
                </a:solidFill>
              </a:rPr>
              <a:t>program</a:t>
            </a:r>
            <a:r>
              <a:rPr lang="en-US" sz="2000" dirty="0"/>
              <a:t> called the </a:t>
            </a:r>
            <a:r>
              <a:rPr lang="en-US" sz="2000" dirty="0">
                <a:solidFill>
                  <a:srgbClr val="FF0000"/>
                </a:solidFill>
              </a:rPr>
              <a:t>preprocessor</a:t>
            </a:r>
            <a:r>
              <a:rPr lang="en-US" sz="2000" dirty="0"/>
              <a:t> runs and prepares your program for the </a:t>
            </a:r>
            <a:r>
              <a:rPr lang="en-US" sz="2000" dirty="0" smtClean="0"/>
              <a:t>compiler.</a:t>
            </a:r>
          </a:p>
          <a:p>
            <a:pPr marL="461963">
              <a:buFont typeface="Wingdings" panose="05000000000000000000" pitchFamily="2" charset="2"/>
              <a:buChar char="§"/>
            </a:pPr>
            <a:r>
              <a:rPr lang="en-US" sz="2000" dirty="0" smtClean="0"/>
              <a:t>The </a:t>
            </a:r>
            <a:r>
              <a:rPr lang="en-US" sz="2000" dirty="0"/>
              <a:t>preprocessor examines your code for </a:t>
            </a:r>
            <a:r>
              <a:rPr lang="en-US" sz="2000" dirty="0">
                <a:solidFill>
                  <a:srgbClr val="0070C0"/>
                </a:solidFill>
              </a:rPr>
              <a:t>special</a:t>
            </a:r>
            <a:r>
              <a:rPr lang="en-US" sz="2000" dirty="0"/>
              <a:t> </a:t>
            </a:r>
            <a:r>
              <a:rPr lang="en-US" sz="2000" dirty="0">
                <a:solidFill>
                  <a:srgbClr val="FF0000"/>
                </a:solidFill>
              </a:rPr>
              <a:t>preprocessor directives</a:t>
            </a:r>
            <a:r>
              <a:rPr lang="en-US" sz="2000" dirty="0"/>
              <a:t>, all of which begin with the pound sign </a:t>
            </a:r>
            <a:r>
              <a:rPr lang="en-US" sz="2000" dirty="0" smtClean="0"/>
              <a:t>(</a:t>
            </a:r>
            <a:r>
              <a:rPr lang="en-US" sz="2000" dirty="0" smtClean="0">
                <a:solidFill>
                  <a:srgbClr val="FF0000"/>
                </a:solidFill>
              </a:rPr>
              <a:t>#</a:t>
            </a:r>
            <a:r>
              <a:rPr lang="en-US" sz="2000" dirty="0" smtClean="0"/>
              <a:t>).</a:t>
            </a:r>
          </a:p>
          <a:p>
            <a:pPr marL="461963">
              <a:buFont typeface="Wingdings" panose="05000000000000000000" pitchFamily="2" charset="2"/>
              <a:buChar char="§"/>
            </a:pPr>
            <a:r>
              <a:rPr lang="en-US" sz="2000" dirty="0" smtClean="0"/>
              <a:t>These </a:t>
            </a:r>
            <a:r>
              <a:rPr lang="en-US" sz="2000" dirty="0"/>
              <a:t>directives allow you to define identifiers and then test for their existence</a:t>
            </a:r>
            <a:r>
              <a:rPr lang="en-US" sz="2000" dirty="0" smtClean="0"/>
              <a:t>.</a:t>
            </a:r>
            <a:endParaRPr lang="en-US" sz="2000" dirty="0"/>
          </a:p>
        </p:txBody>
      </p:sp>
      <p:sp>
        <p:nvSpPr>
          <p:cNvPr id="3" name="Date Placeholder 2"/>
          <p:cNvSpPr>
            <a:spLocks noGrp="1"/>
          </p:cNvSpPr>
          <p:nvPr>
            <p:ph type="dt" sz="half" idx="2"/>
          </p:nvPr>
        </p:nvSpPr>
        <p:spPr/>
        <p:txBody>
          <a:bodyPr/>
          <a:lstStyle/>
          <a:p>
            <a:fld id="{38A28519-84B9-485A-A13C-2F1AA48F5CA2}"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73</a:t>
            </a:fld>
            <a:endParaRPr lang="en-US"/>
          </a:p>
        </p:txBody>
      </p:sp>
    </p:spTree>
    <p:extLst>
      <p:ext uri="{BB962C8B-B14F-4D97-AF65-F5344CB8AC3E}">
        <p14:creationId xmlns:p14="http://schemas.microsoft.com/office/powerpoint/2010/main" val="15325449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Defining Identifiers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#define DEBUG defines a preprocessor identifier, </a:t>
            </a:r>
            <a:r>
              <a:rPr lang="en-US" sz="2000" dirty="0" smtClean="0"/>
              <a:t>DEBUG.</a:t>
            </a:r>
          </a:p>
          <a:p>
            <a:pPr marL="461963">
              <a:buFont typeface="Wingdings" panose="05000000000000000000" pitchFamily="2" charset="2"/>
              <a:buChar char="§"/>
            </a:pPr>
            <a:r>
              <a:rPr lang="en-US" sz="2000" dirty="0" smtClean="0"/>
              <a:t>Although </a:t>
            </a:r>
            <a:r>
              <a:rPr lang="en-US" sz="2000" dirty="0"/>
              <a:t>other preprocessor directives can come anywhere in your code, </a:t>
            </a:r>
            <a:r>
              <a:rPr lang="en-US" sz="2000" dirty="0">
                <a:solidFill>
                  <a:srgbClr val="FF0000"/>
                </a:solidFill>
              </a:rPr>
              <a:t>identifiers</a:t>
            </a:r>
            <a:r>
              <a:rPr lang="en-US" sz="2000" dirty="0"/>
              <a:t> must be defined before any other code, including using </a:t>
            </a:r>
            <a:r>
              <a:rPr lang="en-US" sz="2000" dirty="0" smtClean="0"/>
              <a:t>statements.</a:t>
            </a:r>
          </a:p>
          <a:p>
            <a:pPr marL="461963">
              <a:buFont typeface="Wingdings" panose="05000000000000000000" pitchFamily="2" charset="2"/>
              <a:buChar char="§"/>
            </a:pPr>
            <a:r>
              <a:rPr lang="en-US" sz="2000" dirty="0" smtClean="0"/>
              <a:t>You </a:t>
            </a:r>
            <a:r>
              <a:rPr lang="en-US" sz="2000" dirty="0"/>
              <a:t>can test whether DEBUG has been defined with the </a:t>
            </a:r>
            <a:r>
              <a:rPr lang="en-US" sz="2000" dirty="0">
                <a:solidFill>
                  <a:srgbClr val="FF0000"/>
                </a:solidFill>
              </a:rPr>
              <a:t>#if </a:t>
            </a:r>
            <a:r>
              <a:rPr lang="en-US" sz="2000" dirty="0" smtClean="0">
                <a:solidFill>
                  <a:srgbClr val="0070C0"/>
                </a:solidFill>
              </a:rPr>
              <a:t>statement</a:t>
            </a:r>
            <a:r>
              <a:rPr lang="en-US" sz="2000" dirty="0" smtClean="0"/>
              <a:t>.</a:t>
            </a:r>
          </a:p>
          <a:p>
            <a:pPr marL="461963">
              <a:buFont typeface="Wingdings" panose="05000000000000000000" pitchFamily="2" charset="2"/>
              <a:buChar char="§"/>
            </a:pPr>
            <a:r>
              <a:rPr lang="en-US" sz="2000" dirty="0" smtClean="0"/>
              <a:t>Thus</a:t>
            </a:r>
            <a:r>
              <a:rPr lang="en-US" sz="2000" dirty="0"/>
              <a:t>, you can </a:t>
            </a:r>
            <a:r>
              <a:rPr lang="en-US" sz="2000" dirty="0" smtClean="0"/>
              <a:t>write the code as shown in </a:t>
            </a:r>
            <a:r>
              <a:rPr lang="en-US" sz="2000" dirty="0" smtClean="0">
                <a:solidFill>
                  <a:srgbClr val="FF0000"/>
                </a:solidFill>
              </a:rPr>
              <a:t>Listing P-1.</a:t>
            </a:r>
            <a:r>
              <a:rPr lang="en-US" sz="2000" dirty="0" smtClean="0"/>
              <a:t> </a:t>
            </a:r>
          </a:p>
          <a:p>
            <a:pPr marL="461963">
              <a:buFont typeface="Wingdings" panose="05000000000000000000" pitchFamily="2" charset="2"/>
              <a:buChar char="§"/>
            </a:pPr>
            <a:r>
              <a:rPr lang="en-US" sz="2000" dirty="0" smtClean="0"/>
              <a:t>When </a:t>
            </a:r>
            <a:r>
              <a:rPr lang="en-US" sz="2000" dirty="0"/>
              <a:t>the preprocessor runs, it sees the #define statement and records the identifier </a:t>
            </a:r>
            <a:r>
              <a:rPr lang="en-US" sz="2000" dirty="0" smtClean="0"/>
              <a:t>DEBUG.</a:t>
            </a:r>
          </a:p>
          <a:p>
            <a:pPr marL="461963">
              <a:buFont typeface="Wingdings" panose="05000000000000000000" pitchFamily="2" charset="2"/>
              <a:buChar char="§"/>
            </a:pPr>
            <a:r>
              <a:rPr lang="en-US" sz="2000" dirty="0" smtClean="0"/>
              <a:t>The </a:t>
            </a:r>
            <a:r>
              <a:rPr lang="en-US" sz="2000" dirty="0"/>
              <a:t>preprocessor skips over your normal C# code and then finds the #if - #else - #endif </a:t>
            </a:r>
            <a:r>
              <a:rPr lang="en-US" sz="2000" dirty="0" smtClean="0"/>
              <a:t>block.</a:t>
            </a:r>
          </a:p>
          <a:p>
            <a:pPr marL="461963">
              <a:buFont typeface="Wingdings" panose="05000000000000000000" pitchFamily="2" charset="2"/>
              <a:buChar char="§"/>
            </a:pPr>
            <a:r>
              <a:rPr lang="en-US" sz="2000" dirty="0" smtClean="0"/>
              <a:t>The </a:t>
            </a:r>
            <a:r>
              <a:rPr lang="en-US" sz="2000" dirty="0"/>
              <a:t>#if statement tests for the identifier DEBUG, which does exist, and so the code between #if and #else is compiled into your program -- but the code between #else and #endif is not </a:t>
            </a:r>
            <a:r>
              <a:rPr lang="en-US" sz="2000" dirty="0" smtClean="0"/>
              <a:t>compiled.</a:t>
            </a:r>
          </a:p>
          <a:p>
            <a:pPr marL="461963">
              <a:buFont typeface="Wingdings" panose="05000000000000000000" pitchFamily="2" charset="2"/>
              <a:buChar char="§"/>
            </a:pPr>
            <a:r>
              <a:rPr lang="en-US" sz="2000" dirty="0" smtClean="0"/>
              <a:t>That </a:t>
            </a:r>
            <a:r>
              <a:rPr lang="en-US" sz="2000" dirty="0"/>
              <a:t>code does not appear in your assembly at all; it is as if it were left out of your source </a:t>
            </a:r>
            <a:r>
              <a:rPr lang="en-US" sz="2000" dirty="0" smtClean="0"/>
              <a:t>code.</a:t>
            </a:r>
          </a:p>
          <a:p>
            <a:pPr marL="461963">
              <a:buFont typeface="Wingdings" panose="05000000000000000000" pitchFamily="2" charset="2"/>
              <a:buChar char="§"/>
            </a:pPr>
            <a:r>
              <a:rPr lang="en-US" sz="2000" dirty="0" smtClean="0"/>
              <a:t>Had </a:t>
            </a:r>
            <a:r>
              <a:rPr lang="en-US" sz="2000" dirty="0"/>
              <a:t>the #if statement failed -- that is, if you had tested for an identifier that did not exist -- the code between #if and #else would not be compiled, but the code between #else and #endif would be compiled</a:t>
            </a:r>
            <a:r>
              <a:rPr lang="en-US" sz="2000" dirty="0" smtClean="0"/>
              <a:t>.</a:t>
            </a:r>
          </a:p>
          <a:p>
            <a:pPr marL="461963">
              <a:buFont typeface="Wingdings" panose="05000000000000000000" pitchFamily="2" charset="2"/>
              <a:buChar char="§"/>
            </a:pPr>
            <a:r>
              <a:rPr lang="en-US" sz="2000" dirty="0">
                <a:solidFill>
                  <a:srgbClr val="FF0000"/>
                </a:solidFill>
              </a:rPr>
              <a:t>NOTE:</a:t>
            </a:r>
            <a:r>
              <a:rPr lang="en-US" sz="2000" dirty="0"/>
              <a:t> Any code not surrounded by #if - #endif is not affected by the preprocessor and is compiled into your program</a:t>
            </a:r>
            <a:r>
              <a:rPr lang="en-US" sz="2000" dirty="0" smtClean="0"/>
              <a:t>.</a:t>
            </a:r>
            <a:endParaRPr lang="en-US" sz="2000" dirty="0"/>
          </a:p>
        </p:txBody>
      </p:sp>
      <p:sp>
        <p:nvSpPr>
          <p:cNvPr id="3" name="Date Placeholder 2"/>
          <p:cNvSpPr>
            <a:spLocks noGrp="1"/>
          </p:cNvSpPr>
          <p:nvPr>
            <p:ph type="dt" sz="half" idx="2"/>
          </p:nvPr>
        </p:nvSpPr>
        <p:spPr/>
        <p:txBody>
          <a:bodyPr/>
          <a:lstStyle/>
          <a:p>
            <a:fld id="{73A136E8-7DF7-4DB9-81A3-01FF9B150965}"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74</a:t>
            </a:fld>
            <a:endParaRPr lang="en-US"/>
          </a:p>
        </p:txBody>
      </p:sp>
    </p:spTree>
    <p:extLst>
      <p:ext uri="{BB962C8B-B14F-4D97-AF65-F5344CB8AC3E}">
        <p14:creationId xmlns:p14="http://schemas.microsoft.com/office/powerpoint/2010/main" val="32386976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P-1</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70513"/>
            <a:ext cx="6130631" cy="2420643"/>
          </a:xfrm>
          <a:prstGeom prst="rect">
            <a:avLst/>
          </a:prstGeom>
          <a:ln>
            <a:solidFill>
              <a:schemeClr val="accent1"/>
            </a:solidFill>
          </a:ln>
        </p:spPr>
      </p:pic>
      <p:sp>
        <p:nvSpPr>
          <p:cNvPr id="5" name="Date Placeholder 4"/>
          <p:cNvSpPr>
            <a:spLocks noGrp="1"/>
          </p:cNvSpPr>
          <p:nvPr>
            <p:ph type="dt" sz="half" idx="2"/>
          </p:nvPr>
        </p:nvSpPr>
        <p:spPr/>
        <p:txBody>
          <a:bodyPr/>
          <a:lstStyle/>
          <a:p>
            <a:fld id="{A22DD175-4ABA-49E8-94DF-D86341D4451B}"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75</a:t>
            </a:fld>
            <a:endParaRPr lang="en-US"/>
          </a:p>
        </p:txBody>
      </p:sp>
    </p:spTree>
    <p:extLst>
      <p:ext uri="{BB962C8B-B14F-4D97-AF65-F5344CB8AC3E}">
        <p14:creationId xmlns:p14="http://schemas.microsoft.com/office/powerpoint/2010/main" val="35807415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Undefining Identifiers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Undefine an identifier with #</a:t>
            </a:r>
            <a:r>
              <a:rPr lang="en-US" sz="2000" dirty="0" smtClean="0"/>
              <a:t>undef.</a:t>
            </a:r>
          </a:p>
          <a:p>
            <a:pPr marL="461963">
              <a:buFont typeface="Wingdings" panose="05000000000000000000" pitchFamily="2" charset="2"/>
              <a:buChar char="§"/>
            </a:pPr>
            <a:r>
              <a:rPr lang="en-US" sz="2000" dirty="0" smtClean="0"/>
              <a:t>The </a:t>
            </a:r>
            <a:r>
              <a:rPr lang="en-US" sz="2000" dirty="0"/>
              <a:t>preprocessor works its way through the code from top to bottom, so the identifier is defined from the #define statement until the #undef statement, or until the program </a:t>
            </a:r>
            <a:r>
              <a:rPr lang="en-US" sz="2000" dirty="0" smtClean="0"/>
              <a:t>ends.</a:t>
            </a:r>
          </a:p>
          <a:p>
            <a:pPr marL="461963">
              <a:buFont typeface="Wingdings" panose="05000000000000000000" pitchFamily="2" charset="2"/>
              <a:buChar char="§"/>
            </a:pPr>
            <a:r>
              <a:rPr lang="en-US" sz="2000" dirty="0" smtClean="0"/>
              <a:t>Thus </a:t>
            </a:r>
            <a:r>
              <a:rPr lang="en-US" sz="2000" dirty="0"/>
              <a:t>if you </a:t>
            </a:r>
            <a:r>
              <a:rPr lang="en-US" sz="2000" dirty="0" smtClean="0"/>
              <a:t>write </a:t>
            </a:r>
            <a:r>
              <a:rPr lang="en-US" sz="2000" dirty="0"/>
              <a:t>the code as shown in </a:t>
            </a:r>
            <a:r>
              <a:rPr lang="en-US" sz="2000" dirty="0">
                <a:solidFill>
                  <a:srgbClr val="FF0000"/>
                </a:solidFill>
              </a:rPr>
              <a:t>Listing </a:t>
            </a:r>
            <a:r>
              <a:rPr lang="en-US" sz="2000" dirty="0" smtClean="0">
                <a:solidFill>
                  <a:srgbClr val="FF0000"/>
                </a:solidFill>
              </a:rPr>
              <a:t>P-2.</a:t>
            </a:r>
            <a:endParaRPr lang="en-US" sz="2000" dirty="0" smtClean="0"/>
          </a:p>
          <a:p>
            <a:pPr marL="461963">
              <a:buFont typeface="Wingdings" panose="05000000000000000000" pitchFamily="2" charset="2"/>
              <a:buChar char="§"/>
            </a:pPr>
            <a:r>
              <a:rPr lang="en-US" sz="2000" dirty="0" smtClean="0"/>
              <a:t>The </a:t>
            </a:r>
            <a:r>
              <a:rPr lang="en-US" sz="2000" dirty="0"/>
              <a:t>first #if will succeed (DEBUG is defined), but the second will fail (DEBUG has been undefined).</a:t>
            </a:r>
          </a:p>
          <a:p>
            <a:pPr marL="461963">
              <a:buFont typeface="Wingdings" panose="05000000000000000000" pitchFamily="2" charset="2"/>
              <a:buChar char="§"/>
            </a:pPr>
            <a:endParaRPr lang="en-US" sz="2000" dirty="0"/>
          </a:p>
        </p:txBody>
      </p:sp>
      <p:sp>
        <p:nvSpPr>
          <p:cNvPr id="3" name="Date Placeholder 2"/>
          <p:cNvSpPr>
            <a:spLocks noGrp="1"/>
          </p:cNvSpPr>
          <p:nvPr>
            <p:ph type="dt" sz="half" idx="2"/>
          </p:nvPr>
        </p:nvSpPr>
        <p:spPr/>
        <p:txBody>
          <a:bodyPr/>
          <a:lstStyle/>
          <a:p>
            <a:fld id="{F461D50C-CCAA-4FF3-992F-B152F4CCC2D6}"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76</a:t>
            </a:fld>
            <a:endParaRPr lang="en-US"/>
          </a:p>
        </p:txBody>
      </p:sp>
    </p:spTree>
    <p:extLst>
      <p:ext uri="{BB962C8B-B14F-4D97-AF65-F5344CB8AC3E}">
        <p14:creationId xmlns:p14="http://schemas.microsoft.com/office/powerpoint/2010/main" val="27764549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P-2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304866"/>
            <a:ext cx="4438518" cy="2507187"/>
          </a:xfrm>
          <a:prstGeom prst="rect">
            <a:avLst/>
          </a:prstGeom>
          <a:ln>
            <a:solidFill>
              <a:schemeClr val="accent1"/>
            </a:solidFill>
          </a:ln>
        </p:spPr>
      </p:pic>
      <p:sp>
        <p:nvSpPr>
          <p:cNvPr id="5" name="Date Placeholder 4"/>
          <p:cNvSpPr>
            <a:spLocks noGrp="1"/>
          </p:cNvSpPr>
          <p:nvPr>
            <p:ph type="dt" sz="half" idx="2"/>
          </p:nvPr>
        </p:nvSpPr>
        <p:spPr/>
        <p:txBody>
          <a:bodyPr/>
          <a:lstStyle/>
          <a:p>
            <a:fld id="{746A840D-B8F9-4815-9F6C-C122BEFEC8C4}"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77</a:t>
            </a:fld>
            <a:endParaRPr lang="en-US"/>
          </a:p>
        </p:txBody>
      </p:sp>
    </p:spTree>
    <p:extLst>
      <p:ext uri="{BB962C8B-B14F-4D97-AF65-F5344CB8AC3E}">
        <p14:creationId xmlns:p14="http://schemas.microsoft.com/office/powerpoint/2010/main" val="4050062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#if, #elif, #else, and #</a:t>
            </a:r>
            <a:r>
              <a:rPr lang="en-US" dirty="0" smtClean="0"/>
              <a:t>endif</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There is </a:t>
            </a:r>
            <a:r>
              <a:rPr lang="en-US" sz="2000" dirty="0">
                <a:solidFill>
                  <a:srgbClr val="FF0000"/>
                </a:solidFill>
              </a:rPr>
              <a:t>no switch </a:t>
            </a:r>
            <a:r>
              <a:rPr lang="en-US" sz="2000" dirty="0">
                <a:solidFill>
                  <a:srgbClr val="0070C0"/>
                </a:solidFill>
              </a:rPr>
              <a:t>statement</a:t>
            </a:r>
            <a:r>
              <a:rPr lang="en-US" sz="2000" dirty="0"/>
              <a:t> for the preprocessor, but the #elif and #else directives provide great </a:t>
            </a:r>
            <a:r>
              <a:rPr lang="en-US" sz="2000" dirty="0" smtClean="0"/>
              <a:t>flexibility.</a:t>
            </a:r>
          </a:p>
          <a:p>
            <a:pPr marL="461963">
              <a:buFont typeface="Wingdings" panose="05000000000000000000" pitchFamily="2" charset="2"/>
              <a:buChar char="§"/>
            </a:pPr>
            <a:r>
              <a:rPr lang="en-US" sz="2000" dirty="0" smtClean="0"/>
              <a:t>The </a:t>
            </a:r>
            <a:r>
              <a:rPr lang="en-US" sz="2000" dirty="0"/>
              <a:t>#elif directive allows the else-if logic of "if DEBUG then action one, else if TEST then action two, else action </a:t>
            </a:r>
            <a:r>
              <a:rPr lang="en-US" sz="2000" dirty="0" smtClean="0"/>
              <a:t>three“ - </a:t>
            </a:r>
            <a:r>
              <a:rPr lang="en-US" sz="2000" dirty="0">
                <a:solidFill>
                  <a:srgbClr val="FF0000"/>
                </a:solidFill>
              </a:rPr>
              <a:t>Listing </a:t>
            </a:r>
            <a:r>
              <a:rPr lang="en-US" sz="2000" dirty="0" smtClean="0">
                <a:solidFill>
                  <a:srgbClr val="FF0000"/>
                </a:solidFill>
              </a:rPr>
              <a:t>P-3</a:t>
            </a:r>
            <a:r>
              <a:rPr lang="en-US" sz="2000" dirty="0" smtClean="0"/>
              <a:t>.</a:t>
            </a:r>
          </a:p>
          <a:p>
            <a:pPr marL="461963">
              <a:buFont typeface="Wingdings" panose="05000000000000000000" pitchFamily="2" charset="2"/>
              <a:buChar char="§"/>
            </a:pPr>
            <a:r>
              <a:rPr lang="en-US" sz="2000" dirty="0"/>
              <a:t>In this example the preprocessor first tests to see if the identifier DEBUG is </a:t>
            </a:r>
            <a:r>
              <a:rPr lang="en-US" sz="2000" dirty="0" smtClean="0"/>
              <a:t>defined.</a:t>
            </a:r>
          </a:p>
          <a:p>
            <a:pPr marL="461963">
              <a:buFont typeface="Wingdings" panose="05000000000000000000" pitchFamily="2" charset="2"/>
              <a:buChar char="§"/>
            </a:pPr>
            <a:r>
              <a:rPr lang="en-US" sz="2000" dirty="0" smtClean="0"/>
              <a:t>If </a:t>
            </a:r>
            <a:r>
              <a:rPr lang="en-US" sz="2000" dirty="0"/>
              <a:t>it is, the code between #if and #elif will be compiled, and the rest of the code until #endif, will not be </a:t>
            </a:r>
            <a:r>
              <a:rPr lang="en-US" sz="2000" dirty="0" smtClean="0"/>
              <a:t>compiled.</a:t>
            </a:r>
          </a:p>
          <a:p>
            <a:pPr marL="461963">
              <a:buFont typeface="Wingdings" panose="05000000000000000000" pitchFamily="2" charset="2"/>
              <a:buChar char="§"/>
            </a:pPr>
            <a:r>
              <a:rPr lang="en-US" sz="2000" dirty="0" smtClean="0"/>
              <a:t>If </a:t>
            </a:r>
            <a:r>
              <a:rPr lang="en-US" sz="2000" dirty="0"/>
              <a:t>(and only if) DEBUG is not defined, the preprocessor next checks to see if TEST is defined. Note that the preprocessor will not check for TEST unless DEBUG is not </a:t>
            </a:r>
            <a:r>
              <a:rPr lang="en-US" sz="2000" dirty="0" smtClean="0"/>
              <a:t>defined.</a:t>
            </a:r>
          </a:p>
          <a:p>
            <a:pPr marL="461963">
              <a:buFont typeface="Wingdings" panose="05000000000000000000" pitchFamily="2" charset="2"/>
              <a:buChar char="§"/>
            </a:pPr>
            <a:r>
              <a:rPr lang="en-US" sz="2000" dirty="0" smtClean="0"/>
              <a:t>If </a:t>
            </a:r>
            <a:r>
              <a:rPr lang="en-US" sz="2000" dirty="0"/>
              <a:t>TEST is defined, the code between the #elif and the #else directives will be </a:t>
            </a:r>
            <a:r>
              <a:rPr lang="en-US" sz="2000" dirty="0" smtClean="0"/>
              <a:t>compiled.</a:t>
            </a:r>
          </a:p>
          <a:p>
            <a:pPr marL="461963">
              <a:buFont typeface="Wingdings" panose="05000000000000000000" pitchFamily="2" charset="2"/>
              <a:buChar char="§"/>
            </a:pPr>
            <a:r>
              <a:rPr lang="en-US" sz="2000" dirty="0" smtClean="0"/>
              <a:t>If </a:t>
            </a:r>
            <a:r>
              <a:rPr lang="en-US" sz="2000" dirty="0"/>
              <a:t>it turns out that neither DEBUG nor TEST is defined, the code between the #else and the #endif statements will be compiled</a:t>
            </a:r>
            <a:r>
              <a:rPr lang="en-US" sz="2000" dirty="0" smtClean="0"/>
              <a:t>.</a:t>
            </a:r>
            <a:endParaRPr lang="en-US" sz="2000" dirty="0"/>
          </a:p>
        </p:txBody>
      </p:sp>
      <p:sp>
        <p:nvSpPr>
          <p:cNvPr id="3" name="Date Placeholder 2"/>
          <p:cNvSpPr>
            <a:spLocks noGrp="1"/>
          </p:cNvSpPr>
          <p:nvPr>
            <p:ph type="dt" sz="half" idx="2"/>
          </p:nvPr>
        </p:nvSpPr>
        <p:spPr/>
        <p:txBody>
          <a:bodyPr/>
          <a:lstStyle/>
          <a:p>
            <a:fld id="{4224CFAF-4CA4-4BE8-A5C6-8CE034DBDAAD}"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78</a:t>
            </a:fld>
            <a:endParaRPr lang="en-US"/>
          </a:p>
        </p:txBody>
      </p:sp>
    </p:spTree>
    <p:extLst>
      <p:ext uri="{BB962C8B-B14F-4D97-AF65-F5344CB8AC3E}">
        <p14:creationId xmlns:p14="http://schemas.microsoft.com/office/powerpoint/2010/main" val="11638731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P-3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095" y="1283102"/>
            <a:ext cx="5509775" cy="1964791"/>
          </a:xfrm>
          <a:prstGeom prst="rect">
            <a:avLst/>
          </a:prstGeom>
          <a:ln>
            <a:solidFill>
              <a:schemeClr val="accent1"/>
            </a:solidFill>
          </a:ln>
        </p:spPr>
      </p:pic>
      <p:sp>
        <p:nvSpPr>
          <p:cNvPr id="5" name="Date Placeholder 4"/>
          <p:cNvSpPr>
            <a:spLocks noGrp="1"/>
          </p:cNvSpPr>
          <p:nvPr>
            <p:ph type="dt" sz="half" idx="2"/>
          </p:nvPr>
        </p:nvSpPr>
        <p:spPr/>
        <p:txBody>
          <a:bodyPr/>
          <a:lstStyle/>
          <a:p>
            <a:fld id="{2E6EAA54-0D29-4A5F-B30F-F89B608F87AB}"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79</a:t>
            </a:fld>
            <a:endParaRPr lang="en-US"/>
          </a:p>
        </p:txBody>
      </p:sp>
    </p:spTree>
    <p:extLst>
      <p:ext uri="{BB962C8B-B14F-4D97-AF65-F5344CB8AC3E}">
        <p14:creationId xmlns:p14="http://schemas.microsoft.com/office/powerpoint/2010/main" val="3918573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.NET </a:t>
            </a:r>
            <a:r>
              <a:rPr lang="en-US" dirty="0" smtClean="0">
                <a:solidFill>
                  <a:schemeClr val="bg1"/>
                </a:solidFill>
              </a:rPr>
              <a:t>Framework</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Microsoft .NET supports not only </a:t>
            </a:r>
            <a:r>
              <a:rPr lang="en-US" sz="2000" dirty="0">
                <a:solidFill>
                  <a:srgbClr val="FF0000"/>
                </a:solidFill>
              </a:rPr>
              <a:t>language independence</a:t>
            </a:r>
            <a:r>
              <a:rPr lang="en-US" sz="2000" dirty="0"/>
              <a:t>, but also </a:t>
            </a:r>
            <a:r>
              <a:rPr lang="en-US" sz="2000" dirty="0">
                <a:solidFill>
                  <a:srgbClr val="FF0000"/>
                </a:solidFill>
              </a:rPr>
              <a:t>language </a:t>
            </a:r>
            <a:r>
              <a:rPr lang="en-US" sz="2000" dirty="0" smtClean="0">
                <a:solidFill>
                  <a:srgbClr val="FF0000"/>
                </a:solidFill>
              </a:rPr>
              <a:t>integration</a:t>
            </a:r>
            <a:r>
              <a:rPr lang="en-US" sz="2000" dirty="0" smtClean="0"/>
              <a:t>.</a:t>
            </a:r>
          </a:p>
          <a:p>
            <a:pPr marL="457200">
              <a:buFont typeface="Wingdings" panose="05000000000000000000" pitchFamily="2" charset="2"/>
              <a:buChar char="§"/>
            </a:pPr>
            <a:r>
              <a:rPr lang="en-US" sz="2000" dirty="0" smtClean="0"/>
              <a:t>This </a:t>
            </a:r>
            <a:r>
              <a:rPr lang="en-US" sz="2000" dirty="0"/>
              <a:t>means that you can inherit from classes, catch exceptions, and take advantage of polymorphism across different </a:t>
            </a:r>
            <a:r>
              <a:rPr lang="en-US" sz="2000" dirty="0" smtClean="0"/>
              <a:t>languages.</a:t>
            </a:r>
          </a:p>
          <a:p>
            <a:pPr marL="457200">
              <a:buFont typeface="Wingdings" panose="05000000000000000000" pitchFamily="2" charset="2"/>
              <a:buChar char="§"/>
            </a:pPr>
            <a:r>
              <a:rPr lang="en-US" sz="2000" dirty="0" smtClean="0"/>
              <a:t>The </a:t>
            </a:r>
            <a:r>
              <a:rPr lang="en-US" sz="2000" dirty="0"/>
              <a:t>.NET Framework makes this possible with a specification called the Common Type System (</a:t>
            </a:r>
            <a:r>
              <a:rPr lang="en-US" sz="2000" dirty="0">
                <a:solidFill>
                  <a:srgbClr val="FF0000"/>
                </a:solidFill>
              </a:rPr>
              <a:t>CTS</a:t>
            </a:r>
            <a:r>
              <a:rPr lang="en-US" sz="2000" dirty="0"/>
              <a:t>) that all .NET components must </a:t>
            </a:r>
            <a:r>
              <a:rPr lang="en-US" sz="2000" dirty="0" smtClean="0"/>
              <a:t>obey.</a:t>
            </a:r>
          </a:p>
          <a:p>
            <a:pPr marL="685800">
              <a:buFont typeface="Wingdings" panose="05000000000000000000" pitchFamily="2" charset="2"/>
              <a:buChar char="ü"/>
            </a:pPr>
            <a:r>
              <a:rPr lang="en-US" sz="2000" dirty="0" smtClean="0"/>
              <a:t>For </a:t>
            </a:r>
            <a:r>
              <a:rPr lang="en-US" sz="2000" dirty="0"/>
              <a:t>example, </a:t>
            </a:r>
            <a:r>
              <a:rPr lang="en-US" sz="2000" dirty="0">
                <a:solidFill>
                  <a:srgbClr val="0070C0"/>
                </a:solidFill>
              </a:rPr>
              <a:t>everything in .NET is an </a:t>
            </a:r>
            <a:r>
              <a:rPr lang="en-US" sz="2000" dirty="0">
                <a:solidFill>
                  <a:srgbClr val="FF0000"/>
                </a:solidFill>
              </a:rPr>
              <a:t>object</a:t>
            </a:r>
            <a:r>
              <a:rPr lang="en-US" sz="2000" dirty="0"/>
              <a:t> of a specific class that derives from the </a:t>
            </a:r>
            <a:r>
              <a:rPr lang="en-US" sz="2000" dirty="0">
                <a:solidFill>
                  <a:srgbClr val="FF0000"/>
                </a:solidFill>
              </a:rPr>
              <a:t>root </a:t>
            </a:r>
            <a:r>
              <a:rPr lang="en-US" sz="2000" dirty="0">
                <a:solidFill>
                  <a:srgbClr val="0070C0"/>
                </a:solidFill>
              </a:rPr>
              <a:t>class</a:t>
            </a:r>
            <a:r>
              <a:rPr lang="en-US" sz="2000" dirty="0">
                <a:solidFill>
                  <a:srgbClr val="FF0000"/>
                </a:solidFill>
              </a:rPr>
              <a:t> </a:t>
            </a:r>
            <a:r>
              <a:rPr lang="en-US" sz="2000" dirty="0"/>
              <a:t>called </a:t>
            </a:r>
            <a:r>
              <a:rPr lang="en-US" sz="2000" dirty="0" smtClean="0">
                <a:solidFill>
                  <a:srgbClr val="FF0000"/>
                </a:solidFill>
              </a:rPr>
              <a:t>System.Object</a:t>
            </a:r>
            <a:r>
              <a:rPr lang="en-US" sz="2000" dirty="0" smtClean="0"/>
              <a:t>.</a:t>
            </a:r>
          </a:p>
          <a:p>
            <a:pPr marL="457200">
              <a:buFont typeface="Wingdings" panose="05000000000000000000" pitchFamily="2" charset="2"/>
              <a:buChar char="§"/>
            </a:pPr>
            <a:r>
              <a:rPr lang="en-US" sz="2000" dirty="0" smtClean="0"/>
              <a:t>The </a:t>
            </a:r>
            <a:r>
              <a:rPr lang="en-US" sz="2000" dirty="0"/>
              <a:t>CTS supports the general concept of classes, interfaces, delegates (which support callbacks), reference types, and value </a:t>
            </a:r>
            <a:r>
              <a:rPr lang="en-US" sz="2000" dirty="0" smtClean="0"/>
              <a:t>types.</a:t>
            </a:r>
          </a:p>
          <a:p>
            <a:pPr marL="457200">
              <a:buFont typeface="Wingdings" panose="05000000000000000000" pitchFamily="2" charset="2"/>
              <a:buChar char="§"/>
            </a:pPr>
            <a:r>
              <a:rPr lang="en-US" sz="2000" dirty="0" smtClean="0"/>
              <a:t>Additionally</a:t>
            </a:r>
            <a:r>
              <a:rPr lang="en-US" sz="2000" dirty="0"/>
              <a:t>, .NET includes a Common Language Specification (</a:t>
            </a:r>
            <a:r>
              <a:rPr lang="en-US" sz="2000" dirty="0">
                <a:solidFill>
                  <a:srgbClr val="FF0000"/>
                </a:solidFill>
              </a:rPr>
              <a:t>CLS</a:t>
            </a:r>
            <a:r>
              <a:rPr lang="en-US" sz="2000" dirty="0"/>
              <a:t>), which provides a series of </a:t>
            </a:r>
            <a:r>
              <a:rPr lang="en-US" sz="2000" dirty="0">
                <a:solidFill>
                  <a:srgbClr val="FF0000"/>
                </a:solidFill>
              </a:rPr>
              <a:t>basic rules</a:t>
            </a:r>
            <a:r>
              <a:rPr lang="en-US" sz="2000" dirty="0"/>
              <a:t> that are required for language </a:t>
            </a:r>
            <a:r>
              <a:rPr lang="en-US" sz="2000" dirty="0" smtClean="0"/>
              <a:t>integration.</a:t>
            </a:r>
          </a:p>
          <a:p>
            <a:pPr marL="457200">
              <a:buFont typeface="Wingdings" panose="05000000000000000000" pitchFamily="2" charset="2"/>
              <a:buChar char="§"/>
            </a:pPr>
            <a:r>
              <a:rPr lang="en-US" sz="2000" dirty="0" smtClean="0"/>
              <a:t>The </a:t>
            </a:r>
            <a:r>
              <a:rPr lang="en-US" sz="2000" dirty="0"/>
              <a:t>CLS determines the minimum requirements for being a .NET </a:t>
            </a:r>
            <a:r>
              <a:rPr lang="en-US" sz="2000" dirty="0" smtClean="0"/>
              <a:t>language.</a:t>
            </a:r>
          </a:p>
          <a:p>
            <a:pPr marL="457200">
              <a:buFont typeface="Wingdings" panose="05000000000000000000" pitchFamily="2" charset="2"/>
              <a:buChar char="§"/>
            </a:pPr>
            <a:r>
              <a:rPr lang="en-US" sz="2000" dirty="0" smtClean="0"/>
              <a:t>Compilers </a:t>
            </a:r>
            <a:r>
              <a:rPr lang="en-US" sz="2000" dirty="0"/>
              <a:t>that conform to the CLS create objects that can interoperate with one </a:t>
            </a:r>
            <a:r>
              <a:rPr lang="en-US" sz="2000" dirty="0" smtClean="0"/>
              <a:t>another.</a:t>
            </a:r>
          </a:p>
          <a:p>
            <a:pPr marL="457200">
              <a:buFont typeface="Wingdings" panose="05000000000000000000" pitchFamily="2" charset="2"/>
              <a:buChar char="§"/>
            </a:pPr>
            <a:r>
              <a:rPr lang="en-US" sz="2000" dirty="0" smtClean="0"/>
              <a:t>The </a:t>
            </a:r>
            <a:r>
              <a:rPr lang="en-US" sz="2000" dirty="0"/>
              <a:t>entire Framework Class Library (</a:t>
            </a:r>
            <a:r>
              <a:rPr lang="en-US" sz="2000" dirty="0">
                <a:solidFill>
                  <a:srgbClr val="FF0000"/>
                </a:solidFill>
              </a:rPr>
              <a:t>FCL</a:t>
            </a:r>
            <a:r>
              <a:rPr lang="en-US" sz="2000" dirty="0"/>
              <a:t>) can be used by any language that conforms to the CLS</a:t>
            </a:r>
            <a:r>
              <a:rPr lang="en-US" sz="2000" dirty="0" smtClean="0"/>
              <a:t>.</a:t>
            </a:r>
            <a:endParaRPr lang="en-US" sz="2000" dirty="0"/>
          </a:p>
        </p:txBody>
      </p:sp>
      <p:sp>
        <p:nvSpPr>
          <p:cNvPr id="3" name="Date Placeholder 2"/>
          <p:cNvSpPr>
            <a:spLocks noGrp="1"/>
          </p:cNvSpPr>
          <p:nvPr>
            <p:ph type="dt" sz="half" idx="2"/>
          </p:nvPr>
        </p:nvSpPr>
        <p:spPr/>
        <p:txBody>
          <a:bodyPr/>
          <a:lstStyle/>
          <a:p>
            <a:fld id="{CFCDF720-9E88-4424-AFC9-22977319F3ED}"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8</a:t>
            </a:fld>
            <a:endParaRPr lang="en-US"/>
          </a:p>
        </p:txBody>
      </p:sp>
    </p:spTree>
    <p:extLst>
      <p:ext uri="{BB962C8B-B14F-4D97-AF65-F5344CB8AC3E}">
        <p14:creationId xmlns:p14="http://schemas.microsoft.com/office/powerpoint/2010/main" val="18954794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#region</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t>
            </a:r>
            <a:r>
              <a:rPr lang="en-US" sz="2000" dirty="0">
                <a:solidFill>
                  <a:srgbClr val="FF0000"/>
                </a:solidFill>
              </a:rPr>
              <a:t>#region</a:t>
            </a:r>
            <a:r>
              <a:rPr lang="en-US" sz="2000" dirty="0"/>
              <a:t> preprocessor directive </a:t>
            </a:r>
            <a:r>
              <a:rPr lang="en-US" sz="2000" dirty="0">
                <a:solidFill>
                  <a:srgbClr val="FF0000"/>
                </a:solidFill>
              </a:rPr>
              <a:t>marks</a:t>
            </a:r>
            <a:r>
              <a:rPr lang="en-US" sz="2000" dirty="0"/>
              <a:t> an </a:t>
            </a:r>
            <a:r>
              <a:rPr lang="en-US" sz="2000" dirty="0">
                <a:solidFill>
                  <a:srgbClr val="0070C0"/>
                </a:solidFill>
              </a:rPr>
              <a:t>area of text </a:t>
            </a:r>
            <a:r>
              <a:rPr lang="en-US" sz="2000" dirty="0"/>
              <a:t>with a </a:t>
            </a:r>
            <a:r>
              <a:rPr lang="en-US" sz="2000" dirty="0" smtClean="0">
                <a:solidFill>
                  <a:srgbClr val="FF0000"/>
                </a:solidFill>
              </a:rPr>
              <a:t>comment</a:t>
            </a:r>
            <a:r>
              <a:rPr lang="en-US" sz="2000" dirty="0" smtClean="0"/>
              <a:t>.</a:t>
            </a:r>
          </a:p>
          <a:p>
            <a:pPr marL="461963">
              <a:buFont typeface="Wingdings" panose="05000000000000000000" pitchFamily="2" charset="2"/>
              <a:buChar char="§"/>
            </a:pPr>
            <a:r>
              <a:rPr lang="en-US" sz="2000" dirty="0" smtClean="0"/>
              <a:t>The </a:t>
            </a:r>
            <a:r>
              <a:rPr lang="en-US" sz="2000" dirty="0"/>
              <a:t>principal use of this preprocessor directive is to allow tools such as Visual Studio .NET to mark off areas of code and collapse them in the editor with only the region's comment </a:t>
            </a:r>
            <a:r>
              <a:rPr lang="en-US" sz="2000" dirty="0" smtClean="0"/>
              <a:t>showing.</a:t>
            </a:r>
          </a:p>
          <a:p>
            <a:pPr marL="461963">
              <a:buFont typeface="Wingdings" panose="05000000000000000000" pitchFamily="2" charset="2"/>
              <a:buChar char="§"/>
            </a:pPr>
            <a:r>
              <a:rPr lang="en-US" sz="2000" dirty="0" smtClean="0"/>
              <a:t>For </a:t>
            </a:r>
            <a:r>
              <a:rPr lang="en-US" sz="2000" dirty="0"/>
              <a:t>example, when you create a Windows application (covered in Chapter 13), Visual Studio .NET creates a region for code generated by the </a:t>
            </a:r>
            <a:r>
              <a:rPr lang="en-US" sz="2000" dirty="0" smtClean="0"/>
              <a:t>designer.</a:t>
            </a:r>
          </a:p>
          <a:p>
            <a:pPr marL="461963">
              <a:buFont typeface="Wingdings" panose="05000000000000000000" pitchFamily="2" charset="2"/>
              <a:buChar char="§"/>
            </a:pPr>
            <a:r>
              <a:rPr lang="en-US" sz="2000" dirty="0" smtClean="0"/>
              <a:t>When </a:t>
            </a:r>
            <a:r>
              <a:rPr lang="en-US" sz="2000" dirty="0"/>
              <a:t>the region is expanded it looks like </a:t>
            </a:r>
            <a:r>
              <a:rPr lang="en-US" sz="2000" dirty="0">
                <a:solidFill>
                  <a:srgbClr val="FF0000"/>
                </a:solidFill>
              </a:rPr>
              <a:t>Figure 3-1</a:t>
            </a:r>
            <a:r>
              <a:rPr lang="en-US" sz="2000" dirty="0"/>
              <a:t>. (Note: I've added the rectangle and highlighting to make it easier to find the region</a:t>
            </a:r>
            <a:r>
              <a:rPr lang="en-US" sz="2000" dirty="0" smtClean="0"/>
              <a:t>.)</a:t>
            </a:r>
          </a:p>
          <a:p>
            <a:pPr marL="461963">
              <a:buFont typeface="Wingdings" panose="05000000000000000000" pitchFamily="2" charset="2"/>
              <a:buChar char="§"/>
            </a:pPr>
            <a:r>
              <a:rPr lang="en-US" sz="2000" dirty="0"/>
              <a:t>You can see the region marked by the #region and </a:t>
            </a:r>
            <a:r>
              <a:rPr lang="en-US" sz="2000" dirty="0">
                <a:solidFill>
                  <a:srgbClr val="FF0000"/>
                </a:solidFill>
              </a:rPr>
              <a:t>#endregion</a:t>
            </a:r>
            <a:r>
              <a:rPr lang="en-US" sz="2000" dirty="0"/>
              <a:t> preprocessor </a:t>
            </a:r>
            <a:r>
              <a:rPr lang="en-US" sz="2000" dirty="0" smtClean="0"/>
              <a:t>directives.</a:t>
            </a:r>
          </a:p>
          <a:p>
            <a:pPr marL="461963">
              <a:buFont typeface="Wingdings" panose="05000000000000000000" pitchFamily="2" charset="2"/>
              <a:buChar char="§"/>
            </a:pPr>
            <a:r>
              <a:rPr lang="en-US" sz="2000" dirty="0" smtClean="0"/>
              <a:t>When </a:t>
            </a:r>
            <a:r>
              <a:rPr lang="en-US" sz="2000" dirty="0"/>
              <a:t>the region is collapsed, however, all you see is the region comment (Windows Form Designer generated code), as shown in </a:t>
            </a:r>
            <a:r>
              <a:rPr lang="en-US" sz="2000" dirty="0">
                <a:solidFill>
                  <a:srgbClr val="FF0000"/>
                </a:solidFill>
              </a:rPr>
              <a:t>Figure 3-2</a:t>
            </a:r>
            <a:r>
              <a:rPr lang="en-US" sz="2000" dirty="0" smtClean="0"/>
              <a:t>.</a:t>
            </a:r>
            <a:endParaRPr lang="en-US" sz="2000" dirty="0"/>
          </a:p>
        </p:txBody>
      </p:sp>
      <p:sp>
        <p:nvSpPr>
          <p:cNvPr id="3" name="Date Placeholder 2"/>
          <p:cNvSpPr>
            <a:spLocks noGrp="1"/>
          </p:cNvSpPr>
          <p:nvPr>
            <p:ph type="dt" sz="half" idx="2"/>
          </p:nvPr>
        </p:nvSpPr>
        <p:spPr/>
        <p:txBody>
          <a:bodyPr/>
          <a:lstStyle/>
          <a:p>
            <a:fld id="{8FD70B4B-0121-4331-B3FD-9ED51850CA1A}"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80</a:t>
            </a:fld>
            <a:endParaRPr lang="en-US"/>
          </a:p>
        </p:txBody>
      </p:sp>
    </p:spTree>
    <p:extLst>
      <p:ext uri="{BB962C8B-B14F-4D97-AF65-F5344CB8AC3E}">
        <p14:creationId xmlns:p14="http://schemas.microsoft.com/office/powerpoint/2010/main" val="2997988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3-1 || 3-2</a:t>
            </a:r>
            <a:endParaRPr lang="en-US" dirty="0"/>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288333"/>
            <a:ext cx="5519216" cy="3803784"/>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575446" y="1288332"/>
            <a:ext cx="5034917" cy="4496545"/>
          </a:xfrm>
          <a:prstGeom prst="rect">
            <a:avLst/>
          </a:prstGeom>
        </p:spPr>
      </p:pic>
      <p:sp>
        <p:nvSpPr>
          <p:cNvPr id="6" name="Date Placeholder 5"/>
          <p:cNvSpPr>
            <a:spLocks noGrp="1"/>
          </p:cNvSpPr>
          <p:nvPr>
            <p:ph type="dt" sz="half" idx="2"/>
          </p:nvPr>
        </p:nvSpPr>
        <p:spPr/>
        <p:txBody>
          <a:bodyPr/>
          <a:lstStyle/>
          <a:p>
            <a:fld id="{0A4AC564-8D8B-4AE6-8AB4-1163A5D2B8CC}"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81</a:t>
            </a:fld>
            <a:endParaRPr lang="en-US"/>
          </a:p>
        </p:txBody>
      </p:sp>
    </p:spTree>
    <p:extLst>
      <p:ext uri="{BB962C8B-B14F-4D97-AF65-F5344CB8AC3E}">
        <p14:creationId xmlns:p14="http://schemas.microsoft.com/office/powerpoint/2010/main" val="6072412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Classes and Objects</a:t>
            </a:r>
          </a:p>
        </p:txBody>
      </p:sp>
      <p:sp>
        <p:nvSpPr>
          <p:cNvPr id="6" name="Date Placeholder 5"/>
          <p:cNvSpPr>
            <a:spLocks noGrp="1"/>
          </p:cNvSpPr>
          <p:nvPr>
            <p:ph type="dt" sz="half" idx="2"/>
          </p:nvPr>
        </p:nvSpPr>
        <p:spPr/>
        <p:txBody>
          <a:bodyPr/>
          <a:lstStyle/>
          <a:p>
            <a:fld id="{A540344D-7843-4D1C-A900-3C9ED52A89C3}"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82</a:t>
            </a:fld>
            <a:endParaRPr lang="en-US"/>
          </a:p>
        </p:txBody>
      </p:sp>
      <p:sp>
        <p:nvSpPr>
          <p:cNvPr id="9" name="Text Placeholder 8"/>
          <p:cNvSpPr>
            <a:spLocks noGrp="1"/>
          </p:cNvSpPr>
          <p:nvPr>
            <p:ph type="body" sz="quarter" idx="16"/>
          </p:nvPr>
        </p:nvSpPr>
        <p:spPr/>
        <p:txBody>
          <a:bodyPr/>
          <a:lstStyle/>
          <a:p>
            <a:r>
              <a:rPr lang="en-US" dirty="0" smtClean="0"/>
              <a:t>4</a:t>
            </a:r>
            <a:endParaRPr lang="en-US" dirty="0"/>
          </a:p>
        </p:txBody>
      </p:sp>
      <p:pic>
        <p:nvPicPr>
          <p:cNvPr id="3" name="Picture 2"/>
          <p:cNvPicPr>
            <a:picLocks noChangeAspect="1"/>
          </p:cNvPicPr>
          <p:nvPr/>
        </p:nvPicPr>
        <p:blipFill>
          <a:blip r:embed="rId2"/>
          <a:stretch>
            <a:fillRect/>
          </a:stretch>
        </p:blipFill>
        <p:spPr>
          <a:xfrm>
            <a:off x="8477250" y="3821696"/>
            <a:ext cx="3381375" cy="2686050"/>
          </a:xfrm>
          <a:prstGeom prst="rect">
            <a:avLst/>
          </a:prstGeom>
          <a:ln>
            <a:solidFill>
              <a:schemeClr val="accent1"/>
            </a:solidFill>
          </a:ln>
        </p:spPr>
      </p:pic>
    </p:spTree>
    <p:extLst>
      <p:ext uri="{BB962C8B-B14F-4D97-AF65-F5344CB8AC3E}">
        <p14:creationId xmlns:p14="http://schemas.microsoft.com/office/powerpoint/2010/main" val="22737041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67775" y="4136021"/>
            <a:ext cx="2990850" cy="2371725"/>
          </a:xfrm>
          <a:prstGeom prst="rect">
            <a:avLst/>
          </a:prstGeom>
          <a:ln>
            <a:solidFill>
              <a:schemeClr val="accent1"/>
            </a:solidFill>
          </a:ln>
        </p:spPr>
      </p:pic>
      <p:sp>
        <p:nvSpPr>
          <p:cNvPr id="7" name="Text Placeholder 6"/>
          <p:cNvSpPr>
            <a:spLocks noGrp="1"/>
          </p:cNvSpPr>
          <p:nvPr>
            <p:ph type="body" sz="quarter" idx="13"/>
          </p:nvPr>
        </p:nvSpPr>
        <p:spPr/>
        <p:txBody>
          <a:bodyPr/>
          <a:lstStyle/>
          <a:p>
            <a:r>
              <a:rPr lang="en-US" dirty="0"/>
              <a:t>Inheritance and Polymorphism</a:t>
            </a:r>
          </a:p>
        </p:txBody>
      </p:sp>
      <p:sp>
        <p:nvSpPr>
          <p:cNvPr id="6" name="Date Placeholder 5"/>
          <p:cNvSpPr>
            <a:spLocks noGrp="1"/>
          </p:cNvSpPr>
          <p:nvPr>
            <p:ph type="dt" sz="half" idx="2"/>
          </p:nvPr>
        </p:nvSpPr>
        <p:spPr/>
        <p:txBody>
          <a:bodyPr/>
          <a:lstStyle/>
          <a:p>
            <a:fld id="{2590A745-F448-41FF-B875-D0CB87CE5394}"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83</a:t>
            </a:fld>
            <a:endParaRPr lang="en-US"/>
          </a:p>
        </p:txBody>
      </p:sp>
      <p:sp>
        <p:nvSpPr>
          <p:cNvPr id="9" name="Text Placeholder 8"/>
          <p:cNvSpPr>
            <a:spLocks noGrp="1"/>
          </p:cNvSpPr>
          <p:nvPr>
            <p:ph type="body" sz="quarter" idx="16"/>
          </p:nvPr>
        </p:nvSpPr>
        <p:spPr/>
        <p:txBody>
          <a:bodyPr/>
          <a:lstStyle/>
          <a:p>
            <a:r>
              <a:rPr lang="en-US" dirty="0" smtClean="0"/>
              <a:t>5</a:t>
            </a:r>
            <a:endParaRPr lang="en-US" dirty="0"/>
          </a:p>
        </p:txBody>
      </p:sp>
    </p:spTree>
    <p:extLst>
      <p:ext uri="{BB962C8B-B14F-4D97-AF65-F5344CB8AC3E}">
        <p14:creationId xmlns:p14="http://schemas.microsoft.com/office/powerpoint/2010/main" val="40050511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previous chapter demonstrates how to create new types by declaring </a:t>
            </a:r>
            <a:r>
              <a:rPr lang="en-US" sz="2000" dirty="0" smtClean="0"/>
              <a:t>classes.</a:t>
            </a:r>
          </a:p>
          <a:p>
            <a:pPr marL="461963">
              <a:buFont typeface="Wingdings" panose="05000000000000000000" pitchFamily="2" charset="2"/>
              <a:buChar char="§"/>
            </a:pPr>
            <a:r>
              <a:rPr lang="en-US" sz="2000" dirty="0" smtClean="0"/>
              <a:t>The </a:t>
            </a:r>
            <a:r>
              <a:rPr lang="en-US" sz="2000" dirty="0"/>
              <a:t>current chapter explores the relationship among objects in the real world and how to model these relationships in your </a:t>
            </a:r>
            <a:r>
              <a:rPr lang="en-US" sz="2000" dirty="0" smtClean="0"/>
              <a:t>code.</a:t>
            </a:r>
          </a:p>
          <a:p>
            <a:pPr marL="461963">
              <a:buFont typeface="Wingdings" panose="05000000000000000000" pitchFamily="2" charset="2"/>
              <a:buChar char="§"/>
            </a:pPr>
            <a:r>
              <a:rPr lang="en-US" sz="2000" dirty="0" smtClean="0"/>
              <a:t>This </a:t>
            </a:r>
            <a:r>
              <a:rPr lang="en-US" sz="2000" dirty="0"/>
              <a:t>chapter focuses on </a:t>
            </a:r>
            <a:r>
              <a:rPr lang="en-US" sz="2000" dirty="0">
                <a:solidFill>
                  <a:srgbClr val="FF0000"/>
                </a:solidFill>
              </a:rPr>
              <a:t>specialization</a:t>
            </a:r>
            <a:r>
              <a:rPr lang="en-US" sz="2000" dirty="0"/>
              <a:t>, which is implemented in C# through </a:t>
            </a:r>
            <a:r>
              <a:rPr lang="en-US" sz="2000" dirty="0" smtClean="0">
                <a:solidFill>
                  <a:srgbClr val="FF0000"/>
                </a:solidFill>
              </a:rPr>
              <a:t>inheritance</a:t>
            </a:r>
            <a:r>
              <a:rPr lang="en-US" sz="2000" dirty="0" smtClean="0"/>
              <a:t>.</a:t>
            </a:r>
          </a:p>
          <a:p>
            <a:pPr marL="461963">
              <a:buFont typeface="Wingdings" panose="05000000000000000000" pitchFamily="2" charset="2"/>
              <a:buChar char="§"/>
            </a:pPr>
            <a:r>
              <a:rPr lang="en-US" sz="2000" dirty="0" smtClean="0"/>
              <a:t>This </a:t>
            </a:r>
            <a:r>
              <a:rPr lang="en-US" sz="2000" dirty="0"/>
              <a:t>chapter also explains how instances of more specialized classes can be treated as if they were instances of more general classes, a process known as </a:t>
            </a:r>
            <a:r>
              <a:rPr lang="en-US" sz="2000" dirty="0" smtClean="0">
                <a:solidFill>
                  <a:srgbClr val="FF0000"/>
                </a:solidFill>
              </a:rPr>
              <a:t>polymorphism</a:t>
            </a:r>
            <a:r>
              <a:rPr lang="en-US" sz="2000" dirty="0" smtClean="0"/>
              <a:t>.</a:t>
            </a:r>
          </a:p>
          <a:p>
            <a:pPr marL="461963">
              <a:buFont typeface="Wingdings" panose="05000000000000000000" pitchFamily="2" charset="2"/>
              <a:buChar char="§"/>
            </a:pPr>
            <a:r>
              <a:rPr lang="en-US" sz="2000" dirty="0" smtClean="0"/>
              <a:t>This </a:t>
            </a:r>
            <a:r>
              <a:rPr lang="en-US" sz="2000" dirty="0"/>
              <a:t>chapter ends with a consideration of </a:t>
            </a:r>
            <a:r>
              <a:rPr lang="en-US" sz="2000" dirty="0">
                <a:solidFill>
                  <a:srgbClr val="FF0000"/>
                </a:solidFill>
              </a:rPr>
              <a:t>sealed </a:t>
            </a:r>
            <a:r>
              <a:rPr lang="en-US" sz="2000" dirty="0">
                <a:solidFill>
                  <a:srgbClr val="0070C0"/>
                </a:solidFill>
              </a:rPr>
              <a:t>classes</a:t>
            </a:r>
            <a:r>
              <a:rPr lang="en-US" sz="2000" dirty="0"/>
              <a:t>, which cannot be specialized, as well as </a:t>
            </a:r>
            <a:r>
              <a:rPr lang="en-US" sz="2000" dirty="0">
                <a:solidFill>
                  <a:srgbClr val="FF0000"/>
                </a:solidFill>
              </a:rPr>
              <a:t>abstract</a:t>
            </a:r>
            <a:r>
              <a:rPr lang="en-US" sz="2000" dirty="0"/>
              <a:t> </a:t>
            </a:r>
            <a:r>
              <a:rPr lang="en-US" sz="2000" dirty="0">
                <a:solidFill>
                  <a:srgbClr val="0070C0"/>
                </a:solidFill>
              </a:rPr>
              <a:t>classes</a:t>
            </a:r>
            <a:r>
              <a:rPr lang="en-US" sz="2000" dirty="0"/>
              <a:t>, which exist only to be specialized, and a discussion of the </a:t>
            </a:r>
            <a:r>
              <a:rPr lang="en-US" sz="2000" dirty="0">
                <a:solidFill>
                  <a:srgbClr val="FF0000"/>
                </a:solidFill>
              </a:rPr>
              <a:t>root of </a:t>
            </a:r>
            <a:r>
              <a:rPr lang="en-US" sz="2000" dirty="0">
                <a:solidFill>
                  <a:srgbClr val="0070C0"/>
                </a:solidFill>
              </a:rPr>
              <a:t>all classes</a:t>
            </a:r>
            <a:r>
              <a:rPr lang="en-US" sz="2000" dirty="0"/>
              <a:t>, the </a:t>
            </a:r>
            <a:r>
              <a:rPr lang="en-US" sz="2000" dirty="0">
                <a:solidFill>
                  <a:srgbClr val="FF0000"/>
                </a:solidFill>
              </a:rPr>
              <a:t>class</a:t>
            </a:r>
            <a:r>
              <a:rPr lang="en-US" sz="2000" dirty="0"/>
              <a:t> </a:t>
            </a:r>
            <a:r>
              <a:rPr lang="en-US" sz="2000" dirty="0">
                <a:solidFill>
                  <a:srgbClr val="0070C0"/>
                </a:solidFill>
              </a:rPr>
              <a:t>Object</a:t>
            </a:r>
            <a:r>
              <a:rPr lang="en-US" sz="2000" dirty="0" smtClean="0"/>
              <a:t>.</a:t>
            </a:r>
            <a:endParaRPr lang="en-US" sz="2000" dirty="0"/>
          </a:p>
        </p:txBody>
      </p:sp>
      <p:sp>
        <p:nvSpPr>
          <p:cNvPr id="3" name="Date Placeholder 2"/>
          <p:cNvSpPr>
            <a:spLocks noGrp="1"/>
          </p:cNvSpPr>
          <p:nvPr>
            <p:ph type="dt" sz="half" idx="2"/>
          </p:nvPr>
        </p:nvSpPr>
        <p:spPr/>
        <p:txBody>
          <a:bodyPr/>
          <a:lstStyle/>
          <a:p>
            <a:fld id="{037482B2-FE4C-49DB-BD2B-4AFAE8831134}"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84</a:t>
            </a:fld>
            <a:endParaRPr lang="en-US"/>
          </a:p>
        </p:txBody>
      </p:sp>
    </p:spTree>
    <p:extLst>
      <p:ext uri="{BB962C8B-B14F-4D97-AF65-F5344CB8AC3E}">
        <p14:creationId xmlns:p14="http://schemas.microsoft.com/office/powerpoint/2010/main" val="34897474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Specialization and </a:t>
            </a:r>
            <a:r>
              <a:rPr lang="en-US" dirty="0" smtClean="0">
                <a:solidFill>
                  <a:schemeClr val="bg1"/>
                </a:solidFill>
              </a:rPr>
              <a:t>Generalization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001B4815-9B41-4997-9717-CB166D89D789}"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85</a:t>
            </a:fld>
            <a:endParaRPr lang="en-US"/>
          </a:p>
        </p:txBody>
      </p:sp>
    </p:spTree>
    <p:extLst>
      <p:ext uri="{BB962C8B-B14F-4D97-AF65-F5344CB8AC3E}">
        <p14:creationId xmlns:p14="http://schemas.microsoft.com/office/powerpoint/2010/main" val="12127854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Specialization and </a:t>
            </a:r>
            <a:r>
              <a:rPr lang="en-US" dirty="0" smtClean="0">
                <a:solidFill>
                  <a:schemeClr val="bg1"/>
                </a:solidFill>
              </a:rPr>
              <a:t>Generalization</a:t>
            </a:r>
            <a:endParaRPr lang="en-US" dirty="0">
              <a:solidFill>
                <a:schemeClr val="bg1"/>
              </a:solidFill>
            </a:endParaRPr>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2"/>
          </p:nvPr>
        </p:nvSpPr>
        <p:spPr/>
        <p:txBody>
          <a:bodyPr/>
          <a:lstStyle/>
          <a:p>
            <a:fld id="{10EC57DA-9AEC-4228-9D5C-8618F0354C68}"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86</a:t>
            </a:fld>
            <a:endParaRPr lang="en-US"/>
          </a:p>
        </p:txBody>
      </p:sp>
    </p:spTree>
    <p:extLst>
      <p:ext uri="{BB962C8B-B14F-4D97-AF65-F5344CB8AC3E}">
        <p14:creationId xmlns:p14="http://schemas.microsoft.com/office/powerpoint/2010/main" val="37074545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Operator Overloading</a:t>
            </a:r>
          </a:p>
        </p:txBody>
      </p:sp>
      <p:sp>
        <p:nvSpPr>
          <p:cNvPr id="6" name="Date Placeholder 5"/>
          <p:cNvSpPr>
            <a:spLocks noGrp="1"/>
          </p:cNvSpPr>
          <p:nvPr>
            <p:ph type="dt" sz="half" idx="2"/>
          </p:nvPr>
        </p:nvSpPr>
        <p:spPr/>
        <p:txBody>
          <a:bodyPr/>
          <a:lstStyle/>
          <a:p>
            <a:fld id="{2B00FC69-CB15-450D-B1CB-3F37E0D718EF}"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87</a:t>
            </a:fld>
            <a:endParaRPr lang="en-US"/>
          </a:p>
        </p:txBody>
      </p:sp>
      <p:sp>
        <p:nvSpPr>
          <p:cNvPr id="9" name="Text Placeholder 8"/>
          <p:cNvSpPr>
            <a:spLocks noGrp="1"/>
          </p:cNvSpPr>
          <p:nvPr>
            <p:ph type="body" sz="quarter" idx="16"/>
          </p:nvPr>
        </p:nvSpPr>
        <p:spPr/>
        <p:txBody>
          <a:bodyPr/>
          <a:lstStyle/>
          <a:p>
            <a:r>
              <a:rPr lang="en-US" dirty="0" smtClean="0"/>
              <a:t>6</a:t>
            </a:r>
            <a:endParaRPr lang="en-US" dirty="0"/>
          </a:p>
        </p:txBody>
      </p:sp>
      <p:pic>
        <p:nvPicPr>
          <p:cNvPr id="3" name="Picture 2"/>
          <p:cNvPicPr>
            <a:picLocks noChangeAspect="1"/>
          </p:cNvPicPr>
          <p:nvPr/>
        </p:nvPicPr>
        <p:blipFill>
          <a:blip r:embed="rId2"/>
          <a:stretch>
            <a:fillRect/>
          </a:stretch>
        </p:blipFill>
        <p:spPr>
          <a:xfrm>
            <a:off x="7962900" y="4812296"/>
            <a:ext cx="3895725" cy="1695450"/>
          </a:xfrm>
          <a:prstGeom prst="rect">
            <a:avLst/>
          </a:prstGeom>
          <a:ln>
            <a:solidFill>
              <a:schemeClr val="accent1"/>
            </a:solidFill>
          </a:ln>
        </p:spPr>
      </p:pic>
    </p:spTree>
    <p:extLst>
      <p:ext uri="{BB962C8B-B14F-4D97-AF65-F5344CB8AC3E}">
        <p14:creationId xmlns:p14="http://schemas.microsoft.com/office/powerpoint/2010/main" val="42712452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It is a design goal of C# that user-defined classes have all the functionality of built-in </a:t>
            </a:r>
            <a:r>
              <a:rPr lang="en-US" sz="2000" dirty="0" smtClean="0"/>
              <a:t>types.</a:t>
            </a:r>
          </a:p>
          <a:p>
            <a:pPr marL="457200">
              <a:buFont typeface="Wingdings" panose="05000000000000000000" pitchFamily="2" charset="2"/>
              <a:buChar char="§"/>
            </a:pPr>
            <a:r>
              <a:rPr lang="en-US" sz="2000" dirty="0" smtClean="0"/>
              <a:t>For </a:t>
            </a:r>
            <a:r>
              <a:rPr lang="en-US" sz="2000" dirty="0"/>
              <a:t>example, suppose you have defined a type to represent </a:t>
            </a:r>
            <a:r>
              <a:rPr lang="en-US" sz="2000" dirty="0" smtClean="0"/>
              <a:t>fractions.</a:t>
            </a:r>
          </a:p>
          <a:p>
            <a:pPr marL="457200">
              <a:buFont typeface="Wingdings" panose="05000000000000000000" pitchFamily="2" charset="2"/>
              <a:buChar char="§"/>
            </a:pPr>
            <a:r>
              <a:rPr lang="en-US" sz="2000" dirty="0" smtClean="0"/>
              <a:t>Ensuring </a:t>
            </a:r>
            <a:r>
              <a:rPr lang="en-US" sz="2000" dirty="0"/>
              <a:t>that this class has all the functionality of the built-in types means that you must be able to perform arithmetic on instances of your fractions (e.g., add two fractions, multiply, etc.) and convert fractions to and from built-in types such as integer (int</a:t>
            </a:r>
            <a:r>
              <a:rPr lang="en-US" sz="2000" dirty="0" smtClean="0"/>
              <a:t>).</a:t>
            </a:r>
          </a:p>
          <a:p>
            <a:pPr marL="457200">
              <a:buFont typeface="Wingdings" panose="05000000000000000000" pitchFamily="2" charset="2"/>
              <a:buChar char="§"/>
            </a:pPr>
            <a:r>
              <a:rPr lang="en-US" sz="2000" dirty="0" smtClean="0"/>
              <a:t>You </a:t>
            </a:r>
            <a:r>
              <a:rPr lang="en-US" sz="2000" dirty="0"/>
              <a:t>could, of course, implement methods for each of these operations and invoke them by writing statements such as</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Although this will work, it is ugly and not how the built-in types are used. It would be much better to write:</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Statements like this are intuitive and consistent with how built-in types, such as int, are </a:t>
            </a:r>
            <a:r>
              <a:rPr lang="en-US" sz="2000" dirty="0" smtClean="0"/>
              <a:t>added.</a:t>
            </a:r>
          </a:p>
          <a:p>
            <a:pPr marL="457200">
              <a:buFont typeface="Wingdings" panose="05000000000000000000" pitchFamily="2" charset="2"/>
              <a:buChar char="§"/>
            </a:pPr>
            <a:r>
              <a:rPr lang="en-US" sz="2000" dirty="0" smtClean="0"/>
              <a:t>In </a:t>
            </a:r>
            <a:r>
              <a:rPr lang="en-US" sz="2000" dirty="0"/>
              <a:t>this chapter you will learn techniques for </a:t>
            </a:r>
            <a:r>
              <a:rPr lang="en-US" sz="2000" dirty="0">
                <a:solidFill>
                  <a:srgbClr val="0070C0"/>
                </a:solidFill>
              </a:rPr>
              <a:t>adding</a:t>
            </a:r>
            <a:r>
              <a:rPr lang="en-US" sz="2000" dirty="0"/>
              <a:t> </a:t>
            </a:r>
            <a:r>
              <a:rPr lang="en-US" sz="2000" dirty="0">
                <a:solidFill>
                  <a:srgbClr val="FF0000"/>
                </a:solidFill>
              </a:rPr>
              <a:t>standard operators</a:t>
            </a:r>
            <a:r>
              <a:rPr lang="en-US" sz="2000" dirty="0"/>
              <a:t> to your </a:t>
            </a:r>
            <a:r>
              <a:rPr lang="en-US" sz="2000" dirty="0">
                <a:solidFill>
                  <a:srgbClr val="FF0000"/>
                </a:solidFill>
              </a:rPr>
              <a:t>user-defined </a:t>
            </a:r>
            <a:r>
              <a:rPr lang="en-US" sz="2000" dirty="0" smtClean="0">
                <a:solidFill>
                  <a:srgbClr val="0070C0"/>
                </a:solidFill>
              </a:rPr>
              <a:t>types</a:t>
            </a:r>
            <a:r>
              <a:rPr lang="en-US" sz="2000" dirty="0" smtClean="0"/>
              <a:t>.</a:t>
            </a:r>
          </a:p>
          <a:p>
            <a:pPr marL="457200">
              <a:buFont typeface="Wingdings" panose="05000000000000000000" pitchFamily="2" charset="2"/>
              <a:buChar char="§"/>
            </a:pPr>
            <a:r>
              <a:rPr lang="en-US" sz="2000" dirty="0" smtClean="0"/>
              <a:t>You </a:t>
            </a:r>
            <a:r>
              <a:rPr lang="en-US" sz="2000" dirty="0"/>
              <a:t>will also learn how to </a:t>
            </a:r>
            <a:r>
              <a:rPr lang="en-US" sz="2000" dirty="0">
                <a:solidFill>
                  <a:srgbClr val="0070C0"/>
                </a:solidFill>
              </a:rPr>
              <a:t>add</a:t>
            </a:r>
            <a:r>
              <a:rPr lang="en-US" sz="2000" dirty="0"/>
              <a:t> </a:t>
            </a:r>
            <a:r>
              <a:rPr lang="en-US" sz="2000" dirty="0">
                <a:solidFill>
                  <a:srgbClr val="FF0000"/>
                </a:solidFill>
              </a:rPr>
              <a:t>conversion operators</a:t>
            </a:r>
            <a:r>
              <a:rPr lang="en-US" sz="2000" dirty="0"/>
              <a:t> so that your user-defined types can be </a:t>
            </a:r>
            <a:r>
              <a:rPr lang="en-US" sz="2000" dirty="0">
                <a:solidFill>
                  <a:srgbClr val="FF0000"/>
                </a:solidFill>
              </a:rPr>
              <a:t>implicitly</a:t>
            </a:r>
            <a:r>
              <a:rPr lang="en-US" sz="2000" dirty="0"/>
              <a:t> and </a:t>
            </a:r>
            <a:r>
              <a:rPr lang="en-US" sz="2000" dirty="0">
                <a:solidFill>
                  <a:srgbClr val="FF0000"/>
                </a:solidFill>
              </a:rPr>
              <a:t>explicitly</a:t>
            </a:r>
            <a:r>
              <a:rPr lang="en-US" sz="2000" dirty="0"/>
              <a:t> converted to other types</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1048808" y="3674901"/>
            <a:ext cx="7181850" cy="3619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048808" y="4819121"/>
            <a:ext cx="6819900" cy="352425"/>
          </a:xfrm>
          <a:prstGeom prst="rect">
            <a:avLst/>
          </a:prstGeom>
          <a:ln>
            <a:solidFill>
              <a:schemeClr val="accent1"/>
            </a:solidFill>
          </a:ln>
        </p:spPr>
      </p:pic>
      <p:sp>
        <p:nvSpPr>
          <p:cNvPr id="6" name="Date Placeholder 5"/>
          <p:cNvSpPr>
            <a:spLocks noGrp="1"/>
          </p:cNvSpPr>
          <p:nvPr>
            <p:ph type="dt" sz="half" idx="2"/>
          </p:nvPr>
        </p:nvSpPr>
        <p:spPr/>
        <p:txBody>
          <a:bodyPr/>
          <a:lstStyle/>
          <a:p>
            <a:fld id="{5A9DBC02-7CA5-4E21-BBCF-9F66B0AAE140}" type="datetime1">
              <a:rPr lang="en-US" smtClean="0"/>
              <a:t>4/30/2018</a:t>
            </a:fld>
            <a:endParaRPr lang="en-US"/>
          </a:p>
        </p:txBody>
      </p:sp>
      <p:sp>
        <p:nvSpPr>
          <p:cNvPr id="8" name="Slide Number Placeholder 7"/>
          <p:cNvSpPr>
            <a:spLocks noGrp="1"/>
          </p:cNvSpPr>
          <p:nvPr>
            <p:ph type="sldNum" sz="quarter" idx="4"/>
          </p:nvPr>
        </p:nvSpPr>
        <p:spPr/>
        <p:txBody>
          <a:bodyPr/>
          <a:lstStyle/>
          <a:p>
            <a:fld id="{062D6987-FB6D-4DB8-81B8-AD0F35E3BB5F}" type="slidenum">
              <a:rPr lang="en-US" smtClean="0"/>
              <a:pPr/>
              <a:t>88</a:t>
            </a:fld>
            <a:endParaRPr lang="en-US"/>
          </a:p>
        </p:txBody>
      </p:sp>
    </p:spTree>
    <p:extLst>
      <p:ext uri="{BB962C8B-B14F-4D97-AF65-F5344CB8AC3E}">
        <p14:creationId xmlns:p14="http://schemas.microsoft.com/office/powerpoint/2010/main" val="12005468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the operator </a:t>
            </a:r>
            <a:r>
              <a:rPr lang="en-US" dirty="0" smtClean="0">
                <a:solidFill>
                  <a:schemeClr val="bg1"/>
                </a:solidFill>
              </a:rPr>
              <a:t>Keyword</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C#, </a:t>
            </a:r>
            <a:r>
              <a:rPr lang="en-US" sz="2000" dirty="0">
                <a:solidFill>
                  <a:srgbClr val="FF0000"/>
                </a:solidFill>
              </a:rPr>
              <a:t>operators</a:t>
            </a:r>
            <a:r>
              <a:rPr lang="en-US" sz="2000" dirty="0"/>
              <a:t> are </a:t>
            </a:r>
            <a:r>
              <a:rPr lang="en-US" sz="2000" dirty="0">
                <a:solidFill>
                  <a:srgbClr val="FF0000"/>
                </a:solidFill>
              </a:rPr>
              <a:t>static methods</a:t>
            </a:r>
            <a:r>
              <a:rPr lang="en-US" sz="2000" dirty="0"/>
              <a:t> whose return values represent the result of an operation and whose parameters are the </a:t>
            </a:r>
            <a:r>
              <a:rPr lang="en-US" sz="2000" dirty="0" smtClean="0"/>
              <a:t>operands.</a:t>
            </a:r>
          </a:p>
          <a:p>
            <a:pPr marL="457200">
              <a:buFont typeface="Wingdings" panose="05000000000000000000" pitchFamily="2" charset="2"/>
              <a:buChar char="§"/>
            </a:pPr>
            <a:r>
              <a:rPr lang="en-US" sz="2000" dirty="0" smtClean="0"/>
              <a:t>When </a:t>
            </a:r>
            <a:r>
              <a:rPr lang="en-US" sz="2000" dirty="0"/>
              <a:t>you create an operator for a class you say you have "</a:t>
            </a:r>
            <a:r>
              <a:rPr lang="en-US" sz="2000" dirty="0">
                <a:solidFill>
                  <a:srgbClr val="FF0000"/>
                </a:solidFill>
              </a:rPr>
              <a:t>overloaded</a:t>
            </a:r>
            <a:r>
              <a:rPr lang="en-US" sz="2000" dirty="0"/>
              <a:t>" that operator, much as you might overload any member </a:t>
            </a:r>
            <a:r>
              <a:rPr lang="en-US" sz="2000" dirty="0" smtClean="0"/>
              <a:t>method.</a:t>
            </a:r>
          </a:p>
          <a:p>
            <a:pPr marL="457200">
              <a:buFont typeface="Wingdings" panose="05000000000000000000" pitchFamily="2" charset="2"/>
              <a:buChar char="§"/>
            </a:pPr>
            <a:r>
              <a:rPr lang="en-US" sz="2000" dirty="0" smtClean="0"/>
              <a:t>Thus</a:t>
            </a:r>
            <a:r>
              <a:rPr lang="en-US" sz="2000" dirty="0"/>
              <a:t>, to overload the </a:t>
            </a:r>
            <a:r>
              <a:rPr lang="en-US" sz="2000" dirty="0" smtClean="0"/>
              <a:t>addition </a:t>
            </a:r>
            <a:r>
              <a:rPr lang="en-US" sz="2000" dirty="0"/>
              <a:t>operator (+) you would write</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It is my convention to name the parameters lhs and </a:t>
            </a:r>
            <a:r>
              <a:rPr lang="en-US" sz="2000" dirty="0" smtClean="0"/>
              <a:t>rhs.</a:t>
            </a:r>
          </a:p>
          <a:p>
            <a:pPr marL="457200">
              <a:buFont typeface="Wingdings" panose="05000000000000000000" pitchFamily="2" charset="2"/>
              <a:buChar char="§"/>
            </a:pPr>
            <a:r>
              <a:rPr lang="en-US" sz="2000" dirty="0" smtClean="0"/>
              <a:t>The </a:t>
            </a:r>
            <a:r>
              <a:rPr lang="en-US" sz="2000" dirty="0"/>
              <a:t>parameter name lhs stands for "lefthand side" and reminds me that the first parameter represents the lefthand side of the operation. Similarly, rhs stands for "righthand side</a:t>
            </a:r>
            <a:r>
              <a:rPr lang="en-US" sz="2000" dirty="0" smtClean="0"/>
              <a:t>.“</a:t>
            </a:r>
          </a:p>
          <a:p>
            <a:pPr marL="457200">
              <a:buFont typeface="Wingdings" panose="05000000000000000000" pitchFamily="2" charset="2"/>
              <a:buChar char="§"/>
            </a:pPr>
            <a:r>
              <a:rPr lang="en-US" sz="2000" dirty="0" smtClean="0"/>
              <a:t>The </a:t>
            </a:r>
            <a:r>
              <a:rPr lang="en-US" sz="2000" dirty="0"/>
              <a:t>C# syntax for overloading an operator is to write the word </a:t>
            </a:r>
            <a:r>
              <a:rPr lang="en-US" sz="2000" dirty="0">
                <a:solidFill>
                  <a:srgbClr val="FF0000"/>
                </a:solidFill>
              </a:rPr>
              <a:t>operator</a:t>
            </a:r>
            <a:r>
              <a:rPr lang="en-US" sz="2000" dirty="0"/>
              <a:t> followed by the operator to </a:t>
            </a:r>
            <a:r>
              <a:rPr lang="en-US" sz="2000" dirty="0" smtClean="0"/>
              <a:t>overload.</a:t>
            </a:r>
          </a:p>
          <a:p>
            <a:pPr marL="457200">
              <a:buFont typeface="Wingdings" panose="05000000000000000000" pitchFamily="2" charset="2"/>
              <a:buChar char="§"/>
            </a:pPr>
            <a:r>
              <a:rPr lang="en-US" sz="2000" dirty="0" smtClean="0"/>
              <a:t>The </a:t>
            </a:r>
            <a:r>
              <a:rPr lang="en-US" sz="2000" dirty="0">
                <a:solidFill>
                  <a:srgbClr val="FF0000"/>
                </a:solidFill>
              </a:rPr>
              <a:t>operator</a:t>
            </a:r>
            <a:r>
              <a:rPr lang="en-US" sz="2000" dirty="0"/>
              <a:t> </a:t>
            </a:r>
            <a:r>
              <a:rPr lang="en-US" sz="2000" dirty="0">
                <a:solidFill>
                  <a:srgbClr val="0070C0"/>
                </a:solidFill>
              </a:rPr>
              <a:t>keyword</a:t>
            </a:r>
            <a:r>
              <a:rPr lang="en-US" sz="2000" dirty="0"/>
              <a:t> is a </a:t>
            </a:r>
            <a:r>
              <a:rPr lang="en-US" sz="2000" dirty="0">
                <a:solidFill>
                  <a:srgbClr val="FF0000"/>
                </a:solidFill>
              </a:rPr>
              <a:t>method </a:t>
            </a:r>
            <a:r>
              <a:rPr lang="en-US" sz="2000" dirty="0" smtClean="0">
                <a:solidFill>
                  <a:srgbClr val="0070C0"/>
                </a:solidFill>
              </a:rPr>
              <a:t>modifier</a:t>
            </a:r>
            <a:r>
              <a:rPr lang="en-US" sz="2000" dirty="0" smtClean="0"/>
              <a:t>.</a:t>
            </a:r>
          </a:p>
          <a:p>
            <a:pPr marL="457200">
              <a:buFont typeface="Wingdings" panose="05000000000000000000" pitchFamily="2" charset="2"/>
              <a:buChar char="§"/>
            </a:pPr>
            <a:r>
              <a:rPr lang="en-US" sz="2000" dirty="0"/>
              <a:t>Thus, to overload the addition operator (+), write </a:t>
            </a:r>
            <a:r>
              <a:rPr lang="en-US" sz="2000" dirty="0">
                <a:solidFill>
                  <a:srgbClr val="FF0000"/>
                </a:solidFill>
              </a:rPr>
              <a:t>operator</a:t>
            </a:r>
            <a:r>
              <a:rPr lang="en-US" sz="2000" dirty="0" smtClean="0">
                <a:solidFill>
                  <a:srgbClr val="FF0000"/>
                </a:solidFill>
              </a:rPr>
              <a:t>+</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666221" y="3052762"/>
            <a:ext cx="8353425" cy="295275"/>
          </a:xfrm>
          <a:prstGeom prst="rect">
            <a:avLst/>
          </a:prstGeom>
          <a:ln>
            <a:solidFill>
              <a:schemeClr val="accent1"/>
            </a:solidFill>
          </a:ln>
        </p:spPr>
      </p:pic>
      <p:sp>
        <p:nvSpPr>
          <p:cNvPr id="5" name="Date Placeholder 4"/>
          <p:cNvSpPr>
            <a:spLocks noGrp="1"/>
          </p:cNvSpPr>
          <p:nvPr>
            <p:ph type="dt" sz="half" idx="2"/>
          </p:nvPr>
        </p:nvSpPr>
        <p:spPr/>
        <p:txBody>
          <a:bodyPr/>
          <a:lstStyle/>
          <a:p>
            <a:fld id="{69A8E7E2-6BD4-4199-9157-3D3707D703C7}"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89</a:t>
            </a:fld>
            <a:endParaRPr lang="en-US"/>
          </a:p>
        </p:txBody>
      </p:sp>
    </p:spTree>
    <p:extLst>
      <p:ext uri="{BB962C8B-B14F-4D97-AF65-F5344CB8AC3E}">
        <p14:creationId xmlns:p14="http://schemas.microsoft.com/office/powerpoint/2010/main" val="3766114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.NET Framework Architecture</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.NET Framework sits on top of the operating system, which can be any flavor of Windows</a:t>
            </a:r>
            <a:r>
              <a:rPr lang="en-US" sz="2000" dirty="0" smtClean="0"/>
              <a:t>, </a:t>
            </a:r>
            <a:r>
              <a:rPr lang="en-US" sz="2000" dirty="0"/>
              <a:t>and consists of a number of </a:t>
            </a:r>
            <a:r>
              <a:rPr lang="en-US" sz="2000" dirty="0" smtClean="0"/>
              <a:t>components.</a:t>
            </a:r>
          </a:p>
          <a:p>
            <a:pPr marL="457200">
              <a:buFont typeface="Wingdings" panose="05000000000000000000" pitchFamily="2" charset="2"/>
              <a:buChar char="§"/>
            </a:pPr>
            <a:r>
              <a:rPr lang="en-US" sz="2000" dirty="0" smtClean="0"/>
              <a:t>Currently</a:t>
            </a:r>
            <a:r>
              <a:rPr lang="en-US" sz="2000" dirty="0"/>
              <a:t>, the .NET Framework consists </a:t>
            </a:r>
            <a:r>
              <a:rPr lang="en-US" sz="2000" dirty="0" smtClean="0"/>
              <a:t>of:</a:t>
            </a:r>
          </a:p>
          <a:p>
            <a:pPr marL="685800">
              <a:buFont typeface="Wingdings" panose="05000000000000000000" pitchFamily="2" charset="2"/>
              <a:buChar char="ü"/>
            </a:pPr>
            <a:r>
              <a:rPr lang="en-US" sz="2000" dirty="0" smtClean="0"/>
              <a:t>Four </a:t>
            </a:r>
            <a:r>
              <a:rPr lang="en-US" sz="2000" dirty="0"/>
              <a:t>official languages: C#, VB.NET, Managed C++, and JScript .</a:t>
            </a:r>
            <a:r>
              <a:rPr lang="en-US" sz="2000" dirty="0" smtClean="0"/>
              <a:t>NET</a:t>
            </a:r>
          </a:p>
          <a:p>
            <a:pPr marL="685800">
              <a:buFont typeface="Wingdings" panose="05000000000000000000" pitchFamily="2" charset="2"/>
              <a:buChar char="ü"/>
            </a:pPr>
            <a:r>
              <a:rPr lang="en-US" sz="2000" dirty="0" smtClean="0"/>
              <a:t>The </a:t>
            </a:r>
            <a:r>
              <a:rPr lang="en-US" sz="2000" dirty="0"/>
              <a:t>Common Language Runtime (CLR), an object-oriented platform for Windows and web development that all these languages </a:t>
            </a:r>
            <a:r>
              <a:rPr lang="en-US" sz="2000" dirty="0" smtClean="0"/>
              <a:t>share</a:t>
            </a:r>
          </a:p>
          <a:p>
            <a:pPr marL="685800">
              <a:buFont typeface="Wingdings" panose="05000000000000000000" pitchFamily="2" charset="2"/>
              <a:buChar char="ü"/>
            </a:pPr>
            <a:r>
              <a:rPr lang="en-US" sz="2000" dirty="0" smtClean="0"/>
              <a:t>A </a:t>
            </a:r>
            <a:r>
              <a:rPr lang="en-US" sz="2000" dirty="0"/>
              <a:t>number of related class libraries, collectively known as the Framework Class Library (</a:t>
            </a:r>
            <a:r>
              <a:rPr lang="en-US" sz="2000" dirty="0">
                <a:solidFill>
                  <a:srgbClr val="FF0000"/>
                </a:solidFill>
              </a:rPr>
              <a:t>FCL</a:t>
            </a:r>
            <a:r>
              <a:rPr lang="en-US" sz="2000" dirty="0" smtClean="0"/>
              <a:t>).</a:t>
            </a:r>
          </a:p>
          <a:p>
            <a:pPr marL="457200">
              <a:buFont typeface="Wingdings" panose="05000000000000000000" pitchFamily="2" charset="2"/>
              <a:buChar char="§"/>
            </a:pPr>
            <a:r>
              <a:rPr lang="en-US" sz="2000" dirty="0" smtClean="0">
                <a:solidFill>
                  <a:srgbClr val="FF0000"/>
                </a:solidFill>
              </a:rPr>
              <a:t>Figure </a:t>
            </a:r>
            <a:r>
              <a:rPr lang="en-US" sz="2000" dirty="0">
                <a:solidFill>
                  <a:srgbClr val="FF0000"/>
                </a:solidFill>
              </a:rPr>
              <a:t>1-1</a:t>
            </a:r>
            <a:r>
              <a:rPr lang="en-US" sz="2000" dirty="0"/>
              <a:t> breaks down the .NET Framework into its system architectural components</a:t>
            </a:r>
            <a:r>
              <a:rPr lang="en-US" sz="2000" dirty="0" smtClean="0"/>
              <a:t>. </a:t>
            </a:r>
            <a:endParaRPr lang="en-US" sz="2000" dirty="0"/>
          </a:p>
        </p:txBody>
      </p:sp>
      <p:sp>
        <p:nvSpPr>
          <p:cNvPr id="3" name="Date Placeholder 2"/>
          <p:cNvSpPr>
            <a:spLocks noGrp="1"/>
          </p:cNvSpPr>
          <p:nvPr>
            <p:ph type="dt" sz="half" idx="2"/>
          </p:nvPr>
        </p:nvSpPr>
        <p:spPr/>
        <p:txBody>
          <a:bodyPr/>
          <a:lstStyle/>
          <a:p>
            <a:fld id="{DFD7A677-EF62-4E43-91B4-776BE509A114}"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9</a:t>
            </a:fld>
            <a:endParaRPr lang="en-US"/>
          </a:p>
        </p:txBody>
      </p:sp>
    </p:spTree>
    <p:extLst>
      <p:ext uri="{BB962C8B-B14F-4D97-AF65-F5344CB8AC3E}">
        <p14:creationId xmlns:p14="http://schemas.microsoft.com/office/powerpoint/2010/main" val="291143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Using the operator </a:t>
            </a:r>
            <a:r>
              <a:rPr lang="en-US" dirty="0" smtClean="0">
                <a:solidFill>
                  <a:schemeClr val="bg1"/>
                </a:solidFill>
              </a:rPr>
              <a:t>Keyword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57200">
              <a:buFont typeface="Wingdings" panose="05000000000000000000" pitchFamily="2" charset="2"/>
              <a:buChar char="§"/>
            </a:pPr>
            <a:r>
              <a:rPr lang="en-US" sz="2000" dirty="0" smtClean="0"/>
              <a:t>When you </a:t>
            </a:r>
            <a:r>
              <a:rPr lang="en-US" sz="2000" dirty="0"/>
              <a:t>write</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the overloaded + operator is invoked, with the first Fraction passed as the first argument, and the second Fraction passed as the second argument. When the compiler sees the expression:</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it translates that expression into:</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The </a:t>
            </a:r>
            <a:r>
              <a:rPr lang="en-US" sz="2000" dirty="0">
                <a:solidFill>
                  <a:srgbClr val="FF0000"/>
                </a:solidFill>
              </a:rPr>
              <a:t>result</a:t>
            </a:r>
            <a:r>
              <a:rPr lang="en-US" sz="2000" dirty="0"/>
              <a:t> is that a new </a:t>
            </a:r>
            <a:r>
              <a:rPr lang="en-US" sz="2000" dirty="0">
                <a:solidFill>
                  <a:srgbClr val="FF0000"/>
                </a:solidFill>
              </a:rPr>
              <a:t>Fraction</a:t>
            </a:r>
            <a:r>
              <a:rPr lang="en-US" sz="2000" dirty="0"/>
              <a:t> is returned, which in this case is assigned to the Fraction object named theSum</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749300" y="1819275"/>
            <a:ext cx="6781800" cy="32385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49300" y="3165481"/>
            <a:ext cx="4276725" cy="36195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749300" y="4383099"/>
            <a:ext cx="6800850" cy="333375"/>
          </a:xfrm>
          <a:prstGeom prst="rect">
            <a:avLst/>
          </a:prstGeom>
          <a:ln>
            <a:solidFill>
              <a:schemeClr val="accent1"/>
            </a:solidFill>
          </a:ln>
        </p:spPr>
      </p:pic>
      <p:sp>
        <p:nvSpPr>
          <p:cNvPr id="3" name="Date Placeholder 2"/>
          <p:cNvSpPr>
            <a:spLocks noGrp="1"/>
          </p:cNvSpPr>
          <p:nvPr>
            <p:ph type="dt" sz="half" idx="2"/>
          </p:nvPr>
        </p:nvSpPr>
        <p:spPr/>
        <p:txBody>
          <a:bodyPr/>
          <a:lstStyle/>
          <a:p>
            <a:fld id="{5A32EB4B-1B1F-4054-8D2E-BC1060E65B62}" type="datetime1">
              <a:rPr lang="en-US" smtClean="0"/>
              <a:t>4/30/2018</a:t>
            </a:fld>
            <a:endParaRPr lang="en-US"/>
          </a:p>
        </p:txBody>
      </p:sp>
      <p:sp>
        <p:nvSpPr>
          <p:cNvPr id="9" name="Slide Number Placeholder 8"/>
          <p:cNvSpPr>
            <a:spLocks noGrp="1"/>
          </p:cNvSpPr>
          <p:nvPr>
            <p:ph type="sldNum" sz="quarter" idx="4"/>
          </p:nvPr>
        </p:nvSpPr>
        <p:spPr/>
        <p:txBody>
          <a:bodyPr/>
          <a:lstStyle/>
          <a:p>
            <a:fld id="{062D6987-FB6D-4DB8-81B8-AD0F35E3BB5F}" type="slidenum">
              <a:rPr lang="en-US" smtClean="0"/>
              <a:pPr/>
              <a:t>90</a:t>
            </a:fld>
            <a:endParaRPr lang="en-US"/>
          </a:p>
        </p:txBody>
      </p:sp>
    </p:spTree>
    <p:extLst>
      <p:ext uri="{BB962C8B-B14F-4D97-AF65-F5344CB8AC3E}">
        <p14:creationId xmlns:p14="http://schemas.microsoft.com/office/powerpoint/2010/main" val="28991870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Supporting Other .NET </a:t>
            </a:r>
            <a:r>
              <a:rPr lang="en-US" dirty="0" smtClean="0">
                <a:solidFill>
                  <a:schemeClr val="bg1"/>
                </a:solidFill>
              </a:rPr>
              <a:t>Languages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C# provides the ability to overload operators for your classes, even though this is not, strictly speaking, in the Common Language Specification (</a:t>
            </a:r>
            <a:r>
              <a:rPr lang="en-US" sz="2000" dirty="0">
                <a:solidFill>
                  <a:srgbClr val="FF0000"/>
                </a:solidFill>
              </a:rPr>
              <a:t>CLS</a:t>
            </a:r>
            <a:r>
              <a:rPr lang="en-US" sz="2000" dirty="0" smtClean="0"/>
              <a:t>).</a:t>
            </a:r>
          </a:p>
          <a:p>
            <a:pPr marL="457200">
              <a:buFont typeface="Wingdings" panose="05000000000000000000" pitchFamily="2" charset="2"/>
              <a:buChar char="§"/>
            </a:pPr>
            <a:r>
              <a:rPr lang="en-US" sz="2000" dirty="0" smtClean="0"/>
              <a:t>Other </a:t>
            </a:r>
            <a:r>
              <a:rPr lang="en-US" sz="2000" dirty="0"/>
              <a:t>.NET languages, such as VB.NET, might not support operator overloading, and it is important to ensure that your class supports the alternative methods that these other languages might call to create the same </a:t>
            </a:r>
            <a:r>
              <a:rPr lang="en-US" sz="2000" dirty="0" smtClean="0"/>
              <a:t>effect.</a:t>
            </a:r>
          </a:p>
          <a:p>
            <a:pPr marL="457200">
              <a:buFont typeface="Wingdings" panose="05000000000000000000" pitchFamily="2" charset="2"/>
              <a:buChar char="§"/>
            </a:pPr>
            <a:r>
              <a:rPr lang="en-US" sz="2000" dirty="0" smtClean="0"/>
              <a:t>Thus</a:t>
            </a:r>
            <a:r>
              <a:rPr lang="en-US" sz="2000" dirty="0"/>
              <a:t>, if you overload the addition </a:t>
            </a:r>
            <a:r>
              <a:rPr lang="en-US" sz="2000" dirty="0">
                <a:solidFill>
                  <a:srgbClr val="FF0000"/>
                </a:solidFill>
              </a:rPr>
              <a:t>operator (+)</a:t>
            </a:r>
            <a:r>
              <a:rPr lang="en-US" sz="2000" dirty="0"/>
              <a:t>, you might also want to </a:t>
            </a:r>
            <a:r>
              <a:rPr lang="en-US" sz="2000" dirty="0">
                <a:solidFill>
                  <a:srgbClr val="0070C0"/>
                </a:solidFill>
              </a:rPr>
              <a:t>provide</a:t>
            </a:r>
            <a:r>
              <a:rPr lang="en-US" sz="2000" dirty="0"/>
              <a:t> an </a:t>
            </a:r>
            <a:r>
              <a:rPr lang="en-US" sz="2000" dirty="0">
                <a:solidFill>
                  <a:srgbClr val="FF0000"/>
                </a:solidFill>
              </a:rPr>
              <a:t>add( ) method</a:t>
            </a:r>
            <a:r>
              <a:rPr lang="en-US" sz="2000" dirty="0"/>
              <a:t> that does the same </a:t>
            </a:r>
            <a:r>
              <a:rPr lang="en-US" sz="2000" dirty="0" smtClean="0"/>
              <a:t>work.</a:t>
            </a:r>
          </a:p>
          <a:p>
            <a:pPr marL="457200">
              <a:buFont typeface="Wingdings" panose="05000000000000000000" pitchFamily="2" charset="2"/>
              <a:buChar char="§"/>
            </a:pPr>
            <a:r>
              <a:rPr lang="en-US" sz="2000" dirty="0" smtClean="0"/>
              <a:t>Operator </a:t>
            </a:r>
            <a:r>
              <a:rPr lang="en-US" sz="2000" dirty="0"/>
              <a:t>overloading ought to be a </a:t>
            </a:r>
            <a:r>
              <a:rPr lang="en-US" sz="2000" dirty="0">
                <a:solidFill>
                  <a:srgbClr val="FF0000"/>
                </a:solidFill>
              </a:rPr>
              <a:t>syntactic shortcut</a:t>
            </a:r>
            <a:r>
              <a:rPr lang="en-US" sz="2000" dirty="0"/>
              <a:t>, </a:t>
            </a:r>
            <a:r>
              <a:rPr lang="en-US" sz="2000" dirty="0">
                <a:solidFill>
                  <a:srgbClr val="0070C0"/>
                </a:solidFill>
              </a:rPr>
              <a:t>not the </a:t>
            </a:r>
            <a:r>
              <a:rPr lang="en-US" sz="2000" dirty="0">
                <a:solidFill>
                  <a:srgbClr val="FF0000"/>
                </a:solidFill>
              </a:rPr>
              <a:t>only </a:t>
            </a:r>
            <a:r>
              <a:rPr lang="en-US" sz="2000" dirty="0">
                <a:solidFill>
                  <a:srgbClr val="0070C0"/>
                </a:solidFill>
              </a:rPr>
              <a:t>path</a:t>
            </a:r>
            <a:r>
              <a:rPr lang="en-US" sz="2000" dirty="0">
                <a:solidFill>
                  <a:srgbClr val="FF0000"/>
                </a:solidFill>
              </a:rPr>
              <a:t> </a:t>
            </a:r>
            <a:r>
              <a:rPr lang="en-US" sz="2000" dirty="0"/>
              <a:t>for your objects to accomplish a given task</a:t>
            </a:r>
            <a:r>
              <a:rPr lang="en-US" sz="2000" dirty="0" smtClean="0"/>
              <a:t>.</a:t>
            </a:r>
            <a:endParaRPr lang="en-US" sz="2000" dirty="0"/>
          </a:p>
        </p:txBody>
      </p:sp>
      <p:sp>
        <p:nvSpPr>
          <p:cNvPr id="3" name="Date Placeholder 2"/>
          <p:cNvSpPr>
            <a:spLocks noGrp="1"/>
          </p:cNvSpPr>
          <p:nvPr>
            <p:ph type="dt" sz="half" idx="2"/>
          </p:nvPr>
        </p:nvSpPr>
        <p:spPr/>
        <p:txBody>
          <a:bodyPr/>
          <a:lstStyle/>
          <a:p>
            <a:fld id="{2B0906DB-A82A-455C-BD30-7D90B4A46F68}"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91</a:t>
            </a:fld>
            <a:endParaRPr lang="en-US"/>
          </a:p>
        </p:txBody>
      </p:sp>
    </p:spTree>
    <p:extLst>
      <p:ext uri="{BB962C8B-B14F-4D97-AF65-F5344CB8AC3E}">
        <p14:creationId xmlns:p14="http://schemas.microsoft.com/office/powerpoint/2010/main" val="26916580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Useful </a:t>
            </a:r>
            <a:r>
              <a:rPr lang="en-US" dirty="0" smtClean="0">
                <a:solidFill>
                  <a:schemeClr val="bg1"/>
                </a:solidFill>
              </a:rPr>
              <a:t>Operators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Operator overloading can make your code more intuitive and enable it to act more like the built-in </a:t>
            </a:r>
            <a:r>
              <a:rPr lang="en-US" sz="2000" dirty="0" smtClean="0"/>
              <a:t>types.</a:t>
            </a:r>
          </a:p>
          <a:p>
            <a:pPr marL="457200">
              <a:buFont typeface="Wingdings" panose="05000000000000000000" pitchFamily="2" charset="2"/>
              <a:buChar char="§"/>
            </a:pPr>
            <a:r>
              <a:rPr lang="en-US" sz="2000" dirty="0" smtClean="0"/>
              <a:t>It </a:t>
            </a:r>
            <a:r>
              <a:rPr lang="en-US" sz="2000" dirty="0"/>
              <a:t>can also make your code unmanageable, complex, and obtuse if you break the </a:t>
            </a:r>
            <a:r>
              <a:rPr lang="en-US" sz="2000" dirty="0">
                <a:solidFill>
                  <a:srgbClr val="0070C0"/>
                </a:solidFill>
              </a:rPr>
              <a:t>common</a:t>
            </a:r>
            <a:r>
              <a:rPr lang="en-US" sz="2000" dirty="0">
                <a:solidFill>
                  <a:srgbClr val="FF0000"/>
                </a:solidFill>
              </a:rPr>
              <a:t> idiom</a:t>
            </a:r>
            <a:r>
              <a:rPr lang="en-US" sz="2000" dirty="0"/>
              <a:t> for the use of </a:t>
            </a:r>
            <a:r>
              <a:rPr lang="en-US" sz="2000" dirty="0" smtClean="0"/>
              <a:t>operators.</a:t>
            </a:r>
          </a:p>
          <a:p>
            <a:pPr marL="457200">
              <a:buFont typeface="Wingdings" panose="05000000000000000000" pitchFamily="2" charset="2"/>
              <a:buChar char="§"/>
            </a:pPr>
            <a:r>
              <a:rPr lang="en-US" sz="2000" dirty="0" smtClean="0"/>
              <a:t>Resist </a:t>
            </a:r>
            <a:r>
              <a:rPr lang="en-US" sz="2000" dirty="0"/>
              <a:t>the temptation to use operators in new and idiosyncratic </a:t>
            </a:r>
            <a:r>
              <a:rPr lang="en-US" sz="2000" dirty="0" smtClean="0"/>
              <a:t>ways.</a:t>
            </a:r>
          </a:p>
          <a:p>
            <a:pPr marL="457200">
              <a:buFont typeface="Wingdings" panose="05000000000000000000" pitchFamily="2" charset="2"/>
              <a:buChar char="§"/>
            </a:pPr>
            <a:r>
              <a:rPr lang="en-US" sz="2000" dirty="0" smtClean="0"/>
              <a:t>For </a:t>
            </a:r>
            <a:r>
              <a:rPr lang="en-US" sz="2000" dirty="0"/>
              <a:t>example, although it might be tempting to overload the increment operator (++) on an employee class to invoke a method incrementing the employee's pay level, this can create tremendous confusion for clients of your </a:t>
            </a:r>
            <a:r>
              <a:rPr lang="en-US" sz="2000" dirty="0" smtClean="0"/>
              <a:t>class.</a:t>
            </a:r>
          </a:p>
          <a:p>
            <a:pPr marL="457200">
              <a:buFont typeface="Wingdings" panose="05000000000000000000" pitchFamily="2" charset="2"/>
              <a:buChar char="§"/>
            </a:pPr>
            <a:r>
              <a:rPr lang="en-US" sz="2000" dirty="0" smtClean="0"/>
              <a:t>It </a:t>
            </a:r>
            <a:r>
              <a:rPr lang="en-US" sz="2000" dirty="0"/>
              <a:t>is best to use </a:t>
            </a:r>
            <a:r>
              <a:rPr lang="en-US" sz="2000" dirty="0">
                <a:solidFill>
                  <a:srgbClr val="FF0000"/>
                </a:solidFill>
              </a:rPr>
              <a:t>operator overloading</a:t>
            </a:r>
            <a:r>
              <a:rPr lang="en-US" sz="2000" dirty="0"/>
              <a:t> </a:t>
            </a:r>
            <a:r>
              <a:rPr lang="en-US" sz="2000" dirty="0">
                <a:solidFill>
                  <a:srgbClr val="0070C0"/>
                </a:solidFill>
              </a:rPr>
              <a:t>sparingly</a:t>
            </a:r>
            <a:r>
              <a:rPr lang="en-US" sz="2000" dirty="0"/>
              <a:t>, and only when its meaning is clear and consistent with how the built-in classes operate</a:t>
            </a:r>
            <a:r>
              <a:rPr lang="en-US" sz="2000" dirty="0" smtClean="0"/>
              <a:t>.</a:t>
            </a:r>
            <a:endParaRPr lang="en-US" sz="2000" dirty="0"/>
          </a:p>
        </p:txBody>
      </p:sp>
      <p:sp>
        <p:nvSpPr>
          <p:cNvPr id="3" name="Date Placeholder 2"/>
          <p:cNvSpPr>
            <a:spLocks noGrp="1"/>
          </p:cNvSpPr>
          <p:nvPr>
            <p:ph type="dt" sz="half" idx="2"/>
          </p:nvPr>
        </p:nvSpPr>
        <p:spPr/>
        <p:txBody>
          <a:bodyPr/>
          <a:lstStyle/>
          <a:p>
            <a:fld id="{6F0594F5-705A-4C33-B728-B5FA29E2F40A}"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92</a:t>
            </a:fld>
            <a:endParaRPr lang="en-US"/>
          </a:p>
        </p:txBody>
      </p:sp>
    </p:spTree>
    <p:extLst>
      <p:ext uri="{BB962C8B-B14F-4D97-AF65-F5344CB8AC3E}">
        <p14:creationId xmlns:p14="http://schemas.microsoft.com/office/powerpoint/2010/main" val="245565243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Logical </a:t>
            </a:r>
            <a:r>
              <a:rPr lang="en-US" dirty="0" smtClean="0">
                <a:solidFill>
                  <a:schemeClr val="bg1"/>
                </a:solidFill>
              </a:rPr>
              <a:t>Pairs</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It is quite common to overload the equals operator (==) to test whether two objects are equal (however equality might be defined for your object</a:t>
            </a:r>
            <a:r>
              <a:rPr lang="en-US" sz="2000" dirty="0" smtClean="0"/>
              <a:t>).</a:t>
            </a:r>
          </a:p>
          <a:p>
            <a:pPr marL="457200">
              <a:buFont typeface="Wingdings" panose="05000000000000000000" pitchFamily="2" charset="2"/>
              <a:buChar char="§"/>
            </a:pPr>
            <a:r>
              <a:rPr lang="en-US" sz="2000" dirty="0" smtClean="0"/>
              <a:t>C</a:t>
            </a:r>
            <a:r>
              <a:rPr lang="en-US" sz="2000" dirty="0"/>
              <a:t># insists that if you overload the equals operator, you must also overload the not-equals operator (!= ). </a:t>
            </a:r>
            <a:endParaRPr lang="en-US" sz="2000" dirty="0" smtClean="0"/>
          </a:p>
          <a:p>
            <a:pPr marL="457200">
              <a:buFont typeface="Wingdings" panose="05000000000000000000" pitchFamily="2" charset="2"/>
              <a:buChar char="§"/>
            </a:pPr>
            <a:r>
              <a:rPr lang="en-US" sz="2000" dirty="0" smtClean="0"/>
              <a:t>Similarly</a:t>
            </a:r>
            <a:r>
              <a:rPr lang="en-US" sz="2000" dirty="0"/>
              <a:t>, the less-than (&lt;) and greater-than (&gt;) operators must be paired, as must the less-than or equals (&lt;=) and greater-than or equals (&gt;=) operators</a:t>
            </a:r>
            <a:r>
              <a:rPr lang="en-US" sz="2000" dirty="0" smtClean="0"/>
              <a:t>.</a:t>
            </a:r>
            <a:endParaRPr lang="en-US" sz="2000" dirty="0"/>
          </a:p>
        </p:txBody>
      </p:sp>
      <p:sp>
        <p:nvSpPr>
          <p:cNvPr id="3" name="Date Placeholder 2"/>
          <p:cNvSpPr>
            <a:spLocks noGrp="1"/>
          </p:cNvSpPr>
          <p:nvPr>
            <p:ph type="dt" sz="half" idx="2"/>
          </p:nvPr>
        </p:nvSpPr>
        <p:spPr/>
        <p:txBody>
          <a:bodyPr/>
          <a:lstStyle/>
          <a:p>
            <a:fld id="{C26787EA-3CCE-499E-96E3-3BE818D857BF}"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93</a:t>
            </a:fld>
            <a:endParaRPr lang="en-US"/>
          </a:p>
        </p:txBody>
      </p:sp>
    </p:spTree>
    <p:extLst>
      <p:ext uri="{BB962C8B-B14F-4D97-AF65-F5344CB8AC3E}">
        <p14:creationId xmlns:p14="http://schemas.microsoft.com/office/powerpoint/2010/main" val="341823082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Equals </a:t>
            </a:r>
            <a:r>
              <a:rPr lang="en-US" dirty="0" smtClean="0">
                <a:solidFill>
                  <a:schemeClr val="bg1"/>
                </a:solidFill>
              </a:rPr>
              <a:t>Operator</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If you overload the </a:t>
            </a:r>
            <a:r>
              <a:rPr lang="en-US" sz="2000" dirty="0">
                <a:solidFill>
                  <a:srgbClr val="FF0000"/>
                </a:solidFill>
              </a:rPr>
              <a:t>equals operator (==), </a:t>
            </a:r>
            <a:r>
              <a:rPr lang="en-US" sz="2000" dirty="0"/>
              <a:t>it is recommended that you also </a:t>
            </a:r>
            <a:r>
              <a:rPr lang="en-US" sz="2000" dirty="0">
                <a:solidFill>
                  <a:srgbClr val="FF0000"/>
                </a:solidFill>
              </a:rPr>
              <a:t>override</a:t>
            </a:r>
            <a:r>
              <a:rPr lang="en-US" sz="2000" dirty="0"/>
              <a:t> the </a:t>
            </a:r>
            <a:r>
              <a:rPr lang="en-US" sz="2000" dirty="0">
                <a:solidFill>
                  <a:srgbClr val="0070C0"/>
                </a:solidFill>
              </a:rPr>
              <a:t>virtual</a:t>
            </a:r>
            <a:r>
              <a:rPr lang="en-US" sz="2000" dirty="0"/>
              <a:t> </a:t>
            </a:r>
            <a:r>
              <a:rPr lang="en-US" sz="2000" dirty="0">
                <a:solidFill>
                  <a:srgbClr val="FF0000"/>
                </a:solidFill>
              </a:rPr>
              <a:t>Equals( )</a:t>
            </a:r>
            <a:r>
              <a:rPr lang="en-US" sz="2000" dirty="0"/>
              <a:t> </a:t>
            </a:r>
            <a:r>
              <a:rPr lang="en-US" sz="2000" dirty="0">
                <a:solidFill>
                  <a:srgbClr val="0070C0"/>
                </a:solidFill>
              </a:rPr>
              <a:t>method</a:t>
            </a:r>
            <a:r>
              <a:rPr lang="en-US" sz="2000" dirty="0"/>
              <a:t> provided by </a:t>
            </a:r>
            <a:r>
              <a:rPr lang="en-US" sz="2000" dirty="0">
                <a:solidFill>
                  <a:srgbClr val="FF0000"/>
                </a:solidFill>
              </a:rPr>
              <a:t>object</a:t>
            </a:r>
            <a:r>
              <a:rPr lang="en-US" sz="2000" dirty="0"/>
              <a:t> and route its functionality back to the </a:t>
            </a:r>
            <a:r>
              <a:rPr lang="en-US" sz="2000" dirty="0">
                <a:solidFill>
                  <a:srgbClr val="FF0000"/>
                </a:solidFill>
              </a:rPr>
              <a:t>equals </a:t>
            </a:r>
            <a:r>
              <a:rPr lang="en-US" sz="2000" dirty="0" smtClean="0">
                <a:solidFill>
                  <a:srgbClr val="FF0000"/>
                </a:solidFill>
              </a:rPr>
              <a:t>operator</a:t>
            </a:r>
            <a:r>
              <a:rPr lang="en-US" sz="2000" dirty="0" smtClean="0"/>
              <a:t>.</a:t>
            </a:r>
          </a:p>
          <a:p>
            <a:pPr marL="457200">
              <a:buFont typeface="Wingdings" panose="05000000000000000000" pitchFamily="2" charset="2"/>
              <a:buChar char="§"/>
            </a:pPr>
            <a:r>
              <a:rPr lang="en-US" sz="2000" dirty="0" smtClean="0"/>
              <a:t>This </a:t>
            </a:r>
            <a:r>
              <a:rPr lang="en-US" sz="2000" dirty="0"/>
              <a:t>allows your class to be polymorphic and provides compatibility with other .NET languages that do not overload operators (but do support method overloading</a:t>
            </a:r>
            <a:r>
              <a:rPr lang="en-US" sz="2000" dirty="0" smtClean="0"/>
              <a:t>).</a:t>
            </a:r>
          </a:p>
          <a:p>
            <a:pPr marL="457200">
              <a:buFont typeface="Wingdings" panose="05000000000000000000" pitchFamily="2" charset="2"/>
              <a:buChar char="§"/>
            </a:pPr>
            <a:r>
              <a:rPr lang="en-US" sz="2000" dirty="0"/>
              <a:t>The </a:t>
            </a:r>
            <a:r>
              <a:rPr lang="en-US" sz="2000" dirty="0">
                <a:solidFill>
                  <a:srgbClr val="FF0000"/>
                </a:solidFill>
              </a:rPr>
              <a:t>FCL</a:t>
            </a:r>
            <a:r>
              <a:rPr lang="en-US" sz="2000" dirty="0"/>
              <a:t> </a:t>
            </a:r>
            <a:r>
              <a:rPr lang="en-US" sz="2000" dirty="0">
                <a:solidFill>
                  <a:srgbClr val="0070C0"/>
                </a:solidFill>
              </a:rPr>
              <a:t>classes</a:t>
            </a:r>
            <a:r>
              <a:rPr lang="en-US" sz="2000" dirty="0"/>
              <a:t> </a:t>
            </a:r>
            <a:r>
              <a:rPr lang="en-US" sz="2000" dirty="0">
                <a:solidFill>
                  <a:srgbClr val="FF0000"/>
                </a:solidFill>
              </a:rPr>
              <a:t>will not</a:t>
            </a:r>
            <a:r>
              <a:rPr lang="en-US" sz="2000" dirty="0">
                <a:solidFill>
                  <a:srgbClr val="0070C0"/>
                </a:solidFill>
              </a:rPr>
              <a:t> use</a:t>
            </a:r>
            <a:r>
              <a:rPr lang="en-US" sz="2000" dirty="0"/>
              <a:t> the </a:t>
            </a:r>
            <a:r>
              <a:rPr lang="en-US" sz="2000" dirty="0">
                <a:solidFill>
                  <a:srgbClr val="FF0000"/>
                </a:solidFill>
              </a:rPr>
              <a:t>overloaded operators</a:t>
            </a:r>
            <a:r>
              <a:rPr lang="en-US" sz="2000" dirty="0"/>
              <a:t> but will expect your </a:t>
            </a:r>
            <a:r>
              <a:rPr lang="en-US" sz="2000" dirty="0">
                <a:solidFill>
                  <a:srgbClr val="FF0000"/>
                </a:solidFill>
              </a:rPr>
              <a:t>classes</a:t>
            </a:r>
            <a:r>
              <a:rPr lang="en-US" sz="2000" dirty="0"/>
              <a:t> to </a:t>
            </a:r>
            <a:r>
              <a:rPr lang="en-US" sz="2000" dirty="0">
                <a:solidFill>
                  <a:srgbClr val="0070C0"/>
                </a:solidFill>
              </a:rPr>
              <a:t>implement</a:t>
            </a:r>
            <a:r>
              <a:rPr lang="en-US" sz="2000" dirty="0"/>
              <a:t> the </a:t>
            </a:r>
            <a:r>
              <a:rPr lang="en-US" sz="2000" dirty="0">
                <a:solidFill>
                  <a:srgbClr val="FF0000"/>
                </a:solidFill>
              </a:rPr>
              <a:t>underlying </a:t>
            </a:r>
            <a:r>
              <a:rPr lang="en-US" sz="2000" dirty="0" smtClean="0">
                <a:solidFill>
                  <a:srgbClr val="FF0000"/>
                </a:solidFill>
              </a:rPr>
              <a:t>methods</a:t>
            </a:r>
            <a:r>
              <a:rPr lang="en-US" sz="2000" dirty="0" smtClean="0"/>
              <a:t>.</a:t>
            </a:r>
          </a:p>
          <a:p>
            <a:pPr marL="457200">
              <a:buFont typeface="Wingdings" panose="05000000000000000000" pitchFamily="2" charset="2"/>
              <a:buChar char="§"/>
            </a:pPr>
            <a:r>
              <a:rPr lang="en-US" sz="2000" dirty="0" smtClean="0"/>
              <a:t>Thus</a:t>
            </a:r>
            <a:r>
              <a:rPr lang="en-US" sz="2000" dirty="0"/>
              <a:t>, for example, ArrayList expects you to implement Equals( </a:t>
            </a:r>
            <a:r>
              <a:rPr lang="en-US" sz="2000" dirty="0" smtClean="0"/>
              <a:t>).</a:t>
            </a:r>
          </a:p>
          <a:p>
            <a:pPr marL="457200">
              <a:buFont typeface="Wingdings" panose="05000000000000000000" pitchFamily="2" charset="2"/>
              <a:buChar char="§"/>
            </a:pPr>
            <a:r>
              <a:rPr lang="en-US" sz="2000" dirty="0" smtClean="0"/>
              <a:t>The </a:t>
            </a:r>
            <a:r>
              <a:rPr lang="en-US" sz="2000" dirty="0"/>
              <a:t>object class implements the Equals( ) method with this signature</a:t>
            </a:r>
            <a:r>
              <a:rPr lang="en-US" sz="2000" dirty="0" smtClean="0"/>
              <a:t>:</a:t>
            </a:r>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a:t>By overriding this method, you allow your </a:t>
            </a:r>
            <a:r>
              <a:rPr lang="en-US" sz="2000" dirty="0">
                <a:solidFill>
                  <a:srgbClr val="FF0000"/>
                </a:solidFill>
              </a:rPr>
              <a:t>Fraction</a:t>
            </a:r>
            <a:r>
              <a:rPr lang="en-US" sz="2000" dirty="0"/>
              <a:t> </a:t>
            </a:r>
            <a:r>
              <a:rPr lang="en-US" sz="2000" dirty="0">
                <a:solidFill>
                  <a:srgbClr val="0070C0"/>
                </a:solidFill>
              </a:rPr>
              <a:t>class</a:t>
            </a:r>
            <a:r>
              <a:rPr lang="en-US" sz="2000" dirty="0"/>
              <a:t> to act </a:t>
            </a:r>
            <a:r>
              <a:rPr lang="en-US" sz="2000" dirty="0">
                <a:solidFill>
                  <a:srgbClr val="0070C0"/>
                </a:solidFill>
              </a:rPr>
              <a:t>polymorphically</a:t>
            </a:r>
            <a:r>
              <a:rPr lang="en-US" sz="2000" dirty="0"/>
              <a:t> with all other </a:t>
            </a:r>
            <a:r>
              <a:rPr lang="en-US" sz="2000" dirty="0" smtClean="0"/>
              <a:t>objects.</a:t>
            </a:r>
          </a:p>
          <a:p>
            <a:pPr marL="457200">
              <a:buFont typeface="Wingdings" panose="05000000000000000000" pitchFamily="2" charset="2"/>
              <a:buChar char="§"/>
            </a:pPr>
            <a:r>
              <a:rPr lang="en-US" sz="2000" dirty="0" smtClean="0"/>
              <a:t>Inside </a:t>
            </a:r>
            <a:r>
              <a:rPr lang="en-US" sz="2000" dirty="0"/>
              <a:t>the body of Equals( ), you will need to ensure that you are comparing with another Fraction, and if so you can pass the implementation along to the equals operator definition that you've </a:t>
            </a:r>
            <a:r>
              <a:rPr lang="en-US" sz="2000" dirty="0" smtClean="0"/>
              <a:t>written </a:t>
            </a:r>
            <a:r>
              <a:rPr lang="en-US" sz="2000" dirty="0" smtClean="0">
                <a:solidFill>
                  <a:srgbClr val="FF0000"/>
                </a:solidFill>
              </a:rPr>
              <a:t>Listing 6-1</a:t>
            </a:r>
            <a:r>
              <a:rPr lang="en-US" sz="2000" dirty="0" smtClean="0"/>
              <a:t>.</a:t>
            </a:r>
          </a:p>
          <a:p>
            <a:pPr marL="457200">
              <a:buFont typeface="Wingdings" panose="05000000000000000000" pitchFamily="2" charset="2"/>
              <a:buChar char="§"/>
            </a:pPr>
            <a:r>
              <a:rPr lang="en-US" sz="2000" dirty="0"/>
              <a:t>The </a:t>
            </a:r>
            <a:r>
              <a:rPr lang="en-US" sz="2000" dirty="0">
                <a:solidFill>
                  <a:srgbClr val="FF0000"/>
                </a:solidFill>
              </a:rPr>
              <a:t>is</a:t>
            </a:r>
            <a:r>
              <a:rPr lang="en-US" sz="2000" dirty="0"/>
              <a:t> </a:t>
            </a:r>
            <a:r>
              <a:rPr lang="en-US" sz="2000" dirty="0">
                <a:solidFill>
                  <a:srgbClr val="0070C0"/>
                </a:solidFill>
              </a:rPr>
              <a:t>operator</a:t>
            </a:r>
            <a:r>
              <a:rPr lang="en-US" sz="2000" dirty="0"/>
              <a:t> is used to check whether the </a:t>
            </a:r>
            <a:r>
              <a:rPr lang="en-US" sz="2000" dirty="0">
                <a:solidFill>
                  <a:srgbClr val="FF0000"/>
                </a:solidFill>
              </a:rPr>
              <a:t>runtime type</a:t>
            </a:r>
            <a:r>
              <a:rPr lang="en-US" sz="2000" dirty="0"/>
              <a:t> of an object is compatible with the operand (in this case, Fraction</a:t>
            </a:r>
            <a:r>
              <a:rPr lang="en-US" sz="2000" dirty="0" smtClean="0"/>
              <a:t>).</a:t>
            </a:r>
          </a:p>
          <a:p>
            <a:pPr marL="457200">
              <a:buFont typeface="Wingdings" panose="05000000000000000000" pitchFamily="2" charset="2"/>
              <a:buChar char="§"/>
            </a:pPr>
            <a:r>
              <a:rPr lang="en-US" sz="2000" dirty="0" smtClean="0"/>
              <a:t>Thus </a:t>
            </a:r>
            <a:r>
              <a:rPr lang="en-US" sz="2000" dirty="0"/>
              <a:t>o is Fraction will evaluate true if o is in fact a type compatible with Fraction</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918406" y="4108979"/>
            <a:ext cx="5172075" cy="333375"/>
          </a:xfrm>
          <a:prstGeom prst="rect">
            <a:avLst/>
          </a:prstGeom>
          <a:ln>
            <a:solidFill>
              <a:schemeClr val="accent1"/>
            </a:solidFill>
          </a:ln>
        </p:spPr>
      </p:pic>
      <p:sp>
        <p:nvSpPr>
          <p:cNvPr id="5" name="Date Placeholder 4"/>
          <p:cNvSpPr>
            <a:spLocks noGrp="1"/>
          </p:cNvSpPr>
          <p:nvPr>
            <p:ph type="dt" sz="half" idx="2"/>
          </p:nvPr>
        </p:nvSpPr>
        <p:spPr/>
        <p:txBody>
          <a:bodyPr/>
          <a:lstStyle/>
          <a:p>
            <a:fld id="{1053C79B-CC52-4CBE-883B-59BA812FFDF6}"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94</a:t>
            </a:fld>
            <a:endParaRPr lang="en-US"/>
          </a:p>
        </p:txBody>
      </p:sp>
    </p:spTree>
    <p:extLst>
      <p:ext uri="{BB962C8B-B14F-4D97-AF65-F5344CB8AC3E}">
        <p14:creationId xmlns:p14="http://schemas.microsoft.com/office/powerpoint/2010/main" val="24027620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6-1</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4891" y="1373114"/>
            <a:ext cx="4353983" cy="1708223"/>
          </a:xfrm>
          <a:prstGeom prst="rect">
            <a:avLst/>
          </a:prstGeom>
          <a:ln>
            <a:solidFill>
              <a:schemeClr val="accent1"/>
            </a:solidFill>
          </a:ln>
        </p:spPr>
      </p:pic>
      <p:sp>
        <p:nvSpPr>
          <p:cNvPr id="4" name="Date Placeholder 3"/>
          <p:cNvSpPr>
            <a:spLocks noGrp="1"/>
          </p:cNvSpPr>
          <p:nvPr>
            <p:ph type="dt" sz="half" idx="2"/>
          </p:nvPr>
        </p:nvSpPr>
        <p:spPr/>
        <p:txBody>
          <a:bodyPr/>
          <a:lstStyle/>
          <a:p>
            <a:fld id="{D63525AF-B9AB-4A57-AB6F-826E4C20D313}"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95</a:t>
            </a:fld>
            <a:endParaRPr lang="en-US"/>
          </a:p>
        </p:txBody>
      </p:sp>
    </p:spTree>
    <p:extLst>
      <p:ext uri="{BB962C8B-B14F-4D97-AF65-F5344CB8AC3E}">
        <p14:creationId xmlns:p14="http://schemas.microsoft.com/office/powerpoint/2010/main" val="31196282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Conversion Operators</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C# converts int to long </a:t>
            </a:r>
            <a:r>
              <a:rPr lang="en-US" sz="2000" dirty="0">
                <a:solidFill>
                  <a:srgbClr val="0070C0"/>
                </a:solidFill>
              </a:rPr>
              <a:t>implicitly</a:t>
            </a:r>
            <a:r>
              <a:rPr lang="en-US" sz="2000" dirty="0"/>
              <a:t>, and allows you to convert long to int </a:t>
            </a:r>
            <a:r>
              <a:rPr lang="en-US" sz="2000" dirty="0" smtClean="0">
                <a:solidFill>
                  <a:srgbClr val="0070C0"/>
                </a:solidFill>
              </a:rPr>
              <a:t>explicitly</a:t>
            </a:r>
            <a:r>
              <a:rPr lang="en-US" sz="2000" dirty="0" smtClean="0"/>
              <a:t>.</a:t>
            </a:r>
          </a:p>
          <a:p>
            <a:pPr marL="457200">
              <a:buFont typeface="Wingdings" panose="05000000000000000000" pitchFamily="2" charset="2"/>
              <a:buChar char="§"/>
            </a:pPr>
            <a:r>
              <a:rPr lang="en-US" sz="2000" dirty="0" smtClean="0"/>
              <a:t>The </a:t>
            </a:r>
            <a:r>
              <a:rPr lang="en-US" sz="2000" dirty="0"/>
              <a:t>conversion from int to long is implicit because you know that any int will fit into the memory representation of a </a:t>
            </a:r>
            <a:r>
              <a:rPr lang="en-US" sz="2000" dirty="0" smtClean="0"/>
              <a:t>long.</a:t>
            </a:r>
          </a:p>
          <a:p>
            <a:pPr marL="457200">
              <a:buFont typeface="Wingdings" panose="05000000000000000000" pitchFamily="2" charset="2"/>
              <a:buChar char="§"/>
            </a:pPr>
            <a:r>
              <a:rPr lang="en-US" sz="2000" dirty="0" smtClean="0"/>
              <a:t>The </a:t>
            </a:r>
            <a:r>
              <a:rPr lang="en-US" sz="2000" dirty="0"/>
              <a:t>reverse operation, from long to int, must be explicit (using a cast) because it is possible to lose information in the conversion</a:t>
            </a:r>
            <a:r>
              <a:rPr lang="en-US" sz="2000" dirty="0" smtClean="0"/>
              <a:t>:</a:t>
            </a:r>
            <a:endParaRPr lang="en-US" sz="2000" dirty="0"/>
          </a:p>
          <a:p>
            <a:pPr indent="0">
              <a:buNone/>
            </a:pPr>
            <a:endParaRPr lang="en-US" sz="2000" dirty="0" smtClean="0"/>
          </a:p>
          <a:p>
            <a:pPr indent="0">
              <a:buNone/>
            </a:pPr>
            <a:endParaRPr lang="en-US" sz="2000" dirty="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You must have the same functionality for your </a:t>
            </a:r>
            <a:r>
              <a:rPr lang="en-US" sz="2000" dirty="0" smtClean="0"/>
              <a:t>fractions.</a:t>
            </a:r>
          </a:p>
          <a:p>
            <a:pPr marL="685800">
              <a:buFont typeface="Wingdings" panose="05000000000000000000" pitchFamily="2" charset="2"/>
              <a:buChar char="ü"/>
            </a:pPr>
            <a:r>
              <a:rPr lang="en-US" sz="2000" dirty="0" smtClean="0"/>
              <a:t>Given </a:t>
            </a:r>
            <a:r>
              <a:rPr lang="en-US" sz="2000" dirty="0"/>
              <a:t>an int, you can support an </a:t>
            </a:r>
            <a:r>
              <a:rPr lang="en-US" sz="2000" dirty="0">
                <a:solidFill>
                  <a:srgbClr val="FF0000"/>
                </a:solidFill>
              </a:rPr>
              <a:t>implicit</a:t>
            </a:r>
            <a:r>
              <a:rPr lang="en-US" sz="2000" dirty="0"/>
              <a:t> </a:t>
            </a:r>
            <a:r>
              <a:rPr lang="en-US" sz="2000" dirty="0">
                <a:solidFill>
                  <a:srgbClr val="0070C0"/>
                </a:solidFill>
              </a:rPr>
              <a:t>conversion</a:t>
            </a:r>
            <a:r>
              <a:rPr lang="en-US" sz="2000" dirty="0"/>
              <a:t> to a fraction because any whole value is equal to that value over 1 (e.g., 15==15/1</a:t>
            </a:r>
            <a:r>
              <a:rPr lang="en-US" sz="2000" dirty="0" smtClean="0"/>
              <a:t>).</a:t>
            </a:r>
          </a:p>
          <a:p>
            <a:pPr marL="685800">
              <a:buFont typeface="Wingdings" panose="05000000000000000000" pitchFamily="2" charset="2"/>
              <a:buChar char="ü"/>
            </a:pPr>
            <a:r>
              <a:rPr lang="en-US" sz="2000" dirty="0" smtClean="0"/>
              <a:t>Given </a:t>
            </a:r>
            <a:r>
              <a:rPr lang="en-US" sz="2000" dirty="0"/>
              <a:t>a fraction, you might want to provide an </a:t>
            </a:r>
            <a:r>
              <a:rPr lang="en-US" sz="2000" dirty="0">
                <a:solidFill>
                  <a:srgbClr val="FF0000"/>
                </a:solidFill>
              </a:rPr>
              <a:t>explicit</a:t>
            </a:r>
            <a:r>
              <a:rPr lang="en-US" sz="2000" dirty="0"/>
              <a:t> </a:t>
            </a:r>
            <a:r>
              <a:rPr lang="en-US" sz="2000" dirty="0">
                <a:solidFill>
                  <a:srgbClr val="0070C0"/>
                </a:solidFill>
              </a:rPr>
              <a:t>conversion</a:t>
            </a:r>
            <a:r>
              <a:rPr lang="en-US" sz="2000" dirty="0"/>
              <a:t> back to an integer, understanding that some value might be </a:t>
            </a:r>
            <a:r>
              <a:rPr lang="en-US" sz="2000" dirty="0" smtClean="0"/>
              <a:t>lost.</a:t>
            </a:r>
          </a:p>
          <a:p>
            <a:pPr marL="685800" indent="0">
              <a:buNone/>
            </a:pPr>
            <a:r>
              <a:rPr lang="en-US" sz="2000" dirty="0" smtClean="0"/>
              <a:t>Thus</a:t>
            </a:r>
            <a:r>
              <a:rPr lang="en-US" sz="2000" dirty="0"/>
              <a:t>, you might convert 9/4 to the integer value </a:t>
            </a:r>
            <a:r>
              <a:rPr lang="en-US" sz="2000" dirty="0" smtClean="0"/>
              <a:t>2.</a:t>
            </a:r>
          </a:p>
        </p:txBody>
      </p:sp>
      <p:pic>
        <p:nvPicPr>
          <p:cNvPr id="3" name="Picture 2"/>
          <p:cNvPicPr>
            <a:picLocks noChangeAspect="1"/>
          </p:cNvPicPr>
          <p:nvPr/>
        </p:nvPicPr>
        <p:blipFill>
          <a:blip r:embed="rId2"/>
          <a:stretch>
            <a:fillRect/>
          </a:stretch>
        </p:blipFill>
        <p:spPr>
          <a:xfrm>
            <a:off x="843491" y="2931951"/>
            <a:ext cx="4781550" cy="1104900"/>
          </a:xfrm>
          <a:prstGeom prst="rect">
            <a:avLst/>
          </a:prstGeom>
          <a:ln>
            <a:solidFill>
              <a:schemeClr val="accent1"/>
            </a:solidFill>
          </a:ln>
        </p:spPr>
      </p:pic>
      <p:sp>
        <p:nvSpPr>
          <p:cNvPr id="5" name="Date Placeholder 4"/>
          <p:cNvSpPr>
            <a:spLocks noGrp="1"/>
          </p:cNvSpPr>
          <p:nvPr>
            <p:ph type="dt" sz="half" idx="2"/>
          </p:nvPr>
        </p:nvSpPr>
        <p:spPr/>
        <p:txBody>
          <a:bodyPr/>
          <a:lstStyle/>
          <a:p>
            <a:fld id="{F150BBF0-4597-4C11-B5F1-DBF2338A8EE7}"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96</a:t>
            </a:fld>
            <a:endParaRPr lang="en-US"/>
          </a:p>
        </p:txBody>
      </p:sp>
    </p:spTree>
    <p:extLst>
      <p:ext uri="{BB962C8B-B14F-4D97-AF65-F5344CB8AC3E}">
        <p14:creationId xmlns:p14="http://schemas.microsoft.com/office/powerpoint/2010/main" val="33310829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Implicit, Explicit Keywords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a:t>
            </a:r>
            <a:r>
              <a:rPr lang="en-US" sz="2000" dirty="0">
                <a:solidFill>
                  <a:srgbClr val="0070C0"/>
                </a:solidFill>
              </a:rPr>
              <a:t>keyword</a:t>
            </a:r>
            <a:r>
              <a:rPr lang="en-US" sz="2000" dirty="0"/>
              <a:t> </a:t>
            </a:r>
            <a:r>
              <a:rPr lang="en-US" sz="2000" dirty="0">
                <a:solidFill>
                  <a:srgbClr val="FF0000"/>
                </a:solidFill>
              </a:rPr>
              <a:t>implicit</a:t>
            </a:r>
            <a:r>
              <a:rPr lang="en-US" sz="2000" dirty="0"/>
              <a:t> is used when the conversion is guaranteed to succeed and no information will be lost; otherwise </a:t>
            </a:r>
            <a:r>
              <a:rPr lang="en-US" sz="2000" dirty="0">
                <a:solidFill>
                  <a:srgbClr val="FF0000"/>
                </a:solidFill>
              </a:rPr>
              <a:t>explicit</a:t>
            </a:r>
            <a:r>
              <a:rPr lang="en-US" sz="2000" dirty="0"/>
              <a:t> is used</a:t>
            </a:r>
            <a:r>
              <a:rPr lang="en-US" sz="2000" dirty="0" smtClean="0"/>
              <a:t>.</a:t>
            </a:r>
          </a:p>
          <a:p>
            <a:pPr marL="457200">
              <a:buFont typeface="Wingdings" panose="05000000000000000000" pitchFamily="2" charset="2"/>
              <a:buChar char="§"/>
            </a:pPr>
            <a:r>
              <a:rPr lang="en-US" sz="2000" dirty="0">
                <a:solidFill>
                  <a:srgbClr val="FF0000"/>
                </a:solidFill>
              </a:rPr>
              <a:t>Example 6-1</a:t>
            </a:r>
            <a:r>
              <a:rPr lang="en-US" sz="2000" dirty="0"/>
              <a:t> illustrates how you might implement implicit and explicit conversions, and some of the operators of the Fraction class. (Although I've used Console.WriteLine to print messages illustrating which method we're entering, the better way to pursue this kind of trace is with the </a:t>
            </a:r>
            <a:r>
              <a:rPr lang="en-US" sz="2000" dirty="0">
                <a:solidFill>
                  <a:srgbClr val="FF0000"/>
                </a:solidFill>
              </a:rPr>
              <a:t>debugger</a:t>
            </a:r>
            <a:r>
              <a:rPr lang="en-US" sz="2000" dirty="0"/>
              <a:t>. You can place a </a:t>
            </a:r>
            <a:r>
              <a:rPr lang="en-US" sz="2000" dirty="0">
                <a:solidFill>
                  <a:srgbClr val="FF0000"/>
                </a:solidFill>
              </a:rPr>
              <a:t>breakpoint</a:t>
            </a:r>
            <a:r>
              <a:rPr lang="en-US" sz="2000" dirty="0"/>
              <a:t> on each of the test statements, and then step into the code, watching the invocation of the constructors as they occur</a:t>
            </a:r>
            <a:r>
              <a:rPr lang="en-US" sz="2000" dirty="0" smtClean="0"/>
              <a:t>.)</a:t>
            </a:r>
          </a:p>
          <a:p>
            <a:pPr marL="457200">
              <a:buFont typeface="Wingdings" panose="05000000000000000000" pitchFamily="2" charset="2"/>
              <a:buChar char="§"/>
            </a:pPr>
            <a:r>
              <a:rPr lang="en-US" sz="2000" dirty="0" smtClean="0"/>
              <a:t>When </a:t>
            </a:r>
            <a:r>
              <a:rPr lang="en-US" sz="2000" dirty="0"/>
              <a:t>you compile this example, it will generate some </a:t>
            </a:r>
            <a:r>
              <a:rPr lang="en-US" sz="2000" dirty="0">
                <a:solidFill>
                  <a:srgbClr val="FF0000"/>
                </a:solidFill>
              </a:rPr>
              <a:t>warnings</a:t>
            </a:r>
            <a:r>
              <a:rPr lang="en-US" sz="2000" dirty="0"/>
              <a:t> because </a:t>
            </a:r>
            <a:r>
              <a:rPr lang="en-US" sz="2000" dirty="0">
                <a:solidFill>
                  <a:srgbClr val="FF0000"/>
                </a:solidFill>
              </a:rPr>
              <a:t>GetHashCode( )</a:t>
            </a:r>
            <a:r>
              <a:rPr lang="en-US" sz="2000" dirty="0"/>
              <a:t> is not implemented (see Chapter 9</a:t>
            </a:r>
            <a:r>
              <a:rPr lang="en-US" sz="2000" dirty="0" smtClean="0"/>
              <a:t>).</a:t>
            </a:r>
            <a:endParaRPr lang="en-US" sz="2000" dirty="0"/>
          </a:p>
        </p:txBody>
      </p:sp>
      <p:sp>
        <p:nvSpPr>
          <p:cNvPr id="3" name="Date Placeholder 2"/>
          <p:cNvSpPr>
            <a:spLocks noGrp="1"/>
          </p:cNvSpPr>
          <p:nvPr>
            <p:ph type="dt" sz="half" idx="2"/>
          </p:nvPr>
        </p:nvSpPr>
        <p:spPr/>
        <p:txBody>
          <a:bodyPr/>
          <a:lstStyle/>
          <a:p>
            <a:fld id="{216994C6-FA07-43C9-8492-C0FC6653EA66}"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97</a:t>
            </a:fld>
            <a:endParaRPr lang="en-US"/>
          </a:p>
        </p:txBody>
      </p:sp>
    </p:spTree>
    <p:extLst>
      <p:ext uri="{BB962C8B-B14F-4D97-AF65-F5344CB8AC3E}">
        <p14:creationId xmlns:p14="http://schemas.microsoft.com/office/powerpoint/2010/main" val="32972217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Example 6-1</a:t>
            </a:r>
            <a:endParaRPr lang="en-US" dirty="0"/>
          </a:p>
        </p:txBody>
      </p:sp>
      <p:sp>
        <p:nvSpPr>
          <p:cNvPr id="3" name="Content Placeholder 2"/>
          <p:cNvSpPr>
            <a:spLocks noGrp="1"/>
          </p:cNvSpPr>
          <p:nvPr>
            <p:ph idx="1"/>
          </p:nvPr>
        </p:nvSpPr>
        <p:spPr/>
        <p:txBody>
          <a:bodyPr/>
          <a:lstStyle/>
          <a:p>
            <a:endParaRPr lang="en-US"/>
          </a:p>
        </p:txBody>
      </p:sp>
      <p:pic>
        <p:nvPicPr>
          <p:cNvPr id="8" name="Picture 7"/>
          <p:cNvPicPr>
            <a:picLocks noChangeAspect="1"/>
          </p:cNvPicPr>
          <p:nvPr/>
        </p:nvPicPr>
        <p:blipFill>
          <a:blip r:embed="rId2"/>
          <a:stretch>
            <a:fillRect/>
          </a:stretch>
        </p:blipFill>
        <p:spPr>
          <a:xfrm>
            <a:off x="111095" y="1320271"/>
            <a:ext cx="11430000" cy="5114925"/>
          </a:xfrm>
          <a:prstGeom prst="rect">
            <a:avLst/>
          </a:prstGeom>
          <a:ln>
            <a:solidFill>
              <a:schemeClr val="accent1"/>
            </a:solidFill>
          </a:ln>
        </p:spPr>
      </p:pic>
      <p:sp>
        <p:nvSpPr>
          <p:cNvPr id="4" name="Date Placeholder 3"/>
          <p:cNvSpPr>
            <a:spLocks noGrp="1"/>
          </p:cNvSpPr>
          <p:nvPr>
            <p:ph type="dt" sz="half" idx="2"/>
          </p:nvPr>
        </p:nvSpPr>
        <p:spPr/>
        <p:txBody>
          <a:bodyPr/>
          <a:lstStyle/>
          <a:p>
            <a:fld id="{750AB739-4FFA-41B2-9CB1-20E43938352A}" type="datetime1">
              <a:rPr lang="en-US" smtClean="0"/>
              <a:t>4/30/2018</a:t>
            </a:fld>
            <a:endParaRPr lang="en-US"/>
          </a:p>
        </p:txBody>
      </p:sp>
      <p:sp>
        <p:nvSpPr>
          <p:cNvPr id="6" name="Slide Number Placeholder 5"/>
          <p:cNvSpPr>
            <a:spLocks noGrp="1"/>
          </p:cNvSpPr>
          <p:nvPr>
            <p:ph type="sldNum" sz="quarter" idx="4"/>
          </p:nvPr>
        </p:nvSpPr>
        <p:spPr/>
        <p:txBody>
          <a:bodyPr/>
          <a:lstStyle/>
          <a:p>
            <a:fld id="{062D6987-FB6D-4DB8-81B8-AD0F35E3BB5F}" type="slidenum">
              <a:rPr lang="en-US" smtClean="0"/>
              <a:pPr/>
              <a:t>98</a:t>
            </a:fld>
            <a:endParaRPr lang="en-US"/>
          </a:p>
        </p:txBody>
      </p:sp>
    </p:spTree>
    <p:extLst>
      <p:ext uri="{BB962C8B-B14F-4D97-AF65-F5344CB8AC3E}">
        <p14:creationId xmlns:p14="http://schemas.microsoft.com/office/powerpoint/2010/main" val="195060068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Example 6-1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111095" y="1301220"/>
            <a:ext cx="11306175" cy="4848225"/>
          </a:xfrm>
          <a:prstGeom prst="rect">
            <a:avLst/>
          </a:prstGeom>
          <a:ln>
            <a:solidFill>
              <a:schemeClr val="accent1"/>
            </a:solidFill>
          </a:ln>
        </p:spPr>
      </p:pic>
      <p:sp>
        <p:nvSpPr>
          <p:cNvPr id="5" name="Date Placeholder 4"/>
          <p:cNvSpPr>
            <a:spLocks noGrp="1"/>
          </p:cNvSpPr>
          <p:nvPr>
            <p:ph type="dt" sz="half" idx="2"/>
          </p:nvPr>
        </p:nvSpPr>
        <p:spPr/>
        <p:txBody>
          <a:bodyPr/>
          <a:lstStyle/>
          <a:p>
            <a:fld id="{08B3D938-2D42-4C20-BEA0-C58838DC2485}" type="datetime1">
              <a:rPr lang="en-US" smtClean="0"/>
              <a:t>4/30/2018</a:t>
            </a:fld>
            <a:endParaRPr lang="en-US"/>
          </a:p>
        </p:txBody>
      </p:sp>
      <p:sp>
        <p:nvSpPr>
          <p:cNvPr id="7" name="Slide Number Placeholder 6"/>
          <p:cNvSpPr>
            <a:spLocks noGrp="1"/>
          </p:cNvSpPr>
          <p:nvPr>
            <p:ph type="sldNum" sz="quarter" idx="4"/>
          </p:nvPr>
        </p:nvSpPr>
        <p:spPr/>
        <p:txBody>
          <a:bodyPr/>
          <a:lstStyle/>
          <a:p>
            <a:fld id="{062D6987-FB6D-4DB8-81B8-AD0F35E3BB5F}" type="slidenum">
              <a:rPr lang="en-US" smtClean="0"/>
              <a:pPr/>
              <a:t>99</a:t>
            </a:fld>
            <a:endParaRPr lang="en-US"/>
          </a:p>
        </p:txBody>
      </p:sp>
    </p:spTree>
    <p:extLst>
      <p:ext uri="{BB962C8B-B14F-4D97-AF65-F5344CB8AC3E}">
        <p14:creationId xmlns:p14="http://schemas.microsoft.com/office/powerpoint/2010/main" val="1184072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17630</Words>
  <Application>Microsoft Office PowerPoint</Application>
  <PresentationFormat>Widescreen</PresentationFormat>
  <Paragraphs>1500</Paragraphs>
  <Slides>200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200</vt:i4>
      </vt:variant>
    </vt:vector>
  </HeadingPairs>
  <TitlesOfParts>
    <vt:vector size="209"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Intro               |</vt:lpstr>
      <vt:lpstr>The .NET Platform</vt:lpstr>
      <vt:lpstr>Microsoft Commitment</vt:lpstr>
      <vt:lpstr>The .NET Framework</vt:lpstr>
      <vt:lpstr>.NET Framework Architecture</vt:lpstr>
      <vt:lpstr>Figure 1-1</vt:lpstr>
      <vt:lpstr>CLR</vt:lpstr>
      <vt:lpstr>Framework Class Library</vt:lpstr>
      <vt:lpstr>Framework Base Classes</vt:lpstr>
      <vt:lpstr>Data and XML Classes</vt:lpstr>
      <vt:lpstr>Applied Technologies</vt:lpstr>
      <vt:lpstr>Compilation and the MSIL</vt:lpstr>
      <vt:lpstr>The C# Language</vt:lpstr>
      <vt:lpstr>Classes</vt:lpstr>
      <vt:lpstr>Interfaces</vt:lpstr>
      <vt:lpstr>Structures</vt:lpstr>
      <vt:lpstr>Component-oriented features</vt:lpstr>
      <vt:lpstr>Assembly</vt:lpstr>
      <vt:lpstr>PowerPoint Presentation</vt:lpstr>
      <vt:lpstr>Intro</vt:lpstr>
      <vt:lpstr>Example 2-1</vt:lpstr>
      <vt:lpstr>Classes, Objects, and Types</vt:lpstr>
      <vt:lpstr>Classes, Objects, and Types          |</vt:lpstr>
      <vt:lpstr>Methods</vt:lpstr>
      <vt:lpstr>Methods              |</vt:lpstr>
      <vt:lpstr>Comments</vt:lpstr>
      <vt:lpstr>Comments</vt:lpstr>
      <vt:lpstr>Example 2-2</vt:lpstr>
      <vt:lpstr>Console Applications</vt:lpstr>
      <vt:lpstr>Namespaces</vt:lpstr>
      <vt:lpstr>Namespaces             |</vt:lpstr>
      <vt:lpstr>Namespaces            ||</vt:lpstr>
      <vt:lpstr>The Dot Operator (.)</vt:lpstr>
      <vt:lpstr>The using Keyword</vt:lpstr>
      <vt:lpstr>Example 2-3 || 2-4 || Listing 2-0</vt:lpstr>
      <vt:lpstr>Case Sensitivity</vt:lpstr>
      <vt:lpstr>The static Keyword</vt:lpstr>
      <vt:lpstr>Developing "Hello World"</vt:lpstr>
      <vt:lpstr>Editing "Hello World"</vt:lpstr>
      <vt:lpstr>Editing "Hello World“           |</vt:lpstr>
      <vt:lpstr>Compiling and Running "Hello World"</vt:lpstr>
      <vt:lpstr>Command-line Compiler</vt:lpstr>
      <vt:lpstr>Just In Time Compilation</vt:lpstr>
      <vt:lpstr>Using the Visual Studio .NET Debugger</vt:lpstr>
      <vt:lpstr>Breakpoints</vt:lpstr>
      <vt:lpstr>Breakpoints              |</vt:lpstr>
      <vt:lpstr>Figure 2-9</vt:lpstr>
      <vt:lpstr>Figure 2-10</vt:lpstr>
      <vt:lpstr>PowerPoint Presentation</vt:lpstr>
      <vt:lpstr>Intro</vt:lpstr>
      <vt:lpstr>Intro               |</vt:lpstr>
      <vt:lpstr>Types</vt:lpstr>
      <vt:lpstr>Types               |</vt:lpstr>
      <vt:lpstr>Working with Built-in Types</vt:lpstr>
      <vt:lpstr>NOTE</vt:lpstr>
      <vt:lpstr>Table 3-1</vt:lpstr>
      <vt:lpstr>The Stack and the Heap</vt:lpstr>
      <vt:lpstr>Choosing a built-in type</vt:lpstr>
      <vt:lpstr>Choosing a built-in type           |</vt:lpstr>
      <vt:lpstr>Table 3-2</vt:lpstr>
      <vt:lpstr>Converting built-in types</vt:lpstr>
      <vt:lpstr>Variables and Constants</vt:lpstr>
      <vt:lpstr>Expressions</vt:lpstr>
      <vt:lpstr>Expressions              |</vt:lpstr>
      <vt:lpstr>Whitespace</vt:lpstr>
      <vt:lpstr>Statements</vt:lpstr>
      <vt:lpstr>Operators</vt:lpstr>
      <vt:lpstr>Namespaces</vt:lpstr>
      <vt:lpstr>Preprocessor Directives</vt:lpstr>
      <vt:lpstr>Defining Identifiers</vt:lpstr>
      <vt:lpstr>Listing P-1</vt:lpstr>
      <vt:lpstr>Undefining Identifiers</vt:lpstr>
      <vt:lpstr>Listing P-2</vt:lpstr>
      <vt:lpstr>#if, #elif, #else, and #endif</vt:lpstr>
      <vt:lpstr>Listing P-3</vt:lpstr>
      <vt:lpstr>#region</vt:lpstr>
      <vt:lpstr>Figure 3-1 || 3-2</vt:lpstr>
      <vt:lpstr>PowerPoint Presentation</vt:lpstr>
      <vt:lpstr>PowerPoint Presentation</vt:lpstr>
      <vt:lpstr>Intro</vt:lpstr>
      <vt:lpstr>Specialization and Generalization</vt:lpstr>
      <vt:lpstr>Specialization and Generalization</vt:lpstr>
      <vt:lpstr>PowerPoint Presentation</vt:lpstr>
      <vt:lpstr>Intro</vt:lpstr>
      <vt:lpstr>Using the operator Keyword</vt:lpstr>
      <vt:lpstr>Using the operator Keyword         |</vt:lpstr>
      <vt:lpstr>Supporting Other .NET Languages</vt:lpstr>
      <vt:lpstr>Creating Useful Operators</vt:lpstr>
      <vt:lpstr>Logical Pairs</vt:lpstr>
      <vt:lpstr>The Equals Operator</vt:lpstr>
      <vt:lpstr>Listing 6-1</vt:lpstr>
      <vt:lpstr>Conversion Operators</vt:lpstr>
      <vt:lpstr>Implicit, Explicit Keywords</vt:lpstr>
      <vt:lpstr>Example 6-1</vt:lpstr>
      <vt:lpstr>Example 6-1             |</vt:lpstr>
      <vt:lpstr>PowerPoint Presentation</vt:lpstr>
      <vt:lpstr>PowerPoint Presentation</vt:lpstr>
      <vt:lpstr>Intro</vt:lpstr>
      <vt:lpstr>Intro               |</vt:lpstr>
      <vt:lpstr>Mix Ins</vt:lpstr>
      <vt:lpstr>Implementing an Interface</vt:lpstr>
      <vt:lpstr>Accessing Interface Methods</vt:lpstr>
      <vt:lpstr>Overriding Interface Implementations</vt:lpstr>
      <vt:lpstr>Explicit Interface Implementations</vt:lpstr>
      <vt:lpstr>PowerPoint Presentation</vt:lpstr>
      <vt:lpstr>Intro</vt:lpstr>
      <vt:lpstr>Arrays</vt:lpstr>
      <vt:lpstr>The foreach Statement</vt:lpstr>
      <vt:lpstr>Indexers</vt:lpstr>
      <vt:lpstr>Syntax</vt:lpstr>
      <vt:lpstr>NOTE</vt:lpstr>
      <vt:lpstr>Example 9-9</vt:lpstr>
      <vt:lpstr>Example 9-9             |</vt:lpstr>
      <vt:lpstr>Explanation</vt:lpstr>
      <vt:lpstr>Explanation              |</vt:lpstr>
      <vt:lpstr>Indexers and Assignment</vt:lpstr>
      <vt:lpstr>Example 9-A</vt:lpstr>
      <vt:lpstr>Indexing on Other Values</vt:lpstr>
      <vt:lpstr>Example 9-10</vt:lpstr>
      <vt:lpstr>Collection Interfaces</vt:lpstr>
      <vt:lpstr>Array Lists</vt:lpstr>
      <vt:lpstr>Queues</vt:lpstr>
      <vt:lpstr>Stacks</vt:lpstr>
      <vt:lpstr>Dictionaries</vt:lpstr>
      <vt:lpstr>PowerPoint Presentation</vt:lpstr>
      <vt:lpstr>Intro</vt:lpstr>
      <vt:lpstr>Strings</vt:lpstr>
      <vt:lpstr>Strings               |</vt:lpstr>
      <vt:lpstr>Creating Strings</vt:lpstr>
      <vt:lpstr>The ToString Method</vt:lpstr>
      <vt:lpstr>Manipulating Strings</vt:lpstr>
      <vt:lpstr>Finding Substrings</vt:lpstr>
      <vt:lpstr>Splitting Strings</vt:lpstr>
      <vt:lpstr>Manipulating Dynamic Strings</vt:lpstr>
      <vt:lpstr>Regular Expressions</vt:lpstr>
      <vt:lpstr>Regular Expressions            |</vt:lpstr>
      <vt:lpstr>Using Regular Expressions: Regex</vt:lpstr>
      <vt:lpstr>Using Regular Expressions: Regex        |</vt:lpstr>
      <vt:lpstr>NOTE</vt:lpstr>
      <vt:lpstr>Example 10-5</vt:lpstr>
      <vt:lpstr>Example 10-6</vt:lpstr>
      <vt:lpstr>Using Regex Match Collections</vt:lpstr>
      <vt:lpstr>Example 10-7</vt:lpstr>
      <vt:lpstr>Using Regex Groups</vt:lpstr>
      <vt:lpstr>Using CaptureCollection</vt:lpstr>
      <vt:lpstr>PowerPoint Presentation</vt:lpstr>
      <vt:lpstr>PowerPoint Presentation</vt:lpstr>
      <vt:lpstr>Intro</vt:lpstr>
      <vt:lpstr>Intro               |</vt:lpstr>
      <vt:lpstr>Intro              ||</vt:lpstr>
      <vt:lpstr>Delegates</vt:lpstr>
      <vt:lpstr>Events</vt:lpstr>
      <vt:lpstr>PowerPoint Presentation</vt:lpstr>
      <vt:lpstr>PowerPoint Presentation</vt:lpstr>
      <vt:lpstr>PowerPoint Presentation</vt:lpstr>
      <vt:lpstr>Intro</vt:lpstr>
      <vt:lpstr>Intro               |</vt:lpstr>
      <vt:lpstr>SOAP, WSDL, and Discovery</vt:lpstr>
      <vt:lpstr>SOAP, WSDL, and Discovery         |</vt:lpstr>
      <vt:lpstr>Server-side Support</vt:lpstr>
      <vt:lpstr>Client-side Support</vt:lpstr>
      <vt:lpstr>Building a Web Service</vt:lpstr>
      <vt:lpstr>Creating the Proxy</vt:lpstr>
      <vt:lpstr>PowerPoint Presentation</vt:lpstr>
      <vt:lpstr>Intro</vt:lpstr>
      <vt:lpstr>PE Files</vt:lpstr>
      <vt:lpstr>Metadata</vt:lpstr>
      <vt:lpstr>Security Boundary</vt:lpstr>
      <vt:lpstr>Versioning</vt:lpstr>
      <vt:lpstr>Manifests</vt:lpstr>
      <vt:lpstr>Manifests              |</vt:lpstr>
      <vt:lpstr>Figure 17-1 || 17-2</vt:lpstr>
      <vt:lpstr>Modules in the Manifest</vt:lpstr>
      <vt:lpstr>Module Manifests</vt:lpstr>
      <vt:lpstr>Other Required Assemblies</vt:lpstr>
      <vt:lpstr>NOTE</vt:lpstr>
      <vt:lpstr>Multi-Module Assemblies</vt:lpstr>
      <vt:lpstr>Benefiting from Multi-Module Assemblies</vt:lpstr>
      <vt:lpstr>Benefiting from Multi-Module Assemblies      |</vt:lpstr>
      <vt:lpstr>Building a Multi-Module Assembly</vt:lpstr>
      <vt:lpstr>Testing the assembly</vt:lpstr>
      <vt:lpstr>Loading the assembly</vt:lpstr>
      <vt:lpstr>Private Assemblies</vt:lpstr>
      <vt:lpstr>Shared Assemblies</vt:lpstr>
      <vt:lpstr>The End of DLL Hell</vt:lpstr>
      <vt:lpstr>Versions</vt:lpstr>
      <vt:lpstr>Strong Names</vt:lpstr>
      <vt:lpstr>The Global Assembly Cache</vt:lpstr>
      <vt:lpstr>Building a Shared Assembly</vt:lpstr>
      <vt:lpstr>PowerPoint Presentation</vt:lpstr>
      <vt:lpstr>PowerPoint Presentation</vt:lpstr>
      <vt:lpstr>PowerPoint Presentation</vt:lpstr>
      <vt:lpstr>PowerPoint Presentation</vt:lpstr>
      <vt:lpstr>PowerPoint Presentation</vt:lpstr>
      <vt:lpstr>Technology Outburst</vt:lpstr>
      <vt:lpstr>Runtime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75</cp:revision>
  <dcterms:created xsi:type="dcterms:W3CDTF">2018-04-26T03:21:35Z</dcterms:created>
  <dcterms:modified xsi:type="dcterms:W3CDTF">2018-04-30T01:58:18Z</dcterms:modified>
</cp:coreProperties>
</file>