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62" r:id="rId2"/>
    <p:sldId id="263" r:id="rId3"/>
    <p:sldId id="335" r:id="rId4"/>
    <p:sldId id="264" r:id="rId5"/>
    <p:sldId id="265" r:id="rId6"/>
    <p:sldId id="305" r:id="rId7"/>
    <p:sldId id="315" r:id="rId8"/>
    <p:sldId id="316" r:id="rId9"/>
    <p:sldId id="317" r:id="rId10"/>
    <p:sldId id="318" r:id="rId11"/>
    <p:sldId id="319" r:id="rId12"/>
    <p:sldId id="306" r:id="rId13"/>
    <p:sldId id="320" r:id="rId14"/>
    <p:sldId id="321" r:id="rId15"/>
    <p:sldId id="322" r:id="rId16"/>
    <p:sldId id="323" r:id="rId17"/>
    <p:sldId id="324" r:id="rId18"/>
    <p:sldId id="304" r:id="rId19"/>
    <p:sldId id="310" r:id="rId20"/>
    <p:sldId id="307" r:id="rId21"/>
    <p:sldId id="312" r:id="rId22"/>
    <p:sldId id="311" r:id="rId23"/>
    <p:sldId id="309" r:id="rId24"/>
    <p:sldId id="308" r:id="rId25"/>
    <p:sldId id="313" r:id="rId26"/>
    <p:sldId id="314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325" r:id="rId44"/>
    <p:sldId id="326" r:id="rId45"/>
    <p:sldId id="330" r:id="rId46"/>
    <p:sldId id="331" r:id="rId47"/>
    <p:sldId id="327" r:id="rId48"/>
    <p:sldId id="328" r:id="rId49"/>
    <p:sldId id="329" r:id="rId50"/>
    <p:sldId id="332" r:id="rId51"/>
    <p:sldId id="333" r:id="rId52"/>
    <p:sldId id="334" r:id="rId53"/>
    <p:sldId id="282" r:id="rId54"/>
    <p:sldId id="283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284" r:id="rId70"/>
    <p:sldId id="285" r:id="rId71"/>
    <p:sldId id="287" r:id="rId72"/>
    <p:sldId id="286" r:id="rId73"/>
    <p:sldId id="288" r:id="rId74"/>
    <p:sldId id="289" r:id="rId75"/>
    <p:sldId id="26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3226D1-01D7-4742-AD03-924C402BC2DC}">
          <p14:sldIdLst>
            <p14:sldId id="262"/>
            <p14:sldId id="263"/>
            <p14:sldId id="335"/>
          </p14:sldIdLst>
        </p14:section>
        <p14:section name="Intro C#" id="{A9EE2456-6287-4561-8AD6-B8FC5CFA4969}">
          <p14:sldIdLst>
            <p14:sldId id="264"/>
            <p14:sldId id="265"/>
            <p14:sldId id="305"/>
            <p14:sldId id="315"/>
            <p14:sldId id="316"/>
            <p14:sldId id="317"/>
            <p14:sldId id="318"/>
            <p14:sldId id="319"/>
            <p14:sldId id="306"/>
            <p14:sldId id="320"/>
            <p14:sldId id="321"/>
            <p14:sldId id="322"/>
            <p14:sldId id="323"/>
            <p14:sldId id="324"/>
            <p14:sldId id="304"/>
            <p14:sldId id="310"/>
            <p14:sldId id="307"/>
            <p14:sldId id="312"/>
            <p14:sldId id="311"/>
            <p14:sldId id="309"/>
            <p14:sldId id="308"/>
            <p14:sldId id="313"/>
            <p14:sldId id="314"/>
          </p14:sldIdLst>
        </p14:section>
        <p14:section name="Basic Coding C#" id="{9AFC991E-E230-4639-8EA7-E102E9F2170F}">
          <p14:sldIdLst>
            <p14:sldId id="266"/>
            <p14:sldId id="267"/>
          </p14:sldIdLst>
        </p14:section>
        <p14:section name="Types" id="{8BC31B94-FDA5-4E16-A300-1A057A29AA5C}">
          <p14:sldIdLst>
            <p14:sldId id="268"/>
            <p14:sldId id="269"/>
          </p14:sldIdLst>
        </p14:section>
        <p14:section name="Generics" id="{444C8B54-4440-449A-97E1-A8970C3FB435}">
          <p14:sldIdLst>
            <p14:sldId id="270"/>
            <p14:sldId id="271"/>
          </p14:sldIdLst>
        </p14:section>
        <p14:section name="Collections" id="{C9DD00F7-DCB0-42FE-8D99-769599856D11}">
          <p14:sldIdLst>
            <p14:sldId id="272"/>
            <p14:sldId id="273"/>
          </p14:sldIdLst>
        </p14:section>
        <p14:section name="Inheritance" id="{5A28BC40-0A94-44B1-994A-939555041E7F}">
          <p14:sldIdLst>
            <p14:sldId id="274"/>
            <p14:sldId id="275"/>
          </p14:sldIdLst>
        </p14:section>
        <p14:section name="Object Lifetime" id="{5186C8CB-C7B1-4232-9399-932C965FCEA2}">
          <p14:sldIdLst>
            <p14:sldId id="276"/>
            <p14:sldId id="277"/>
          </p14:sldIdLst>
        </p14:section>
        <p14:section name="Exceptions" id="{27962D09-C0BD-4080-AA49-1A44FC06103C}">
          <p14:sldIdLst>
            <p14:sldId id="278"/>
            <p14:sldId id="279"/>
          </p14:sldIdLst>
        </p14:section>
        <p14:section name="Delegates, Lambdas and Events" id="{D4315E92-DF73-4824-9E3A-1D76251942D6}">
          <p14:sldIdLst>
            <p14:sldId id="280"/>
            <p14:sldId id="281"/>
          </p14:sldIdLst>
        </p14:section>
        <p14:section name="LINQ" id="{D3CCB6C1-4281-4EB5-8308-738A237100D5}">
          <p14:sldIdLst>
            <p14:sldId id="325"/>
            <p14:sldId id="326"/>
            <p14:sldId id="330"/>
            <p14:sldId id="331"/>
            <p14:sldId id="327"/>
            <p14:sldId id="328"/>
            <p14:sldId id="329"/>
            <p14:sldId id="332"/>
            <p14:sldId id="333"/>
            <p14:sldId id="334"/>
          </p14:sldIdLst>
        </p14:section>
        <p14:section name="Reactive Extensions" id="{432EF565-1C87-469B-BC73-F547574424B2}">
          <p14:sldIdLst>
            <p14:sldId id="282"/>
            <p14:sldId id="283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Assemblies" id="{10F9BFF6-1D44-475A-BA5E-45EE2B0C6ADE}">
          <p14:sldIdLst>
            <p14:sldId id="284"/>
            <p14:sldId id="285"/>
          </p14:sldIdLst>
        </p14:section>
        <p14:section name="Reflection" id="{9D2950D3-A604-4A08-9235-8365717C739F}">
          <p14:sldIdLst>
            <p14:sldId id="287"/>
            <p14:sldId id="286"/>
          </p14:sldIdLst>
        </p14:section>
        <p14:section name="Dynamic Typing" id="{E6792B72-E276-49E3-9107-EF7F0FF9F623}">
          <p14:sldIdLst/>
        </p14:section>
        <p14:section name="Attributes" id="{A1A4D2D3-0AE7-4C43-9352-9C14C297EA15}">
          <p14:sldIdLst>
            <p14:sldId id="288"/>
            <p14:sldId id="289"/>
          </p14:sldIdLst>
        </p14:section>
        <p14:section name="Files &amp; Streams" id="{E7288DB5-0185-4D0C-8A1D-8F2C200067DF}">
          <p14:sldIdLst/>
        </p14:section>
        <p14:section name="Multithreading" id="{8B67209C-31DB-4711-9D32-1CDA97F06C2C}">
          <p14:sldIdLst/>
        </p14:section>
        <p14:section name="Async Lang Features" id="{C1067EA5-7958-4625-8DC1-FA25FCE840B1}">
          <p14:sldIdLst/>
        </p14:section>
        <p14:section name="Appendix Section" id="{790E8E03-B983-4404-BA01-122F0765EA80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F1E86-D5E4-4C84-9639-61CB8D4DBC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F1E86-D5E4-4C84-9639-61CB8D4DBC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2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F1E86-D5E4-4C84-9639-61CB8D4DBC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3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ABC8-77CB-42D0-8117-8FAD2EA487F2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2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62250" y="2556686"/>
            <a:ext cx="4114799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762250" y="2925811"/>
            <a:ext cx="4114799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600201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Book Name: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52525" y="2922239"/>
            <a:ext cx="1600200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Book Source: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469226" y="6569926"/>
            <a:ext cx="16110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0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66" r:id="rId10"/>
    <p:sldLayoutId id="214748367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o-project.com/" TargetMode="Externa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Programming C# 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534" y="5801605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334534" y="4881943"/>
            <a:ext cx="2455333" cy="7620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Appendix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94239"/>
              </p:ext>
            </p:extLst>
          </p:nvPr>
        </p:nvGraphicFramePr>
        <p:xfrm>
          <a:off x="6890265" y="3340665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Apr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09589"/>
              </p:ext>
            </p:extLst>
          </p:nvPr>
        </p:nvGraphicFramePr>
        <p:xfrm>
          <a:off x="9350479" y="3340662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0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</a:t>
            </a:r>
            <a:r>
              <a:rPr lang="en-US" dirty="0"/>
              <a:t>if you get unlucky and need to use an OS feature that doesn’t have any .NET library wrappers, C# offers various mechanisms for working with older style APIs, such as </a:t>
            </a:r>
            <a:r>
              <a:rPr lang="en-US" dirty="0">
                <a:solidFill>
                  <a:srgbClr val="FF0000"/>
                </a:solidFill>
              </a:rPr>
              <a:t>Win32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aspects of the interoperability mechanisms are a little clunky, and if you need to deal with an existing component, you might need to write a thin wrapper that presents a more .NET-friendly face. (You can still write the wrapper in C#. You’d just be putting the awkward interoperability details in one place, rather than letting them pollute your whole codebase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if you design a new COM component carefully, you can make it straightforward to use directly from C</a:t>
            </a:r>
            <a:r>
              <a:rPr lang="en-US" dirty="0" smtClean="0"/>
              <a:t>#.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8 introduces a new kind of API for writing full-screen applications optimized for tablet computers, an evolution of COM called WinRT, and—unlike interoperability with older native Windows APIs—using WinRT from C# feels very </a:t>
            </a:r>
            <a:r>
              <a:rPr lang="en-US" dirty="0" smtClean="0"/>
              <a:t>natural.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summary, with C# we get a strong set of abstractions built into the language, a </a:t>
            </a:r>
            <a:r>
              <a:rPr lang="en-US" dirty="0" smtClean="0"/>
              <a:t>powerful </a:t>
            </a:r>
            <a:r>
              <a:rPr lang="en-US" dirty="0"/>
              <a:t>runtime, and easy access to an enormous amount of library and platform </a:t>
            </a:r>
            <a:r>
              <a:rPr lang="en-US" dirty="0" smtClean="0"/>
              <a:t>functionality.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2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parts of the .NET Framework class library are </a:t>
            </a:r>
            <a:r>
              <a:rPr lang="en-US" dirty="0">
                <a:solidFill>
                  <a:srgbClr val="FF0000"/>
                </a:solidFill>
              </a:rPr>
              <a:t>specific</a:t>
            </a:r>
            <a:r>
              <a:rPr lang="en-US" dirty="0"/>
              <a:t> to </a:t>
            </a:r>
            <a:r>
              <a:rPr lang="en-US" dirty="0" smtClean="0">
                <a:solidFill>
                  <a:srgbClr val="FF0000"/>
                </a:solidFill>
              </a:rPr>
              <a:t>Windows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library features dedicated to building Windows desktop applications, for </a:t>
            </a:r>
            <a:r>
              <a:rPr lang="en-US" dirty="0" smtClean="0"/>
              <a:t>example.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other parts are more generic, such as the </a:t>
            </a:r>
            <a:r>
              <a:rPr lang="en-US" dirty="0">
                <a:solidFill>
                  <a:srgbClr val="FF0000"/>
                </a:solidFill>
              </a:rPr>
              <a:t>HTTP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client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classes</a:t>
            </a:r>
            <a:r>
              <a:rPr lang="en-US" dirty="0"/>
              <a:t>, which would be relevant on any operating </a:t>
            </a:r>
            <a:r>
              <a:rPr lang="en-US" dirty="0" smtClean="0"/>
              <a:t>system.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ECMA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specification</a:t>
            </a:r>
            <a:r>
              <a:rPr lang="en-US" dirty="0"/>
              <a:t> for the runtime used by C# defines a set of library features that are not dependent on any particular operating </a:t>
            </a:r>
            <a:r>
              <a:rPr lang="en-US" dirty="0" smtClean="0"/>
              <a:t>system.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.NET Framework class library supports all these features, of course, as well as offering Microsoft-specific ones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4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language, it’s useful to compare it with alternatives, so it’s worth looking at some of the reasons you might choose some other </a:t>
            </a:r>
            <a:r>
              <a:rPr lang="en-US" dirty="0" smtClean="0"/>
              <a:t>language.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#’s nearest competitor is arguably </a:t>
            </a:r>
            <a:r>
              <a:rPr lang="en-US" dirty="0">
                <a:solidFill>
                  <a:srgbClr val="FF0000"/>
                </a:solidFill>
              </a:rPr>
              <a:t>Visual Basic</a:t>
            </a:r>
            <a:r>
              <a:rPr lang="en-US" dirty="0"/>
              <a:t> (VB), another native .NET language that offers most of the same benefits as C</a:t>
            </a:r>
            <a:r>
              <a:rPr lang="en-US" dirty="0" smtClean="0"/>
              <a:t>#.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choice here is mostly a matter of </a:t>
            </a:r>
            <a:r>
              <a:rPr lang="en-US" dirty="0" smtClean="0"/>
              <a:t>syntax.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# is part of the C family of languages, and if you are familiar with at least one language from that group (which includes C, C++, Objective-C, Java, and JavaScript), you will feel instantly at home with C#’s syntax. </a:t>
            </a:r>
            <a:endParaRPr lang="en-US" dirty="0" smtClean="0"/>
          </a:p>
          <a:p>
            <a:pPr lvl="2"/>
            <a:r>
              <a:rPr lang="en-US" dirty="0" smtClean="0"/>
              <a:t>However</a:t>
            </a:r>
            <a:r>
              <a:rPr lang="en-US" dirty="0"/>
              <a:t>, if you do not know any of those languages, but you are at home with pre-.NET versions of Visual Basic, or with the scripting variants such as Microsoft Office’s Visual Basic for Applications (</a:t>
            </a:r>
            <a:r>
              <a:rPr lang="en-US" dirty="0">
                <a:solidFill>
                  <a:srgbClr val="FF0000"/>
                </a:solidFill>
              </a:rPr>
              <a:t>VBA</a:t>
            </a:r>
            <a:r>
              <a:rPr lang="en-US" dirty="0"/>
              <a:t>), then the .NET version of Visual Basic would certainly be easier to </a:t>
            </a:r>
            <a:r>
              <a:rPr lang="en-US" dirty="0" smtClean="0"/>
              <a:t>learn.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Studio offers another language designed specifically for the .NET Framework, called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a very different language from C# and Visual Basic, and it seems to be aimed mostly at calculation-intensive applications such as engineering, and the more technical areas of </a:t>
            </a:r>
            <a:r>
              <a:rPr lang="en-US" dirty="0" smtClean="0"/>
              <a:t>finance.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is primarily a </a:t>
            </a:r>
            <a:r>
              <a:rPr lang="en-US" dirty="0">
                <a:solidFill>
                  <a:srgbClr val="FF0000"/>
                </a:solidFill>
              </a:rPr>
              <a:t>functional programming </a:t>
            </a:r>
            <a:r>
              <a:rPr lang="en-US" dirty="0">
                <a:solidFill>
                  <a:srgbClr val="0070C0"/>
                </a:solidFill>
              </a:rPr>
              <a:t>language</a:t>
            </a:r>
            <a:r>
              <a:rPr lang="en-US" dirty="0"/>
              <a:t>, with its roots firmly in academia. (Its closest non-.NET relative is a programming language called </a:t>
            </a:r>
            <a:r>
              <a:rPr lang="en-US" dirty="0">
                <a:solidFill>
                  <a:srgbClr val="FF0000"/>
                </a:solidFill>
              </a:rPr>
              <a:t>OCaml</a:t>
            </a:r>
            <a:r>
              <a:rPr lang="en-US" dirty="0"/>
              <a:t>, which is popular in universities but has never been a commercial hit</a:t>
            </a:r>
            <a:r>
              <a:rPr lang="en-US" dirty="0" smtClean="0"/>
              <a:t>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6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C#?	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It </a:t>
            </a:r>
            <a:r>
              <a:rPr lang="en-US" dirty="0"/>
              <a:t>is good for expressing particularly complex computations, so if you’re working on </a:t>
            </a:r>
            <a:r>
              <a:rPr lang="en-US" dirty="0" smtClean="0"/>
              <a:t>applications </a:t>
            </a:r>
            <a:r>
              <a:rPr lang="en-US" dirty="0"/>
              <a:t>that spend much more of their time thinking than doing, F# may be for you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6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there’s </a:t>
            </a:r>
            <a:r>
              <a:rPr lang="en-US" dirty="0">
                <a:solidFill>
                  <a:srgbClr val="FF0000"/>
                </a:solidFill>
              </a:rPr>
              <a:t>C++</a:t>
            </a:r>
            <a:r>
              <a:rPr lang="en-US" dirty="0"/>
              <a:t>, which has always been a mainstay of Windows </a:t>
            </a:r>
            <a:r>
              <a:rPr lang="en-US" dirty="0" smtClean="0"/>
              <a:t>development.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C++ language is always evolving, and in the recently published </a:t>
            </a:r>
            <a:r>
              <a:rPr lang="en-US" dirty="0">
                <a:solidFill>
                  <a:srgbClr val="FF0000"/>
                </a:solidFill>
              </a:rPr>
              <a:t>C++11 standard </a:t>
            </a:r>
            <a:r>
              <a:rPr lang="en-US" dirty="0"/>
              <a:t>(ISO/IEC standard 14882:2011, to use its formal name), the language gained several features that make it significantly more expressive than earlier </a:t>
            </a:r>
            <a:r>
              <a:rPr lang="en-US" dirty="0" smtClean="0"/>
              <a:t>versions.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now much easier to use functional programming idioms, for </a:t>
            </a:r>
            <a:r>
              <a:rPr lang="en-US" dirty="0" smtClean="0"/>
              <a:t>example.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many cases, C++ code can provide significantly better performance than .NET languages, partly because C++ lets you get closer to the underlying machinery of the computer, and partly because the CLR has much higher overheads than the rather frugal C++ </a:t>
            </a:r>
            <a:r>
              <a:rPr lang="en-US" dirty="0" smtClean="0"/>
              <a:t>runtime.</a:t>
            </a:r>
          </a:p>
          <a:p>
            <a:pPr lvl="1"/>
            <a:r>
              <a:rPr lang="en-US" dirty="0" smtClean="0"/>
              <a:t>Also</a:t>
            </a:r>
            <a:r>
              <a:rPr lang="en-US" dirty="0"/>
              <a:t>, many Win32 APIs are less hassle to use in C++ than C#, and the same is true of some (although not all) COM-based </a:t>
            </a:r>
            <a:r>
              <a:rPr lang="en-US" dirty="0" smtClean="0"/>
              <a:t>APIs.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C++ is the language of choice for using the most recent versions of Microsoft’s advanced graphics API, </a:t>
            </a:r>
            <a:r>
              <a:rPr lang="en-US" dirty="0" smtClean="0"/>
              <a:t>DirectX.</a:t>
            </a:r>
          </a:p>
          <a:p>
            <a:pPr lvl="2"/>
            <a:r>
              <a:rPr lang="en-US" dirty="0" smtClean="0"/>
              <a:t>Microsoft’s </a:t>
            </a:r>
            <a:r>
              <a:rPr lang="en-US" dirty="0"/>
              <a:t>C++ </a:t>
            </a:r>
            <a:r>
              <a:rPr lang="en-US" dirty="0" smtClean="0"/>
              <a:t>compiler </a:t>
            </a:r>
            <a:r>
              <a:rPr lang="en-US" dirty="0"/>
              <a:t>even includes extensions that allow C++ code to integrate with the world of .NET, meaning that C++ can use the entire .NET Framework class library (and any other .NET libraries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on paper, C++ is a very strong contender. But one of its greatest strengths is also a weakness: the level of abstraction in C++ is much closer to the underlying operation of the computer than in C#.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6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			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This </a:t>
            </a:r>
            <a:r>
              <a:rPr lang="en-US" dirty="0"/>
              <a:t>is part of why C++ can offer better </a:t>
            </a:r>
            <a:r>
              <a:rPr lang="en-US" dirty="0" smtClean="0"/>
              <a:t>performance </a:t>
            </a:r>
            <a:r>
              <a:rPr lang="en-US" dirty="0"/>
              <a:t>and make certain APIs easier to consume, but it also tends to mean that C++ requires considerably more work to get anything </a:t>
            </a:r>
            <a:r>
              <a:rPr lang="en-US" dirty="0" smtClean="0"/>
              <a:t>done.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so, the trade-off can leave C++ looking preferable to C# in some scenarios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CLR supports multiple languages, you don’t have to pick just one for your whole </a:t>
            </a:r>
            <a:r>
              <a:rPr lang="en-US" dirty="0" smtClean="0"/>
              <a:t>project.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common for primarily C#-based projects to use C++ to deal with a non-C#-friendly API, using the .NET extensions for C++ (officially called C++/CLI) to present a C#-friendly </a:t>
            </a:r>
            <a:r>
              <a:rPr lang="en-US" dirty="0" smtClean="0"/>
              <a:t>wrapper.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freedom to pick the best tool for the job is useful, but there is a </a:t>
            </a:r>
            <a:r>
              <a:rPr lang="en-US" dirty="0" smtClean="0"/>
              <a:t>price.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mental “context switch” developers have to make when moving between languages takes its toll, and could outweigh the </a:t>
            </a:r>
            <a:r>
              <a:rPr lang="en-US" dirty="0" smtClean="0"/>
              <a:t>benefits.</a:t>
            </a:r>
          </a:p>
          <a:p>
            <a:pPr lvl="1"/>
            <a:r>
              <a:rPr lang="en-US" dirty="0" smtClean="0"/>
              <a:t>Mixing </a:t>
            </a:r>
            <a:r>
              <a:rPr lang="en-US" dirty="0"/>
              <a:t>languages works best when each language has a very clearly defined role in the project, such as dealing with gnarly APIs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8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Windows is not the only platform, and the environment in which your code runs is likely to influence your language </a:t>
            </a:r>
            <a:r>
              <a:rPr lang="en-US" dirty="0" smtClean="0"/>
              <a:t>choice.</a:t>
            </a:r>
          </a:p>
          <a:p>
            <a:pPr lvl="1"/>
            <a:r>
              <a:rPr lang="en-US" dirty="0" smtClean="0"/>
              <a:t>Sometimes </a:t>
            </a:r>
            <a:r>
              <a:rPr lang="en-US" dirty="0"/>
              <a:t>you will have to target a particular system (e.g., Windows on the desktop, or perhaps iOS on handheld devices) because that’s what most of your users happen to be </a:t>
            </a:r>
            <a:r>
              <a:rPr lang="en-US" dirty="0" smtClean="0"/>
              <a:t>using.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if you’re writing a web application, you can choose more or less any server-side language and OS to write an application that works just fine for users running any operating system on their desktop, phone, or tablet. 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/>
              <a:t>even if Windows is ubiquitous on desktops in your organization, you don’t necessarily have to use Microsoft’s platform on the </a:t>
            </a:r>
            <a:r>
              <a:rPr lang="en-US" dirty="0" smtClean="0"/>
              <a:t>server.</a:t>
            </a:r>
          </a:p>
          <a:p>
            <a:pPr lvl="1"/>
            <a:r>
              <a:rPr lang="en-US" dirty="0" smtClean="0"/>
              <a:t>Frankly</a:t>
            </a:r>
            <a:r>
              <a:rPr lang="en-US" dirty="0"/>
              <a:t>, there are numerous languages that make it possible to build excellent web applications, so the choice will not come down to language </a:t>
            </a:r>
            <a:r>
              <a:rPr lang="en-US" dirty="0" smtClean="0"/>
              <a:t>features.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more likely to be driven by the expertise you have in </a:t>
            </a:r>
            <a:r>
              <a:rPr lang="en-US" dirty="0" smtClean="0"/>
              <a:t>house.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have a development shop full of Ruby experts, choosing C# for your next web application might not be the most effective use of the available </a:t>
            </a:r>
            <a:r>
              <a:rPr lang="en-US" dirty="0" smtClean="0"/>
              <a:t>talent.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not every project will use C</a:t>
            </a:r>
            <a:r>
              <a:rPr lang="en-US" dirty="0" smtClean="0"/>
              <a:t>#.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since you’ve read this far, presumably you’re still considering using C#. So what is C# like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7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C#’s Defining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C#’s most superficially obvious feature is its </a:t>
            </a:r>
            <a:r>
              <a:rPr lang="en-US" dirty="0">
                <a:solidFill>
                  <a:srgbClr val="FF0000"/>
                </a:solidFill>
              </a:rPr>
              <a:t>C-family syntax</a:t>
            </a:r>
            <a:r>
              <a:rPr lang="en-US" dirty="0"/>
              <a:t>, perhaps its most distinctive feature is that it was the first language designed to be a </a:t>
            </a:r>
            <a:r>
              <a:rPr lang="en-US" dirty="0">
                <a:solidFill>
                  <a:srgbClr val="FF0000"/>
                </a:solidFill>
              </a:rPr>
              <a:t>native</a:t>
            </a:r>
            <a:r>
              <a:rPr lang="en-US" dirty="0"/>
              <a:t> in the world of the </a:t>
            </a:r>
            <a:r>
              <a:rPr lang="en-US" dirty="0" smtClean="0">
                <a:solidFill>
                  <a:srgbClr val="FF0000"/>
                </a:solidFill>
              </a:rPr>
              <a:t>CLR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the name suggests, the Common Language Runtime is flexible enough to support many languages, but there’s an important difference between a language that has been extended to support the CLR and one that puts it at the center of its </a:t>
            </a:r>
            <a:r>
              <a:rPr lang="en-US" dirty="0" smtClean="0"/>
              <a:t>design.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.NET extensions in Microsoft’s C++ compiler make this very clear—the syntax for using those features is visibly different from standard C++, making a clear distinction between the native world of C++ and the outside world of the </a:t>
            </a:r>
            <a:r>
              <a:rPr lang="en-US" dirty="0" smtClean="0"/>
              <a:t>CLR.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even without different syntax</a:t>
            </a:r>
            <a:r>
              <a:rPr lang="en-US" dirty="0" smtClean="0"/>
              <a:t>, </a:t>
            </a:r>
            <a:r>
              <a:rPr lang="en-US" dirty="0"/>
              <a:t>there will still be friction when two worlds have different ways of </a:t>
            </a:r>
            <a:r>
              <a:rPr lang="en-US" dirty="0" smtClean="0"/>
              <a:t>working.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if you need a collection of numbers, should you use a standard C++ collection class such as vector&lt;int&gt;, or one from the .NET Framework such as List&lt;int</a:t>
            </a:r>
            <a:r>
              <a:rPr lang="en-US" dirty="0" smtClean="0"/>
              <a:t>&gt;?</a:t>
            </a:r>
          </a:p>
          <a:p>
            <a:pPr lvl="2"/>
            <a:r>
              <a:rPr lang="en-US" dirty="0" smtClean="0"/>
              <a:t>Whichever </a:t>
            </a:r>
            <a:r>
              <a:rPr lang="en-US" dirty="0"/>
              <a:t>you choose, it will be the wrong type some of the time: C++ libraries won’t know what to do with a .NET collection, while .NET APIs won’t be able to use the C++ </a:t>
            </a:r>
            <a:r>
              <a:rPr lang="en-US" dirty="0" smtClean="0"/>
              <a:t>type.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# embraces the .NET Framework, both the runtime and the libraries, so these </a:t>
            </a:r>
            <a:r>
              <a:rPr lang="en-US" dirty="0" smtClean="0"/>
              <a:t>dilemmas </a:t>
            </a:r>
            <a:r>
              <a:rPr lang="en-US" dirty="0"/>
              <a:t>do not arise. In the scenario just discussed, List&lt;int&gt; has no </a:t>
            </a:r>
            <a:r>
              <a:rPr lang="en-US" dirty="0" smtClean="0"/>
              <a:t>rival.</a:t>
            </a:r>
          </a:p>
          <a:p>
            <a:pPr lvl="2"/>
            <a:r>
              <a:rPr lang="en-US" dirty="0" smtClean="0"/>
              <a:t>There is no friction when using .NET libraries because they are built for the same world as C#.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9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C#’s Defining </a:t>
            </a:r>
            <a:r>
              <a:rPr lang="en-US" dirty="0" smtClean="0"/>
              <a:t>Features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That much is also true of Visual Basic, but that language retains links to a pre-.NET </a:t>
            </a:r>
            <a:r>
              <a:rPr lang="en-US" dirty="0" smtClean="0"/>
              <a:t>world.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.NET version of Visual Basic is in many respects a quite different language than its predecessors, but Microsoft went to some lengths to retain many aspects of older </a:t>
            </a:r>
            <a:r>
              <a:rPr lang="en-US" dirty="0" smtClean="0"/>
              <a:t>versions.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upshot is that it has several language features that have nothing to do with how the CLR works, and are a veneer that the Visual Basic compiler provides on top of the </a:t>
            </a:r>
            <a:r>
              <a:rPr lang="en-US" dirty="0" smtClean="0"/>
              <a:t>runtime.</a:t>
            </a:r>
          </a:p>
          <a:p>
            <a:pPr lvl="1"/>
            <a:r>
              <a:rPr lang="en-US" dirty="0" smtClean="0"/>
              <a:t>There’s </a:t>
            </a:r>
            <a:r>
              <a:rPr lang="en-US" dirty="0"/>
              <a:t>nothing wrong with that, of </a:t>
            </a:r>
            <a:r>
              <a:rPr lang="en-US" dirty="0" smtClean="0"/>
              <a:t>course.</a:t>
            </a:r>
          </a:p>
          <a:p>
            <a:pPr lvl="1"/>
            <a:r>
              <a:rPr lang="en-US" dirty="0" smtClean="0"/>
              <a:t>That’s </a:t>
            </a:r>
            <a:r>
              <a:rPr lang="en-US" dirty="0"/>
              <a:t>what compilers usually do, and in fact C# has steadily added its own </a:t>
            </a:r>
            <a:r>
              <a:rPr lang="en-US" dirty="0" smtClean="0"/>
              <a:t>abstractions.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the first version of C# presented a model that was very closely related to the CLR’s own model, and the </a:t>
            </a:r>
            <a:r>
              <a:rPr lang="en-US" dirty="0" smtClean="0"/>
              <a:t>abstractions </a:t>
            </a:r>
            <a:r>
              <a:rPr lang="en-US" dirty="0"/>
              <a:t>added since have been designed to fit well with the </a:t>
            </a:r>
            <a:r>
              <a:rPr lang="en-US" dirty="0" smtClean="0"/>
              <a:t>CLR.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gives C# a distinctive feel from other languages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means that if you want </a:t>
            </a:r>
            <a:r>
              <a:rPr lang="en-US" dirty="0">
                <a:solidFill>
                  <a:srgbClr val="0070C0"/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understand C#</a:t>
            </a:r>
            <a:r>
              <a:rPr lang="en-US" dirty="0"/>
              <a:t>, you need to understand the </a:t>
            </a:r>
            <a:r>
              <a:rPr lang="en-US" dirty="0">
                <a:solidFill>
                  <a:srgbClr val="FF0000"/>
                </a:solidFill>
              </a:rPr>
              <a:t>CLR</a:t>
            </a:r>
            <a:r>
              <a:rPr lang="en-US" dirty="0"/>
              <a:t>, and the way in which it runs code. (By the way, I will mainly talk about Microsoft’s </a:t>
            </a:r>
            <a:r>
              <a:rPr lang="en-US" dirty="0" smtClean="0"/>
              <a:t>implementations </a:t>
            </a:r>
            <a:r>
              <a:rPr lang="en-US" dirty="0"/>
              <a:t>in this book, but there are specifications that define language and runtime behavior for all C# </a:t>
            </a:r>
            <a:r>
              <a:rPr lang="en-US" dirty="0" smtClean="0"/>
              <a:t>implementations. See </a:t>
            </a:r>
            <a:r>
              <a:rPr lang="en-US" dirty="0"/>
              <a:t>the sidebar “C#, the CLR, and Standards</a:t>
            </a:r>
            <a:r>
              <a:rPr lang="en-US" dirty="0" smtClean="0"/>
              <a:t>”.)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4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152524" y="1104900"/>
            <a:ext cx="8810081" cy="1371600"/>
          </a:xfrm>
        </p:spPr>
        <p:txBody>
          <a:bodyPr/>
          <a:lstStyle/>
          <a:p>
            <a:r>
              <a:rPr lang="en-US" dirty="0" smtClean="0"/>
              <a:t>Programming C#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Programming C# 5 10 2012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47906"/>
              </p:ext>
            </p:extLst>
          </p:nvPr>
        </p:nvGraphicFramePr>
        <p:xfrm>
          <a:off x="10785021" y="1104900"/>
          <a:ext cx="1292952" cy="27110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065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844887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Ch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Date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01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00 May 18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5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6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7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C#, the CLR, and </a:t>
            </a:r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CLR is Microsoft’s implementation of the runtime for .NET languages such as C# and Visual Basic. Other implementations, such as Mono, do not use the CLR, but they have something </a:t>
            </a:r>
            <a:r>
              <a:rPr lang="en-US" dirty="0" smtClean="0"/>
              <a:t>equivalent.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standards body ECMA has published OS-independent </a:t>
            </a:r>
            <a:r>
              <a:rPr lang="en-US" dirty="0" smtClean="0"/>
              <a:t>specifications </a:t>
            </a:r>
            <a:r>
              <a:rPr lang="en-US" dirty="0"/>
              <a:t>for the various elements required by a C# implementation, and these define more generic names for the various </a:t>
            </a:r>
            <a:r>
              <a:rPr lang="en-US" dirty="0" smtClean="0"/>
              <a:t>parts.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two </a:t>
            </a:r>
            <a:r>
              <a:rPr lang="en-US" dirty="0" smtClean="0"/>
              <a:t>documents:</a:t>
            </a:r>
          </a:p>
          <a:p>
            <a:pPr lvl="2"/>
            <a:r>
              <a:rPr lang="en-US" dirty="0" smtClean="0"/>
              <a:t>ECMA-334 </a:t>
            </a:r>
            <a:r>
              <a:rPr lang="en-US" dirty="0"/>
              <a:t>is the C# Language Specification </a:t>
            </a:r>
            <a:r>
              <a:rPr lang="en-US" dirty="0" smtClean="0"/>
              <a:t>and</a:t>
            </a:r>
          </a:p>
          <a:p>
            <a:pPr lvl="2"/>
            <a:r>
              <a:rPr lang="en-US" dirty="0" smtClean="0"/>
              <a:t>ECMA-335 </a:t>
            </a:r>
            <a:r>
              <a:rPr lang="en-US" dirty="0"/>
              <a:t>defines the Common Language </a:t>
            </a:r>
            <a:r>
              <a:rPr lang="en-US" dirty="0" smtClean="0"/>
              <a:t>Infrastructure </a:t>
            </a:r>
            <a:r>
              <a:rPr lang="en-US" dirty="0"/>
              <a:t>(</a:t>
            </a:r>
            <a:r>
              <a:rPr lang="en-US" dirty="0" smtClean="0"/>
              <a:t>CLI)</a:t>
            </a:r>
          </a:p>
          <a:p>
            <a:pPr marL="460375" lvl="2" indent="0">
              <a:buNone/>
            </a:pPr>
            <a:r>
              <a:rPr lang="en-US" dirty="0" smtClean="0"/>
              <a:t>the </a:t>
            </a:r>
            <a:r>
              <a:rPr lang="en-US" dirty="0"/>
              <a:t>world in which C# programs </a:t>
            </a:r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have also been published by the International Standards Organization as ISO/IEC 23270:2006 and ISO/IEC 23271:2006. However, as those numbers suggest, these standards are now rather </a:t>
            </a:r>
            <a:r>
              <a:rPr lang="en-US" dirty="0" smtClean="0"/>
              <a:t>old.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correspond to version 2.0 of .NET and C</a:t>
            </a:r>
            <a:r>
              <a:rPr lang="en-US" dirty="0" smtClean="0"/>
              <a:t>#.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has published its own C# specification with each new release, and at the time of this writing, </a:t>
            </a:r>
            <a:endParaRPr lang="en-US" dirty="0" smtClean="0"/>
          </a:p>
          <a:p>
            <a:pPr lvl="1"/>
            <a:r>
              <a:rPr lang="en-US" dirty="0" smtClean="0"/>
              <a:t>ECMA </a:t>
            </a:r>
            <a:r>
              <a:rPr lang="en-US" dirty="0"/>
              <a:t>is working on an updated CLI </a:t>
            </a:r>
            <a:r>
              <a:rPr lang="en-US" dirty="0" smtClean="0"/>
              <a:t>specification</a:t>
            </a:r>
            <a:r>
              <a:rPr lang="en-US" dirty="0"/>
              <a:t>, so be aware that the ratified standards are now some way behind the state of the </a:t>
            </a:r>
            <a:r>
              <a:rPr lang="en-US" dirty="0" smtClean="0"/>
              <a:t>art.</a:t>
            </a:r>
          </a:p>
          <a:p>
            <a:pPr lvl="1"/>
            <a:r>
              <a:rPr lang="en-US" dirty="0" smtClean="0"/>
              <a:t>Version drift notwithstanding, it’s not quite accurate to say that the CLR is Microsoft’s implementation of the CLI because the scope of the CLI is slightly broader.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28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C#, the CLR, and </a:t>
            </a:r>
            <a:r>
              <a:rPr lang="en-US" dirty="0" smtClean="0"/>
              <a:t>Standards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ECMA-335 </a:t>
            </a:r>
            <a:r>
              <a:rPr lang="en-US" dirty="0"/>
              <a:t>defines not just the </a:t>
            </a:r>
            <a:r>
              <a:rPr lang="en-US" dirty="0">
                <a:solidFill>
                  <a:srgbClr val="FF0000"/>
                </a:solidFill>
              </a:rPr>
              <a:t>runtime behavior</a:t>
            </a:r>
            <a:r>
              <a:rPr lang="en-US" dirty="0"/>
              <a:t> (which it calls the </a:t>
            </a:r>
            <a:r>
              <a:rPr lang="en-US" dirty="0">
                <a:solidFill>
                  <a:srgbClr val="FF0000"/>
                </a:solidFill>
              </a:rPr>
              <a:t>Virtual Execution System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VES</a:t>
            </a:r>
            <a:r>
              <a:rPr lang="en-US" dirty="0"/>
              <a:t>), but also the file format for executable and library files, the Common Type System, and a subset of the CTS that languages are expected to be able to support to guarantee </a:t>
            </a:r>
            <a:r>
              <a:rPr lang="en-US" dirty="0" smtClean="0"/>
              <a:t>interoperability </a:t>
            </a:r>
            <a:r>
              <a:rPr lang="en-US" dirty="0"/>
              <a:t>between languages, called the Common Language Specification (CLS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you could say that Microsoft’s CLI is the entire .NET Framework rather than just the CLR, although .NET includes a lot of additional features not in the CLI specification. (For example, the class library that the CLI demands makes up only a small subset of .NET’s much larger library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CLR is effectively .NET’s VES, but you hardly ever see the term VES used outside of the specification, which is why I mostly talk about the CLR in this </a:t>
            </a:r>
            <a:r>
              <a:rPr lang="en-US" dirty="0" smtClean="0"/>
              <a:t>book.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 terms CTS and CLS are more widely used, and I’ll refer to them again in this book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fact, Microsoft has released more than one implementation of the </a:t>
            </a:r>
            <a:r>
              <a:rPr lang="en-US" dirty="0" smtClean="0"/>
              <a:t>CLI.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.NET Framework is the commercial quality product, and implements more than just the features of the </a:t>
            </a:r>
            <a:r>
              <a:rPr lang="en-US" dirty="0" smtClean="0"/>
              <a:t>CLI.</a:t>
            </a:r>
          </a:p>
          <a:p>
            <a:pPr lvl="1"/>
            <a:r>
              <a:rPr lang="en-US" dirty="0" smtClean="0"/>
              <a:t>Microsoft </a:t>
            </a:r>
            <a:r>
              <a:rPr lang="en-US" dirty="0"/>
              <a:t>also released a </a:t>
            </a:r>
            <a:r>
              <a:rPr lang="en-US" dirty="0">
                <a:solidFill>
                  <a:srgbClr val="FF0000"/>
                </a:solidFill>
              </a:rPr>
              <a:t>codebase</a:t>
            </a:r>
            <a:r>
              <a:rPr lang="en-US" dirty="0"/>
              <a:t> called the </a:t>
            </a:r>
            <a:r>
              <a:rPr lang="en-US" dirty="0">
                <a:solidFill>
                  <a:srgbClr val="FF0000"/>
                </a:solidFill>
              </a:rPr>
              <a:t>Shared Source CLI</a:t>
            </a:r>
            <a:r>
              <a:rPr lang="en-US" dirty="0"/>
              <a:t> (SSCLI; also known by its codename, </a:t>
            </a:r>
            <a:r>
              <a:rPr lang="en-US" dirty="0">
                <a:solidFill>
                  <a:srgbClr val="FF0000"/>
                </a:solidFill>
              </a:rPr>
              <a:t>Rotor</a:t>
            </a:r>
            <a:r>
              <a:rPr lang="en-US" dirty="0"/>
              <a:t>), which, as the name suggests, is the source code for an implementation of the </a:t>
            </a:r>
            <a:r>
              <a:rPr lang="en-US" dirty="0" smtClean="0"/>
              <a:t>CLI.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aligns with the latest official standards, so it has not been updated since 2006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96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Managed Code and the </a:t>
            </a:r>
            <a:r>
              <a:rPr lang="en-US" dirty="0" smtClean="0"/>
              <a:t>CLR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01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Generality Trumps </a:t>
            </a:r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8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59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</a:t>
            </a:r>
            <a:r>
              <a:rPr lang="en-US" dirty="0"/>
              <a:t>Studio is Microsoft’s development </a:t>
            </a:r>
            <a:r>
              <a:rPr lang="en-US" dirty="0" smtClean="0"/>
              <a:t>environment.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various editions of it, ranging from free to eye-wateringly </a:t>
            </a:r>
            <a:r>
              <a:rPr lang="en-US" dirty="0" smtClean="0"/>
              <a:t>expensive.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versions provide the basic features —such as a text editor, build tools, and a debugger—as well as visual editing tools for user </a:t>
            </a:r>
            <a:r>
              <a:rPr lang="en-US" dirty="0" smtClean="0"/>
              <a:t>interfaces.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not strictly necessary to use Visual Studio—the .NET build system that it uses is available from the command line, so you could use any text </a:t>
            </a:r>
            <a:r>
              <a:rPr lang="en-US" dirty="0" smtClean="0"/>
              <a:t>editor.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it is the development environment that most C# developers use, so I’ll start with a quick introduction to working in Visual Studio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41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a Simple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98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5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538913"/>
            <a:ext cx="2743200" cy="254000"/>
          </a:xfrm>
        </p:spPr>
        <p:txBody>
          <a:bodyPr/>
          <a:lstStyle/>
          <a:p>
            <a:fld id="{61C8E247-01B5-4759-ABE7-2C8F5B0EF80E}" type="datetime3">
              <a:rPr lang="en-US" smtClean="0"/>
              <a:t>19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538913"/>
            <a:ext cx="2743200" cy="254000"/>
          </a:xfrm>
        </p:spPr>
        <p:txBody>
          <a:bodyPr/>
          <a:lstStyle/>
          <a:p>
            <a:fld id="{F1012999-1CD9-4014-B1C6-70315F8BBED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74" y="1091013"/>
            <a:ext cx="9077325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5130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1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7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61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1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0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71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6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2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43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621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Introducing C#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08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0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4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4469396"/>
            <a:ext cx="2838450" cy="2038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0495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Integrated Query (LINQ) is a powerful </a:t>
            </a:r>
            <a:r>
              <a:rPr lang="en-US" dirty="0">
                <a:solidFill>
                  <a:srgbClr val="FF0000"/>
                </a:solidFill>
              </a:rPr>
              <a:t>group of tools</a:t>
            </a:r>
            <a:r>
              <a:rPr lang="en-US" dirty="0"/>
              <a:t> for working with </a:t>
            </a:r>
            <a:r>
              <a:rPr lang="en-US" dirty="0">
                <a:solidFill>
                  <a:srgbClr val="FF0000"/>
                </a:solidFill>
              </a:rPr>
              <a:t>sets of information</a:t>
            </a:r>
            <a:r>
              <a:rPr lang="en-US" dirty="0"/>
              <a:t> in C</a:t>
            </a:r>
            <a:r>
              <a:rPr lang="en-US" dirty="0" smtClean="0"/>
              <a:t>#.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useful in any application that needs to work with multiple pieces of data (i.e., almost any application). </a:t>
            </a:r>
            <a:endParaRPr lang="en-US" dirty="0" smtClean="0"/>
          </a:p>
          <a:p>
            <a:pPr lvl="1"/>
            <a:r>
              <a:rPr lang="en-US" dirty="0" smtClean="0"/>
              <a:t>Although </a:t>
            </a:r>
            <a:r>
              <a:rPr lang="en-US" dirty="0"/>
              <a:t>one of its primary goals was to provide straightforward access to relational databases, LINQ is applicable to many kinds of </a:t>
            </a:r>
            <a:r>
              <a:rPr lang="en-US" dirty="0" smtClean="0"/>
              <a:t>information.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it can also be applied </a:t>
            </a:r>
            <a:r>
              <a:rPr lang="en-US" dirty="0" smtClean="0"/>
              <a:t>to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in-memory</a:t>
            </a:r>
            <a:r>
              <a:rPr lang="en-US" dirty="0" smtClean="0"/>
              <a:t> </a:t>
            </a:r>
            <a:r>
              <a:rPr lang="en-US" dirty="0"/>
              <a:t>object </a:t>
            </a:r>
            <a:r>
              <a:rPr lang="en-US" dirty="0" smtClean="0"/>
              <a:t>models</a:t>
            </a:r>
          </a:p>
          <a:p>
            <a:pPr lvl="2"/>
            <a:r>
              <a:rPr lang="en-US" dirty="0" smtClean="0"/>
              <a:t>HTTP based </a:t>
            </a:r>
            <a:r>
              <a:rPr lang="en-US" dirty="0"/>
              <a:t>information </a:t>
            </a:r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XML documents</a:t>
            </a:r>
          </a:p>
          <a:p>
            <a:pPr lvl="1"/>
            <a:r>
              <a:rPr lang="en-US" dirty="0" smtClean="0"/>
              <a:t>LINQ </a:t>
            </a:r>
            <a:r>
              <a:rPr lang="en-US" dirty="0"/>
              <a:t>is not a single </a:t>
            </a:r>
            <a:r>
              <a:rPr lang="en-US" dirty="0" smtClean="0"/>
              <a:t>feature.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relies on several language elements that work </a:t>
            </a:r>
            <a:r>
              <a:rPr lang="en-US" dirty="0" smtClean="0"/>
              <a:t>together.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most conspicuous LINQ-related language feature is the </a:t>
            </a:r>
            <a:r>
              <a:rPr lang="en-US" dirty="0">
                <a:solidFill>
                  <a:srgbClr val="FF0000"/>
                </a:solidFill>
              </a:rPr>
              <a:t>query expression</a:t>
            </a:r>
            <a:r>
              <a:rPr lang="en-US" dirty="0"/>
              <a:t>, a form of expression that loosely resembles a </a:t>
            </a:r>
            <a:r>
              <a:rPr lang="en-US" dirty="0">
                <a:solidFill>
                  <a:srgbClr val="FF0000"/>
                </a:solidFill>
              </a:rPr>
              <a:t>database query</a:t>
            </a:r>
            <a:r>
              <a:rPr lang="en-US" dirty="0"/>
              <a:t> but can be used to perform queries against any supported source, including plain old </a:t>
            </a:r>
            <a:r>
              <a:rPr lang="en-US" dirty="0" smtClean="0"/>
              <a:t>objects.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you’ll see, query </a:t>
            </a:r>
            <a:r>
              <a:rPr lang="en-US" dirty="0" smtClean="0"/>
              <a:t>expressions </a:t>
            </a:r>
            <a:r>
              <a:rPr lang="en-US" dirty="0"/>
              <a:t>rely heavily on some other language features such as </a:t>
            </a:r>
            <a:r>
              <a:rPr lang="en-US" dirty="0">
                <a:solidFill>
                  <a:srgbClr val="FF0000"/>
                </a:solidFill>
              </a:rPr>
              <a:t>lambdas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extension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expression object models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32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Operators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support is only half the </a:t>
            </a:r>
            <a:r>
              <a:rPr lang="en-US" dirty="0" smtClean="0"/>
              <a:t>story.</a:t>
            </a:r>
          </a:p>
          <a:p>
            <a:pPr lvl="1"/>
            <a:r>
              <a:rPr lang="en-US" dirty="0" smtClean="0"/>
              <a:t>LINQ </a:t>
            </a:r>
            <a:r>
              <a:rPr lang="en-US" dirty="0"/>
              <a:t>needs </a:t>
            </a:r>
            <a:r>
              <a:rPr lang="en-US" dirty="0">
                <a:solidFill>
                  <a:srgbClr val="FF0000"/>
                </a:solidFill>
              </a:rPr>
              <a:t>class libraries</a:t>
            </a:r>
            <a:r>
              <a:rPr lang="en-US" dirty="0"/>
              <a:t> to implement a </a:t>
            </a:r>
            <a:r>
              <a:rPr lang="en-US" dirty="0" smtClean="0"/>
              <a:t>standard </a:t>
            </a:r>
            <a:r>
              <a:rPr lang="en-US" dirty="0"/>
              <a:t>set of querying primitives called LINQ </a:t>
            </a:r>
            <a:r>
              <a:rPr lang="en-US" dirty="0" smtClean="0"/>
              <a:t>operators.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different kind of data </a:t>
            </a:r>
            <a:r>
              <a:rPr lang="en-US" dirty="0" smtClean="0"/>
              <a:t>requires </a:t>
            </a:r>
            <a:r>
              <a:rPr lang="en-US" dirty="0"/>
              <a:t>its own implementation, and a set of operators for any particular type of </a:t>
            </a:r>
            <a:r>
              <a:rPr lang="en-US" dirty="0" smtClean="0"/>
              <a:t>information </a:t>
            </a:r>
            <a:r>
              <a:rPr lang="en-US" dirty="0"/>
              <a:t>is referred to as a </a:t>
            </a:r>
            <a:r>
              <a:rPr lang="en-US" dirty="0">
                <a:solidFill>
                  <a:srgbClr val="FF0000"/>
                </a:solidFill>
              </a:rPr>
              <a:t>LINQ provider</a:t>
            </a:r>
            <a:r>
              <a:rPr lang="en-US" dirty="0"/>
              <a:t>. (These can also be used from Visual Basic and </a:t>
            </a:r>
            <a:r>
              <a:rPr lang="en-US" dirty="0">
                <a:solidFill>
                  <a:srgbClr val="FF0000"/>
                </a:solidFill>
              </a:rPr>
              <a:t>F#</a:t>
            </a:r>
            <a:r>
              <a:rPr lang="en-US" dirty="0"/>
              <a:t>, by the way, because those languages support LINQ too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.NET Framework class library has several built-in providers, including one for working directly with objects (called </a:t>
            </a:r>
            <a:r>
              <a:rPr lang="en-US" dirty="0">
                <a:solidFill>
                  <a:srgbClr val="FF0000"/>
                </a:solidFill>
              </a:rPr>
              <a:t>LINQ to Objects</a:t>
            </a:r>
            <a:r>
              <a:rPr lang="en-US" dirty="0"/>
              <a:t>) and a couple for working with databases (</a:t>
            </a:r>
            <a:r>
              <a:rPr lang="en-US" dirty="0">
                <a:solidFill>
                  <a:srgbClr val="FF0000"/>
                </a:solidFill>
              </a:rPr>
              <a:t>LINQ to SQL</a:t>
            </a:r>
            <a:r>
              <a:rPr lang="en-US" dirty="0"/>
              <a:t>, which is specific to SQL Server, and the more complex but more general-purpose </a:t>
            </a:r>
            <a:r>
              <a:rPr lang="en-US" dirty="0">
                <a:solidFill>
                  <a:srgbClr val="FF0000"/>
                </a:solidFill>
              </a:rPr>
              <a:t>LINQ to Entities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WCF</a:t>
            </a:r>
            <a:r>
              <a:rPr lang="en-US" dirty="0"/>
              <a:t> (Windows Communication Foundation) Data Services client library for consuming </a:t>
            </a:r>
            <a:r>
              <a:rPr lang="en-US" dirty="0">
                <a:solidFill>
                  <a:srgbClr val="FF0000"/>
                </a:solidFill>
              </a:rPr>
              <a:t>OData-based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web services</a:t>
            </a:r>
            <a:r>
              <a:rPr lang="en-US" dirty="0"/>
              <a:t> also has a </a:t>
            </a:r>
            <a:r>
              <a:rPr lang="en-US" dirty="0">
                <a:solidFill>
                  <a:srgbClr val="FF0000"/>
                </a:solidFill>
              </a:rPr>
              <a:t>LINQ </a:t>
            </a:r>
            <a:r>
              <a:rPr lang="en-US" dirty="0" smtClean="0">
                <a:solidFill>
                  <a:srgbClr val="FF0000"/>
                </a:solidFill>
              </a:rPr>
              <a:t>provider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short, LINQ is a widely supported </a:t>
            </a:r>
            <a:r>
              <a:rPr lang="en-US" dirty="0">
                <a:solidFill>
                  <a:srgbClr val="FF0000"/>
                </a:solidFill>
              </a:rPr>
              <a:t>idiom</a:t>
            </a:r>
            <a:r>
              <a:rPr lang="en-US" dirty="0"/>
              <a:t> in the .NET Framework, and it’s extensible, so you will also find open source and other third-party providers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Most of the examples in this chapter use LINQ to </a:t>
            </a:r>
            <a:r>
              <a:rPr lang="en-US" dirty="0" smtClean="0"/>
              <a:t>Objects.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partly because it avoids cluttering the examples with extraneous details such as database or service connections, but there’s a more important reason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9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Operators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LINQ’s </a:t>
            </a:r>
            <a:r>
              <a:rPr lang="en-US" dirty="0"/>
              <a:t>introduction in 2007 significantly changed the way I write C#, and that’s entirely because of LINQ to </a:t>
            </a:r>
            <a:r>
              <a:rPr lang="en-US" dirty="0" smtClean="0"/>
              <a:t>Objects.</a:t>
            </a:r>
          </a:p>
          <a:p>
            <a:pPr lvl="1"/>
            <a:r>
              <a:rPr lang="en-US" dirty="0" smtClean="0"/>
              <a:t>Although </a:t>
            </a:r>
            <a:r>
              <a:rPr lang="en-US" dirty="0"/>
              <a:t>LINQ’s syntax makes it look like it’s primarily a data access technology, I have found it to be far more valuable than </a:t>
            </a:r>
            <a:r>
              <a:rPr lang="en-US" dirty="0" smtClean="0"/>
              <a:t>that.</a:t>
            </a:r>
          </a:p>
          <a:p>
            <a:pPr lvl="1"/>
            <a:r>
              <a:rPr lang="en-US" dirty="0" smtClean="0"/>
              <a:t>Having </a:t>
            </a:r>
            <a:r>
              <a:rPr lang="en-US" dirty="0"/>
              <a:t>LINQ’s services available on any collection of objects makes it useful in every part of your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7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most visible feature of LINQ is the query expression syntax. It’s not the most </a:t>
            </a:r>
            <a:r>
              <a:rPr lang="en-US" dirty="0" smtClean="0"/>
              <a:t>important—as </a:t>
            </a:r>
            <a:r>
              <a:rPr lang="en-US" dirty="0"/>
              <a:t>we’ll see later, it’s entirely possible to use LINQ productively without ever writing a query expression. However, it’s a very natural syntax for many kinds of queries, so it takes center stage despite technically being optional. At first glance, a query expression loosely resembles a database query, but the syntax works with any LINQ provider. Example 10-1 shows a query expression that uses LINQ to Objects to search for certain CultureInfo objects. (A CultureInfo object provides a set of culture-specific information, such as the symbol used for the local currency, what language is spoken, and so on. Some systems call this a locale.) This particular query looks at the character that denotes what would, in English, be called the decimal point. Many countries actually use a comma instead of a period, and in those countries, 100,000 would mean the number 100 written out to three decimal places; in </a:t>
            </a:r>
            <a:r>
              <a:rPr lang="en-US" dirty="0" smtClean="0"/>
              <a:t>English-speaking </a:t>
            </a:r>
            <a:r>
              <a:rPr lang="en-US" dirty="0"/>
              <a:t>cultures, we would normally write this as 100.000. The query expression searches all the cultures known to the system and returns those that use a comma as the decimal separator.</a:t>
            </a:r>
          </a:p>
          <a:p>
            <a:endParaRPr lang="en-US" dirty="0"/>
          </a:p>
          <a:p>
            <a:r>
              <a:rPr lang="en-US" dirty="0"/>
              <a:t>(Page 336).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88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Deferred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LINQ to Objects worked in the same way as my custom provider in Example 10-11, it would not cope well with Example 10-12. This has a Fibonacci method that returns a never-ending sequence—it will keep providing numbers from the Fibonacci series for as long as the code keeps asking for them. I have used the IEnumerable&lt;BigInteger&gt; returned by this method as the source for a query expression. As you can see, I’ve left the default using directive for System.Linq in place at the start, so I’m back to using LINQ to Objects here.</a:t>
            </a:r>
          </a:p>
          <a:p>
            <a:endParaRPr lang="en-US" dirty="0"/>
          </a:p>
          <a:p>
            <a:r>
              <a:rPr lang="en-US" dirty="0"/>
              <a:t>(Page 345).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69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LINQ, Generics, and IQueryable&lt;T&gt;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LINQ providers use generic types. Nothing enforces this, but it is very common. LINQ to Objects uses IEnumerable&lt;T&gt;. Several of the database providers use a type called IQueryable&lt;T&gt;. More broadly, the pattern is to have some generic type Source&lt;T&gt;, where Source represents some source of items, and T is the type of an </a:t>
            </a:r>
            <a:r>
              <a:rPr lang="en-US" dirty="0" smtClean="0"/>
              <a:t>individual </a:t>
            </a:r>
            <a:r>
              <a:rPr lang="en-US" dirty="0"/>
              <a:t>item. A source type with LINQ support makes operator methods available on Source&lt;T&gt; for any T, and those operators also typically return Source&lt;TResult&gt;, where TResult may or may not be different than T. IQueryable&lt;T&gt; is interesting because it is designed to be used by multiple providers. This interface, its base IQueryable, and the related IQueryProvider are shown in Example 10-15.</a:t>
            </a:r>
          </a:p>
          <a:p>
            <a:endParaRPr lang="en-US" dirty="0"/>
          </a:p>
          <a:p>
            <a:r>
              <a:rPr lang="en-US" dirty="0"/>
              <a:t>(Page 348).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0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C# programming language (pronounced “see sharp”) can be used for many kinds of applications, including </a:t>
            </a:r>
            <a:endParaRPr lang="en-US" dirty="0" smtClean="0"/>
          </a:p>
          <a:p>
            <a:pPr lvl="2"/>
            <a:r>
              <a:rPr lang="en-US" dirty="0" smtClean="0"/>
              <a:t>Websites</a:t>
            </a:r>
          </a:p>
          <a:p>
            <a:pPr lvl="2"/>
            <a:r>
              <a:rPr lang="en-US" dirty="0" smtClean="0"/>
              <a:t>desktop applications</a:t>
            </a:r>
          </a:p>
          <a:p>
            <a:pPr lvl="2"/>
            <a:r>
              <a:rPr lang="en-US" dirty="0" smtClean="0"/>
              <a:t>Games</a:t>
            </a:r>
          </a:p>
          <a:p>
            <a:pPr lvl="2"/>
            <a:r>
              <a:rPr lang="en-US" dirty="0" smtClean="0"/>
              <a:t>phone apps</a:t>
            </a:r>
          </a:p>
          <a:p>
            <a:pPr lvl="2"/>
            <a:r>
              <a:rPr lang="en-US" dirty="0" smtClean="0"/>
              <a:t>command-line utilities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dirty="0" smtClean="0"/>
              <a:t>C</a:t>
            </a:r>
            <a:r>
              <a:rPr lang="en-US" dirty="0"/>
              <a:t># has been center stage for Windows developers for about a decade now, so when Microsoft announced that Windows 8 would introduce a </a:t>
            </a:r>
            <a:r>
              <a:rPr lang="en-US" dirty="0" smtClean="0"/>
              <a:t>new style </a:t>
            </a:r>
            <a:r>
              <a:rPr lang="en-US" dirty="0"/>
              <a:t>of application, optimized for touch-based interaction on tablets, it was no surprise that C# was one of the four languages to offer full support from the start for these applications (the others being C++, JavaScript, and Visual Basic</a:t>
            </a:r>
            <a:r>
              <a:rPr lang="en-US" dirty="0" smtClean="0"/>
              <a:t>).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dirty="0" smtClean="0"/>
              <a:t>Although </a:t>
            </a:r>
            <a:r>
              <a:rPr lang="en-US" dirty="0">
                <a:solidFill>
                  <a:srgbClr val="FF0000"/>
                </a:solidFill>
              </a:rPr>
              <a:t>Microsoft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invented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C#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language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and its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runtime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documented</a:t>
            </a:r>
            <a:r>
              <a:rPr lang="en-US" dirty="0"/>
              <a:t> by the </a:t>
            </a:r>
            <a:r>
              <a:rPr lang="en-US" dirty="0">
                <a:solidFill>
                  <a:srgbClr val="0070C0"/>
                </a:solidFill>
              </a:rPr>
              <a:t>standards body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ECMA</a:t>
            </a:r>
            <a:r>
              <a:rPr lang="en-US" dirty="0"/>
              <a:t>, enabling anyone to implement C</a:t>
            </a:r>
            <a:r>
              <a:rPr lang="en-US" dirty="0" smtClean="0"/>
              <a:t>#.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is not merely </a:t>
            </a:r>
            <a:r>
              <a:rPr lang="en-US" dirty="0" smtClean="0"/>
              <a:t>hypothetical.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open 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Mono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project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http://www.mono-project.com/</a:t>
            </a:r>
            <a:r>
              <a:rPr lang="en-US" dirty="0" smtClean="0"/>
              <a:t>) provides tools for building C# applications that run on Linux, Mac OS X, iOS, and Android.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74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LINQ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section, I will describe the standard operators that LINQ providers can supply. Where applicable, I will also describe the query expression equivalent, although many operators do not have a corresponding query expression form. Some LINQ features are available only through explicit method invocation. This is even true with certain </a:t>
            </a:r>
            <a:r>
              <a:rPr lang="en-US" dirty="0" err="1"/>
              <a:t>oper</a:t>
            </a:r>
            <a:r>
              <a:rPr lang="en-US" dirty="0"/>
              <a:t> </a:t>
            </a:r>
            <a:r>
              <a:rPr lang="en-US" dirty="0" err="1"/>
              <a:t>ators</a:t>
            </a:r>
            <a:r>
              <a:rPr lang="en-US" dirty="0"/>
              <a:t> that can be used in query expressions, because most operators are overloaded, and query expressions can’t use some of the more advanced overloads.</a:t>
            </a:r>
          </a:p>
          <a:p>
            <a:endParaRPr lang="en-US" dirty="0"/>
          </a:p>
          <a:p>
            <a:r>
              <a:rPr lang="en-US" dirty="0"/>
              <a:t>(Page 350).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96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Enumerable class defines the extension methods for IEnumerable&lt;T&gt; that constitute LINQ to Objects. It also offers a few additional (</a:t>
            </a:r>
            <a:r>
              <a:rPr lang="en-US" dirty="0" err="1"/>
              <a:t>nonextension</a:t>
            </a:r>
            <a:r>
              <a:rPr lang="en-US" dirty="0"/>
              <a:t>) static methods that can be used to create new sequences. Enumerable.Range takes two int arguments, and returns an IEnumerable&lt;int&gt; that produces a sequentially increasing series of numbers, starting from the value of the first argument and extending as long as the second </a:t>
            </a:r>
            <a:r>
              <a:rPr lang="en-US" dirty="0" err="1"/>
              <a:t>argu</a:t>
            </a:r>
            <a:r>
              <a:rPr lang="en-US" dirty="0"/>
              <a:t> </a:t>
            </a:r>
            <a:r>
              <a:rPr lang="en-US" dirty="0" err="1"/>
              <a:t>ment</a:t>
            </a:r>
            <a:r>
              <a:rPr lang="en-US" dirty="0"/>
              <a:t>. For example, Enumerable.Range(15, 10) produces a sequence containing the numbers 15 to 24 (inclusive). Enumerable.Repeat&lt;T&gt; takes a value of type T and a count. It returns a sequence that will produce that value the specified number of times. </a:t>
            </a:r>
            <a:r>
              <a:rPr lang="en-US" dirty="0" err="1"/>
              <a:t>Enumerable.Empty</a:t>
            </a:r>
            <a:r>
              <a:rPr lang="en-US" dirty="0"/>
              <a:t>&lt;T&gt; returns an IEnumerable&lt;T&gt; that contains no elements. This may not sound very useful, because there’s a much less verbose alternative. You could write new T[0], which creates an array that contains no elements. (Arrays of type T implement IEnumerable&lt;T&gt;.) In fact, that’s exactly what the current implementation of </a:t>
            </a:r>
            <a:r>
              <a:rPr lang="en-US" dirty="0" err="1"/>
              <a:t>Enumera</a:t>
            </a:r>
            <a:r>
              <a:rPr lang="en-US" dirty="0"/>
              <a:t> </a:t>
            </a:r>
            <a:r>
              <a:rPr lang="en-US" dirty="0" err="1"/>
              <a:t>ble.Empty</a:t>
            </a:r>
            <a:r>
              <a:rPr lang="en-US" dirty="0"/>
              <a:t>&lt;T&gt; appears to return, although you should not depend on it being an array, because that’s not documented. However, the advantage of </a:t>
            </a:r>
            <a:r>
              <a:rPr lang="en-US" dirty="0" err="1"/>
              <a:t>Enumerable.Empty</a:t>
            </a:r>
            <a:r>
              <a:rPr lang="en-US" dirty="0"/>
              <a:t>&lt;T&gt; is that for any given T, it returns the same instance every time. This means that if for any reason you end up needing an empty sequence repeatedly in a loop that executes many </a:t>
            </a:r>
            <a:r>
              <a:rPr lang="en-US" dirty="0" err="1"/>
              <a:t>itera</a:t>
            </a:r>
            <a:r>
              <a:rPr lang="en-US" dirty="0"/>
              <a:t> </a:t>
            </a:r>
            <a:r>
              <a:rPr lang="en-US" dirty="0" err="1"/>
              <a:t>tions</a:t>
            </a:r>
            <a:r>
              <a:rPr lang="en-US" dirty="0"/>
              <a:t>, </a:t>
            </a:r>
            <a:r>
              <a:rPr lang="en-US" dirty="0" err="1"/>
              <a:t>Enumerable.Empty</a:t>
            </a:r>
            <a:r>
              <a:rPr lang="en-US" dirty="0"/>
              <a:t>&lt;T&gt; is more efficient, because it puts less pressure on the garbage collector.</a:t>
            </a:r>
          </a:p>
          <a:p>
            <a:endParaRPr lang="en-US" dirty="0"/>
          </a:p>
          <a:p>
            <a:r>
              <a:rPr lang="en-US" dirty="0"/>
              <a:t>(Page 386).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34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LINQ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of the examples I’ve shown in this chapter have used LINQ to Objects, except for a handful that have referred to LINQ to Entities, a provider used with databases. In this final section, I will provide a quick description of some other LINQ-based technologies. This is not a comprehensive list, because anyone can write a LINQ provider. Remember, as I mentioned earlier in the section “Filtering” (page 352), many of these providers impose limitations on the lambdas you pass to the various LINQ operators. Providers that rely on a server to implement a query can support only the functionality the server provides. For some providers (notably the WCF Data Services client), the server query capabilities are very limited, so only a subset of the features implied by LINQ’s standard operators will work in practice.</a:t>
            </a:r>
          </a:p>
          <a:p>
            <a:endParaRPr lang="en-US" dirty="0"/>
          </a:p>
          <a:p>
            <a:r>
              <a:rPr lang="en-US" dirty="0"/>
              <a:t>(Page 386).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07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3212096"/>
            <a:ext cx="3314700" cy="3295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4902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Reactive Extensions for .NET, or </a:t>
            </a:r>
            <a:r>
              <a:rPr lang="en-US" dirty="0">
                <a:solidFill>
                  <a:srgbClr val="FF0000"/>
                </a:solidFill>
              </a:rPr>
              <a:t>Rx</a:t>
            </a:r>
            <a:r>
              <a:rPr lang="en-US" dirty="0"/>
              <a:t> as they are usually known, are designed for working with asynchronous and event-based sources of </a:t>
            </a:r>
            <a:r>
              <a:rPr lang="en-US" dirty="0" smtClean="0"/>
              <a:t>information.</a:t>
            </a:r>
          </a:p>
          <a:p>
            <a:pPr lvl="1"/>
            <a:r>
              <a:rPr lang="en-US" dirty="0" smtClean="0"/>
              <a:t>Rx </a:t>
            </a:r>
            <a:r>
              <a:rPr lang="en-US" dirty="0"/>
              <a:t>provides </a:t>
            </a:r>
            <a:r>
              <a:rPr lang="en-US" dirty="0" smtClean="0"/>
              <a:t>services </a:t>
            </a:r>
            <a:r>
              <a:rPr lang="en-US" dirty="0"/>
              <a:t>that help you orchestrate and synchronize the way your code reacts to data from these kinds of </a:t>
            </a:r>
            <a:r>
              <a:rPr lang="en-US" dirty="0" smtClean="0"/>
              <a:t>sources.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already saw how to define and subscribe to events in </a:t>
            </a:r>
            <a:r>
              <a:rPr lang="en-US" dirty="0" smtClean="0"/>
              <a:t>Chapter </a:t>
            </a:r>
            <a:r>
              <a:rPr lang="en-US" dirty="0"/>
              <a:t>9, but </a:t>
            </a:r>
            <a:r>
              <a:rPr lang="en-US" dirty="0">
                <a:solidFill>
                  <a:srgbClr val="FF0000"/>
                </a:solidFill>
              </a:rPr>
              <a:t>Rx</a:t>
            </a:r>
            <a:r>
              <a:rPr lang="en-US" dirty="0"/>
              <a:t> offers much more than these basic </a:t>
            </a:r>
            <a:r>
              <a:rPr lang="en-US" dirty="0" smtClean="0"/>
              <a:t>features.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provides an abstraction for event sources, and a powerful set of operators that makes it far easier to combine and manage multiple streams of events than is possible with the free-for-all that delegates and .NET events </a:t>
            </a:r>
            <a:r>
              <a:rPr lang="en-US" dirty="0" smtClean="0"/>
              <a:t>provide.</a:t>
            </a:r>
          </a:p>
          <a:p>
            <a:pPr lvl="1"/>
            <a:r>
              <a:rPr lang="en-US" dirty="0" smtClean="0"/>
              <a:t>Rx’s </a:t>
            </a:r>
            <a:r>
              <a:rPr lang="en-US" dirty="0"/>
              <a:t>fundamental abstraction, </a:t>
            </a:r>
            <a:r>
              <a:rPr lang="en-US" dirty="0">
                <a:solidFill>
                  <a:srgbClr val="FF0000"/>
                </a:solidFill>
              </a:rPr>
              <a:t>IObservable&lt;T&gt;</a:t>
            </a:r>
            <a:r>
              <a:rPr lang="en-US" dirty="0"/>
              <a:t>, represents a sequence of items, and its operators are defined as extension methods for this </a:t>
            </a:r>
            <a:r>
              <a:rPr lang="en-US" dirty="0" smtClean="0"/>
              <a:t>interface.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might sound a lot like LINQ to Objects, and there are similarities—not only does IObservable&lt;T&gt; have a lot in common with IEnumerable&lt;T&gt;, but also Rx supports almost all of the standard LINQ </a:t>
            </a:r>
            <a:r>
              <a:rPr lang="en-US" dirty="0" smtClean="0"/>
              <a:t>operators.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are familiar with LINQ to Objects, you will also feel at home with Rx. The difference is that in Rx, sequences are less </a:t>
            </a:r>
            <a:r>
              <a:rPr lang="en-US" dirty="0" smtClean="0"/>
              <a:t>passive.</a:t>
            </a:r>
          </a:p>
          <a:p>
            <a:pPr lvl="1"/>
            <a:r>
              <a:rPr lang="en-US" dirty="0" smtClean="0"/>
              <a:t>Unlike IEnumerable&lt;T</a:t>
            </a:r>
            <a:r>
              <a:rPr lang="en-US" dirty="0"/>
              <a:t>&gt;, Rx sources do not wait to be asked for their items, nor can the consumer of an Rx source demand to be given the next item.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51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			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Unlike IEnumerable&lt;T</a:t>
            </a:r>
            <a:r>
              <a:rPr lang="en-US" dirty="0"/>
              <a:t>&gt;, Rx sources do not wait to be asked for their items, nor can the consumer of an Rx source demand to be given the next </a:t>
            </a:r>
            <a:r>
              <a:rPr lang="en-US" dirty="0" smtClean="0"/>
              <a:t>item.</a:t>
            </a:r>
          </a:p>
          <a:p>
            <a:pPr lvl="1"/>
            <a:r>
              <a:rPr lang="en-US" dirty="0" smtClean="0"/>
              <a:t>Instead</a:t>
            </a:r>
            <a:r>
              <a:rPr lang="en-US" dirty="0"/>
              <a:t>, Rx uses a push model in which the source notifies its recipients when items are </a:t>
            </a:r>
            <a:r>
              <a:rPr lang="en-US" dirty="0" smtClean="0"/>
              <a:t>available.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if you’re writing an application that deals with live financial information, such as stock market price data, IObservable&lt;T&gt; is a much more natural model than IEnumerable&lt;T</a:t>
            </a:r>
            <a:r>
              <a:rPr lang="en-US" dirty="0" smtClean="0"/>
              <a:t>&gt;.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Rx implements standard LINQ operators, you can write queries against a live source—you could narrow down the stream of events with a where clause or group them by stock </a:t>
            </a:r>
            <a:r>
              <a:rPr lang="en-US" dirty="0" smtClean="0"/>
              <a:t>symbol.</a:t>
            </a:r>
          </a:p>
          <a:p>
            <a:pPr lvl="1"/>
            <a:r>
              <a:rPr lang="en-US" dirty="0" smtClean="0"/>
              <a:t>Rx </a:t>
            </a:r>
            <a:r>
              <a:rPr lang="en-US" dirty="0"/>
              <a:t>goes beyond standard LINQ, adding its own operators that take into account the temporal nature of a live event </a:t>
            </a:r>
            <a:r>
              <a:rPr lang="en-US" dirty="0" smtClean="0"/>
              <a:t>source.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you could write a query that provides data only for stocks that are changing price more frequently than some minimum rate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Rx’s push-oriented </a:t>
            </a:r>
            <a:r>
              <a:rPr lang="en-US" dirty="0">
                <a:solidFill>
                  <a:srgbClr val="0070C0"/>
                </a:solidFill>
              </a:rPr>
              <a:t>approach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makes it a better match than IEnumerable&lt;T&gt; for </a:t>
            </a:r>
            <a:r>
              <a:rPr lang="en-US" dirty="0" smtClean="0">
                <a:solidFill>
                  <a:srgbClr val="0070C0"/>
                </a:solidFill>
              </a:rPr>
              <a:t>event-like </a:t>
            </a:r>
            <a:r>
              <a:rPr lang="en-US" dirty="0">
                <a:solidFill>
                  <a:srgbClr val="FF0000"/>
                </a:solidFill>
              </a:rPr>
              <a:t>sources</a:t>
            </a:r>
            <a:r>
              <a:rPr lang="en-US" dirty="0"/>
              <a:t>—Rx is sometimes described as </a:t>
            </a:r>
            <a:r>
              <a:rPr lang="en-US" dirty="0">
                <a:solidFill>
                  <a:srgbClr val="FF0000"/>
                </a:solidFill>
              </a:rPr>
              <a:t>LINQ to </a:t>
            </a:r>
            <a:r>
              <a:rPr lang="en-US" dirty="0" smtClean="0">
                <a:solidFill>
                  <a:srgbClr val="FF0000"/>
                </a:solidFill>
              </a:rPr>
              <a:t>Events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why not just use events, or even plain delegates? Rx addresses four shortcomings of those alternatives. </a:t>
            </a:r>
            <a:endParaRPr lang="en-US" dirty="0" smtClean="0"/>
          </a:p>
          <a:p>
            <a:pPr lvl="2"/>
            <a:r>
              <a:rPr lang="en-US" dirty="0" smtClean="0"/>
              <a:t>First</a:t>
            </a:r>
            <a:r>
              <a:rPr lang="en-US" dirty="0"/>
              <a:t>, it defines a standard way for sources to report </a:t>
            </a:r>
            <a:r>
              <a:rPr lang="en-US" dirty="0" smtClean="0"/>
              <a:t>errors.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81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											  </a:t>
            </a:r>
            <a:r>
              <a:rPr lang="en-US" dirty="0" smtClean="0">
                <a:solidFill>
                  <a:srgbClr val="C00000"/>
                </a:solidFill>
              </a:rPr>
              <a:t>||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Second</a:t>
            </a:r>
            <a:r>
              <a:rPr lang="en-US" dirty="0"/>
              <a:t>, it is able to deliver items in a well-defined order, even in multithreaded scenarios involving numerous sources; plain events or delegates don’t offer a simple way to avoid chaos in this kind of </a:t>
            </a:r>
            <a:r>
              <a:rPr lang="en-US" dirty="0" smtClean="0"/>
              <a:t>situation.</a:t>
            </a:r>
          </a:p>
          <a:p>
            <a:pPr lvl="2"/>
            <a:r>
              <a:rPr lang="en-US" dirty="0" smtClean="0"/>
              <a:t>Third</a:t>
            </a:r>
            <a:r>
              <a:rPr lang="en-US" dirty="0"/>
              <a:t>, Rx provides a clear way to signal when there are no more </a:t>
            </a:r>
            <a:r>
              <a:rPr lang="en-US" dirty="0" smtClean="0"/>
              <a:t>items.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fourth problem Rx addresses is that because a traditional event is represented by a special kind of member, not a normal object, there are significant limits on what you can do with an event—you can’t pass an event as an argument to a method, for </a:t>
            </a:r>
            <a:r>
              <a:rPr lang="en-US" dirty="0" smtClean="0"/>
              <a:t>example.</a:t>
            </a:r>
          </a:p>
          <a:p>
            <a:pPr lvl="1"/>
            <a:r>
              <a:rPr lang="en-US" dirty="0" smtClean="0"/>
              <a:t>Rx </a:t>
            </a:r>
            <a:r>
              <a:rPr lang="en-US" dirty="0"/>
              <a:t>makes an event source a first-class entity, because it’s just an </a:t>
            </a:r>
            <a:r>
              <a:rPr lang="en-US" dirty="0" smtClean="0"/>
              <a:t>object.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you can pass an event source as an argument, store it in a field, or offer it in a property—all things you can’t do with an ordinary .NET </a:t>
            </a:r>
            <a:r>
              <a:rPr lang="en-US" dirty="0" smtClean="0"/>
              <a:t>event.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pass a delegate as an argument, of course, but that’s not the same thing—delegates handle events, but they do not represent </a:t>
            </a:r>
            <a:r>
              <a:rPr lang="en-US" dirty="0" smtClean="0"/>
              <a:t>them.</a:t>
            </a:r>
          </a:p>
          <a:p>
            <a:pPr lvl="1"/>
            <a:r>
              <a:rPr lang="en-US" dirty="0" smtClean="0"/>
              <a:t>There’s </a:t>
            </a:r>
            <a:r>
              <a:rPr lang="en-US" dirty="0"/>
              <a:t>no way to write a method that subscribes to some .NET event that you pass as an </a:t>
            </a:r>
            <a:r>
              <a:rPr lang="en-US" dirty="0" smtClean="0"/>
              <a:t>argument</a:t>
            </a:r>
            <a:r>
              <a:rPr lang="en-US" dirty="0"/>
              <a:t>, because you can’t pass the actual event </a:t>
            </a:r>
            <a:r>
              <a:rPr lang="en-US" dirty="0" smtClean="0"/>
              <a:t>itself.</a:t>
            </a:r>
          </a:p>
          <a:p>
            <a:pPr lvl="1"/>
            <a:r>
              <a:rPr lang="en-US" dirty="0" smtClean="0"/>
              <a:t>Rx </a:t>
            </a:r>
            <a:r>
              <a:rPr lang="en-US" dirty="0"/>
              <a:t>fixes this by representing event sources as objects, instead of a special distinctive feature of the type system that doesn’t work like anything else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15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											 </a:t>
            </a:r>
            <a:r>
              <a:rPr lang="en-US" dirty="0" smtClean="0">
                <a:solidFill>
                  <a:srgbClr val="C00000"/>
                </a:solidFill>
              </a:rPr>
              <a:t>|||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These are all features you get for free back in the world of IEnumerable&lt;T&gt;, of </a:t>
            </a:r>
            <a:r>
              <a:rPr lang="en-US" dirty="0" smtClean="0"/>
              <a:t>course.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collection can simply throw an exception when its contents are being enumerated, but with callbacks, it’s less obvious when and where to deliver </a:t>
            </a:r>
            <a:r>
              <a:rPr lang="en-US" dirty="0" smtClean="0"/>
              <a:t>exceptions.</a:t>
            </a:r>
          </a:p>
          <a:p>
            <a:pPr lvl="1"/>
            <a:r>
              <a:rPr lang="en-US" dirty="0" smtClean="0"/>
              <a:t>IEnumerable&lt;T</a:t>
            </a:r>
            <a:r>
              <a:rPr lang="en-US" dirty="0"/>
              <a:t>&gt; makes consumers retrieve items one at a time, so the ordering is unambiguous, but with plain events and delegates, nothing enforces </a:t>
            </a:r>
            <a:r>
              <a:rPr lang="en-US" dirty="0" smtClean="0"/>
              <a:t>that.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IEnumerable&lt;T&gt; tells consumers when the end of the collection has been reached, but with a simple callback, it’s not necessarily clear when you’ve had the last </a:t>
            </a:r>
            <a:r>
              <a:rPr lang="en-US" dirty="0" smtClean="0"/>
              <a:t>call.</a:t>
            </a:r>
          </a:p>
          <a:p>
            <a:pPr lvl="1"/>
            <a:r>
              <a:rPr lang="en-US" dirty="0" smtClean="0"/>
              <a:t>IObservable&lt;T</a:t>
            </a:r>
            <a:r>
              <a:rPr lang="en-US" dirty="0"/>
              <a:t>&gt; handles all of these eventualities, bringing the things we can take for granted with IEnumerable&lt;T&gt; into the world of </a:t>
            </a:r>
            <a:r>
              <a:rPr lang="en-US" dirty="0" smtClean="0"/>
              <a:t>events.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providing a coherent abstraction that addresses these problems, Rx is able to bring all of the benefits of LINQ to event-driven </a:t>
            </a:r>
            <a:r>
              <a:rPr lang="en-US" dirty="0" smtClean="0"/>
              <a:t>scenarios.</a:t>
            </a:r>
          </a:p>
          <a:p>
            <a:pPr lvl="1"/>
            <a:r>
              <a:rPr lang="en-US" dirty="0" smtClean="0"/>
              <a:t>Rx </a:t>
            </a:r>
            <a:r>
              <a:rPr lang="en-US" dirty="0"/>
              <a:t>does not replace events; I wouldn’t have dedicated one-fifth of Chapter 9 to them if it did. In fact, Rx can integrate with </a:t>
            </a:r>
            <a:r>
              <a:rPr lang="en-US" dirty="0" smtClean="0"/>
              <a:t>events.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can bridge between its own abstractions and several others, not just </a:t>
            </a:r>
            <a:r>
              <a:rPr lang="en-US" dirty="0" smtClean="0"/>
              <a:t>ordinary </a:t>
            </a:r>
            <a:r>
              <a:rPr lang="en-US" dirty="0"/>
              <a:t>events, but also IEnumerable&lt;T&gt; and various asynchronous programming </a:t>
            </a:r>
            <a:r>
              <a:rPr lang="en-US" dirty="0" smtClean="0"/>
              <a:t>models.</a:t>
            </a:r>
          </a:p>
          <a:p>
            <a:pPr lvl="1"/>
            <a:r>
              <a:rPr lang="en-US" dirty="0" smtClean="0"/>
              <a:t>Far </a:t>
            </a:r>
            <a:r>
              <a:rPr lang="en-US" dirty="0"/>
              <a:t>from deprecating events, Rx raises their capabilities to a new level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86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											</a:t>
            </a:r>
            <a:r>
              <a:rPr lang="en-US" dirty="0" smtClean="0">
                <a:solidFill>
                  <a:srgbClr val="C00000"/>
                </a:solidFill>
              </a:rPr>
              <a:t>||||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It’s considerably </a:t>
            </a:r>
            <a:r>
              <a:rPr lang="en-US" dirty="0"/>
              <a:t>harder to get your head around Rx than events, but it offers much more power once you do. 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/>
              <a:t>interfaces form the heart of </a:t>
            </a:r>
            <a:r>
              <a:rPr lang="en-US" dirty="0" smtClean="0"/>
              <a:t>Rx.</a:t>
            </a:r>
          </a:p>
          <a:p>
            <a:pPr lvl="1"/>
            <a:r>
              <a:rPr lang="en-US" dirty="0" smtClean="0"/>
              <a:t>Sources </a:t>
            </a:r>
            <a:r>
              <a:rPr lang="en-US" dirty="0"/>
              <a:t>that present items through this model implement IObservable&lt;T</a:t>
            </a:r>
            <a:r>
              <a:rPr lang="en-US" dirty="0" smtClean="0"/>
              <a:t>&gt;.</a:t>
            </a:r>
          </a:p>
          <a:p>
            <a:pPr lvl="1"/>
            <a:r>
              <a:rPr lang="en-US" dirty="0" smtClean="0"/>
              <a:t>Subscribers </a:t>
            </a:r>
            <a:r>
              <a:rPr lang="en-US" dirty="0"/>
              <a:t>are required to supply an object that </a:t>
            </a:r>
            <a:r>
              <a:rPr lang="en-US" dirty="0" smtClean="0"/>
              <a:t>implements </a:t>
            </a:r>
            <a:r>
              <a:rPr lang="en-US" dirty="0"/>
              <a:t>IObserver&lt;T</a:t>
            </a:r>
            <a:r>
              <a:rPr lang="en-US" dirty="0" smtClean="0"/>
              <a:t>&gt;.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two interfaces are built into the .NET Framework class </a:t>
            </a:r>
            <a:r>
              <a:rPr lang="en-US" dirty="0" smtClean="0"/>
              <a:t>library.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other parts of Rx are not ubiquitous, so before I get into the details, I will clarify exactly when and where the various parts of Rx are available across different forms of .NET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44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and .NET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1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there are many ways you can use C#, other languages are always an </a:t>
            </a:r>
            <a:r>
              <a:rPr lang="en-US" dirty="0" smtClean="0"/>
              <a:t>option.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might you choose C# over </a:t>
            </a:r>
            <a:r>
              <a:rPr lang="en-US" dirty="0" smtClean="0"/>
              <a:t>them?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will depend on what you need to do, and what you like and dislike in a programming </a:t>
            </a:r>
            <a:r>
              <a:rPr lang="en-US" dirty="0" smtClean="0"/>
              <a:t>language.</a:t>
            </a:r>
          </a:p>
          <a:p>
            <a:pPr lvl="1"/>
            <a:r>
              <a:rPr lang="en-US" dirty="0" smtClean="0"/>
              <a:t>I </a:t>
            </a:r>
            <a:r>
              <a:rPr lang="en-US" dirty="0"/>
              <a:t>find that C# provides considerable power and flexibility, and works at a high enough level of abstraction that I don’t expend vast amounts of effort on little details not directly related to the problems my programs are trying to solve. (I’m looking at you, C</a:t>
            </a:r>
            <a:r>
              <a:rPr lang="en-US" dirty="0" smtClean="0"/>
              <a:t>++.)</a:t>
            </a:r>
          </a:p>
          <a:p>
            <a:pPr lvl="1"/>
            <a:r>
              <a:rPr lang="en-US" dirty="0"/>
              <a:t>Much of C#’s power comes from the range of programming techniques it </a:t>
            </a:r>
            <a:r>
              <a:rPr lang="en-US" dirty="0" smtClean="0"/>
              <a:t>supports.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it offers object-oriented features, generics, and functional </a:t>
            </a:r>
            <a:r>
              <a:rPr lang="en-US" dirty="0" smtClean="0"/>
              <a:t>programming.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supports both dynamic and static </a:t>
            </a:r>
            <a:r>
              <a:rPr lang="en-US" dirty="0" smtClean="0"/>
              <a:t>typing.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provides powerful list- and set-oriented features, thanks to Language Integrated Query (</a:t>
            </a:r>
            <a:r>
              <a:rPr lang="en-US" dirty="0">
                <a:solidFill>
                  <a:srgbClr val="FF0000"/>
                </a:solidFill>
              </a:rPr>
              <a:t>LINQ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most recent version of the language adds </a:t>
            </a:r>
            <a:r>
              <a:rPr lang="en-US" dirty="0">
                <a:solidFill>
                  <a:srgbClr val="FF0000"/>
                </a:solidFill>
              </a:rPr>
              <a:t>intrinsic</a:t>
            </a:r>
            <a:r>
              <a:rPr lang="en-US" dirty="0"/>
              <a:t> support for </a:t>
            </a:r>
            <a:r>
              <a:rPr lang="en-US" dirty="0">
                <a:solidFill>
                  <a:srgbClr val="FF0000"/>
                </a:solidFill>
              </a:rPr>
              <a:t>asynchronous </a:t>
            </a:r>
            <a:r>
              <a:rPr lang="en-US" dirty="0" smtClean="0">
                <a:solidFill>
                  <a:srgbClr val="FF0000"/>
                </a:solidFill>
              </a:rPr>
              <a:t>programming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of the most important benefits of using C# come from its </a:t>
            </a:r>
            <a:r>
              <a:rPr lang="en-US" dirty="0">
                <a:solidFill>
                  <a:srgbClr val="FF0000"/>
                </a:solidFill>
              </a:rPr>
              <a:t>runtime</a:t>
            </a:r>
            <a:r>
              <a:rPr lang="en-US" dirty="0"/>
              <a:t>, which provides services such as security sandboxing, runtime type checking, exception handling, thread management, and perhaps its most important feature, automated memory </a:t>
            </a:r>
            <a:r>
              <a:rPr lang="en-US" dirty="0" smtClean="0"/>
              <a:t>management.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runtime provides a </a:t>
            </a:r>
            <a:r>
              <a:rPr lang="en-US" dirty="0">
                <a:solidFill>
                  <a:srgbClr val="FF0000"/>
                </a:solidFill>
              </a:rPr>
              <a:t>garbage collector</a:t>
            </a:r>
            <a:r>
              <a:rPr lang="en-US" dirty="0"/>
              <a:t> that frees developers from much of the work associated with recovering memory that the program is no longer using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354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991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and Subscribing with </a:t>
            </a:r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552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Builders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592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48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Rx Query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735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5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8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509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Timed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892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3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languages do not exist in a vacuum—high-quality libraries with a broad range of features are </a:t>
            </a:r>
            <a:r>
              <a:rPr lang="en-US" dirty="0" smtClean="0"/>
              <a:t>essential.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some elegant and academically beautiful languages that are glorious right up until you want to do something prosaic, such as talking to a database or determining where to store user </a:t>
            </a:r>
            <a:r>
              <a:rPr lang="en-US" dirty="0" smtClean="0"/>
              <a:t>settings.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matter how strong a set of </a:t>
            </a:r>
            <a:r>
              <a:rPr lang="en-US" dirty="0">
                <a:solidFill>
                  <a:srgbClr val="0070C0"/>
                </a:solidFill>
              </a:rPr>
              <a:t>programming</a:t>
            </a:r>
            <a:r>
              <a:rPr lang="en-US" dirty="0">
                <a:solidFill>
                  <a:srgbClr val="FF0000"/>
                </a:solidFill>
              </a:rPr>
              <a:t> idioms</a:t>
            </a:r>
            <a:r>
              <a:rPr lang="en-US" dirty="0"/>
              <a:t> a language offers, it also needs to provide full and convenient access to the underlying platform’s </a:t>
            </a:r>
            <a:r>
              <a:rPr lang="en-US" dirty="0" smtClean="0"/>
              <a:t>services.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# is on very strong ground here, thanks to the .NET </a:t>
            </a:r>
            <a:r>
              <a:rPr lang="en-US" dirty="0" smtClean="0"/>
              <a:t>Framework.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.NET Framework encompasses both the runtime and the libraries that C# programs use on Windows.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runtime part is called the Common Language Runtime (usually abbreviated to CLR) because it supports not just C#, but any .NET language. </a:t>
            </a:r>
            <a:endParaRPr lang="en-US" dirty="0" smtClean="0"/>
          </a:p>
          <a:p>
            <a:pPr lvl="1"/>
            <a:r>
              <a:rPr lang="en-US" dirty="0" smtClean="0"/>
              <a:t>Numerous </a:t>
            </a:r>
            <a:r>
              <a:rPr lang="en-US" dirty="0"/>
              <a:t>languages can run in .NET. Microsoft’s development environment, Visual Studio, </a:t>
            </a:r>
            <a:r>
              <a:rPr lang="en-US" dirty="0" smtClean="0"/>
              <a:t>provides </a:t>
            </a:r>
            <a:r>
              <a:rPr lang="en-US" dirty="0"/>
              <a:t>Visual Basic, F#, and .NET extensions for C++, for example, and there are open source .NET-based implementations of Python and Ruby (called </a:t>
            </a:r>
            <a:r>
              <a:rPr lang="en-US" dirty="0">
                <a:solidFill>
                  <a:srgbClr val="FF0000"/>
                </a:solidFill>
              </a:rPr>
              <a:t>IronPython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IronRuby</a:t>
            </a:r>
            <a:r>
              <a:rPr lang="en-US" dirty="0"/>
              <a:t>, respectively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CLR has a Common Type System (</a:t>
            </a:r>
            <a:r>
              <a:rPr lang="en-US" dirty="0">
                <a:solidFill>
                  <a:srgbClr val="FF0000"/>
                </a:solidFill>
              </a:rPr>
              <a:t>CTS</a:t>
            </a:r>
            <a:r>
              <a:rPr lang="en-US" dirty="0"/>
              <a:t>) that enables code from multiple languages to interoperate freely, which means that .NET libraries can usually be used from any .NET language—F# can consume libraries written in C#, C# can use Visual Basic libraries, and so 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62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729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0" y="5650496"/>
            <a:ext cx="2009775" cy="857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36701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554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25" y="5640971"/>
            <a:ext cx="3467100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03207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494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90370"/>
              </p:ext>
            </p:extLst>
          </p:nvPr>
        </p:nvGraphicFramePr>
        <p:xfrm>
          <a:off x="1188133" y="233280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6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		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.NET Framework includes an extensive </a:t>
            </a: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 smtClean="0">
                <a:solidFill>
                  <a:srgbClr val="FF0000"/>
                </a:solidFill>
              </a:rPr>
              <a:t>library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library provides wrappers for many features of the underlying operating system (OS), but it also provides a considerable amount of functionality of its </a:t>
            </a:r>
            <a:r>
              <a:rPr lang="en-US" dirty="0" smtClean="0"/>
              <a:t>own.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contains over 10,000 classes, each with numerous members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9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libraries built into the .NET Framework are not the whole story—many other frameworks provide their own .NET class </a:t>
            </a:r>
            <a:r>
              <a:rPr lang="en-US" dirty="0" smtClean="0"/>
              <a:t>libraries.</a:t>
            </a:r>
          </a:p>
          <a:p>
            <a:pPr lvl="1"/>
            <a:r>
              <a:rPr lang="en-US" dirty="0" smtClean="0"/>
              <a:t>SharePoint </a:t>
            </a:r>
            <a:r>
              <a:rPr lang="en-US" dirty="0"/>
              <a:t>has an extensive .NET application programming interface (</a:t>
            </a:r>
            <a:r>
              <a:rPr lang="en-US" dirty="0">
                <a:solidFill>
                  <a:srgbClr val="FF0000"/>
                </a:solidFill>
              </a:rPr>
              <a:t>API</a:t>
            </a:r>
            <a:r>
              <a:rPr lang="en-US" dirty="0"/>
              <a:t>), for </a:t>
            </a:r>
            <a:r>
              <a:rPr lang="en-US" dirty="0" smtClean="0"/>
              <a:t>example.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libraries do not have to be associated with </a:t>
            </a:r>
            <a:r>
              <a:rPr lang="en-US" dirty="0" smtClean="0"/>
              <a:t>frameworks.</a:t>
            </a:r>
          </a:p>
          <a:p>
            <a:pPr lvl="1"/>
            <a:r>
              <a:rPr lang="en-US" dirty="0" smtClean="0"/>
              <a:t>There’s </a:t>
            </a:r>
            <a:r>
              <a:rPr lang="en-US" dirty="0"/>
              <a:t>a large ecosystem of .NET libraries, some </a:t>
            </a:r>
            <a:r>
              <a:rPr lang="en-US" dirty="0" smtClean="0"/>
              <a:t>commercial </a:t>
            </a:r>
            <a:r>
              <a:rPr lang="en-US" dirty="0"/>
              <a:t>and some free and open </a:t>
            </a:r>
            <a:r>
              <a:rPr lang="en-US" dirty="0" smtClean="0"/>
              <a:t>source.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mathematical utilities, parsing </a:t>
            </a:r>
            <a:r>
              <a:rPr lang="en-US" dirty="0" smtClean="0"/>
              <a:t>libraries</a:t>
            </a:r>
            <a:r>
              <a:rPr lang="en-US" dirty="0"/>
              <a:t>, and user interface components, to name just a </a:t>
            </a:r>
            <a:r>
              <a:rPr lang="en-US" dirty="0" smtClean="0"/>
              <a:t>few.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5/6/2018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1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5963</Words>
  <Application>Microsoft Office PowerPoint</Application>
  <PresentationFormat>Widescreen</PresentationFormat>
  <Paragraphs>447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</vt:lpstr>
      <vt:lpstr>Brush Script MT</vt:lpstr>
      <vt:lpstr>Calibri</vt:lpstr>
      <vt:lpstr>Courier New</vt:lpstr>
      <vt:lpstr>Gill Sans MT</vt:lpstr>
      <vt:lpstr>Gill Sans MT (Body)</vt:lpstr>
      <vt:lpstr>Gill Sans MT (Headings)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Intro</vt:lpstr>
      <vt:lpstr>Why C#?</vt:lpstr>
      <vt:lpstr>Libraries</vt:lpstr>
      <vt:lpstr>Libraries             |</vt:lpstr>
      <vt:lpstr>APIs</vt:lpstr>
      <vt:lpstr>Interoperability</vt:lpstr>
      <vt:lpstr>NOTE</vt:lpstr>
      <vt:lpstr>Why Not C#?</vt:lpstr>
      <vt:lpstr>Why Not C#?            |</vt:lpstr>
      <vt:lpstr>C++</vt:lpstr>
      <vt:lpstr>C++              |</vt:lpstr>
      <vt:lpstr>NOTE</vt:lpstr>
      <vt:lpstr>Platforms</vt:lpstr>
      <vt:lpstr>C#’s Defining Features</vt:lpstr>
      <vt:lpstr>C#’s Defining Features         |</vt:lpstr>
      <vt:lpstr>C#, the CLR, and Standards</vt:lpstr>
      <vt:lpstr>C#, the CLR, and Standards        |</vt:lpstr>
      <vt:lpstr>Managed Code and the CLR</vt:lpstr>
      <vt:lpstr>Generality Trumps Specialization</vt:lpstr>
      <vt:lpstr>Asynchronous Programming</vt:lpstr>
      <vt:lpstr>Visual Studio</vt:lpstr>
      <vt:lpstr>Anatomy of a Simple Program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LINQ Operators</vt:lpstr>
      <vt:lpstr>LINQ Operators           |</vt:lpstr>
      <vt:lpstr>Query Expressions</vt:lpstr>
      <vt:lpstr>Deferred Evaluation</vt:lpstr>
      <vt:lpstr>LINQ, Generics, and IQueryable&lt;T&gt;</vt:lpstr>
      <vt:lpstr>Standard LINQ Operators</vt:lpstr>
      <vt:lpstr>Sequence Generation</vt:lpstr>
      <vt:lpstr>Other LINQ Implementations</vt:lpstr>
      <vt:lpstr>PowerPoint Presentation</vt:lpstr>
      <vt:lpstr>Intro</vt:lpstr>
      <vt:lpstr>Intro              |</vt:lpstr>
      <vt:lpstr>Intro             ||</vt:lpstr>
      <vt:lpstr>Intro            |||</vt:lpstr>
      <vt:lpstr>Intro           ||||</vt:lpstr>
      <vt:lpstr>Rx and .NET Versions</vt:lpstr>
      <vt:lpstr>Fundamental Interfaces</vt:lpstr>
      <vt:lpstr>Publishing and Subscribing with Delegates</vt:lpstr>
      <vt:lpstr>Sequence Builders</vt:lpstr>
      <vt:lpstr>LINQ Queries</vt:lpstr>
      <vt:lpstr>Rx Query Operators</vt:lpstr>
      <vt:lpstr>Schedulers</vt:lpstr>
      <vt:lpstr>Subjects</vt:lpstr>
      <vt:lpstr>Adaptation</vt:lpstr>
      <vt:lpstr>Timed Operations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83</cp:revision>
  <dcterms:created xsi:type="dcterms:W3CDTF">2018-04-26T03:21:35Z</dcterms:created>
  <dcterms:modified xsi:type="dcterms:W3CDTF">2018-06-19T11:48:12Z</dcterms:modified>
</cp:coreProperties>
</file>