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2"/>
  </p:notesMasterIdLst>
  <p:handoutMasterIdLst>
    <p:handoutMasterId r:id="rId173"/>
  </p:handoutMasterIdLst>
  <p:sldIdLst>
    <p:sldId id="262" r:id="rId2"/>
    <p:sldId id="263" r:id="rId3"/>
    <p:sldId id="427" r:id="rId4"/>
    <p:sldId id="264" r:id="rId5"/>
    <p:sldId id="265" r:id="rId6"/>
    <p:sldId id="266" r:id="rId7"/>
    <p:sldId id="267" r:id="rId8"/>
    <p:sldId id="268" r:id="rId9"/>
    <p:sldId id="269" r:id="rId10"/>
    <p:sldId id="270" r:id="rId11"/>
    <p:sldId id="271" r:id="rId12"/>
    <p:sldId id="292" r:id="rId13"/>
    <p:sldId id="293" r:id="rId14"/>
    <p:sldId id="300" r:id="rId15"/>
    <p:sldId id="301" r:id="rId16"/>
    <p:sldId id="302" r:id="rId17"/>
    <p:sldId id="303" r:id="rId18"/>
    <p:sldId id="304" r:id="rId19"/>
    <p:sldId id="305" r:id="rId20"/>
    <p:sldId id="294" r:id="rId21"/>
    <p:sldId id="306" r:id="rId22"/>
    <p:sldId id="307" r:id="rId23"/>
    <p:sldId id="308" r:id="rId24"/>
    <p:sldId id="309" r:id="rId25"/>
    <p:sldId id="310" r:id="rId26"/>
    <p:sldId id="311" r:id="rId27"/>
    <p:sldId id="312" r:id="rId28"/>
    <p:sldId id="313" r:id="rId29"/>
    <p:sldId id="314" r:id="rId30"/>
    <p:sldId id="315" r:id="rId31"/>
    <p:sldId id="316" r:id="rId32"/>
    <p:sldId id="317" r:id="rId33"/>
    <p:sldId id="295" r:id="rId34"/>
    <p:sldId id="296" r:id="rId35"/>
    <p:sldId id="297" r:id="rId36"/>
    <p:sldId id="298" r:id="rId37"/>
    <p:sldId id="299" r:id="rId38"/>
    <p:sldId id="272" r:id="rId39"/>
    <p:sldId id="273" r:id="rId40"/>
    <p:sldId id="274" r:id="rId41"/>
    <p:sldId id="275" r:id="rId42"/>
    <p:sldId id="276" r:id="rId43"/>
    <p:sldId id="277" r:id="rId44"/>
    <p:sldId id="278" r:id="rId45"/>
    <p:sldId id="279" r:id="rId46"/>
    <p:sldId id="280" r:id="rId47"/>
    <p:sldId id="281" r:id="rId48"/>
    <p:sldId id="282" r:id="rId49"/>
    <p:sldId id="283" r:id="rId50"/>
    <p:sldId id="284" r:id="rId51"/>
    <p:sldId id="285" r:id="rId52"/>
    <p:sldId id="286" r:id="rId53"/>
    <p:sldId id="287" r:id="rId54"/>
    <p:sldId id="291" r:id="rId55"/>
    <p:sldId id="288" r:id="rId56"/>
    <p:sldId id="289" r:id="rId57"/>
    <p:sldId id="290" r:id="rId58"/>
    <p:sldId id="318" r:id="rId59"/>
    <p:sldId id="319" r:id="rId60"/>
    <p:sldId id="320" r:id="rId61"/>
    <p:sldId id="321" r:id="rId62"/>
    <p:sldId id="322" r:id="rId63"/>
    <p:sldId id="325" r:id="rId64"/>
    <p:sldId id="326" r:id="rId65"/>
    <p:sldId id="327" r:id="rId66"/>
    <p:sldId id="323" r:id="rId67"/>
    <p:sldId id="328" r:id="rId68"/>
    <p:sldId id="332" r:id="rId69"/>
    <p:sldId id="333" r:id="rId70"/>
    <p:sldId id="334" r:id="rId71"/>
    <p:sldId id="335" r:id="rId72"/>
    <p:sldId id="324" r:id="rId73"/>
    <p:sldId id="336" r:id="rId74"/>
    <p:sldId id="337" r:id="rId75"/>
    <p:sldId id="338" r:id="rId76"/>
    <p:sldId id="339" r:id="rId77"/>
    <p:sldId id="329" r:id="rId78"/>
    <p:sldId id="340" r:id="rId79"/>
    <p:sldId id="341" r:id="rId80"/>
    <p:sldId id="342" r:id="rId81"/>
    <p:sldId id="343" r:id="rId82"/>
    <p:sldId id="344" r:id="rId83"/>
    <p:sldId id="345" r:id="rId84"/>
    <p:sldId id="330" r:id="rId85"/>
    <p:sldId id="346" r:id="rId86"/>
    <p:sldId id="347" r:id="rId87"/>
    <p:sldId id="348" r:id="rId88"/>
    <p:sldId id="349" r:id="rId89"/>
    <p:sldId id="331" r:id="rId90"/>
    <p:sldId id="356" r:id="rId91"/>
    <p:sldId id="357" r:id="rId92"/>
    <p:sldId id="358" r:id="rId93"/>
    <p:sldId id="359" r:id="rId94"/>
    <p:sldId id="360" r:id="rId95"/>
    <p:sldId id="350" r:id="rId96"/>
    <p:sldId id="361" r:id="rId97"/>
    <p:sldId id="351" r:id="rId98"/>
    <p:sldId id="362" r:id="rId99"/>
    <p:sldId id="363" r:id="rId100"/>
    <p:sldId id="364" r:id="rId101"/>
    <p:sldId id="352" r:id="rId102"/>
    <p:sldId id="365" r:id="rId103"/>
    <p:sldId id="353" r:id="rId104"/>
    <p:sldId id="354" r:id="rId105"/>
    <p:sldId id="355" r:id="rId106"/>
    <p:sldId id="367" r:id="rId107"/>
    <p:sldId id="366" r:id="rId108"/>
    <p:sldId id="368" r:id="rId109"/>
    <p:sldId id="369" r:id="rId110"/>
    <p:sldId id="374" r:id="rId111"/>
    <p:sldId id="370" r:id="rId112"/>
    <p:sldId id="371" r:id="rId113"/>
    <p:sldId id="376" r:id="rId114"/>
    <p:sldId id="375" r:id="rId115"/>
    <p:sldId id="372" r:id="rId116"/>
    <p:sldId id="377" r:id="rId117"/>
    <p:sldId id="378" r:id="rId118"/>
    <p:sldId id="379" r:id="rId119"/>
    <p:sldId id="380" r:id="rId120"/>
    <p:sldId id="373" r:id="rId121"/>
    <p:sldId id="388" r:id="rId122"/>
    <p:sldId id="389" r:id="rId123"/>
    <p:sldId id="390" r:id="rId124"/>
    <p:sldId id="381" r:id="rId125"/>
    <p:sldId id="391" r:id="rId126"/>
    <p:sldId id="392" r:id="rId127"/>
    <p:sldId id="393" r:id="rId128"/>
    <p:sldId id="394" r:id="rId129"/>
    <p:sldId id="382" r:id="rId130"/>
    <p:sldId id="395" r:id="rId131"/>
    <p:sldId id="398" r:id="rId132"/>
    <p:sldId id="396" r:id="rId133"/>
    <p:sldId id="397" r:id="rId134"/>
    <p:sldId id="383" r:id="rId135"/>
    <p:sldId id="399" r:id="rId136"/>
    <p:sldId id="384" r:id="rId137"/>
    <p:sldId id="385" r:id="rId138"/>
    <p:sldId id="400" r:id="rId139"/>
    <p:sldId id="401" r:id="rId140"/>
    <p:sldId id="402" r:id="rId141"/>
    <p:sldId id="403" r:id="rId142"/>
    <p:sldId id="404" r:id="rId143"/>
    <p:sldId id="405" r:id="rId144"/>
    <p:sldId id="406" r:id="rId145"/>
    <p:sldId id="386" r:id="rId146"/>
    <p:sldId id="407" r:id="rId147"/>
    <p:sldId id="408" r:id="rId148"/>
    <p:sldId id="387" r:id="rId149"/>
    <p:sldId id="409" r:id="rId150"/>
    <p:sldId id="410" r:id="rId151"/>
    <p:sldId id="411" r:id="rId152"/>
    <p:sldId id="412" r:id="rId153"/>
    <p:sldId id="413" r:id="rId154"/>
    <p:sldId id="414" r:id="rId155"/>
    <p:sldId id="415" r:id="rId156"/>
    <p:sldId id="416" r:id="rId157"/>
    <p:sldId id="417" r:id="rId158"/>
    <p:sldId id="418" r:id="rId159"/>
    <p:sldId id="419" r:id="rId160"/>
    <p:sldId id="424" r:id="rId161"/>
    <p:sldId id="420" r:id="rId162"/>
    <p:sldId id="426" r:id="rId163"/>
    <p:sldId id="425" r:id="rId164"/>
    <p:sldId id="421" r:id="rId165"/>
    <p:sldId id="428" r:id="rId166"/>
    <p:sldId id="422" r:id="rId167"/>
    <p:sldId id="423" r:id="rId168"/>
    <p:sldId id="429" r:id="rId169"/>
    <p:sldId id="430" r:id="rId170"/>
    <p:sldId id="261" r:id="rId17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71F8627-1FBD-45A9-882C-381C0E04CF3F}">
          <p14:sldIdLst>
            <p14:sldId id="262"/>
            <p14:sldId id="263"/>
            <p14:sldId id="427"/>
          </p14:sldIdLst>
        </p14:section>
        <p14:section name="Part I: .NET Philosophy" id="{9D3245C0-D897-4ACC-B9DC-BF12394DE00D}">
          <p14:sldIdLst>
            <p14:sldId id="264"/>
            <p14:sldId id="265"/>
          </p14:sldIdLst>
        </p14:section>
        <p14:section name="C# Appl" id="{BE6F5DFE-C7EF-4DBF-BADB-6615BDE4BF42}">
          <p14:sldIdLst>
            <p14:sldId id="266"/>
            <p14:sldId id="267"/>
          </p14:sldIdLst>
        </p14:section>
        <p14:section name="Part II: Core C# Programing I" id="{6FF99430-D6FA-4BA1-A30D-DAE458CDBC6B}">
          <p14:sldIdLst>
            <p14:sldId id="268"/>
            <p14:sldId id="269"/>
          </p14:sldIdLst>
        </p14:section>
        <p14:section name="Core C# Programing II" id="{3A03748B-A202-427E-8C28-235D68D15EB9}">
          <p14:sldIdLst>
            <p14:sldId id="270"/>
            <p14:sldId id="271"/>
            <p14:sldId id="292"/>
            <p14:sldId id="293"/>
            <p14:sldId id="300"/>
            <p14:sldId id="301"/>
            <p14:sldId id="302"/>
            <p14:sldId id="303"/>
            <p14:sldId id="304"/>
            <p14:sldId id="305"/>
            <p14:sldId id="294"/>
            <p14:sldId id="306"/>
            <p14:sldId id="307"/>
            <p14:sldId id="308"/>
            <p14:sldId id="309"/>
            <p14:sldId id="310"/>
            <p14:sldId id="311"/>
            <p14:sldId id="312"/>
            <p14:sldId id="313"/>
            <p14:sldId id="314"/>
            <p14:sldId id="315"/>
            <p14:sldId id="316"/>
            <p14:sldId id="317"/>
            <p14:sldId id="295"/>
            <p14:sldId id="296"/>
            <p14:sldId id="297"/>
            <p14:sldId id="298"/>
            <p14:sldId id="299"/>
          </p14:sldIdLst>
        </p14:section>
        <p14:section name="Part III: OOP Encapsulation" id="{FFC916E2-5E63-4666-8972-BE03A36DE889}">
          <p14:sldIdLst>
            <p14:sldId id="272"/>
            <p14:sldId id="273"/>
          </p14:sldIdLst>
        </p14:section>
        <p14:section name="Inheritance &amp; Polymorphism" id="{3E5E5E2E-26A3-4449-8540-4864E55FDC79}">
          <p14:sldIdLst>
            <p14:sldId id="274"/>
            <p14:sldId id="275"/>
          </p14:sldIdLst>
        </p14:section>
        <p14:section name="Exception Handling" id="{B719DB14-13C5-4607-A5F8-9BDC08683094}">
          <p14:sldIdLst>
            <p14:sldId id="276"/>
            <p14:sldId id="277"/>
          </p14:sldIdLst>
        </p14:section>
        <p14:section name="Interfaces" id="{BEBE6A63-A870-4672-B0E0-3A2796681ACF}">
          <p14:sldIdLst>
            <p14:sldId id="278"/>
            <p14:sldId id="279"/>
          </p14:sldIdLst>
        </p14:section>
        <p14:section name="Untitled Section" id="{973A04B0-549F-4EC0-86D3-31F2B5EFB2E7}">
          <p14:sldIdLst>
            <p14:sldId id="280"/>
            <p14:sldId id="281"/>
          </p14:sldIdLst>
        </p14:section>
        <p14:section name="Delegates, Events, =&gt;" id="{F530A891-526B-4C4B-9067-56B59BDCC686}">
          <p14:sldIdLst>
            <p14:sldId id="282"/>
            <p14:sldId id="283"/>
          </p14:sldIdLst>
        </p14:section>
        <p14:section name="Advanced C#" id="{B5AB5B1D-5A2D-4C7D-BB1A-1E78F1DB4A44}">
          <p14:sldIdLst>
            <p14:sldId id="284"/>
            <p14:sldId id="285"/>
            <p14:sldId id="286"/>
            <p14:sldId id="287"/>
            <p14:sldId id="291"/>
            <p14:sldId id="288"/>
            <p14:sldId id="289"/>
            <p14:sldId id="290"/>
          </p14:sldIdLst>
        </p14:section>
        <p14:section name="Untitled Section" id="{682DE674-E95A-4DCB-B3C1-122742883387}">
          <p14:sldIdLst/>
        </p14:section>
        <p14:section name="Untitled Section" id="{2CA5F1CA-A326-427B-80E0-D4046A8EDEC4}">
          <p14:sldIdLst/>
        </p14:section>
        <p14:section name="Class Libraries" id="{3581A7A0-091D-4711-911B-ADB3576E9810}">
          <p14:sldIdLst>
            <p14:sldId id="318"/>
            <p14:sldId id="319"/>
            <p14:sldId id="320"/>
            <p14:sldId id="321"/>
            <p14:sldId id="322"/>
            <p14:sldId id="325"/>
            <p14:sldId id="326"/>
            <p14:sldId id="327"/>
            <p14:sldId id="323"/>
            <p14:sldId id="328"/>
            <p14:sldId id="332"/>
            <p14:sldId id="333"/>
            <p14:sldId id="334"/>
            <p14:sldId id="335"/>
            <p14:sldId id="324"/>
            <p14:sldId id="336"/>
            <p14:sldId id="337"/>
            <p14:sldId id="338"/>
            <p14:sldId id="339"/>
            <p14:sldId id="329"/>
            <p14:sldId id="340"/>
            <p14:sldId id="341"/>
            <p14:sldId id="342"/>
            <p14:sldId id="343"/>
            <p14:sldId id="344"/>
            <p14:sldId id="345"/>
            <p14:sldId id="330"/>
            <p14:sldId id="346"/>
            <p14:sldId id="347"/>
            <p14:sldId id="348"/>
            <p14:sldId id="349"/>
            <p14:sldId id="331"/>
            <p14:sldId id="356"/>
            <p14:sldId id="357"/>
            <p14:sldId id="358"/>
            <p14:sldId id="359"/>
            <p14:sldId id="360"/>
            <p14:sldId id="350"/>
            <p14:sldId id="361"/>
            <p14:sldId id="351"/>
            <p14:sldId id="362"/>
            <p14:sldId id="363"/>
            <p14:sldId id="364"/>
            <p14:sldId id="352"/>
            <p14:sldId id="365"/>
            <p14:sldId id="353"/>
            <p14:sldId id="354"/>
            <p14:sldId id="355"/>
          </p14:sldIdLst>
        </p14:section>
        <p14:section name="Untitled Section" id="{38D60B4D-98B4-4482-94E5-599BF4EED27B}">
          <p14:sldIdLst/>
        </p14:section>
        <p14:section name="Untitled Section" id="{22E10679-771B-4359-8016-04243976893D}">
          <p14:sldIdLst/>
        </p14:section>
        <p14:section name="Untitled Section" id="{C211C5AC-A519-44AD-A797-16DEFE61D756}">
          <p14:sldIdLst/>
        </p14:section>
        <p14:section name="Untitled Section" id="{32373294-B3AA-423F-BC7E-EFCF02D895A3}">
          <p14:sldIdLst/>
        </p14:section>
        <p14:section name="Threading" id="{276786F4-C2C6-4C52-83F4-CC94089B7D27}">
          <p14:sldIdLst>
            <p14:sldId id="367"/>
            <p14:sldId id="366"/>
            <p14:sldId id="368"/>
            <p14:sldId id="369"/>
            <p14:sldId id="374"/>
            <p14:sldId id="370"/>
            <p14:sldId id="371"/>
            <p14:sldId id="376"/>
            <p14:sldId id="375"/>
            <p14:sldId id="372"/>
            <p14:sldId id="377"/>
            <p14:sldId id="378"/>
            <p14:sldId id="379"/>
            <p14:sldId id="380"/>
            <p14:sldId id="373"/>
            <p14:sldId id="388"/>
            <p14:sldId id="389"/>
            <p14:sldId id="390"/>
            <p14:sldId id="381"/>
            <p14:sldId id="391"/>
            <p14:sldId id="392"/>
            <p14:sldId id="393"/>
            <p14:sldId id="394"/>
            <p14:sldId id="382"/>
            <p14:sldId id="395"/>
            <p14:sldId id="398"/>
            <p14:sldId id="396"/>
            <p14:sldId id="397"/>
            <p14:sldId id="383"/>
            <p14:sldId id="399"/>
            <p14:sldId id="384"/>
            <p14:sldId id="385"/>
            <p14:sldId id="400"/>
            <p14:sldId id="401"/>
            <p14:sldId id="402"/>
            <p14:sldId id="403"/>
            <p14:sldId id="404"/>
            <p14:sldId id="405"/>
            <p14:sldId id="406"/>
            <p14:sldId id="386"/>
            <p14:sldId id="407"/>
            <p14:sldId id="408"/>
            <p14:sldId id="387"/>
            <p14:sldId id="409"/>
            <p14:sldId id="410"/>
            <p14:sldId id="411"/>
            <p14:sldId id="412"/>
            <p14:sldId id="413"/>
            <p14:sldId id="414"/>
            <p14:sldId id="415"/>
            <p14:sldId id="416"/>
            <p14:sldId id="417"/>
          </p14:sldIdLst>
        </p14:section>
        <p14:section name="File I/O, Serialization" id="{34C375F5-4C57-4756-A783-166B4FACA508}">
          <p14:sldIdLst>
            <p14:sldId id="418"/>
            <p14:sldId id="419"/>
            <p14:sldId id="424"/>
            <p14:sldId id="420"/>
            <p14:sldId id="426"/>
            <p14:sldId id="425"/>
            <p14:sldId id="421"/>
            <p14:sldId id="428"/>
            <p14:sldId id="422"/>
            <p14:sldId id="423"/>
            <p14:sldId id="429"/>
            <p14:sldId id="430"/>
          </p14:sldIdLst>
        </p14:section>
        <p14:section name="Appendix Section" id="{56A73371-1071-4AA7-B301-CBFA7F65B878}">
          <p14:sldIdLst>
            <p14:sldId id="26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13" autoAdjust="0"/>
    <p:restoredTop sz="96552" autoAdjust="0"/>
  </p:normalViewPr>
  <p:slideViewPr>
    <p:cSldViewPr snapToGrid="0">
      <p:cViewPr>
        <p:scale>
          <a:sx n="108" d="100"/>
          <a:sy n="108" d="100"/>
        </p:scale>
        <p:origin x="372" y="300"/>
      </p:cViewPr>
      <p:guideLst/>
    </p:cSldViewPr>
  </p:slideViewPr>
  <p:notesTextViewPr>
    <p:cViewPr>
      <p:scale>
        <a:sx n="1" d="1"/>
        <a:sy n="1" d="1"/>
      </p:scale>
      <p:origin x="0" y="0"/>
    </p:cViewPr>
  </p:notesTextViewPr>
  <p:notesViewPr>
    <p:cSldViewPr snapToGrid="0">
      <p:cViewPr varScale="1">
        <p:scale>
          <a:sx n="89" d="100"/>
          <a:sy n="89" d="100"/>
        </p:scale>
        <p:origin x="2664" y="72"/>
      </p:cViewPr>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tableStyles" Target="tableStyles.xml"/><Relationship Id="rId172" Type="http://schemas.openxmlformats.org/officeDocument/2006/relationships/notesMaster" Target="notesMasters/notesMaster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viewProps" Target="viewProp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theme" Target="theme/theme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6EC4635-6F5E-4666-8F94-B9534AA1A9C7}" type="datetimeFigureOut">
              <a:rPr lang="en-US" smtClean="0"/>
              <a:t>6/20/2018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02E8E4F-ACCA-42C3-801C-D4FC6701FF6D}" type="slidenum">
              <a:rPr lang="en-US" smtClean="0"/>
              <a:t>‹#›</a:t>
            </a:fld>
            <a:endParaRPr lang="en-US"/>
          </a:p>
        </p:txBody>
      </p:sp>
    </p:spTree>
    <p:extLst>
      <p:ext uri="{BB962C8B-B14F-4D97-AF65-F5344CB8AC3E}">
        <p14:creationId xmlns:p14="http://schemas.microsoft.com/office/powerpoint/2010/main" val="29564259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BF9719-28BC-48F1-B370-6FDEB7699C57}" type="datetimeFigureOut">
              <a:rPr lang="en-US" smtClean="0"/>
              <a:t>6/20/2018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CF1E86-D5E4-4C84-9639-61CB8D4DBCAC}" type="slidenum">
              <a:rPr lang="en-US" smtClean="0"/>
              <a:t>‹#›</a:t>
            </a:fld>
            <a:endParaRPr lang="en-US"/>
          </a:p>
        </p:txBody>
      </p:sp>
    </p:spTree>
    <p:extLst>
      <p:ext uri="{BB962C8B-B14F-4D97-AF65-F5344CB8AC3E}">
        <p14:creationId xmlns:p14="http://schemas.microsoft.com/office/powerpoint/2010/main" val="2014454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12" name="Text Placeholder 11"/>
          <p:cNvSpPr>
            <a:spLocks noGrp="1"/>
          </p:cNvSpPr>
          <p:nvPr>
            <p:ph type="body" sz="quarter" idx="13" hasCustomPrompt="1"/>
          </p:nvPr>
        </p:nvSpPr>
        <p:spPr>
          <a:xfrm>
            <a:off x="334534" y="702614"/>
            <a:ext cx="11521440" cy="2377440"/>
          </a:xfrm>
          <a:prstGeom prst="rect">
            <a:avLst/>
          </a:prstGeom>
        </p:spPr>
        <p:txBody>
          <a:bodyPr anchor="b" anchorCtr="0"/>
          <a:lstStyle>
            <a:lvl1pPr marL="0" indent="0">
              <a:buNone/>
              <a:defRPr sz="7200">
                <a:latin typeface="Gill Sans MT (Headings)"/>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a:t>
            </a:r>
            <a:endParaRPr lang="en-US" dirty="0"/>
          </a:p>
        </p:txBody>
      </p:sp>
      <p:sp>
        <p:nvSpPr>
          <p:cNvPr id="14" name="Subtitle 2"/>
          <p:cNvSpPr txBox="1">
            <a:spLocks/>
          </p:cNvSpPr>
          <p:nvPr userDrawn="1"/>
        </p:nvSpPr>
        <p:spPr>
          <a:xfrm>
            <a:off x="334534" y="3252175"/>
            <a:ext cx="5486400" cy="109740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ct val="30000"/>
              </a:spcBef>
              <a:buFont typeface="Arial" panose="020B0604020202020204" pitchFamily="34" charset="0"/>
              <a:buNone/>
              <a:defRPr sz="2400" kern="1200">
                <a:solidFill>
                  <a:schemeClr val="accent2">
                    <a:lumMod val="50000"/>
                  </a:schemeClr>
                </a:solidFill>
                <a:latin typeface="+mn-lt"/>
                <a:ea typeface="+mn-ea"/>
                <a:cs typeface="+mn-cs"/>
              </a:defRPr>
            </a:lvl1pPr>
            <a:lvl2pPr marL="457200" indent="0" algn="ctr" defTabSz="914400" rtl="0" eaLnBrk="1" latinLnBrk="0" hangingPunct="1">
              <a:lnSpc>
                <a:spcPct val="90000"/>
              </a:lnSpc>
              <a:spcBef>
                <a:spcPct val="300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ct val="30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smtClean="0">
                <a:ln>
                  <a:noFill/>
                </a:ln>
                <a:solidFill>
                  <a:srgbClr val="ED7D31">
                    <a:lumMod val="50000"/>
                  </a:srgbClr>
                </a:solidFill>
                <a:effectLst/>
                <a:uLnTx/>
                <a:uFillTx/>
                <a:latin typeface="Gill Sans MT" panose="020B0502020104020203"/>
                <a:ea typeface="+mn-ea"/>
                <a:cs typeface="+mn-cs"/>
              </a:rPr>
              <a:t>	</a:t>
            </a:r>
            <a:r>
              <a:rPr kumimoji="0" lang="en-US" sz="2400" b="0" i="0" u="none" strike="noStrike" kern="1200" cap="none" spc="0" normalizeH="0" baseline="0" noProof="0" dirty="0" smtClean="0">
                <a:ln>
                  <a:noFill/>
                </a:ln>
                <a:solidFill>
                  <a:srgbClr val="0070C0"/>
                </a:solidFill>
                <a:effectLst/>
                <a:uLnTx/>
                <a:uFillTx/>
                <a:latin typeface="+mn-lt"/>
                <a:ea typeface="+mn-ea"/>
                <a:cs typeface="+mn-cs"/>
              </a:rPr>
              <a:t>- Govardhan Reddy D N</a:t>
            </a:r>
          </a:p>
          <a:p>
            <a:pPr marL="0" marR="0" lvl="0" indent="0" algn="l" defTabSz="914400" rtl="0" eaLnBrk="1" fontAlgn="auto" latinLnBrk="0" hangingPunct="1">
              <a:lnSpc>
                <a:spcPct val="90000"/>
              </a:lnSpc>
              <a:spcBef>
                <a:spcPct val="30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smtClean="0">
                <a:ln>
                  <a:noFill/>
                </a:ln>
                <a:solidFill>
                  <a:srgbClr val="ED7D31">
                    <a:lumMod val="50000"/>
                  </a:srgbClr>
                </a:solidFill>
                <a:effectLst/>
                <a:uLnTx/>
                <a:uFillTx/>
                <a:latin typeface="Gill Sans MT" panose="020B0502020104020203"/>
                <a:ea typeface="+mn-ea"/>
                <a:cs typeface="+mn-cs"/>
              </a:rPr>
              <a:t>			</a:t>
            </a:r>
            <a:r>
              <a:rPr kumimoji="0" lang="en-US" sz="1800" b="0" i="0" u="none" strike="noStrike" kern="1200" cap="none" spc="0" normalizeH="0" baseline="0" noProof="0" dirty="0" smtClean="0">
                <a:ln>
                  <a:noFill/>
                </a:ln>
                <a:solidFill>
                  <a:srgbClr val="3F1779"/>
                </a:solidFill>
                <a:effectLst/>
                <a:uLnTx/>
                <a:uFillTx/>
                <a:latin typeface="Brush Script MT" panose="03060802040406070304" pitchFamily="66" charset="0"/>
                <a:ea typeface="+mn-ea"/>
                <a:cs typeface="+mn-cs"/>
              </a:rPr>
              <a:t>Royal Sapphire Edu</a:t>
            </a:r>
            <a:endParaRPr kumimoji="0" lang="en-US" sz="1800" b="0" i="0" u="none" strike="noStrike" kern="1200" cap="none" spc="0" normalizeH="0" baseline="0" noProof="0" dirty="0">
              <a:ln>
                <a:noFill/>
              </a:ln>
              <a:solidFill>
                <a:srgbClr val="3F1779"/>
              </a:solidFill>
              <a:effectLst/>
              <a:uLnTx/>
              <a:uFillTx/>
              <a:latin typeface="Brush Script MT" panose="03060802040406070304" pitchFamily="66" charset="0"/>
              <a:ea typeface="+mn-ea"/>
              <a:cs typeface="+mn-cs"/>
            </a:endParaRPr>
          </a:p>
        </p:txBody>
      </p:sp>
      <p:sp>
        <p:nvSpPr>
          <p:cNvPr id="30"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5 June 2018</a:t>
            </a:r>
            <a:endParaRPr lang="en-US" dirty="0"/>
          </a:p>
        </p:txBody>
      </p:sp>
      <p:sp>
        <p:nvSpPr>
          <p:cNvPr id="32"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73718873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ppendix Layout">
    <p:spTree>
      <p:nvGrpSpPr>
        <p:cNvPr id="1" name=""/>
        <p:cNvGrpSpPr/>
        <p:nvPr/>
      </p:nvGrpSpPr>
      <p:grpSpPr>
        <a:xfrm>
          <a:off x="0" y="0"/>
          <a:ext cx="0" cy="0"/>
          <a:chOff x="0" y="0"/>
          <a:chExt cx="0" cy="0"/>
        </a:xfrm>
      </p:grpSpPr>
      <p:sp>
        <p:nvSpPr>
          <p:cNvPr id="7" name="Title 1"/>
          <p:cNvSpPr txBox="1">
            <a:spLocks/>
          </p:cNvSpPr>
          <p:nvPr userDrawn="1"/>
        </p:nvSpPr>
        <p:spPr>
          <a:xfrm>
            <a:off x="152400" y="106946"/>
            <a:ext cx="914400" cy="64008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8" name="Title 1"/>
          <p:cNvSpPr txBox="1">
            <a:spLocks/>
          </p:cNvSpPr>
          <p:nvPr userDrawn="1"/>
        </p:nvSpPr>
        <p:spPr>
          <a:xfrm rot="16200000">
            <a:off x="6162675" y="-4903203"/>
            <a:ext cx="914400" cy="109347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2" name="TextBox 1"/>
          <p:cNvSpPr txBox="1"/>
          <p:nvPr userDrawn="1"/>
        </p:nvSpPr>
        <p:spPr>
          <a:xfrm>
            <a:off x="1152525" y="1101533"/>
            <a:ext cx="5469465" cy="1378331"/>
          </a:xfrm>
          <a:prstGeom prst="rect">
            <a:avLst/>
          </a:prstGeom>
        </p:spPr>
        <p:txBody>
          <a:bodyPr>
            <a:normAutofit/>
          </a:bodyPr>
          <a:lstStyle>
            <a:lvl1pPr>
              <a:lnSpc>
                <a:spcPct val="90000"/>
              </a:lnSpc>
              <a:spcBef>
                <a:spcPct val="0"/>
              </a:spcBef>
              <a:buNone/>
              <a:defRPr sz="8000">
                <a:latin typeface="+mj-lt"/>
                <a:ea typeface="+mj-ea"/>
                <a:cs typeface="+mj-cs"/>
              </a:defRPr>
            </a:lvl1pPr>
          </a:lstStyle>
          <a:p>
            <a:pPr lvl="0"/>
            <a:r>
              <a:rPr lang="en-US" dirty="0" smtClean="0"/>
              <a:t>Appendix</a:t>
            </a:r>
            <a:endParaRPr lang="en-US" dirty="0"/>
          </a:p>
        </p:txBody>
      </p:sp>
      <p:sp>
        <p:nvSpPr>
          <p:cNvPr id="22"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5 June 2018</a:t>
            </a:r>
            <a:endParaRPr lang="en-US" dirty="0"/>
          </a:p>
        </p:txBody>
      </p:sp>
      <p:sp>
        <p:nvSpPr>
          <p:cNvPr id="24"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23720545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ontents">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EBBABC8-77CB-42D0-8117-8FAD2EA487F2}" type="datetime3">
              <a:rPr lang="en-US" smtClean="0"/>
              <a:t>20 June 2018</a:t>
            </a:fld>
            <a:endParaRPr lang="en-US" dirty="0"/>
          </a:p>
        </p:txBody>
      </p:sp>
      <p:sp>
        <p:nvSpPr>
          <p:cNvPr id="4" name="Slide Number Placeholder 3"/>
          <p:cNvSpPr>
            <a:spLocks noGrp="1"/>
          </p:cNvSpPr>
          <p:nvPr>
            <p:ph type="sldNum" sz="quarter" idx="11"/>
          </p:nvPr>
        </p:nvSpPr>
        <p:spPr/>
        <p:txBody>
          <a:bodyPr/>
          <a:lstStyle/>
          <a:p>
            <a:fld id="{F1012999-1CD9-4014-B1C6-70315F8BBED0}" type="slidenum">
              <a:rPr lang="en-US" smtClean="0"/>
              <a:pPr/>
              <a:t>‹#›</a:t>
            </a:fld>
            <a:endParaRPr lang="en-US" dirty="0"/>
          </a:p>
        </p:txBody>
      </p:sp>
      <p:sp>
        <p:nvSpPr>
          <p:cNvPr id="5" name="Title 1"/>
          <p:cNvSpPr txBox="1">
            <a:spLocks/>
          </p:cNvSpPr>
          <p:nvPr userDrawn="1"/>
        </p:nvSpPr>
        <p:spPr>
          <a:xfrm>
            <a:off x="152400" y="106946"/>
            <a:ext cx="914400" cy="64008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6" name="Title 1"/>
          <p:cNvSpPr txBox="1">
            <a:spLocks/>
          </p:cNvSpPr>
          <p:nvPr userDrawn="1"/>
        </p:nvSpPr>
        <p:spPr>
          <a:xfrm rot="16200000">
            <a:off x="6163436" y="-4903966"/>
            <a:ext cx="914400" cy="10936224"/>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vert" lIns="91440" tIns="45720" rIns="91440" bIns="45720" rtlCol="0" anchor="ctr" anchorCtr="0">
            <a:normAutofit fontScale="92500" lnSpcReduction="10000"/>
          </a:bodyPr>
          <a:lstStyle>
            <a:defPPr>
              <a:defRPr lang="en-US"/>
            </a:defPPr>
            <a:lvl1pPr algn="ctr">
              <a:lnSpc>
                <a:spcPct val="90000"/>
              </a:lnSpc>
              <a:spcBef>
                <a:spcPct val="0"/>
              </a:spcBef>
              <a:buNone/>
              <a:defRPr sz="6000">
                <a:solidFill>
                  <a:schemeClr val="bg1"/>
                </a:solidFill>
                <a:latin typeface="+mj-lt"/>
                <a:ea typeface="+mj-ea"/>
                <a:cs typeface="+mj-cs"/>
              </a:defRPr>
            </a:lvl1pPr>
          </a:lstStyle>
          <a:p>
            <a:pPr algn="ctr"/>
            <a:r>
              <a:rPr lang="en-US" dirty="0" smtClean="0"/>
              <a:t>Contents</a:t>
            </a:r>
            <a:endParaRPr lang="en-US" dirty="0"/>
          </a:p>
        </p:txBody>
      </p:sp>
    </p:spTree>
    <p:extLst>
      <p:ext uri="{BB962C8B-B14F-4D97-AF65-F5344CB8AC3E}">
        <p14:creationId xmlns:p14="http://schemas.microsoft.com/office/powerpoint/2010/main" val="3443097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Layout">
    <p:spTree>
      <p:nvGrpSpPr>
        <p:cNvPr id="1" name=""/>
        <p:cNvGrpSpPr/>
        <p:nvPr/>
      </p:nvGrpSpPr>
      <p:grpSpPr>
        <a:xfrm>
          <a:off x="0" y="0"/>
          <a:ext cx="0" cy="0"/>
          <a:chOff x="0" y="0"/>
          <a:chExt cx="0" cy="0"/>
        </a:xfrm>
      </p:grpSpPr>
      <p:sp>
        <p:nvSpPr>
          <p:cNvPr id="7" name="Title 1"/>
          <p:cNvSpPr txBox="1">
            <a:spLocks/>
          </p:cNvSpPr>
          <p:nvPr userDrawn="1"/>
        </p:nvSpPr>
        <p:spPr>
          <a:xfrm>
            <a:off x="152400" y="106946"/>
            <a:ext cx="914400" cy="64008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8" name="Title 1"/>
          <p:cNvSpPr txBox="1">
            <a:spLocks/>
          </p:cNvSpPr>
          <p:nvPr userDrawn="1"/>
        </p:nvSpPr>
        <p:spPr>
          <a:xfrm rot="16200000">
            <a:off x="6162675" y="-4903203"/>
            <a:ext cx="914400" cy="109347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15" name="Text Placeholder 14"/>
          <p:cNvSpPr>
            <a:spLocks noGrp="1"/>
          </p:cNvSpPr>
          <p:nvPr>
            <p:ph type="body" sz="quarter" idx="13" hasCustomPrompt="1"/>
          </p:nvPr>
        </p:nvSpPr>
        <p:spPr>
          <a:xfrm>
            <a:off x="1152525" y="1104900"/>
            <a:ext cx="7677150" cy="1371600"/>
          </a:xfrm>
          <a:prstGeom prst="rect">
            <a:avLst/>
          </a:prstGeom>
        </p:spPr>
        <p:txBody>
          <a:bodyPr anchor="b" anchorCtr="0"/>
          <a:lstStyle>
            <a:lvl1pPr marL="0" indent="0">
              <a:buNone/>
              <a:defRPr sz="8000">
                <a:latin typeface="+mj-lt"/>
              </a:defRPr>
            </a:lvl1pPr>
          </a:lstStyle>
          <a:p>
            <a:pPr lvl="0"/>
            <a:r>
              <a:rPr lang="en-US" dirty="0" smtClean="0"/>
              <a:t>Title</a:t>
            </a:r>
            <a:endParaRPr lang="en-US" dirty="0"/>
          </a:p>
        </p:txBody>
      </p:sp>
      <p:sp>
        <p:nvSpPr>
          <p:cNvPr id="17" name="Text Placeholder 16"/>
          <p:cNvSpPr>
            <a:spLocks noGrp="1"/>
          </p:cNvSpPr>
          <p:nvPr>
            <p:ph type="body" sz="quarter" idx="14" hasCustomPrompt="1"/>
          </p:nvPr>
        </p:nvSpPr>
        <p:spPr>
          <a:xfrm>
            <a:off x="2555422" y="2556686"/>
            <a:ext cx="4321628" cy="36576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FF0000"/>
                </a:solidFill>
                <a:effectLst/>
                <a:uLnTx/>
                <a:uFillTx/>
                <a:latin typeface="Gill Sans MT" panose="020B0502020104020203"/>
                <a:ea typeface="+mn-ea"/>
                <a:cs typeface="+mn-cs"/>
              </a:rPr>
              <a:t>Book Name</a:t>
            </a:r>
            <a:r>
              <a:rPr kumimoji="0" lang="en-US" sz="1800" b="0" i="0" u="none" strike="noStrike" kern="1200" cap="none" spc="0" normalizeH="0" baseline="0" noProof="0" dirty="0" smtClean="0">
                <a:ln>
                  <a:noFill/>
                </a:ln>
                <a:solidFill>
                  <a:prstClr val="black"/>
                </a:solidFill>
                <a:effectLst/>
                <a:uLnTx/>
                <a:uFillTx/>
                <a:latin typeface="Gill Sans MT" panose="020B0502020104020203"/>
                <a:ea typeface="+mn-ea"/>
                <a:cs typeface="+mn-cs"/>
              </a:rPr>
              <a:t> </a:t>
            </a:r>
          </a:p>
        </p:txBody>
      </p:sp>
      <p:sp>
        <p:nvSpPr>
          <p:cNvPr id="18" name="Text Placeholder 16"/>
          <p:cNvSpPr>
            <a:spLocks noGrp="1"/>
          </p:cNvSpPr>
          <p:nvPr>
            <p:ph type="body" sz="quarter" idx="15" hasCustomPrompt="1"/>
          </p:nvPr>
        </p:nvSpPr>
        <p:spPr>
          <a:xfrm>
            <a:off x="2555422" y="2925811"/>
            <a:ext cx="4321628" cy="36576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FF0000"/>
                </a:solidFill>
                <a:effectLst/>
                <a:uLnTx/>
                <a:uFillTx/>
                <a:latin typeface="Gill Sans MT" panose="020B0502020104020203"/>
                <a:ea typeface="+mn-ea"/>
                <a:cs typeface="+mn-cs"/>
              </a:rPr>
              <a:t>Book Source</a:t>
            </a:r>
            <a:endParaRPr kumimoji="0" lang="en-US" sz="1800" b="0" i="0" u="none" strike="noStrike" kern="1200" cap="none" spc="0" normalizeH="0" baseline="0" noProof="0" dirty="0" smtClean="0">
              <a:ln>
                <a:noFill/>
              </a:ln>
              <a:solidFill>
                <a:prstClr val="black"/>
              </a:solidFill>
              <a:effectLst/>
              <a:uLnTx/>
              <a:uFillTx/>
              <a:latin typeface="Gill Sans MT" panose="020B0502020104020203"/>
              <a:ea typeface="+mn-ea"/>
              <a:cs typeface="+mn-cs"/>
            </a:endParaRPr>
          </a:p>
        </p:txBody>
      </p:sp>
      <p:sp>
        <p:nvSpPr>
          <p:cNvPr id="19" name="TextBox 18"/>
          <p:cNvSpPr txBox="1"/>
          <p:nvPr userDrawn="1"/>
        </p:nvSpPr>
        <p:spPr>
          <a:xfrm>
            <a:off x="1152524" y="2552907"/>
            <a:ext cx="1402897" cy="369332"/>
          </a:xfrm>
          <a:prstGeom prst="rect">
            <a:avLst/>
          </a:prstGeom>
          <a:noFill/>
          <a:ln>
            <a:solidFill>
              <a:srgbClr val="3F1779"/>
            </a:solidFill>
          </a:ln>
        </p:spPr>
        <p:txBody>
          <a:bodyPr wrap="square" rtlCol="0">
            <a:spAutoFit/>
          </a:bodyPr>
          <a:lstStyle/>
          <a:p>
            <a:r>
              <a:rPr kumimoji="0" lang="en-US" sz="1800" b="0" i="0" u="none" strike="noStrike" kern="1200" cap="none" spc="0" normalizeH="0" baseline="0" dirty="0" smtClean="0">
                <a:ln>
                  <a:noFill/>
                </a:ln>
                <a:solidFill>
                  <a:srgbClr val="FF0000"/>
                </a:solidFill>
                <a:effectLst/>
                <a:uLnTx/>
                <a:uFillTx/>
                <a:latin typeface="Gill Sans MT" panose="020B0502020104020203"/>
                <a:ea typeface="+mn-ea"/>
                <a:cs typeface="+mn-cs"/>
              </a:rPr>
              <a:t>Book Name: </a:t>
            </a:r>
            <a:endParaRPr kumimoji="0" lang="en-US" sz="1800" b="0" i="0" u="none" strike="noStrike" kern="1200" cap="none" spc="0" normalizeH="0" baseline="0" dirty="0">
              <a:ln>
                <a:noFill/>
              </a:ln>
              <a:solidFill>
                <a:srgbClr val="FF0000"/>
              </a:solidFill>
              <a:effectLst/>
              <a:uLnTx/>
              <a:uFillTx/>
              <a:latin typeface="Gill Sans MT" panose="020B0502020104020203"/>
              <a:ea typeface="+mn-ea"/>
              <a:cs typeface="+mn-cs"/>
            </a:endParaRPr>
          </a:p>
        </p:txBody>
      </p:sp>
      <p:sp>
        <p:nvSpPr>
          <p:cNvPr id="20" name="TextBox 19"/>
          <p:cNvSpPr txBox="1"/>
          <p:nvPr userDrawn="1"/>
        </p:nvSpPr>
        <p:spPr>
          <a:xfrm>
            <a:off x="1152525" y="2922239"/>
            <a:ext cx="1402896" cy="369332"/>
          </a:xfrm>
          <a:prstGeom prst="rect">
            <a:avLst/>
          </a:prstGeom>
          <a:noFill/>
          <a:ln>
            <a:solidFill>
              <a:srgbClr val="3F1779"/>
            </a:solidFill>
          </a:ln>
        </p:spPr>
        <p:txBody>
          <a:bodyPr wrap="square" rtlCol="0">
            <a:spAutoFit/>
          </a:bodyPr>
          <a:lstStyle/>
          <a:p>
            <a:r>
              <a:rPr kumimoji="0" lang="en-US" sz="1800" b="0" i="0" u="none" strike="noStrike" kern="1200" cap="none" spc="0" normalizeH="0" baseline="0" dirty="0" smtClean="0">
                <a:ln>
                  <a:noFill/>
                </a:ln>
                <a:solidFill>
                  <a:srgbClr val="FF0000"/>
                </a:solidFill>
                <a:effectLst/>
                <a:uLnTx/>
                <a:uFillTx/>
                <a:latin typeface="Gill Sans MT" panose="020B0502020104020203"/>
                <a:ea typeface="+mn-ea"/>
                <a:cs typeface="+mn-cs"/>
              </a:rPr>
              <a:t>Book Source: </a:t>
            </a:r>
            <a:endParaRPr kumimoji="0" lang="en-US" sz="1800" b="0" i="0" u="none" strike="noStrike" kern="1200" cap="none" spc="0" normalizeH="0" baseline="0" dirty="0">
              <a:ln>
                <a:noFill/>
              </a:ln>
              <a:solidFill>
                <a:srgbClr val="FF0000"/>
              </a:solidFill>
              <a:effectLst/>
              <a:uLnTx/>
              <a:uFillTx/>
              <a:latin typeface="Gill Sans MT" panose="020B0502020104020203"/>
              <a:ea typeface="+mn-ea"/>
              <a:cs typeface="+mn-cs"/>
            </a:endParaRPr>
          </a:p>
        </p:txBody>
      </p:sp>
      <p:sp>
        <p:nvSpPr>
          <p:cNvPr id="21"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5 June 2018</a:t>
            </a:r>
            <a:endParaRPr lang="en-US" dirty="0"/>
          </a:p>
        </p:txBody>
      </p:sp>
      <p:sp>
        <p:nvSpPr>
          <p:cNvPr id="23"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56306321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vel 0">
    <p:spTree>
      <p:nvGrpSpPr>
        <p:cNvPr id="1" name=""/>
        <p:cNvGrpSpPr/>
        <p:nvPr/>
      </p:nvGrpSpPr>
      <p:grpSpPr>
        <a:xfrm>
          <a:off x="0" y="0"/>
          <a:ext cx="0" cy="0"/>
          <a:chOff x="0" y="0"/>
          <a:chExt cx="0" cy="0"/>
        </a:xfrm>
      </p:grpSpPr>
      <p:sp>
        <p:nvSpPr>
          <p:cNvPr id="15" name="Text Placeholder 14"/>
          <p:cNvSpPr>
            <a:spLocks noGrp="1"/>
          </p:cNvSpPr>
          <p:nvPr>
            <p:ph type="body" sz="quarter" idx="13" hasCustomPrompt="1"/>
          </p:nvPr>
        </p:nvSpPr>
        <p:spPr>
          <a:xfrm>
            <a:off x="1171575" y="2075163"/>
            <a:ext cx="10687050" cy="895350"/>
          </a:xfrm>
          <a:prstGeom prst="rect">
            <a:avLst/>
          </a:prstGeom>
        </p:spPr>
        <p:txBody>
          <a:bodyPr anchor="b" anchorCtr="0"/>
          <a:lstStyle>
            <a:lvl1pPr marL="0" indent="0">
              <a:buNone/>
              <a:defRPr lang="en-US" sz="5400" kern="1200" dirty="0">
                <a:solidFill>
                  <a:schemeClr val="tx2"/>
                </a:solidFill>
                <a:latin typeface="+mj-lt"/>
                <a:ea typeface="+mj-ea"/>
                <a:cs typeface="+mj-cs"/>
              </a:defRPr>
            </a:lvl1pPr>
          </a:lstStyle>
          <a:p>
            <a:pPr lvl="0"/>
            <a:r>
              <a:rPr lang="en-US" dirty="0" smtClean="0"/>
              <a:t>Title</a:t>
            </a:r>
            <a:endParaRPr lang="en-US" dirty="0"/>
          </a:p>
        </p:txBody>
      </p:sp>
      <p:sp>
        <p:nvSpPr>
          <p:cNvPr id="10"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5 June 2018</a:t>
            </a:r>
            <a:endParaRPr lang="en-US" dirty="0"/>
          </a:p>
        </p:txBody>
      </p:sp>
      <p:sp>
        <p:nvSpPr>
          <p:cNvPr id="16"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
        <p:nvSpPr>
          <p:cNvPr id="3" name="Text Placeholder 2"/>
          <p:cNvSpPr>
            <a:spLocks noGrp="1" noChangeAspect="1"/>
          </p:cNvSpPr>
          <p:nvPr>
            <p:ph type="body" sz="quarter" idx="16" hasCustomPrompt="1"/>
          </p:nvPr>
        </p:nvSpPr>
        <p:spPr>
          <a:xfrm>
            <a:off x="124077" y="106946"/>
            <a:ext cx="914400" cy="640080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91440" tIns="45720" rIns="91440" bIns="45720" rtlCol="0" anchor="b" anchorCtr="0">
            <a:normAutofit/>
          </a:bodyPr>
          <a:lstStyle>
            <a:lvl1pPr algn="ctr">
              <a:buFontTx/>
              <a:buNone/>
              <a:defRPr lang="en-US" sz="6000" dirty="0">
                <a:solidFill>
                  <a:schemeClr val="bg1"/>
                </a:solidFill>
                <a:latin typeface="+mj-lt"/>
                <a:ea typeface="+mj-ea"/>
                <a:cs typeface="+mj-cs"/>
              </a:defRPr>
            </a:lvl1pPr>
          </a:lstStyle>
          <a:p>
            <a:pPr marL="0" lvl="0" indent="0" algn="ctr">
              <a:spcBef>
                <a:spcPct val="0"/>
              </a:spcBef>
              <a:buFontTx/>
              <a:buNone/>
            </a:pPr>
            <a:r>
              <a:rPr lang="en-US" smtClean="0"/>
              <a:t>00</a:t>
            </a:r>
            <a:endParaRPr lang="en-US" dirty="0"/>
          </a:p>
        </p:txBody>
      </p:sp>
    </p:spTree>
    <p:extLst>
      <p:ext uri="{BB962C8B-B14F-4D97-AF65-F5344CB8AC3E}">
        <p14:creationId xmlns:p14="http://schemas.microsoft.com/office/powerpoint/2010/main" val="125868786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Level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a:solidFill>
                  <a:schemeClr val="bg1"/>
                </a:solidFill>
              </a:defRPr>
            </a:lvl1pPr>
          </a:lstStyle>
          <a:p>
            <a:pPr lvl="0"/>
            <a:r>
              <a:rPr lang="en-US" dirty="0"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5 June 2018</a:t>
            </a:r>
            <a:endParaRPr lang="en-US" dirty="0"/>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87593007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Level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5 June 2018</a:t>
            </a:r>
            <a:endParaRPr lang="en-US" dirty="0"/>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107960246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Level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5 June 2018</a:t>
            </a:r>
            <a:endParaRPr lang="en-US" dirty="0"/>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179260667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Level 4">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accent6">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5 June 2018</a:t>
            </a:r>
            <a:endParaRPr lang="en-US" dirty="0"/>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76209502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Level 5">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accent1">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5 June 2018</a:t>
            </a:r>
            <a:endParaRPr lang="en-US" dirty="0"/>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248538373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Level 6">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accent4">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5 June 2018</a:t>
            </a:r>
            <a:endParaRPr lang="en-US" dirty="0"/>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1091118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5 June 2018</a:t>
            </a:r>
            <a:endParaRPr lang="en-US" dirty="0"/>
          </a:p>
        </p:txBody>
      </p:sp>
      <p:sp>
        <p:nvSpPr>
          <p:cNvPr id="15"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cxnSp>
        <p:nvCxnSpPr>
          <p:cNvPr id="19" name="Straight Connector 18"/>
          <p:cNvCxnSpPr/>
          <p:nvPr userDrawn="1"/>
        </p:nvCxnSpPr>
        <p:spPr>
          <a:xfrm>
            <a:off x="0" y="6538912"/>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Footer Placeholder 4"/>
          <p:cNvSpPr txBox="1">
            <a:spLocks/>
          </p:cNvSpPr>
          <p:nvPr userDrawn="1"/>
        </p:nvSpPr>
        <p:spPr>
          <a:xfrm>
            <a:off x="4543425" y="3074534"/>
            <a:ext cx="4114800" cy="254771"/>
          </a:xfrm>
          <a:prstGeom prst="rect">
            <a:avLst/>
          </a:prstGeom>
        </p:spPr>
        <p:txBody>
          <a:bodyPr/>
          <a:lstStyle>
            <a:defPPr>
              <a:defRPr lang="en-US"/>
            </a:defPPr>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prstClr val="black">
                  <a:lumMod val="75000"/>
                  <a:lumOff val="25000"/>
                </a:prstClr>
              </a:solidFill>
              <a:latin typeface="Gill Sans MT" panose="020B0502020104020203"/>
            </a:endParaRPr>
          </a:p>
        </p:txBody>
      </p:sp>
      <p:sp>
        <p:nvSpPr>
          <p:cNvPr id="2" name="TextBox 1"/>
          <p:cNvSpPr txBox="1"/>
          <p:nvPr userDrawn="1"/>
        </p:nvSpPr>
        <p:spPr>
          <a:xfrm>
            <a:off x="5469226" y="6569926"/>
            <a:ext cx="1611018" cy="276999"/>
          </a:xfrm>
          <a:prstGeom prst="rect">
            <a:avLst/>
          </a:prstGeom>
          <a:noFill/>
        </p:spPr>
        <p:txBody>
          <a:bodyPr wrap="none" lIns="0" tIns="0" rIns="0" bIns="0" rtlCol="0">
            <a:spAutoFit/>
          </a:bodyPr>
          <a:lstStyle/>
          <a:p>
            <a:r>
              <a:rPr lang="en-US" sz="1800" dirty="0" smtClean="0">
                <a:solidFill>
                  <a:srgbClr val="3F1779"/>
                </a:solidFill>
                <a:latin typeface="Brush Script MT" panose="03060802040406070304" pitchFamily="66" charset="0"/>
              </a:rPr>
              <a:t>Royal Sapphire Edu</a:t>
            </a:r>
            <a:endParaRPr lang="en-US" sz="1800" dirty="0">
              <a:solidFill>
                <a:prstClr val="black">
                  <a:lumMod val="75000"/>
                  <a:lumOff val="25000"/>
                </a:prstClr>
              </a:solidFill>
              <a:latin typeface="Gill Sans MT" panose="020B0502020104020203"/>
            </a:endParaRPr>
          </a:p>
        </p:txBody>
      </p:sp>
    </p:spTree>
    <p:extLst>
      <p:ext uri="{BB962C8B-B14F-4D97-AF65-F5344CB8AC3E}">
        <p14:creationId xmlns:p14="http://schemas.microsoft.com/office/powerpoint/2010/main" val="19154785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72" r:id="rId3"/>
    <p:sldLayoutId id="2147483650" r:id="rId4"/>
    <p:sldLayoutId id="2147483667" r:id="rId5"/>
    <p:sldLayoutId id="2147483668" r:id="rId6"/>
    <p:sldLayoutId id="2147483669" r:id="rId7"/>
    <p:sldLayoutId id="2147483670" r:id="rId8"/>
    <p:sldLayoutId id="2147483671" r:id="rId9"/>
    <p:sldLayoutId id="2147483666" r:id="rId10"/>
    <p:sldLayoutId id="2147483673" r:id="rId11"/>
  </p:sldLayoutIdLst>
  <p:timing>
    <p:tnLst>
      <p:par>
        <p:cTn id="1" dur="indefinite" restart="never" nodeType="tmRoot"/>
      </p:par>
    </p:tnLst>
  </p:timing>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 Target="slide170.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C# 7</a:t>
            </a:r>
            <a:endParaRPr lang="en-US" dirty="0"/>
          </a:p>
        </p:txBody>
      </p:sp>
      <p:sp>
        <p:nvSpPr>
          <p:cNvPr id="3" name="Date Placeholder 2"/>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401439542"/>
              </p:ext>
            </p:extLst>
          </p:nvPr>
        </p:nvGraphicFramePr>
        <p:xfrm>
          <a:off x="6890265" y="3340665"/>
          <a:ext cx="2392788" cy="2830275"/>
        </p:xfrm>
        <a:graphic>
          <a:graphicData uri="http://schemas.openxmlformats.org/drawingml/2006/table">
            <a:tbl>
              <a:tblPr>
                <a:tableStyleId>{69CF1AB2-1976-4502-BF36-3FF5EA218861}</a:tableStyleId>
              </a:tblPr>
              <a:tblGrid>
                <a:gridCol w="1058938">
                  <a:extLst>
                    <a:ext uri="{9D8B030D-6E8A-4147-A177-3AD203B41FA5}">
                      <a16:colId xmlns:a16="http://schemas.microsoft.com/office/drawing/2014/main" val="1331477486"/>
                    </a:ext>
                  </a:extLst>
                </a:gridCol>
                <a:gridCol w="1333850">
                  <a:extLst>
                    <a:ext uri="{9D8B030D-6E8A-4147-A177-3AD203B41FA5}">
                      <a16:colId xmlns:a16="http://schemas.microsoft.com/office/drawing/2014/main" val="508486208"/>
                    </a:ext>
                  </a:extLst>
                </a:gridCol>
              </a:tblGrid>
              <a:tr h="314475">
                <a:tc>
                  <a:txBody>
                    <a:bodyPr/>
                    <a:lstStyle/>
                    <a:p>
                      <a:r>
                        <a:rPr lang="en-US" sz="1400" kern="1200" baseline="0" dirty="0" smtClean="0">
                          <a:solidFill>
                            <a:schemeClr val="dk1"/>
                          </a:solidFill>
                          <a:latin typeface="Gill Sans MT" panose="020B0502020104020203" pitchFamily="34" charset="0"/>
                          <a:ea typeface="+mn-ea"/>
                          <a:cs typeface="+mn-cs"/>
                        </a:rPr>
                        <a:t>05 </a:t>
                      </a:r>
                      <a:r>
                        <a:rPr lang="en-US" sz="1400" kern="1200" dirty="0" smtClean="0">
                          <a:solidFill>
                            <a:schemeClr val="dk1"/>
                          </a:solidFill>
                          <a:latin typeface="Gill Sans MT" panose="020B0502020104020203" pitchFamily="34" charset="0"/>
                          <a:ea typeface="+mn-ea"/>
                          <a:cs typeface="+mn-cs"/>
                        </a:rPr>
                        <a:t>Jun 18</a:t>
                      </a:r>
                      <a:endParaRPr lang="en-US" sz="1400" kern="1200" dirty="0">
                        <a:solidFill>
                          <a:schemeClr val="dk1"/>
                        </a:solidFill>
                        <a:latin typeface="Gill Sans MT" panose="020B0502020104020203" pitchFamily="34" charset="0"/>
                        <a:ea typeface="+mn-ea"/>
                        <a:cs typeface="+mn-cs"/>
                      </a:endParaRPr>
                    </a:p>
                  </a:txBody>
                  <a:tcPr/>
                </a:tc>
                <a:tc>
                  <a:txBody>
                    <a:bodyPr/>
                    <a:lstStyle/>
                    <a:p>
                      <a:r>
                        <a:rPr lang="en-US" sz="1400" kern="1200" dirty="0" smtClean="0">
                          <a:solidFill>
                            <a:schemeClr val="dk1"/>
                          </a:solidFill>
                          <a:latin typeface="Gill Sans MT" panose="020B0502020104020203" pitchFamily="34" charset="0"/>
                          <a:ea typeface="+mn-ea"/>
                          <a:cs typeface="+mn-cs"/>
                        </a:rPr>
                        <a:t>Start</a:t>
                      </a:r>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915895731"/>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1126986426"/>
                  </a:ext>
                </a:extLst>
              </a:tr>
              <a:tr h="314475">
                <a:tc>
                  <a:txBody>
                    <a:bodyPr/>
                    <a:lstStyle/>
                    <a:p>
                      <a:endParaRPr lang="en-US" sz="1400" kern="1200" dirty="0" smtClean="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283472548"/>
                  </a:ext>
                </a:extLst>
              </a:tr>
              <a:tr h="314475">
                <a:tc>
                  <a:txBody>
                    <a:bodyPr/>
                    <a:lstStyle/>
                    <a:p>
                      <a:endParaRPr lang="en-US" sz="1400" kern="1200" dirty="0" smtClean="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1703458135"/>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733363448"/>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274355365"/>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587235144"/>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656554897"/>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75783930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152433832"/>
              </p:ext>
            </p:extLst>
          </p:nvPr>
        </p:nvGraphicFramePr>
        <p:xfrm>
          <a:off x="9350479" y="3340662"/>
          <a:ext cx="2392788" cy="2830275"/>
        </p:xfrm>
        <a:graphic>
          <a:graphicData uri="http://schemas.openxmlformats.org/drawingml/2006/table">
            <a:tbl>
              <a:tblPr>
                <a:tableStyleId>{69CF1AB2-1976-4502-BF36-3FF5EA218861}</a:tableStyleId>
              </a:tblPr>
              <a:tblGrid>
                <a:gridCol w="1058938">
                  <a:extLst>
                    <a:ext uri="{9D8B030D-6E8A-4147-A177-3AD203B41FA5}">
                      <a16:colId xmlns:a16="http://schemas.microsoft.com/office/drawing/2014/main" val="1331477486"/>
                    </a:ext>
                  </a:extLst>
                </a:gridCol>
                <a:gridCol w="1333850">
                  <a:extLst>
                    <a:ext uri="{9D8B030D-6E8A-4147-A177-3AD203B41FA5}">
                      <a16:colId xmlns:a16="http://schemas.microsoft.com/office/drawing/2014/main" val="508486208"/>
                    </a:ext>
                  </a:extLst>
                </a:gridCol>
              </a:tblGrid>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915895731"/>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1126986426"/>
                  </a:ext>
                </a:extLst>
              </a:tr>
              <a:tr h="314475">
                <a:tc>
                  <a:txBody>
                    <a:bodyPr/>
                    <a:lstStyle/>
                    <a:p>
                      <a:pPr marL="0" algn="l" defTabSz="914400" rtl="0" eaLnBrk="1" latinLnBrk="0" hangingPunct="1"/>
                      <a:endParaRPr lang="en-US" sz="1400" kern="1200" dirty="0" smtClean="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283472548"/>
                  </a:ext>
                </a:extLst>
              </a:tr>
              <a:tr h="314475">
                <a:tc>
                  <a:txBody>
                    <a:bodyPr/>
                    <a:lstStyle/>
                    <a:p>
                      <a:pPr marL="0" algn="l" defTabSz="914400" rtl="0" eaLnBrk="1" latinLnBrk="0" hangingPunct="1"/>
                      <a:endParaRPr lang="en-US" sz="1400" kern="1200" dirty="0" smtClean="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1703458135"/>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733363448"/>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274355365"/>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587235144"/>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656554897"/>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757839300"/>
                  </a:ext>
                </a:extLst>
              </a:tr>
            </a:tbl>
          </a:graphicData>
        </a:graphic>
      </p:graphicFrame>
      <p:sp>
        <p:nvSpPr>
          <p:cNvPr id="9" name="TextBox 8"/>
          <p:cNvSpPr txBox="1"/>
          <p:nvPr/>
        </p:nvSpPr>
        <p:spPr>
          <a:xfrm>
            <a:off x="334534" y="5801605"/>
            <a:ext cx="1392573" cy="369332"/>
          </a:xfrm>
          <a:prstGeom prst="rect">
            <a:avLst/>
          </a:prstGeom>
          <a:noFill/>
          <a:ln>
            <a:solidFill>
              <a:srgbClr val="3F1779"/>
            </a:solidFill>
          </a:ln>
        </p:spPr>
        <p:txBody>
          <a:bodyPr wrap="square" rtlCol="0">
            <a:spAutoFit/>
          </a:bodyPr>
          <a:lstStyle/>
          <a:p>
            <a:r>
              <a:rPr lang="en-US" dirty="0" smtClean="0"/>
              <a:t>Online</a:t>
            </a:r>
            <a:endParaRPr lang="en-US" dirty="0"/>
          </a:p>
        </p:txBody>
      </p:sp>
      <p:sp>
        <p:nvSpPr>
          <p:cNvPr id="10" name="Action Button: Forward or Next 9">
            <a:hlinkClick r:id="rId2" action="ppaction://hlinksldjump" highlightClick="1"/>
          </p:cNvPr>
          <p:cNvSpPr/>
          <p:nvPr/>
        </p:nvSpPr>
        <p:spPr>
          <a:xfrm>
            <a:off x="334534" y="4881943"/>
            <a:ext cx="2455333" cy="762000"/>
          </a:xfrm>
          <a:prstGeom prst="actionButtonForwardNext">
            <a:avLst/>
          </a:prstGeom>
          <a:solidFill>
            <a:schemeClr val="accent1">
              <a:lumMod val="60000"/>
              <a:lumOff val="40000"/>
            </a:schemeClr>
          </a:solidFill>
          <a:ln>
            <a:solidFill>
              <a:srgbClr val="002060"/>
            </a:solidFill>
          </a:ln>
          <a:effectLst>
            <a:innerShdw blurRad="63500" dist="50800" dir="5400000">
              <a:prstClr val="black">
                <a:alpha val="50000"/>
              </a:prstClr>
            </a:innerShdw>
          </a:effectLst>
          <a:scene3d>
            <a:camera prst="orthographicFront"/>
            <a:lightRig rig="threePt" dir="t"/>
          </a:scene3d>
          <a:sp3d>
            <a:bevelT w="114300" prst="artDeco"/>
          </a:sp3d>
        </p:spPr>
        <p:style>
          <a:lnRef idx="1">
            <a:schemeClr val="accent5"/>
          </a:lnRef>
          <a:fillRef idx="3">
            <a:schemeClr val="accent5"/>
          </a:fillRef>
          <a:effectRef idx="2">
            <a:schemeClr val="accent5"/>
          </a:effectRef>
          <a:fontRef idx="minor">
            <a:schemeClr val="lt1"/>
          </a:fontRef>
        </p:style>
        <p:txBody>
          <a:bodyPr vert="horz" lIns="91440" tIns="45720" rIns="91440" bIns="45720" rtlCol="0" anchor="ctr">
            <a:normAutofit/>
          </a:bodyPr>
          <a:lstStyle/>
          <a:p>
            <a:pPr algn="ctr">
              <a:lnSpc>
                <a:spcPct val="90000"/>
              </a:lnSpc>
              <a:spcBef>
                <a:spcPct val="0"/>
              </a:spcBef>
            </a:pPr>
            <a:r>
              <a:rPr lang="en-US" sz="2400" b="1" dirty="0">
                <a:ln w="10160">
                  <a:solidFill>
                    <a:schemeClr val="tx1">
                      <a:lumMod val="50000"/>
                      <a:lumOff val="50000"/>
                    </a:schemeClr>
                  </a:solidFill>
                  <a:prstDash val="solid"/>
                </a:ln>
                <a:solidFill>
                  <a:schemeClr val="bg1"/>
                </a:solidFill>
                <a:effectLst>
                  <a:outerShdw blurRad="38100" dist="22860" dir="5400000" algn="tl" rotWithShape="0">
                    <a:srgbClr val="000000">
                      <a:alpha val="30000"/>
                    </a:srgbClr>
                  </a:outerShdw>
                </a:effectLst>
                <a:latin typeface="+mj-lt"/>
                <a:ea typeface="+mj-ea"/>
                <a:cs typeface="+mj-cs"/>
              </a:rPr>
              <a:t>Appendix</a:t>
            </a:r>
          </a:p>
        </p:txBody>
      </p:sp>
    </p:spTree>
    <p:extLst>
      <p:ext uri="{BB962C8B-B14F-4D97-AF65-F5344CB8AC3E}">
        <p14:creationId xmlns:p14="http://schemas.microsoft.com/office/powerpoint/2010/main" val="42590158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Core C# Programming Constructs, Part II</a:t>
            </a:r>
          </a:p>
        </p:txBody>
      </p:sp>
      <p:sp>
        <p:nvSpPr>
          <p:cNvPr id="3" name="Date Placeholder 2"/>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10</a:t>
            </a:fld>
            <a:endParaRPr lang="en-US" dirty="0"/>
          </a:p>
        </p:txBody>
      </p:sp>
      <p:sp>
        <p:nvSpPr>
          <p:cNvPr id="6" name="Text Placeholder 5"/>
          <p:cNvSpPr>
            <a:spLocks noGrp="1"/>
          </p:cNvSpPr>
          <p:nvPr>
            <p:ph type="body" sz="quarter" idx="16"/>
          </p:nvPr>
        </p:nvSpPr>
        <p:spPr/>
        <p:txBody>
          <a:bodyPr/>
          <a:lstStyle/>
          <a:p>
            <a:r>
              <a:rPr lang="en-US" dirty="0" smtClean="0"/>
              <a:t>4</a:t>
            </a:r>
            <a:endParaRPr lang="en-US" dirty="0"/>
          </a:p>
        </p:txBody>
      </p:sp>
      <p:pic>
        <p:nvPicPr>
          <p:cNvPr id="4" name="Picture 3"/>
          <p:cNvPicPr>
            <a:picLocks noChangeAspect="1"/>
          </p:cNvPicPr>
          <p:nvPr/>
        </p:nvPicPr>
        <p:blipFill>
          <a:blip r:embed="rId2"/>
          <a:stretch>
            <a:fillRect/>
          </a:stretch>
        </p:blipFill>
        <p:spPr>
          <a:xfrm>
            <a:off x="8162925" y="4174121"/>
            <a:ext cx="3695700" cy="2333625"/>
          </a:xfrm>
          <a:prstGeom prst="rect">
            <a:avLst/>
          </a:prstGeom>
          <a:ln>
            <a:solidFill>
              <a:schemeClr val="accent1"/>
            </a:solidFill>
          </a:ln>
        </p:spPr>
      </p:pic>
    </p:spTree>
    <p:extLst>
      <p:ext uri="{BB962C8B-B14F-4D97-AF65-F5344CB8AC3E}">
        <p14:creationId xmlns:p14="http://schemas.microsoft.com/office/powerpoint/2010/main" val="19484778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Dynamically Redirecting to Specific Versions of a Shared Assembly</a:t>
            </a:r>
          </a:p>
        </p:txBody>
      </p:sp>
      <p:sp>
        <p:nvSpPr>
          <p:cNvPr id="3" name="Content Placeholder 2"/>
          <p:cNvSpPr>
            <a:spLocks noGrp="1"/>
          </p:cNvSpPr>
          <p:nvPr>
            <p:ph idx="1"/>
          </p:nvPr>
        </p:nvSpPr>
        <p:spPr/>
        <p:txBody>
          <a:bodyPr/>
          <a:lstStyle/>
          <a:p>
            <a:r>
              <a:rPr lang="en-US" dirty="0" smtClean="0"/>
              <a:t>When </a:t>
            </a:r>
            <a:r>
              <a:rPr lang="en-US" dirty="0"/>
              <a:t>you want to tell the CLR to load a version of a shared assembly other than the version listed in the manifest, you can build a *.config file that contains a &lt;dependentAssembly&gt; element. When doing so, you will need to create an &lt;assemblyIdentity&gt; subelement that specifies the friendly name of the assembly listed in the client manifest (CarLibrary, for this example) and an optional culture attribute (which can be assigned an empty string or omitted altogether if you want to use the default culture for the machine). Moreover, the &lt;dependentAssembly&gt; element will define a &lt;bindingRedirect&gt; subelement to define the version currently in the manifest (via the oldVersion attribute) and the version in the GAC to load instead (via the newVersion attribute). Update the current configuration file in the application directory of SharedCarLibClient named SharedCarLibClient.exe.config that contains the following XML data.</a:t>
            </a:r>
          </a:p>
          <a:p>
            <a:endParaRPr lang="en-US" dirty="0"/>
          </a:p>
          <a:p>
            <a:r>
              <a:rPr lang="en-US" dirty="0"/>
              <a:t>(Page 554).</a:t>
            </a:r>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100</a:t>
            </a:fld>
            <a:endParaRPr lang="en-US" dirty="0"/>
          </a:p>
        </p:txBody>
      </p:sp>
    </p:spTree>
    <p:extLst>
      <p:ext uri="{BB962C8B-B14F-4D97-AF65-F5344CB8AC3E}">
        <p14:creationId xmlns:p14="http://schemas.microsoft.com/office/powerpoint/2010/main" val="182353993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Understanding Publisher Policy Assemblies</a:t>
            </a:r>
          </a:p>
        </p:txBody>
      </p:sp>
      <p:sp>
        <p:nvSpPr>
          <p:cNvPr id="3" name="Content Placeholder 2"/>
          <p:cNvSpPr>
            <a:spLocks noGrp="1"/>
          </p:cNvSpPr>
          <p:nvPr>
            <p:ph idx="1"/>
          </p:nvPr>
        </p:nvSpPr>
        <p:spPr/>
        <p:txBody>
          <a:bodyPr/>
          <a:lstStyle/>
          <a:p>
            <a:r>
              <a:rPr lang="en-US" dirty="0" smtClean="0"/>
              <a:t>The </a:t>
            </a:r>
            <a:r>
              <a:rPr lang="en-US" dirty="0"/>
              <a:t>next configuration issue you’ll examine is the role of publisher policy assemblies. As you’ve just seen, *.config files can be constructed to bind to a specific version of a shared assembly, thereby bypassing the version recorded in the client manifest. While this is all well and good, imagine you’re an administrator who now needs to reconfigure all client applications on a given machine to rebind to version 2.0.0.0 of the CarLibrary.dll assembly. Given the strict naming convention of a configuration file, you would need to duplicate the same XML content in numerous locations (assuming you are, in fact, aware of the locations of the executables using CarLibrary!). Clearly this would be a maintenance nightmare. Publisher policy allows the publisher of a given assembly (you, your department, your company, or what have you) to ship a binary version of a *.config file that is installed into the GAC along with the newest version of the associated assembly. The benefit of this approach is that client application directories do not need to contain specific *.config files. Rather, the CLR will read the current manifest and attempt to find the requested version in the GAC. However, if the CLR finds a publisher policy assembly, it will read the embedded XML data and perform the requested redirection at the level of the GAC.</a:t>
            </a:r>
          </a:p>
          <a:p>
            <a:endParaRPr lang="en-US" dirty="0"/>
          </a:p>
          <a:p>
            <a:r>
              <a:rPr lang="en-US" dirty="0"/>
              <a:t>(Page 555).</a:t>
            </a:r>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101</a:t>
            </a:fld>
            <a:endParaRPr lang="en-US" dirty="0"/>
          </a:p>
        </p:txBody>
      </p:sp>
    </p:spTree>
    <p:extLst>
      <p:ext uri="{BB962C8B-B14F-4D97-AF65-F5344CB8AC3E}">
        <p14:creationId xmlns:p14="http://schemas.microsoft.com/office/powerpoint/2010/main" val="10764661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Disabling Publisher Policy</a:t>
            </a:r>
          </a:p>
        </p:txBody>
      </p:sp>
      <p:sp>
        <p:nvSpPr>
          <p:cNvPr id="3" name="Content Placeholder 2"/>
          <p:cNvSpPr>
            <a:spLocks noGrp="1"/>
          </p:cNvSpPr>
          <p:nvPr>
            <p:ph idx="1"/>
          </p:nvPr>
        </p:nvSpPr>
        <p:spPr/>
        <p:txBody>
          <a:bodyPr/>
          <a:lstStyle/>
          <a:p>
            <a:r>
              <a:rPr lang="en-US" dirty="0" smtClean="0"/>
              <a:t>Now</a:t>
            </a:r>
            <a:r>
              <a:rPr lang="en-US" dirty="0"/>
              <a:t>, assume you (as a system administrator) have deployed a publisher policy assembly (and the latest version of the related assembly) to the GAC of a client machine. As luck would have it, nine of the ten affected applications rebind to version 2.0.0.0 without error. However, the remaining client application (for whatever reason) blows up when accessing CarLibrary.dll 2.0.0.0. (As we all know, it is next to impossible to build backward-compatible software that works 100 percent of the time.) In such a case, it is possible to build a configuration file for a specific troubled client that instructs the CLR to ignore the presence of any publisher policy files installed in the GAC. The remaining client applications that are happy to consume the newest .NET assembly will simply be redirected via the installed publisher policy assembly. To disable publisher policy on a client-by-client basis, author a (properly named) *.config file that uses the &lt;publisherPolicy&gt; element and set the apply attribute to no. When you do so, the CLR will load the version of the assembly originally listed in the client’s manifest.</a:t>
            </a:r>
          </a:p>
          <a:p>
            <a:endParaRPr lang="en-US" dirty="0"/>
          </a:p>
          <a:p>
            <a:r>
              <a:rPr lang="en-US" dirty="0"/>
              <a:t>(Page 556).</a:t>
            </a:r>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102</a:t>
            </a:fld>
            <a:endParaRPr lang="en-US" dirty="0"/>
          </a:p>
        </p:txBody>
      </p:sp>
    </p:spTree>
    <p:extLst>
      <p:ext uri="{BB962C8B-B14F-4D97-AF65-F5344CB8AC3E}">
        <p14:creationId xmlns:p14="http://schemas.microsoft.com/office/powerpoint/2010/main" val="224809892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Understanding the &lt;codeBase&gt; Element</a:t>
            </a:r>
          </a:p>
        </p:txBody>
      </p:sp>
      <p:sp>
        <p:nvSpPr>
          <p:cNvPr id="3" name="Content Placeholder 2"/>
          <p:cNvSpPr>
            <a:spLocks noGrp="1"/>
          </p:cNvSpPr>
          <p:nvPr>
            <p:ph idx="1"/>
          </p:nvPr>
        </p:nvSpPr>
        <p:spPr/>
        <p:txBody>
          <a:bodyPr/>
          <a:lstStyle/>
          <a:p>
            <a:r>
              <a:rPr lang="en-US" dirty="0" smtClean="0"/>
              <a:t>Application </a:t>
            </a:r>
            <a:r>
              <a:rPr lang="en-US" dirty="0"/>
              <a:t>configuration files can also specify codebases. The &lt;codeBase&gt; element can be used to instruct the CLR to probe for dependent assemblies located at arbitrary locations (such as network endpoints or an arbitrary machine path outside a client’s application directory). If the value assigned to a &lt;codeBase&gt; element is located on a remote machine, the assembly will be downloaded on demand to a specific directory in the GAC termed the download cache. Given what you have learned about deploying assemblies to the GAC, it should make sense that assemblies loaded from a &lt;codeBase&gt; element will need to be assigned a strong name (after all, how else could the CLR install remote assemblies to the GAC?). If you are interested, you can view the content of your machine’s download cache by supplying the /ldl option to gacutil.exe, like so:</a:t>
            </a:r>
          </a:p>
          <a:p>
            <a:endParaRPr lang="en-US" dirty="0"/>
          </a:p>
          <a:p>
            <a:r>
              <a:rPr lang="en-US" dirty="0"/>
              <a:t>(Page 557).</a:t>
            </a:r>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103</a:t>
            </a:fld>
            <a:endParaRPr lang="en-US" dirty="0"/>
          </a:p>
        </p:txBody>
      </p:sp>
    </p:spTree>
    <p:extLst>
      <p:ext uri="{BB962C8B-B14F-4D97-AF65-F5344CB8AC3E}">
        <p14:creationId xmlns:p14="http://schemas.microsoft.com/office/powerpoint/2010/main" val="220808819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System.Configuration Namespace</a:t>
            </a:r>
          </a:p>
        </p:txBody>
      </p:sp>
      <p:sp>
        <p:nvSpPr>
          <p:cNvPr id="3" name="Content Placeholder 2"/>
          <p:cNvSpPr>
            <a:spLocks noGrp="1"/>
          </p:cNvSpPr>
          <p:nvPr>
            <p:ph idx="1"/>
          </p:nvPr>
        </p:nvSpPr>
        <p:spPr/>
        <p:txBody>
          <a:bodyPr/>
          <a:lstStyle/>
          <a:p>
            <a:r>
              <a:rPr lang="en-US" dirty="0" smtClean="0"/>
              <a:t>Currently</a:t>
            </a:r>
            <a:r>
              <a:rPr lang="en-US" dirty="0"/>
              <a:t>, all of the *.config files shown in this chapter have made use of well-known XML elements that are read by the CLR to resolve the location of external assemblies. In addition to these recognized elements, it is perfectly permissible for a client configuration file to contain application-specific data that has nothing to do with binding heuristics. Given this, it should come as no surprise that the .NET Framework provides a namespace that allows you to programmatically read the data within a client configuration file. The System.Configuration namespace provides a small set of types you can use to read custom data from a client’s *.config file. These custom settings must be contained within the scope of an &lt;appSettings&gt;</a:t>
            </a:r>
          </a:p>
          <a:p>
            <a:endParaRPr lang="en-US" dirty="0"/>
          </a:p>
          <a:p>
            <a:r>
              <a:rPr lang="en-US" dirty="0"/>
              <a:t>(Page 558).</a:t>
            </a:r>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104</a:t>
            </a:fld>
            <a:endParaRPr lang="en-US" dirty="0"/>
          </a:p>
        </p:txBody>
      </p:sp>
    </p:spTree>
    <p:extLst>
      <p:ext uri="{BB962C8B-B14F-4D97-AF65-F5344CB8AC3E}">
        <p14:creationId xmlns:p14="http://schemas.microsoft.com/office/powerpoint/2010/main" val="282452920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Configuration File Schema Documentation</a:t>
            </a:r>
          </a:p>
        </p:txBody>
      </p:sp>
      <p:sp>
        <p:nvSpPr>
          <p:cNvPr id="3" name="Content Placeholder 2"/>
          <p:cNvSpPr>
            <a:spLocks noGrp="1"/>
          </p:cNvSpPr>
          <p:nvPr>
            <p:ph idx="1"/>
          </p:nvPr>
        </p:nvSpPr>
        <p:spPr/>
        <p:txBody>
          <a:bodyPr/>
          <a:lstStyle/>
          <a:p>
            <a:r>
              <a:rPr lang="en-US" dirty="0" smtClean="0"/>
              <a:t>In </a:t>
            </a:r>
            <a:r>
              <a:rPr lang="en-US" dirty="0"/>
              <a:t>this chapter, you were introduced to the role of XML configuration files. Here, you focused on a few settings you can add to the &lt;runtime&gt; element that control how the CLR will attempt to locate externally required libraries. As you work on upcoming chapters of this book (and as you move beyond this book and begin to build larger-scale software), you will quickly notice that use of XML configuration files is commonplace. To be sure, the .NET platform uses *.config files in numerous APIs. For example, in Chapter 23, you will see that Windows Communication Foundation (WCF) uses configuration files to establish complex network settings. Later in this text when you examine web development via ASP.NET, you’ll quickly note that the web.config file contains the same type of instructions as a desktop App.config file. Because a given .NET configuration file can contain a large number of instructions, you should be aware that the entire schema of this XML file is documented online. Either search for Configuration File Schema for the .NET Framework or navigate to https://docs.microsoft.com/en-us/dotnet/framework/configureapps/file-schema/.</a:t>
            </a:r>
          </a:p>
          <a:p>
            <a:endParaRPr lang="en-US" dirty="0"/>
          </a:p>
          <a:p>
            <a:r>
              <a:rPr lang="en-US" dirty="0"/>
              <a:t>(Page 560).</a:t>
            </a:r>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105</a:t>
            </a:fld>
            <a:endParaRPr lang="en-US" dirty="0"/>
          </a:p>
        </p:txBody>
      </p:sp>
    </p:spTree>
    <p:extLst>
      <p:ext uri="{BB962C8B-B14F-4D97-AF65-F5344CB8AC3E}">
        <p14:creationId xmlns:p14="http://schemas.microsoft.com/office/powerpoint/2010/main" val="199409174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p:txBody>
          <a:bodyPr/>
          <a:lstStyle/>
          <a:p>
            <a:r>
              <a:rPr lang="en-US" dirty="0"/>
              <a:t>Multithreaded, Parallel, and Async </a:t>
            </a:r>
            <a:r>
              <a:rPr lang="en-US" dirty="0" smtClean="0"/>
              <a:t>Programming</a:t>
            </a:r>
            <a:endParaRPr lang="en-US" dirty="0"/>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106</a:t>
            </a:fld>
            <a:endParaRPr lang="en-US" dirty="0"/>
          </a:p>
        </p:txBody>
      </p:sp>
      <p:sp>
        <p:nvSpPr>
          <p:cNvPr id="7" name="Text Placeholder 6"/>
          <p:cNvSpPr>
            <a:spLocks noGrp="1"/>
          </p:cNvSpPr>
          <p:nvPr>
            <p:ph type="body" sz="quarter" idx="16"/>
          </p:nvPr>
        </p:nvSpPr>
        <p:spPr/>
        <p:txBody>
          <a:bodyPr/>
          <a:lstStyle/>
          <a:p>
            <a:r>
              <a:rPr lang="en-US" dirty="0" smtClean="0"/>
              <a:t>19</a:t>
            </a:r>
            <a:endParaRPr lang="en-US" dirty="0"/>
          </a:p>
        </p:txBody>
      </p:sp>
      <p:pic>
        <p:nvPicPr>
          <p:cNvPr id="8" name="Picture 7"/>
          <p:cNvPicPr>
            <a:picLocks noChangeAspect="1"/>
          </p:cNvPicPr>
          <p:nvPr/>
        </p:nvPicPr>
        <p:blipFill>
          <a:blip r:embed="rId2"/>
          <a:stretch>
            <a:fillRect/>
          </a:stretch>
        </p:blipFill>
        <p:spPr>
          <a:xfrm>
            <a:off x="8355435" y="3090188"/>
            <a:ext cx="3503190" cy="3417557"/>
          </a:xfrm>
          <a:prstGeom prst="rect">
            <a:avLst/>
          </a:prstGeom>
          <a:ln>
            <a:solidFill>
              <a:schemeClr val="accent1"/>
            </a:solidFill>
          </a:ln>
        </p:spPr>
      </p:pic>
    </p:spTree>
    <p:extLst>
      <p:ext uri="{BB962C8B-B14F-4D97-AF65-F5344CB8AC3E}">
        <p14:creationId xmlns:p14="http://schemas.microsoft.com/office/powerpoint/2010/main" val="186942013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r>
              <a:rPr lang="en-US" dirty="0"/>
              <a:t>Nobody enjoys working with an application that is sluggish during its execution. Moreover, nobody enjoys starting a task in an application (perhaps initiated by clicking a toolbar item) that prevents other parts of the program from being as responsive as possible. Before the release of .NET, building applications that had the ability to perform multiple tasks typically required authoring complex C++ code that used the Windows threading APIs. Thankfully, the .NET platform provides a number of ways for you to build software that can perform complex operations on unique paths of execution, with far fewer pain points. This chapter begins by defining the overall nature of a “multithreaded application.” Next, you will revisit the .NET delegate type to investigate its intrinsic support for asynchronous method invocations. As you’ll see, this technique allows you to invoke a method on a secondary thread of execution without needing to manually create or configure the thread itself. Next, you’ll be introduced to the original threading namespace that has shipped since .NET 1.0, specifically System.Threading. Here you’ll examine numerous types (Thread, ThreadStart, etc.) that allow you to explicitly create additional threads of execution and synchronize your shared resources, which helps ensure that multiple threads can share data in a nonvolatile manner. The remaining parts of this chapter will examine three more recent techniques .NET developers can use to build multithreaded software, specifically the Task Parallel Library (TPL), Parallel LINQ (PLINQ), and the new (as of C# 6) intrinsic asynchronous keywords of C# (async and await). As you will see, these features can dramatically simplify how you can build responsive multithreaded software applications.</a:t>
            </a:r>
          </a:p>
          <a:p>
            <a:endParaRPr lang="en-US" dirty="0"/>
          </a:p>
          <a:p>
            <a:r>
              <a:rPr lang="en-US" dirty="0"/>
              <a:t>(Page 701).</a:t>
            </a:r>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107</a:t>
            </a:fld>
            <a:endParaRPr lang="en-US" dirty="0"/>
          </a:p>
        </p:txBody>
      </p:sp>
    </p:spTree>
    <p:extLst>
      <p:ext uri="{BB962C8B-B14F-4D97-AF65-F5344CB8AC3E}">
        <p14:creationId xmlns:p14="http://schemas.microsoft.com/office/powerpoint/2010/main" val="5707490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The Process/AppDomain/Context/Thread Relationship</a:t>
            </a:r>
          </a:p>
        </p:txBody>
      </p:sp>
      <p:sp>
        <p:nvSpPr>
          <p:cNvPr id="3" name="Content Placeholder 2"/>
          <p:cNvSpPr>
            <a:spLocks noGrp="1"/>
          </p:cNvSpPr>
          <p:nvPr>
            <p:ph idx="1"/>
          </p:nvPr>
        </p:nvSpPr>
        <p:spPr/>
        <p:txBody>
          <a:bodyPr/>
          <a:lstStyle/>
          <a:p>
            <a:r>
              <a:rPr lang="en-US" dirty="0" smtClean="0"/>
              <a:t>In </a:t>
            </a:r>
            <a:r>
              <a:rPr lang="en-US" dirty="0"/>
              <a:t>Chapter 17, a thread was defined as a path of execution within an executable application. While many .NET applications can live happy and productive single-threaded lives, an assembly’s primary thread (spawned by the CLR when Main() executes) may create secondary threads of execution at any time to perform additional units of work. By creating additional threads, you can build more responsive (but not necessarily faster executing on single-core machines) applications. The System.Threading namespace was released with .NET 1.0 and offers one approach to build multithreaded applications. The Thread class is perhaps the core type, as it represents a given thread. If you</a:t>
            </a:r>
          </a:p>
          <a:p>
            <a:endParaRPr lang="en-US" dirty="0"/>
          </a:p>
          <a:p>
            <a:r>
              <a:rPr lang="en-US" dirty="0"/>
              <a:t>(Page 701).</a:t>
            </a:r>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108</a:t>
            </a:fld>
            <a:endParaRPr lang="en-US" dirty="0"/>
          </a:p>
        </p:txBody>
      </p:sp>
    </p:spTree>
    <p:extLst>
      <p:ext uri="{BB962C8B-B14F-4D97-AF65-F5344CB8AC3E}">
        <p14:creationId xmlns:p14="http://schemas.microsoft.com/office/powerpoint/2010/main" val="362218937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The Problem of Concurrency</a:t>
            </a:r>
          </a:p>
        </p:txBody>
      </p:sp>
      <p:sp>
        <p:nvSpPr>
          <p:cNvPr id="7" name="Content Placeholder 6"/>
          <p:cNvSpPr>
            <a:spLocks noGrp="1"/>
          </p:cNvSpPr>
          <p:nvPr>
            <p:ph idx="1"/>
          </p:nvPr>
        </p:nvSpPr>
        <p:spPr/>
        <p:txBody>
          <a:bodyPr/>
          <a:lstStyle/>
          <a:p>
            <a:r>
              <a:rPr lang="en-US" dirty="0" smtClean="0"/>
              <a:t>One </a:t>
            </a:r>
            <a:r>
              <a:rPr lang="en-US" dirty="0"/>
              <a:t>of the many “joys” (read: painful aspects) of multithreaded programming is that you have little control over how the underlying operating system or the CLR uses its threads. For example, if you craft a block of code that creates a new thread of execution, you cannot guarantee that the thread executes immediately. Rather, such code only instructs the OS/CLR to execute the thread as soon as possible (which is typically when the thread scheduler gets around to it).</a:t>
            </a:r>
          </a:p>
          <a:p>
            <a:endParaRPr lang="en-US" dirty="0"/>
          </a:p>
          <a:p>
            <a:r>
              <a:rPr lang="en-US" dirty="0"/>
              <a:t>(Page 702).</a:t>
            </a:r>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109</a:t>
            </a:fld>
            <a:endParaRPr lang="en-US" dirty="0"/>
          </a:p>
        </p:txBody>
      </p:sp>
    </p:spTree>
    <p:extLst>
      <p:ext uri="{BB962C8B-B14F-4D97-AF65-F5344CB8AC3E}">
        <p14:creationId xmlns:p14="http://schemas.microsoft.com/office/powerpoint/2010/main" val="3344230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r>
              <a:rPr lang="en-US" dirty="0" smtClean="0"/>
              <a:t>This </a:t>
            </a:r>
            <a:r>
              <a:rPr lang="en-US" dirty="0"/>
              <a:t>chapter picks up where Chapter 3 left off and completes your investigation of the core aspects of the C# programming </a:t>
            </a:r>
            <a:r>
              <a:rPr lang="en-US" dirty="0" smtClean="0"/>
              <a:t>language.</a:t>
            </a:r>
          </a:p>
          <a:p>
            <a:pPr lvl="1"/>
            <a:r>
              <a:rPr lang="en-US" dirty="0" smtClean="0"/>
              <a:t>You </a:t>
            </a:r>
            <a:r>
              <a:rPr lang="en-US" dirty="0"/>
              <a:t>will start with an investigation of the details </a:t>
            </a:r>
            <a:r>
              <a:rPr lang="en-US" dirty="0" smtClean="0"/>
              <a:t>behind</a:t>
            </a:r>
          </a:p>
          <a:p>
            <a:pPr lvl="2"/>
            <a:r>
              <a:rPr lang="en-US" dirty="0" smtClean="0"/>
              <a:t>manipulating </a:t>
            </a:r>
            <a:r>
              <a:rPr lang="en-US" dirty="0"/>
              <a:t>arrays using the syntax of C# </a:t>
            </a:r>
            <a:r>
              <a:rPr lang="en-US" dirty="0" smtClean="0"/>
              <a:t>and</a:t>
            </a:r>
          </a:p>
          <a:p>
            <a:pPr lvl="2"/>
            <a:r>
              <a:rPr lang="en-US" dirty="0" smtClean="0"/>
              <a:t>get </a:t>
            </a:r>
            <a:r>
              <a:rPr lang="en-US" dirty="0"/>
              <a:t>to know the functionality contained within the related </a:t>
            </a:r>
            <a:r>
              <a:rPr lang="en-US" dirty="0">
                <a:solidFill>
                  <a:srgbClr val="FF0000"/>
                </a:solidFill>
              </a:rPr>
              <a:t>System.Array</a:t>
            </a:r>
            <a:r>
              <a:rPr lang="en-US" dirty="0"/>
              <a:t> class </a:t>
            </a:r>
            <a:r>
              <a:rPr lang="en-US" dirty="0" smtClean="0"/>
              <a:t>type</a:t>
            </a:r>
          </a:p>
          <a:p>
            <a:pPr lvl="1"/>
            <a:r>
              <a:rPr lang="en-US" dirty="0" smtClean="0"/>
              <a:t>Next</a:t>
            </a:r>
            <a:r>
              <a:rPr lang="en-US" dirty="0"/>
              <a:t>, you will examine various details </a:t>
            </a:r>
            <a:r>
              <a:rPr lang="en-US" dirty="0" smtClean="0"/>
              <a:t>regarding</a:t>
            </a:r>
          </a:p>
          <a:p>
            <a:pPr lvl="2"/>
            <a:r>
              <a:rPr lang="en-US" dirty="0" smtClean="0"/>
              <a:t>the </a:t>
            </a:r>
            <a:r>
              <a:rPr lang="en-US" dirty="0"/>
              <a:t>construction of C# </a:t>
            </a:r>
            <a:r>
              <a:rPr lang="en-US" dirty="0" smtClean="0"/>
              <a:t>methods</a:t>
            </a:r>
          </a:p>
          <a:p>
            <a:pPr lvl="2"/>
            <a:r>
              <a:rPr lang="en-US" dirty="0" smtClean="0"/>
              <a:t>exploring the</a:t>
            </a:r>
          </a:p>
          <a:p>
            <a:pPr lvl="3"/>
            <a:r>
              <a:rPr lang="en-US" dirty="0" smtClean="0"/>
              <a:t>out</a:t>
            </a:r>
          </a:p>
          <a:p>
            <a:pPr lvl="3"/>
            <a:r>
              <a:rPr lang="en-US" dirty="0" smtClean="0"/>
              <a:t>ref</a:t>
            </a:r>
            <a:r>
              <a:rPr lang="en-US" dirty="0"/>
              <a:t>, </a:t>
            </a:r>
            <a:r>
              <a:rPr lang="en-US" dirty="0" smtClean="0"/>
              <a:t>and</a:t>
            </a:r>
          </a:p>
          <a:p>
            <a:pPr lvl="3"/>
            <a:r>
              <a:rPr lang="en-US" dirty="0" smtClean="0"/>
              <a:t>params keywords.</a:t>
            </a:r>
          </a:p>
          <a:p>
            <a:pPr lvl="1"/>
            <a:r>
              <a:rPr lang="en-US" dirty="0" smtClean="0"/>
              <a:t>Along </a:t>
            </a:r>
            <a:r>
              <a:rPr lang="en-US" dirty="0"/>
              <a:t>the way, you will also examine the role </a:t>
            </a:r>
            <a:r>
              <a:rPr lang="en-US" dirty="0" smtClean="0"/>
              <a:t>of</a:t>
            </a:r>
          </a:p>
          <a:p>
            <a:pPr lvl="2"/>
            <a:r>
              <a:rPr lang="en-US" dirty="0" smtClean="0"/>
              <a:t>optional </a:t>
            </a:r>
            <a:r>
              <a:rPr lang="en-US" dirty="0"/>
              <a:t>and </a:t>
            </a:r>
            <a:endParaRPr lang="en-US" dirty="0" smtClean="0"/>
          </a:p>
          <a:p>
            <a:pPr lvl="2"/>
            <a:r>
              <a:rPr lang="en-US" dirty="0" smtClean="0"/>
              <a:t>named parameters</a:t>
            </a:r>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11</a:t>
            </a:fld>
            <a:endParaRPr lang="en-US" dirty="0"/>
          </a:p>
        </p:txBody>
      </p:sp>
    </p:spTree>
    <p:extLst>
      <p:ext uri="{BB962C8B-B14F-4D97-AF65-F5344CB8AC3E}">
        <p14:creationId xmlns:p14="http://schemas.microsoft.com/office/powerpoint/2010/main" val="95426190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Role of Thread Synchronization</a:t>
            </a:r>
          </a:p>
        </p:txBody>
      </p:sp>
      <p:sp>
        <p:nvSpPr>
          <p:cNvPr id="3" name="Content Placeholder 2"/>
          <p:cNvSpPr>
            <a:spLocks noGrp="1"/>
          </p:cNvSpPr>
          <p:nvPr>
            <p:ph idx="1"/>
          </p:nvPr>
        </p:nvSpPr>
        <p:spPr/>
        <p:txBody>
          <a:bodyPr/>
          <a:lstStyle/>
          <a:p>
            <a:r>
              <a:rPr lang="en-US" dirty="0" smtClean="0"/>
              <a:t>At </a:t>
            </a:r>
            <a:r>
              <a:rPr lang="en-US" dirty="0"/>
              <a:t>this point, it should be clear that multithreaded programs are in themselves quite volatile, as numerous threads can operate on the shared resources at (more or less) the same time. To protect an application’s resources from possible corruption, .NET developers must use any number of threading primitives (such as locks, monitors, and the [Synchronization] attribute or language keyword support) to control access among the executing threads. Although the .NET platform cannot make the difficulties of building robust multithreaded applications completely disappear, the process has been simplified considerably. Using types defined within the System.Threading namespace, the Task Parallel Library (TPL), and the C# async and await language keywords, you are able to work with multiple threads with minimal fuss and bother. Before diving into the System.Threading namespace, the TPL, and the C# async and await keywords, you will begin by examining how the .NET delegate type can be used to invoke a method in an asynchronous manner. While it is most certainly true that since .NET 4.6, the new C# async and await keywords offer a simpler alternative to asynchronous delegates, it is still important that you know how to interact with code using this approach (trust me; there is a ton of code in production that uses asynchronous delegates).</a:t>
            </a:r>
          </a:p>
          <a:p>
            <a:endParaRPr lang="en-US" dirty="0"/>
          </a:p>
          <a:p>
            <a:r>
              <a:rPr lang="en-US" dirty="0"/>
              <a:t>(Page 703).</a:t>
            </a:r>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110</a:t>
            </a:fld>
            <a:endParaRPr lang="en-US" dirty="0"/>
          </a:p>
        </p:txBody>
      </p:sp>
    </p:spTree>
    <p:extLst>
      <p:ext uri="{BB962C8B-B14F-4D97-AF65-F5344CB8AC3E}">
        <p14:creationId xmlns:p14="http://schemas.microsoft.com/office/powerpoint/2010/main" val="96986466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 Brief Review of the .NET Delegate</a:t>
            </a:r>
          </a:p>
        </p:txBody>
      </p:sp>
      <p:sp>
        <p:nvSpPr>
          <p:cNvPr id="3" name="Content Placeholder 2"/>
          <p:cNvSpPr>
            <a:spLocks noGrp="1"/>
          </p:cNvSpPr>
          <p:nvPr>
            <p:ph idx="1"/>
          </p:nvPr>
        </p:nvSpPr>
        <p:spPr/>
        <p:txBody>
          <a:bodyPr/>
          <a:lstStyle/>
          <a:p>
            <a:r>
              <a:rPr lang="en-US" dirty="0" smtClean="0"/>
              <a:t>Recall </a:t>
            </a:r>
            <a:r>
              <a:rPr lang="en-US" dirty="0"/>
              <a:t>that a .NET delegate is essentially a type-safe, object-oriented, function pointer. When you define a .NET delegate type, the C# compiler responds by building a sealed class that derives from System.MulticastDelegate (which in turn derives from System.Delegate). These base classes provide every delegate with the ability to maintain a list of method addresses, all of which may be invoked at a later time. Consider the following BinaryOp delegate, first defined in Chapter 10:</a:t>
            </a:r>
          </a:p>
          <a:p>
            <a:endParaRPr lang="en-US" dirty="0"/>
          </a:p>
          <a:p>
            <a:r>
              <a:rPr lang="en-US" dirty="0"/>
              <a:t>(Page 703).</a:t>
            </a:r>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111</a:t>
            </a:fld>
            <a:endParaRPr lang="en-US" dirty="0"/>
          </a:p>
        </p:txBody>
      </p:sp>
    </p:spTree>
    <p:extLst>
      <p:ext uri="{BB962C8B-B14F-4D97-AF65-F5344CB8AC3E}">
        <p14:creationId xmlns:p14="http://schemas.microsoft.com/office/powerpoint/2010/main" val="119865181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Asynchronous Nature of Delegates</a:t>
            </a:r>
          </a:p>
        </p:txBody>
      </p:sp>
      <p:sp>
        <p:nvSpPr>
          <p:cNvPr id="3" name="Content Placeholder 2"/>
          <p:cNvSpPr>
            <a:spLocks noGrp="1"/>
          </p:cNvSpPr>
          <p:nvPr>
            <p:ph idx="1"/>
          </p:nvPr>
        </p:nvSpPr>
        <p:spPr/>
        <p:txBody>
          <a:bodyPr/>
          <a:lstStyle/>
          <a:p>
            <a:r>
              <a:rPr lang="en-US" dirty="0" smtClean="0"/>
              <a:t>If </a:t>
            </a:r>
            <a:r>
              <a:rPr lang="en-US" dirty="0"/>
              <a:t>you are new to the topic of multithreading, you might wonder what exactly an asynchronous method invocation is all about. As you are no doubt fully aware, some programming operations take time. Although the previous Add() was purely illustrative in nature, imagine that you built a single-threaded application that is invoking a method on a remote web service operation, calling a method performing a long-running database query, downloading a large document, or writing 500 lines of text to an external file. While performing these operations, the application could appear to hang for some amount of time. Until the task at hand has been processed, all other aspects of this program (such as menu activation, toolbar clicking, or console output) are suspended (which can aggravate users).</a:t>
            </a:r>
          </a:p>
          <a:p>
            <a:endParaRPr lang="en-US" dirty="0"/>
          </a:p>
          <a:p>
            <a:r>
              <a:rPr lang="en-US" dirty="0"/>
              <a:t>(Page 705).</a:t>
            </a:r>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112</a:t>
            </a:fld>
            <a:endParaRPr lang="en-US" dirty="0"/>
          </a:p>
        </p:txBody>
      </p:sp>
    </p:spTree>
    <p:extLst>
      <p:ext uri="{BB962C8B-B14F-4D97-AF65-F5344CB8AC3E}">
        <p14:creationId xmlns:p14="http://schemas.microsoft.com/office/powerpoint/2010/main" val="278077236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BeginInvoke() and EndInvoke() Methods</a:t>
            </a:r>
          </a:p>
        </p:txBody>
      </p:sp>
      <p:sp>
        <p:nvSpPr>
          <p:cNvPr id="3" name="Content Placeholder 2"/>
          <p:cNvSpPr>
            <a:spLocks noGrp="1"/>
          </p:cNvSpPr>
          <p:nvPr>
            <p:ph idx="1"/>
          </p:nvPr>
        </p:nvSpPr>
        <p:spPr/>
        <p:txBody>
          <a:bodyPr/>
          <a:lstStyle/>
          <a:p>
            <a:r>
              <a:rPr lang="en-US" dirty="0" smtClean="0"/>
              <a:t>When </a:t>
            </a:r>
            <a:r>
              <a:rPr lang="en-US" dirty="0"/>
              <a:t>the C# compiler processes the delegate keyword, the dynamically generated class defines two methods named BeginInvoke() and EndInvoke(). Given the definition of the BinaryOp delegate, these methods are prototyped as follows:</a:t>
            </a:r>
          </a:p>
          <a:p>
            <a:endParaRPr lang="en-US" dirty="0"/>
          </a:p>
          <a:p>
            <a:r>
              <a:rPr lang="en-US" dirty="0"/>
              <a:t>(Page 706).</a:t>
            </a:r>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113</a:t>
            </a:fld>
            <a:endParaRPr lang="en-US" dirty="0"/>
          </a:p>
        </p:txBody>
      </p:sp>
    </p:spTree>
    <p:extLst>
      <p:ext uri="{BB962C8B-B14F-4D97-AF65-F5344CB8AC3E}">
        <p14:creationId xmlns:p14="http://schemas.microsoft.com/office/powerpoint/2010/main" val="7871364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System.IAsyncResult Interface</a:t>
            </a:r>
          </a:p>
        </p:txBody>
      </p:sp>
      <p:sp>
        <p:nvSpPr>
          <p:cNvPr id="3" name="Content Placeholder 2"/>
          <p:cNvSpPr>
            <a:spLocks noGrp="1"/>
          </p:cNvSpPr>
          <p:nvPr>
            <p:ph idx="1"/>
          </p:nvPr>
        </p:nvSpPr>
        <p:spPr/>
        <p:txBody>
          <a:bodyPr/>
          <a:lstStyle/>
          <a:p>
            <a:r>
              <a:rPr lang="en-US" dirty="0" smtClean="0"/>
              <a:t>The </a:t>
            </a:r>
            <a:r>
              <a:rPr lang="en-US" dirty="0"/>
              <a:t>BeginInvoke() method always returns an object implementing the IAsyncResult interface, while EndInvoke() requires an IAsyncResult-compatible type as its sole parameter. The IAsyncResultcompatible object returned from BeginInvoke() is basically a coupling mechanism that allows the calling thread to obtain the result of the asynchronous method invocation at a later time via EndInvoke(). The IAsyncResult interface (defined in the System namespace) is defined as follows:</a:t>
            </a:r>
          </a:p>
          <a:p>
            <a:endParaRPr lang="en-US" dirty="0"/>
          </a:p>
          <a:p>
            <a:r>
              <a:rPr lang="en-US" dirty="0"/>
              <a:t>(Page 706).</a:t>
            </a:r>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114</a:t>
            </a:fld>
            <a:endParaRPr lang="en-US" dirty="0"/>
          </a:p>
        </p:txBody>
      </p:sp>
    </p:spTree>
    <p:extLst>
      <p:ext uri="{BB962C8B-B14F-4D97-AF65-F5344CB8AC3E}">
        <p14:creationId xmlns:p14="http://schemas.microsoft.com/office/powerpoint/2010/main" val="360149579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Invoking a Method Asynchronously</a:t>
            </a:r>
          </a:p>
        </p:txBody>
      </p:sp>
      <p:sp>
        <p:nvSpPr>
          <p:cNvPr id="3" name="Content Placeholder 2"/>
          <p:cNvSpPr>
            <a:spLocks noGrp="1"/>
          </p:cNvSpPr>
          <p:nvPr>
            <p:ph idx="1"/>
          </p:nvPr>
        </p:nvSpPr>
        <p:spPr/>
        <p:txBody>
          <a:bodyPr/>
          <a:lstStyle/>
          <a:p>
            <a:r>
              <a:rPr lang="en-US" dirty="0" smtClean="0"/>
              <a:t>To </a:t>
            </a:r>
            <a:r>
              <a:rPr lang="en-US" dirty="0"/>
              <a:t>instruct the BinaryOp delegate to invoke Add() asynchronously, you will modify the logic in the previous project (feel free to add code to the existing project; however, in your lab downloads, you will find a new Console Application project named AsyncDelegate). Update the previous Main() method as follows:</a:t>
            </a:r>
          </a:p>
          <a:p>
            <a:endParaRPr lang="en-US" dirty="0"/>
          </a:p>
          <a:p>
            <a:r>
              <a:rPr lang="en-US" dirty="0"/>
              <a:t>(Page 707).</a:t>
            </a:r>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115</a:t>
            </a:fld>
            <a:endParaRPr lang="en-US" dirty="0"/>
          </a:p>
        </p:txBody>
      </p:sp>
    </p:spTree>
    <p:extLst>
      <p:ext uri="{BB962C8B-B14F-4D97-AF65-F5344CB8AC3E}">
        <p14:creationId xmlns:p14="http://schemas.microsoft.com/office/powerpoint/2010/main" val="123003552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Synchronizing the Calling Thread</a:t>
            </a:r>
          </a:p>
        </p:txBody>
      </p:sp>
      <p:sp>
        <p:nvSpPr>
          <p:cNvPr id="3" name="Content Placeholder 2"/>
          <p:cNvSpPr>
            <a:spLocks noGrp="1"/>
          </p:cNvSpPr>
          <p:nvPr>
            <p:ph idx="1"/>
          </p:nvPr>
        </p:nvSpPr>
        <p:spPr/>
        <p:txBody>
          <a:bodyPr/>
          <a:lstStyle/>
          <a:p>
            <a:r>
              <a:rPr lang="en-US" dirty="0" smtClean="0"/>
              <a:t>If </a:t>
            </a:r>
            <a:r>
              <a:rPr lang="en-US" dirty="0"/>
              <a:t>you think carefully about the current implementation of Main(), you might realize that the time span between calling BeginInvoke() and EndInvoke() is clearly less than five seconds. Therefore, once Doing more work in Main()! prints to the console, the calling thread is now blocked and waiting for the secondary thread to complete before being able to obtain the result of the Add() method. Therefore, you are effectively making yet another synchronous call.</a:t>
            </a:r>
          </a:p>
          <a:p>
            <a:endParaRPr lang="en-US" dirty="0"/>
          </a:p>
          <a:p>
            <a:r>
              <a:rPr lang="en-US" dirty="0"/>
              <a:t>(Page 708).</a:t>
            </a:r>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116</a:t>
            </a:fld>
            <a:endParaRPr lang="en-US" dirty="0"/>
          </a:p>
        </p:txBody>
      </p:sp>
    </p:spTree>
    <p:extLst>
      <p:ext uri="{BB962C8B-B14F-4D97-AF65-F5344CB8AC3E}">
        <p14:creationId xmlns:p14="http://schemas.microsoft.com/office/powerpoint/2010/main" val="131727590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Role of the AsyncCallback Delegate</a:t>
            </a:r>
          </a:p>
        </p:txBody>
      </p:sp>
      <p:sp>
        <p:nvSpPr>
          <p:cNvPr id="3" name="Content Placeholder 2"/>
          <p:cNvSpPr>
            <a:spLocks noGrp="1"/>
          </p:cNvSpPr>
          <p:nvPr>
            <p:ph idx="1"/>
          </p:nvPr>
        </p:nvSpPr>
        <p:spPr/>
        <p:txBody>
          <a:bodyPr/>
          <a:lstStyle/>
          <a:p>
            <a:r>
              <a:rPr lang="en-US" dirty="0" smtClean="0"/>
              <a:t>Rather </a:t>
            </a:r>
            <a:r>
              <a:rPr lang="en-US" dirty="0"/>
              <a:t>than polling a delegate to determine whether an asynchronously invoked method has completed, it would be more efficient to have the secondary thread inform the calling thread when the task is finished. When you want to enable this behavior, you will need to supply an instance of the System.AsyncCallback delegate as a parameter to BeginInvoke(), which up until this point has been null. However, when you do supply an AsyncCallback object, the delegate will call the specified method automatically when the asynchronous call has completed.</a:t>
            </a:r>
          </a:p>
          <a:p>
            <a:endParaRPr lang="en-US" dirty="0"/>
          </a:p>
          <a:p>
            <a:r>
              <a:rPr lang="en-US" dirty="0"/>
              <a:t>(Page 709).</a:t>
            </a:r>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117</a:t>
            </a:fld>
            <a:endParaRPr lang="en-US" dirty="0"/>
          </a:p>
        </p:txBody>
      </p:sp>
    </p:spTree>
    <p:extLst>
      <p:ext uri="{BB962C8B-B14F-4D97-AF65-F5344CB8AC3E}">
        <p14:creationId xmlns:p14="http://schemas.microsoft.com/office/powerpoint/2010/main" val="66011832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Role of the AsyncResult Class</a:t>
            </a:r>
          </a:p>
        </p:txBody>
      </p:sp>
      <p:sp>
        <p:nvSpPr>
          <p:cNvPr id="3" name="Content Placeholder 2"/>
          <p:cNvSpPr>
            <a:spLocks noGrp="1"/>
          </p:cNvSpPr>
          <p:nvPr>
            <p:ph idx="1"/>
          </p:nvPr>
        </p:nvSpPr>
        <p:spPr/>
        <p:txBody>
          <a:bodyPr/>
          <a:lstStyle/>
          <a:p>
            <a:r>
              <a:rPr lang="en-US" dirty="0" smtClean="0"/>
              <a:t>Currently</a:t>
            </a:r>
            <a:r>
              <a:rPr lang="en-US" dirty="0"/>
              <a:t>, the AddComplete() method is not printing the actual result of the operation (adding two numbers). The reason is that the target of the AsyncCallback delegate (AddComplete(), in this example) does not have access to the original BinaryOp delegate created in the scope of Main(); therefore, you can’t call EndInvoke() from within AddComplete()!</a:t>
            </a:r>
          </a:p>
          <a:p>
            <a:endParaRPr lang="en-US" dirty="0"/>
          </a:p>
          <a:p>
            <a:r>
              <a:rPr lang="en-US" dirty="0"/>
              <a:t>(Page 711).</a:t>
            </a:r>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118</a:t>
            </a:fld>
            <a:endParaRPr lang="en-US" dirty="0"/>
          </a:p>
        </p:txBody>
      </p:sp>
    </p:spTree>
    <p:extLst>
      <p:ext uri="{BB962C8B-B14F-4D97-AF65-F5344CB8AC3E}">
        <p14:creationId xmlns:p14="http://schemas.microsoft.com/office/powerpoint/2010/main" val="88380410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Passing and Receiving Custom State Data</a:t>
            </a:r>
          </a:p>
        </p:txBody>
      </p:sp>
      <p:sp>
        <p:nvSpPr>
          <p:cNvPr id="3" name="Content Placeholder 2"/>
          <p:cNvSpPr>
            <a:spLocks noGrp="1"/>
          </p:cNvSpPr>
          <p:nvPr>
            <p:ph idx="1"/>
          </p:nvPr>
        </p:nvSpPr>
        <p:spPr/>
        <p:txBody>
          <a:bodyPr/>
          <a:lstStyle/>
          <a:p>
            <a:r>
              <a:rPr lang="en-US" dirty="0" smtClean="0"/>
              <a:t>The </a:t>
            </a:r>
            <a:r>
              <a:rPr lang="en-US" dirty="0"/>
              <a:t>final aspect of asynchronous delegates you need to address is the final argument to the BeginInvoke() method (which has been null up to this point). This parameter allows you to pass additional state information to the callback method from the primary thread. Because this argument is prototyped as a System.Object, you can pass in any type of data whatsoever, as long as the callback method knows what to expect. Assume for the sake of demonstration that the primary thread wants to pass in a custom text message to the AddComplete() method, like so:</a:t>
            </a:r>
          </a:p>
          <a:p>
            <a:endParaRPr lang="en-US" dirty="0"/>
          </a:p>
          <a:p>
            <a:r>
              <a:rPr lang="en-US" dirty="0"/>
              <a:t>(Page 712).</a:t>
            </a:r>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119</a:t>
            </a:fld>
            <a:endParaRPr lang="en-US" dirty="0"/>
          </a:p>
        </p:txBody>
      </p:sp>
    </p:spTree>
    <p:extLst>
      <p:ext uri="{BB962C8B-B14F-4D97-AF65-F5344CB8AC3E}">
        <p14:creationId xmlns:p14="http://schemas.microsoft.com/office/powerpoint/2010/main" val="906913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a:t>
            </a:r>
            <a:r>
              <a:rPr lang="en-US" dirty="0" smtClean="0">
                <a:solidFill>
                  <a:srgbClr val="C00000"/>
                </a:solidFill>
              </a:rPr>
              <a:t>|</a:t>
            </a:r>
            <a:endParaRPr lang="en-US" dirty="0">
              <a:solidFill>
                <a:srgbClr val="C00000"/>
              </a:solidFill>
            </a:endParaRPr>
          </a:p>
        </p:txBody>
      </p:sp>
      <p:sp>
        <p:nvSpPr>
          <p:cNvPr id="3" name="Content Placeholder 2"/>
          <p:cNvSpPr>
            <a:spLocks noGrp="1"/>
          </p:cNvSpPr>
          <p:nvPr>
            <p:ph idx="1"/>
          </p:nvPr>
        </p:nvSpPr>
        <p:spPr/>
        <p:txBody>
          <a:bodyPr/>
          <a:lstStyle/>
          <a:p>
            <a:pPr lvl="1"/>
            <a:r>
              <a:rPr lang="en-US" dirty="0" smtClean="0"/>
              <a:t>I </a:t>
            </a:r>
            <a:r>
              <a:rPr lang="en-US" dirty="0"/>
              <a:t>finish the discussion on methods with a look </a:t>
            </a:r>
            <a:r>
              <a:rPr lang="en-US" dirty="0" smtClean="0"/>
              <a:t>at </a:t>
            </a:r>
            <a:r>
              <a:rPr lang="en-US" dirty="0" smtClean="0">
                <a:solidFill>
                  <a:srgbClr val="FF0000"/>
                </a:solidFill>
              </a:rPr>
              <a:t>method overloading</a:t>
            </a:r>
            <a:r>
              <a:rPr lang="en-US" dirty="0" smtClean="0"/>
              <a:t>.</a:t>
            </a:r>
          </a:p>
          <a:p>
            <a:pPr lvl="1"/>
            <a:r>
              <a:rPr lang="en-US" dirty="0" smtClean="0"/>
              <a:t>Next</a:t>
            </a:r>
            <a:r>
              <a:rPr lang="en-US" dirty="0"/>
              <a:t>, this chapter discusses the construction </a:t>
            </a:r>
            <a:r>
              <a:rPr lang="en-US" dirty="0" smtClean="0"/>
              <a:t>of</a:t>
            </a:r>
          </a:p>
          <a:p>
            <a:pPr lvl="3"/>
            <a:r>
              <a:rPr lang="en-US" dirty="0" smtClean="0"/>
              <a:t>enumeration and</a:t>
            </a:r>
          </a:p>
          <a:p>
            <a:pPr lvl="3"/>
            <a:r>
              <a:rPr lang="en-US" dirty="0" smtClean="0"/>
              <a:t>structure types</a:t>
            </a:r>
          </a:p>
          <a:p>
            <a:pPr lvl="2"/>
            <a:r>
              <a:rPr lang="en-US" dirty="0" smtClean="0"/>
              <a:t>including </a:t>
            </a:r>
            <a:r>
              <a:rPr lang="en-US" dirty="0"/>
              <a:t>a fairly detailed examination of the distinction between </a:t>
            </a:r>
            <a:endParaRPr lang="en-US" dirty="0" smtClean="0"/>
          </a:p>
          <a:p>
            <a:pPr lvl="3"/>
            <a:r>
              <a:rPr lang="en-US" dirty="0" smtClean="0"/>
              <a:t>a </a:t>
            </a:r>
            <a:r>
              <a:rPr lang="en-US" dirty="0"/>
              <a:t>value type </a:t>
            </a:r>
            <a:r>
              <a:rPr lang="en-US" dirty="0" smtClean="0"/>
              <a:t>and</a:t>
            </a:r>
          </a:p>
          <a:p>
            <a:pPr lvl="3"/>
            <a:r>
              <a:rPr lang="en-US" dirty="0" smtClean="0"/>
              <a:t>a </a:t>
            </a:r>
            <a:r>
              <a:rPr lang="en-US" dirty="0"/>
              <a:t>reference </a:t>
            </a:r>
            <a:r>
              <a:rPr lang="en-US" dirty="0" smtClean="0"/>
              <a:t>type</a:t>
            </a:r>
          </a:p>
          <a:p>
            <a:pPr lvl="1"/>
            <a:r>
              <a:rPr lang="en-US" dirty="0" smtClean="0"/>
              <a:t>This </a:t>
            </a:r>
            <a:r>
              <a:rPr lang="en-US" dirty="0"/>
              <a:t>chapter wraps up by examining the role of </a:t>
            </a:r>
            <a:endParaRPr lang="en-US" dirty="0" smtClean="0"/>
          </a:p>
          <a:p>
            <a:pPr lvl="2"/>
            <a:r>
              <a:rPr lang="en-US" dirty="0" smtClean="0"/>
              <a:t>nullable </a:t>
            </a:r>
            <a:r>
              <a:rPr lang="en-US" dirty="0"/>
              <a:t>data types </a:t>
            </a:r>
            <a:r>
              <a:rPr lang="en-US" dirty="0" smtClean="0"/>
              <a:t>and</a:t>
            </a:r>
          </a:p>
          <a:p>
            <a:pPr lvl="2"/>
            <a:r>
              <a:rPr lang="en-US" dirty="0" smtClean="0"/>
              <a:t>the </a:t>
            </a:r>
            <a:r>
              <a:rPr lang="en-US" dirty="0"/>
              <a:t>related </a:t>
            </a:r>
            <a:r>
              <a:rPr lang="en-US" dirty="0" smtClean="0"/>
              <a:t>operators</a:t>
            </a:r>
          </a:p>
          <a:p>
            <a:pPr lvl="1"/>
            <a:r>
              <a:rPr lang="en-US" dirty="0" smtClean="0"/>
              <a:t>After </a:t>
            </a:r>
            <a:r>
              <a:rPr lang="en-US" dirty="0"/>
              <a:t>you have completed this chapter, you will be in a perfect position to learn the object-oriented capabilities of C#, beginning in Chapter 5</a:t>
            </a:r>
            <a:r>
              <a:rPr lang="en-US" dirty="0" smtClean="0"/>
              <a:t>.</a:t>
            </a:r>
            <a:endParaRPr lang="en-US" dirty="0"/>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12</a:t>
            </a:fld>
            <a:endParaRPr lang="en-US" dirty="0"/>
          </a:p>
        </p:txBody>
      </p:sp>
    </p:spTree>
    <p:extLst>
      <p:ext uri="{BB962C8B-B14F-4D97-AF65-F5344CB8AC3E}">
        <p14:creationId xmlns:p14="http://schemas.microsoft.com/office/powerpoint/2010/main" val="30809513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System.Threading Namespace</a:t>
            </a:r>
          </a:p>
        </p:txBody>
      </p:sp>
      <p:sp>
        <p:nvSpPr>
          <p:cNvPr id="3" name="Content Placeholder 2"/>
          <p:cNvSpPr>
            <a:spLocks noGrp="1"/>
          </p:cNvSpPr>
          <p:nvPr>
            <p:ph idx="1"/>
          </p:nvPr>
        </p:nvSpPr>
        <p:spPr/>
        <p:txBody>
          <a:bodyPr/>
          <a:lstStyle/>
          <a:p>
            <a:r>
              <a:rPr lang="en-US" dirty="0" smtClean="0"/>
              <a:t>Under </a:t>
            </a:r>
            <a:r>
              <a:rPr lang="en-US" dirty="0"/>
              <a:t>the .NET platform, the System.Threading namespace provides a number of types that enable the direct construction of multithreaded applications. In addition to providing types that allow you to interact with a particular CLR thread, this namespace defines types that allow access to the CLR- maintained thread pool, a simple (non-GUI-based) Timer class, and numerous types used to provide synchronized access to shared resources. Table 19-1 lists some of the important members of this namespace. (Be sure to consult the .NET Framework 4.7 SDK documentation for full details.)</a:t>
            </a:r>
          </a:p>
          <a:p>
            <a:endParaRPr lang="en-US" dirty="0"/>
          </a:p>
          <a:p>
            <a:r>
              <a:rPr lang="en-US" dirty="0"/>
              <a:t>(Page 713).</a:t>
            </a:r>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120</a:t>
            </a:fld>
            <a:endParaRPr lang="en-US" dirty="0"/>
          </a:p>
        </p:txBody>
      </p:sp>
    </p:spTree>
    <p:extLst>
      <p:ext uri="{BB962C8B-B14F-4D97-AF65-F5344CB8AC3E}">
        <p14:creationId xmlns:p14="http://schemas.microsoft.com/office/powerpoint/2010/main" val="105127741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Obtaining Statistics About the Current Thread of Execution</a:t>
            </a:r>
          </a:p>
        </p:txBody>
      </p:sp>
      <p:sp>
        <p:nvSpPr>
          <p:cNvPr id="3" name="Content Placeholder 2"/>
          <p:cNvSpPr>
            <a:spLocks noGrp="1"/>
          </p:cNvSpPr>
          <p:nvPr>
            <p:ph idx="1"/>
          </p:nvPr>
        </p:nvSpPr>
        <p:spPr/>
        <p:txBody>
          <a:bodyPr/>
          <a:lstStyle/>
          <a:p>
            <a:r>
              <a:rPr lang="en-US" dirty="0" smtClean="0"/>
              <a:t>Recall </a:t>
            </a:r>
            <a:r>
              <a:rPr lang="en-US" dirty="0"/>
              <a:t>that the entry point of an executable assembly (i.e., the Main() method) runs on the primary thread of execution. To illustrate the basic use of the Thread type, assume you have a new Console Application project named </a:t>
            </a:r>
            <a:r>
              <a:rPr lang="en-US" dirty="0" err="1"/>
              <a:t>ThreadStats</a:t>
            </a:r>
            <a:r>
              <a:rPr lang="en-US" dirty="0"/>
              <a:t>. As you know, the static Thread.CurrentThread property retrieves a Thread object that represents the currently executing thread. Once you have obtained the current thread, you are able to print out various statistics, like so:</a:t>
            </a:r>
          </a:p>
          <a:p>
            <a:endParaRPr lang="en-US" dirty="0"/>
          </a:p>
          <a:p>
            <a:r>
              <a:rPr lang="en-US" dirty="0"/>
              <a:t>(Page 715).</a:t>
            </a:r>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121</a:t>
            </a:fld>
            <a:endParaRPr lang="en-US" dirty="0"/>
          </a:p>
        </p:txBody>
      </p:sp>
    </p:spTree>
    <p:extLst>
      <p:ext uri="{BB962C8B-B14F-4D97-AF65-F5344CB8AC3E}">
        <p14:creationId xmlns:p14="http://schemas.microsoft.com/office/powerpoint/2010/main" val="369662140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Name Property</a:t>
            </a:r>
          </a:p>
        </p:txBody>
      </p:sp>
      <p:sp>
        <p:nvSpPr>
          <p:cNvPr id="3" name="Content Placeholder 2"/>
          <p:cNvSpPr>
            <a:spLocks noGrp="1"/>
          </p:cNvSpPr>
          <p:nvPr>
            <p:ph idx="1"/>
          </p:nvPr>
        </p:nvSpPr>
        <p:spPr/>
        <p:txBody>
          <a:bodyPr/>
          <a:lstStyle/>
          <a:p>
            <a:r>
              <a:rPr lang="en-US" dirty="0" smtClean="0"/>
              <a:t>While </a:t>
            </a:r>
            <a:r>
              <a:rPr lang="en-US" dirty="0"/>
              <a:t>this code is more or less self-explanatory, do notice that the Thread class supports a property called Name. If you do not set this value, Name will return an empty string. However, once you assign a friendly string moniker to a given Thread object, you can greatly simplify your debugging endeavors. If you are using Visual Studio, you may access the Threads window during a debugging session (select Debug ➤ Windows ➤ Threads when the program is running). As you can see from Figure 19-1, you can quickly identify the thread you want to diagnose.</a:t>
            </a:r>
          </a:p>
          <a:p>
            <a:endParaRPr lang="en-US" dirty="0"/>
          </a:p>
          <a:p>
            <a:r>
              <a:rPr lang="en-US" dirty="0"/>
              <a:t>(Page 716).</a:t>
            </a:r>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122</a:t>
            </a:fld>
            <a:endParaRPr lang="en-US" dirty="0"/>
          </a:p>
        </p:txBody>
      </p:sp>
    </p:spTree>
    <p:extLst>
      <p:ext uri="{BB962C8B-B14F-4D97-AF65-F5344CB8AC3E}">
        <p14:creationId xmlns:p14="http://schemas.microsoft.com/office/powerpoint/2010/main" val="428007825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Priority Property</a:t>
            </a:r>
          </a:p>
        </p:txBody>
      </p:sp>
      <p:sp>
        <p:nvSpPr>
          <p:cNvPr id="3" name="Content Placeholder 2"/>
          <p:cNvSpPr>
            <a:spLocks noGrp="1"/>
          </p:cNvSpPr>
          <p:nvPr>
            <p:ph idx="1"/>
          </p:nvPr>
        </p:nvSpPr>
        <p:spPr/>
        <p:txBody>
          <a:bodyPr/>
          <a:lstStyle/>
          <a:p>
            <a:r>
              <a:rPr lang="en-US" dirty="0" smtClean="0"/>
              <a:t>Next</a:t>
            </a:r>
            <a:r>
              <a:rPr lang="en-US" dirty="0"/>
              <a:t>, notice that the Thread type defines a property named Priority. By default, all threads have a priority level of Normal. However, you can change this at any point in the thread’s lifetime using the ThreadPriority property and the related </a:t>
            </a:r>
            <a:r>
              <a:rPr lang="en-US" dirty="0" err="1"/>
              <a:t>System.Threading.ThreadPriority</a:t>
            </a:r>
            <a:r>
              <a:rPr lang="en-US" dirty="0"/>
              <a:t> enumeration, like so:</a:t>
            </a:r>
          </a:p>
          <a:p>
            <a:endParaRPr lang="en-US" dirty="0"/>
          </a:p>
          <a:p>
            <a:r>
              <a:rPr lang="en-US" dirty="0"/>
              <a:t>(Page 717).</a:t>
            </a:r>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123</a:t>
            </a:fld>
            <a:endParaRPr lang="en-US" dirty="0"/>
          </a:p>
        </p:txBody>
      </p:sp>
    </p:spTree>
    <p:extLst>
      <p:ext uri="{BB962C8B-B14F-4D97-AF65-F5344CB8AC3E}">
        <p14:creationId xmlns:p14="http://schemas.microsoft.com/office/powerpoint/2010/main" val="204165725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Manually Creating Secondary Threads</a:t>
            </a:r>
          </a:p>
        </p:txBody>
      </p:sp>
      <p:sp>
        <p:nvSpPr>
          <p:cNvPr id="3" name="Content Placeholder 2"/>
          <p:cNvSpPr>
            <a:spLocks noGrp="1"/>
          </p:cNvSpPr>
          <p:nvPr>
            <p:ph idx="1"/>
          </p:nvPr>
        </p:nvSpPr>
        <p:spPr/>
        <p:txBody>
          <a:bodyPr/>
          <a:lstStyle/>
          <a:p>
            <a:r>
              <a:rPr lang="en-US" dirty="0" smtClean="0"/>
              <a:t>When </a:t>
            </a:r>
            <a:r>
              <a:rPr lang="en-US" dirty="0"/>
              <a:t>you want to programmatically create additional threads to carry on some unit of work, follow this predictable process when using the types of the System.Threading namespace: 1. Create a method to be the entry point for the new thread. 2. Create a new ParameterizedThreadStart (or ThreadStart) delegate, passing the address of the method defined in step 1 to the constructor. 3. Create a Thread object, passing the ParameterizedThreadStart/ThreadStart delegate as a constructor argument. 4. Establish any initial thread characteristics (name, priority, etc.). 5. Call the Thread.Start() method. This starts the thread at the method referenced by the delegate created in step 2 as soon as possible.</a:t>
            </a:r>
          </a:p>
          <a:p>
            <a:endParaRPr lang="en-US" dirty="0"/>
          </a:p>
          <a:p>
            <a:r>
              <a:rPr lang="en-US" dirty="0"/>
              <a:t>(Page 718).</a:t>
            </a:r>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124</a:t>
            </a:fld>
            <a:endParaRPr lang="en-US" dirty="0"/>
          </a:p>
        </p:txBody>
      </p:sp>
    </p:spTree>
    <p:extLst>
      <p:ext uri="{BB962C8B-B14F-4D97-AF65-F5344CB8AC3E}">
        <p14:creationId xmlns:p14="http://schemas.microsoft.com/office/powerpoint/2010/main" val="228252228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Working with the ThreadStart Delegate</a:t>
            </a:r>
          </a:p>
        </p:txBody>
      </p:sp>
      <p:sp>
        <p:nvSpPr>
          <p:cNvPr id="3" name="Content Placeholder 2"/>
          <p:cNvSpPr>
            <a:spLocks noGrp="1"/>
          </p:cNvSpPr>
          <p:nvPr>
            <p:ph idx="1"/>
          </p:nvPr>
        </p:nvSpPr>
        <p:spPr/>
        <p:txBody>
          <a:bodyPr/>
          <a:lstStyle/>
          <a:p>
            <a:r>
              <a:rPr lang="en-US" dirty="0" smtClean="0"/>
              <a:t>To </a:t>
            </a:r>
            <a:r>
              <a:rPr lang="en-US" dirty="0"/>
              <a:t>illustrate the process of building a multithreaded application (as well as to demonstrate the usefulness of doing so), assume you have a Console Application project (</a:t>
            </a:r>
            <a:r>
              <a:rPr lang="en-US" dirty="0" err="1"/>
              <a:t>SimpleMultiThreadApp</a:t>
            </a:r>
            <a:r>
              <a:rPr lang="en-US" dirty="0"/>
              <a:t>) that allows the end user to choose whether the application will perform its duties using the single primary thread or whether it will split its workload using two separate threads of execution. Assuming you have imported the System.Threading namespace, your first step is to define a method to perform the work of the (possible) secondary thread. To keep focused on the mechanics of building multithreaded programs, this method will simply print out a sequence of numbers to the console window, pausing for approximately two seconds with each pass. Here is the full definition of the Printer class:</a:t>
            </a:r>
          </a:p>
          <a:p>
            <a:endParaRPr lang="en-US" dirty="0"/>
          </a:p>
          <a:p>
            <a:r>
              <a:rPr lang="en-US" dirty="0"/>
              <a:t>(Page 718).</a:t>
            </a:r>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125</a:t>
            </a:fld>
            <a:endParaRPr lang="en-US" dirty="0"/>
          </a:p>
        </p:txBody>
      </p:sp>
    </p:spTree>
    <p:extLst>
      <p:ext uri="{BB962C8B-B14F-4D97-AF65-F5344CB8AC3E}">
        <p14:creationId xmlns:p14="http://schemas.microsoft.com/office/powerpoint/2010/main" val="426214801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Working with the ParameterizedThreadStart Delegate</a:t>
            </a:r>
          </a:p>
        </p:txBody>
      </p:sp>
      <p:sp>
        <p:nvSpPr>
          <p:cNvPr id="3" name="Content Placeholder 2"/>
          <p:cNvSpPr>
            <a:spLocks noGrp="1"/>
          </p:cNvSpPr>
          <p:nvPr>
            <p:ph idx="1"/>
          </p:nvPr>
        </p:nvSpPr>
        <p:spPr/>
        <p:txBody>
          <a:bodyPr/>
          <a:lstStyle/>
          <a:p>
            <a:r>
              <a:rPr lang="en-US" dirty="0" smtClean="0"/>
              <a:t>Recall </a:t>
            </a:r>
            <a:r>
              <a:rPr lang="en-US" dirty="0"/>
              <a:t>that the ThreadStart delegate can point only to methods that return void and take no arguments. While this might fit the bill in some cases, if you want to pass data to the method executing on the secondary thread, you will need to use the ParameterizedThreadStart delegate type. To illustrate, let’s re-create the logic of the </a:t>
            </a:r>
            <a:r>
              <a:rPr lang="en-US" dirty="0" err="1"/>
              <a:t>AsyncCallbackDelegate</a:t>
            </a:r>
            <a:r>
              <a:rPr lang="en-US" dirty="0"/>
              <a:t> project created earlier in this chapter, this time using the ParameterizedThreadStart delegate type. To begin, create a new Console Application project named </a:t>
            </a:r>
            <a:r>
              <a:rPr lang="en-US" dirty="0" err="1"/>
              <a:t>AddWithThreads</a:t>
            </a:r>
            <a:r>
              <a:rPr lang="en-US" dirty="0"/>
              <a:t> and import the System. Threading namespace. Now, given that ParameterizedThreadStart can point to any method taking a System.Object parameter, you will create a custom type containing the numbers to be added, like so:</a:t>
            </a:r>
          </a:p>
          <a:p>
            <a:endParaRPr lang="en-US" dirty="0"/>
          </a:p>
          <a:p>
            <a:r>
              <a:rPr lang="en-US" dirty="0"/>
              <a:t>(Page 720).</a:t>
            </a:r>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126</a:t>
            </a:fld>
            <a:endParaRPr lang="en-US" dirty="0"/>
          </a:p>
        </p:txBody>
      </p:sp>
    </p:spTree>
    <p:extLst>
      <p:ext uri="{BB962C8B-B14F-4D97-AF65-F5344CB8AC3E}">
        <p14:creationId xmlns:p14="http://schemas.microsoft.com/office/powerpoint/2010/main" val="137888259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AutoResetEvent Class</a:t>
            </a:r>
          </a:p>
        </p:txBody>
      </p:sp>
      <p:sp>
        <p:nvSpPr>
          <p:cNvPr id="3" name="Content Placeholder 2"/>
          <p:cNvSpPr>
            <a:spLocks noGrp="1"/>
          </p:cNvSpPr>
          <p:nvPr>
            <p:ph idx="1"/>
          </p:nvPr>
        </p:nvSpPr>
        <p:spPr/>
        <p:txBody>
          <a:bodyPr/>
          <a:lstStyle/>
          <a:p>
            <a:r>
              <a:rPr lang="en-US" dirty="0" smtClean="0"/>
              <a:t>In </a:t>
            </a:r>
            <a:r>
              <a:rPr lang="en-US" dirty="0"/>
              <a:t>these first few examples, you have used a few crude ways to inform the primary thread to wait until the secondary thread has completed. During your examination of asynchronous delegates, you used a simple bool variable as a toggle; however, this is not a recommended solution, as both threads can access the same point of data, and this can lead to data corruption. A safer but still undesirable alternative is to call Thread. Sleep() for a fixed amount of time. The problem here is that you don’t want to wait longer than necessary. One simple, and thread-safe, way to force a thread to wait until another is completed is to use the AutoResetEvent class. In the thread that needs to wait (such as a Main() method), create an instance of this class and pass in false to the constructor to signify you have not yet been notified. Then, at the point at which you are willing to wait, call the WaitOne() method. Here is the update to the Program class, which will do this very thing using a static-level AutoResetEvent member variable:</a:t>
            </a:r>
          </a:p>
          <a:p>
            <a:endParaRPr lang="en-US" dirty="0"/>
          </a:p>
          <a:p>
            <a:r>
              <a:rPr lang="en-US" dirty="0"/>
              <a:t>(Page 721).</a:t>
            </a:r>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127</a:t>
            </a:fld>
            <a:endParaRPr lang="en-US" dirty="0"/>
          </a:p>
        </p:txBody>
      </p:sp>
    </p:spTree>
    <p:extLst>
      <p:ext uri="{BB962C8B-B14F-4D97-AF65-F5344CB8AC3E}">
        <p14:creationId xmlns:p14="http://schemas.microsoft.com/office/powerpoint/2010/main" val="1713912897"/>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Foreground Threads and Background Threads</a:t>
            </a:r>
          </a:p>
        </p:txBody>
      </p:sp>
      <p:sp>
        <p:nvSpPr>
          <p:cNvPr id="3" name="Content Placeholder 2"/>
          <p:cNvSpPr>
            <a:spLocks noGrp="1"/>
          </p:cNvSpPr>
          <p:nvPr>
            <p:ph idx="1"/>
          </p:nvPr>
        </p:nvSpPr>
        <p:spPr/>
        <p:txBody>
          <a:bodyPr/>
          <a:lstStyle/>
          <a:p>
            <a:r>
              <a:rPr lang="en-US" dirty="0" smtClean="0"/>
              <a:t>Now </a:t>
            </a:r>
            <a:r>
              <a:rPr lang="en-US" dirty="0"/>
              <a:t>that you have seen how to programmatically create new threads of execution using the System.Threading namespace, let’s formalize the distinction between foreground threads and background threads. • Foreground threads have the ability to prevent the current application from terminating. The CLR will not shut down an application (which is to say, unload the hosting AppDomain) until all foreground threads have ended. • Background threads (sometimes called daemon threads) are viewed by the CLR as expendable paths of execution that can be ignored at any point in time (even if they are currently laboring over some unit of work). Thus, if all foreground threads have terminated, any and all background threads are automatically killed when the application domain unloads. It is important to note that foreground and background threads are not synonymous with primary and worker threads. By default, every thread you create via the Thread.Start() method is automatically a foreground thread. Again, this means that the AppDomain will not unload until all threads of execution have completed their units of work. In most cases, this is exactly the behavior you require. For the sake of argument, however, assume that you want to invoke </a:t>
            </a:r>
            <a:r>
              <a:rPr lang="en-US" dirty="0" err="1"/>
              <a:t>Printer.PrintNumbers</a:t>
            </a:r>
            <a:r>
              <a:rPr lang="en-US" dirty="0"/>
              <a:t>() on a secondary thread that should behave as a background thread. Again, this means that the method pointed to by the Thread type (via the ThreadStart or ParameterizedThreadStart delegate) should be able to halt</a:t>
            </a:r>
          </a:p>
          <a:p>
            <a:endParaRPr lang="en-US" dirty="0"/>
          </a:p>
          <a:p>
            <a:r>
              <a:rPr lang="en-US" dirty="0"/>
              <a:t>(Page 722).</a:t>
            </a:r>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128</a:t>
            </a:fld>
            <a:endParaRPr lang="en-US" dirty="0"/>
          </a:p>
        </p:txBody>
      </p:sp>
    </p:spTree>
    <p:extLst>
      <p:ext uri="{BB962C8B-B14F-4D97-AF65-F5344CB8AC3E}">
        <p14:creationId xmlns:p14="http://schemas.microsoft.com/office/powerpoint/2010/main" val="20877257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Issue of Concurrency</a:t>
            </a:r>
          </a:p>
        </p:txBody>
      </p:sp>
      <p:sp>
        <p:nvSpPr>
          <p:cNvPr id="3" name="Content Placeholder 2"/>
          <p:cNvSpPr>
            <a:spLocks noGrp="1"/>
          </p:cNvSpPr>
          <p:nvPr>
            <p:ph idx="1"/>
          </p:nvPr>
        </p:nvSpPr>
        <p:spPr/>
        <p:txBody>
          <a:bodyPr/>
          <a:lstStyle/>
          <a:p>
            <a:r>
              <a:rPr lang="en-US" dirty="0" smtClean="0"/>
              <a:t>When </a:t>
            </a:r>
            <a:r>
              <a:rPr lang="en-US" dirty="0"/>
              <a:t>you build multithreaded applications, your program needs to ensure that any piece of shared data is protected against the possibility of numerous threads changing its value. Given that all threads in an AppDomain have concurrent access to the shared data of the application, imagine what might happen if multiple threads were accessing the same point of data. As the thread scheduler will force threads to suspend their work at random, what if thread A is kicked out of the way before it has fully completed its work? Thread B is now reading unstable data. To illustrate the problem of concurrency, let’s build another Console Application project named </a:t>
            </a:r>
            <a:r>
              <a:rPr lang="en-US" dirty="0" err="1"/>
              <a:t>MultiThreadedPrinting</a:t>
            </a:r>
            <a:r>
              <a:rPr lang="en-US" dirty="0"/>
              <a:t>. This application will once again use the Printer class created previously, but this time the </a:t>
            </a:r>
            <a:r>
              <a:rPr lang="en-US" dirty="0" err="1"/>
              <a:t>PrintNumbers</a:t>
            </a:r>
            <a:r>
              <a:rPr lang="en-US" dirty="0"/>
              <a:t>() method will force the current thread to pause for a randomly generated amount of time.</a:t>
            </a:r>
          </a:p>
          <a:p>
            <a:endParaRPr lang="en-US" dirty="0"/>
          </a:p>
          <a:p>
            <a:r>
              <a:rPr lang="en-US" dirty="0"/>
              <a:t>(Page 723).</a:t>
            </a:r>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129</a:t>
            </a:fld>
            <a:endParaRPr lang="en-US" dirty="0"/>
          </a:p>
        </p:txBody>
      </p:sp>
    </p:spTree>
    <p:extLst>
      <p:ext uri="{BB962C8B-B14F-4D97-AF65-F5344CB8AC3E}">
        <p14:creationId xmlns:p14="http://schemas.microsoft.com/office/powerpoint/2010/main" val="3450556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Understanding C# Arrays</a:t>
            </a:r>
          </a:p>
        </p:txBody>
      </p:sp>
      <p:sp>
        <p:nvSpPr>
          <p:cNvPr id="3" name="Content Placeholder 2"/>
          <p:cNvSpPr>
            <a:spLocks noGrp="1"/>
          </p:cNvSpPr>
          <p:nvPr>
            <p:ph idx="1"/>
          </p:nvPr>
        </p:nvSpPr>
        <p:spPr/>
        <p:txBody>
          <a:bodyPr/>
          <a:lstStyle/>
          <a:p>
            <a:r>
              <a:rPr lang="en-US" dirty="0" smtClean="0"/>
              <a:t>As </a:t>
            </a:r>
            <a:r>
              <a:rPr lang="en-US" dirty="0"/>
              <a:t>I would guess you are already aware, an array is a set of data items, accessed using a numerical index. More specifically, an array is a set of contiguous data points of the same type (an array of ints, an array of strings, an array of </a:t>
            </a:r>
            <a:r>
              <a:rPr lang="en-US" dirty="0" err="1"/>
              <a:t>SportsCars</a:t>
            </a:r>
            <a:r>
              <a:rPr lang="en-US" dirty="0"/>
              <a:t>, and so on). Declaring, filling, and accessing an array with C# are all quite straightforward. To illustrate, create a new Console Application project named </a:t>
            </a:r>
            <a:r>
              <a:rPr lang="en-US" dirty="0" err="1"/>
              <a:t>FunWithArrays</a:t>
            </a:r>
            <a:r>
              <a:rPr lang="en-US" dirty="0"/>
              <a:t> that contains a helper method named </a:t>
            </a:r>
            <a:r>
              <a:rPr lang="en-US" dirty="0" err="1"/>
              <a:t>SimpleArrays</a:t>
            </a:r>
            <a:r>
              <a:rPr lang="en-US" dirty="0"/>
              <a:t>(), invoked from within Main().</a:t>
            </a:r>
          </a:p>
          <a:p>
            <a:endParaRPr lang="en-US" dirty="0"/>
          </a:p>
          <a:p>
            <a:r>
              <a:rPr lang="en-US" dirty="0"/>
              <a:t>(Page 111).</a:t>
            </a:r>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13</a:t>
            </a:fld>
            <a:endParaRPr lang="en-US" dirty="0"/>
          </a:p>
        </p:txBody>
      </p:sp>
    </p:spTree>
    <p:extLst>
      <p:ext uri="{BB962C8B-B14F-4D97-AF65-F5344CB8AC3E}">
        <p14:creationId xmlns:p14="http://schemas.microsoft.com/office/powerpoint/2010/main" val="299195879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Synchronization Using the C# lock Keyword</a:t>
            </a:r>
          </a:p>
        </p:txBody>
      </p:sp>
      <p:sp>
        <p:nvSpPr>
          <p:cNvPr id="3" name="Content Placeholder 2"/>
          <p:cNvSpPr>
            <a:spLocks noGrp="1"/>
          </p:cNvSpPr>
          <p:nvPr>
            <p:ph idx="1"/>
          </p:nvPr>
        </p:nvSpPr>
        <p:spPr/>
        <p:txBody>
          <a:bodyPr/>
          <a:lstStyle/>
          <a:p>
            <a:r>
              <a:rPr lang="en-US" dirty="0" smtClean="0"/>
              <a:t>The </a:t>
            </a:r>
            <a:r>
              <a:rPr lang="en-US" dirty="0"/>
              <a:t>first technique you can use to synchronize access to shared resources is the C# lock keyword. This keyword allows you to define a scope of statements that must be synchronized between threads. By doing so, incoming threads cannot interrupt the current thread, thus preventing it from finishing its work. The lock keyword requires you to specify a token (an object reference) that must be acquired by a thread to enter within the lock scope. When you are attempting to lock down a private instance-level method, you can simply pass in a reference to the current type, as follows:</a:t>
            </a:r>
          </a:p>
          <a:p>
            <a:endParaRPr lang="en-US" dirty="0"/>
          </a:p>
          <a:p>
            <a:r>
              <a:rPr lang="en-US" dirty="0"/>
              <a:t>(Page 726).</a:t>
            </a:r>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130</a:t>
            </a:fld>
            <a:endParaRPr lang="en-US" dirty="0"/>
          </a:p>
        </p:txBody>
      </p:sp>
    </p:spTree>
    <p:extLst>
      <p:ext uri="{BB962C8B-B14F-4D97-AF65-F5344CB8AC3E}">
        <p14:creationId xmlns:p14="http://schemas.microsoft.com/office/powerpoint/2010/main" val="336288309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Synchronization Using the System.Threading.Monitor Type</a:t>
            </a:r>
          </a:p>
        </p:txBody>
      </p:sp>
      <p:sp>
        <p:nvSpPr>
          <p:cNvPr id="3" name="Content Placeholder 2"/>
          <p:cNvSpPr>
            <a:spLocks noGrp="1"/>
          </p:cNvSpPr>
          <p:nvPr>
            <p:ph idx="1"/>
          </p:nvPr>
        </p:nvSpPr>
        <p:spPr/>
        <p:txBody>
          <a:bodyPr/>
          <a:lstStyle/>
          <a:p>
            <a:r>
              <a:rPr lang="en-US" dirty="0" smtClean="0"/>
              <a:t>The </a:t>
            </a:r>
            <a:r>
              <a:rPr lang="en-US" dirty="0"/>
              <a:t>C# lock statement is really just a shorthand notation for working with the </a:t>
            </a:r>
            <a:r>
              <a:rPr lang="en-US" dirty="0" err="1"/>
              <a:t>System.Threading.Monitor</a:t>
            </a:r>
            <a:r>
              <a:rPr lang="en-US" dirty="0"/>
              <a:t> class. Once processed by the C# compiler, a lock scope actually resolves to the following (which you can verify using ildasm.exe):</a:t>
            </a:r>
          </a:p>
          <a:p>
            <a:endParaRPr lang="en-US" dirty="0"/>
          </a:p>
          <a:p>
            <a:r>
              <a:rPr lang="en-US" dirty="0"/>
              <a:t>(Page 728).</a:t>
            </a:r>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131</a:t>
            </a:fld>
            <a:endParaRPr lang="en-US" dirty="0"/>
          </a:p>
        </p:txBody>
      </p:sp>
    </p:spTree>
    <p:extLst>
      <p:ext uri="{BB962C8B-B14F-4D97-AF65-F5344CB8AC3E}">
        <p14:creationId xmlns:p14="http://schemas.microsoft.com/office/powerpoint/2010/main" val="408387054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Synchronization Using the System.Threading.Interlocked Type</a:t>
            </a:r>
          </a:p>
        </p:txBody>
      </p:sp>
      <p:sp>
        <p:nvSpPr>
          <p:cNvPr id="3" name="Content Placeholder 2"/>
          <p:cNvSpPr>
            <a:spLocks noGrp="1"/>
          </p:cNvSpPr>
          <p:nvPr>
            <p:ph idx="1"/>
          </p:nvPr>
        </p:nvSpPr>
        <p:spPr/>
        <p:txBody>
          <a:bodyPr/>
          <a:lstStyle/>
          <a:p>
            <a:r>
              <a:rPr lang="en-US" dirty="0" smtClean="0"/>
              <a:t>Although </a:t>
            </a:r>
            <a:r>
              <a:rPr lang="en-US" dirty="0"/>
              <a:t>it always is hard to believe until you look at the underlying CIL code, assignments and simple arithmetic operations are not atomic. For this reason, the System.Threading namespace provides a type that allows you to operate on a single point of data atomically with less overhead than with the Monitor type. The Interlocked class defines the key static members shown in Table 19-4.</a:t>
            </a:r>
          </a:p>
          <a:p>
            <a:endParaRPr lang="en-US" dirty="0"/>
          </a:p>
          <a:p>
            <a:r>
              <a:rPr lang="en-US" dirty="0"/>
              <a:t>(Page 729).</a:t>
            </a:r>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132</a:t>
            </a:fld>
            <a:endParaRPr lang="en-US" dirty="0"/>
          </a:p>
        </p:txBody>
      </p:sp>
    </p:spTree>
    <p:extLst>
      <p:ext uri="{BB962C8B-B14F-4D97-AF65-F5344CB8AC3E}">
        <p14:creationId xmlns:p14="http://schemas.microsoft.com/office/powerpoint/2010/main" val="137695774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Synchronization Using the [Synchronization] Attribute</a:t>
            </a:r>
          </a:p>
        </p:txBody>
      </p:sp>
      <p:sp>
        <p:nvSpPr>
          <p:cNvPr id="3" name="Content Placeholder 2"/>
          <p:cNvSpPr>
            <a:spLocks noGrp="1"/>
          </p:cNvSpPr>
          <p:nvPr>
            <p:ph idx="1"/>
          </p:nvPr>
        </p:nvSpPr>
        <p:spPr/>
        <p:txBody>
          <a:bodyPr/>
          <a:lstStyle/>
          <a:p>
            <a:r>
              <a:rPr lang="en-US" dirty="0" smtClean="0"/>
              <a:t>The </a:t>
            </a:r>
            <a:r>
              <a:rPr lang="en-US" dirty="0"/>
              <a:t>final synchronization primitive examined here is the [Synchronization] attribute, which is a member of the System.Runtime.Remoting.Contexts namespace. In essence, this class-level attribute effectively locks down all instance member code of the object for thread safety. When the CLR allocates objects attributed with [Synchronization], it will place the object within a synchronized context. As you might recall from Chapter 17, objects that should not be removed from a contextual boundary should derive from ContextBoundObject. Therefore, if you want to make the Printer class type thread-safe (without explicitly writing thread-safe code within the class members), you could update the definition as follows:</a:t>
            </a:r>
          </a:p>
          <a:p>
            <a:endParaRPr lang="en-US" dirty="0"/>
          </a:p>
          <a:p>
            <a:r>
              <a:rPr lang="en-US" dirty="0"/>
              <a:t>(Page 730).</a:t>
            </a:r>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133</a:t>
            </a:fld>
            <a:endParaRPr lang="en-US" dirty="0"/>
          </a:p>
        </p:txBody>
      </p:sp>
    </p:spTree>
    <p:extLst>
      <p:ext uri="{BB962C8B-B14F-4D97-AF65-F5344CB8AC3E}">
        <p14:creationId xmlns:p14="http://schemas.microsoft.com/office/powerpoint/2010/main" val="1020646317"/>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Programming with Timer Callbacks</a:t>
            </a:r>
          </a:p>
        </p:txBody>
      </p:sp>
      <p:sp>
        <p:nvSpPr>
          <p:cNvPr id="3" name="Content Placeholder 2"/>
          <p:cNvSpPr>
            <a:spLocks noGrp="1"/>
          </p:cNvSpPr>
          <p:nvPr>
            <p:ph idx="1"/>
          </p:nvPr>
        </p:nvSpPr>
        <p:spPr/>
        <p:txBody>
          <a:bodyPr/>
          <a:lstStyle/>
          <a:p>
            <a:r>
              <a:rPr lang="en-US" dirty="0" smtClean="0"/>
              <a:t>Many </a:t>
            </a:r>
            <a:r>
              <a:rPr lang="en-US" dirty="0"/>
              <a:t>applications have the need to call a specific method during regular intervals of time. For example, you might have an application that needs to display the current time on a status bar via a given helper function. As another example, you might want to have your application call a helper function every so often to perform noncritical background tasks such as checking for new e-mail messages. For situations such as these, you can use the System.Threading.Timer type in conjunction with a related delegate named </a:t>
            </a:r>
            <a:r>
              <a:rPr lang="en-US" dirty="0" err="1"/>
              <a:t>TimerCallback</a:t>
            </a:r>
            <a:r>
              <a:rPr lang="en-US" dirty="0"/>
              <a:t>.</a:t>
            </a:r>
          </a:p>
          <a:p>
            <a:endParaRPr lang="en-US" dirty="0"/>
          </a:p>
          <a:p>
            <a:r>
              <a:rPr lang="en-US" dirty="0"/>
              <a:t>(Page 730).</a:t>
            </a:r>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134</a:t>
            </a:fld>
            <a:endParaRPr lang="en-US" dirty="0"/>
          </a:p>
        </p:txBody>
      </p:sp>
    </p:spTree>
    <p:extLst>
      <p:ext uri="{BB962C8B-B14F-4D97-AF65-F5344CB8AC3E}">
        <p14:creationId xmlns:p14="http://schemas.microsoft.com/office/powerpoint/2010/main" val="332588485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Using a Stand-Alone Discard</a:t>
            </a:r>
          </a:p>
        </p:txBody>
      </p:sp>
      <p:sp>
        <p:nvSpPr>
          <p:cNvPr id="3" name="Content Placeholder 2"/>
          <p:cNvSpPr>
            <a:spLocks noGrp="1"/>
          </p:cNvSpPr>
          <p:nvPr>
            <p:ph idx="1"/>
          </p:nvPr>
        </p:nvSpPr>
        <p:spPr/>
        <p:txBody>
          <a:bodyPr/>
          <a:lstStyle/>
          <a:p>
            <a:r>
              <a:rPr lang="en-US" dirty="0" smtClean="0"/>
              <a:t>In </a:t>
            </a:r>
            <a:r>
              <a:rPr lang="en-US" dirty="0"/>
              <a:t>the previous example, the Timer variable isn’t used in any execution path, so it can be replaced with a discard, as follows:</a:t>
            </a:r>
          </a:p>
          <a:p>
            <a:endParaRPr lang="en-US" dirty="0"/>
          </a:p>
          <a:p>
            <a:r>
              <a:rPr lang="en-US" dirty="0"/>
              <a:t>(Page 732).</a:t>
            </a:r>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135</a:t>
            </a:fld>
            <a:endParaRPr lang="en-US" dirty="0"/>
          </a:p>
        </p:txBody>
      </p:sp>
    </p:spTree>
    <p:extLst>
      <p:ext uri="{BB962C8B-B14F-4D97-AF65-F5344CB8AC3E}">
        <p14:creationId xmlns:p14="http://schemas.microsoft.com/office/powerpoint/2010/main" val="183620367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Understanding the CLR ThreadPool</a:t>
            </a:r>
          </a:p>
        </p:txBody>
      </p:sp>
      <p:sp>
        <p:nvSpPr>
          <p:cNvPr id="3" name="Content Placeholder 2"/>
          <p:cNvSpPr>
            <a:spLocks noGrp="1"/>
          </p:cNvSpPr>
          <p:nvPr>
            <p:ph idx="1"/>
          </p:nvPr>
        </p:nvSpPr>
        <p:spPr/>
        <p:txBody>
          <a:bodyPr/>
          <a:lstStyle/>
          <a:p>
            <a:r>
              <a:rPr lang="en-US" dirty="0" smtClean="0"/>
              <a:t>The </a:t>
            </a:r>
            <a:r>
              <a:rPr lang="en-US" dirty="0"/>
              <a:t>next thread-centric topic you will examine in this chapter is the role of the CLR thread pool. When you invoke a method asynchronously using delegate types (via the BeginInvoke() method), the CLR does not literally create a new thread. For purposes of efficiency, a delegate’s BeginInvoke() method leverages a pool of worker threads that is maintained by the runtime. To allow you to interact with this pool of waiting threads, the System.Threading namespace provides the ThreadPool class type.</a:t>
            </a:r>
          </a:p>
          <a:p>
            <a:endParaRPr lang="en-US" dirty="0"/>
          </a:p>
          <a:p>
            <a:r>
              <a:rPr lang="en-US" dirty="0"/>
              <a:t>(Page 732).</a:t>
            </a:r>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136</a:t>
            </a:fld>
            <a:endParaRPr lang="en-US" dirty="0"/>
          </a:p>
        </p:txBody>
      </p:sp>
    </p:spTree>
    <p:extLst>
      <p:ext uri="{BB962C8B-B14F-4D97-AF65-F5344CB8AC3E}">
        <p14:creationId xmlns:p14="http://schemas.microsoft.com/office/powerpoint/2010/main" val="187910738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Parallel Programming Using the Task Parallel Library</a:t>
            </a:r>
          </a:p>
        </p:txBody>
      </p:sp>
      <p:sp>
        <p:nvSpPr>
          <p:cNvPr id="3" name="Content Placeholder 2"/>
          <p:cNvSpPr>
            <a:spLocks noGrp="1"/>
          </p:cNvSpPr>
          <p:nvPr>
            <p:ph idx="1"/>
          </p:nvPr>
        </p:nvSpPr>
        <p:spPr/>
        <p:txBody>
          <a:bodyPr/>
          <a:lstStyle/>
          <a:p>
            <a:r>
              <a:rPr lang="en-US" dirty="0" smtClean="0"/>
              <a:t>At </a:t>
            </a:r>
            <a:r>
              <a:rPr lang="en-US" dirty="0"/>
              <a:t>this point in the chapter, you have examined two programming techniques (using asynchronous delegates and via the members of System.Threading) that allow you to build multithreaded software. Recall that both of these approaches will work under any version of the .NET platform. Beginning with the release of .NET 4.0, Microsoft introduced a new approach to multithreaded application development using a parallel programming library termed the Task Parallel Library (TPL). Using the types of System.Threading.Tasks, you can build fine-grained, scalable parallel code without having to work directly with threads or the thread pool. This is not to say, however, that you will not use the types of System.Threading when you use the TPL. In reality, these two threading toolkits can work together quite naturally. This is especially true in that the System.Threading namespace still provides a majority of the synchronization primitives you examined previously (Monitor, Interlocked, and so forth). This being said, you will quite likely find that you will favor working with the TPL rather than the original System.Threading namespace, given that the same set of tasks can be performed in a more straightforward manner.</a:t>
            </a:r>
          </a:p>
          <a:p>
            <a:endParaRPr lang="en-US" dirty="0"/>
          </a:p>
          <a:p>
            <a:r>
              <a:rPr lang="en-US" dirty="0"/>
              <a:t>(Page 734).</a:t>
            </a:r>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137</a:t>
            </a:fld>
            <a:endParaRPr lang="en-US" dirty="0"/>
          </a:p>
        </p:txBody>
      </p:sp>
    </p:spTree>
    <p:extLst>
      <p:ext uri="{BB962C8B-B14F-4D97-AF65-F5344CB8AC3E}">
        <p14:creationId xmlns:p14="http://schemas.microsoft.com/office/powerpoint/2010/main" val="1044373853"/>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System.Threading.Tasks Namespace</a:t>
            </a:r>
          </a:p>
        </p:txBody>
      </p:sp>
      <p:sp>
        <p:nvSpPr>
          <p:cNvPr id="3" name="Content Placeholder 2"/>
          <p:cNvSpPr>
            <a:spLocks noGrp="1"/>
          </p:cNvSpPr>
          <p:nvPr>
            <p:ph idx="1"/>
          </p:nvPr>
        </p:nvSpPr>
        <p:spPr/>
        <p:txBody>
          <a:bodyPr/>
          <a:lstStyle/>
          <a:p>
            <a:r>
              <a:rPr lang="en-US" dirty="0" smtClean="0"/>
              <a:t>Collectively </a:t>
            </a:r>
            <a:r>
              <a:rPr lang="en-US" dirty="0"/>
              <a:t>speaking, the types of System.Threading.Tasks are referred to as the Task Parallel Library. The TPL will automatically distribute your application’s workload across available CPUs dynamically, using the CLR thread pool. The TPL handles the partitioning of the work, thread scheduling, state management, and other low-level details. The end result is that you can maximize the performance of your .NET applications, while being shielded from many of complexities of directly working with threads (see Figure 19-2).</a:t>
            </a:r>
          </a:p>
          <a:p>
            <a:endParaRPr lang="en-US" dirty="0"/>
          </a:p>
          <a:p>
            <a:r>
              <a:rPr lang="en-US" dirty="0"/>
              <a:t>(Page 735).</a:t>
            </a:r>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138</a:t>
            </a:fld>
            <a:endParaRPr lang="en-US" dirty="0"/>
          </a:p>
        </p:txBody>
      </p:sp>
    </p:spTree>
    <p:extLst>
      <p:ext uri="{BB962C8B-B14F-4D97-AF65-F5344CB8AC3E}">
        <p14:creationId xmlns:p14="http://schemas.microsoft.com/office/powerpoint/2010/main" val="189227435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Role of the Parallel Class</a:t>
            </a:r>
          </a:p>
        </p:txBody>
      </p:sp>
      <p:sp>
        <p:nvSpPr>
          <p:cNvPr id="3" name="Content Placeholder 2"/>
          <p:cNvSpPr>
            <a:spLocks noGrp="1"/>
          </p:cNvSpPr>
          <p:nvPr>
            <p:ph idx="1"/>
          </p:nvPr>
        </p:nvSpPr>
        <p:spPr/>
        <p:txBody>
          <a:bodyPr/>
          <a:lstStyle/>
          <a:p>
            <a:r>
              <a:rPr lang="en-US" dirty="0" smtClean="0"/>
              <a:t>A </a:t>
            </a:r>
            <a:r>
              <a:rPr lang="en-US" dirty="0"/>
              <a:t>key class of the TPL is System.Threading.Tasks.Parallel. This class supports a number of methods that allow you to iterate over a collection of data (specifically, an object implementing IEnumerable&lt;T&gt;) in a parallel fashion. If you were to look up the Parallel class in the .NET Framework 4.7 SDK documentation, you would see that this class supports two primary static methods, </a:t>
            </a:r>
            <a:r>
              <a:rPr lang="en-US" dirty="0" err="1"/>
              <a:t>Parallel.For</a:t>
            </a:r>
            <a:r>
              <a:rPr lang="en-US" dirty="0"/>
              <a:t>() and Parallel. ForEach(), each of which defines numerous overloaded versions. These methods allow you to author a body of code statements that will be processed in a parallel manner. In concept, these statements are the same sort of logic you would write in a normal looping construct (via the for or foreach C# keywords). The benefit is that the Parallel class will pluck threads from the thread pool (and manage concurrency) on your behalf.</a:t>
            </a:r>
          </a:p>
          <a:p>
            <a:endParaRPr lang="en-US" dirty="0"/>
          </a:p>
          <a:p>
            <a:r>
              <a:rPr lang="en-US" dirty="0"/>
              <a:t>(Page 735).</a:t>
            </a:r>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139</a:t>
            </a:fld>
            <a:endParaRPr lang="en-US" dirty="0"/>
          </a:p>
        </p:txBody>
      </p:sp>
    </p:spTree>
    <p:extLst>
      <p:ext uri="{BB962C8B-B14F-4D97-AF65-F5344CB8AC3E}">
        <p14:creationId xmlns:p14="http://schemas.microsoft.com/office/powerpoint/2010/main" val="2498565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 Array Initialization Syntax</a:t>
            </a:r>
          </a:p>
        </p:txBody>
      </p:sp>
      <p:sp>
        <p:nvSpPr>
          <p:cNvPr id="7" name="Content Placeholder 6"/>
          <p:cNvSpPr>
            <a:spLocks noGrp="1"/>
          </p:cNvSpPr>
          <p:nvPr>
            <p:ph idx="1"/>
          </p:nvPr>
        </p:nvSpPr>
        <p:spPr/>
        <p:txBody>
          <a:bodyPr/>
          <a:lstStyle/>
          <a:p>
            <a:r>
              <a:rPr lang="en-US" dirty="0" smtClean="0"/>
              <a:t>In </a:t>
            </a:r>
            <a:r>
              <a:rPr lang="en-US" dirty="0"/>
              <a:t>addition to filling an array element by element, you are able to fill the items of an array using C# array initialization syntax. To do so, specify each array item within the scope of curly brackets ({}). This syntax can be helpful when you are creating an array of a known size and want to quickly specify the initial values. For example, consider the following alternative array declarations:</a:t>
            </a:r>
          </a:p>
          <a:p>
            <a:endParaRPr lang="en-US" dirty="0"/>
          </a:p>
          <a:p>
            <a:r>
              <a:rPr lang="en-US" dirty="0"/>
              <a:t>(Page 112).</a:t>
            </a:r>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14</a:t>
            </a:fld>
            <a:endParaRPr lang="en-US" dirty="0"/>
          </a:p>
        </p:txBody>
      </p:sp>
    </p:spTree>
    <p:extLst>
      <p:ext uri="{BB962C8B-B14F-4D97-AF65-F5344CB8AC3E}">
        <p14:creationId xmlns:p14="http://schemas.microsoft.com/office/powerpoint/2010/main" val="416463849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 Parallelism with the Parallel Class</a:t>
            </a:r>
          </a:p>
        </p:txBody>
      </p:sp>
      <p:sp>
        <p:nvSpPr>
          <p:cNvPr id="3" name="Content Placeholder 2"/>
          <p:cNvSpPr>
            <a:spLocks noGrp="1"/>
          </p:cNvSpPr>
          <p:nvPr>
            <p:ph idx="1"/>
          </p:nvPr>
        </p:nvSpPr>
        <p:spPr/>
        <p:txBody>
          <a:bodyPr/>
          <a:lstStyle/>
          <a:p>
            <a:r>
              <a:rPr lang="en-US" dirty="0" smtClean="0"/>
              <a:t>The </a:t>
            </a:r>
            <a:r>
              <a:rPr lang="en-US" dirty="0"/>
              <a:t>first way to use the TPL is to perform data parallelism. Simply put, this term refers to the task of iterating over an array or collection in a parallel manner using the </a:t>
            </a:r>
            <a:r>
              <a:rPr lang="en-US" dirty="0" err="1"/>
              <a:t>Parallel.For</a:t>
            </a:r>
            <a:r>
              <a:rPr lang="en-US" dirty="0"/>
              <a:t>() or </a:t>
            </a:r>
            <a:r>
              <a:rPr lang="en-US" dirty="0" err="1"/>
              <a:t>Parallel.ForEach</a:t>
            </a:r>
            <a:r>
              <a:rPr lang="en-US" dirty="0"/>
              <a:t>() method. Assume you need to perform some labor-intensive file I/O operations. Specifically, you need to load a large number of *.jpg files into memory, flip them upside down, and save the modified image data to a new location. The .NET Framework 4.7 SDK documentation provides a console-based example of this very situation; however, you will see how to perform the same overall task using a graphical user interface so you can examine the use of “anonymous delegates” to allow secondary threads to update the primary user interface thread (aka the UI thread).</a:t>
            </a:r>
          </a:p>
          <a:p>
            <a:endParaRPr lang="en-US" dirty="0"/>
          </a:p>
          <a:p>
            <a:r>
              <a:rPr lang="en-US" dirty="0"/>
              <a:t>(Page 736).</a:t>
            </a:r>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140</a:t>
            </a:fld>
            <a:endParaRPr lang="en-US" dirty="0"/>
          </a:p>
        </p:txBody>
      </p:sp>
    </p:spTree>
    <p:extLst>
      <p:ext uri="{BB962C8B-B14F-4D97-AF65-F5344CB8AC3E}">
        <p14:creationId xmlns:p14="http://schemas.microsoft.com/office/powerpoint/2010/main" val="2956789600"/>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Accessing UI Elements on Secondary Threads</a:t>
            </a:r>
          </a:p>
        </p:txBody>
      </p:sp>
      <p:sp>
        <p:nvSpPr>
          <p:cNvPr id="3" name="Content Placeholder 2"/>
          <p:cNvSpPr>
            <a:spLocks noGrp="1"/>
          </p:cNvSpPr>
          <p:nvPr>
            <p:ph idx="1"/>
          </p:nvPr>
        </p:nvSpPr>
        <p:spPr/>
        <p:txBody>
          <a:bodyPr/>
          <a:lstStyle/>
          <a:p>
            <a:r>
              <a:rPr lang="en-US" dirty="0" smtClean="0"/>
              <a:t>You’ll </a:t>
            </a:r>
            <a:r>
              <a:rPr lang="en-US" dirty="0"/>
              <a:t>notice that I’ve commented out the previous line of code that updated the caption of the main window with the ID of the currently executing thread. As noted previously, GUI controls have “thread affinity” with the thread that created them. If secondary threads attempt to access a control they did not directly create, you are bound to run into runtime errors when debugging your software. On the flip side, if you were to run the application (via Ctrl+F5), you might not ever find any problems whatsoever with the original code.</a:t>
            </a:r>
          </a:p>
          <a:p>
            <a:endParaRPr lang="en-US" dirty="0"/>
          </a:p>
          <a:p>
            <a:r>
              <a:rPr lang="en-US" dirty="0"/>
              <a:t>(Page 739).</a:t>
            </a:r>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141</a:t>
            </a:fld>
            <a:endParaRPr lang="en-US" dirty="0"/>
          </a:p>
        </p:txBody>
      </p:sp>
    </p:spTree>
    <p:extLst>
      <p:ext uri="{BB962C8B-B14F-4D97-AF65-F5344CB8AC3E}">
        <p14:creationId xmlns:p14="http://schemas.microsoft.com/office/powerpoint/2010/main" val="807095561"/>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Task Class</a:t>
            </a:r>
          </a:p>
        </p:txBody>
      </p:sp>
      <p:sp>
        <p:nvSpPr>
          <p:cNvPr id="3" name="Content Placeholder 2"/>
          <p:cNvSpPr>
            <a:spLocks noGrp="1"/>
          </p:cNvSpPr>
          <p:nvPr>
            <p:ph idx="1"/>
          </p:nvPr>
        </p:nvSpPr>
        <p:spPr/>
        <p:txBody>
          <a:bodyPr/>
          <a:lstStyle/>
          <a:p>
            <a:r>
              <a:rPr lang="en-US" dirty="0" smtClean="0"/>
              <a:t>The </a:t>
            </a:r>
            <a:r>
              <a:rPr lang="en-US" dirty="0"/>
              <a:t>Task class allows you to easily invoke a method on a secondary thread and can be used as a simple alternative to working with asynchronous delegates. Update the Click handler of your Button control as so:</a:t>
            </a:r>
          </a:p>
          <a:p>
            <a:endParaRPr lang="en-US" dirty="0"/>
          </a:p>
          <a:p>
            <a:r>
              <a:rPr lang="en-US" dirty="0"/>
              <a:t>(Page 740).</a:t>
            </a:r>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142</a:t>
            </a:fld>
            <a:endParaRPr lang="en-US" dirty="0"/>
          </a:p>
        </p:txBody>
      </p:sp>
    </p:spTree>
    <p:extLst>
      <p:ext uri="{BB962C8B-B14F-4D97-AF65-F5344CB8AC3E}">
        <p14:creationId xmlns:p14="http://schemas.microsoft.com/office/powerpoint/2010/main" val="2221530361"/>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Handling Cancellation Request</a:t>
            </a:r>
          </a:p>
        </p:txBody>
      </p:sp>
      <p:sp>
        <p:nvSpPr>
          <p:cNvPr id="3" name="Content Placeholder 2"/>
          <p:cNvSpPr>
            <a:spLocks noGrp="1"/>
          </p:cNvSpPr>
          <p:nvPr>
            <p:ph idx="1"/>
          </p:nvPr>
        </p:nvSpPr>
        <p:spPr/>
        <p:txBody>
          <a:bodyPr/>
          <a:lstStyle/>
          <a:p>
            <a:r>
              <a:rPr lang="en-US" dirty="0" smtClean="0"/>
              <a:t>One </a:t>
            </a:r>
            <a:r>
              <a:rPr lang="en-US" dirty="0"/>
              <a:t>improvement you can make to the current example is to provide a way for the user to stop the processing of the image data, via a second (aptly named) Cancel button. Thankfully, the </a:t>
            </a:r>
            <a:r>
              <a:rPr lang="en-US" dirty="0" err="1"/>
              <a:t>Parallel.For</a:t>
            </a:r>
            <a:r>
              <a:rPr lang="en-US" dirty="0"/>
              <a:t>() and </a:t>
            </a:r>
            <a:r>
              <a:rPr lang="en-US" dirty="0" err="1"/>
              <a:t>Parallel.ForEach</a:t>
            </a:r>
            <a:r>
              <a:rPr lang="en-US" dirty="0"/>
              <a:t>() methods both support cancellation through the use of cancellation tokens. When you invoke methods on Parallel, you can pass in a </a:t>
            </a:r>
            <a:r>
              <a:rPr lang="en-US" dirty="0" err="1"/>
              <a:t>ParallelOptions</a:t>
            </a:r>
            <a:r>
              <a:rPr lang="en-US" dirty="0"/>
              <a:t> object, which in turn contains a CancellationTokenSource object. First, define the following new private member variable in your Form-derived class of type CancellationTokenSource named </a:t>
            </a:r>
            <a:r>
              <a:rPr lang="en-US" dirty="0" err="1"/>
              <a:t>cancelToken</a:t>
            </a:r>
            <a:r>
              <a:rPr lang="en-US" dirty="0"/>
              <a:t>:</a:t>
            </a:r>
          </a:p>
          <a:p>
            <a:endParaRPr lang="en-US" dirty="0"/>
          </a:p>
          <a:p>
            <a:r>
              <a:rPr lang="en-US" dirty="0"/>
              <a:t>(Page 740).</a:t>
            </a:r>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143</a:t>
            </a:fld>
            <a:endParaRPr lang="en-US" dirty="0"/>
          </a:p>
        </p:txBody>
      </p:sp>
    </p:spTree>
    <p:extLst>
      <p:ext uri="{BB962C8B-B14F-4D97-AF65-F5344CB8AC3E}">
        <p14:creationId xmlns:p14="http://schemas.microsoft.com/office/powerpoint/2010/main" val="2167248296"/>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Task Parallelism Using the Parallel Class</a:t>
            </a:r>
          </a:p>
        </p:txBody>
      </p:sp>
      <p:sp>
        <p:nvSpPr>
          <p:cNvPr id="3" name="Content Placeholder 2"/>
          <p:cNvSpPr>
            <a:spLocks noGrp="1"/>
          </p:cNvSpPr>
          <p:nvPr>
            <p:ph idx="1"/>
          </p:nvPr>
        </p:nvSpPr>
        <p:spPr/>
        <p:txBody>
          <a:bodyPr/>
          <a:lstStyle/>
          <a:p>
            <a:r>
              <a:rPr lang="en-US" dirty="0" smtClean="0"/>
              <a:t>In </a:t>
            </a:r>
            <a:r>
              <a:rPr lang="en-US" dirty="0"/>
              <a:t>addition to data parallelism, the TPL can also be used to easily fire off any number of asynchronous tasks using the </a:t>
            </a:r>
            <a:r>
              <a:rPr lang="en-US" dirty="0" err="1"/>
              <a:t>Parallel.Invoke</a:t>
            </a:r>
            <a:r>
              <a:rPr lang="en-US" dirty="0"/>
              <a:t>() method. This approach is a bit more straightforward than using delegates or members from System.Threading; however, if you require more control over the way tasks are executed, you could forgo use of </a:t>
            </a:r>
            <a:r>
              <a:rPr lang="en-US" dirty="0" err="1"/>
              <a:t>Parallel.Invoke</a:t>
            </a:r>
            <a:r>
              <a:rPr lang="en-US" dirty="0"/>
              <a:t>() and use the Task class directly, as you did in the previous example. To illustrate task parallelism, create a new console application called </a:t>
            </a:r>
            <a:r>
              <a:rPr lang="en-US" dirty="0" err="1"/>
              <a:t>MyEBookReader</a:t>
            </a:r>
            <a:r>
              <a:rPr lang="en-US" dirty="0"/>
              <a:t> and be sure the System.Threading, System.Threading.Tasks, and System.Net namespaces are imported at the top of Program.cs (this example is a modification of a useful example in the .NET Framework SDK documentation). Here, you will fetch a publicly available e-book from Project Gutenberg (www.gutenberg. org) and then perform a set of lengthy tasks in parallel. The book is downloaded in the </a:t>
            </a:r>
            <a:r>
              <a:rPr lang="en-US" dirty="0" err="1"/>
              <a:t>GetBook</a:t>
            </a:r>
            <a:r>
              <a:rPr lang="en-US" dirty="0"/>
              <a:t>() method, shown here:</a:t>
            </a:r>
          </a:p>
          <a:p>
            <a:endParaRPr lang="en-US" dirty="0"/>
          </a:p>
          <a:p>
            <a:r>
              <a:rPr lang="en-US" dirty="0"/>
              <a:t>(Page 742).</a:t>
            </a:r>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144</a:t>
            </a:fld>
            <a:endParaRPr lang="en-US" dirty="0"/>
          </a:p>
        </p:txBody>
      </p:sp>
    </p:spTree>
    <p:extLst>
      <p:ext uri="{BB962C8B-B14F-4D97-AF65-F5344CB8AC3E}">
        <p14:creationId xmlns:p14="http://schemas.microsoft.com/office/powerpoint/2010/main" val="4071765820"/>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Parallel LINQ Queries (PLINQ)</a:t>
            </a:r>
          </a:p>
        </p:txBody>
      </p:sp>
      <p:sp>
        <p:nvSpPr>
          <p:cNvPr id="3" name="Content Placeholder 2"/>
          <p:cNvSpPr>
            <a:spLocks noGrp="1"/>
          </p:cNvSpPr>
          <p:nvPr>
            <p:ph idx="1"/>
          </p:nvPr>
        </p:nvSpPr>
        <p:spPr/>
        <p:txBody>
          <a:bodyPr/>
          <a:lstStyle/>
          <a:p>
            <a:r>
              <a:rPr lang="en-US" dirty="0" smtClean="0"/>
              <a:t>To </a:t>
            </a:r>
            <a:r>
              <a:rPr lang="en-US" dirty="0"/>
              <a:t>wrap up your look at the TPL, be aware that there is another way you can incorporate parallel tasks into your .NET applications. If you choose, you can use a set of extension methods that allow you to construct a LINQ query that will perform its workload in parallel (if possible). Fittingly, LINQ queries that are designed to run in parallel are termed PLINQ queries. Like parallel code authored using the Parallel class, PLINQ has the option of ignoring your request to process the collection in parallel if need be. The PLINQ framework has been optimized in numerous ways, which includes determining whether a query would, in fact, perform faster in a synchronous manner. At runtime, PLINQ analyzes the overall structure of the query, and if the query is likely to benefit from parallelization, it will run concurrently. However, if parallelizing a query would hurt performance, PLINQ just runs the query sequentially. If PLINQ has a choice between a potentially expensive parallel algorithm or an inexpensive sequential algorithm, it chooses the sequential algorithm by default. The necessary extension methods are found within the </a:t>
            </a:r>
            <a:r>
              <a:rPr lang="en-US" dirty="0" err="1"/>
              <a:t>ParallelEnumerable</a:t>
            </a:r>
            <a:r>
              <a:rPr lang="en-US" dirty="0"/>
              <a:t> class of the System.Linq namespace. Table 19-5 documents some useful PLINQ extensions.</a:t>
            </a:r>
          </a:p>
          <a:p>
            <a:endParaRPr lang="en-US" dirty="0"/>
          </a:p>
          <a:p>
            <a:r>
              <a:rPr lang="en-US" dirty="0"/>
              <a:t>(Page 745).</a:t>
            </a:r>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145</a:t>
            </a:fld>
            <a:endParaRPr lang="en-US" dirty="0"/>
          </a:p>
        </p:txBody>
      </p:sp>
    </p:spTree>
    <p:extLst>
      <p:ext uri="{BB962C8B-B14F-4D97-AF65-F5344CB8AC3E}">
        <p14:creationId xmlns:p14="http://schemas.microsoft.com/office/powerpoint/2010/main" val="4126702741"/>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Opting in to a PLINQ Query</a:t>
            </a:r>
          </a:p>
        </p:txBody>
      </p:sp>
      <p:sp>
        <p:nvSpPr>
          <p:cNvPr id="3" name="Content Placeholder 2"/>
          <p:cNvSpPr>
            <a:spLocks noGrp="1"/>
          </p:cNvSpPr>
          <p:nvPr>
            <p:ph idx="1"/>
          </p:nvPr>
        </p:nvSpPr>
        <p:spPr/>
        <p:txBody>
          <a:bodyPr/>
          <a:lstStyle/>
          <a:p>
            <a:r>
              <a:rPr lang="en-US" dirty="0" smtClean="0"/>
              <a:t>If </a:t>
            </a:r>
            <a:r>
              <a:rPr lang="en-US" dirty="0"/>
              <a:t>you want to inform the TPL to execute this query in parallel (if possible), you will want to use the AsParallel() extension method as so:</a:t>
            </a:r>
          </a:p>
          <a:p>
            <a:endParaRPr lang="en-US" dirty="0"/>
          </a:p>
          <a:p>
            <a:r>
              <a:rPr lang="en-US" dirty="0"/>
              <a:t>(Page 746).</a:t>
            </a:r>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146</a:t>
            </a:fld>
            <a:endParaRPr lang="en-US" dirty="0"/>
          </a:p>
        </p:txBody>
      </p:sp>
    </p:spTree>
    <p:extLst>
      <p:ext uri="{BB962C8B-B14F-4D97-AF65-F5344CB8AC3E}">
        <p14:creationId xmlns:p14="http://schemas.microsoft.com/office/powerpoint/2010/main" val="1180598658"/>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Cancelling a PLINQ Query</a:t>
            </a:r>
          </a:p>
        </p:txBody>
      </p:sp>
      <p:sp>
        <p:nvSpPr>
          <p:cNvPr id="3" name="Content Placeholder 2"/>
          <p:cNvSpPr>
            <a:spLocks noGrp="1"/>
          </p:cNvSpPr>
          <p:nvPr>
            <p:ph idx="1"/>
          </p:nvPr>
        </p:nvSpPr>
        <p:spPr/>
        <p:txBody>
          <a:bodyPr/>
          <a:lstStyle/>
          <a:p>
            <a:r>
              <a:rPr lang="en-US" dirty="0" smtClean="0"/>
              <a:t>It </a:t>
            </a:r>
            <a:r>
              <a:rPr lang="en-US" dirty="0"/>
              <a:t>is also possible to use a CancellationTokenSource object to inform a PLINQ query to stop processing under the correct conditions (typically because of user intervention). Declare a class-level CancellationTokenSource object named </a:t>
            </a:r>
            <a:r>
              <a:rPr lang="en-US" dirty="0" err="1"/>
              <a:t>cancelToken</a:t>
            </a:r>
            <a:r>
              <a:rPr lang="en-US" dirty="0"/>
              <a:t> and update the Main() method to take input from the user. Here is the relevant code update:</a:t>
            </a:r>
          </a:p>
          <a:p>
            <a:endParaRPr lang="en-US" dirty="0"/>
          </a:p>
          <a:p>
            <a:r>
              <a:rPr lang="en-US" dirty="0"/>
              <a:t>(Page 746).</a:t>
            </a:r>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147</a:t>
            </a:fld>
            <a:endParaRPr lang="en-US" dirty="0"/>
          </a:p>
        </p:txBody>
      </p:sp>
    </p:spTree>
    <p:extLst>
      <p:ext uri="{BB962C8B-B14F-4D97-AF65-F5344CB8AC3E}">
        <p14:creationId xmlns:p14="http://schemas.microsoft.com/office/powerpoint/2010/main" val="498985738"/>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Asynchronous Calls with the async Keyword</a:t>
            </a:r>
          </a:p>
        </p:txBody>
      </p:sp>
      <p:sp>
        <p:nvSpPr>
          <p:cNvPr id="3" name="Content Placeholder 2"/>
          <p:cNvSpPr>
            <a:spLocks noGrp="1"/>
          </p:cNvSpPr>
          <p:nvPr>
            <p:ph idx="1"/>
          </p:nvPr>
        </p:nvSpPr>
        <p:spPr/>
        <p:txBody>
          <a:bodyPr/>
          <a:lstStyle/>
          <a:p>
            <a:r>
              <a:rPr lang="en-US" dirty="0" smtClean="0"/>
              <a:t>I </a:t>
            </a:r>
            <a:r>
              <a:rPr lang="en-US" dirty="0"/>
              <a:t>have covered a lot of terse material in this (rather lengthy) chapter. To be sure, building, debugging, and understanding complex multithreaded applications are challenging in any framework. While the TPL, PLINQ, and the delegate type can simplify matters to some extent (especially when compared to other platforms and languages), developers are still required to be fairly savvy with the ins and outs of various advanced techniques. Since the release of .NET 4.5, the C# programming language (and for that matter, the VB programming language) has been updated with two new keywords that further simplify the process of authoring asynchronous code. In contrast to all the examples in this chapter, when you use the new async and await keywords, the compiler will generate a good deal of threading code on your behalf, using numerous members of the System.Threading and System.Threading.Tasks namespaces.</a:t>
            </a:r>
          </a:p>
          <a:p>
            <a:endParaRPr lang="en-US" dirty="0"/>
          </a:p>
          <a:p>
            <a:r>
              <a:rPr lang="en-US" dirty="0"/>
              <a:t>(Page 748).</a:t>
            </a:r>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148</a:t>
            </a:fld>
            <a:endParaRPr lang="en-US" dirty="0"/>
          </a:p>
        </p:txBody>
      </p:sp>
    </p:spTree>
    <p:extLst>
      <p:ext uri="{BB962C8B-B14F-4D97-AF65-F5344CB8AC3E}">
        <p14:creationId xmlns:p14="http://schemas.microsoft.com/office/powerpoint/2010/main" val="1903538163"/>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A First Look at the C# async and await Keywords</a:t>
            </a:r>
          </a:p>
        </p:txBody>
      </p:sp>
      <p:sp>
        <p:nvSpPr>
          <p:cNvPr id="3" name="Content Placeholder 2"/>
          <p:cNvSpPr>
            <a:spLocks noGrp="1"/>
          </p:cNvSpPr>
          <p:nvPr>
            <p:ph idx="1"/>
          </p:nvPr>
        </p:nvSpPr>
        <p:spPr/>
        <p:txBody>
          <a:bodyPr/>
          <a:lstStyle/>
          <a:p>
            <a:r>
              <a:rPr lang="en-US" dirty="0" smtClean="0"/>
              <a:t>The </a:t>
            </a:r>
            <a:r>
              <a:rPr lang="en-US" dirty="0"/>
              <a:t>async keyword of C# is used to qualify that a method, lambda expression, or anonymous method should be called in an asynchronous manner automatically. Yes, it’s true. Simply by marking a method with the async modifier, the CLR will create a new thread of execution to handle the task at hand. Furthermore, when you are calling an async method, the await keyword will automatically pause the current thread from any further activity until the task is complete, leaving the calling thread free to continue on its merry way. To illustrate, create a console application named </a:t>
            </a:r>
            <a:r>
              <a:rPr lang="en-US" dirty="0" err="1"/>
              <a:t>FunWithCSharpAsync</a:t>
            </a:r>
            <a:r>
              <a:rPr lang="en-US" dirty="0"/>
              <a:t> and import the System. Threading and System.Threading.Tasks namespaces into Program.cs. Add a method named DoWork(), which forces the calling thread to wait for five seconds. Also, change the Main() method to async with a return type of Task (these will be explained shortly). Here is the story thus far:</a:t>
            </a:r>
          </a:p>
          <a:p>
            <a:endParaRPr lang="en-US" dirty="0"/>
          </a:p>
          <a:p>
            <a:r>
              <a:rPr lang="en-US" dirty="0"/>
              <a:t>(Page 748).</a:t>
            </a:r>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149</a:t>
            </a:fld>
            <a:endParaRPr lang="en-US" dirty="0"/>
          </a:p>
        </p:txBody>
      </p:sp>
    </p:spTree>
    <p:extLst>
      <p:ext uri="{BB962C8B-B14F-4D97-AF65-F5344CB8AC3E}">
        <p14:creationId xmlns:p14="http://schemas.microsoft.com/office/powerpoint/2010/main" val="2627424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Implicitly Typed Local Arrays</a:t>
            </a:r>
          </a:p>
        </p:txBody>
      </p:sp>
      <p:sp>
        <p:nvSpPr>
          <p:cNvPr id="3" name="Content Placeholder 2"/>
          <p:cNvSpPr>
            <a:spLocks noGrp="1"/>
          </p:cNvSpPr>
          <p:nvPr>
            <p:ph idx="1"/>
          </p:nvPr>
        </p:nvSpPr>
        <p:spPr/>
        <p:txBody>
          <a:bodyPr/>
          <a:lstStyle/>
          <a:p>
            <a:r>
              <a:rPr lang="en-US" dirty="0" smtClean="0"/>
              <a:t>In </a:t>
            </a:r>
            <a:r>
              <a:rPr lang="en-US" dirty="0"/>
              <a:t>Chapter 3, you learned about the topic of implicitly typed local variables. Recall that the var keyword allows you to define a variable, whose underlying type is determined by the compiler. In a similar vein, the var keyword can be used to define implicitly typed local arrays. Using this technique, you can allocate a new array variable without specifying the type contained within the array itself (note you must use the new keyword when using this approach).</a:t>
            </a:r>
          </a:p>
          <a:p>
            <a:endParaRPr lang="en-US" dirty="0"/>
          </a:p>
          <a:p>
            <a:r>
              <a:rPr lang="en-US" dirty="0"/>
              <a:t>(Page 113).</a:t>
            </a:r>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15</a:t>
            </a:fld>
            <a:endParaRPr lang="en-US" dirty="0"/>
          </a:p>
        </p:txBody>
      </p:sp>
    </p:spTree>
    <p:extLst>
      <p:ext uri="{BB962C8B-B14F-4D97-AF65-F5344CB8AC3E}">
        <p14:creationId xmlns:p14="http://schemas.microsoft.com/office/powerpoint/2010/main" val="1029292900"/>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Naming Conventions for Asynchronous Methods</a:t>
            </a:r>
          </a:p>
        </p:txBody>
      </p:sp>
      <p:sp>
        <p:nvSpPr>
          <p:cNvPr id="3" name="Content Placeholder 2"/>
          <p:cNvSpPr>
            <a:spLocks noGrp="1"/>
          </p:cNvSpPr>
          <p:nvPr>
            <p:ph idx="1"/>
          </p:nvPr>
        </p:nvSpPr>
        <p:spPr/>
        <p:txBody>
          <a:bodyPr/>
          <a:lstStyle/>
          <a:p>
            <a:r>
              <a:rPr lang="en-US" dirty="0" smtClean="0"/>
              <a:t>Of </a:t>
            </a:r>
            <a:r>
              <a:rPr lang="en-US" dirty="0"/>
              <a:t>course, you noticed the name change from DoWork() to </a:t>
            </a:r>
            <a:r>
              <a:rPr lang="en-US" dirty="0" err="1"/>
              <a:t>DoWorkAsync</a:t>
            </a:r>
            <a:r>
              <a:rPr lang="en-US" dirty="0"/>
              <a:t>(), but why the change? Let’s say that the new version</a:t>
            </a:r>
          </a:p>
          <a:p>
            <a:endParaRPr lang="en-US" dirty="0"/>
          </a:p>
          <a:p>
            <a:r>
              <a:rPr lang="en-US" dirty="0"/>
              <a:t>(Page 750).</a:t>
            </a:r>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150</a:t>
            </a:fld>
            <a:endParaRPr lang="en-US" dirty="0"/>
          </a:p>
        </p:txBody>
      </p:sp>
    </p:spTree>
    <p:extLst>
      <p:ext uri="{BB962C8B-B14F-4D97-AF65-F5344CB8AC3E}">
        <p14:creationId xmlns:p14="http://schemas.microsoft.com/office/powerpoint/2010/main" val="594876180"/>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Async Methods Returning Void</a:t>
            </a:r>
          </a:p>
        </p:txBody>
      </p:sp>
      <p:sp>
        <p:nvSpPr>
          <p:cNvPr id="3" name="Content Placeholder 2"/>
          <p:cNvSpPr>
            <a:spLocks noGrp="1"/>
          </p:cNvSpPr>
          <p:nvPr>
            <p:ph idx="1"/>
          </p:nvPr>
        </p:nvSpPr>
        <p:spPr/>
        <p:txBody>
          <a:bodyPr/>
          <a:lstStyle/>
          <a:p>
            <a:r>
              <a:rPr lang="en-US" dirty="0" smtClean="0"/>
              <a:t>Currently</a:t>
            </a:r>
            <a:r>
              <a:rPr lang="en-US" dirty="0"/>
              <a:t>, your </a:t>
            </a:r>
            <a:r>
              <a:rPr lang="en-US" dirty="0" err="1"/>
              <a:t>DoWorkAsync</a:t>
            </a:r>
            <a:r>
              <a:rPr lang="en-US" dirty="0"/>
              <a:t>() method is returning a Task, which contains “real data” for the caller that will be obtained transparently via the await keyword. However, what if you want to build an asynchronous method that returns void? In this case, you use the nongeneric Task class and omit any return statement, like so:</a:t>
            </a:r>
          </a:p>
          <a:p>
            <a:endParaRPr lang="en-US" dirty="0"/>
          </a:p>
          <a:p>
            <a:r>
              <a:rPr lang="en-US" dirty="0"/>
              <a:t>(Page 750).</a:t>
            </a:r>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151</a:t>
            </a:fld>
            <a:endParaRPr lang="en-US" dirty="0"/>
          </a:p>
        </p:txBody>
      </p:sp>
    </p:spTree>
    <p:extLst>
      <p:ext uri="{BB962C8B-B14F-4D97-AF65-F5344CB8AC3E}">
        <p14:creationId xmlns:p14="http://schemas.microsoft.com/office/powerpoint/2010/main" val="561329582"/>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Async Methods with Multiple Awaits</a:t>
            </a:r>
          </a:p>
        </p:txBody>
      </p:sp>
      <p:sp>
        <p:nvSpPr>
          <p:cNvPr id="3" name="Content Placeholder 2"/>
          <p:cNvSpPr>
            <a:spLocks noGrp="1"/>
          </p:cNvSpPr>
          <p:nvPr>
            <p:ph idx="1"/>
          </p:nvPr>
        </p:nvSpPr>
        <p:spPr/>
        <p:txBody>
          <a:bodyPr/>
          <a:lstStyle/>
          <a:p>
            <a:r>
              <a:rPr lang="en-US" dirty="0" smtClean="0"/>
              <a:t>It </a:t>
            </a:r>
            <a:r>
              <a:rPr lang="en-US" dirty="0"/>
              <a:t>is completely permissible for a single async method to have multiple await contexts within its implementation. The following is perfectly acceptable code:</a:t>
            </a:r>
          </a:p>
          <a:p>
            <a:endParaRPr lang="en-US" dirty="0"/>
          </a:p>
          <a:p>
            <a:r>
              <a:rPr lang="en-US" dirty="0"/>
              <a:t>(Page 751).</a:t>
            </a:r>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152</a:t>
            </a:fld>
            <a:endParaRPr lang="en-US" dirty="0"/>
          </a:p>
        </p:txBody>
      </p:sp>
    </p:spTree>
    <p:extLst>
      <p:ext uri="{BB962C8B-B14F-4D97-AF65-F5344CB8AC3E}">
        <p14:creationId xmlns:p14="http://schemas.microsoft.com/office/powerpoint/2010/main" val="3805761299"/>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Calling Async Methods from Non-async Methods</a:t>
            </a:r>
          </a:p>
        </p:txBody>
      </p:sp>
      <p:sp>
        <p:nvSpPr>
          <p:cNvPr id="3" name="Content Placeholder 2"/>
          <p:cNvSpPr>
            <a:spLocks noGrp="1"/>
          </p:cNvSpPr>
          <p:nvPr>
            <p:ph idx="1"/>
          </p:nvPr>
        </p:nvSpPr>
        <p:spPr/>
        <p:txBody>
          <a:bodyPr/>
          <a:lstStyle/>
          <a:p>
            <a:r>
              <a:rPr lang="en-US" dirty="0" smtClean="0"/>
              <a:t>Each </a:t>
            </a:r>
            <a:r>
              <a:rPr lang="en-US" dirty="0"/>
              <a:t>of the previous examples used the async keyword to return the thread to calling code while the async method executes. In review, you can only use the await keyword in a method marked async. What if you can’t (or don’t want to) mark a method async? Fortunately, there are other ways to call async methods. If you just don’t use await keyword, code in that method continues past the async method without returning to the caller. If you needed to actually wait for your async method to complete (which is what happens when you use the await keyword), you can call Result on the method. This is a property of the Task object; it waits for execution to complete and then returns the underlying data of the Task. For example, you could call the </a:t>
            </a:r>
            <a:r>
              <a:rPr lang="en-US" dirty="0" err="1"/>
              <a:t>DoWorkAsync</a:t>
            </a:r>
            <a:r>
              <a:rPr lang="en-US" dirty="0"/>
              <a:t>() method like this:</a:t>
            </a:r>
          </a:p>
          <a:p>
            <a:endParaRPr lang="en-US" dirty="0"/>
          </a:p>
          <a:p>
            <a:r>
              <a:rPr lang="en-US" dirty="0"/>
              <a:t>(Page 751).</a:t>
            </a:r>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153</a:t>
            </a:fld>
            <a:endParaRPr lang="en-US" dirty="0"/>
          </a:p>
        </p:txBody>
      </p:sp>
    </p:spTree>
    <p:extLst>
      <p:ext uri="{BB962C8B-B14F-4D97-AF65-F5344CB8AC3E}">
        <p14:creationId xmlns:p14="http://schemas.microsoft.com/office/powerpoint/2010/main" val="3463708709"/>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Await in catch and finally Blocks</a:t>
            </a:r>
          </a:p>
        </p:txBody>
      </p:sp>
      <p:sp>
        <p:nvSpPr>
          <p:cNvPr id="3" name="Content Placeholder 2"/>
          <p:cNvSpPr>
            <a:spLocks noGrp="1"/>
          </p:cNvSpPr>
          <p:nvPr>
            <p:ph idx="1"/>
          </p:nvPr>
        </p:nvSpPr>
        <p:spPr/>
        <p:txBody>
          <a:bodyPr/>
          <a:lstStyle/>
          <a:p>
            <a:r>
              <a:rPr lang="en-US" dirty="0" smtClean="0"/>
              <a:t>C</a:t>
            </a:r>
            <a:r>
              <a:rPr lang="en-US" dirty="0"/>
              <a:t># 6 introduced the ability to place await calls in catch and finally blocks. The method itself must be async to do this. The following code example demonstrates the capability:</a:t>
            </a:r>
          </a:p>
          <a:p>
            <a:endParaRPr lang="en-US" dirty="0"/>
          </a:p>
          <a:p>
            <a:r>
              <a:rPr lang="en-US" dirty="0"/>
              <a:t>(Page 752).</a:t>
            </a:r>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154</a:t>
            </a:fld>
            <a:endParaRPr lang="en-US" dirty="0"/>
          </a:p>
        </p:txBody>
      </p:sp>
    </p:spTree>
    <p:extLst>
      <p:ext uri="{BB962C8B-B14F-4D97-AF65-F5344CB8AC3E}">
        <p14:creationId xmlns:p14="http://schemas.microsoft.com/office/powerpoint/2010/main" val="242623895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Generalized Async Return Types (New)</a:t>
            </a:r>
          </a:p>
        </p:txBody>
      </p:sp>
      <p:sp>
        <p:nvSpPr>
          <p:cNvPr id="3" name="Content Placeholder 2"/>
          <p:cNvSpPr>
            <a:spLocks noGrp="1"/>
          </p:cNvSpPr>
          <p:nvPr>
            <p:ph idx="1"/>
          </p:nvPr>
        </p:nvSpPr>
        <p:spPr/>
        <p:txBody>
          <a:bodyPr/>
          <a:lstStyle/>
          <a:p>
            <a:r>
              <a:rPr lang="en-US" dirty="0" smtClean="0"/>
              <a:t>Prior </a:t>
            </a:r>
            <a:r>
              <a:rPr lang="en-US" dirty="0"/>
              <a:t>to C# 7, the only return options for async methods were Task, Task&lt;T&gt;, and void. C# 7 enables additional return types, as long as they follow the async pattern. One concrete example is </a:t>
            </a:r>
            <a:r>
              <a:rPr lang="en-US" dirty="0" err="1"/>
              <a:t>ValueTask</a:t>
            </a:r>
            <a:r>
              <a:rPr lang="en-US" dirty="0"/>
              <a:t>, available in the </a:t>
            </a:r>
            <a:r>
              <a:rPr lang="en-US" dirty="0" err="1"/>
              <a:t>System.Threading.Tasks.Extensions</a:t>
            </a:r>
            <a:r>
              <a:rPr lang="en-US" dirty="0"/>
              <a:t> NuGet package. To install the package, open Package Manager Console (from View ➤ Other Windows) and enter the following:</a:t>
            </a:r>
          </a:p>
          <a:p>
            <a:endParaRPr lang="en-US" dirty="0"/>
          </a:p>
          <a:p>
            <a:r>
              <a:rPr lang="en-US" dirty="0"/>
              <a:t>(Page 752).</a:t>
            </a:r>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155</a:t>
            </a:fld>
            <a:endParaRPr lang="en-US" dirty="0"/>
          </a:p>
        </p:txBody>
      </p:sp>
    </p:spTree>
    <p:extLst>
      <p:ext uri="{BB962C8B-B14F-4D97-AF65-F5344CB8AC3E}">
        <p14:creationId xmlns:p14="http://schemas.microsoft.com/office/powerpoint/2010/main" val="2640167315"/>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Local Functions (New)</a:t>
            </a:r>
          </a:p>
        </p:txBody>
      </p:sp>
      <p:sp>
        <p:nvSpPr>
          <p:cNvPr id="3" name="Content Placeholder 2"/>
          <p:cNvSpPr>
            <a:spLocks noGrp="1"/>
          </p:cNvSpPr>
          <p:nvPr>
            <p:ph idx="1"/>
          </p:nvPr>
        </p:nvSpPr>
        <p:spPr/>
        <p:txBody>
          <a:bodyPr/>
          <a:lstStyle/>
          <a:p>
            <a:r>
              <a:rPr lang="en-US" dirty="0" smtClean="0"/>
              <a:t>Local </a:t>
            </a:r>
            <a:r>
              <a:rPr lang="en-US" dirty="0"/>
              <a:t>functions were introduced in Chapter 4 and used in Chapter 8 with iterators. They can also be beneficial for async methods. To demonstrate the benefit, you need to first see the problem. Add a new method named </a:t>
            </a:r>
            <a:r>
              <a:rPr lang="en-US" dirty="0" err="1"/>
              <a:t>MethodWithProblems</a:t>
            </a:r>
            <a:r>
              <a:rPr lang="en-US" dirty="0"/>
              <a:t>() and add the following code:</a:t>
            </a:r>
          </a:p>
          <a:p>
            <a:endParaRPr lang="en-US" dirty="0"/>
          </a:p>
          <a:p>
            <a:r>
              <a:rPr lang="en-US" dirty="0"/>
              <a:t>(Page 753).</a:t>
            </a:r>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156</a:t>
            </a:fld>
            <a:endParaRPr lang="en-US" dirty="0"/>
          </a:p>
        </p:txBody>
      </p:sp>
    </p:spTree>
    <p:extLst>
      <p:ext uri="{BB962C8B-B14F-4D97-AF65-F5344CB8AC3E}">
        <p14:creationId xmlns:p14="http://schemas.microsoft.com/office/powerpoint/2010/main" val="521730851"/>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Wrapping Up async and await</a:t>
            </a:r>
          </a:p>
        </p:txBody>
      </p:sp>
      <p:sp>
        <p:nvSpPr>
          <p:cNvPr id="3" name="Content Placeholder 2"/>
          <p:cNvSpPr>
            <a:spLocks noGrp="1"/>
          </p:cNvSpPr>
          <p:nvPr>
            <p:ph idx="1"/>
          </p:nvPr>
        </p:nvSpPr>
        <p:spPr/>
        <p:txBody>
          <a:bodyPr/>
          <a:lstStyle/>
          <a:p>
            <a:r>
              <a:rPr lang="en-US" dirty="0" smtClean="0"/>
              <a:t>This </a:t>
            </a:r>
            <a:r>
              <a:rPr lang="en-US" dirty="0"/>
              <a:t>section contained a lot of examples; here are the key points of this section: • Methods (as well as lambda expressions or anonymous methods) can be marked with the async keyword to enable the method to do work in a nonblocking manner. • Methods (as well as lambda expressions or anonymous methods) marked with the async keyword will run synchronously until the await keyword is encountered. • A single async method can have multiple await contexts. • When the await expression is encountered, the calling thread is suspended until the awaited task is complete. In the meantime, control is returned to the caller of the method. • The await keyword will hide the returned Task object from view, appearing to directly return the underlying return value. Methods with no return value simply return void. • Parameter checking and other error handling should be done in the main section of the method, with the actual async portion moved to a private function. • For stack variables, the </a:t>
            </a:r>
            <a:r>
              <a:rPr lang="en-US" dirty="0" err="1"/>
              <a:t>ValueTask</a:t>
            </a:r>
            <a:r>
              <a:rPr lang="en-US" dirty="0"/>
              <a:t> is more efficient than the Task object, which might cause boxing and unboxing. • As a naming convention, methods that are to be called asynchronously should be marked with the Async suffix.</a:t>
            </a:r>
          </a:p>
          <a:p>
            <a:endParaRPr lang="en-US" dirty="0"/>
          </a:p>
          <a:p>
            <a:r>
              <a:rPr lang="en-US" dirty="0"/>
              <a:t>(Page 754).</a:t>
            </a:r>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157</a:t>
            </a:fld>
            <a:endParaRPr lang="en-US" dirty="0"/>
          </a:p>
        </p:txBody>
      </p:sp>
    </p:spTree>
    <p:extLst>
      <p:ext uri="{BB962C8B-B14F-4D97-AF65-F5344CB8AC3E}">
        <p14:creationId xmlns:p14="http://schemas.microsoft.com/office/powerpoint/2010/main" val="3897552750"/>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p:txBody>
          <a:bodyPr/>
          <a:lstStyle/>
          <a:p>
            <a:r>
              <a:rPr lang="en-US" dirty="0" smtClean="0"/>
              <a:t>File I/O and Object Serialization</a:t>
            </a:r>
            <a:endParaRPr lang="en-US" dirty="0"/>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158</a:t>
            </a:fld>
            <a:endParaRPr lang="en-US" dirty="0"/>
          </a:p>
        </p:txBody>
      </p:sp>
      <p:sp>
        <p:nvSpPr>
          <p:cNvPr id="7" name="Text Placeholder 6"/>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241692070"/>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Intro</a:t>
            </a:r>
            <a:endParaRPr lang="en-US" dirty="0"/>
          </a:p>
        </p:txBody>
      </p:sp>
      <p:sp>
        <p:nvSpPr>
          <p:cNvPr id="7" name="Content Placeholder 6"/>
          <p:cNvSpPr>
            <a:spLocks noGrp="1"/>
          </p:cNvSpPr>
          <p:nvPr>
            <p:ph idx="1"/>
          </p:nvPr>
        </p:nvSpPr>
        <p:spPr/>
        <p:txBody>
          <a:bodyPr/>
          <a:lstStyle/>
          <a:p>
            <a:r>
              <a:rPr lang="en-US" dirty="0"/>
              <a:t>When you create </a:t>
            </a:r>
            <a:r>
              <a:rPr lang="en-US" dirty="0">
                <a:solidFill>
                  <a:srgbClr val="FF0000"/>
                </a:solidFill>
              </a:rPr>
              <a:t>desktop applications</a:t>
            </a:r>
            <a:r>
              <a:rPr lang="en-US" dirty="0"/>
              <a:t>, the ability to </a:t>
            </a:r>
            <a:r>
              <a:rPr lang="en-US" dirty="0">
                <a:solidFill>
                  <a:srgbClr val="FF0000"/>
                </a:solidFill>
              </a:rPr>
              <a:t>save information</a:t>
            </a:r>
            <a:r>
              <a:rPr lang="en-US" dirty="0"/>
              <a:t> between </a:t>
            </a:r>
            <a:r>
              <a:rPr lang="en-US" dirty="0">
                <a:solidFill>
                  <a:srgbClr val="FF0000"/>
                </a:solidFill>
              </a:rPr>
              <a:t>user sessions</a:t>
            </a:r>
            <a:r>
              <a:rPr lang="en-US" dirty="0"/>
              <a:t> is commonplace. </a:t>
            </a:r>
            <a:endParaRPr lang="en-US" dirty="0" smtClean="0"/>
          </a:p>
          <a:p>
            <a:pPr lvl="1"/>
            <a:r>
              <a:rPr lang="en-US" dirty="0" smtClean="0"/>
              <a:t>This </a:t>
            </a:r>
            <a:r>
              <a:rPr lang="en-US" dirty="0"/>
              <a:t>chapter examines a number of I/O-related topics as seen through the eyes of the .NET </a:t>
            </a:r>
            <a:r>
              <a:rPr lang="en-US" dirty="0" smtClean="0"/>
              <a:t>Framework.</a:t>
            </a:r>
          </a:p>
          <a:p>
            <a:pPr lvl="1"/>
            <a:r>
              <a:rPr lang="en-US" dirty="0" smtClean="0"/>
              <a:t>The </a:t>
            </a:r>
            <a:r>
              <a:rPr lang="en-US" dirty="0"/>
              <a:t>first order of business is </a:t>
            </a:r>
            <a:r>
              <a:rPr lang="en-US" dirty="0" smtClean="0"/>
              <a:t>to</a:t>
            </a:r>
          </a:p>
          <a:p>
            <a:pPr lvl="2"/>
            <a:r>
              <a:rPr lang="en-US" dirty="0" smtClean="0"/>
              <a:t>explore </a:t>
            </a:r>
            <a:r>
              <a:rPr lang="en-US" dirty="0"/>
              <a:t>the core types defined in the System.IO namespace </a:t>
            </a:r>
            <a:r>
              <a:rPr lang="en-US" dirty="0" smtClean="0"/>
              <a:t>and</a:t>
            </a:r>
          </a:p>
          <a:p>
            <a:pPr lvl="2"/>
            <a:r>
              <a:rPr lang="en-US" dirty="0" smtClean="0"/>
              <a:t>learn </a:t>
            </a:r>
            <a:r>
              <a:rPr lang="en-US" dirty="0"/>
              <a:t>how to </a:t>
            </a:r>
            <a:r>
              <a:rPr lang="en-US" dirty="0" smtClean="0"/>
              <a:t>modify a machine’s</a:t>
            </a:r>
          </a:p>
          <a:p>
            <a:pPr lvl="3"/>
            <a:r>
              <a:rPr lang="en-US" dirty="0" smtClean="0"/>
              <a:t>directory and</a:t>
            </a:r>
          </a:p>
          <a:p>
            <a:pPr lvl="3"/>
            <a:r>
              <a:rPr lang="en-US" dirty="0" smtClean="0"/>
              <a:t>file </a:t>
            </a:r>
            <a:r>
              <a:rPr lang="en-US" dirty="0"/>
              <a:t>structure </a:t>
            </a:r>
            <a:r>
              <a:rPr lang="en-US" dirty="0" smtClean="0"/>
              <a:t>programmatically</a:t>
            </a:r>
          </a:p>
          <a:p>
            <a:pPr lvl="1"/>
            <a:r>
              <a:rPr lang="en-US" dirty="0" smtClean="0"/>
              <a:t>The </a:t>
            </a:r>
            <a:r>
              <a:rPr lang="en-US" dirty="0"/>
              <a:t>next task is to explore various ways </a:t>
            </a:r>
            <a:r>
              <a:rPr lang="en-US" dirty="0" smtClean="0"/>
              <a:t>to read </a:t>
            </a:r>
            <a:r>
              <a:rPr lang="en-US" dirty="0"/>
              <a:t>from and write </a:t>
            </a:r>
            <a:r>
              <a:rPr lang="en-US" dirty="0" smtClean="0"/>
              <a:t>to</a:t>
            </a:r>
          </a:p>
          <a:p>
            <a:pPr lvl="2"/>
            <a:r>
              <a:rPr lang="en-US" dirty="0" smtClean="0"/>
              <a:t>character-based</a:t>
            </a:r>
          </a:p>
          <a:p>
            <a:pPr lvl="2"/>
            <a:r>
              <a:rPr lang="en-US" dirty="0" smtClean="0"/>
              <a:t>binary-based</a:t>
            </a:r>
          </a:p>
          <a:p>
            <a:pPr lvl="2"/>
            <a:r>
              <a:rPr lang="en-US" dirty="0" smtClean="0"/>
              <a:t>string-based</a:t>
            </a:r>
            <a:r>
              <a:rPr lang="en-US" dirty="0"/>
              <a:t>, </a:t>
            </a:r>
            <a:r>
              <a:rPr lang="en-US" dirty="0" smtClean="0"/>
              <a:t>and</a:t>
            </a:r>
          </a:p>
          <a:p>
            <a:pPr lvl="2"/>
            <a:r>
              <a:rPr lang="en-US" dirty="0" smtClean="0"/>
              <a:t>memory-based </a:t>
            </a:r>
            <a:r>
              <a:rPr lang="en-US" dirty="0"/>
              <a:t>data </a:t>
            </a:r>
            <a:r>
              <a:rPr lang="en-US" dirty="0" smtClean="0"/>
              <a:t>stores</a:t>
            </a:r>
          </a:p>
          <a:p>
            <a:pPr lvl="1"/>
            <a:r>
              <a:rPr lang="en-US" dirty="0" smtClean="0"/>
              <a:t>After </a:t>
            </a:r>
            <a:r>
              <a:rPr lang="en-US" dirty="0"/>
              <a:t>you learn how to manipulate files and directories using the </a:t>
            </a:r>
            <a:r>
              <a:rPr lang="en-US" dirty="0">
                <a:solidFill>
                  <a:srgbClr val="FF0000"/>
                </a:solidFill>
              </a:rPr>
              <a:t>core I/O types</a:t>
            </a:r>
            <a:r>
              <a:rPr lang="en-US" dirty="0"/>
              <a:t>, you will examine the related topic of </a:t>
            </a:r>
            <a:r>
              <a:rPr lang="en-US" dirty="0">
                <a:solidFill>
                  <a:srgbClr val="FF0000"/>
                </a:solidFill>
              </a:rPr>
              <a:t>object </a:t>
            </a:r>
            <a:r>
              <a:rPr lang="en-US" dirty="0" smtClean="0">
                <a:solidFill>
                  <a:srgbClr val="FF0000"/>
                </a:solidFill>
              </a:rPr>
              <a:t>serialization</a:t>
            </a:r>
            <a:r>
              <a:rPr lang="en-US" dirty="0" smtClean="0"/>
              <a:t>.</a:t>
            </a:r>
          </a:p>
        </p:txBody>
      </p:sp>
      <p:sp>
        <p:nvSpPr>
          <p:cNvPr id="3" name="Date Placeholder 2"/>
          <p:cNvSpPr>
            <a:spLocks noGrp="1"/>
          </p:cNvSpPr>
          <p:nvPr>
            <p:ph type="dt" sz="half" idx="2"/>
          </p:nvPr>
        </p:nvSpPr>
        <p:spPr/>
        <p:txBody>
          <a:bodyPr/>
          <a:lstStyle/>
          <a:p>
            <a:r>
              <a:rPr lang="en-US" smtClean="0"/>
              <a:t>5 June 2018</a:t>
            </a:r>
            <a:endParaRPr lang="en-US" dirty="0"/>
          </a:p>
        </p:txBody>
      </p:sp>
      <p:sp>
        <p:nvSpPr>
          <p:cNvPr id="4" name="Slide Number Placeholder 3"/>
          <p:cNvSpPr>
            <a:spLocks noGrp="1"/>
          </p:cNvSpPr>
          <p:nvPr>
            <p:ph type="sldNum" sz="quarter" idx="4"/>
          </p:nvPr>
        </p:nvSpPr>
        <p:spPr/>
        <p:txBody>
          <a:bodyPr/>
          <a:lstStyle/>
          <a:p>
            <a:fld id="{F1012999-1CD9-4014-B1C6-70315F8BBED0}" type="slidenum">
              <a:rPr lang="en-US" smtClean="0"/>
              <a:pPr/>
              <a:t>159</a:t>
            </a:fld>
            <a:endParaRPr lang="en-US" dirty="0"/>
          </a:p>
        </p:txBody>
      </p:sp>
    </p:spTree>
    <p:extLst>
      <p:ext uri="{BB962C8B-B14F-4D97-AF65-F5344CB8AC3E}">
        <p14:creationId xmlns:p14="http://schemas.microsoft.com/office/powerpoint/2010/main" val="3187654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Defining an Array of Objects</a:t>
            </a:r>
          </a:p>
        </p:txBody>
      </p:sp>
      <p:sp>
        <p:nvSpPr>
          <p:cNvPr id="3" name="Content Placeholder 2"/>
          <p:cNvSpPr>
            <a:spLocks noGrp="1"/>
          </p:cNvSpPr>
          <p:nvPr>
            <p:ph idx="1"/>
          </p:nvPr>
        </p:nvSpPr>
        <p:spPr/>
        <p:txBody>
          <a:bodyPr/>
          <a:lstStyle/>
          <a:p>
            <a:r>
              <a:rPr lang="en-US" dirty="0" smtClean="0"/>
              <a:t>In </a:t>
            </a:r>
            <a:r>
              <a:rPr lang="en-US" dirty="0"/>
              <a:t>most cases, when you define an array, you do so by specifying the explicit type of item that can be within the array variable. While this seems quite straightforward, there is one notable twist. As you will come to understand in Chapter 6, System.Object is the ultimate base class to every type (including fundamental data types) in the .NET type system. Given this fact, if you were to define an array of System.Object data types, the subitems could be anything at all. Consider the following </a:t>
            </a:r>
            <a:r>
              <a:rPr lang="en-US" dirty="0" err="1"/>
              <a:t>ArrayOfObjects</a:t>
            </a:r>
            <a:r>
              <a:rPr lang="en-US" dirty="0"/>
              <a:t>() method (which again can be invoked from Main() for testing):</a:t>
            </a:r>
          </a:p>
          <a:p>
            <a:endParaRPr lang="en-US" dirty="0"/>
          </a:p>
          <a:p>
            <a:r>
              <a:rPr lang="en-US" dirty="0"/>
              <a:t>(Page 114).</a:t>
            </a:r>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16</a:t>
            </a:fld>
            <a:endParaRPr lang="en-US" dirty="0"/>
          </a:p>
        </p:txBody>
      </p:sp>
    </p:spTree>
    <p:extLst>
      <p:ext uri="{BB962C8B-B14F-4D97-AF65-F5344CB8AC3E}">
        <p14:creationId xmlns:p14="http://schemas.microsoft.com/office/powerpoint/2010/main" val="837609564"/>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Intro											   </a:t>
            </a:r>
            <a:r>
              <a:rPr lang="en-US" dirty="0" smtClean="0">
                <a:solidFill>
                  <a:srgbClr val="C00000"/>
                </a:solidFill>
              </a:rPr>
              <a:t>|</a:t>
            </a:r>
            <a:endParaRPr lang="en-US" dirty="0">
              <a:solidFill>
                <a:srgbClr val="C00000"/>
              </a:solidFill>
            </a:endParaRPr>
          </a:p>
        </p:txBody>
      </p:sp>
      <p:sp>
        <p:nvSpPr>
          <p:cNvPr id="7" name="Content Placeholder 6"/>
          <p:cNvSpPr>
            <a:spLocks noGrp="1"/>
          </p:cNvSpPr>
          <p:nvPr>
            <p:ph idx="1"/>
          </p:nvPr>
        </p:nvSpPr>
        <p:spPr/>
        <p:txBody>
          <a:bodyPr/>
          <a:lstStyle/>
          <a:p>
            <a:pPr lvl="1"/>
            <a:r>
              <a:rPr lang="en-US" dirty="0" smtClean="0"/>
              <a:t>You </a:t>
            </a:r>
            <a:r>
              <a:rPr lang="en-US" dirty="0"/>
              <a:t>can use object serialization to persist and retrieve the state of an object to (or from) any System.IO.Stream-derived </a:t>
            </a:r>
            <a:r>
              <a:rPr lang="en-US" dirty="0" smtClean="0"/>
              <a:t>type.</a:t>
            </a:r>
          </a:p>
          <a:p>
            <a:pPr lvl="1"/>
            <a:r>
              <a:rPr lang="en-US" dirty="0" smtClean="0"/>
              <a:t>The </a:t>
            </a:r>
            <a:r>
              <a:rPr lang="en-US" dirty="0"/>
              <a:t>ability to serialize objects is critical when you want to copy an object to a remote machine using various remoting technologies such as </a:t>
            </a:r>
            <a:r>
              <a:rPr lang="en-US" dirty="0" smtClean="0"/>
              <a:t>WCF.</a:t>
            </a:r>
          </a:p>
          <a:p>
            <a:pPr lvl="1"/>
            <a:r>
              <a:rPr lang="en-US" dirty="0" smtClean="0"/>
              <a:t>However</a:t>
            </a:r>
            <a:r>
              <a:rPr lang="en-US" dirty="0"/>
              <a:t>, serialization is quite useful in its own right and will likely play a role in many of your .NET applications (distributed or not</a:t>
            </a:r>
            <a:r>
              <a:rPr lang="en-US" dirty="0" smtClean="0"/>
              <a:t>).</a:t>
            </a:r>
            <a:endParaRPr lang="en-US" dirty="0"/>
          </a:p>
        </p:txBody>
      </p:sp>
      <p:sp>
        <p:nvSpPr>
          <p:cNvPr id="3" name="Date Placeholder 2"/>
          <p:cNvSpPr>
            <a:spLocks noGrp="1"/>
          </p:cNvSpPr>
          <p:nvPr>
            <p:ph type="dt" sz="half" idx="2"/>
          </p:nvPr>
        </p:nvSpPr>
        <p:spPr/>
        <p:txBody>
          <a:bodyPr/>
          <a:lstStyle/>
          <a:p>
            <a:r>
              <a:rPr lang="en-US" smtClean="0"/>
              <a:t>5 June 2018</a:t>
            </a:r>
            <a:endParaRPr lang="en-US" dirty="0"/>
          </a:p>
        </p:txBody>
      </p:sp>
      <p:sp>
        <p:nvSpPr>
          <p:cNvPr id="4" name="Slide Number Placeholder 3"/>
          <p:cNvSpPr>
            <a:spLocks noGrp="1"/>
          </p:cNvSpPr>
          <p:nvPr>
            <p:ph type="sldNum" sz="quarter" idx="4"/>
          </p:nvPr>
        </p:nvSpPr>
        <p:spPr/>
        <p:txBody>
          <a:bodyPr/>
          <a:lstStyle/>
          <a:p>
            <a:fld id="{F1012999-1CD9-4014-B1C6-70315F8BBED0}" type="slidenum">
              <a:rPr lang="en-US" smtClean="0"/>
              <a:pPr/>
              <a:t>160</a:t>
            </a:fld>
            <a:endParaRPr lang="en-US" dirty="0"/>
          </a:p>
        </p:txBody>
      </p:sp>
    </p:spTree>
    <p:extLst>
      <p:ext uri="{BB962C8B-B14F-4D97-AF65-F5344CB8AC3E}">
        <p14:creationId xmlns:p14="http://schemas.microsoft.com/office/powerpoint/2010/main" val="158425498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Exploring the System.IO Namespace</a:t>
            </a:r>
          </a:p>
        </p:txBody>
      </p:sp>
      <p:sp>
        <p:nvSpPr>
          <p:cNvPr id="3" name="Content Placeholder 2"/>
          <p:cNvSpPr>
            <a:spLocks noGrp="1"/>
          </p:cNvSpPr>
          <p:nvPr>
            <p:ph idx="1"/>
          </p:nvPr>
        </p:nvSpPr>
        <p:spPr/>
        <p:txBody>
          <a:bodyPr/>
          <a:lstStyle/>
          <a:p>
            <a:r>
              <a:rPr lang="en-US" dirty="0" smtClean="0"/>
              <a:t>In </a:t>
            </a:r>
            <a:r>
              <a:rPr lang="en-US" dirty="0"/>
              <a:t>the framework of .NET, the System.IO namespace is the region of the </a:t>
            </a:r>
            <a:r>
              <a:rPr lang="en-US" dirty="0">
                <a:solidFill>
                  <a:srgbClr val="FF0000"/>
                </a:solidFill>
              </a:rPr>
              <a:t>base class libraries</a:t>
            </a:r>
            <a:r>
              <a:rPr lang="en-US" dirty="0"/>
              <a:t> devoted to file-based (and memory-based) input and output (I/O) </a:t>
            </a:r>
            <a:r>
              <a:rPr lang="en-US" dirty="0" smtClean="0"/>
              <a:t>services.</a:t>
            </a:r>
          </a:p>
          <a:p>
            <a:pPr lvl="1"/>
            <a:r>
              <a:rPr lang="en-US" dirty="0" smtClean="0"/>
              <a:t>Like </a:t>
            </a:r>
            <a:r>
              <a:rPr lang="en-US" dirty="0"/>
              <a:t>any namespace, System.IO defines a set of classes, interfaces, enumerations, structures, and delegates, most of which you can find in </a:t>
            </a:r>
            <a:r>
              <a:rPr lang="en-US" dirty="0" smtClean="0">
                <a:solidFill>
                  <a:srgbClr val="FF0000"/>
                </a:solidFill>
              </a:rPr>
              <a:t>mscorlib.dll</a:t>
            </a:r>
            <a:r>
              <a:rPr lang="en-US" dirty="0" smtClean="0"/>
              <a:t>.</a:t>
            </a:r>
          </a:p>
          <a:p>
            <a:pPr lvl="1"/>
            <a:r>
              <a:rPr lang="en-US" dirty="0" smtClean="0"/>
              <a:t>In </a:t>
            </a:r>
            <a:r>
              <a:rPr lang="en-US" dirty="0"/>
              <a:t>addition to the types contained within mscorlib.dll, the </a:t>
            </a:r>
            <a:r>
              <a:rPr lang="en-US" dirty="0">
                <a:solidFill>
                  <a:srgbClr val="FF0000"/>
                </a:solidFill>
              </a:rPr>
              <a:t>System.dll</a:t>
            </a:r>
            <a:r>
              <a:rPr lang="en-US" dirty="0"/>
              <a:t> assembly defines additional members of the System.IO </a:t>
            </a:r>
            <a:r>
              <a:rPr lang="en-US" dirty="0" smtClean="0"/>
              <a:t>namespace.</a:t>
            </a:r>
          </a:p>
          <a:p>
            <a:pPr lvl="1"/>
            <a:r>
              <a:rPr lang="en-US" dirty="0" smtClean="0"/>
              <a:t>Note </a:t>
            </a:r>
            <a:r>
              <a:rPr lang="en-US" dirty="0"/>
              <a:t>that all Visual Studio projects automatically set a reference to both </a:t>
            </a:r>
            <a:r>
              <a:rPr lang="en-US" dirty="0" smtClean="0"/>
              <a:t>assemblies.</a:t>
            </a:r>
          </a:p>
          <a:p>
            <a:pPr lvl="1"/>
            <a:r>
              <a:rPr lang="en-US" dirty="0" smtClean="0"/>
              <a:t>Many </a:t>
            </a:r>
            <a:r>
              <a:rPr lang="en-US" dirty="0"/>
              <a:t>of the types within the System.IO namespace focus on the programmatic manipulation of physical directories and </a:t>
            </a:r>
            <a:r>
              <a:rPr lang="en-US" dirty="0" smtClean="0"/>
              <a:t>files.</a:t>
            </a:r>
          </a:p>
          <a:p>
            <a:pPr lvl="1"/>
            <a:r>
              <a:rPr lang="en-US" dirty="0" smtClean="0"/>
              <a:t>However</a:t>
            </a:r>
            <a:r>
              <a:rPr lang="en-US" dirty="0"/>
              <a:t>, additional types provide support </a:t>
            </a:r>
            <a:r>
              <a:rPr lang="en-US" dirty="0" smtClean="0"/>
              <a:t>to</a:t>
            </a:r>
          </a:p>
          <a:p>
            <a:pPr lvl="2"/>
            <a:r>
              <a:rPr lang="en-US" dirty="0" smtClean="0"/>
              <a:t>read </a:t>
            </a:r>
            <a:r>
              <a:rPr lang="en-US" dirty="0"/>
              <a:t>data from and write data to string </a:t>
            </a:r>
            <a:r>
              <a:rPr lang="en-US" dirty="0" smtClean="0"/>
              <a:t>buffers</a:t>
            </a:r>
          </a:p>
          <a:p>
            <a:pPr lvl="2"/>
            <a:r>
              <a:rPr lang="en-US" dirty="0" smtClean="0"/>
              <a:t>as </a:t>
            </a:r>
            <a:r>
              <a:rPr lang="en-US" dirty="0"/>
              <a:t>well as raw memory </a:t>
            </a:r>
            <a:r>
              <a:rPr lang="en-US" dirty="0" smtClean="0"/>
              <a:t>locations.</a:t>
            </a:r>
          </a:p>
          <a:p>
            <a:pPr lvl="1"/>
            <a:r>
              <a:rPr lang="en-US" dirty="0" smtClean="0">
                <a:solidFill>
                  <a:srgbClr val="FF0000"/>
                </a:solidFill>
              </a:rPr>
              <a:t>Table </a:t>
            </a:r>
            <a:r>
              <a:rPr lang="en-US" dirty="0">
                <a:solidFill>
                  <a:srgbClr val="FF0000"/>
                </a:solidFill>
              </a:rPr>
              <a:t>20-1</a:t>
            </a:r>
            <a:r>
              <a:rPr lang="en-US" dirty="0"/>
              <a:t> outlines the core (nonabstract) classes, providing a road map of the functionality in System.IO</a:t>
            </a:r>
            <a:r>
              <a:rPr lang="en-US" dirty="0" smtClean="0"/>
              <a:t>.</a:t>
            </a:r>
          </a:p>
          <a:p>
            <a:pPr lvl="1"/>
            <a:r>
              <a:rPr lang="en-US" dirty="0"/>
              <a:t>In addition to these concrete class types, System.IO </a:t>
            </a:r>
            <a:r>
              <a:rPr lang="en-US" dirty="0" smtClean="0"/>
              <a:t>defines</a:t>
            </a:r>
          </a:p>
          <a:p>
            <a:pPr lvl="2"/>
            <a:r>
              <a:rPr lang="en-US" dirty="0" smtClean="0"/>
              <a:t>a </a:t>
            </a:r>
            <a:r>
              <a:rPr lang="en-US" dirty="0"/>
              <a:t>number of </a:t>
            </a:r>
            <a:r>
              <a:rPr lang="en-US" dirty="0" smtClean="0"/>
              <a:t>enumerations</a:t>
            </a:r>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161</a:t>
            </a:fld>
            <a:endParaRPr lang="en-US" dirty="0"/>
          </a:p>
        </p:txBody>
      </p:sp>
    </p:spTree>
    <p:extLst>
      <p:ext uri="{BB962C8B-B14F-4D97-AF65-F5344CB8AC3E}">
        <p14:creationId xmlns:p14="http://schemas.microsoft.com/office/powerpoint/2010/main" val="1500682325"/>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Exploring the System.IO </a:t>
            </a:r>
            <a:r>
              <a:rPr lang="en-US" dirty="0" smtClean="0"/>
              <a:t>Namespace		   </a:t>
            </a:r>
            <a:r>
              <a:rPr lang="en-US" dirty="0" smtClean="0">
                <a:solidFill>
                  <a:srgbClr val="C00000"/>
                </a:solidFill>
              </a:rPr>
              <a:t>|</a:t>
            </a:r>
            <a:endParaRPr lang="en-US" dirty="0">
              <a:solidFill>
                <a:srgbClr val="C00000"/>
              </a:solidFill>
            </a:endParaRPr>
          </a:p>
        </p:txBody>
      </p:sp>
      <p:sp>
        <p:nvSpPr>
          <p:cNvPr id="3" name="Content Placeholder 2"/>
          <p:cNvSpPr>
            <a:spLocks noGrp="1"/>
          </p:cNvSpPr>
          <p:nvPr>
            <p:ph idx="1"/>
          </p:nvPr>
        </p:nvSpPr>
        <p:spPr/>
        <p:txBody>
          <a:bodyPr/>
          <a:lstStyle/>
          <a:p>
            <a:pPr lvl="2"/>
            <a:r>
              <a:rPr lang="en-US" dirty="0" smtClean="0"/>
              <a:t>as </a:t>
            </a:r>
            <a:r>
              <a:rPr lang="en-US" dirty="0"/>
              <a:t>well as a set of abstract classes (e.g., Stream, TextReader, and </a:t>
            </a:r>
            <a:r>
              <a:rPr lang="en-US" dirty="0" smtClean="0"/>
              <a:t>TextWriter)</a:t>
            </a:r>
          </a:p>
          <a:p>
            <a:pPr lvl="2"/>
            <a:r>
              <a:rPr lang="en-US" dirty="0" smtClean="0"/>
              <a:t>that </a:t>
            </a:r>
            <a:r>
              <a:rPr lang="en-US" dirty="0"/>
              <a:t>define a shared polymorphic interface to all </a:t>
            </a:r>
            <a:r>
              <a:rPr lang="en-US" dirty="0" smtClean="0"/>
              <a:t>descendants.</a:t>
            </a:r>
          </a:p>
          <a:p>
            <a:pPr lvl="1"/>
            <a:r>
              <a:rPr lang="en-US" dirty="0" smtClean="0"/>
              <a:t>You </a:t>
            </a:r>
            <a:r>
              <a:rPr lang="en-US" dirty="0"/>
              <a:t>will read about many of these types in this chapter</a:t>
            </a:r>
            <a:r>
              <a:rPr lang="en-US" dirty="0" smtClean="0"/>
              <a:t>.</a:t>
            </a:r>
            <a:endParaRPr lang="en-US" dirty="0"/>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162</a:t>
            </a:fld>
            <a:endParaRPr lang="en-US" dirty="0"/>
          </a:p>
        </p:txBody>
      </p:sp>
    </p:spTree>
    <p:extLst>
      <p:ext uri="{BB962C8B-B14F-4D97-AF65-F5344CB8AC3E}">
        <p14:creationId xmlns:p14="http://schemas.microsoft.com/office/powerpoint/2010/main" val="1405724498"/>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Table 20-1</a:t>
            </a:r>
            <a:endParaRPr lang="en-US" dirty="0"/>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163</a:t>
            </a:fld>
            <a:endParaRPr lang="en-US" dirty="0"/>
          </a:p>
        </p:txBody>
      </p:sp>
      <p:pic>
        <p:nvPicPr>
          <p:cNvPr id="11" name="Picture 10"/>
          <p:cNvPicPr>
            <a:picLocks noChangeAspect="1"/>
          </p:cNvPicPr>
          <p:nvPr/>
        </p:nvPicPr>
        <p:blipFill>
          <a:blip r:embed="rId2"/>
          <a:stretch>
            <a:fillRect/>
          </a:stretch>
        </p:blipFill>
        <p:spPr>
          <a:xfrm>
            <a:off x="152399" y="1247782"/>
            <a:ext cx="5946113" cy="5291130"/>
          </a:xfrm>
          <a:prstGeom prst="rect">
            <a:avLst/>
          </a:prstGeom>
          <a:ln>
            <a:solidFill>
              <a:schemeClr val="accent1"/>
            </a:solidFill>
          </a:ln>
        </p:spPr>
      </p:pic>
    </p:spTree>
    <p:extLst>
      <p:ext uri="{BB962C8B-B14F-4D97-AF65-F5344CB8AC3E}">
        <p14:creationId xmlns:p14="http://schemas.microsoft.com/office/powerpoint/2010/main" val="251506298"/>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Directory(Info) and File(Info) Types</a:t>
            </a:r>
          </a:p>
        </p:txBody>
      </p:sp>
      <p:sp>
        <p:nvSpPr>
          <p:cNvPr id="3" name="Content Placeholder 2"/>
          <p:cNvSpPr>
            <a:spLocks noGrp="1"/>
          </p:cNvSpPr>
          <p:nvPr>
            <p:ph idx="1"/>
          </p:nvPr>
        </p:nvSpPr>
        <p:spPr/>
        <p:txBody>
          <a:bodyPr/>
          <a:lstStyle/>
          <a:p>
            <a:r>
              <a:rPr lang="en-US" dirty="0" smtClean="0"/>
              <a:t>System.IO </a:t>
            </a:r>
            <a:r>
              <a:rPr lang="en-US" dirty="0"/>
              <a:t>provides four classes that allow you </a:t>
            </a:r>
            <a:r>
              <a:rPr lang="en-US" dirty="0" smtClean="0"/>
              <a:t>to</a:t>
            </a:r>
          </a:p>
          <a:p>
            <a:pPr lvl="2"/>
            <a:r>
              <a:rPr lang="en-US" dirty="0" smtClean="0"/>
              <a:t>manipulate </a:t>
            </a:r>
            <a:r>
              <a:rPr lang="en-US" dirty="0"/>
              <a:t>individual </a:t>
            </a:r>
            <a:r>
              <a:rPr lang="en-US" dirty="0" smtClean="0"/>
              <a:t>files</a:t>
            </a:r>
          </a:p>
          <a:p>
            <a:pPr lvl="2"/>
            <a:r>
              <a:rPr lang="en-US" dirty="0" smtClean="0"/>
              <a:t>as </a:t>
            </a:r>
            <a:r>
              <a:rPr lang="en-US" dirty="0"/>
              <a:t>well as interact with a machine’s directory </a:t>
            </a:r>
            <a:r>
              <a:rPr lang="en-US" dirty="0" smtClean="0"/>
              <a:t>structure</a:t>
            </a:r>
          </a:p>
          <a:p>
            <a:pPr lvl="1"/>
            <a:r>
              <a:rPr lang="en-US" dirty="0" smtClean="0"/>
              <a:t>The </a:t>
            </a:r>
            <a:r>
              <a:rPr lang="en-US" dirty="0"/>
              <a:t>first two </a:t>
            </a:r>
            <a:r>
              <a:rPr lang="en-US" dirty="0" smtClean="0"/>
              <a:t>types,</a:t>
            </a:r>
          </a:p>
          <a:p>
            <a:pPr lvl="3"/>
            <a:r>
              <a:rPr lang="en-US" dirty="0" smtClean="0"/>
              <a:t>Directory and</a:t>
            </a:r>
          </a:p>
          <a:p>
            <a:pPr lvl="3"/>
            <a:r>
              <a:rPr lang="en-US" dirty="0" smtClean="0"/>
              <a:t>File</a:t>
            </a:r>
          </a:p>
          <a:p>
            <a:pPr lvl="2"/>
            <a:r>
              <a:rPr lang="en-US" dirty="0" smtClean="0"/>
              <a:t>expose</a:t>
            </a:r>
          </a:p>
          <a:p>
            <a:pPr lvl="3"/>
            <a:r>
              <a:rPr lang="en-US" dirty="0" smtClean="0"/>
              <a:t>Creation</a:t>
            </a:r>
          </a:p>
          <a:p>
            <a:pPr lvl="3"/>
            <a:r>
              <a:rPr lang="en-US" dirty="0" smtClean="0"/>
              <a:t>Deletion</a:t>
            </a:r>
          </a:p>
          <a:p>
            <a:pPr lvl="3"/>
            <a:r>
              <a:rPr lang="en-US" dirty="0" smtClean="0"/>
              <a:t>copying</a:t>
            </a:r>
            <a:r>
              <a:rPr lang="en-US" dirty="0"/>
              <a:t>, </a:t>
            </a:r>
            <a:r>
              <a:rPr lang="en-US" dirty="0" smtClean="0"/>
              <a:t>and</a:t>
            </a:r>
          </a:p>
          <a:p>
            <a:pPr lvl="3"/>
            <a:r>
              <a:rPr lang="en-US" dirty="0" smtClean="0"/>
              <a:t>moving </a:t>
            </a:r>
            <a:r>
              <a:rPr lang="en-US" dirty="0"/>
              <a:t>operations using various static </a:t>
            </a:r>
            <a:r>
              <a:rPr lang="en-US" dirty="0" smtClean="0"/>
              <a:t>members</a:t>
            </a:r>
          </a:p>
          <a:p>
            <a:pPr lvl="1"/>
            <a:r>
              <a:rPr lang="en-US" dirty="0" smtClean="0"/>
              <a:t>The </a:t>
            </a:r>
            <a:r>
              <a:rPr lang="en-US" dirty="0"/>
              <a:t>closely related </a:t>
            </a:r>
            <a:r>
              <a:rPr lang="en-US" dirty="0">
                <a:solidFill>
                  <a:srgbClr val="FF0000"/>
                </a:solidFill>
              </a:rPr>
              <a:t>FileInfo</a:t>
            </a:r>
            <a:r>
              <a:rPr lang="en-US" dirty="0"/>
              <a:t> and </a:t>
            </a:r>
            <a:r>
              <a:rPr lang="en-US" dirty="0">
                <a:solidFill>
                  <a:srgbClr val="FF0000"/>
                </a:solidFill>
              </a:rPr>
              <a:t>DirectoryInfo</a:t>
            </a:r>
            <a:r>
              <a:rPr lang="en-US" dirty="0"/>
              <a:t> types expose similar functionality as </a:t>
            </a:r>
            <a:r>
              <a:rPr lang="en-US" dirty="0">
                <a:solidFill>
                  <a:srgbClr val="FF0000"/>
                </a:solidFill>
              </a:rPr>
              <a:t>instance-level methods</a:t>
            </a:r>
            <a:r>
              <a:rPr lang="en-US" dirty="0"/>
              <a:t> (therefore, you must allocate them with the new keyword</a:t>
            </a:r>
            <a:r>
              <a:rPr lang="en-US" dirty="0" smtClean="0"/>
              <a:t>).</a:t>
            </a:r>
          </a:p>
          <a:p>
            <a:pPr lvl="1"/>
            <a:r>
              <a:rPr lang="en-US" dirty="0" smtClean="0"/>
              <a:t>In </a:t>
            </a:r>
            <a:r>
              <a:rPr lang="en-US" dirty="0">
                <a:solidFill>
                  <a:srgbClr val="FF0000"/>
                </a:solidFill>
              </a:rPr>
              <a:t>Figure 20-1</a:t>
            </a:r>
            <a:r>
              <a:rPr lang="en-US" dirty="0"/>
              <a:t>, the Directory and File classes directly extend </a:t>
            </a:r>
            <a:r>
              <a:rPr lang="en-US" dirty="0">
                <a:solidFill>
                  <a:srgbClr val="FF0000"/>
                </a:solidFill>
              </a:rPr>
              <a:t>System.Object</a:t>
            </a:r>
            <a:r>
              <a:rPr lang="en-US" dirty="0"/>
              <a:t>, while DirectoryInfo and FileInfo derive from the abstract </a:t>
            </a:r>
            <a:r>
              <a:rPr lang="en-US" dirty="0">
                <a:solidFill>
                  <a:srgbClr val="FF0000"/>
                </a:solidFill>
              </a:rPr>
              <a:t>FileSystemInfo</a:t>
            </a:r>
            <a:r>
              <a:rPr lang="en-US" dirty="0"/>
              <a:t> type</a:t>
            </a:r>
            <a:r>
              <a:rPr lang="en-US" dirty="0" smtClean="0"/>
              <a:t>.</a:t>
            </a:r>
            <a:endParaRPr lang="en-US" dirty="0"/>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164</a:t>
            </a:fld>
            <a:endParaRPr lang="en-US" dirty="0"/>
          </a:p>
        </p:txBody>
      </p:sp>
    </p:spTree>
    <p:extLst>
      <p:ext uri="{BB962C8B-B14F-4D97-AF65-F5344CB8AC3E}">
        <p14:creationId xmlns:p14="http://schemas.microsoft.com/office/powerpoint/2010/main" val="2938908551"/>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20-1</a:t>
            </a:r>
            <a:endParaRPr lang="en-US" dirty="0"/>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165</a:t>
            </a:fld>
            <a:endParaRPr lang="en-US" dirty="0"/>
          </a:p>
        </p:txBody>
      </p:sp>
      <p:pic>
        <p:nvPicPr>
          <p:cNvPr id="6" name="Picture 5"/>
          <p:cNvPicPr>
            <a:picLocks noChangeAspect="1"/>
          </p:cNvPicPr>
          <p:nvPr/>
        </p:nvPicPr>
        <p:blipFill>
          <a:blip r:embed="rId2"/>
          <a:stretch>
            <a:fillRect/>
          </a:stretch>
        </p:blipFill>
        <p:spPr>
          <a:xfrm>
            <a:off x="152400" y="1249436"/>
            <a:ext cx="7825527" cy="4348342"/>
          </a:xfrm>
          <a:prstGeom prst="rect">
            <a:avLst/>
          </a:prstGeom>
          <a:ln>
            <a:solidFill>
              <a:schemeClr val="accent1"/>
            </a:solidFill>
          </a:ln>
        </p:spPr>
      </p:pic>
    </p:spTree>
    <p:extLst>
      <p:ext uri="{BB962C8B-B14F-4D97-AF65-F5344CB8AC3E}">
        <p14:creationId xmlns:p14="http://schemas.microsoft.com/office/powerpoint/2010/main" val="3618783475"/>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166</a:t>
            </a:fld>
            <a:endParaRPr lang="en-US" dirty="0"/>
          </a:p>
        </p:txBody>
      </p:sp>
    </p:spTree>
    <p:extLst>
      <p:ext uri="{BB962C8B-B14F-4D97-AF65-F5344CB8AC3E}">
        <p14:creationId xmlns:p14="http://schemas.microsoft.com/office/powerpoint/2010/main" val="2536430558"/>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167</a:t>
            </a:fld>
            <a:endParaRPr lang="en-US" dirty="0"/>
          </a:p>
        </p:txBody>
      </p:sp>
    </p:spTree>
    <p:extLst>
      <p:ext uri="{BB962C8B-B14F-4D97-AF65-F5344CB8AC3E}">
        <p14:creationId xmlns:p14="http://schemas.microsoft.com/office/powerpoint/2010/main" val="3170669420"/>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Understanding Object Serialization</a:t>
            </a:r>
          </a:p>
        </p:txBody>
      </p:sp>
      <p:sp>
        <p:nvSpPr>
          <p:cNvPr id="3" name="Content Placeholder 2"/>
          <p:cNvSpPr>
            <a:spLocks noGrp="1"/>
          </p:cNvSpPr>
          <p:nvPr>
            <p:ph idx="1"/>
          </p:nvPr>
        </p:nvSpPr>
        <p:spPr/>
        <p:txBody>
          <a:bodyPr/>
          <a:lstStyle/>
          <a:p>
            <a:r>
              <a:rPr lang="en-US" dirty="0" smtClean="0"/>
              <a:t>The </a:t>
            </a:r>
            <a:r>
              <a:rPr lang="en-US" dirty="0"/>
              <a:t>term serialization describes the process of persisting (and possibly transferring) the </a:t>
            </a:r>
            <a:r>
              <a:rPr lang="en-US" dirty="0">
                <a:solidFill>
                  <a:srgbClr val="FF0000"/>
                </a:solidFill>
              </a:rPr>
              <a:t>state of an object</a:t>
            </a:r>
            <a:r>
              <a:rPr lang="en-US" dirty="0"/>
              <a:t> into a </a:t>
            </a:r>
            <a:r>
              <a:rPr lang="en-US" dirty="0" smtClean="0"/>
              <a:t>stream</a:t>
            </a:r>
          </a:p>
          <a:p>
            <a:pPr lvl="2"/>
            <a:r>
              <a:rPr lang="en-US" dirty="0" smtClean="0"/>
              <a:t>file </a:t>
            </a:r>
            <a:r>
              <a:rPr lang="en-US" dirty="0"/>
              <a:t>stream </a:t>
            </a:r>
            <a:r>
              <a:rPr lang="en-US" dirty="0" smtClean="0"/>
              <a:t>and</a:t>
            </a:r>
          </a:p>
          <a:p>
            <a:pPr lvl="2"/>
            <a:r>
              <a:rPr lang="en-US" dirty="0" smtClean="0"/>
              <a:t>memory stream</a:t>
            </a:r>
          </a:p>
          <a:p>
            <a:pPr lvl="1"/>
            <a:r>
              <a:rPr lang="en-US" dirty="0" smtClean="0"/>
              <a:t>The </a:t>
            </a:r>
            <a:r>
              <a:rPr lang="en-US" dirty="0"/>
              <a:t>persisted data sequence contains all the necessary information you need to </a:t>
            </a:r>
            <a:r>
              <a:rPr lang="en-US" dirty="0">
                <a:solidFill>
                  <a:srgbClr val="FF0000"/>
                </a:solidFill>
              </a:rPr>
              <a:t>reconstruct</a:t>
            </a:r>
            <a:r>
              <a:rPr lang="en-US" dirty="0"/>
              <a:t> (or </a:t>
            </a:r>
            <a:r>
              <a:rPr lang="en-US" dirty="0">
                <a:solidFill>
                  <a:srgbClr val="FF0000"/>
                </a:solidFill>
              </a:rPr>
              <a:t>deserialize</a:t>
            </a:r>
            <a:r>
              <a:rPr lang="en-US" dirty="0"/>
              <a:t>) the state of the object for use </a:t>
            </a:r>
            <a:r>
              <a:rPr lang="en-US" dirty="0" smtClean="0"/>
              <a:t>later.</a:t>
            </a:r>
          </a:p>
          <a:p>
            <a:pPr lvl="1"/>
            <a:r>
              <a:rPr lang="en-US" dirty="0" smtClean="0"/>
              <a:t>Using </a:t>
            </a:r>
            <a:r>
              <a:rPr lang="en-US" dirty="0"/>
              <a:t>this technology makes it trivial to save vast amounts of data (in various formats</a:t>
            </a:r>
            <a:r>
              <a:rPr lang="en-US" dirty="0" smtClean="0"/>
              <a:t>).</a:t>
            </a:r>
          </a:p>
          <a:p>
            <a:pPr lvl="1"/>
            <a:r>
              <a:rPr lang="en-US" dirty="0" smtClean="0"/>
              <a:t>In </a:t>
            </a:r>
            <a:r>
              <a:rPr lang="en-US" dirty="0"/>
              <a:t>many cases, saving application data using serialization services results in less code than using the readers/writers you find in the System.IO </a:t>
            </a:r>
            <a:r>
              <a:rPr lang="en-US" dirty="0" smtClean="0"/>
              <a:t>namespace.</a:t>
            </a:r>
          </a:p>
          <a:p>
            <a:pPr lvl="1"/>
            <a:r>
              <a:rPr lang="en-US" dirty="0" smtClean="0"/>
              <a:t>For </a:t>
            </a:r>
            <a:r>
              <a:rPr lang="en-US" dirty="0"/>
              <a:t>example, assume you want to create a GUI-based desktop application that provides a way for end users to save their preferences (e.g., window color and font size</a:t>
            </a:r>
            <a:r>
              <a:rPr lang="en-US" dirty="0" smtClean="0"/>
              <a:t>).</a:t>
            </a:r>
          </a:p>
          <a:p>
            <a:pPr lvl="1"/>
            <a:r>
              <a:rPr lang="en-US" dirty="0" smtClean="0"/>
              <a:t>To </a:t>
            </a:r>
            <a:r>
              <a:rPr lang="en-US" dirty="0"/>
              <a:t>do this, you might define a class named UserPrefs that encapsulates 20 or so pieces of field </a:t>
            </a:r>
            <a:r>
              <a:rPr lang="en-US" dirty="0" smtClean="0"/>
              <a:t>data.</a:t>
            </a:r>
          </a:p>
          <a:p>
            <a:pPr lvl="2"/>
            <a:r>
              <a:rPr lang="en-US" dirty="0" smtClean="0"/>
              <a:t>Now</a:t>
            </a:r>
            <a:r>
              <a:rPr lang="en-US" dirty="0"/>
              <a:t>, if you were to use a System.IO.BinaryWriter type, you would need to save each field of the UserPrefs object </a:t>
            </a:r>
            <a:r>
              <a:rPr lang="en-US" dirty="0" smtClean="0"/>
              <a:t>manually.</a:t>
            </a:r>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168</a:t>
            </a:fld>
            <a:endParaRPr lang="en-US" dirty="0"/>
          </a:p>
        </p:txBody>
      </p:sp>
    </p:spTree>
    <p:extLst>
      <p:ext uri="{BB962C8B-B14F-4D97-AF65-F5344CB8AC3E}">
        <p14:creationId xmlns:p14="http://schemas.microsoft.com/office/powerpoint/2010/main" val="269832308"/>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Object </a:t>
            </a:r>
            <a:r>
              <a:rPr lang="en-US" dirty="0" smtClean="0"/>
              <a:t>Serialization			   </a:t>
            </a:r>
            <a:r>
              <a:rPr lang="en-US" dirty="0" smtClean="0">
                <a:solidFill>
                  <a:srgbClr val="C00000"/>
                </a:solidFill>
              </a:rPr>
              <a:t>|</a:t>
            </a:r>
            <a:endParaRPr lang="en-US" dirty="0">
              <a:solidFill>
                <a:srgbClr val="C00000"/>
              </a:solidFill>
            </a:endParaRPr>
          </a:p>
        </p:txBody>
      </p:sp>
      <p:sp>
        <p:nvSpPr>
          <p:cNvPr id="3" name="Content Placeholder 2"/>
          <p:cNvSpPr>
            <a:spLocks noGrp="1"/>
          </p:cNvSpPr>
          <p:nvPr>
            <p:ph idx="1"/>
          </p:nvPr>
        </p:nvSpPr>
        <p:spPr/>
        <p:txBody>
          <a:bodyPr/>
          <a:lstStyle/>
          <a:p>
            <a:pPr lvl="2"/>
            <a:r>
              <a:rPr lang="en-US" dirty="0" smtClean="0"/>
              <a:t>Likewise, if you were to load the data from a file back into memory, you would need to use a System.IO.BinaryReader and (once again) manually read in each value to reconfigure a new UserPrefs object.</a:t>
            </a:r>
          </a:p>
          <a:p>
            <a:pPr lvl="2"/>
            <a:r>
              <a:rPr lang="en-US" dirty="0" smtClean="0"/>
              <a:t>This </a:t>
            </a:r>
            <a:r>
              <a:rPr lang="en-US" dirty="0"/>
              <a:t>is all doable, but you can save yourself a good amount of time by marking the UserPrefs class with the [Serializable] attribute, like so</a:t>
            </a:r>
            <a:r>
              <a:rPr lang="en-US" dirty="0" smtClean="0"/>
              <a:t>:</a:t>
            </a:r>
            <a:endParaRPr lang="en-US" dirty="0"/>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169</a:t>
            </a:fld>
            <a:endParaRPr lang="en-US" dirty="0"/>
          </a:p>
        </p:txBody>
      </p:sp>
    </p:spTree>
    <p:extLst>
      <p:ext uri="{BB962C8B-B14F-4D97-AF65-F5344CB8AC3E}">
        <p14:creationId xmlns:p14="http://schemas.microsoft.com/office/powerpoint/2010/main" val="27342099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17</a:t>
            </a:fld>
            <a:endParaRPr lang="en-US" dirty="0"/>
          </a:p>
        </p:txBody>
      </p:sp>
    </p:spTree>
    <p:extLst>
      <p:ext uri="{BB962C8B-B14F-4D97-AF65-F5344CB8AC3E}">
        <p14:creationId xmlns:p14="http://schemas.microsoft.com/office/powerpoint/2010/main" val="3753314541"/>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2"/>
          </p:nvPr>
        </p:nvSpPr>
        <p:spPr/>
        <p:txBody>
          <a:bodyPr/>
          <a:lstStyle/>
          <a:p>
            <a:r>
              <a:rPr lang="en-US" smtClean="0"/>
              <a:t>5 June 2018</a:t>
            </a:r>
            <a:endParaRPr lang="en-US" dirty="0"/>
          </a:p>
        </p:txBody>
      </p:sp>
      <p:sp>
        <p:nvSpPr>
          <p:cNvPr id="4" name="Slide Number Placeholder 3"/>
          <p:cNvSpPr>
            <a:spLocks noGrp="1"/>
          </p:cNvSpPr>
          <p:nvPr>
            <p:ph type="sldNum" sz="quarter" idx="4"/>
          </p:nvPr>
        </p:nvSpPr>
        <p:spPr/>
        <p:txBody>
          <a:bodyPr/>
          <a:lstStyle/>
          <a:p>
            <a:fld id="{F1012999-1CD9-4014-B1C6-70315F8BBED0}" type="slidenum">
              <a:rPr lang="en-US" smtClean="0"/>
              <a:pPr/>
              <a:t>170</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169929274"/>
              </p:ext>
            </p:extLst>
          </p:nvPr>
        </p:nvGraphicFramePr>
        <p:xfrm>
          <a:off x="1188133" y="2332802"/>
          <a:ext cx="3052983" cy="2225040"/>
        </p:xfrm>
        <a:graphic>
          <a:graphicData uri="http://schemas.openxmlformats.org/drawingml/2006/table">
            <a:tbl>
              <a:tblPr bandRow="1">
                <a:tableStyleId>{69012ECD-51FC-41F1-AA8D-1B2483CD663E}</a:tableStyleId>
              </a:tblPr>
              <a:tblGrid>
                <a:gridCol w="3052983">
                  <a:extLst>
                    <a:ext uri="{9D8B030D-6E8A-4147-A177-3AD203B41FA5}">
                      <a16:colId xmlns:a16="http://schemas.microsoft.com/office/drawing/2014/main" val="4199222970"/>
                    </a:ext>
                  </a:extLst>
                </a:gridCol>
              </a:tblGrid>
              <a:tr h="370840">
                <a:tc>
                  <a:txBody>
                    <a:bodyPr/>
                    <a:lstStyle/>
                    <a:p>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1817161940"/>
                  </a:ext>
                </a:extLst>
              </a:tr>
              <a:tr h="370840">
                <a:tc>
                  <a:txBody>
                    <a:bodyPr/>
                    <a:lstStyle/>
                    <a:p>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19406522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4211391720"/>
                  </a:ext>
                </a:extLst>
              </a:tr>
              <a:tr h="370840">
                <a:tc>
                  <a:txBody>
                    <a:bodyPr/>
                    <a:lstStyle/>
                    <a:p>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214961073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4857890"/>
                  </a:ext>
                </a:extLst>
              </a:tr>
              <a:tr h="370840">
                <a:tc>
                  <a:txBody>
                    <a:bodyPr/>
                    <a:lstStyle/>
                    <a:p>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1379807457"/>
                  </a:ext>
                </a:extLst>
              </a:tr>
            </a:tbl>
          </a:graphicData>
        </a:graphic>
      </p:graphicFrame>
    </p:spTree>
    <p:extLst>
      <p:ext uri="{BB962C8B-B14F-4D97-AF65-F5344CB8AC3E}">
        <p14:creationId xmlns:p14="http://schemas.microsoft.com/office/powerpoint/2010/main" val="24516260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18</a:t>
            </a:fld>
            <a:endParaRPr lang="en-US" dirty="0"/>
          </a:p>
        </p:txBody>
      </p:sp>
    </p:spTree>
    <p:extLst>
      <p:ext uri="{BB962C8B-B14F-4D97-AF65-F5344CB8AC3E}">
        <p14:creationId xmlns:p14="http://schemas.microsoft.com/office/powerpoint/2010/main" val="33909917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19</a:t>
            </a:fld>
            <a:endParaRPr lang="en-US" dirty="0"/>
          </a:p>
        </p:txBody>
      </p:sp>
    </p:spTree>
    <p:extLst>
      <p:ext uri="{BB962C8B-B14F-4D97-AF65-F5344CB8AC3E}">
        <p14:creationId xmlns:p14="http://schemas.microsoft.com/office/powerpoint/2010/main" val="1461068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C# 7</a:t>
            </a:r>
            <a:endParaRPr lang="en-US" dirty="0"/>
          </a:p>
        </p:txBody>
      </p:sp>
      <p:sp>
        <p:nvSpPr>
          <p:cNvPr id="3" name="Text Placeholder 2"/>
          <p:cNvSpPr>
            <a:spLocks noGrp="1"/>
          </p:cNvSpPr>
          <p:nvPr>
            <p:ph type="body" sz="quarter" idx="14"/>
          </p:nvPr>
        </p:nvSpPr>
        <p:spPr>
          <a:xfrm>
            <a:off x="2555422" y="2556686"/>
            <a:ext cx="5568042" cy="365760"/>
          </a:xfrm>
        </p:spPr>
        <p:txBody>
          <a:bodyPr/>
          <a:lstStyle/>
          <a:p>
            <a:r>
              <a:rPr lang="en-US" dirty="0">
                <a:latin typeface="Gill Sans MT" panose="020B0502020104020203" pitchFamily="34" charset="0"/>
              </a:rPr>
              <a:t>Pro C# 7 With .NET and .NET Core 2017 8th ed. Edition</a:t>
            </a:r>
          </a:p>
        </p:txBody>
      </p:sp>
      <p:sp>
        <p:nvSpPr>
          <p:cNvPr id="4" name="Text Placeholder 3"/>
          <p:cNvSpPr>
            <a:spLocks noGrp="1"/>
          </p:cNvSpPr>
          <p:nvPr>
            <p:ph type="body" sz="quarter" idx="15"/>
          </p:nvPr>
        </p:nvSpPr>
        <p:spPr>
          <a:xfrm>
            <a:off x="2555422" y="2925811"/>
            <a:ext cx="5568042" cy="365760"/>
          </a:xfrm>
        </p:spPr>
        <p:txBody>
          <a:bodyPr/>
          <a:lstStyle/>
          <a:p>
            <a:endParaRPr lang="en-US" dirty="0">
              <a:latin typeface="Gill Sans MT" panose="020B0502020104020203" pitchFamily="34" charset="0"/>
            </a:endParaRPr>
          </a:p>
        </p:txBody>
      </p:sp>
      <p:sp>
        <p:nvSpPr>
          <p:cNvPr id="5" name="Date Placeholder 4"/>
          <p:cNvSpPr>
            <a:spLocks noGrp="1"/>
          </p:cNvSpPr>
          <p:nvPr>
            <p:ph type="dt" sz="half" idx="2"/>
          </p:nvPr>
        </p:nvSpPr>
        <p:spPr/>
        <p:txBody>
          <a:bodyPr/>
          <a:lstStyle/>
          <a:p>
            <a:r>
              <a:rPr lang="en-US" smtClean="0"/>
              <a:t>5 June 2018</a:t>
            </a:r>
            <a:endParaRPr lang="en-US" dirty="0"/>
          </a:p>
        </p:txBody>
      </p:sp>
      <p:sp>
        <p:nvSpPr>
          <p:cNvPr id="7" name="Slide Number Placeholder 6"/>
          <p:cNvSpPr>
            <a:spLocks noGrp="1"/>
          </p:cNvSpPr>
          <p:nvPr>
            <p:ph type="sldNum" sz="quarter" idx="4"/>
          </p:nvPr>
        </p:nvSpPr>
        <p:spPr/>
        <p:txBody>
          <a:bodyPr/>
          <a:lstStyle/>
          <a:p>
            <a:fld id="{F1012999-1CD9-4014-B1C6-70315F8BBED0}" type="slidenum">
              <a:rPr lang="en-US" smtClean="0"/>
              <a:pPr/>
              <a:t>2</a:t>
            </a:fld>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119276566"/>
              </p:ext>
            </p:extLst>
          </p:nvPr>
        </p:nvGraphicFramePr>
        <p:xfrm>
          <a:off x="10785021" y="1104900"/>
          <a:ext cx="1292952" cy="2711052"/>
        </p:xfrm>
        <a:graphic>
          <a:graphicData uri="http://schemas.openxmlformats.org/drawingml/2006/table">
            <a:tbl>
              <a:tblPr firstRow="1">
                <a:tableStyleId>{5C22544A-7EE6-4342-B048-85BDC9FD1C3A}</a:tableStyleId>
              </a:tblPr>
              <a:tblGrid>
                <a:gridCol w="448065">
                  <a:extLst>
                    <a:ext uri="{9D8B030D-6E8A-4147-A177-3AD203B41FA5}">
                      <a16:colId xmlns:a16="http://schemas.microsoft.com/office/drawing/2014/main" val="1331477486"/>
                    </a:ext>
                  </a:extLst>
                </a:gridCol>
                <a:gridCol w="844887">
                  <a:extLst>
                    <a:ext uri="{9D8B030D-6E8A-4147-A177-3AD203B41FA5}">
                      <a16:colId xmlns:a16="http://schemas.microsoft.com/office/drawing/2014/main" val="508486208"/>
                    </a:ext>
                  </a:extLst>
                </a:gridCol>
              </a:tblGrid>
              <a:tr h="301228">
                <a:tc>
                  <a:txBody>
                    <a:bodyPr/>
                    <a:lstStyle/>
                    <a:p>
                      <a:r>
                        <a:rPr lang="en-US" sz="1200" dirty="0" smtClean="0">
                          <a:latin typeface="Gill Sans MT" panose="020B0502020104020203" pitchFamily="34" charset="0"/>
                        </a:rPr>
                        <a:t>Ch</a:t>
                      </a:r>
                      <a:endParaRPr lang="en-US" sz="1200" dirty="0">
                        <a:latin typeface="Gill Sans MT" panose="020B0502020104020203" pitchFamily="34" charset="0"/>
                      </a:endParaRPr>
                    </a:p>
                  </a:txBody>
                  <a:tcPr/>
                </a:tc>
                <a:tc>
                  <a:txBody>
                    <a:bodyPr/>
                    <a:lstStyle/>
                    <a:p>
                      <a:r>
                        <a:rPr lang="en-US" sz="1200" dirty="0" smtClean="0">
                          <a:latin typeface="Gill Sans MT" panose="020B0502020104020203" pitchFamily="34" charset="0"/>
                        </a:rPr>
                        <a:t>Date</a:t>
                      </a:r>
                      <a:endParaRPr lang="en-US" sz="1200" dirty="0">
                        <a:latin typeface="Gill Sans MT" panose="020B0502020104020203" pitchFamily="34" charset="0"/>
                      </a:endParaRPr>
                    </a:p>
                  </a:txBody>
                  <a:tcPr/>
                </a:tc>
                <a:extLst>
                  <a:ext uri="{0D108BD9-81ED-4DB2-BD59-A6C34878D82A}">
                    <a16:rowId xmlns:a16="http://schemas.microsoft.com/office/drawing/2014/main" val="1061832011"/>
                  </a:ext>
                </a:extLst>
              </a:tr>
              <a:tr h="301228">
                <a:tc>
                  <a:txBody>
                    <a:bodyPr/>
                    <a:lstStyle/>
                    <a:p>
                      <a:r>
                        <a:rPr lang="en-US" sz="1200" dirty="0" smtClean="0">
                          <a:latin typeface="Gill Sans MT" panose="020B0502020104020203" pitchFamily="34" charset="0"/>
                        </a:rPr>
                        <a:t>1</a:t>
                      </a:r>
                      <a:endParaRPr lang="en-US" sz="1200" dirty="0">
                        <a:latin typeface="Gill Sans MT" panose="020B0502020104020203" pitchFamily="34" charset="0"/>
                      </a:endParaRPr>
                    </a:p>
                  </a:txBody>
                  <a:tcPr/>
                </a:tc>
                <a:tc>
                  <a:txBody>
                    <a:bodyPr/>
                    <a:lstStyle/>
                    <a:p>
                      <a:r>
                        <a:rPr lang="en-US" sz="1200" smtClean="0">
                          <a:latin typeface="Gill Sans MT" panose="020B0502020104020203" pitchFamily="34" charset="0"/>
                        </a:rPr>
                        <a:t>00 May 18</a:t>
                      </a:r>
                      <a:endParaRPr lang="en-US" sz="1200" dirty="0">
                        <a:latin typeface="Gill Sans MT" panose="020B0502020104020203" pitchFamily="34" charset="0"/>
                      </a:endParaRPr>
                    </a:p>
                  </a:txBody>
                  <a:tcPr/>
                </a:tc>
                <a:extLst>
                  <a:ext uri="{0D108BD9-81ED-4DB2-BD59-A6C34878D82A}">
                    <a16:rowId xmlns:a16="http://schemas.microsoft.com/office/drawing/2014/main" val="3915895731"/>
                  </a:ext>
                </a:extLst>
              </a:tr>
              <a:tr h="301228">
                <a:tc>
                  <a:txBody>
                    <a:bodyPr/>
                    <a:lstStyle/>
                    <a:p>
                      <a:r>
                        <a:rPr lang="en-US" sz="1200" dirty="0" smtClean="0">
                          <a:latin typeface="Gill Sans MT" panose="020B0502020104020203" pitchFamily="34" charset="0"/>
                        </a:rPr>
                        <a:t>2</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1126986426"/>
                  </a:ext>
                </a:extLst>
              </a:tr>
              <a:tr h="301228">
                <a:tc>
                  <a:txBody>
                    <a:bodyPr/>
                    <a:lstStyle/>
                    <a:p>
                      <a:r>
                        <a:rPr lang="en-US" sz="1200" dirty="0" smtClean="0">
                          <a:latin typeface="Gill Sans MT" panose="020B0502020104020203" pitchFamily="34" charset="0"/>
                        </a:rPr>
                        <a:t>3</a:t>
                      </a: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3283472548"/>
                  </a:ext>
                </a:extLst>
              </a:tr>
              <a:tr h="301228">
                <a:tc>
                  <a:txBody>
                    <a:bodyPr/>
                    <a:lstStyle/>
                    <a:p>
                      <a:r>
                        <a:rPr lang="en-US" sz="1200" dirty="0" smtClean="0">
                          <a:latin typeface="Gill Sans MT" panose="020B0502020104020203" pitchFamily="34" charset="0"/>
                        </a:rPr>
                        <a:t>4</a:t>
                      </a: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1703458135"/>
                  </a:ext>
                </a:extLst>
              </a:tr>
              <a:tr h="301228">
                <a:tc>
                  <a:txBody>
                    <a:bodyPr/>
                    <a:lstStyle/>
                    <a:p>
                      <a:r>
                        <a:rPr lang="en-US" sz="1200" dirty="0" smtClean="0">
                          <a:latin typeface="Gill Sans MT" panose="020B0502020104020203" pitchFamily="34" charset="0"/>
                        </a:rPr>
                        <a:t>5</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733363448"/>
                  </a:ext>
                </a:extLst>
              </a:tr>
              <a:tr h="301228">
                <a:tc>
                  <a:txBody>
                    <a:bodyPr/>
                    <a:lstStyle/>
                    <a:p>
                      <a:r>
                        <a:rPr lang="en-US" sz="1200" dirty="0" smtClean="0">
                          <a:latin typeface="Gill Sans MT" panose="020B0502020104020203" pitchFamily="34" charset="0"/>
                        </a:rPr>
                        <a:t>6</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274355365"/>
                  </a:ext>
                </a:extLst>
              </a:tr>
              <a:tr h="301228">
                <a:tc>
                  <a:txBody>
                    <a:bodyPr/>
                    <a:lstStyle/>
                    <a:p>
                      <a:r>
                        <a:rPr lang="en-US" sz="1200" dirty="0" smtClean="0">
                          <a:latin typeface="Gill Sans MT" panose="020B0502020104020203" pitchFamily="34" charset="0"/>
                        </a:rPr>
                        <a:t>7</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3587235144"/>
                  </a:ext>
                </a:extLst>
              </a:tr>
              <a:tr h="301228">
                <a:tc>
                  <a:txBody>
                    <a:bodyPr/>
                    <a:lstStyle/>
                    <a:p>
                      <a:r>
                        <a:rPr lang="en-US" sz="1200" dirty="0" smtClean="0">
                          <a:latin typeface="Gill Sans MT" panose="020B0502020104020203" pitchFamily="34" charset="0"/>
                        </a:rPr>
                        <a:t>8</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656554897"/>
                  </a:ext>
                </a:extLst>
              </a:tr>
            </a:tbl>
          </a:graphicData>
        </a:graphic>
      </p:graphicFrame>
    </p:spTree>
    <p:extLst>
      <p:ext uri="{BB962C8B-B14F-4D97-AF65-F5344CB8AC3E}">
        <p14:creationId xmlns:p14="http://schemas.microsoft.com/office/powerpoint/2010/main" val="13259944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Methods and Parameter Modifiers</a:t>
            </a:r>
          </a:p>
        </p:txBody>
      </p:sp>
      <p:sp>
        <p:nvSpPr>
          <p:cNvPr id="3" name="Content Placeholder 2"/>
          <p:cNvSpPr>
            <a:spLocks noGrp="1"/>
          </p:cNvSpPr>
          <p:nvPr>
            <p:ph idx="1"/>
          </p:nvPr>
        </p:nvSpPr>
        <p:spPr/>
        <p:txBody>
          <a:bodyPr/>
          <a:lstStyle/>
          <a:p>
            <a:r>
              <a:rPr lang="en-US" dirty="0" smtClean="0"/>
              <a:t>To </a:t>
            </a:r>
            <a:r>
              <a:rPr lang="en-US" dirty="0"/>
              <a:t>begin this section, let’s examine the details of defining methods. Just like the Main() method (see Chapter 3), your custom methods may or may not take parameters and may or may not return values to the caller. As you will see over the next several chapters, methods can be implemented within the scope of classes or structures (as well as prototyped within interface types) and may be decorated with various keywords</a:t>
            </a:r>
          </a:p>
          <a:p>
            <a:endParaRPr lang="en-US" dirty="0"/>
          </a:p>
          <a:p>
            <a:r>
              <a:rPr lang="en-US" dirty="0"/>
              <a:t>(Page 118).</a:t>
            </a:r>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20</a:t>
            </a:fld>
            <a:endParaRPr lang="en-US" dirty="0"/>
          </a:p>
        </p:txBody>
      </p:sp>
    </p:spTree>
    <p:extLst>
      <p:ext uri="{BB962C8B-B14F-4D97-AF65-F5344CB8AC3E}">
        <p14:creationId xmlns:p14="http://schemas.microsoft.com/office/powerpoint/2010/main" val="473771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21</a:t>
            </a:fld>
            <a:endParaRPr lang="en-US" dirty="0"/>
          </a:p>
        </p:txBody>
      </p:sp>
    </p:spTree>
    <p:extLst>
      <p:ext uri="{BB962C8B-B14F-4D97-AF65-F5344CB8AC3E}">
        <p14:creationId xmlns:p14="http://schemas.microsoft.com/office/powerpoint/2010/main" val="36684165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22</a:t>
            </a:fld>
            <a:endParaRPr lang="en-US" dirty="0"/>
          </a:p>
        </p:txBody>
      </p:sp>
    </p:spTree>
    <p:extLst>
      <p:ext uri="{BB962C8B-B14F-4D97-AF65-F5344CB8AC3E}">
        <p14:creationId xmlns:p14="http://schemas.microsoft.com/office/powerpoint/2010/main" val="41894838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23</a:t>
            </a:fld>
            <a:endParaRPr lang="en-US" dirty="0"/>
          </a:p>
        </p:txBody>
      </p:sp>
    </p:spTree>
    <p:extLst>
      <p:ext uri="{BB962C8B-B14F-4D97-AF65-F5344CB8AC3E}">
        <p14:creationId xmlns:p14="http://schemas.microsoft.com/office/powerpoint/2010/main" val="41980180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24</a:t>
            </a:fld>
            <a:endParaRPr lang="en-US" dirty="0"/>
          </a:p>
        </p:txBody>
      </p:sp>
    </p:spTree>
    <p:extLst>
      <p:ext uri="{BB962C8B-B14F-4D97-AF65-F5344CB8AC3E}">
        <p14:creationId xmlns:p14="http://schemas.microsoft.com/office/powerpoint/2010/main" val="5479021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25</a:t>
            </a:fld>
            <a:endParaRPr lang="en-US" dirty="0"/>
          </a:p>
        </p:txBody>
      </p:sp>
    </p:spTree>
    <p:extLst>
      <p:ext uri="{BB962C8B-B14F-4D97-AF65-F5344CB8AC3E}">
        <p14:creationId xmlns:p14="http://schemas.microsoft.com/office/powerpoint/2010/main" val="40607282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26</a:t>
            </a:fld>
            <a:endParaRPr lang="en-US" dirty="0"/>
          </a:p>
        </p:txBody>
      </p:sp>
    </p:spTree>
    <p:extLst>
      <p:ext uri="{BB962C8B-B14F-4D97-AF65-F5344CB8AC3E}">
        <p14:creationId xmlns:p14="http://schemas.microsoft.com/office/powerpoint/2010/main" val="26394857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27</a:t>
            </a:fld>
            <a:endParaRPr lang="en-US" dirty="0"/>
          </a:p>
        </p:txBody>
      </p:sp>
    </p:spTree>
    <p:extLst>
      <p:ext uri="{BB962C8B-B14F-4D97-AF65-F5344CB8AC3E}">
        <p14:creationId xmlns:p14="http://schemas.microsoft.com/office/powerpoint/2010/main" val="23675964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params Modifier</a:t>
            </a:r>
          </a:p>
        </p:txBody>
      </p:sp>
      <p:sp>
        <p:nvSpPr>
          <p:cNvPr id="3" name="Content Placeholder 2"/>
          <p:cNvSpPr>
            <a:spLocks noGrp="1"/>
          </p:cNvSpPr>
          <p:nvPr>
            <p:ph idx="1"/>
          </p:nvPr>
        </p:nvSpPr>
        <p:spPr/>
        <p:txBody>
          <a:bodyPr/>
          <a:lstStyle/>
          <a:p>
            <a:r>
              <a:rPr lang="en-US" dirty="0" smtClean="0"/>
              <a:t>C</a:t>
            </a:r>
            <a:r>
              <a:rPr lang="en-US" dirty="0"/>
              <a:t># supports the use of parameter arrays using the </a:t>
            </a:r>
            <a:r>
              <a:rPr lang="en-US" dirty="0">
                <a:solidFill>
                  <a:srgbClr val="FF0000"/>
                </a:solidFill>
              </a:rPr>
              <a:t>params</a:t>
            </a:r>
            <a:r>
              <a:rPr lang="en-US" dirty="0"/>
              <a:t> </a:t>
            </a:r>
            <a:r>
              <a:rPr lang="en-US" dirty="0" smtClean="0"/>
              <a:t>keyword.</a:t>
            </a:r>
          </a:p>
          <a:p>
            <a:pPr lvl="1"/>
            <a:r>
              <a:rPr lang="en-US" dirty="0" smtClean="0"/>
              <a:t>To </a:t>
            </a:r>
            <a:r>
              <a:rPr lang="en-US" dirty="0"/>
              <a:t>understand this language feature, you must (as the name implies) understand how to manipulate C# arrays. If this is not the case, you might want to return to this section after you read the section “Understanding C# Arrays” later in this chapter. The params keyword allows you to pass into a method a variable number of identically typed parameters (or classes related by inheritance) as a single logical parameter. As well, arguments marked with the params keyword can be processed if the caller sends in a strongly typed array or a comma- delimited list of items. Yes, this can be confusing! To clear things up, assume you want to create a function that allows the caller to pass in any number of arguments and return the calculated average. If you were to prototype this method to take an array of doubles, this would force the caller to first define the array, then fill the array, and finally pass it into the method. However, if you define CalculateAverage</a:t>
            </a:r>
            <a:r>
              <a:rPr lang="en-US" dirty="0" smtClean="0"/>
              <a:t>( )</a:t>
            </a:r>
            <a:r>
              <a:rPr lang="en-US" dirty="0"/>
              <a:t>to take a params of double[] data types, the caller can simply pass a comma- delimited list of doubles. The .NET runtime will automatically package the set of doubles into an array of type double behind the scenes.</a:t>
            </a:r>
          </a:p>
          <a:p>
            <a:endParaRPr lang="en-US" dirty="0"/>
          </a:p>
          <a:p>
            <a:r>
              <a:rPr lang="en-US" dirty="0"/>
              <a:t>(Page 126).</a:t>
            </a:r>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28</a:t>
            </a:fld>
            <a:endParaRPr lang="en-US" dirty="0"/>
          </a:p>
        </p:txBody>
      </p:sp>
    </p:spTree>
    <p:extLst>
      <p:ext uri="{BB962C8B-B14F-4D97-AF65-F5344CB8AC3E}">
        <p14:creationId xmlns:p14="http://schemas.microsoft.com/office/powerpoint/2010/main" val="2372885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29</a:t>
            </a:fld>
            <a:endParaRPr lang="en-US" dirty="0"/>
          </a:p>
        </p:txBody>
      </p:sp>
    </p:spTree>
    <p:extLst>
      <p:ext uri="{BB962C8B-B14F-4D97-AF65-F5344CB8AC3E}">
        <p14:creationId xmlns:p14="http://schemas.microsoft.com/office/powerpoint/2010/main" val="3968641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4294967295"/>
          </p:nvPr>
        </p:nvSpPr>
        <p:spPr>
          <a:xfrm>
            <a:off x="0" y="6538913"/>
            <a:ext cx="2743200" cy="254000"/>
          </a:xfrm>
        </p:spPr>
        <p:txBody>
          <a:bodyPr/>
          <a:lstStyle/>
          <a:p>
            <a:fld id="{61C8E247-01B5-4759-ABE7-2C8F5B0EF80E}" type="datetime3">
              <a:rPr lang="en-US" smtClean="0"/>
              <a:t>20 June 2018</a:t>
            </a:fld>
            <a:endParaRPr lang="en-US" dirty="0"/>
          </a:p>
        </p:txBody>
      </p:sp>
      <p:sp>
        <p:nvSpPr>
          <p:cNvPr id="6" name="Slide Number Placeholder 5"/>
          <p:cNvSpPr>
            <a:spLocks noGrp="1"/>
          </p:cNvSpPr>
          <p:nvPr>
            <p:ph type="sldNum" sz="quarter" idx="4294967295"/>
          </p:nvPr>
        </p:nvSpPr>
        <p:spPr>
          <a:xfrm>
            <a:off x="9448800" y="6538913"/>
            <a:ext cx="2743200" cy="254000"/>
          </a:xfrm>
        </p:spPr>
        <p:txBody>
          <a:bodyPr/>
          <a:lstStyle/>
          <a:p>
            <a:fld id="{F1012999-1CD9-4014-B1C6-70315F8BBED0}" type="slidenum">
              <a:rPr lang="en-US" smtClean="0"/>
              <a:pPr/>
              <a:t>3</a:t>
            </a:fld>
            <a:endParaRPr lang="en-US" dirty="0"/>
          </a:p>
        </p:txBody>
      </p:sp>
      <p:pic>
        <p:nvPicPr>
          <p:cNvPr id="4" name="Picture 3"/>
          <p:cNvPicPr>
            <a:picLocks noChangeAspect="1"/>
          </p:cNvPicPr>
          <p:nvPr/>
        </p:nvPicPr>
        <p:blipFill>
          <a:blip r:embed="rId2"/>
          <a:stretch>
            <a:fillRect/>
          </a:stretch>
        </p:blipFill>
        <p:spPr>
          <a:xfrm>
            <a:off x="1143648" y="1093079"/>
            <a:ext cx="10940135" cy="3851783"/>
          </a:xfrm>
          <a:prstGeom prst="rect">
            <a:avLst/>
          </a:prstGeom>
          <a:ln>
            <a:solidFill>
              <a:schemeClr val="accent1"/>
            </a:solidFill>
          </a:ln>
        </p:spPr>
      </p:pic>
    </p:spTree>
    <p:extLst>
      <p:ext uri="{BB962C8B-B14F-4D97-AF65-F5344CB8AC3E}">
        <p14:creationId xmlns:p14="http://schemas.microsoft.com/office/powerpoint/2010/main" val="17783436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30</a:t>
            </a:fld>
            <a:endParaRPr lang="en-US" dirty="0"/>
          </a:p>
        </p:txBody>
      </p:sp>
    </p:spTree>
    <p:extLst>
      <p:ext uri="{BB962C8B-B14F-4D97-AF65-F5344CB8AC3E}">
        <p14:creationId xmlns:p14="http://schemas.microsoft.com/office/powerpoint/2010/main" val="23877114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31</a:t>
            </a:fld>
            <a:endParaRPr lang="en-US" dirty="0"/>
          </a:p>
        </p:txBody>
      </p:sp>
    </p:spTree>
    <p:extLst>
      <p:ext uri="{BB962C8B-B14F-4D97-AF65-F5344CB8AC3E}">
        <p14:creationId xmlns:p14="http://schemas.microsoft.com/office/powerpoint/2010/main" val="16685223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32</a:t>
            </a:fld>
            <a:endParaRPr lang="en-US" dirty="0"/>
          </a:p>
        </p:txBody>
      </p:sp>
    </p:spTree>
    <p:extLst>
      <p:ext uri="{BB962C8B-B14F-4D97-AF65-F5344CB8AC3E}">
        <p14:creationId xmlns:p14="http://schemas.microsoft.com/office/powerpoint/2010/main" val="26390257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33</a:t>
            </a:fld>
            <a:endParaRPr lang="en-US" dirty="0"/>
          </a:p>
        </p:txBody>
      </p:sp>
    </p:spTree>
    <p:extLst>
      <p:ext uri="{BB962C8B-B14F-4D97-AF65-F5344CB8AC3E}">
        <p14:creationId xmlns:p14="http://schemas.microsoft.com/office/powerpoint/2010/main" val="31638785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34</a:t>
            </a:fld>
            <a:endParaRPr lang="en-US" dirty="0"/>
          </a:p>
        </p:txBody>
      </p:sp>
    </p:spTree>
    <p:extLst>
      <p:ext uri="{BB962C8B-B14F-4D97-AF65-F5344CB8AC3E}">
        <p14:creationId xmlns:p14="http://schemas.microsoft.com/office/powerpoint/2010/main" val="21260409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35</a:t>
            </a:fld>
            <a:endParaRPr lang="en-US" dirty="0"/>
          </a:p>
        </p:txBody>
      </p:sp>
    </p:spTree>
    <p:extLst>
      <p:ext uri="{BB962C8B-B14F-4D97-AF65-F5344CB8AC3E}">
        <p14:creationId xmlns:p14="http://schemas.microsoft.com/office/powerpoint/2010/main" val="2129124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36</a:t>
            </a:fld>
            <a:endParaRPr lang="en-US" dirty="0"/>
          </a:p>
        </p:txBody>
      </p:sp>
    </p:spTree>
    <p:extLst>
      <p:ext uri="{BB962C8B-B14F-4D97-AF65-F5344CB8AC3E}">
        <p14:creationId xmlns:p14="http://schemas.microsoft.com/office/powerpoint/2010/main" val="24166148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37</a:t>
            </a:fld>
            <a:endParaRPr lang="en-US" dirty="0"/>
          </a:p>
        </p:txBody>
      </p:sp>
    </p:spTree>
    <p:extLst>
      <p:ext uri="{BB962C8B-B14F-4D97-AF65-F5344CB8AC3E}">
        <p14:creationId xmlns:p14="http://schemas.microsoft.com/office/powerpoint/2010/main" val="24516741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Date Placeholder 2"/>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38</a:t>
            </a:fld>
            <a:endParaRPr lang="en-US" dirty="0"/>
          </a:p>
        </p:txBody>
      </p:sp>
      <p:sp>
        <p:nvSpPr>
          <p:cNvPr id="6" name="Text Placeholder 5"/>
          <p:cNvSpPr>
            <a:spLocks noGrp="1"/>
          </p:cNvSpPr>
          <p:nvPr>
            <p:ph type="body" sz="quarter" idx="16"/>
          </p:nvPr>
        </p:nvSpPr>
        <p:spPr/>
        <p:txBody>
          <a:bodyPr/>
          <a:lstStyle/>
          <a:p>
            <a:r>
              <a:rPr lang="en-US" dirty="0" smtClean="0"/>
              <a:t>5</a:t>
            </a:r>
            <a:endParaRPr lang="en-US" dirty="0"/>
          </a:p>
        </p:txBody>
      </p:sp>
    </p:spTree>
    <p:extLst>
      <p:ext uri="{BB962C8B-B14F-4D97-AF65-F5344CB8AC3E}">
        <p14:creationId xmlns:p14="http://schemas.microsoft.com/office/powerpoint/2010/main" val="3809311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39</a:t>
            </a:fld>
            <a:endParaRPr lang="en-US" dirty="0"/>
          </a:p>
        </p:txBody>
      </p:sp>
    </p:spTree>
    <p:extLst>
      <p:ext uri="{BB962C8B-B14F-4D97-AF65-F5344CB8AC3E}">
        <p14:creationId xmlns:p14="http://schemas.microsoft.com/office/powerpoint/2010/main" val="3102800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Date Placeholder 2"/>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a:t>
            </a:fld>
            <a:endParaRPr lang="en-US" dirty="0"/>
          </a:p>
        </p:txBody>
      </p:sp>
      <p:sp>
        <p:nvSpPr>
          <p:cNvPr id="6" name="Text Placeholder 5"/>
          <p:cNvSpPr>
            <a:spLocks noGrp="1"/>
          </p:cNvSpPr>
          <p:nvPr>
            <p:ph type="body" sz="quarter" idx="16"/>
          </p:nvPr>
        </p:nvSpPr>
        <p:spPr/>
        <p:txBody>
          <a:bodyPr/>
          <a:lstStyle/>
          <a:p>
            <a:r>
              <a:rPr lang="en-US" dirty="0" smtClean="0"/>
              <a:t>1</a:t>
            </a:r>
            <a:endParaRPr lang="en-US" dirty="0"/>
          </a:p>
        </p:txBody>
      </p:sp>
    </p:spTree>
    <p:extLst>
      <p:ext uri="{BB962C8B-B14F-4D97-AF65-F5344CB8AC3E}">
        <p14:creationId xmlns:p14="http://schemas.microsoft.com/office/powerpoint/2010/main" val="19385086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Date Placeholder 2"/>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40</a:t>
            </a:fld>
            <a:endParaRPr lang="en-US" dirty="0"/>
          </a:p>
        </p:txBody>
      </p:sp>
      <p:sp>
        <p:nvSpPr>
          <p:cNvPr id="6" name="Text Placeholder 5"/>
          <p:cNvSpPr>
            <a:spLocks noGrp="1"/>
          </p:cNvSpPr>
          <p:nvPr>
            <p:ph type="body" sz="quarter" idx="16"/>
          </p:nvPr>
        </p:nvSpPr>
        <p:spPr/>
        <p:txBody>
          <a:bodyPr/>
          <a:lstStyle/>
          <a:p>
            <a:r>
              <a:rPr lang="en-US" dirty="0" smtClean="0"/>
              <a:t>6</a:t>
            </a:r>
            <a:endParaRPr lang="en-US" dirty="0"/>
          </a:p>
        </p:txBody>
      </p:sp>
    </p:spTree>
    <p:extLst>
      <p:ext uri="{BB962C8B-B14F-4D97-AF65-F5344CB8AC3E}">
        <p14:creationId xmlns:p14="http://schemas.microsoft.com/office/powerpoint/2010/main" val="17475712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41</a:t>
            </a:fld>
            <a:endParaRPr lang="en-US" dirty="0"/>
          </a:p>
        </p:txBody>
      </p:sp>
    </p:spTree>
    <p:extLst>
      <p:ext uri="{BB962C8B-B14F-4D97-AF65-F5344CB8AC3E}">
        <p14:creationId xmlns:p14="http://schemas.microsoft.com/office/powerpoint/2010/main" val="5123165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Exception Handling</a:t>
            </a:r>
          </a:p>
        </p:txBody>
      </p:sp>
      <p:sp>
        <p:nvSpPr>
          <p:cNvPr id="3" name="Date Placeholder 2"/>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42</a:t>
            </a:fld>
            <a:endParaRPr lang="en-US" dirty="0"/>
          </a:p>
        </p:txBody>
      </p:sp>
      <p:sp>
        <p:nvSpPr>
          <p:cNvPr id="6" name="Text Placeholder 5"/>
          <p:cNvSpPr>
            <a:spLocks noGrp="1"/>
          </p:cNvSpPr>
          <p:nvPr>
            <p:ph type="body" sz="quarter" idx="16"/>
          </p:nvPr>
        </p:nvSpPr>
        <p:spPr/>
        <p:txBody>
          <a:bodyPr/>
          <a:lstStyle/>
          <a:p>
            <a:r>
              <a:rPr lang="en-US" dirty="0" smtClean="0"/>
              <a:t>7</a:t>
            </a:r>
            <a:endParaRPr lang="en-US" dirty="0"/>
          </a:p>
        </p:txBody>
      </p:sp>
      <p:pic>
        <p:nvPicPr>
          <p:cNvPr id="4" name="Picture 3"/>
          <p:cNvPicPr>
            <a:picLocks noChangeAspect="1"/>
          </p:cNvPicPr>
          <p:nvPr/>
        </p:nvPicPr>
        <p:blipFill>
          <a:blip r:embed="rId2"/>
          <a:stretch>
            <a:fillRect/>
          </a:stretch>
        </p:blipFill>
        <p:spPr>
          <a:xfrm>
            <a:off x="8269116" y="4530055"/>
            <a:ext cx="3589509" cy="1977691"/>
          </a:xfrm>
          <a:prstGeom prst="rect">
            <a:avLst/>
          </a:prstGeom>
          <a:ln>
            <a:solidFill>
              <a:schemeClr val="accent1"/>
            </a:solidFill>
          </a:ln>
        </p:spPr>
      </p:pic>
    </p:spTree>
    <p:extLst>
      <p:ext uri="{BB962C8B-B14F-4D97-AF65-F5344CB8AC3E}">
        <p14:creationId xmlns:p14="http://schemas.microsoft.com/office/powerpoint/2010/main" val="11981529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43</a:t>
            </a:fld>
            <a:endParaRPr lang="en-US" dirty="0"/>
          </a:p>
        </p:txBody>
      </p:sp>
    </p:spTree>
    <p:extLst>
      <p:ext uri="{BB962C8B-B14F-4D97-AF65-F5344CB8AC3E}">
        <p14:creationId xmlns:p14="http://schemas.microsoft.com/office/powerpoint/2010/main" val="35439438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Date Placeholder 2"/>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44</a:t>
            </a:fld>
            <a:endParaRPr lang="en-US" dirty="0"/>
          </a:p>
        </p:txBody>
      </p:sp>
      <p:sp>
        <p:nvSpPr>
          <p:cNvPr id="6" name="Text Placeholder 5"/>
          <p:cNvSpPr>
            <a:spLocks noGrp="1"/>
          </p:cNvSpPr>
          <p:nvPr>
            <p:ph type="body" sz="quarter" idx="16"/>
          </p:nvPr>
        </p:nvSpPr>
        <p:spPr/>
        <p:txBody>
          <a:bodyPr/>
          <a:lstStyle/>
          <a:p>
            <a:r>
              <a:rPr lang="en-US" dirty="0"/>
              <a:t>8</a:t>
            </a:r>
          </a:p>
        </p:txBody>
      </p:sp>
    </p:spTree>
    <p:extLst>
      <p:ext uri="{BB962C8B-B14F-4D97-AF65-F5344CB8AC3E}">
        <p14:creationId xmlns:p14="http://schemas.microsoft.com/office/powerpoint/2010/main" val="1562158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45</a:t>
            </a:fld>
            <a:endParaRPr lang="en-US" dirty="0"/>
          </a:p>
        </p:txBody>
      </p:sp>
    </p:spTree>
    <p:extLst>
      <p:ext uri="{BB962C8B-B14F-4D97-AF65-F5344CB8AC3E}">
        <p14:creationId xmlns:p14="http://schemas.microsoft.com/office/powerpoint/2010/main" val="8132805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Date Placeholder 2"/>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46</a:t>
            </a:fld>
            <a:endParaRPr lang="en-US" dirty="0"/>
          </a:p>
        </p:txBody>
      </p:sp>
      <p:sp>
        <p:nvSpPr>
          <p:cNvPr id="6" name="Text Placeholder 5"/>
          <p:cNvSpPr>
            <a:spLocks noGrp="1"/>
          </p:cNvSpPr>
          <p:nvPr>
            <p:ph type="body" sz="quarter" idx="16"/>
          </p:nvPr>
        </p:nvSpPr>
        <p:spPr/>
        <p:txBody>
          <a:bodyPr/>
          <a:lstStyle/>
          <a:p>
            <a:r>
              <a:rPr lang="en-US" dirty="0" smtClean="0"/>
              <a:t>9</a:t>
            </a:r>
            <a:endParaRPr lang="en-US" dirty="0"/>
          </a:p>
        </p:txBody>
      </p:sp>
    </p:spTree>
    <p:extLst>
      <p:ext uri="{BB962C8B-B14F-4D97-AF65-F5344CB8AC3E}">
        <p14:creationId xmlns:p14="http://schemas.microsoft.com/office/powerpoint/2010/main" val="90277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47</a:t>
            </a:fld>
            <a:endParaRPr lang="en-US" dirty="0"/>
          </a:p>
        </p:txBody>
      </p:sp>
    </p:spTree>
    <p:extLst>
      <p:ext uri="{BB962C8B-B14F-4D97-AF65-F5344CB8AC3E}">
        <p14:creationId xmlns:p14="http://schemas.microsoft.com/office/powerpoint/2010/main" val="8990544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Delegates, Events, and Lambda </a:t>
            </a:r>
            <a:r>
              <a:rPr lang="en-US" dirty="0" smtClean="0"/>
              <a:t>Expressions</a:t>
            </a:r>
            <a:endParaRPr lang="en-US" dirty="0"/>
          </a:p>
        </p:txBody>
      </p:sp>
      <p:sp>
        <p:nvSpPr>
          <p:cNvPr id="3" name="Date Placeholder 2"/>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48</a:t>
            </a:fld>
            <a:endParaRPr lang="en-US" dirty="0"/>
          </a:p>
        </p:txBody>
      </p:sp>
      <p:sp>
        <p:nvSpPr>
          <p:cNvPr id="6" name="Text Placeholder 5"/>
          <p:cNvSpPr>
            <a:spLocks noGrp="1"/>
          </p:cNvSpPr>
          <p:nvPr>
            <p:ph type="body" sz="quarter" idx="16"/>
          </p:nvPr>
        </p:nvSpPr>
        <p:spPr/>
        <p:txBody>
          <a:bodyPr/>
          <a:lstStyle/>
          <a:p>
            <a:r>
              <a:rPr lang="en-US" smtClean="0"/>
              <a:t>10</a:t>
            </a:r>
            <a:endParaRPr lang="en-US" dirty="0"/>
          </a:p>
        </p:txBody>
      </p:sp>
    </p:spTree>
    <p:extLst>
      <p:ext uri="{BB962C8B-B14F-4D97-AF65-F5344CB8AC3E}">
        <p14:creationId xmlns:p14="http://schemas.microsoft.com/office/powerpoint/2010/main" val="12149022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49</a:t>
            </a:fld>
            <a:endParaRPr lang="en-US" dirty="0"/>
          </a:p>
        </p:txBody>
      </p:sp>
    </p:spTree>
    <p:extLst>
      <p:ext uri="{BB962C8B-B14F-4D97-AF65-F5344CB8AC3E}">
        <p14:creationId xmlns:p14="http://schemas.microsoft.com/office/powerpoint/2010/main" val="879551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5</a:t>
            </a:fld>
            <a:endParaRPr lang="en-US" dirty="0"/>
          </a:p>
        </p:txBody>
      </p:sp>
    </p:spTree>
    <p:extLst>
      <p:ext uri="{BB962C8B-B14F-4D97-AF65-F5344CB8AC3E}">
        <p14:creationId xmlns:p14="http://schemas.microsoft.com/office/powerpoint/2010/main" val="31333746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Advanced C# Language Features </a:t>
            </a:r>
          </a:p>
        </p:txBody>
      </p:sp>
      <p:sp>
        <p:nvSpPr>
          <p:cNvPr id="3" name="Date Placeholder 2"/>
          <p:cNvSpPr>
            <a:spLocks noGrp="1"/>
          </p:cNvSpPr>
          <p:nvPr>
            <p:ph type="dt" sz="half" idx="2"/>
          </p:nvPr>
        </p:nvSpPr>
        <p:spPr/>
        <p:txBody>
          <a:bodyPr/>
          <a:lstStyle/>
          <a:p>
            <a:r>
              <a:rPr lang="en-US" smtClean="0"/>
              <a:t>5 June 2018</a:t>
            </a:r>
            <a:endParaRPr lang="en-US" dirty="0"/>
          </a:p>
        </p:txBody>
      </p:sp>
      <p:sp>
        <p:nvSpPr>
          <p:cNvPr id="4" name="Slide Number Placeholder 3"/>
          <p:cNvSpPr>
            <a:spLocks noGrp="1"/>
          </p:cNvSpPr>
          <p:nvPr>
            <p:ph type="sldNum" sz="quarter" idx="4"/>
          </p:nvPr>
        </p:nvSpPr>
        <p:spPr/>
        <p:txBody>
          <a:bodyPr/>
          <a:lstStyle/>
          <a:p>
            <a:fld id="{F1012999-1CD9-4014-B1C6-70315F8BBED0}" type="slidenum">
              <a:rPr lang="en-US" smtClean="0"/>
              <a:pPr/>
              <a:t>50</a:t>
            </a:fld>
            <a:endParaRPr lang="en-US" dirty="0"/>
          </a:p>
        </p:txBody>
      </p:sp>
      <p:sp>
        <p:nvSpPr>
          <p:cNvPr id="5" name="Text Placeholder 4"/>
          <p:cNvSpPr>
            <a:spLocks noGrp="1"/>
          </p:cNvSpPr>
          <p:nvPr>
            <p:ph type="body" sz="quarter" idx="16"/>
          </p:nvPr>
        </p:nvSpPr>
        <p:spPr/>
        <p:txBody>
          <a:bodyPr/>
          <a:lstStyle/>
          <a:p>
            <a:r>
              <a:rPr lang="en-US" dirty="0" smtClean="0"/>
              <a:t>11</a:t>
            </a:r>
            <a:endParaRPr lang="en-US" dirty="0"/>
          </a:p>
        </p:txBody>
      </p:sp>
      <p:pic>
        <p:nvPicPr>
          <p:cNvPr id="6" name="Picture 5"/>
          <p:cNvPicPr>
            <a:picLocks noChangeAspect="1"/>
          </p:cNvPicPr>
          <p:nvPr/>
        </p:nvPicPr>
        <p:blipFill>
          <a:blip r:embed="rId2"/>
          <a:stretch>
            <a:fillRect/>
          </a:stretch>
        </p:blipFill>
        <p:spPr>
          <a:xfrm>
            <a:off x="8543925" y="4450346"/>
            <a:ext cx="3314700" cy="2057400"/>
          </a:xfrm>
          <a:prstGeom prst="rect">
            <a:avLst/>
          </a:prstGeom>
          <a:ln>
            <a:solidFill>
              <a:schemeClr val="accent1"/>
            </a:solidFill>
          </a:ln>
        </p:spPr>
      </p:pic>
    </p:spTree>
    <p:extLst>
      <p:ext uri="{BB962C8B-B14F-4D97-AF65-F5344CB8AC3E}">
        <p14:creationId xmlns:p14="http://schemas.microsoft.com/office/powerpoint/2010/main" val="20122218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r>
              <a:rPr lang="en-US" dirty="0" smtClean="0"/>
              <a:t>In </a:t>
            </a:r>
            <a:r>
              <a:rPr lang="en-US" dirty="0"/>
              <a:t>this chapter, you’ll deepen your understanding of the C# programming language by examining a number of more advanced </a:t>
            </a:r>
            <a:r>
              <a:rPr lang="en-US" dirty="0" smtClean="0"/>
              <a:t>topics.</a:t>
            </a:r>
          </a:p>
          <a:p>
            <a:pPr lvl="1"/>
            <a:r>
              <a:rPr lang="en-US" dirty="0" smtClean="0"/>
              <a:t>To </a:t>
            </a:r>
            <a:r>
              <a:rPr lang="en-US" dirty="0"/>
              <a:t>begin, you’ll learn how to implement and use an </a:t>
            </a:r>
            <a:r>
              <a:rPr lang="en-US" dirty="0">
                <a:solidFill>
                  <a:srgbClr val="FF0000"/>
                </a:solidFill>
              </a:rPr>
              <a:t>indexer </a:t>
            </a:r>
            <a:r>
              <a:rPr lang="en-US" dirty="0" smtClean="0">
                <a:solidFill>
                  <a:srgbClr val="FF0000"/>
                </a:solidFill>
              </a:rPr>
              <a:t>method</a:t>
            </a:r>
            <a:r>
              <a:rPr lang="en-US" dirty="0" smtClean="0"/>
              <a:t>.</a:t>
            </a:r>
          </a:p>
          <a:p>
            <a:pPr lvl="2"/>
            <a:r>
              <a:rPr lang="en-US" dirty="0" smtClean="0"/>
              <a:t>This </a:t>
            </a:r>
            <a:r>
              <a:rPr lang="en-US" dirty="0"/>
              <a:t>C# mechanism enables you to </a:t>
            </a:r>
            <a:r>
              <a:rPr lang="en-US" dirty="0">
                <a:solidFill>
                  <a:srgbClr val="FF0000"/>
                </a:solidFill>
              </a:rPr>
              <a:t>build custom types</a:t>
            </a:r>
            <a:r>
              <a:rPr lang="en-US" dirty="0"/>
              <a:t> that provide access to </a:t>
            </a:r>
            <a:r>
              <a:rPr lang="en-US" dirty="0">
                <a:solidFill>
                  <a:srgbClr val="FF0000"/>
                </a:solidFill>
              </a:rPr>
              <a:t>internal subitems</a:t>
            </a:r>
            <a:r>
              <a:rPr lang="en-US" dirty="0"/>
              <a:t> using an </a:t>
            </a:r>
            <a:r>
              <a:rPr lang="en-US" dirty="0">
                <a:solidFill>
                  <a:srgbClr val="FF0000"/>
                </a:solidFill>
              </a:rPr>
              <a:t>array-like </a:t>
            </a:r>
            <a:r>
              <a:rPr lang="en-US" dirty="0" smtClean="0">
                <a:solidFill>
                  <a:srgbClr val="FF0000"/>
                </a:solidFill>
              </a:rPr>
              <a:t>syntax</a:t>
            </a:r>
            <a:r>
              <a:rPr lang="en-US" dirty="0" smtClean="0"/>
              <a:t>.</a:t>
            </a:r>
          </a:p>
          <a:p>
            <a:pPr lvl="1"/>
            <a:r>
              <a:rPr lang="en-US" dirty="0" smtClean="0"/>
              <a:t>After </a:t>
            </a:r>
            <a:r>
              <a:rPr lang="en-US" dirty="0"/>
              <a:t>you learn how to build an indexer method, you’ll </a:t>
            </a:r>
            <a:r>
              <a:rPr lang="en-US" dirty="0" smtClean="0"/>
              <a:t>see</a:t>
            </a:r>
          </a:p>
          <a:p>
            <a:pPr lvl="2"/>
            <a:r>
              <a:rPr lang="en-US" dirty="0" smtClean="0"/>
              <a:t>how </a:t>
            </a:r>
            <a:r>
              <a:rPr lang="en-US" dirty="0"/>
              <a:t>to </a:t>
            </a:r>
            <a:r>
              <a:rPr lang="en-US" dirty="0">
                <a:solidFill>
                  <a:srgbClr val="FF0000"/>
                </a:solidFill>
              </a:rPr>
              <a:t>overload</a:t>
            </a:r>
            <a:r>
              <a:rPr lang="en-US" dirty="0"/>
              <a:t> various </a:t>
            </a:r>
            <a:r>
              <a:rPr lang="en-US" dirty="0">
                <a:solidFill>
                  <a:srgbClr val="FF0000"/>
                </a:solidFill>
              </a:rPr>
              <a:t>operators</a:t>
            </a:r>
            <a:r>
              <a:rPr lang="en-US" dirty="0"/>
              <a:t> (+, -, &lt;, &gt;, and so forth) </a:t>
            </a:r>
            <a:r>
              <a:rPr lang="en-US" dirty="0" smtClean="0"/>
              <a:t>and</a:t>
            </a:r>
          </a:p>
          <a:p>
            <a:pPr lvl="2"/>
            <a:r>
              <a:rPr lang="en-US" dirty="0" smtClean="0"/>
              <a:t>how </a:t>
            </a:r>
            <a:r>
              <a:rPr lang="en-US" dirty="0"/>
              <a:t>to create </a:t>
            </a:r>
            <a:r>
              <a:rPr lang="en-US" dirty="0" smtClean="0"/>
              <a:t>custom</a:t>
            </a:r>
          </a:p>
          <a:p>
            <a:pPr lvl="3"/>
            <a:r>
              <a:rPr lang="en-US" dirty="0" smtClean="0"/>
              <a:t>explicit and</a:t>
            </a:r>
          </a:p>
          <a:p>
            <a:pPr lvl="3"/>
            <a:r>
              <a:rPr lang="en-US" dirty="0" smtClean="0"/>
              <a:t>implicit </a:t>
            </a:r>
            <a:r>
              <a:rPr lang="en-US" dirty="0"/>
              <a:t>conversion routines for your types (and you’ll learn why you might want to do </a:t>
            </a:r>
            <a:r>
              <a:rPr lang="en-US" dirty="0" smtClean="0"/>
              <a:t>this)</a:t>
            </a:r>
          </a:p>
          <a:p>
            <a:pPr lvl="1"/>
            <a:r>
              <a:rPr lang="en-US" dirty="0" smtClean="0"/>
              <a:t>Next</a:t>
            </a:r>
            <a:r>
              <a:rPr lang="en-US" dirty="0"/>
              <a:t>, you’ll examine topics that are particularly useful when working with </a:t>
            </a:r>
            <a:r>
              <a:rPr lang="en-US" dirty="0">
                <a:solidFill>
                  <a:srgbClr val="FF0000"/>
                </a:solidFill>
              </a:rPr>
              <a:t>LINQ-centric APIs</a:t>
            </a:r>
            <a:r>
              <a:rPr lang="en-US" dirty="0"/>
              <a:t> (though you can use them outside of the context of LINQ)—</a:t>
            </a:r>
            <a:r>
              <a:rPr lang="en-US" dirty="0" smtClean="0"/>
              <a:t>specifically</a:t>
            </a:r>
          </a:p>
          <a:p>
            <a:pPr lvl="2"/>
            <a:r>
              <a:rPr lang="en-US" dirty="0" smtClean="0"/>
              <a:t>extension </a:t>
            </a:r>
            <a:r>
              <a:rPr lang="en-US" dirty="0"/>
              <a:t>methods </a:t>
            </a:r>
            <a:r>
              <a:rPr lang="en-US" dirty="0" smtClean="0"/>
              <a:t>and</a:t>
            </a:r>
          </a:p>
          <a:p>
            <a:pPr lvl="2"/>
            <a:r>
              <a:rPr lang="en-US" dirty="0" smtClean="0"/>
              <a:t>anonymous types</a:t>
            </a:r>
          </a:p>
          <a:p>
            <a:pPr lvl="1"/>
            <a:r>
              <a:rPr lang="en-US" dirty="0" smtClean="0"/>
              <a:t>To </a:t>
            </a:r>
            <a:r>
              <a:rPr lang="en-US" dirty="0"/>
              <a:t>wrap things up, you’ll learn how to create an “</a:t>
            </a:r>
            <a:r>
              <a:rPr lang="en-US" dirty="0">
                <a:solidFill>
                  <a:srgbClr val="FF0000"/>
                </a:solidFill>
              </a:rPr>
              <a:t>unsafe</a:t>
            </a:r>
            <a:r>
              <a:rPr lang="en-US" dirty="0"/>
              <a:t>” </a:t>
            </a:r>
            <a:r>
              <a:rPr lang="en-US" dirty="0">
                <a:solidFill>
                  <a:srgbClr val="FF0000"/>
                </a:solidFill>
              </a:rPr>
              <a:t>code context</a:t>
            </a:r>
            <a:r>
              <a:rPr lang="en-US" dirty="0"/>
              <a:t> to directly manipulate </a:t>
            </a:r>
            <a:r>
              <a:rPr lang="en-US" dirty="0">
                <a:solidFill>
                  <a:srgbClr val="FF0000"/>
                </a:solidFill>
              </a:rPr>
              <a:t>unmanaged pointers</a:t>
            </a:r>
            <a:r>
              <a:rPr lang="en-US" dirty="0"/>
              <a:t>. </a:t>
            </a:r>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51</a:t>
            </a:fld>
            <a:endParaRPr lang="en-US" dirty="0"/>
          </a:p>
        </p:txBody>
      </p:sp>
    </p:spTree>
    <p:extLst>
      <p:ext uri="{BB962C8B-B14F-4D97-AF65-F5344CB8AC3E}">
        <p14:creationId xmlns:p14="http://schemas.microsoft.com/office/powerpoint/2010/main" val="20003998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a:t>
            </a:r>
            <a:r>
              <a:rPr lang="en-US" dirty="0" smtClean="0">
                <a:solidFill>
                  <a:srgbClr val="C00000"/>
                </a:solidFill>
              </a:rPr>
              <a:t>|</a:t>
            </a:r>
            <a:endParaRPr lang="en-US" dirty="0">
              <a:solidFill>
                <a:srgbClr val="C00000"/>
              </a:solidFill>
            </a:endParaRPr>
          </a:p>
        </p:txBody>
      </p:sp>
      <p:sp>
        <p:nvSpPr>
          <p:cNvPr id="3" name="Content Placeholder 2"/>
          <p:cNvSpPr>
            <a:spLocks noGrp="1"/>
          </p:cNvSpPr>
          <p:nvPr>
            <p:ph idx="1"/>
          </p:nvPr>
        </p:nvSpPr>
        <p:spPr/>
        <p:txBody>
          <a:bodyPr/>
          <a:lstStyle/>
          <a:p>
            <a:pPr lvl="1"/>
            <a:r>
              <a:rPr lang="en-US" dirty="0" smtClean="0"/>
              <a:t>While </a:t>
            </a:r>
            <a:r>
              <a:rPr lang="en-US" dirty="0"/>
              <a:t>it is certainly true that using pointers in C# applications is a fairly infrequent activity, understanding how to do so can be helpful in some circumstances that involve complex interoperability scenarios</a:t>
            </a:r>
            <a:r>
              <a:rPr lang="en-US" dirty="0" smtClean="0"/>
              <a:t>.</a:t>
            </a:r>
            <a:endParaRPr lang="en-US" dirty="0"/>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52</a:t>
            </a:fld>
            <a:endParaRPr lang="en-US" dirty="0"/>
          </a:p>
        </p:txBody>
      </p:sp>
    </p:spTree>
    <p:extLst>
      <p:ext uri="{BB962C8B-B14F-4D97-AF65-F5344CB8AC3E}">
        <p14:creationId xmlns:p14="http://schemas.microsoft.com/office/powerpoint/2010/main" val="1966732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Understanding Indexer Methods</a:t>
            </a:r>
          </a:p>
        </p:txBody>
      </p:sp>
      <p:sp>
        <p:nvSpPr>
          <p:cNvPr id="3" name="Content Placeholder 2"/>
          <p:cNvSpPr>
            <a:spLocks noGrp="1"/>
          </p:cNvSpPr>
          <p:nvPr>
            <p:ph idx="1"/>
          </p:nvPr>
        </p:nvSpPr>
        <p:spPr/>
        <p:txBody>
          <a:bodyPr/>
          <a:lstStyle/>
          <a:p>
            <a:r>
              <a:rPr lang="en-US" dirty="0" smtClean="0"/>
              <a:t>As </a:t>
            </a:r>
            <a:r>
              <a:rPr lang="en-US" dirty="0"/>
              <a:t>a programmer, you are certainly familiar with the process of accessing individual items contained within a simple array using the </a:t>
            </a:r>
            <a:r>
              <a:rPr lang="en-US" dirty="0">
                <a:solidFill>
                  <a:srgbClr val="FF0000"/>
                </a:solidFill>
              </a:rPr>
              <a:t>index operator</a:t>
            </a:r>
            <a:r>
              <a:rPr lang="en-US" dirty="0"/>
              <a:t> </a:t>
            </a:r>
            <a:r>
              <a:rPr lang="en-US" dirty="0" smtClean="0"/>
              <a:t>([ ]).</a:t>
            </a:r>
          </a:p>
          <a:p>
            <a:pPr lvl="1"/>
            <a:r>
              <a:rPr lang="en-US" dirty="0" smtClean="0"/>
              <a:t>Here’s </a:t>
            </a:r>
            <a:r>
              <a:rPr lang="en-US" dirty="0"/>
              <a:t>an example:</a:t>
            </a:r>
          </a:p>
          <a:p>
            <a:endParaRPr lang="en-US" dirty="0"/>
          </a:p>
          <a:p>
            <a:pPr lvl="1"/>
            <a:r>
              <a:rPr lang="en-US" dirty="0"/>
              <a:t>This code is by no means a major news flash. However, the C# language provides the capability to design custom classes and structures that may be indexed just like a standard array, by defining an indexer method. This particular feature is most useful when you are creating custom collection classes (generic or nongeneric).</a:t>
            </a:r>
          </a:p>
          <a:p>
            <a:pPr lvl="1"/>
            <a:endParaRPr lang="en-US" dirty="0"/>
          </a:p>
          <a:p>
            <a:pPr lvl="1"/>
            <a:r>
              <a:rPr lang="en-US" dirty="0"/>
              <a:t>(Page 407).</a:t>
            </a:r>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53</a:t>
            </a:fld>
            <a:endParaRPr lang="en-US" dirty="0"/>
          </a:p>
        </p:txBody>
      </p:sp>
    </p:spTree>
    <p:extLst>
      <p:ext uri="{BB962C8B-B14F-4D97-AF65-F5344CB8AC3E}">
        <p14:creationId xmlns:p14="http://schemas.microsoft.com/office/powerpoint/2010/main" val="15717688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Indexing Data Using String Values</a:t>
            </a:r>
          </a:p>
        </p:txBody>
      </p:sp>
      <p:sp>
        <p:nvSpPr>
          <p:cNvPr id="7" name="Content Placeholder 6"/>
          <p:cNvSpPr>
            <a:spLocks noGrp="1"/>
          </p:cNvSpPr>
          <p:nvPr>
            <p:ph idx="1"/>
          </p:nvPr>
        </p:nvSpPr>
        <p:spPr/>
        <p:txBody>
          <a:bodyPr/>
          <a:lstStyle/>
          <a:p>
            <a:r>
              <a:rPr lang="en-US" dirty="0" smtClean="0"/>
              <a:t>The </a:t>
            </a:r>
            <a:r>
              <a:rPr lang="en-US" dirty="0"/>
              <a:t>current PersonCollection class defined an indexer that allowed the caller to identify subitems using a numerical value. Understand, however, that this is not a requirement of an indexer method. Suppose you’d prefer to contain the Person objects using a </a:t>
            </a:r>
            <a:r>
              <a:rPr lang="en-US" dirty="0" err="1"/>
              <a:t>System.Collections.Generic.Dictionary</a:t>
            </a:r>
            <a:r>
              <a:rPr lang="en-US" dirty="0"/>
              <a:t>&lt;TKey, TValue&gt;</a:t>
            </a:r>
          </a:p>
          <a:p>
            <a:endParaRPr lang="en-US" dirty="0"/>
          </a:p>
          <a:p>
            <a:r>
              <a:rPr lang="en-US" dirty="0"/>
              <a:t>(Page 409).</a:t>
            </a:r>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54</a:t>
            </a:fld>
            <a:endParaRPr lang="en-US" dirty="0"/>
          </a:p>
        </p:txBody>
      </p:sp>
    </p:spTree>
    <p:extLst>
      <p:ext uri="{BB962C8B-B14F-4D97-AF65-F5344CB8AC3E}">
        <p14:creationId xmlns:p14="http://schemas.microsoft.com/office/powerpoint/2010/main" val="10955103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55</a:t>
            </a:fld>
            <a:endParaRPr lang="en-US" dirty="0"/>
          </a:p>
        </p:txBody>
      </p:sp>
    </p:spTree>
    <p:extLst>
      <p:ext uri="{BB962C8B-B14F-4D97-AF65-F5344CB8AC3E}">
        <p14:creationId xmlns:p14="http://schemas.microsoft.com/office/powerpoint/2010/main" val="307135250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56</a:t>
            </a:fld>
            <a:endParaRPr lang="en-US" dirty="0"/>
          </a:p>
        </p:txBody>
      </p:sp>
    </p:spTree>
    <p:extLst>
      <p:ext uri="{BB962C8B-B14F-4D97-AF65-F5344CB8AC3E}">
        <p14:creationId xmlns:p14="http://schemas.microsoft.com/office/powerpoint/2010/main" val="333473452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57</a:t>
            </a:fld>
            <a:endParaRPr lang="en-US" dirty="0"/>
          </a:p>
        </p:txBody>
      </p:sp>
    </p:spTree>
    <p:extLst>
      <p:ext uri="{BB962C8B-B14F-4D97-AF65-F5344CB8AC3E}">
        <p14:creationId xmlns:p14="http://schemas.microsoft.com/office/powerpoint/2010/main" val="12205377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p:txBody>
          <a:bodyPr/>
          <a:lstStyle/>
          <a:p>
            <a:r>
              <a:rPr lang="en-US" dirty="0" smtClean="0"/>
              <a:t>Building and Configuring Class Libraries</a:t>
            </a:r>
            <a:endParaRPr lang="en-US" dirty="0"/>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58</a:t>
            </a:fld>
            <a:endParaRPr lang="en-US" dirty="0"/>
          </a:p>
        </p:txBody>
      </p:sp>
      <p:sp>
        <p:nvSpPr>
          <p:cNvPr id="7" name="Text Placeholder 6"/>
          <p:cNvSpPr>
            <a:spLocks noGrp="1"/>
          </p:cNvSpPr>
          <p:nvPr>
            <p:ph type="body" sz="quarter" idx="16"/>
          </p:nvPr>
        </p:nvSpPr>
        <p:spPr/>
        <p:txBody>
          <a:bodyPr/>
          <a:lstStyle/>
          <a:p>
            <a:r>
              <a:rPr lang="en-US" dirty="0" smtClean="0"/>
              <a:t>14</a:t>
            </a:r>
            <a:endParaRPr lang="en-US" dirty="0"/>
          </a:p>
        </p:txBody>
      </p:sp>
      <p:pic>
        <p:nvPicPr>
          <p:cNvPr id="8" name="Picture 7"/>
          <p:cNvPicPr>
            <a:picLocks noChangeAspect="1"/>
          </p:cNvPicPr>
          <p:nvPr/>
        </p:nvPicPr>
        <p:blipFill>
          <a:blip r:embed="rId2"/>
          <a:stretch>
            <a:fillRect/>
          </a:stretch>
        </p:blipFill>
        <p:spPr>
          <a:xfrm>
            <a:off x="8640662" y="3099027"/>
            <a:ext cx="3217963" cy="3408719"/>
          </a:xfrm>
          <a:prstGeom prst="rect">
            <a:avLst/>
          </a:prstGeom>
          <a:ln>
            <a:solidFill>
              <a:schemeClr val="accent1"/>
            </a:solidFill>
          </a:ln>
        </p:spPr>
      </p:pic>
    </p:spTree>
    <p:extLst>
      <p:ext uri="{BB962C8B-B14F-4D97-AF65-F5344CB8AC3E}">
        <p14:creationId xmlns:p14="http://schemas.microsoft.com/office/powerpoint/2010/main" val="228605535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Intro</a:t>
            </a:r>
            <a:endParaRPr lang="en-US" dirty="0"/>
          </a:p>
        </p:txBody>
      </p:sp>
      <p:sp>
        <p:nvSpPr>
          <p:cNvPr id="11" name="Content Placeholder 10"/>
          <p:cNvSpPr>
            <a:spLocks noGrp="1"/>
          </p:cNvSpPr>
          <p:nvPr>
            <p:ph idx="1"/>
          </p:nvPr>
        </p:nvSpPr>
        <p:spPr/>
        <p:txBody>
          <a:bodyPr/>
          <a:lstStyle/>
          <a:p>
            <a:r>
              <a:rPr lang="en-US" dirty="0"/>
              <a:t>During the first four parts of this book, you have created a number of “stand-alone” executable applications, in which all the programming logic was packaged within a single executable file (*.exe</a:t>
            </a:r>
            <a:r>
              <a:rPr lang="en-US" dirty="0" smtClean="0"/>
              <a:t>).</a:t>
            </a:r>
          </a:p>
          <a:p>
            <a:pPr lvl="1"/>
            <a:r>
              <a:rPr lang="en-US" dirty="0" smtClean="0"/>
              <a:t>These </a:t>
            </a:r>
            <a:r>
              <a:rPr lang="en-US" dirty="0"/>
              <a:t>executable assemblies were using little more than the primary .NET class library, </a:t>
            </a:r>
            <a:r>
              <a:rPr lang="en-US" dirty="0" smtClean="0"/>
              <a:t>mscorlib.dll.</a:t>
            </a:r>
          </a:p>
          <a:p>
            <a:pPr lvl="1"/>
            <a:r>
              <a:rPr lang="en-US" dirty="0" smtClean="0"/>
              <a:t>While </a:t>
            </a:r>
            <a:r>
              <a:rPr lang="en-US" dirty="0"/>
              <a:t>some simple .NET programs may be constructed using nothing more than the .NET base class libraries, chances are it will be commonplace for you (or your teammates) to isolate reusable programming logic into </a:t>
            </a:r>
            <a:r>
              <a:rPr lang="en-US" dirty="0">
                <a:solidFill>
                  <a:srgbClr val="FF0000"/>
                </a:solidFill>
              </a:rPr>
              <a:t>custom</a:t>
            </a:r>
            <a:r>
              <a:rPr lang="en-US" dirty="0"/>
              <a:t> </a:t>
            </a:r>
            <a:r>
              <a:rPr lang="en-US" dirty="0">
                <a:solidFill>
                  <a:srgbClr val="FF0000"/>
                </a:solidFill>
              </a:rPr>
              <a:t>class libraries</a:t>
            </a:r>
            <a:r>
              <a:rPr lang="en-US" dirty="0"/>
              <a:t> (*.dll files) that can be shared among </a:t>
            </a:r>
            <a:r>
              <a:rPr lang="en-US" dirty="0" smtClean="0"/>
              <a:t>applications.</a:t>
            </a:r>
          </a:p>
          <a:p>
            <a:pPr lvl="1"/>
            <a:r>
              <a:rPr lang="en-US" dirty="0" smtClean="0"/>
              <a:t>In </a:t>
            </a:r>
            <a:r>
              <a:rPr lang="en-US" dirty="0"/>
              <a:t>this chapter, you will learn about various ways to package your types into custom libraries of </a:t>
            </a:r>
            <a:r>
              <a:rPr lang="en-US" dirty="0" smtClean="0"/>
              <a:t>code.</a:t>
            </a:r>
          </a:p>
          <a:p>
            <a:pPr lvl="1"/>
            <a:r>
              <a:rPr lang="en-US" dirty="0" smtClean="0"/>
              <a:t>To </a:t>
            </a:r>
            <a:r>
              <a:rPr lang="en-US" dirty="0"/>
              <a:t>begin, you’ll learn the details of </a:t>
            </a:r>
            <a:r>
              <a:rPr lang="en-US" dirty="0">
                <a:solidFill>
                  <a:srgbClr val="FF0000"/>
                </a:solidFill>
              </a:rPr>
              <a:t>partitioning</a:t>
            </a:r>
            <a:r>
              <a:rPr lang="en-US" dirty="0"/>
              <a:t> types into </a:t>
            </a:r>
            <a:r>
              <a:rPr lang="en-US" dirty="0">
                <a:solidFill>
                  <a:srgbClr val="FF0000"/>
                </a:solidFill>
              </a:rPr>
              <a:t>.NET </a:t>
            </a:r>
            <a:r>
              <a:rPr lang="en-US" dirty="0" smtClean="0">
                <a:solidFill>
                  <a:srgbClr val="FF0000"/>
                </a:solidFill>
              </a:rPr>
              <a:t>namespaces</a:t>
            </a:r>
            <a:r>
              <a:rPr lang="en-US" dirty="0" smtClean="0"/>
              <a:t>.</a:t>
            </a:r>
          </a:p>
          <a:p>
            <a:pPr lvl="2"/>
            <a:r>
              <a:rPr lang="en-US" dirty="0" smtClean="0"/>
              <a:t>After </a:t>
            </a:r>
            <a:r>
              <a:rPr lang="en-US" dirty="0"/>
              <a:t>this, you will examine the class library project templates of Visual Studio and learn the distinction </a:t>
            </a:r>
            <a:r>
              <a:rPr lang="en-US" dirty="0" smtClean="0"/>
              <a:t>between</a:t>
            </a:r>
          </a:p>
          <a:p>
            <a:pPr lvl="3"/>
            <a:r>
              <a:rPr lang="en-US" dirty="0" smtClean="0"/>
              <a:t>private and</a:t>
            </a:r>
          </a:p>
          <a:p>
            <a:pPr lvl="3"/>
            <a:r>
              <a:rPr lang="en-US" dirty="0" smtClean="0"/>
              <a:t>shared assemblies</a:t>
            </a:r>
          </a:p>
          <a:p>
            <a:pPr lvl="2"/>
            <a:r>
              <a:rPr lang="en-US" dirty="0" smtClean="0"/>
              <a:t>Next</a:t>
            </a:r>
            <a:r>
              <a:rPr lang="en-US" dirty="0"/>
              <a:t>, you’ll explore exactly how the .NET runtime resolves the location of an assembly, and you’ll come to understand the </a:t>
            </a:r>
            <a:endParaRPr lang="en-US" dirty="0" smtClean="0"/>
          </a:p>
          <a:p>
            <a:pPr lvl="3"/>
            <a:r>
              <a:rPr lang="en-US" dirty="0" smtClean="0"/>
              <a:t>global </a:t>
            </a:r>
            <a:r>
              <a:rPr lang="en-US" dirty="0"/>
              <a:t>assembly </a:t>
            </a:r>
            <a:r>
              <a:rPr lang="en-US" dirty="0" smtClean="0"/>
              <a:t>cache</a:t>
            </a:r>
          </a:p>
        </p:txBody>
      </p:sp>
      <p:sp>
        <p:nvSpPr>
          <p:cNvPr id="3" name="Date Placeholder 2"/>
          <p:cNvSpPr>
            <a:spLocks noGrp="1"/>
          </p:cNvSpPr>
          <p:nvPr>
            <p:ph type="dt" sz="half" idx="2"/>
          </p:nvPr>
        </p:nvSpPr>
        <p:spPr/>
        <p:txBody>
          <a:bodyPr/>
          <a:lstStyle/>
          <a:p>
            <a:r>
              <a:rPr lang="en-US" smtClean="0"/>
              <a:t>5 June 2018</a:t>
            </a:r>
            <a:endParaRPr lang="en-US" dirty="0"/>
          </a:p>
        </p:txBody>
      </p:sp>
      <p:sp>
        <p:nvSpPr>
          <p:cNvPr id="4" name="Slide Number Placeholder 3"/>
          <p:cNvSpPr>
            <a:spLocks noGrp="1"/>
          </p:cNvSpPr>
          <p:nvPr>
            <p:ph type="sldNum" sz="quarter" idx="4"/>
          </p:nvPr>
        </p:nvSpPr>
        <p:spPr/>
        <p:txBody>
          <a:bodyPr/>
          <a:lstStyle/>
          <a:p>
            <a:fld id="{F1012999-1CD9-4014-B1C6-70315F8BBED0}" type="slidenum">
              <a:rPr lang="en-US" smtClean="0"/>
              <a:pPr/>
              <a:t>59</a:t>
            </a:fld>
            <a:endParaRPr lang="en-US" dirty="0"/>
          </a:p>
        </p:txBody>
      </p:sp>
    </p:spTree>
    <p:extLst>
      <p:ext uri="{BB962C8B-B14F-4D97-AF65-F5344CB8AC3E}">
        <p14:creationId xmlns:p14="http://schemas.microsoft.com/office/powerpoint/2010/main" val="3765217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Date Placeholder 2"/>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6</a:t>
            </a:fld>
            <a:endParaRPr lang="en-US" dirty="0"/>
          </a:p>
        </p:txBody>
      </p:sp>
      <p:sp>
        <p:nvSpPr>
          <p:cNvPr id="6" name="Text Placeholder 5"/>
          <p:cNvSpPr>
            <a:spLocks noGrp="1"/>
          </p:cNvSpPr>
          <p:nvPr>
            <p:ph type="body" sz="quarter" idx="16"/>
          </p:nvPr>
        </p:nvSpPr>
        <p:spPr/>
        <p:txBody>
          <a:bodyPr/>
          <a:lstStyle/>
          <a:p>
            <a:r>
              <a:rPr lang="en-US" dirty="0" smtClean="0"/>
              <a:t>2</a:t>
            </a:r>
            <a:endParaRPr lang="en-US" dirty="0"/>
          </a:p>
        </p:txBody>
      </p:sp>
    </p:spTree>
    <p:extLst>
      <p:ext uri="{BB962C8B-B14F-4D97-AF65-F5344CB8AC3E}">
        <p14:creationId xmlns:p14="http://schemas.microsoft.com/office/powerpoint/2010/main" val="196613516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Intro											   </a:t>
            </a:r>
            <a:r>
              <a:rPr lang="en-US" dirty="0" smtClean="0">
                <a:solidFill>
                  <a:srgbClr val="C00000"/>
                </a:solidFill>
              </a:rPr>
              <a:t>|</a:t>
            </a:r>
            <a:endParaRPr lang="en-US" dirty="0">
              <a:solidFill>
                <a:srgbClr val="C00000"/>
              </a:solidFill>
            </a:endParaRPr>
          </a:p>
        </p:txBody>
      </p:sp>
      <p:sp>
        <p:nvSpPr>
          <p:cNvPr id="11" name="Content Placeholder 10"/>
          <p:cNvSpPr>
            <a:spLocks noGrp="1"/>
          </p:cNvSpPr>
          <p:nvPr>
            <p:ph idx="1"/>
          </p:nvPr>
        </p:nvSpPr>
        <p:spPr/>
        <p:txBody>
          <a:bodyPr/>
          <a:lstStyle/>
          <a:p>
            <a:pPr lvl="3"/>
            <a:r>
              <a:rPr lang="en-US" dirty="0" smtClean="0"/>
              <a:t>XML </a:t>
            </a:r>
            <a:r>
              <a:rPr lang="en-US" dirty="0"/>
              <a:t>application configuration files (*.config </a:t>
            </a:r>
            <a:r>
              <a:rPr lang="en-US" dirty="0" smtClean="0"/>
              <a:t>files)</a:t>
            </a:r>
          </a:p>
          <a:p>
            <a:pPr lvl="3"/>
            <a:r>
              <a:rPr lang="en-US" dirty="0" smtClean="0"/>
              <a:t>publisher </a:t>
            </a:r>
            <a:r>
              <a:rPr lang="en-US" dirty="0"/>
              <a:t>policy assemblies, </a:t>
            </a:r>
            <a:r>
              <a:rPr lang="en-US" dirty="0" smtClean="0"/>
              <a:t>and</a:t>
            </a:r>
          </a:p>
          <a:p>
            <a:pPr lvl="3"/>
            <a:r>
              <a:rPr lang="en-US" dirty="0" smtClean="0"/>
              <a:t>the </a:t>
            </a:r>
            <a:r>
              <a:rPr lang="en-US" dirty="0"/>
              <a:t>System.Configuration </a:t>
            </a:r>
            <a:r>
              <a:rPr lang="en-US" dirty="0" smtClean="0"/>
              <a:t>namespace</a:t>
            </a:r>
            <a:endParaRPr lang="en-US" dirty="0"/>
          </a:p>
        </p:txBody>
      </p:sp>
      <p:sp>
        <p:nvSpPr>
          <p:cNvPr id="3" name="Date Placeholder 2"/>
          <p:cNvSpPr>
            <a:spLocks noGrp="1"/>
          </p:cNvSpPr>
          <p:nvPr>
            <p:ph type="dt" sz="half" idx="2"/>
          </p:nvPr>
        </p:nvSpPr>
        <p:spPr/>
        <p:txBody>
          <a:bodyPr/>
          <a:lstStyle/>
          <a:p>
            <a:r>
              <a:rPr lang="en-US" smtClean="0"/>
              <a:t>5 June 2018</a:t>
            </a:r>
            <a:endParaRPr lang="en-US" dirty="0"/>
          </a:p>
        </p:txBody>
      </p:sp>
      <p:sp>
        <p:nvSpPr>
          <p:cNvPr id="4" name="Slide Number Placeholder 3"/>
          <p:cNvSpPr>
            <a:spLocks noGrp="1"/>
          </p:cNvSpPr>
          <p:nvPr>
            <p:ph type="sldNum" sz="quarter" idx="4"/>
          </p:nvPr>
        </p:nvSpPr>
        <p:spPr/>
        <p:txBody>
          <a:bodyPr/>
          <a:lstStyle/>
          <a:p>
            <a:fld id="{F1012999-1CD9-4014-B1C6-70315F8BBED0}" type="slidenum">
              <a:rPr lang="en-US" smtClean="0"/>
              <a:pPr/>
              <a:t>60</a:t>
            </a:fld>
            <a:endParaRPr lang="en-US" dirty="0"/>
          </a:p>
        </p:txBody>
      </p:sp>
    </p:spTree>
    <p:extLst>
      <p:ext uri="{BB962C8B-B14F-4D97-AF65-F5344CB8AC3E}">
        <p14:creationId xmlns:p14="http://schemas.microsoft.com/office/powerpoint/2010/main" val="3555736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Defining Custom Namespaces</a:t>
            </a:r>
          </a:p>
        </p:txBody>
      </p:sp>
      <p:sp>
        <p:nvSpPr>
          <p:cNvPr id="3" name="Content Placeholder 2"/>
          <p:cNvSpPr>
            <a:spLocks noGrp="1"/>
          </p:cNvSpPr>
          <p:nvPr>
            <p:ph idx="1"/>
          </p:nvPr>
        </p:nvSpPr>
        <p:spPr/>
        <p:txBody>
          <a:bodyPr/>
          <a:lstStyle/>
          <a:p>
            <a:r>
              <a:rPr lang="en-US" dirty="0" smtClean="0"/>
              <a:t>Before </a:t>
            </a:r>
            <a:r>
              <a:rPr lang="en-US" dirty="0"/>
              <a:t>diving into the aspects of library deployment and configuration, the first task is to learn the details of packaging your custom types into </a:t>
            </a:r>
            <a:r>
              <a:rPr lang="en-US" dirty="0">
                <a:solidFill>
                  <a:srgbClr val="FF0000"/>
                </a:solidFill>
              </a:rPr>
              <a:t>.NET </a:t>
            </a:r>
            <a:r>
              <a:rPr lang="en-US" dirty="0" smtClean="0">
                <a:solidFill>
                  <a:srgbClr val="FF0000"/>
                </a:solidFill>
              </a:rPr>
              <a:t>namespaces</a:t>
            </a:r>
            <a:r>
              <a:rPr lang="en-US" dirty="0" smtClean="0"/>
              <a:t>.</a:t>
            </a:r>
          </a:p>
          <a:p>
            <a:pPr lvl="1"/>
            <a:r>
              <a:rPr lang="en-US" dirty="0" smtClean="0"/>
              <a:t>Up </a:t>
            </a:r>
            <a:r>
              <a:rPr lang="en-US" dirty="0"/>
              <a:t>to this point in the text, you’ve been building small test programs that leverage existing namespaces in the .NET universe (System, in particular</a:t>
            </a:r>
            <a:r>
              <a:rPr lang="en-US" dirty="0" smtClean="0"/>
              <a:t>).</a:t>
            </a:r>
          </a:p>
          <a:p>
            <a:pPr lvl="1"/>
            <a:r>
              <a:rPr lang="en-US" dirty="0" smtClean="0"/>
              <a:t>However</a:t>
            </a:r>
            <a:r>
              <a:rPr lang="en-US" dirty="0"/>
              <a:t>, when you build larger applications with many types, it can be helpful to group your related types into custom </a:t>
            </a:r>
            <a:r>
              <a:rPr lang="en-US" dirty="0" smtClean="0"/>
              <a:t>namespaces.</a:t>
            </a:r>
          </a:p>
          <a:p>
            <a:pPr lvl="1"/>
            <a:r>
              <a:rPr lang="en-US" dirty="0" smtClean="0"/>
              <a:t>In </a:t>
            </a:r>
            <a:r>
              <a:rPr lang="en-US" dirty="0"/>
              <a:t>C#, this is accomplished using the </a:t>
            </a:r>
            <a:r>
              <a:rPr lang="en-US" dirty="0">
                <a:solidFill>
                  <a:srgbClr val="FF0000"/>
                </a:solidFill>
              </a:rPr>
              <a:t>namespace</a:t>
            </a:r>
            <a:r>
              <a:rPr lang="en-US" dirty="0"/>
              <a:t> </a:t>
            </a:r>
            <a:r>
              <a:rPr lang="en-US" dirty="0" smtClean="0"/>
              <a:t>keyword.</a:t>
            </a:r>
          </a:p>
          <a:p>
            <a:pPr lvl="1"/>
            <a:r>
              <a:rPr lang="en-US" dirty="0" smtClean="0"/>
              <a:t>Explicitly </a:t>
            </a:r>
            <a:r>
              <a:rPr lang="en-US" dirty="0"/>
              <a:t>defining custom namespaces is even more important when creating </a:t>
            </a:r>
            <a:r>
              <a:rPr lang="en-US" dirty="0">
                <a:solidFill>
                  <a:srgbClr val="FF0000"/>
                </a:solidFill>
              </a:rPr>
              <a:t>.NET *.dll assemblies</a:t>
            </a:r>
            <a:r>
              <a:rPr lang="en-US" dirty="0"/>
              <a:t>, as other developers will need to reference the library and import your custom namespaces to use your </a:t>
            </a:r>
            <a:r>
              <a:rPr lang="en-US" dirty="0" smtClean="0"/>
              <a:t>types.</a:t>
            </a:r>
          </a:p>
          <a:p>
            <a:pPr lvl="1"/>
            <a:r>
              <a:rPr lang="en-US" dirty="0" smtClean="0"/>
              <a:t>To </a:t>
            </a:r>
            <a:r>
              <a:rPr lang="en-US" dirty="0"/>
              <a:t>investigate the issues firsthand, begin by creating a new Console Application project named </a:t>
            </a:r>
            <a:r>
              <a:rPr lang="en-US" dirty="0" smtClean="0"/>
              <a:t>CustomNamespaces.</a:t>
            </a:r>
          </a:p>
          <a:p>
            <a:pPr lvl="1"/>
            <a:r>
              <a:rPr lang="en-US" dirty="0" smtClean="0"/>
              <a:t>Now</a:t>
            </a:r>
            <a:r>
              <a:rPr lang="en-US" dirty="0"/>
              <a:t>, assume you are developing a collection of geometric classes named Square, Circle, and Hexagon. Given their similarities, you would like to group them together into a unique namespace called MyShapes within the CustomNamespaces.exe assembly. You have two basic approaches. First, you can choose to define all classes in a single C# file (</a:t>
            </a:r>
            <a:r>
              <a:rPr lang="en-US" dirty="0" err="1"/>
              <a:t>ShapesLib.cs</a:t>
            </a:r>
            <a:r>
              <a:rPr lang="en-US" dirty="0"/>
              <a:t>) as follows</a:t>
            </a:r>
            <a:r>
              <a:rPr lang="en-US" dirty="0" smtClean="0"/>
              <a:t>:</a:t>
            </a:r>
            <a:endParaRPr lang="en-US" dirty="0"/>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61</a:t>
            </a:fld>
            <a:endParaRPr lang="en-US" dirty="0"/>
          </a:p>
        </p:txBody>
      </p:sp>
    </p:spTree>
    <p:extLst>
      <p:ext uri="{BB962C8B-B14F-4D97-AF65-F5344CB8AC3E}">
        <p14:creationId xmlns:p14="http://schemas.microsoft.com/office/powerpoint/2010/main" val="222943042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a:t>Resolving Name Clashes </a:t>
            </a:r>
            <a:r>
              <a:rPr lang="en-US" dirty="0" smtClean="0"/>
              <a:t>- Fully </a:t>
            </a:r>
            <a:r>
              <a:rPr lang="en-US" dirty="0"/>
              <a:t>Qualified Names</a:t>
            </a:r>
          </a:p>
        </p:txBody>
      </p:sp>
      <p:sp>
        <p:nvSpPr>
          <p:cNvPr id="7" name="Content Placeholder 6"/>
          <p:cNvSpPr>
            <a:spLocks noGrp="1"/>
          </p:cNvSpPr>
          <p:nvPr>
            <p:ph idx="1"/>
          </p:nvPr>
        </p:nvSpPr>
        <p:spPr/>
        <p:txBody>
          <a:bodyPr/>
          <a:lstStyle/>
          <a:p>
            <a:r>
              <a:rPr lang="en-US" dirty="0" smtClean="0"/>
              <a:t>Technically </a:t>
            </a:r>
            <a:r>
              <a:rPr lang="en-US" dirty="0"/>
              <a:t>speaking, you are not required to use the C# using keyword when referring to types defined in external namespaces. You could use the fully qualified name of the type, which, as you may recall from Chapter 1, is the type’s name prefixed with the defining namespace. Here’s an example:</a:t>
            </a:r>
          </a:p>
          <a:p>
            <a:endParaRPr lang="en-US" dirty="0"/>
          </a:p>
          <a:p>
            <a:r>
              <a:rPr lang="en-US" dirty="0"/>
              <a:t>(Page 511).</a:t>
            </a:r>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62</a:t>
            </a:fld>
            <a:endParaRPr lang="en-US" dirty="0"/>
          </a:p>
        </p:txBody>
      </p:sp>
    </p:spTree>
    <p:extLst>
      <p:ext uri="{BB962C8B-B14F-4D97-AF65-F5344CB8AC3E}">
        <p14:creationId xmlns:p14="http://schemas.microsoft.com/office/powerpoint/2010/main" val="39197293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Resolving Name Clashes with Aliases</a:t>
            </a:r>
          </a:p>
        </p:txBody>
      </p:sp>
      <p:sp>
        <p:nvSpPr>
          <p:cNvPr id="3" name="Content Placeholder 2"/>
          <p:cNvSpPr>
            <a:spLocks noGrp="1"/>
          </p:cNvSpPr>
          <p:nvPr>
            <p:ph idx="1"/>
          </p:nvPr>
        </p:nvSpPr>
        <p:spPr/>
        <p:txBody>
          <a:bodyPr/>
          <a:lstStyle/>
          <a:p>
            <a:r>
              <a:rPr lang="en-US" dirty="0" smtClean="0"/>
              <a:t>The </a:t>
            </a:r>
            <a:r>
              <a:rPr lang="en-US" dirty="0"/>
              <a:t>C# using keyword also lets you create an alias for a type’s fully qualified name. When you do so, you define a token that is substituted for the type’s full name at compile time. Defining aliases provides a second way to resolve name clashes. Here’s an example: using System; using MyShapes; using My3DShapes;</a:t>
            </a:r>
          </a:p>
          <a:p>
            <a:endParaRPr lang="en-US" dirty="0"/>
          </a:p>
          <a:p>
            <a:r>
              <a:rPr lang="en-US" dirty="0"/>
              <a:t>(Page 513).</a:t>
            </a:r>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63</a:t>
            </a:fld>
            <a:endParaRPr lang="en-US" dirty="0"/>
          </a:p>
        </p:txBody>
      </p:sp>
    </p:spTree>
    <p:extLst>
      <p:ext uri="{BB962C8B-B14F-4D97-AF65-F5344CB8AC3E}">
        <p14:creationId xmlns:p14="http://schemas.microsoft.com/office/powerpoint/2010/main" val="181107976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Creating Nested Namespaces</a:t>
            </a:r>
          </a:p>
        </p:txBody>
      </p:sp>
      <p:sp>
        <p:nvSpPr>
          <p:cNvPr id="3" name="Content Placeholder 2"/>
          <p:cNvSpPr>
            <a:spLocks noGrp="1"/>
          </p:cNvSpPr>
          <p:nvPr>
            <p:ph idx="1"/>
          </p:nvPr>
        </p:nvSpPr>
        <p:spPr/>
        <p:txBody>
          <a:bodyPr/>
          <a:lstStyle/>
          <a:p>
            <a:r>
              <a:rPr lang="en-US" dirty="0" smtClean="0"/>
              <a:t>When </a:t>
            </a:r>
            <a:r>
              <a:rPr lang="en-US" dirty="0"/>
              <a:t>organizing your types, you are free to define namespaces within other namespaces. The .NET base class libraries do so in numerous places to provide deeper levels of type organization. For example, the IO namespace is nested within System to yield System.IO. If you want to create a root namespace containing the existing My3DShapes namespace, you can update your code as follows:</a:t>
            </a:r>
          </a:p>
          <a:p>
            <a:endParaRPr lang="en-US" dirty="0"/>
          </a:p>
          <a:p>
            <a:r>
              <a:rPr lang="en-US" dirty="0"/>
              <a:t>(Page 514).</a:t>
            </a:r>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64</a:t>
            </a:fld>
            <a:endParaRPr lang="en-US" dirty="0"/>
          </a:p>
        </p:txBody>
      </p:sp>
    </p:spTree>
    <p:extLst>
      <p:ext uri="{BB962C8B-B14F-4D97-AF65-F5344CB8AC3E}">
        <p14:creationId xmlns:p14="http://schemas.microsoft.com/office/powerpoint/2010/main" val="363770882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Default Namespace of Visual Studio</a:t>
            </a:r>
          </a:p>
        </p:txBody>
      </p:sp>
      <p:sp>
        <p:nvSpPr>
          <p:cNvPr id="3" name="Content Placeholder 2"/>
          <p:cNvSpPr>
            <a:spLocks noGrp="1"/>
          </p:cNvSpPr>
          <p:nvPr>
            <p:ph idx="1"/>
          </p:nvPr>
        </p:nvSpPr>
        <p:spPr/>
        <p:txBody>
          <a:bodyPr/>
          <a:lstStyle/>
          <a:p>
            <a:r>
              <a:rPr lang="en-US" dirty="0" smtClean="0"/>
              <a:t>On </a:t>
            </a:r>
            <a:r>
              <a:rPr lang="en-US" dirty="0"/>
              <a:t>a final namespace-related note, it is worth pointing out that, by default, when you create a new C# project using Visual Studio, the name of your application’s default namespace will be identical to the project name. From this point on, when you insert new code files using the Project ➤ Add New Item menu selection, types will automatically be wrapped within the default namespace. If you want to change the name of the default namespace, simply access the “Default namespace” option using the Application tab of the project’s properties window (see Figure 14-1).</a:t>
            </a:r>
          </a:p>
          <a:p>
            <a:endParaRPr lang="en-US" dirty="0"/>
          </a:p>
          <a:p>
            <a:r>
              <a:rPr lang="en-US" dirty="0"/>
              <a:t>(Page 515).</a:t>
            </a:r>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65</a:t>
            </a:fld>
            <a:endParaRPr lang="en-US" dirty="0"/>
          </a:p>
        </p:txBody>
      </p:sp>
    </p:spTree>
    <p:extLst>
      <p:ext uri="{BB962C8B-B14F-4D97-AF65-F5344CB8AC3E}">
        <p14:creationId xmlns:p14="http://schemas.microsoft.com/office/powerpoint/2010/main" val="26759981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Role of .NET Assemblies</a:t>
            </a:r>
          </a:p>
        </p:txBody>
      </p:sp>
      <p:sp>
        <p:nvSpPr>
          <p:cNvPr id="3" name="Content Placeholder 2"/>
          <p:cNvSpPr>
            <a:spLocks noGrp="1"/>
          </p:cNvSpPr>
          <p:nvPr>
            <p:ph idx="1"/>
          </p:nvPr>
        </p:nvSpPr>
        <p:spPr/>
        <p:txBody>
          <a:bodyPr/>
          <a:lstStyle/>
          <a:p>
            <a:r>
              <a:rPr lang="en-US" dirty="0" smtClean="0"/>
              <a:t>.</a:t>
            </a:r>
            <a:r>
              <a:rPr lang="en-US" dirty="0"/>
              <a:t>NET applications are constructed by piecing together any number of assemblies. Simply put, an assembly is a versioned, self-describing binary file hosted by the CLR. Now, despite that .NET assemblies have the same file extensions (*.exe or *.dll) as previous Windows binaries, they have little in common with those files under the hood. Thus, to set the stage for the information to come, let’s consider some of the benefits provided by the assembly format.</a:t>
            </a:r>
          </a:p>
          <a:p>
            <a:endParaRPr lang="en-US" dirty="0"/>
          </a:p>
          <a:p>
            <a:r>
              <a:rPr lang="en-US" dirty="0"/>
              <a:t>(Page 516).</a:t>
            </a:r>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66</a:t>
            </a:fld>
            <a:endParaRPr lang="en-US" dirty="0"/>
          </a:p>
        </p:txBody>
      </p:sp>
    </p:spTree>
    <p:extLst>
      <p:ext uri="{BB962C8B-B14F-4D97-AF65-F5344CB8AC3E}">
        <p14:creationId xmlns:p14="http://schemas.microsoft.com/office/powerpoint/2010/main" val="161168297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Assemblies Promote Code Reuse</a:t>
            </a:r>
          </a:p>
        </p:txBody>
      </p:sp>
      <p:sp>
        <p:nvSpPr>
          <p:cNvPr id="3" name="Content Placeholder 2"/>
          <p:cNvSpPr>
            <a:spLocks noGrp="1"/>
          </p:cNvSpPr>
          <p:nvPr>
            <p:ph idx="1"/>
          </p:nvPr>
        </p:nvSpPr>
        <p:spPr/>
        <p:txBody>
          <a:bodyPr/>
          <a:lstStyle/>
          <a:p>
            <a:r>
              <a:rPr lang="en-US" dirty="0" smtClean="0"/>
              <a:t>As </a:t>
            </a:r>
            <a:r>
              <a:rPr lang="en-US" dirty="0"/>
              <a:t>you have built your Console Application projects over the previous chapters, it might have seemed that all the applications’ functionality was contained within the executable assembly you were constructing. In reality, your applications were leveraging numerous types contained within the always-accessible .NET code library, mscorlib.dll (recall that the C# compiler references mscorlib.dll automatically), and in the case of some examples System.Core.dll. As you might know, a code library (also termed a class library) is a *.dll that contains types intended to be used by external applications. When you are creating executable assemblies, you will no doubt be leveraging numerous system-supplied and custom code libraries as you create your application. Do be aware, however, that a code library need not take a *.dll file extension. It is perfectly possible (although certainly not common) for an executable assembly to use types defined within an external executable file. In this light, a referenced *.exe can also be considered a code library. Regardless of how a code library is packaged, the .NET platform allows you to reuse types in a </a:t>
            </a:r>
            <a:r>
              <a:rPr lang="en-US" dirty="0" err="1"/>
              <a:t>languageindependent</a:t>
            </a:r>
            <a:r>
              <a:rPr lang="en-US" dirty="0"/>
              <a:t> manner. For example, you could create a code library in C# and reuse that library in any other .NET programming language. It is possible not only to allocate types across languages but also to derive from them. A base class defined in C# could be extended by a class authored in Visual Basic. Interfaces defined in F# can be implemented by structures defined in C#, and so forth. The point is that when you begin to break apart a single monolithic executable into numerous .NET assemblies, you achieve a language-neutral form of code reuse.</a:t>
            </a:r>
          </a:p>
          <a:p>
            <a:endParaRPr lang="en-US" dirty="0"/>
          </a:p>
          <a:p>
            <a:r>
              <a:rPr lang="en-US" dirty="0"/>
              <a:t>(Page 517).</a:t>
            </a:r>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67</a:t>
            </a:fld>
            <a:endParaRPr lang="en-US" dirty="0"/>
          </a:p>
        </p:txBody>
      </p:sp>
    </p:spTree>
    <p:extLst>
      <p:ext uri="{BB962C8B-B14F-4D97-AF65-F5344CB8AC3E}">
        <p14:creationId xmlns:p14="http://schemas.microsoft.com/office/powerpoint/2010/main" val="425054033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Assemblies Establish a Type Boundary</a:t>
            </a:r>
          </a:p>
        </p:txBody>
      </p:sp>
      <p:sp>
        <p:nvSpPr>
          <p:cNvPr id="3" name="Content Placeholder 2"/>
          <p:cNvSpPr>
            <a:spLocks noGrp="1"/>
          </p:cNvSpPr>
          <p:nvPr>
            <p:ph idx="1"/>
          </p:nvPr>
        </p:nvSpPr>
        <p:spPr/>
        <p:txBody>
          <a:bodyPr/>
          <a:lstStyle/>
          <a:p>
            <a:r>
              <a:rPr lang="en-US" dirty="0" smtClean="0"/>
              <a:t>Recall </a:t>
            </a:r>
            <a:r>
              <a:rPr lang="en-US" dirty="0"/>
              <a:t>that a type’s fully qualified name is composed by prefixing the type’s namespace (e.g., System) to its name (e.g., Console). Strictly speaking, however, the assembly in which a type resides further establishes a type’s identity. For example, if you have two uniquely named assemblies (say, MyCars.dll and YourCars.dll) that both define a namespace (CarLibrary) containing a class named SportsCar, they are considered unique types in the .NET universe.</a:t>
            </a:r>
          </a:p>
          <a:p>
            <a:endParaRPr lang="en-US" dirty="0"/>
          </a:p>
          <a:p>
            <a:r>
              <a:rPr lang="en-US" dirty="0"/>
              <a:t>(Page 517).</a:t>
            </a:r>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68</a:t>
            </a:fld>
            <a:endParaRPr lang="en-US" dirty="0"/>
          </a:p>
        </p:txBody>
      </p:sp>
    </p:spTree>
    <p:extLst>
      <p:ext uri="{BB962C8B-B14F-4D97-AF65-F5344CB8AC3E}">
        <p14:creationId xmlns:p14="http://schemas.microsoft.com/office/powerpoint/2010/main" val="171728766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Assemblies Are Versionable Units</a:t>
            </a:r>
          </a:p>
        </p:txBody>
      </p:sp>
      <p:sp>
        <p:nvSpPr>
          <p:cNvPr id="3" name="Content Placeholder 2"/>
          <p:cNvSpPr>
            <a:spLocks noGrp="1"/>
          </p:cNvSpPr>
          <p:nvPr>
            <p:ph idx="1"/>
          </p:nvPr>
        </p:nvSpPr>
        <p:spPr/>
        <p:txBody>
          <a:bodyPr/>
          <a:lstStyle/>
          <a:p>
            <a:r>
              <a:rPr lang="en-US" dirty="0" smtClean="0"/>
              <a:t>.</a:t>
            </a:r>
            <a:r>
              <a:rPr lang="en-US" dirty="0"/>
              <a:t>NET assemblies are assigned a four-part numerical version number of the form &lt;major&gt;.&lt;minor&gt;.&lt;</a:t>
            </a:r>
            <a:r>
              <a:rPr lang="en-US" dirty="0" err="1"/>
              <a:t>buil</a:t>
            </a:r>
            <a:r>
              <a:rPr lang="en-US" dirty="0"/>
              <a:t> d&gt;.&lt;revision&gt;. (If you do not explicitly provide a version number, the assembly is automatically assigned a version of 1.0.0.0, given the default Visual Studio project settings.) This number, in conjunction with an optional public key value, allows multiple versions of the same assembly to coexist in harmony on a single machine. Formally speaking, assemblies that provide public key information are termed strongly named. As you will see in this chapter, by using a strong name, the CLR is able to ensure that the correct version of an assembly is loaded on behalf of the calling client.</a:t>
            </a:r>
          </a:p>
          <a:p>
            <a:endParaRPr lang="en-US" dirty="0"/>
          </a:p>
          <a:p>
            <a:r>
              <a:rPr lang="en-US" dirty="0"/>
              <a:t>(Page 517).</a:t>
            </a:r>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69</a:t>
            </a:fld>
            <a:endParaRPr lang="en-US" dirty="0"/>
          </a:p>
        </p:txBody>
      </p:sp>
    </p:spTree>
    <p:extLst>
      <p:ext uri="{BB962C8B-B14F-4D97-AF65-F5344CB8AC3E}">
        <p14:creationId xmlns:p14="http://schemas.microsoft.com/office/powerpoint/2010/main" val="687069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7</a:t>
            </a:fld>
            <a:endParaRPr lang="en-US" dirty="0"/>
          </a:p>
        </p:txBody>
      </p:sp>
    </p:spTree>
    <p:extLst>
      <p:ext uri="{BB962C8B-B14F-4D97-AF65-F5344CB8AC3E}">
        <p14:creationId xmlns:p14="http://schemas.microsoft.com/office/powerpoint/2010/main" val="276553060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Assemblies Are Self-Describing</a:t>
            </a:r>
          </a:p>
        </p:txBody>
      </p:sp>
      <p:sp>
        <p:nvSpPr>
          <p:cNvPr id="3" name="Content Placeholder 2"/>
          <p:cNvSpPr>
            <a:spLocks noGrp="1"/>
          </p:cNvSpPr>
          <p:nvPr>
            <p:ph idx="1"/>
          </p:nvPr>
        </p:nvSpPr>
        <p:spPr/>
        <p:txBody>
          <a:bodyPr/>
          <a:lstStyle/>
          <a:p>
            <a:r>
              <a:rPr lang="en-US" dirty="0" smtClean="0"/>
              <a:t>Assemblies </a:t>
            </a:r>
            <a:r>
              <a:rPr lang="en-US" dirty="0"/>
              <a:t>are regarded as self-describing, in part because they record every external assembly they must have access to in order to function correctly. Thus, if your assembly requires System.Windows.Forms. dll and System.Core.dll, this will be documented in the assembly’s manifest. Recall from Chapter 1 that a manifest is a blob of metadata that describes the assembly itself (name, version, required external assemblies, etc.).</a:t>
            </a:r>
          </a:p>
          <a:p>
            <a:endParaRPr lang="en-US" dirty="0"/>
          </a:p>
          <a:p>
            <a:r>
              <a:rPr lang="en-US" dirty="0"/>
              <a:t>(Page 517).</a:t>
            </a:r>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70</a:t>
            </a:fld>
            <a:endParaRPr lang="en-US" dirty="0"/>
          </a:p>
        </p:txBody>
      </p:sp>
    </p:spTree>
    <p:extLst>
      <p:ext uri="{BB962C8B-B14F-4D97-AF65-F5344CB8AC3E}">
        <p14:creationId xmlns:p14="http://schemas.microsoft.com/office/powerpoint/2010/main" val="311236566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Assemblies Are Configurable</a:t>
            </a:r>
          </a:p>
        </p:txBody>
      </p:sp>
      <p:sp>
        <p:nvSpPr>
          <p:cNvPr id="3" name="Content Placeholder 2"/>
          <p:cNvSpPr>
            <a:spLocks noGrp="1"/>
          </p:cNvSpPr>
          <p:nvPr>
            <p:ph idx="1"/>
          </p:nvPr>
        </p:nvSpPr>
        <p:spPr/>
        <p:txBody>
          <a:bodyPr/>
          <a:lstStyle/>
          <a:p>
            <a:r>
              <a:rPr lang="en-US" dirty="0" smtClean="0"/>
              <a:t>Assemblies </a:t>
            </a:r>
            <a:r>
              <a:rPr lang="en-US" dirty="0"/>
              <a:t>can be deployed as “private” or “shared.” Private assemblies reside in the same directory (or possibly a subdirectory) as the client application that uses them. Shared assemblies, on the other hand, are libraries intended to be consumed by numerous applications on a single machine and are deployed to a specific directory termed the global assembly cache, or GAC. Regardless of how you deploy your assemblies, you are free to author XML-based configuration files. Using these configuration files, you can instruct the CLR to “probe” for assemblies at a specific location, load a specific version of a referenced assembly for a particular client, or consult an arbitrary directory on your local machine, your network location, or a web-based URL. You’ll learn a good deal more about XML configuration files throughout this chapter.</a:t>
            </a:r>
          </a:p>
          <a:p>
            <a:endParaRPr lang="en-US" dirty="0"/>
          </a:p>
          <a:p>
            <a:r>
              <a:rPr lang="en-US" dirty="0"/>
              <a:t>(Page 518).</a:t>
            </a:r>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71</a:t>
            </a:fld>
            <a:endParaRPr lang="en-US" dirty="0"/>
          </a:p>
        </p:txBody>
      </p:sp>
    </p:spTree>
    <p:extLst>
      <p:ext uri="{BB962C8B-B14F-4D97-AF65-F5344CB8AC3E}">
        <p14:creationId xmlns:p14="http://schemas.microsoft.com/office/powerpoint/2010/main" val="335171632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Understanding the Format of a .NET Assembly</a:t>
            </a:r>
          </a:p>
        </p:txBody>
      </p:sp>
      <p:sp>
        <p:nvSpPr>
          <p:cNvPr id="3" name="Content Placeholder 2"/>
          <p:cNvSpPr>
            <a:spLocks noGrp="1"/>
          </p:cNvSpPr>
          <p:nvPr>
            <p:ph idx="1"/>
          </p:nvPr>
        </p:nvSpPr>
        <p:spPr/>
        <p:txBody>
          <a:bodyPr/>
          <a:lstStyle/>
          <a:p>
            <a:r>
              <a:rPr lang="en-US" dirty="0" smtClean="0"/>
              <a:t>Now </a:t>
            </a:r>
            <a:r>
              <a:rPr lang="en-US" dirty="0"/>
              <a:t>that you’ve learned about several benefits provided by the .NET assembly, let’s shift gears and get a better idea of how an assembly is composed under the hood. Structurally speaking, a .NET assembly (*.dll or *.exe) consists of the following elements: • A Windows file header • A CLR file header • CIL code • Type metadata • An assembly manifest • Optional embedded resources While the first two elements (the Windows and CLR headers) are blocks of data you can typically always ignore, they do deserve some brief consideration. Here’s an overview of each element.</a:t>
            </a:r>
          </a:p>
          <a:p>
            <a:endParaRPr lang="en-US" dirty="0"/>
          </a:p>
          <a:p>
            <a:r>
              <a:rPr lang="en-US" dirty="0"/>
              <a:t>(Page 518).</a:t>
            </a:r>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72</a:t>
            </a:fld>
            <a:endParaRPr lang="en-US" dirty="0"/>
          </a:p>
        </p:txBody>
      </p:sp>
    </p:spTree>
    <p:extLst>
      <p:ext uri="{BB962C8B-B14F-4D97-AF65-F5344CB8AC3E}">
        <p14:creationId xmlns:p14="http://schemas.microsoft.com/office/powerpoint/2010/main" val="384311826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Windows File Header</a:t>
            </a:r>
          </a:p>
        </p:txBody>
      </p:sp>
      <p:sp>
        <p:nvSpPr>
          <p:cNvPr id="3" name="Content Placeholder 2"/>
          <p:cNvSpPr>
            <a:spLocks noGrp="1"/>
          </p:cNvSpPr>
          <p:nvPr>
            <p:ph idx="1"/>
          </p:nvPr>
        </p:nvSpPr>
        <p:spPr/>
        <p:txBody>
          <a:bodyPr/>
          <a:lstStyle/>
          <a:p>
            <a:r>
              <a:rPr lang="en-US" dirty="0" smtClean="0"/>
              <a:t>The </a:t>
            </a:r>
            <a:r>
              <a:rPr lang="en-US" dirty="0"/>
              <a:t>Windows file header establishes the fact that the assembly can be loaded and manipulated by the Windows family of operating systems. This header data also identifies the kind of application (</a:t>
            </a:r>
            <a:r>
              <a:rPr lang="en-US" dirty="0" err="1"/>
              <a:t>consolebased</a:t>
            </a:r>
            <a:r>
              <a:rPr lang="en-US" dirty="0"/>
              <a:t>, GUI-based, or *.dll code library) to be hosted by Windows. If you open a .NET assembly using the dumpbin.exe utility (via a Windows command prompt) and specify the /headers flag as so:</a:t>
            </a:r>
          </a:p>
          <a:p>
            <a:endParaRPr lang="en-US" dirty="0"/>
          </a:p>
          <a:p>
            <a:r>
              <a:rPr lang="en-US" dirty="0"/>
              <a:t>(Page 518).</a:t>
            </a:r>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73</a:t>
            </a:fld>
            <a:endParaRPr lang="en-US" dirty="0"/>
          </a:p>
        </p:txBody>
      </p:sp>
    </p:spTree>
    <p:extLst>
      <p:ext uri="{BB962C8B-B14F-4D97-AF65-F5344CB8AC3E}">
        <p14:creationId xmlns:p14="http://schemas.microsoft.com/office/powerpoint/2010/main" val="419138210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CLR File Header</a:t>
            </a:r>
          </a:p>
        </p:txBody>
      </p:sp>
      <p:sp>
        <p:nvSpPr>
          <p:cNvPr id="3" name="Content Placeholder 2"/>
          <p:cNvSpPr>
            <a:spLocks noGrp="1"/>
          </p:cNvSpPr>
          <p:nvPr>
            <p:ph idx="1"/>
          </p:nvPr>
        </p:nvSpPr>
        <p:spPr/>
        <p:txBody>
          <a:bodyPr/>
          <a:lstStyle/>
          <a:p>
            <a:r>
              <a:rPr lang="en-US" dirty="0" smtClean="0"/>
              <a:t>The </a:t>
            </a:r>
            <a:r>
              <a:rPr lang="en-US" dirty="0"/>
              <a:t>CLR header is a block of data that all .NET assemblies must support (and do support, courtesy of the C# compiler) to be hosted by the CLR. In a nutshell, this header defines numerous flags that enable the runtime to understand the layout of the managed file. For example, flags exist that identify the location of the metadata and resources within the file, the version of the runtime the assembly was built against, the value of the (optional) public key, and so forth. If you supply the /clrheader flag to dumpbin.exe like so:</a:t>
            </a:r>
          </a:p>
          <a:p>
            <a:endParaRPr lang="en-US" dirty="0"/>
          </a:p>
          <a:p>
            <a:r>
              <a:rPr lang="en-US" dirty="0"/>
              <a:t>(Page 520).</a:t>
            </a:r>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74</a:t>
            </a:fld>
            <a:endParaRPr lang="en-US" dirty="0"/>
          </a:p>
        </p:txBody>
      </p:sp>
    </p:spTree>
    <p:extLst>
      <p:ext uri="{BB962C8B-B14F-4D97-AF65-F5344CB8AC3E}">
        <p14:creationId xmlns:p14="http://schemas.microsoft.com/office/powerpoint/2010/main" val="114654587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CIL Code, Type Metadata, </a:t>
            </a:r>
            <a:r>
              <a:rPr lang="en-US" dirty="0" smtClean="0"/>
              <a:t>Assembly </a:t>
            </a:r>
            <a:r>
              <a:rPr lang="en-US" dirty="0"/>
              <a:t>Manifest</a:t>
            </a:r>
          </a:p>
        </p:txBody>
      </p:sp>
      <p:sp>
        <p:nvSpPr>
          <p:cNvPr id="3" name="Content Placeholder 2"/>
          <p:cNvSpPr>
            <a:spLocks noGrp="1"/>
          </p:cNvSpPr>
          <p:nvPr>
            <p:ph idx="1"/>
          </p:nvPr>
        </p:nvSpPr>
        <p:spPr/>
        <p:txBody>
          <a:bodyPr/>
          <a:lstStyle/>
          <a:p>
            <a:r>
              <a:rPr lang="en-US" dirty="0" smtClean="0"/>
              <a:t>At </a:t>
            </a:r>
            <a:r>
              <a:rPr lang="en-US" dirty="0"/>
              <a:t>its core, an assembly contains CIL code, which, as you recall, is a platform- and CPU-agnostic intermediate language. At runtime, the internal CIL is compiled on the fly using a just-in-time (JIT) compiler, according to platform- and CPU-specific instructions. Given this design, .NET assemblies can indeed execute on a variety of architectures, devices, and operating systems. (Although you can live a happy and productive life without understanding the details of the CIL programming language, Chapter 18 offers an introduction to the syntax and semantics of CIL.)</a:t>
            </a:r>
          </a:p>
          <a:p>
            <a:endParaRPr lang="en-US" dirty="0"/>
          </a:p>
          <a:p>
            <a:r>
              <a:rPr lang="en-US" dirty="0"/>
              <a:t>(Page 520).</a:t>
            </a:r>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75</a:t>
            </a:fld>
            <a:endParaRPr lang="en-US" dirty="0"/>
          </a:p>
        </p:txBody>
      </p:sp>
    </p:spTree>
    <p:extLst>
      <p:ext uri="{BB962C8B-B14F-4D97-AF65-F5344CB8AC3E}">
        <p14:creationId xmlns:p14="http://schemas.microsoft.com/office/powerpoint/2010/main" val="14370680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Optional Assembly Resources</a:t>
            </a:r>
          </a:p>
        </p:txBody>
      </p:sp>
      <p:sp>
        <p:nvSpPr>
          <p:cNvPr id="3" name="Content Placeholder 2"/>
          <p:cNvSpPr>
            <a:spLocks noGrp="1"/>
          </p:cNvSpPr>
          <p:nvPr>
            <p:ph idx="1"/>
          </p:nvPr>
        </p:nvSpPr>
        <p:spPr/>
        <p:txBody>
          <a:bodyPr/>
          <a:lstStyle/>
          <a:p>
            <a:r>
              <a:rPr lang="en-US" dirty="0" smtClean="0"/>
              <a:t>Finally</a:t>
            </a:r>
            <a:r>
              <a:rPr lang="en-US" dirty="0"/>
              <a:t>, a .NET assembly may contain any number of embedded resources, such as application icons, image files, sound clips, or string tables. In fact, the .NET platform supports satellite assemblies that contain nothing but localized resources. This can be useful if you want to partition your resources based on a specific culture (English, German, etc.) for the purposes of building international software. The topic of building satellite assemblies is outside the scope of this text; consult the .NET 4.7 Framework documentation for information on satellite assemblies if you are interested.</a:t>
            </a:r>
          </a:p>
          <a:p>
            <a:endParaRPr lang="en-US" dirty="0"/>
          </a:p>
          <a:p>
            <a:r>
              <a:rPr lang="en-US" dirty="0"/>
              <a:t>(Page 521).</a:t>
            </a:r>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76</a:t>
            </a:fld>
            <a:endParaRPr lang="en-US" dirty="0"/>
          </a:p>
        </p:txBody>
      </p:sp>
    </p:spTree>
    <p:extLst>
      <p:ext uri="{BB962C8B-B14F-4D97-AF65-F5344CB8AC3E}">
        <p14:creationId xmlns:p14="http://schemas.microsoft.com/office/powerpoint/2010/main" val="159625261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Building and Consuming Custom Class Library</a:t>
            </a:r>
          </a:p>
        </p:txBody>
      </p:sp>
      <p:sp>
        <p:nvSpPr>
          <p:cNvPr id="3" name="Content Placeholder 2"/>
          <p:cNvSpPr>
            <a:spLocks noGrp="1"/>
          </p:cNvSpPr>
          <p:nvPr>
            <p:ph idx="1"/>
          </p:nvPr>
        </p:nvSpPr>
        <p:spPr/>
        <p:txBody>
          <a:bodyPr/>
          <a:lstStyle/>
          <a:p>
            <a:r>
              <a:rPr lang="en-US" dirty="0" smtClean="0"/>
              <a:t>To </a:t>
            </a:r>
            <a:r>
              <a:rPr lang="en-US" dirty="0"/>
              <a:t>begin exploring the world of .NET class libraries, you’ll first create a *.dll assembly (named CarLibrary) that contains a small set of public types. To build a code library using Visual Studio, select the Class Library project workspace via the File ➤ New Project menu option (see Figure 14-2). After creating the project, delete the autogenerated file Class1.cs.</a:t>
            </a:r>
          </a:p>
          <a:p>
            <a:endParaRPr lang="en-US" dirty="0"/>
          </a:p>
          <a:p>
            <a:r>
              <a:rPr lang="en-US" dirty="0"/>
              <a:t>(Page 521).</a:t>
            </a:r>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77</a:t>
            </a:fld>
            <a:endParaRPr lang="en-US" dirty="0"/>
          </a:p>
        </p:txBody>
      </p:sp>
    </p:spTree>
    <p:extLst>
      <p:ext uri="{BB962C8B-B14F-4D97-AF65-F5344CB8AC3E}">
        <p14:creationId xmlns:p14="http://schemas.microsoft.com/office/powerpoint/2010/main" val="309908729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Exploring the Manifest</a:t>
            </a:r>
          </a:p>
        </p:txBody>
      </p:sp>
      <p:sp>
        <p:nvSpPr>
          <p:cNvPr id="3" name="Content Placeholder 2"/>
          <p:cNvSpPr>
            <a:spLocks noGrp="1"/>
          </p:cNvSpPr>
          <p:nvPr>
            <p:ph idx="1"/>
          </p:nvPr>
        </p:nvSpPr>
        <p:spPr/>
        <p:txBody>
          <a:bodyPr/>
          <a:lstStyle/>
          <a:p>
            <a:r>
              <a:rPr lang="en-US" dirty="0" smtClean="0"/>
              <a:t>Before </a:t>
            </a:r>
            <a:r>
              <a:rPr lang="en-US" dirty="0"/>
              <a:t>using CarLibrary.dll from a client application, let’s check out how the code library is composed under the hood. Assuming you have compiled this project, load CarLibrary.dll into ildasm.exe via the File ➤ Open menu, and navigate to the \bin\Debug subdirectory of your CarLibrary project. When you are done, you should see your library displayed in the IL disassembler tool (see Figure 14-4).</a:t>
            </a:r>
          </a:p>
          <a:p>
            <a:endParaRPr lang="en-US" dirty="0"/>
          </a:p>
          <a:p>
            <a:r>
              <a:rPr lang="en-US" dirty="0"/>
              <a:t>(Page 524).</a:t>
            </a:r>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78</a:t>
            </a:fld>
            <a:endParaRPr lang="en-US" dirty="0"/>
          </a:p>
        </p:txBody>
      </p:sp>
    </p:spTree>
    <p:extLst>
      <p:ext uri="{BB962C8B-B14F-4D97-AF65-F5344CB8AC3E}">
        <p14:creationId xmlns:p14="http://schemas.microsoft.com/office/powerpoint/2010/main" val="341850556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Exploring the CIL</a:t>
            </a:r>
          </a:p>
        </p:txBody>
      </p:sp>
      <p:sp>
        <p:nvSpPr>
          <p:cNvPr id="3" name="Content Placeholder 2"/>
          <p:cNvSpPr>
            <a:spLocks noGrp="1"/>
          </p:cNvSpPr>
          <p:nvPr>
            <p:ph idx="1"/>
          </p:nvPr>
        </p:nvSpPr>
        <p:spPr/>
        <p:txBody>
          <a:bodyPr/>
          <a:lstStyle/>
          <a:p>
            <a:r>
              <a:rPr lang="en-US" dirty="0" smtClean="0"/>
              <a:t>Recall </a:t>
            </a:r>
            <a:r>
              <a:rPr lang="en-US" dirty="0"/>
              <a:t>that an assembly does not contain platform-specific instructions; rather, it contains </a:t>
            </a:r>
            <a:r>
              <a:rPr lang="en-US" dirty="0" err="1"/>
              <a:t>platformagnostic</a:t>
            </a:r>
            <a:r>
              <a:rPr lang="en-US" dirty="0"/>
              <a:t> Common Intermediate Language (CIL) instructions. When the .NET runtime loads an assembly into memory, the underlying CIL is compiled (using the JIT compiler) into instructions that can be understood by the target platform. For example, back in ildasm.exe, if you double-click the TurboBoost() method of the SportsCar class, ildasm.exe will open a new window showing the CIL tokens that implement this method.</a:t>
            </a:r>
          </a:p>
          <a:p>
            <a:endParaRPr lang="en-US" dirty="0"/>
          </a:p>
          <a:p>
            <a:r>
              <a:rPr lang="en-US" dirty="0"/>
              <a:t>(Page 527).</a:t>
            </a:r>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79</a:t>
            </a:fld>
            <a:endParaRPr lang="en-US" dirty="0"/>
          </a:p>
        </p:txBody>
      </p:sp>
    </p:spTree>
    <p:extLst>
      <p:ext uri="{BB962C8B-B14F-4D97-AF65-F5344CB8AC3E}">
        <p14:creationId xmlns:p14="http://schemas.microsoft.com/office/powerpoint/2010/main" val="3323436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Date Placeholder 2"/>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8</a:t>
            </a:fld>
            <a:endParaRPr lang="en-US" dirty="0"/>
          </a:p>
        </p:txBody>
      </p:sp>
      <p:sp>
        <p:nvSpPr>
          <p:cNvPr id="6" name="Text Placeholder 5"/>
          <p:cNvSpPr>
            <a:spLocks noGrp="1"/>
          </p:cNvSpPr>
          <p:nvPr>
            <p:ph type="body" sz="quarter" idx="16"/>
          </p:nvPr>
        </p:nvSpPr>
        <p:spPr/>
        <p:txBody>
          <a:bodyPr/>
          <a:lstStyle/>
          <a:p>
            <a:r>
              <a:rPr lang="en-US" dirty="0" smtClean="0"/>
              <a:t>3</a:t>
            </a:r>
            <a:endParaRPr lang="en-US" dirty="0"/>
          </a:p>
        </p:txBody>
      </p:sp>
      <p:pic>
        <p:nvPicPr>
          <p:cNvPr id="4" name="Picture 3"/>
          <p:cNvPicPr>
            <a:picLocks noChangeAspect="1"/>
          </p:cNvPicPr>
          <p:nvPr/>
        </p:nvPicPr>
        <p:blipFill>
          <a:blip r:embed="rId2"/>
          <a:stretch>
            <a:fillRect/>
          </a:stretch>
        </p:blipFill>
        <p:spPr>
          <a:xfrm>
            <a:off x="6384022" y="3629252"/>
            <a:ext cx="5474603" cy="2878493"/>
          </a:xfrm>
          <a:prstGeom prst="rect">
            <a:avLst/>
          </a:prstGeom>
          <a:ln>
            <a:solidFill>
              <a:schemeClr val="accent1"/>
            </a:solidFill>
          </a:ln>
        </p:spPr>
      </p:pic>
    </p:spTree>
    <p:extLst>
      <p:ext uri="{BB962C8B-B14F-4D97-AF65-F5344CB8AC3E}">
        <p14:creationId xmlns:p14="http://schemas.microsoft.com/office/powerpoint/2010/main" val="37166189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Exploring the Type Metadata</a:t>
            </a:r>
          </a:p>
        </p:txBody>
      </p:sp>
      <p:sp>
        <p:nvSpPr>
          <p:cNvPr id="3" name="Content Placeholder 2"/>
          <p:cNvSpPr>
            <a:spLocks noGrp="1"/>
          </p:cNvSpPr>
          <p:nvPr>
            <p:ph idx="1"/>
          </p:nvPr>
        </p:nvSpPr>
        <p:spPr/>
        <p:txBody>
          <a:bodyPr/>
          <a:lstStyle/>
          <a:p>
            <a:r>
              <a:rPr lang="en-US" dirty="0" smtClean="0"/>
              <a:t>Before </a:t>
            </a:r>
            <a:r>
              <a:rPr lang="en-US" dirty="0"/>
              <a:t>you build some applications that use your custom .NET library, if you press the Ctrl+M keystroke combination in ildasm.exe, you can see the metadata for each type within the CarLibrary.dll assembly (see Figure 14-7).</a:t>
            </a:r>
          </a:p>
          <a:p>
            <a:endParaRPr lang="en-US" dirty="0"/>
          </a:p>
          <a:p>
            <a:r>
              <a:rPr lang="en-US" dirty="0"/>
              <a:t>(Page 528).</a:t>
            </a:r>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80</a:t>
            </a:fld>
            <a:endParaRPr lang="en-US" dirty="0"/>
          </a:p>
        </p:txBody>
      </p:sp>
    </p:spTree>
    <p:extLst>
      <p:ext uri="{BB962C8B-B14F-4D97-AF65-F5344CB8AC3E}">
        <p14:creationId xmlns:p14="http://schemas.microsoft.com/office/powerpoint/2010/main" val="2523900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Building a C# Client Application</a:t>
            </a:r>
          </a:p>
        </p:txBody>
      </p:sp>
      <p:sp>
        <p:nvSpPr>
          <p:cNvPr id="3" name="Content Placeholder 2"/>
          <p:cNvSpPr>
            <a:spLocks noGrp="1"/>
          </p:cNvSpPr>
          <p:nvPr>
            <p:ph idx="1"/>
          </p:nvPr>
        </p:nvSpPr>
        <p:spPr/>
        <p:txBody>
          <a:bodyPr/>
          <a:lstStyle/>
          <a:p>
            <a:r>
              <a:rPr lang="en-US" dirty="0" smtClean="0"/>
              <a:t>Because </a:t>
            </a:r>
            <a:r>
              <a:rPr lang="en-US" dirty="0"/>
              <a:t>each of the CarLibrary types has been declared using the public keyword, other .NET applications are able to use them as well. Recall that you may also define types using the C# internal keyword (in fact, this is the default C# access mode). Internal types can be used only by the assembly in which they are defined. External clients can neither see nor create types marked with the internal keyword. To use your library’s functionality, create a new C# Console Application project named </a:t>
            </a:r>
            <a:r>
              <a:rPr lang="en-US" dirty="0" err="1"/>
              <a:t>CSharpCarClient</a:t>
            </a:r>
            <a:r>
              <a:rPr lang="en-US" dirty="0"/>
              <a:t>. After you have done so, set a reference to CarLibrary.dll using the Browse node of the Add Reference dialog box (if you compiled CarLibrary.dll using Visual Studio, your assembly is located in the \bin\Debug subdirectory of the CarLibrary project folder). At this point, you can build your client application to use the external types. Update your initial C# file as follows:</a:t>
            </a:r>
          </a:p>
          <a:p>
            <a:endParaRPr lang="en-US" dirty="0"/>
          </a:p>
          <a:p>
            <a:r>
              <a:rPr lang="en-US" dirty="0"/>
              <a:t>(Page 529).</a:t>
            </a:r>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81</a:t>
            </a:fld>
            <a:endParaRPr lang="en-US" dirty="0"/>
          </a:p>
        </p:txBody>
      </p:sp>
    </p:spTree>
    <p:extLst>
      <p:ext uri="{BB962C8B-B14F-4D97-AF65-F5344CB8AC3E}">
        <p14:creationId xmlns:p14="http://schemas.microsoft.com/office/powerpoint/2010/main" val="195978578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Building a Visual Basic Client Application</a:t>
            </a:r>
          </a:p>
        </p:txBody>
      </p:sp>
      <p:sp>
        <p:nvSpPr>
          <p:cNvPr id="3" name="Content Placeholder 2"/>
          <p:cNvSpPr>
            <a:spLocks noGrp="1"/>
          </p:cNvSpPr>
          <p:nvPr>
            <p:ph idx="1"/>
          </p:nvPr>
        </p:nvSpPr>
        <p:spPr/>
        <p:txBody>
          <a:bodyPr/>
          <a:lstStyle/>
          <a:p>
            <a:r>
              <a:rPr lang="en-US" dirty="0" smtClean="0"/>
              <a:t>Recall </a:t>
            </a:r>
            <a:r>
              <a:rPr lang="en-US" dirty="0"/>
              <a:t>that the .NET platform allows developers to share compiled code across programming languages. To illustrate the language-agnostic attitude of the .NET platform, let’s create another Console Application project (VisualBasicCarClient), this time using Visual Basic (see Figure 14-9). Once you have created the project, set a reference to CarLibrary.dll using the Add Reference dialog box, which can be activated by the Project ➤ Add Reference menu option. Visual Studio remembers files that you have browsed for, and CarLibary.dll should be in your Recent list under the Browse tab.</a:t>
            </a:r>
          </a:p>
          <a:p>
            <a:endParaRPr lang="en-US" dirty="0"/>
          </a:p>
          <a:p>
            <a:r>
              <a:rPr lang="en-US" dirty="0"/>
              <a:t>(Page 530).</a:t>
            </a:r>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82</a:t>
            </a:fld>
            <a:endParaRPr lang="en-US" dirty="0"/>
          </a:p>
        </p:txBody>
      </p:sp>
    </p:spTree>
    <p:extLst>
      <p:ext uri="{BB962C8B-B14F-4D97-AF65-F5344CB8AC3E}">
        <p14:creationId xmlns:p14="http://schemas.microsoft.com/office/powerpoint/2010/main" val="233445331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Cross-Language Inheritance in Action</a:t>
            </a:r>
          </a:p>
        </p:txBody>
      </p:sp>
      <p:sp>
        <p:nvSpPr>
          <p:cNvPr id="3" name="Content Placeholder 2"/>
          <p:cNvSpPr>
            <a:spLocks noGrp="1"/>
          </p:cNvSpPr>
          <p:nvPr>
            <p:ph idx="1"/>
          </p:nvPr>
        </p:nvSpPr>
        <p:spPr/>
        <p:txBody>
          <a:bodyPr/>
          <a:lstStyle/>
          <a:p>
            <a:r>
              <a:rPr lang="en-US" dirty="0" smtClean="0"/>
              <a:t>An </a:t>
            </a:r>
            <a:r>
              <a:rPr lang="en-US" dirty="0"/>
              <a:t>enticing aspect of .NET development is the notion of cross-language inheritance. To illustrate, let’s create a new Visual Basic class that derives from SportsCar (which was authored using C#). First, add a new class file to your current Visual Basic application (by selecting the Project ➤ Add Class menu option) named </a:t>
            </a:r>
            <a:r>
              <a:rPr lang="en-US" dirty="0" err="1"/>
              <a:t>PerformanceCar.vb</a:t>
            </a:r>
            <a:r>
              <a:rPr lang="en-US" dirty="0"/>
              <a:t>. Update the initial class definition by deriving from the SportsCar type using the Inherits keyword. Then, override the abstract TurboBoost() method using the Overrides keyword, like so:</a:t>
            </a:r>
          </a:p>
          <a:p>
            <a:endParaRPr lang="en-US" dirty="0"/>
          </a:p>
          <a:p>
            <a:r>
              <a:rPr lang="en-US" dirty="0"/>
              <a:t>(Page 532).</a:t>
            </a:r>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83</a:t>
            </a:fld>
            <a:endParaRPr lang="en-US" dirty="0"/>
          </a:p>
        </p:txBody>
      </p:sp>
    </p:spTree>
    <p:extLst>
      <p:ext uri="{BB962C8B-B14F-4D97-AF65-F5344CB8AC3E}">
        <p14:creationId xmlns:p14="http://schemas.microsoft.com/office/powerpoint/2010/main" val="217368386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Understanding Private Assemblies</a:t>
            </a:r>
          </a:p>
        </p:txBody>
      </p:sp>
      <p:sp>
        <p:nvSpPr>
          <p:cNvPr id="3" name="Content Placeholder 2"/>
          <p:cNvSpPr>
            <a:spLocks noGrp="1"/>
          </p:cNvSpPr>
          <p:nvPr>
            <p:ph idx="1"/>
          </p:nvPr>
        </p:nvSpPr>
        <p:spPr/>
        <p:txBody>
          <a:bodyPr/>
          <a:lstStyle/>
          <a:p>
            <a:r>
              <a:rPr lang="en-US" dirty="0" smtClean="0"/>
              <a:t>Technically </a:t>
            </a:r>
            <a:r>
              <a:rPr lang="en-US" dirty="0"/>
              <a:t>speaking, the class libraries you’ve created thus far in this chapter have been deployed as </a:t>
            </a:r>
            <a:r>
              <a:rPr lang="en-US" dirty="0">
                <a:solidFill>
                  <a:srgbClr val="FF0000"/>
                </a:solidFill>
              </a:rPr>
              <a:t>private </a:t>
            </a:r>
            <a:r>
              <a:rPr lang="en-US" dirty="0" smtClean="0">
                <a:solidFill>
                  <a:srgbClr val="FF0000"/>
                </a:solidFill>
              </a:rPr>
              <a:t>assemblies</a:t>
            </a:r>
            <a:r>
              <a:rPr lang="en-US" dirty="0" smtClean="0"/>
              <a:t>.</a:t>
            </a:r>
          </a:p>
          <a:p>
            <a:pPr lvl="1"/>
            <a:r>
              <a:rPr lang="en-US" dirty="0" smtClean="0"/>
              <a:t>Private </a:t>
            </a:r>
            <a:r>
              <a:rPr lang="en-US" dirty="0"/>
              <a:t>assemblies must be located within the same directory as the client application that’s using them (the application directory) or a subdirectory </a:t>
            </a:r>
            <a:r>
              <a:rPr lang="en-US" dirty="0" smtClean="0"/>
              <a:t>thereof.</a:t>
            </a:r>
          </a:p>
          <a:p>
            <a:pPr lvl="1"/>
            <a:r>
              <a:rPr lang="en-US" dirty="0" smtClean="0"/>
              <a:t>Recall </a:t>
            </a:r>
            <a:r>
              <a:rPr lang="en-US" dirty="0"/>
              <a:t>that when you add a reference to CarLibrary.dll while building the CSharpCarClient.exe and VisualBasicCarClient.exe applications, Visual Studio responded by placing a copy of CarLibrary.dll within the client’s application directory (at least, after the first compilation</a:t>
            </a:r>
            <a:r>
              <a:rPr lang="en-US" dirty="0" smtClean="0"/>
              <a:t>).</a:t>
            </a:r>
          </a:p>
          <a:p>
            <a:pPr lvl="1"/>
            <a:r>
              <a:rPr lang="en-US" dirty="0" smtClean="0"/>
              <a:t>When </a:t>
            </a:r>
            <a:r>
              <a:rPr lang="en-US" dirty="0"/>
              <a:t>a client program uses the types defined within this external assembly, the CLR simply loads the local copy of </a:t>
            </a:r>
            <a:r>
              <a:rPr lang="en-US" dirty="0" smtClean="0"/>
              <a:t>CarLibrary.dll.</a:t>
            </a:r>
          </a:p>
          <a:p>
            <a:pPr lvl="1"/>
            <a:r>
              <a:rPr lang="en-US" dirty="0" smtClean="0"/>
              <a:t>Because </a:t>
            </a:r>
            <a:r>
              <a:rPr lang="en-US" dirty="0"/>
              <a:t>the .NET runtime does not consult the system registry when searching for referenced assemblies, you can relocate the CSharpCarClient.exe (or VisualBasicCarClient. exe) and CarLibrary.dll assemblies to a new location on your machine and run the application (this is often termed Xcopy deployment</a:t>
            </a:r>
            <a:r>
              <a:rPr lang="en-US" dirty="0" smtClean="0"/>
              <a:t>).</a:t>
            </a:r>
          </a:p>
          <a:p>
            <a:pPr lvl="1"/>
            <a:r>
              <a:rPr lang="en-US" dirty="0" smtClean="0"/>
              <a:t>Uninstalling </a:t>
            </a:r>
            <a:r>
              <a:rPr lang="en-US" dirty="0"/>
              <a:t>(or replicating) an application that makes exclusive use of private assemblies is a no- brainer: simply delete (or copy) the application </a:t>
            </a:r>
            <a:r>
              <a:rPr lang="en-US" dirty="0" smtClean="0"/>
              <a:t>folder.</a:t>
            </a:r>
          </a:p>
          <a:p>
            <a:pPr lvl="1"/>
            <a:r>
              <a:rPr lang="en-US" dirty="0" smtClean="0"/>
              <a:t>More </a:t>
            </a:r>
            <a:r>
              <a:rPr lang="en-US" dirty="0"/>
              <a:t>important, you do not need to worry that the removal of private assemblies will break any other applications on the machine</a:t>
            </a:r>
            <a:r>
              <a:rPr lang="en-US" dirty="0" smtClean="0"/>
              <a:t>.</a:t>
            </a:r>
            <a:endParaRPr lang="en-US" dirty="0"/>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84</a:t>
            </a:fld>
            <a:endParaRPr lang="en-US" dirty="0"/>
          </a:p>
        </p:txBody>
      </p:sp>
    </p:spTree>
    <p:extLst>
      <p:ext uri="{BB962C8B-B14F-4D97-AF65-F5344CB8AC3E}">
        <p14:creationId xmlns:p14="http://schemas.microsoft.com/office/powerpoint/2010/main" val="319640477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Identity of a Private Assembly</a:t>
            </a:r>
          </a:p>
        </p:txBody>
      </p:sp>
      <p:sp>
        <p:nvSpPr>
          <p:cNvPr id="3" name="Content Placeholder 2"/>
          <p:cNvSpPr>
            <a:spLocks noGrp="1"/>
          </p:cNvSpPr>
          <p:nvPr>
            <p:ph idx="1"/>
          </p:nvPr>
        </p:nvSpPr>
        <p:spPr/>
        <p:txBody>
          <a:bodyPr/>
          <a:lstStyle/>
          <a:p>
            <a:r>
              <a:rPr lang="en-US" dirty="0" smtClean="0"/>
              <a:t>The </a:t>
            </a:r>
            <a:r>
              <a:rPr lang="en-US" dirty="0"/>
              <a:t>full identity of a private assembly consists of the friendly name and numerical version, both of which are recorded in the assembly manifest. The friendly name is simply the name of the module that contains the assembly’s manifest minus the file extension. For example, if you examine the manifest of the CarLibrary.dll assembly, you find the following:</a:t>
            </a:r>
          </a:p>
          <a:p>
            <a:endParaRPr lang="en-US" dirty="0"/>
          </a:p>
          <a:p>
            <a:r>
              <a:rPr lang="en-US" dirty="0"/>
              <a:t>(Page 533).</a:t>
            </a:r>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85</a:t>
            </a:fld>
            <a:endParaRPr lang="en-US" dirty="0"/>
          </a:p>
        </p:txBody>
      </p:sp>
    </p:spTree>
    <p:extLst>
      <p:ext uri="{BB962C8B-B14F-4D97-AF65-F5344CB8AC3E}">
        <p14:creationId xmlns:p14="http://schemas.microsoft.com/office/powerpoint/2010/main" val="126824636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Understanding the Probing Process</a:t>
            </a:r>
          </a:p>
        </p:txBody>
      </p:sp>
      <p:sp>
        <p:nvSpPr>
          <p:cNvPr id="3" name="Content Placeholder 2"/>
          <p:cNvSpPr>
            <a:spLocks noGrp="1"/>
          </p:cNvSpPr>
          <p:nvPr>
            <p:ph idx="1"/>
          </p:nvPr>
        </p:nvSpPr>
        <p:spPr/>
        <p:txBody>
          <a:bodyPr/>
          <a:lstStyle/>
          <a:p>
            <a:r>
              <a:rPr lang="en-US" dirty="0" smtClean="0"/>
              <a:t>The </a:t>
            </a:r>
            <a:r>
              <a:rPr lang="en-US" dirty="0"/>
              <a:t>.NET runtime resolves the location of a private assembly using a technique called </a:t>
            </a:r>
            <a:r>
              <a:rPr lang="en-US" dirty="0">
                <a:solidFill>
                  <a:srgbClr val="FF0000"/>
                </a:solidFill>
              </a:rPr>
              <a:t>probing</a:t>
            </a:r>
            <a:r>
              <a:rPr lang="en-US" dirty="0"/>
              <a:t>, which is much less invasive than it sounds. Probing is the process of mapping an external assembly request to the location of the requested binary file. Strictly speaking, a request to load an assembly may be either implicit or explicit. An implicit load request occurs when the CLR consults the manifest to resolve the location of an assembly defined using the .assembly extern tokens. Here’s an example:</a:t>
            </a:r>
          </a:p>
          <a:p>
            <a:endParaRPr lang="en-US" dirty="0"/>
          </a:p>
          <a:p>
            <a:r>
              <a:rPr lang="en-US" dirty="0"/>
              <a:t>(Page 533).</a:t>
            </a:r>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86</a:t>
            </a:fld>
            <a:endParaRPr lang="en-US" dirty="0"/>
          </a:p>
        </p:txBody>
      </p:sp>
    </p:spTree>
    <p:extLst>
      <p:ext uri="{BB962C8B-B14F-4D97-AF65-F5344CB8AC3E}">
        <p14:creationId xmlns:p14="http://schemas.microsoft.com/office/powerpoint/2010/main" val="66363418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Configuring Private Assemblies</a:t>
            </a:r>
          </a:p>
        </p:txBody>
      </p:sp>
      <p:sp>
        <p:nvSpPr>
          <p:cNvPr id="3" name="Content Placeholder 2"/>
          <p:cNvSpPr>
            <a:spLocks noGrp="1"/>
          </p:cNvSpPr>
          <p:nvPr>
            <p:ph idx="1"/>
          </p:nvPr>
        </p:nvSpPr>
        <p:spPr/>
        <p:txBody>
          <a:bodyPr/>
          <a:lstStyle/>
          <a:p>
            <a:r>
              <a:rPr lang="en-US" dirty="0" smtClean="0"/>
              <a:t>While </a:t>
            </a:r>
            <a:r>
              <a:rPr lang="en-US" dirty="0"/>
              <a:t>it is possible to deploy a .NET application by simply copying all required assemblies to a single folder on the user’s hard drive, you will most likely want to define a number of subdirectories to group related content. For example, assume you have an application directory named C:\MyApp that contains CSharpCarClient.exe. Under this folder might be a subfolder named MyLibraries that contains CarLibrary.dll. Regardless of the intended relationship between these two directories, the CLR will not probe the MyLibraries subdirectory unless you supply a configuration file. Configuration files contain various XML elements that allow you to influence the probing process. Configuration files must have the same name as the launching application and take a *.config file extension, and they must be deployed in the client’s application directory. Thus, if you want to create a configuration file for CSharpCarClient.exe, it must be named CSharpCarClient.exe.config and be located (for this example) in the C:\MyApp directory. To illustrate the process, create a new directory on your C: drive named MyApp using Windows Explorer. Next, copy CSharpCarClient.exe and CarLibrary.dll to this new folder, and run the program by </a:t>
            </a:r>
            <a:r>
              <a:rPr lang="en-US" dirty="0" err="1"/>
              <a:t>doubleclicking</a:t>
            </a:r>
            <a:r>
              <a:rPr lang="en-US" dirty="0"/>
              <a:t> the executable. Your program should run successfully at this point. Now, create a new subdirectory in C:\MyApp named MyLibraries (see Figure 14-10) and move CarLibrary.dll to this location.</a:t>
            </a:r>
          </a:p>
          <a:p>
            <a:endParaRPr lang="en-US" dirty="0"/>
          </a:p>
          <a:p>
            <a:r>
              <a:rPr lang="en-US" dirty="0"/>
              <a:t>(Page 534).</a:t>
            </a:r>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87</a:t>
            </a:fld>
            <a:endParaRPr lang="en-US" dirty="0"/>
          </a:p>
        </p:txBody>
      </p:sp>
    </p:spTree>
    <p:extLst>
      <p:ext uri="{BB962C8B-B14F-4D97-AF65-F5344CB8AC3E}">
        <p14:creationId xmlns:p14="http://schemas.microsoft.com/office/powerpoint/2010/main" val="31499386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Role of the App.Config File</a:t>
            </a:r>
          </a:p>
        </p:txBody>
      </p:sp>
      <p:sp>
        <p:nvSpPr>
          <p:cNvPr id="3" name="Content Placeholder 2"/>
          <p:cNvSpPr>
            <a:spLocks noGrp="1"/>
          </p:cNvSpPr>
          <p:nvPr>
            <p:ph idx="1"/>
          </p:nvPr>
        </p:nvSpPr>
        <p:spPr/>
        <p:txBody>
          <a:bodyPr/>
          <a:lstStyle/>
          <a:p>
            <a:r>
              <a:rPr lang="en-US" dirty="0" smtClean="0"/>
              <a:t>While </a:t>
            </a:r>
            <a:r>
              <a:rPr lang="en-US" dirty="0"/>
              <a:t>you are always able to create XML configuration files by hand using your text editor of choice, Visual Studio allows you to create a configuration file during the development of the client program. By default a new Visual Studio project will contain a configuration file for editing. If you ever need to add one manually, you may do so via the Project ➤ Add New Item menu option. Notice in Figure 14-11, you have left the name of this file as the suggested App.config.</a:t>
            </a:r>
          </a:p>
          <a:p>
            <a:endParaRPr lang="en-US" dirty="0"/>
          </a:p>
          <a:p>
            <a:r>
              <a:rPr lang="en-US" dirty="0"/>
              <a:t>(Page 536).</a:t>
            </a:r>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88</a:t>
            </a:fld>
            <a:endParaRPr lang="en-US" dirty="0"/>
          </a:p>
        </p:txBody>
      </p:sp>
    </p:spTree>
    <p:extLst>
      <p:ext uri="{BB962C8B-B14F-4D97-AF65-F5344CB8AC3E}">
        <p14:creationId xmlns:p14="http://schemas.microsoft.com/office/powerpoint/2010/main" val="190856074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Understanding Shared Assemblies</a:t>
            </a:r>
          </a:p>
        </p:txBody>
      </p:sp>
      <p:sp>
        <p:nvSpPr>
          <p:cNvPr id="3" name="Content Placeholder 2"/>
          <p:cNvSpPr>
            <a:spLocks noGrp="1"/>
          </p:cNvSpPr>
          <p:nvPr>
            <p:ph idx="1"/>
          </p:nvPr>
        </p:nvSpPr>
        <p:spPr/>
        <p:txBody>
          <a:bodyPr/>
          <a:lstStyle/>
          <a:p>
            <a:r>
              <a:rPr lang="en-US" dirty="0" smtClean="0"/>
              <a:t>Now </a:t>
            </a:r>
            <a:r>
              <a:rPr lang="en-US" dirty="0"/>
              <a:t>that you understand how to deploy and configure a private assembly, you can begin to examine the role of a </a:t>
            </a:r>
            <a:r>
              <a:rPr lang="en-US" dirty="0">
                <a:solidFill>
                  <a:srgbClr val="FF0000"/>
                </a:solidFill>
              </a:rPr>
              <a:t>shared assembly</a:t>
            </a:r>
            <a:r>
              <a:rPr lang="en-US" dirty="0"/>
              <a:t>. Like a private assembly, a shared assembly is a collection of types intended for reuse among projects. The most obvious difference between shared and private assemblies is that a single copy of a shared assembly can be used by several applications on the same machine. Consider the fact that all the applications created in this text required access to mscorlib.dll. If you were to look in the application directory of each of these clients, you would not find a private copy of this .NET assembly. The reason is that mscorlib.dll has been deployed as a shared assembly. Clearly, if you need to create a machine-wide class library, this is the way to go.</a:t>
            </a:r>
          </a:p>
          <a:p>
            <a:endParaRPr lang="en-US" dirty="0"/>
          </a:p>
          <a:p>
            <a:r>
              <a:rPr lang="en-US" dirty="0"/>
              <a:t>(Page 538).</a:t>
            </a:r>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89</a:t>
            </a:fld>
            <a:endParaRPr lang="en-US" dirty="0"/>
          </a:p>
        </p:txBody>
      </p:sp>
    </p:spTree>
    <p:extLst>
      <p:ext uri="{BB962C8B-B14F-4D97-AF65-F5344CB8AC3E}">
        <p14:creationId xmlns:p14="http://schemas.microsoft.com/office/powerpoint/2010/main" val="793720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9</a:t>
            </a:fld>
            <a:endParaRPr lang="en-US" dirty="0"/>
          </a:p>
        </p:txBody>
      </p:sp>
    </p:spTree>
    <p:extLst>
      <p:ext uri="{BB962C8B-B14F-4D97-AF65-F5344CB8AC3E}">
        <p14:creationId xmlns:p14="http://schemas.microsoft.com/office/powerpoint/2010/main" val="271711791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Global Assembly Cache</a:t>
            </a:r>
          </a:p>
        </p:txBody>
      </p:sp>
      <p:sp>
        <p:nvSpPr>
          <p:cNvPr id="3" name="Content Placeholder 2"/>
          <p:cNvSpPr>
            <a:spLocks noGrp="1"/>
          </p:cNvSpPr>
          <p:nvPr>
            <p:ph idx="1"/>
          </p:nvPr>
        </p:nvSpPr>
        <p:spPr/>
        <p:txBody>
          <a:bodyPr/>
          <a:lstStyle/>
          <a:p>
            <a:r>
              <a:rPr lang="en-US" dirty="0" smtClean="0"/>
              <a:t>As </a:t>
            </a:r>
            <a:r>
              <a:rPr lang="en-US" dirty="0"/>
              <a:t>suggested in the previous paragraph, a shared assembly is not deployed within the same directory as the application that uses it. Rather, shared assemblies are installed into the GAC. However, the exact location of the GAC will depend on which versions of the .NET platform you installed on the target computer. Machines that have not installed .NET 4.0 or higher will find the GAC is located in a subdirectory of your Windows directory named assembly (e.g., C:\Windows\assembly). These days, you might consider this the “historical GAC,” as it can only contain .NET libraries compiled on versions 1.0, 2.0, 3.0, or 3.5. See Figure 14-13.</a:t>
            </a:r>
          </a:p>
          <a:p>
            <a:endParaRPr lang="en-US" dirty="0"/>
          </a:p>
          <a:p>
            <a:r>
              <a:rPr lang="en-US" dirty="0"/>
              <a:t>(Page 539).</a:t>
            </a:r>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90</a:t>
            </a:fld>
            <a:endParaRPr lang="en-US" dirty="0"/>
          </a:p>
        </p:txBody>
      </p:sp>
    </p:spTree>
    <p:extLst>
      <p:ext uri="{BB962C8B-B14F-4D97-AF65-F5344CB8AC3E}">
        <p14:creationId xmlns:p14="http://schemas.microsoft.com/office/powerpoint/2010/main" val="269198046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Understanding Strong Names</a:t>
            </a:r>
          </a:p>
        </p:txBody>
      </p:sp>
      <p:sp>
        <p:nvSpPr>
          <p:cNvPr id="3" name="Content Placeholder 2"/>
          <p:cNvSpPr>
            <a:spLocks noGrp="1"/>
          </p:cNvSpPr>
          <p:nvPr>
            <p:ph idx="1"/>
          </p:nvPr>
        </p:nvSpPr>
        <p:spPr/>
        <p:txBody>
          <a:bodyPr/>
          <a:lstStyle/>
          <a:p>
            <a:r>
              <a:rPr lang="en-US" dirty="0" smtClean="0"/>
              <a:t>Before </a:t>
            </a:r>
            <a:r>
              <a:rPr lang="en-US" dirty="0"/>
              <a:t>you can deploy an assembly to the GAC, you must assign it a strong name, which is used to uniquely identify the publisher of a given .NET binary. Understand that a “publisher” can be an individual programmer (such as yourself), a department within a given company, or an entire company itself. In some ways, a strong name is the modern-day .NET equivalent of the COM globally unique identifier (GUID) identification scheme. If you have a COM background, you might recall that </a:t>
            </a:r>
            <a:r>
              <a:rPr lang="en-US" dirty="0" err="1"/>
              <a:t>AppIDs</a:t>
            </a:r>
            <a:r>
              <a:rPr lang="en-US" dirty="0"/>
              <a:t> are GUIDs that identify a particular COM application. Unlike COM GUID values (which are nothing more than 128-bit numbers), strong names are based (in part) on two cryptographically related keys (public keys and private keys), which are much more unique and resistant to tampering than a simple GUID. Formally, a strong name is composed of a set of related data, much of which is specified using the following assembly-level attributes: • The friendly name of the assembly (which, you recall, is the name of the assembly minus the file extension) • The version number of the assembly (assigned using the [AssemblyVersion] attribute) • The public key value (assigned using the [AssemblyKeyFile] attribute) • An optional culture identity value for localization purposes (assigned using the [AssemblyCulture] attribute) • An embedded digital signature, created using a hash of the assembly’s contents and the private key value</a:t>
            </a:r>
          </a:p>
          <a:p>
            <a:endParaRPr lang="en-US" dirty="0"/>
          </a:p>
          <a:p>
            <a:r>
              <a:rPr lang="en-US" dirty="0"/>
              <a:t>(Page 541).</a:t>
            </a:r>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91</a:t>
            </a:fld>
            <a:endParaRPr lang="en-US" dirty="0"/>
          </a:p>
        </p:txBody>
      </p:sp>
    </p:spTree>
    <p:extLst>
      <p:ext uri="{BB962C8B-B14F-4D97-AF65-F5344CB8AC3E}">
        <p14:creationId xmlns:p14="http://schemas.microsoft.com/office/powerpoint/2010/main" val="372522551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Generating Strong Names </a:t>
            </a:r>
            <a:r>
              <a:rPr lang="en-US" dirty="0" smtClean="0"/>
              <a:t>- Command </a:t>
            </a:r>
            <a:r>
              <a:rPr lang="en-US" dirty="0"/>
              <a:t>Line</a:t>
            </a:r>
          </a:p>
        </p:txBody>
      </p:sp>
      <p:sp>
        <p:nvSpPr>
          <p:cNvPr id="3" name="Content Placeholder 2"/>
          <p:cNvSpPr>
            <a:spLocks noGrp="1"/>
          </p:cNvSpPr>
          <p:nvPr>
            <p:ph idx="1"/>
          </p:nvPr>
        </p:nvSpPr>
        <p:spPr/>
        <p:txBody>
          <a:bodyPr/>
          <a:lstStyle/>
          <a:p>
            <a:r>
              <a:rPr lang="en-US" dirty="0" smtClean="0"/>
              <a:t>Let’s </a:t>
            </a:r>
            <a:r>
              <a:rPr lang="en-US" dirty="0"/>
              <a:t>walk through the process of assigning a strong name to the CarLibrary assembly created earlier in this chapter. These days, you will most likely generate the required *.snk file using Visual Studio. However, in the bad old days (circa 2003), the only option for strongly signing an assembly was to do so at the command line. Let’s see how to do this. The first order of business is to generate the required key data using the sn.exe utility. Although this tool has numerous command-line options, all you need to concern yourself with for the moment is the -k flag, which instructs the tool to generate a new file containing the public/private key information. Create a new folder on your C: drive named MyTestKeyPair and change to that directory using the developer command prompt. Next, issue the following command to generate a file named MyTestKeyPair.snk:</a:t>
            </a:r>
          </a:p>
          <a:p>
            <a:endParaRPr lang="en-US" dirty="0"/>
          </a:p>
          <a:p>
            <a:r>
              <a:rPr lang="en-US" dirty="0"/>
              <a:t>(Page 542).</a:t>
            </a:r>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92</a:t>
            </a:fld>
            <a:endParaRPr lang="en-US" dirty="0"/>
          </a:p>
        </p:txBody>
      </p:sp>
    </p:spTree>
    <p:extLst>
      <p:ext uri="{BB962C8B-B14F-4D97-AF65-F5344CB8AC3E}">
        <p14:creationId xmlns:p14="http://schemas.microsoft.com/office/powerpoint/2010/main" val="355466159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Generating Strong Names Using Visual Studio</a:t>
            </a:r>
          </a:p>
        </p:txBody>
      </p:sp>
      <p:sp>
        <p:nvSpPr>
          <p:cNvPr id="3" name="Content Placeholder 2"/>
          <p:cNvSpPr>
            <a:spLocks noGrp="1"/>
          </p:cNvSpPr>
          <p:nvPr>
            <p:ph idx="1"/>
          </p:nvPr>
        </p:nvSpPr>
        <p:spPr/>
        <p:txBody>
          <a:bodyPr/>
          <a:lstStyle/>
          <a:p>
            <a:r>
              <a:rPr lang="en-US" dirty="0" smtClean="0"/>
              <a:t>Visual </a:t>
            </a:r>
            <a:r>
              <a:rPr lang="en-US" dirty="0"/>
              <a:t>Studio allows you to specify the location of an existing *.snk file using the project’s Properties window as well as generate a new *.snk file. To make a new *.snk file for the CarLibrary project, first double-click the Properties icon of the Solution Explorer and select the Signing tab. Next, select the “Sign the assembly” check box, and choose the &lt;New…&gt; option from the drop-down list (see Figure 14-17).</a:t>
            </a:r>
          </a:p>
          <a:p>
            <a:endParaRPr lang="en-US" dirty="0"/>
          </a:p>
          <a:p>
            <a:r>
              <a:rPr lang="en-US" dirty="0"/>
              <a:t>(Page 544).</a:t>
            </a:r>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93</a:t>
            </a:fld>
            <a:endParaRPr lang="en-US" dirty="0"/>
          </a:p>
        </p:txBody>
      </p:sp>
    </p:spTree>
    <p:extLst>
      <p:ext uri="{BB962C8B-B14F-4D97-AF65-F5344CB8AC3E}">
        <p14:creationId xmlns:p14="http://schemas.microsoft.com/office/powerpoint/2010/main" val="379545112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Installing Strongly Named Assemblies </a:t>
            </a:r>
            <a:r>
              <a:rPr lang="en-US" dirty="0" smtClean="0"/>
              <a:t>- GAC</a:t>
            </a:r>
            <a:endParaRPr lang="en-US" dirty="0"/>
          </a:p>
        </p:txBody>
      </p:sp>
      <p:sp>
        <p:nvSpPr>
          <p:cNvPr id="3" name="Content Placeholder 2"/>
          <p:cNvSpPr>
            <a:spLocks noGrp="1"/>
          </p:cNvSpPr>
          <p:nvPr>
            <p:ph idx="1"/>
          </p:nvPr>
        </p:nvSpPr>
        <p:spPr/>
        <p:txBody>
          <a:bodyPr/>
          <a:lstStyle/>
          <a:p>
            <a:r>
              <a:rPr lang="en-US" dirty="0" smtClean="0"/>
              <a:t>The </a:t>
            </a:r>
            <a:r>
              <a:rPr lang="en-US" dirty="0"/>
              <a:t>final step is to install the (now strongly named) CarLibrary.dll into the GAC. While the preferred way to deploy assemblies to the GAC in a production setting is to create an installer package, the .NET Framework SDK ships with a command-line tool named gacutil.exe, which can be useful for quick tests.</a:t>
            </a:r>
          </a:p>
          <a:p>
            <a:endParaRPr lang="en-US" dirty="0"/>
          </a:p>
          <a:p>
            <a:r>
              <a:rPr lang="en-US" dirty="0"/>
              <a:t>(Page 546).</a:t>
            </a:r>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94</a:t>
            </a:fld>
            <a:endParaRPr lang="en-US" dirty="0"/>
          </a:p>
        </p:txBody>
      </p:sp>
    </p:spTree>
    <p:extLst>
      <p:ext uri="{BB962C8B-B14F-4D97-AF65-F5344CB8AC3E}">
        <p14:creationId xmlns:p14="http://schemas.microsoft.com/office/powerpoint/2010/main" val="200765759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Consuming a Shared Assembly</a:t>
            </a:r>
          </a:p>
        </p:txBody>
      </p:sp>
      <p:sp>
        <p:nvSpPr>
          <p:cNvPr id="3" name="Content Placeholder 2"/>
          <p:cNvSpPr>
            <a:spLocks noGrp="1"/>
          </p:cNvSpPr>
          <p:nvPr>
            <p:ph idx="1"/>
          </p:nvPr>
        </p:nvSpPr>
        <p:spPr/>
        <p:txBody>
          <a:bodyPr/>
          <a:lstStyle/>
          <a:p>
            <a:r>
              <a:rPr lang="en-US" dirty="0" smtClean="0"/>
              <a:t>When </a:t>
            </a:r>
            <a:r>
              <a:rPr lang="en-US" dirty="0"/>
              <a:t>you are building applications that use a shared assembly, the only difference from consuming a private assembly is in how you reference the library using Visual Studio. In reality, there is no difference as far as the tool is concerned—you still use the Add Reference dialog box. When you need to reference a private assembly, you could use the Browse button to navigate to the correct subdirectory of the GAC. However, you can also simply navigate to the location of the strongly named assembly (such as the /bin/debug folder of a Class Library project) and reference the copy. Figure 14-21 shows the referenced library.</a:t>
            </a:r>
          </a:p>
          <a:p>
            <a:endParaRPr lang="en-US" dirty="0"/>
          </a:p>
          <a:p>
            <a:r>
              <a:rPr lang="en-US" dirty="0"/>
              <a:t>(Page 548).</a:t>
            </a:r>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95</a:t>
            </a:fld>
            <a:endParaRPr lang="en-US" dirty="0"/>
          </a:p>
        </p:txBody>
      </p:sp>
    </p:spTree>
    <p:extLst>
      <p:ext uri="{BB962C8B-B14F-4D97-AF65-F5344CB8AC3E}">
        <p14:creationId xmlns:p14="http://schemas.microsoft.com/office/powerpoint/2010/main" val="157112566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Exploring the Manifest of SharedCarLibClient</a:t>
            </a:r>
          </a:p>
        </p:txBody>
      </p:sp>
      <p:sp>
        <p:nvSpPr>
          <p:cNvPr id="3" name="Content Placeholder 2"/>
          <p:cNvSpPr>
            <a:spLocks noGrp="1"/>
          </p:cNvSpPr>
          <p:nvPr>
            <p:ph idx="1"/>
          </p:nvPr>
        </p:nvSpPr>
        <p:spPr/>
        <p:txBody>
          <a:bodyPr/>
          <a:lstStyle/>
          <a:p>
            <a:r>
              <a:rPr lang="en-US" dirty="0" smtClean="0"/>
              <a:t>Recall </a:t>
            </a:r>
            <a:r>
              <a:rPr lang="en-US" dirty="0"/>
              <a:t>that when you generate a strong name for an assembly, the entire public key is recorded in the assembly manifest. On a related note, when a client references a strongly named assembly, its manifest records a condensed hash value of the full public key, denoted by the .publickeytoken tag. If you open the manifest of SharedCarLibClient.exe using ildasm.exe, you would find the following (your public key token value will of course differ, as it is computed based on the public key value):</a:t>
            </a:r>
          </a:p>
          <a:p>
            <a:endParaRPr lang="en-US" dirty="0"/>
          </a:p>
          <a:p>
            <a:r>
              <a:rPr lang="en-US" dirty="0"/>
              <a:t>(Page 550).</a:t>
            </a:r>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96</a:t>
            </a:fld>
            <a:endParaRPr lang="en-US" dirty="0"/>
          </a:p>
        </p:txBody>
      </p:sp>
    </p:spTree>
    <p:extLst>
      <p:ext uri="{BB962C8B-B14F-4D97-AF65-F5344CB8AC3E}">
        <p14:creationId xmlns:p14="http://schemas.microsoft.com/office/powerpoint/2010/main" val="238840420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Configuring Shared Assemblies</a:t>
            </a:r>
          </a:p>
        </p:txBody>
      </p:sp>
      <p:sp>
        <p:nvSpPr>
          <p:cNvPr id="3" name="Content Placeholder 2"/>
          <p:cNvSpPr>
            <a:spLocks noGrp="1"/>
          </p:cNvSpPr>
          <p:nvPr>
            <p:ph idx="1"/>
          </p:nvPr>
        </p:nvSpPr>
        <p:spPr/>
        <p:txBody>
          <a:bodyPr/>
          <a:lstStyle/>
          <a:p>
            <a:r>
              <a:rPr lang="en-US" dirty="0" smtClean="0"/>
              <a:t>Like </a:t>
            </a:r>
            <a:r>
              <a:rPr lang="en-US" dirty="0"/>
              <a:t>private assemblies, shared assemblies can be configured using a client *.config file. Of course, because shared assemblies are deployed to a well-known location (the GAC), you don’t use the &lt;privatePath&gt; element as you did for private assemblies (although if the client is using both shared and private assemblies, the &lt;privatePath&gt; element may still exist in the *.config file). You can use application configuration files in conjunction with shared assemblies whenever you want to instruct the CLR to bind to a different version of a specific assembly, effectively bypassing the value recorded in the client’s manifest. This can be useful for a number of reasons. For example, imagine that you have shipped version 1.0.0.0 of an assembly and later discover a major bug. One corrective action would be to rebuild the client application to reference the correct version of the bug-free assembly (say, 1.1.0.0) and redistribute the updated client and new library to every target machine.</a:t>
            </a:r>
          </a:p>
          <a:p>
            <a:endParaRPr lang="en-US" dirty="0"/>
          </a:p>
          <a:p>
            <a:r>
              <a:rPr lang="en-US" dirty="0"/>
              <a:t>(Page 550).</a:t>
            </a:r>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97</a:t>
            </a:fld>
            <a:endParaRPr lang="en-US" dirty="0"/>
          </a:p>
        </p:txBody>
      </p:sp>
    </p:spTree>
    <p:extLst>
      <p:ext uri="{BB962C8B-B14F-4D97-AF65-F5344CB8AC3E}">
        <p14:creationId xmlns:p14="http://schemas.microsoft.com/office/powerpoint/2010/main" val="81845479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Freezing the Current Shared Assembly</a:t>
            </a:r>
          </a:p>
        </p:txBody>
      </p:sp>
      <p:sp>
        <p:nvSpPr>
          <p:cNvPr id="3" name="Content Placeholder 2"/>
          <p:cNvSpPr>
            <a:spLocks noGrp="1"/>
          </p:cNvSpPr>
          <p:nvPr>
            <p:ph idx="1"/>
          </p:nvPr>
        </p:nvSpPr>
        <p:spPr/>
        <p:txBody>
          <a:bodyPr/>
          <a:lstStyle/>
          <a:p>
            <a:r>
              <a:rPr lang="en-US" dirty="0" smtClean="0"/>
              <a:t>To </a:t>
            </a:r>
            <a:r>
              <a:rPr lang="en-US" dirty="0"/>
              <a:t>illustrate how to dynamically bind to a specific version of a shared assembly, open Windows Explorer and copy the current version of the compiled CarLibrary.dll assembly (1.0.0.0) into a distinct subdirectory (I called mine CarLibrary Version 1.0.0.0) to symbolize the freezing of this version (see Figure 14-22).</a:t>
            </a:r>
          </a:p>
          <a:p>
            <a:endParaRPr lang="en-US" dirty="0"/>
          </a:p>
          <a:p>
            <a:r>
              <a:rPr lang="en-US" dirty="0"/>
              <a:t>(Page 551).</a:t>
            </a:r>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98</a:t>
            </a:fld>
            <a:endParaRPr lang="en-US" dirty="0"/>
          </a:p>
        </p:txBody>
      </p:sp>
    </p:spTree>
    <p:extLst>
      <p:ext uri="{BB962C8B-B14F-4D97-AF65-F5344CB8AC3E}">
        <p14:creationId xmlns:p14="http://schemas.microsoft.com/office/powerpoint/2010/main" val="69589251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Building a Shared Assembly</a:t>
            </a:r>
          </a:p>
        </p:txBody>
      </p:sp>
      <p:sp>
        <p:nvSpPr>
          <p:cNvPr id="3" name="Content Placeholder 2"/>
          <p:cNvSpPr>
            <a:spLocks noGrp="1"/>
          </p:cNvSpPr>
          <p:nvPr>
            <p:ph idx="1"/>
          </p:nvPr>
        </p:nvSpPr>
        <p:spPr/>
        <p:txBody>
          <a:bodyPr/>
          <a:lstStyle/>
          <a:p>
            <a:r>
              <a:rPr lang="en-US" dirty="0" smtClean="0"/>
              <a:t>Version </a:t>
            </a:r>
            <a:r>
              <a:rPr lang="en-US" dirty="0"/>
              <a:t>2.0.0.0 Now, open your existing CarLibrary project and update your code base with a new enum type named </a:t>
            </a:r>
            <a:r>
              <a:rPr lang="en-US" dirty="0" err="1"/>
              <a:t>MusicMedia</a:t>
            </a:r>
            <a:r>
              <a:rPr lang="en-US" dirty="0"/>
              <a:t> that defines the following four possible musical devices:</a:t>
            </a:r>
          </a:p>
          <a:p>
            <a:endParaRPr lang="en-US" dirty="0"/>
          </a:p>
          <a:p>
            <a:r>
              <a:rPr lang="en-US" dirty="0"/>
              <a:t>(Page 552).</a:t>
            </a:r>
          </a:p>
        </p:txBody>
      </p:sp>
      <p:sp>
        <p:nvSpPr>
          <p:cNvPr id="4" name="Date Placeholder 3"/>
          <p:cNvSpPr>
            <a:spLocks noGrp="1"/>
          </p:cNvSpPr>
          <p:nvPr>
            <p:ph type="dt" sz="half" idx="2"/>
          </p:nvPr>
        </p:nvSpPr>
        <p:spPr/>
        <p:txBody>
          <a:bodyPr/>
          <a:lstStyle/>
          <a:p>
            <a:r>
              <a:rPr lang="en-US" smtClean="0"/>
              <a:t>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99</a:t>
            </a:fld>
            <a:endParaRPr lang="en-US" dirty="0"/>
          </a:p>
        </p:txBody>
      </p:sp>
    </p:spTree>
    <p:extLst>
      <p:ext uri="{BB962C8B-B14F-4D97-AF65-F5344CB8AC3E}">
        <p14:creationId xmlns:p14="http://schemas.microsoft.com/office/powerpoint/2010/main" val="39377103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RoyalSapphire PPT">
      <a:majorFont>
        <a:latin typeface="Gill Sans MT (Headings)"/>
        <a:ea typeface=""/>
        <a:cs typeface=""/>
      </a:majorFont>
      <a:minorFont>
        <a:latin typeface="Gill Sans MT (Bod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351</TotalTime>
  <Words>15243</Words>
  <Application>Microsoft Office PowerPoint</Application>
  <PresentationFormat>Widescreen</PresentationFormat>
  <Paragraphs>934</Paragraphs>
  <Slides>170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170</vt:i4>
      </vt:variant>
    </vt:vector>
  </HeadingPairs>
  <TitlesOfParts>
    <vt:vector size="179" baseType="lpstr">
      <vt:lpstr>Arial</vt:lpstr>
      <vt:lpstr>Brush Script MT</vt:lpstr>
      <vt:lpstr>Calibri</vt:lpstr>
      <vt:lpstr>Courier New</vt:lpstr>
      <vt:lpstr>Gill Sans MT</vt:lpstr>
      <vt:lpstr>Gill Sans MT (Body)</vt:lpstr>
      <vt:lpstr>Gill Sans MT (Headings)</vt:lpstr>
      <vt:lpstr>Wingdings</vt:lpstr>
      <vt:lpstr>Office Theme</vt:lpstr>
      <vt:lpstr>PowerPoint Presentation</vt:lpstr>
      <vt:lpstr>PowerPoint Presentation</vt:lpstr>
      <vt:lpstr>PowerPoint Presentation</vt:lpstr>
      <vt:lpstr>PowerPoint Presentation</vt:lpstr>
      <vt:lpstr>Intro</vt:lpstr>
      <vt:lpstr>PowerPoint Presentation</vt:lpstr>
      <vt:lpstr>Intro</vt:lpstr>
      <vt:lpstr>PowerPoint Presentation</vt:lpstr>
      <vt:lpstr>Intro</vt:lpstr>
      <vt:lpstr>PowerPoint Presentation</vt:lpstr>
      <vt:lpstr>Intro</vt:lpstr>
      <vt:lpstr>Intro              |</vt:lpstr>
      <vt:lpstr>Understanding C# Arrays</vt:lpstr>
      <vt:lpstr>C# Array Initialization Syntax</vt:lpstr>
      <vt:lpstr>Implicitly Typed Local Arrays</vt:lpstr>
      <vt:lpstr>Defining an Array of Objects</vt:lpstr>
      <vt:lpstr>PowerPoint Presentation</vt:lpstr>
      <vt:lpstr>PowerPoint Presentation</vt:lpstr>
      <vt:lpstr>PowerPoint Presentation</vt:lpstr>
      <vt:lpstr>Methods and Parameter Modifiers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params Modifier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Intro</vt:lpstr>
      <vt:lpstr>PowerPoint Presentation</vt:lpstr>
      <vt:lpstr>Intro</vt:lpstr>
      <vt:lpstr>PowerPoint Presentation</vt:lpstr>
      <vt:lpstr>Intro</vt:lpstr>
      <vt:lpstr>PowerPoint Presentation</vt:lpstr>
      <vt:lpstr>Intro</vt:lpstr>
      <vt:lpstr>PowerPoint Presentation</vt:lpstr>
      <vt:lpstr>Intro</vt:lpstr>
      <vt:lpstr>PowerPoint Presentation</vt:lpstr>
      <vt:lpstr>Intro</vt:lpstr>
      <vt:lpstr>PowerPoint Presentation</vt:lpstr>
      <vt:lpstr>Intro</vt:lpstr>
      <vt:lpstr>Intro              |</vt:lpstr>
      <vt:lpstr>Understanding Indexer Methods</vt:lpstr>
      <vt:lpstr>Indexing Data Using String Values</vt:lpstr>
      <vt:lpstr>PowerPoint Presentation</vt:lpstr>
      <vt:lpstr>PowerPoint Presentation</vt:lpstr>
      <vt:lpstr>PowerPoint Presentation</vt:lpstr>
      <vt:lpstr>PowerPoint Presentation</vt:lpstr>
      <vt:lpstr>Intro</vt:lpstr>
      <vt:lpstr>Intro              |</vt:lpstr>
      <vt:lpstr>Defining Custom Namespaces</vt:lpstr>
      <vt:lpstr>Resolving Name Clashes - Fully Qualified Names</vt:lpstr>
      <vt:lpstr>Resolving Name Clashes with Aliases</vt:lpstr>
      <vt:lpstr>Creating Nested Namespaces</vt:lpstr>
      <vt:lpstr>The Default Namespace of Visual Studio</vt:lpstr>
      <vt:lpstr>The Role of .NET Assemblies</vt:lpstr>
      <vt:lpstr>Assemblies Promote Code Reuse</vt:lpstr>
      <vt:lpstr>Assemblies Establish a Type Boundary</vt:lpstr>
      <vt:lpstr>Assemblies Are Versionable Units</vt:lpstr>
      <vt:lpstr>Assemblies Are Self-Describing</vt:lpstr>
      <vt:lpstr>Assemblies Are Configurable</vt:lpstr>
      <vt:lpstr>Understanding the Format of a .NET Assembly</vt:lpstr>
      <vt:lpstr>The Windows File Header</vt:lpstr>
      <vt:lpstr>The CLR File Header</vt:lpstr>
      <vt:lpstr>CIL Code, Type Metadata, Assembly Manifest</vt:lpstr>
      <vt:lpstr>Optional Assembly Resources</vt:lpstr>
      <vt:lpstr>Building and Consuming Custom Class Library</vt:lpstr>
      <vt:lpstr>Exploring the Manifest</vt:lpstr>
      <vt:lpstr>Exploring the CIL</vt:lpstr>
      <vt:lpstr>Exploring the Type Metadata</vt:lpstr>
      <vt:lpstr>Building a C# Client Application</vt:lpstr>
      <vt:lpstr>Building a Visual Basic Client Application</vt:lpstr>
      <vt:lpstr>Cross-Language Inheritance in Action</vt:lpstr>
      <vt:lpstr>Understanding Private Assemblies</vt:lpstr>
      <vt:lpstr>The Identity of a Private Assembly</vt:lpstr>
      <vt:lpstr>Understanding the Probing Process</vt:lpstr>
      <vt:lpstr>Configuring Private Assemblies</vt:lpstr>
      <vt:lpstr>The Role of the App.Config File</vt:lpstr>
      <vt:lpstr>Understanding Shared Assemblies</vt:lpstr>
      <vt:lpstr>The Global Assembly Cache</vt:lpstr>
      <vt:lpstr>Understanding Strong Names</vt:lpstr>
      <vt:lpstr>Generating Strong Names - Command Line</vt:lpstr>
      <vt:lpstr>Generating Strong Names Using Visual Studio</vt:lpstr>
      <vt:lpstr>Installing Strongly Named Assemblies - GAC</vt:lpstr>
      <vt:lpstr>Consuming a Shared Assembly</vt:lpstr>
      <vt:lpstr>Exploring the Manifest of SharedCarLibClient</vt:lpstr>
      <vt:lpstr>Configuring Shared Assemblies</vt:lpstr>
      <vt:lpstr>Freezing the Current Shared Assembly</vt:lpstr>
      <vt:lpstr>Building a Shared Assembly</vt:lpstr>
      <vt:lpstr>Dynamically Redirecting to Specific Versions of a Shared Assembly</vt:lpstr>
      <vt:lpstr>Understanding Publisher Policy Assemblies</vt:lpstr>
      <vt:lpstr>Disabling Publisher Policy</vt:lpstr>
      <vt:lpstr>Understanding the &lt;codeBase&gt; Element</vt:lpstr>
      <vt:lpstr>The System.Configuration Namespace</vt:lpstr>
      <vt:lpstr>The Configuration File Schema Documentation</vt:lpstr>
      <vt:lpstr>PowerPoint Presentation</vt:lpstr>
      <vt:lpstr>Intro</vt:lpstr>
      <vt:lpstr>The Process/AppDomain/Context/Thread Relationship</vt:lpstr>
      <vt:lpstr>The Problem of Concurrency</vt:lpstr>
      <vt:lpstr>The Role of Thread Synchronization</vt:lpstr>
      <vt:lpstr>A Brief Review of the .NET Delegate</vt:lpstr>
      <vt:lpstr>The Asynchronous Nature of Delegates</vt:lpstr>
      <vt:lpstr>The BeginInvoke() and EndInvoke() Methods</vt:lpstr>
      <vt:lpstr>The System.IAsyncResult Interface</vt:lpstr>
      <vt:lpstr>Invoking a Method Asynchronously</vt:lpstr>
      <vt:lpstr>Synchronizing the Calling Thread</vt:lpstr>
      <vt:lpstr>The Role of the AsyncCallback Delegate</vt:lpstr>
      <vt:lpstr>The Role of the AsyncResult Class</vt:lpstr>
      <vt:lpstr>Passing and Receiving Custom State Data</vt:lpstr>
      <vt:lpstr>The System.Threading Namespace</vt:lpstr>
      <vt:lpstr>Obtaining Statistics About the Current Thread of Execution</vt:lpstr>
      <vt:lpstr>The Name Property</vt:lpstr>
      <vt:lpstr>The Priority Property</vt:lpstr>
      <vt:lpstr>Manually Creating Secondary Threads</vt:lpstr>
      <vt:lpstr>Working with the ThreadStart Delegate</vt:lpstr>
      <vt:lpstr>Working with the ParameterizedThreadStart Delegate</vt:lpstr>
      <vt:lpstr>The AutoResetEvent Class</vt:lpstr>
      <vt:lpstr>Foreground Threads and Background Threads</vt:lpstr>
      <vt:lpstr>The Issue of Concurrency</vt:lpstr>
      <vt:lpstr>Synchronization Using the C# lock Keyword</vt:lpstr>
      <vt:lpstr>Synchronization Using the System.Threading.Monitor Type</vt:lpstr>
      <vt:lpstr>Synchronization Using the System.Threading.Interlocked Type</vt:lpstr>
      <vt:lpstr>Synchronization Using the [Synchronization] Attribute</vt:lpstr>
      <vt:lpstr>Programming with Timer Callbacks</vt:lpstr>
      <vt:lpstr>Using a Stand-Alone Discard</vt:lpstr>
      <vt:lpstr>Understanding the CLR ThreadPool</vt:lpstr>
      <vt:lpstr>Parallel Programming Using the Task Parallel Library</vt:lpstr>
      <vt:lpstr>The System.Threading.Tasks Namespace</vt:lpstr>
      <vt:lpstr>The Role of the Parallel Class</vt:lpstr>
      <vt:lpstr>Data Parallelism with the Parallel Class</vt:lpstr>
      <vt:lpstr>Accessing UI Elements on Secondary Threads</vt:lpstr>
      <vt:lpstr>The Task Class</vt:lpstr>
      <vt:lpstr>Handling Cancellation Request</vt:lpstr>
      <vt:lpstr>Task Parallelism Using the Parallel Class</vt:lpstr>
      <vt:lpstr>Parallel LINQ Queries (PLINQ)</vt:lpstr>
      <vt:lpstr>Opting in to a PLINQ Query</vt:lpstr>
      <vt:lpstr>Cancelling a PLINQ Query</vt:lpstr>
      <vt:lpstr>Asynchronous Calls with the async Keyword</vt:lpstr>
      <vt:lpstr>A First Look at the C# async and await Keywords</vt:lpstr>
      <vt:lpstr>Naming Conventions for Asynchronous Methods</vt:lpstr>
      <vt:lpstr>Async Methods Returning Void</vt:lpstr>
      <vt:lpstr>Async Methods with Multiple Awaits</vt:lpstr>
      <vt:lpstr>Calling Async Methods from Non-async Methods</vt:lpstr>
      <vt:lpstr>Await in catch and finally Blocks</vt:lpstr>
      <vt:lpstr>Generalized Async Return Types (New)</vt:lpstr>
      <vt:lpstr>Local Functions (New)</vt:lpstr>
      <vt:lpstr>Wrapping Up async and await</vt:lpstr>
      <vt:lpstr>PowerPoint Presentation</vt:lpstr>
      <vt:lpstr>Intro</vt:lpstr>
      <vt:lpstr>Intro              |</vt:lpstr>
      <vt:lpstr>Exploring the System.IO Namespace</vt:lpstr>
      <vt:lpstr>Exploring the System.IO Namespace     |</vt:lpstr>
      <vt:lpstr>Table 20-1</vt:lpstr>
      <vt:lpstr>The Directory(Info) and File(Info) Types</vt:lpstr>
      <vt:lpstr>Figure 20-1</vt:lpstr>
      <vt:lpstr>PowerPoint Presentation</vt:lpstr>
      <vt:lpstr>PowerPoint Presentation</vt:lpstr>
      <vt:lpstr>Understanding Object Serialization</vt:lpstr>
      <vt:lpstr>Understanding Object Serialization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Reddy</dc:creator>
  <cp:lastModifiedBy>Reddy</cp:lastModifiedBy>
  <cp:revision>139</cp:revision>
  <dcterms:created xsi:type="dcterms:W3CDTF">2018-04-26T03:21:35Z</dcterms:created>
  <dcterms:modified xsi:type="dcterms:W3CDTF">2018-06-20T03:07:34Z</dcterms:modified>
</cp:coreProperties>
</file>