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handoutMasterIdLst>
    <p:handoutMasterId r:id="rId68"/>
  </p:handoutMasterIdLst>
  <p:sldIdLst>
    <p:sldId id="334" r:id="rId2"/>
    <p:sldId id="335"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0" r:id="rId60"/>
    <p:sldId id="321" r:id="rId61"/>
    <p:sldId id="323" r:id="rId62"/>
    <p:sldId id="325" r:id="rId63"/>
    <p:sldId id="327" r:id="rId64"/>
    <p:sldId id="329" r:id="rId65"/>
    <p:sldId id="336"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D7745F-1647-46E6-AD24-3DCEE283F1A4}">
          <p14:sldIdLst>
            <p14:sldId id="334"/>
            <p14:sldId id="335"/>
          </p14:sldIdLst>
        </p14:section>
        <p14:section name=".NET Overview" id="{0A262091-B929-41B8-A5B8-E4130557FEE8}">
          <p14:sldIdLst>
            <p14:sldId id="264"/>
            <p14:sldId id="265"/>
            <p14:sldId id="266"/>
            <p14:sldId id="267"/>
            <p14:sldId id="268"/>
            <p14:sldId id="269"/>
            <p14:sldId id="270"/>
            <p14:sldId id="271"/>
            <p14:sldId id="272"/>
            <p14:sldId id="273"/>
            <p14:sldId id="274"/>
            <p14:sldId id="275"/>
            <p14:sldId id="276"/>
            <p14:sldId id="277"/>
            <p14:sldId id="278"/>
            <p14:sldId id="279"/>
            <p14:sldId id="280"/>
          </p14:sldIdLst>
        </p14:section>
        <p14:section name="CLR" id="{B1778741-96BE-4C43-85C8-847773B05877}">
          <p14:sldIdLst>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Lst>
        </p14:section>
        <p14:section name=".NET Programming" id="{19ADCAAC-EA57-403C-9D59-859DEF38AEB3}">
          <p14:sldIdLst>
            <p14:sldId id="321"/>
          </p14:sldIdLst>
        </p14:section>
        <p14:section name=".NET Components" id="{A5B6EFAB-131D-4C27-980A-9EE8922903B3}">
          <p14:sldIdLst>
            <p14:sldId id="323"/>
          </p14:sldIdLst>
        </p14:section>
        <p14:section name="Data and XML" id="{8DBA7888-5E43-4ECE-BBF5-FF001FCFB7CE}">
          <p14:sldIdLst>
            <p14:sldId id="325"/>
          </p14:sldIdLst>
        </p14:section>
        <p14:section name="Web Services" id="{23E61392-1F33-44F9-A2A4-852ECC89D64E}">
          <p14:sldIdLst>
            <p14:sldId id="327"/>
          </p14:sldIdLst>
        </p14:section>
        <p14:section name="Web Forms" id="{0395E83E-F583-4BF8-8AE5-D81918F46EE6}">
          <p14:sldIdLst>
            <p14:sldId id="329"/>
          </p14:sldIdLst>
        </p14:section>
        <p14:section name="Appendix Section" id="{AAD8F164-0ED9-43CC-B77E-44413799B0B5}">
          <p14:sldIdLst>
            <p14:sldId id="3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5" autoAdjust="0"/>
    <p:restoredTop sz="94660"/>
  </p:normalViewPr>
  <p:slideViewPr>
    <p:cSldViewPr snapToGrid="0">
      <p:cViewPr varScale="1">
        <p:scale>
          <a:sx n="110" d="100"/>
          <a:sy n="110" d="100"/>
        </p:scale>
        <p:origin x="384" y="102"/>
      </p:cViewPr>
      <p:guideLst/>
    </p:cSldViewPr>
  </p:slideViewPr>
  <p:notesTextViewPr>
    <p:cViewPr>
      <p:scale>
        <a:sx n="1" d="1"/>
        <a:sy n="1" d="1"/>
      </p:scale>
      <p:origin x="0" y="0"/>
    </p:cViewPr>
  </p:notesTextViewPr>
  <p:notesViewPr>
    <p:cSldViewPr snapToGrid="0">
      <p:cViewPr varScale="1">
        <p:scale>
          <a:sx n="89" d="100"/>
          <a:sy n="89" d="100"/>
        </p:scale>
        <p:origin x="2664"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EC4635-6F5E-4666-8F94-B9534AA1A9C7}" type="datetimeFigureOut">
              <a:rPr lang="en-US" smtClean="0"/>
              <a:t>4/28/2018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2E8E4F-ACCA-42C3-801C-D4FC6701FF6D}" type="slidenum">
              <a:rPr lang="en-US" smtClean="0"/>
              <a:t>‹#›</a:t>
            </a:fld>
            <a:endParaRPr lang="en-US"/>
          </a:p>
        </p:txBody>
      </p:sp>
    </p:spTree>
    <p:extLst>
      <p:ext uri="{BB962C8B-B14F-4D97-AF65-F5344CB8AC3E}">
        <p14:creationId xmlns:p14="http://schemas.microsoft.com/office/powerpoint/2010/main" val="29564259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BF9719-28BC-48F1-B370-6FDEB7699C57}" type="datetimeFigureOut">
              <a:rPr lang="en-US" smtClean="0"/>
              <a:t>4/28/2018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F1E86-D5E4-4C84-9639-61CB8D4DBCAC}" type="slidenum">
              <a:rPr lang="en-US" smtClean="0"/>
              <a:t>‹#›</a:t>
            </a:fld>
            <a:endParaRPr lang="en-US"/>
          </a:p>
        </p:txBody>
      </p:sp>
    </p:spTree>
    <p:extLst>
      <p:ext uri="{BB962C8B-B14F-4D97-AF65-F5344CB8AC3E}">
        <p14:creationId xmlns:p14="http://schemas.microsoft.com/office/powerpoint/2010/main" val="2014454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334534" y="702614"/>
            <a:ext cx="11521440" cy="2377440"/>
          </a:xfrm>
          <a:prstGeom prst="rect">
            <a:avLst/>
          </a:prstGeom>
        </p:spPr>
        <p:txBody>
          <a:bodyPr anchor="b" anchorCtr="0"/>
          <a:lstStyle>
            <a:lvl1pPr marL="0" indent="0">
              <a:buNone/>
              <a:defRPr sz="7200">
                <a:latin typeface="Gill Sans MT (Headings)"/>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Title</a:t>
            </a:r>
            <a:endParaRPr lang="en-US" dirty="0"/>
          </a:p>
        </p:txBody>
      </p:sp>
      <p:sp>
        <p:nvSpPr>
          <p:cNvPr id="14" name="Subtitle 2"/>
          <p:cNvSpPr txBox="1">
            <a:spLocks/>
          </p:cNvSpPr>
          <p:nvPr userDrawn="1"/>
        </p:nvSpPr>
        <p:spPr>
          <a:xfrm>
            <a:off x="334534" y="3252175"/>
            <a:ext cx="5486400" cy="109740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ct val="30000"/>
              </a:spcBef>
              <a:buFont typeface="Arial" panose="020B0604020202020204" pitchFamily="34" charset="0"/>
              <a:buNone/>
              <a:defRPr sz="2400" kern="1200">
                <a:solidFill>
                  <a:schemeClr val="accent2">
                    <a:lumMod val="50000"/>
                  </a:schemeClr>
                </a:solidFill>
                <a:latin typeface="+mn-lt"/>
                <a:ea typeface="+mn-ea"/>
                <a:cs typeface="+mn-cs"/>
              </a:defRPr>
            </a:lvl1pPr>
            <a:lvl2pPr marL="457200" indent="0" algn="ctr" defTabSz="914400" rtl="0" eaLnBrk="1" latinLnBrk="0" hangingPunct="1">
              <a:lnSpc>
                <a:spcPct val="90000"/>
              </a:lnSpc>
              <a:spcBef>
                <a:spcPct val="300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ct val="300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ct val="300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2400" b="0" i="0" u="none" strike="noStrike" kern="1200" cap="none" spc="0" normalizeH="0" baseline="0" noProof="0" dirty="0" smtClean="0">
                <a:ln>
                  <a:noFill/>
                </a:ln>
                <a:solidFill>
                  <a:srgbClr val="0070C0"/>
                </a:solidFill>
                <a:effectLst/>
                <a:uLnTx/>
                <a:uFillTx/>
                <a:latin typeface="+mn-lt"/>
                <a:ea typeface="+mn-ea"/>
                <a:cs typeface="+mn-cs"/>
              </a:rPr>
              <a:t>- Govardhan Reddy D N</a:t>
            </a:r>
          </a:p>
          <a:p>
            <a:pPr marL="0" marR="0" lvl="0" indent="0" algn="l" defTabSz="914400" rtl="0" eaLnBrk="1" fontAlgn="auto" latinLnBrk="0" hangingPunct="1">
              <a:lnSpc>
                <a:spcPct val="90000"/>
              </a:lnSpc>
              <a:spcBef>
                <a:spcPct val="30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srgbClr val="ED7D31">
                    <a:lumMod val="50000"/>
                  </a:srgbClr>
                </a:solidFill>
                <a:effectLst/>
                <a:uLnTx/>
                <a:uFillTx/>
                <a:latin typeface="Gill Sans MT" panose="020B0502020104020203"/>
                <a:ea typeface="+mn-ea"/>
                <a:cs typeface="+mn-cs"/>
              </a:rPr>
              <a:t>			</a:t>
            </a:r>
            <a:r>
              <a:rPr kumimoji="0" lang="en-US" sz="1800" b="0" i="0" u="none" strike="noStrike" kern="1200" cap="none" spc="0" normalizeH="0" baseline="0" noProof="0" dirty="0" smtClean="0">
                <a:ln>
                  <a:noFill/>
                </a:ln>
                <a:solidFill>
                  <a:srgbClr val="3F1779"/>
                </a:solidFill>
                <a:effectLst/>
                <a:uLnTx/>
                <a:uFillTx/>
                <a:latin typeface="Brush Script MT" panose="03060802040406070304" pitchFamily="66" charset="0"/>
                <a:ea typeface="+mn-ea"/>
                <a:cs typeface="+mn-cs"/>
              </a:rPr>
              <a:t>Royal Sapphire Edu</a:t>
            </a:r>
            <a:endParaRPr kumimoji="0" lang="en-US" sz="1800" b="0" i="0" u="none" strike="noStrike" kern="1200" cap="none" spc="0" normalizeH="0" baseline="0" noProof="0" dirty="0">
              <a:ln>
                <a:noFill/>
              </a:ln>
              <a:solidFill>
                <a:srgbClr val="3F1779"/>
              </a:solidFill>
              <a:effectLst/>
              <a:uLnTx/>
              <a:uFillTx/>
              <a:latin typeface="Brush Script MT" panose="03060802040406070304" pitchFamily="66" charset="0"/>
              <a:ea typeface="+mn-ea"/>
              <a:cs typeface="+mn-cs"/>
            </a:endParaRPr>
          </a:p>
        </p:txBody>
      </p:sp>
      <p:sp>
        <p:nvSpPr>
          <p:cNvPr id="3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31"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32"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737188731"/>
      </p:ext>
    </p:extLst>
  </p:cSld>
  <p:clrMapOvr>
    <a:masterClrMapping/>
  </p:clrMapOvr>
  <p:timing>
    <p:tnLst>
      <p:par>
        <p:cTn id="1" dur="indefinite" restart="never" nodeType="tmRoot"/>
      </p:par>
    </p:tn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ppendix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2" name="TextBox 1"/>
          <p:cNvSpPr txBox="1"/>
          <p:nvPr userDrawn="1"/>
        </p:nvSpPr>
        <p:spPr>
          <a:xfrm>
            <a:off x="1152525" y="1101533"/>
            <a:ext cx="5469465" cy="1378331"/>
          </a:xfrm>
          <a:prstGeom prst="rect">
            <a:avLst/>
          </a:prstGeom>
        </p:spPr>
        <p:txBody>
          <a:bodyPr>
            <a:normAutofit/>
          </a:bodyPr>
          <a:lstStyle>
            <a:lvl1pPr>
              <a:lnSpc>
                <a:spcPct val="90000"/>
              </a:lnSpc>
              <a:spcBef>
                <a:spcPct val="0"/>
              </a:spcBef>
              <a:buNone/>
              <a:defRPr sz="8000">
                <a:latin typeface="+mj-lt"/>
                <a:ea typeface="+mj-ea"/>
                <a:cs typeface="+mj-cs"/>
              </a:defRPr>
            </a:lvl1pPr>
          </a:lstStyle>
          <a:p>
            <a:pPr lvl="0"/>
            <a:r>
              <a:rPr lang="en-US" dirty="0" smtClean="0"/>
              <a:t>Appendix</a:t>
            </a:r>
            <a:endParaRPr lang="en-US" dirty="0"/>
          </a:p>
        </p:txBody>
      </p:sp>
      <p:sp>
        <p:nvSpPr>
          <p:cNvPr id="22"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23"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4"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23720545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Layout">
    <p:spTree>
      <p:nvGrpSpPr>
        <p:cNvPr id="1" name=""/>
        <p:cNvGrpSpPr/>
        <p:nvPr/>
      </p:nvGrpSpPr>
      <p:grpSpPr>
        <a:xfrm>
          <a:off x="0" y="0"/>
          <a:ext cx="0" cy="0"/>
          <a:chOff x="0" y="0"/>
          <a:chExt cx="0" cy="0"/>
        </a:xfrm>
      </p:grpSpPr>
      <p:sp>
        <p:nvSpPr>
          <p:cNvPr id="7" name="Title 1"/>
          <p:cNvSpPr txBox="1">
            <a:spLocks/>
          </p:cNvSpPr>
          <p:nvPr userDrawn="1"/>
        </p:nvSpPr>
        <p:spPr>
          <a:xfrm>
            <a:off x="152400" y="106946"/>
            <a:ext cx="914400" cy="64008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8" name="Title 1"/>
          <p:cNvSpPr txBox="1">
            <a:spLocks/>
          </p:cNvSpPr>
          <p:nvPr userDrawn="1"/>
        </p:nvSpPr>
        <p:spPr>
          <a:xfrm rot="16200000">
            <a:off x="6162675" y="-4903203"/>
            <a:ext cx="914400" cy="10934700"/>
          </a:xfrm>
          <a:prstGeom prst="rect">
            <a:avLst/>
          </a:prstGeom>
          <a:solidFill>
            <a:schemeClr val="accent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b">
            <a:normAutofit/>
          </a:bodyPr>
          <a:lstStyle>
            <a:defPPr>
              <a:defRPr lang="en-US"/>
            </a:defPPr>
            <a:lvl1pPr algn="ctr">
              <a:lnSpc>
                <a:spcPct val="90000"/>
              </a:lnSpc>
              <a:spcBef>
                <a:spcPct val="0"/>
              </a:spcBef>
              <a:buNone/>
              <a:defRPr sz="6000">
                <a:solidFill>
                  <a:schemeClr val="bg1"/>
                </a:solidFill>
                <a:latin typeface="+mj-lt"/>
                <a:ea typeface="+mj-ea"/>
                <a:cs typeface="+mj-cs"/>
              </a:defRPr>
            </a:lvl1pPr>
          </a:lstStyle>
          <a:p>
            <a:endParaRPr lang="en-US" dirty="0"/>
          </a:p>
        </p:txBody>
      </p:sp>
      <p:sp>
        <p:nvSpPr>
          <p:cNvPr id="15" name="Text Placeholder 14"/>
          <p:cNvSpPr>
            <a:spLocks noGrp="1"/>
          </p:cNvSpPr>
          <p:nvPr>
            <p:ph type="body" sz="quarter" idx="13" hasCustomPrompt="1"/>
          </p:nvPr>
        </p:nvSpPr>
        <p:spPr>
          <a:xfrm>
            <a:off x="1152525" y="1104900"/>
            <a:ext cx="7677150" cy="1371600"/>
          </a:xfrm>
          <a:prstGeom prst="rect">
            <a:avLst/>
          </a:prstGeom>
        </p:spPr>
        <p:txBody>
          <a:bodyPr anchor="b" anchorCtr="0"/>
          <a:lstStyle>
            <a:lvl1pPr marL="0" indent="0">
              <a:buNone/>
              <a:defRPr sz="8000">
                <a:latin typeface="+mj-lt"/>
              </a:defRPr>
            </a:lvl1pPr>
          </a:lstStyle>
          <a:p>
            <a:pPr lvl="0"/>
            <a:r>
              <a:rPr lang="en-US" dirty="0" smtClean="0"/>
              <a:t>Title</a:t>
            </a:r>
            <a:endParaRPr lang="en-US" dirty="0"/>
          </a:p>
        </p:txBody>
      </p:sp>
      <p:sp>
        <p:nvSpPr>
          <p:cNvPr id="17" name="Text Placeholder 16"/>
          <p:cNvSpPr>
            <a:spLocks noGrp="1"/>
          </p:cNvSpPr>
          <p:nvPr>
            <p:ph type="body" sz="quarter" idx="14" hasCustomPrompt="1"/>
          </p:nvPr>
        </p:nvSpPr>
        <p:spPr>
          <a:xfrm>
            <a:off x="2762250" y="2556686"/>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Name</a:t>
            </a:r>
            <a:r>
              <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rPr>
              <a:t> </a:t>
            </a:r>
          </a:p>
        </p:txBody>
      </p:sp>
      <p:sp>
        <p:nvSpPr>
          <p:cNvPr id="18" name="Text Placeholder 16"/>
          <p:cNvSpPr>
            <a:spLocks noGrp="1"/>
          </p:cNvSpPr>
          <p:nvPr>
            <p:ph type="body" sz="quarter" idx="15" hasCustomPrompt="1"/>
          </p:nvPr>
        </p:nvSpPr>
        <p:spPr>
          <a:xfrm>
            <a:off x="2762250" y="2925811"/>
            <a:ext cx="4114799" cy="36576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sz="18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FF0000"/>
                </a:solidFill>
                <a:effectLst/>
                <a:uLnTx/>
                <a:uFillTx/>
                <a:latin typeface="Gill Sans MT" panose="020B0502020104020203"/>
                <a:ea typeface="+mn-ea"/>
                <a:cs typeface="+mn-cs"/>
              </a:rPr>
              <a:t>Book Source</a:t>
            </a:r>
            <a:endParaRPr kumimoji="0" lang="en-US" sz="1800" b="0" i="0" u="none" strike="noStrike" kern="1200" cap="none" spc="0" normalizeH="0" baseline="0" noProof="0" dirty="0" smtClean="0">
              <a:ln>
                <a:noFill/>
              </a:ln>
              <a:solidFill>
                <a:prstClr val="black"/>
              </a:solidFill>
              <a:effectLst/>
              <a:uLnTx/>
              <a:uFillTx/>
              <a:latin typeface="Gill Sans MT" panose="020B0502020104020203"/>
              <a:ea typeface="+mn-ea"/>
              <a:cs typeface="+mn-cs"/>
            </a:endParaRPr>
          </a:p>
        </p:txBody>
      </p:sp>
      <p:sp>
        <p:nvSpPr>
          <p:cNvPr id="19" name="TextBox 18"/>
          <p:cNvSpPr txBox="1"/>
          <p:nvPr userDrawn="1"/>
        </p:nvSpPr>
        <p:spPr>
          <a:xfrm>
            <a:off x="1152524" y="2552907"/>
            <a:ext cx="1600201" cy="369332"/>
          </a:xfrm>
          <a:prstGeom prst="rect">
            <a:avLst/>
          </a:prstGeom>
          <a:noFill/>
          <a:ln>
            <a:solidFill>
              <a:srgbClr val="3F1779"/>
            </a:solidFill>
          </a:ln>
        </p:spPr>
        <p:txBody>
          <a:bodyPr wrap="square" rtlCol="0">
            <a:spAutoFit/>
          </a:bodyPr>
          <a:lstStyle/>
          <a:p>
            <a:r>
              <a:rPr lang="en-US" dirty="0" smtClean="0">
                <a:solidFill>
                  <a:srgbClr val="FF0000"/>
                </a:solidFill>
              </a:rPr>
              <a:t>Book Name:</a:t>
            </a:r>
            <a:r>
              <a:rPr lang="en-US" dirty="0" smtClean="0"/>
              <a:t> </a:t>
            </a:r>
            <a:endParaRPr lang="en-US" dirty="0"/>
          </a:p>
        </p:txBody>
      </p:sp>
      <p:sp>
        <p:nvSpPr>
          <p:cNvPr id="20" name="TextBox 19"/>
          <p:cNvSpPr txBox="1"/>
          <p:nvPr userDrawn="1"/>
        </p:nvSpPr>
        <p:spPr>
          <a:xfrm>
            <a:off x="1152525" y="2922239"/>
            <a:ext cx="1600200" cy="369332"/>
          </a:xfrm>
          <a:prstGeom prst="rect">
            <a:avLst/>
          </a:prstGeom>
          <a:noFill/>
          <a:ln>
            <a:solidFill>
              <a:srgbClr val="3F1779"/>
            </a:solidFill>
          </a:ln>
        </p:spPr>
        <p:txBody>
          <a:bodyPr wrap="square" rtlCol="0">
            <a:spAutoFit/>
          </a:bodyPr>
          <a:lstStyle/>
          <a:p>
            <a:r>
              <a:rPr lang="en-US" dirty="0" smtClean="0">
                <a:solidFill>
                  <a:srgbClr val="FF0000"/>
                </a:solidFill>
              </a:rPr>
              <a:t>Book Source:</a:t>
            </a:r>
            <a:r>
              <a:rPr lang="en-US" dirty="0" smtClean="0"/>
              <a:t> </a:t>
            </a:r>
            <a:endParaRPr lang="en-US" dirty="0"/>
          </a:p>
        </p:txBody>
      </p:sp>
      <p:sp>
        <p:nvSpPr>
          <p:cNvPr id="21"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22"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23"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56306321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vel 0">
    <p:spTree>
      <p:nvGrpSpPr>
        <p:cNvPr id="1" name=""/>
        <p:cNvGrpSpPr/>
        <p:nvPr/>
      </p:nvGrpSpPr>
      <p:grpSpPr>
        <a:xfrm>
          <a:off x="0" y="0"/>
          <a:ext cx="0" cy="0"/>
          <a:chOff x="0" y="0"/>
          <a:chExt cx="0" cy="0"/>
        </a:xfrm>
      </p:grpSpPr>
      <p:sp>
        <p:nvSpPr>
          <p:cNvPr id="15" name="Text Placeholder 14"/>
          <p:cNvSpPr>
            <a:spLocks noGrp="1"/>
          </p:cNvSpPr>
          <p:nvPr>
            <p:ph type="body" sz="quarter" idx="13" hasCustomPrompt="1"/>
          </p:nvPr>
        </p:nvSpPr>
        <p:spPr>
          <a:xfrm>
            <a:off x="1171575" y="2075163"/>
            <a:ext cx="10687050" cy="895350"/>
          </a:xfrm>
          <a:prstGeom prst="rect">
            <a:avLst/>
          </a:prstGeom>
        </p:spPr>
        <p:txBody>
          <a:bodyPr anchor="b" anchorCtr="0"/>
          <a:lstStyle>
            <a:lvl1pPr marL="0" indent="0">
              <a:buNone/>
              <a:defRPr lang="en-US" sz="5400" kern="1200" dirty="0">
                <a:solidFill>
                  <a:schemeClr val="tx2"/>
                </a:solidFill>
                <a:latin typeface="+mj-lt"/>
                <a:ea typeface="+mj-ea"/>
                <a:cs typeface="+mj-cs"/>
              </a:defRPr>
            </a:lvl1pPr>
          </a:lstStyle>
          <a:p>
            <a:pPr lvl="0"/>
            <a:r>
              <a:rPr lang="en-US" dirty="0" smtClean="0"/>
              <a:t>Title</a:t>
            </a:r>
            <a:endParaRPr lang="en-US" dirty="0"/>
          </a:p>
        </p:txBody>
      </p:sp>
      <p:sp>
        <p:nvSpPr>
          <p:cNvPr id="10"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6"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
        <p:nvSpPr>
          <p:cNvPr id="3" name="Text Placeholder 2"/>
          <p:cNvSpPr>
            <a:spLocks noGrp="1" noChangeAspect="1"/>
          </p:cNvSpPr>
          <p:nvPr>
            <p:ph type="body" sz="quarter" idx="16" hasCustomPrompt="1"/>
          </p:nvPr>
        </p:nvSpPr>
        <p:spPr>
          <a:xfrm>
            <a:off x="124077" y="106946"/>
            <a:ext cx="914400" cy="640080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wrap="square" lIns="91440" tIns="45720" rIns="91440" bIns="45720" rtlCol="0" anchor="b" anchorCtr="0">
            <a:normAutofit/>
          </a:bodyPr>
          <a:lstStyle>
            <a:lvl1pPr algn="ctr">
              <a:buFontTx/>
              <a:buNone/>
              <a:defRPr lang="en-US" sz="6000" dirty="0">
                <a:solidFill>
                  <a:schemeClr val="bg1"/>
                </a:solidFill>
                <a:latin typeface="+mj-lt"/>
                <a:ea typeface="+mj-ea"/>
                <a:cs typeface="+mj-cs"/>
              </a:defRPr>
            </a:lvl1pPr>
          </a:lstStyle>
          <a:p>
            <a:pPr marL="0" lvl="0" indent="0" algn="ctr">
              <a:spcBef>
                <a:spcPct val="0"/>
              </a:spcBef>
              <a:buFontTx/>
              <a:buNone/>
            </a:pPr>
            <a:r>
              <a:rPr lang="en-US" smtClean="0"/>
              <a:t>00</a:t>
            </a:r>
            <a:endParaRPr lang="en-US" dirty="0"/>
          </a:p>
        </p:txBody>
      </p:sp>
    </p:spTree>
    <p:extLst>
      <p:ext uri="{BB962C8B-B14F-4D97-AF65-F5344CB8AC3E}">
        <p14:creationId xmlns:p14="http://schemas.microsoft.com/office/powerpoint/2010/main" val="125868786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Level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a:solidFill>
                  <a:schemeClr val="bg1"/>
                </a:solidFill>
              </a:defRPr>
            </a:lvl1pPr>
          </a:lstStyle>
          <a:p>
            <a:pPr lvl="0"/>
            <a:r>
              <a:rPr lang="en-US" dirty="0"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38759300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Level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796024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Level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7926066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Level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6">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762095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Level 5">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1">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24853837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Level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2400" y="90012"/>
            <a:ext cx="11887200" cy="1097280"/>
          </a:xfrm>
          <a:prstGeom prst="rect">
            <a:avLst/>
          </a:prstGeom>
          <a:solidFill>
            <a:schemeClr val="accent4">
              <a:lumMod val="20000"/>
              <a:lumOff val="8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lvl1pPr>
              <a:defRPr lang="en-US" dirty="0"/>
            </a:lvl1pPr>
          </a:lstStyle>
          <a:p>
            <a:pPr lvl="0"/>
            <a:r>
              <a:rPr lang="en-US" smtClean="0"/>
              <a:t>Click to Add Text</a:t>
            </a:r>
            <a:endParaRPr lang="en-US" dirty="0"/>
          </a:p>
        </p:txBody>
      </p:sp>
      <p:sp>
        <p:nvSpPr>
          <p:cNvPr id="3" name="Content Placeholder 2"/>
          <p:cNvSpPr>
            <a:spLocks noGrp="1"/>
          </p:cNvSpPr>
          <p:nvPr>
            <p:ph idx="1"/>
          </p:nvPr>
        </p:nvSpPr>
        <p:spPr>
          <a:xfrm>
            <a:off x="152400" y="1268362"/>
            <a:ext cx="11887200" cy="5207253"/>
          </a:xfrm>
          <a:prstGeom prst="rect">
            <a:avLst/>
          </a:prstGeom>
        </p:spPr>
        <p:txBody>
          <a:bodyPr/>
          <a:lstStyle>
            <a:lvl1pPr marL="228600" indent="-228600">
              <a:buFont typeface="Wingdings" panose="05000000000000000000" pitchFamily="2" charset="2"/>
              <a:buChar char="v"/>
              <a:defRPr sz="2000">
                <a:latin typeface="Gill Sans MT" panose="020B0502020104020203" pitchFamily="34" charset="0"/>
              </a:defRPr>
            </a:lvl1pPr>
            <a:lvl2pPr marL="461963" indent="-228600">
              <a:buFont typeface="Wingdings" panose="05000000000000000000" pitchFamily="2" charset="2"/>
              <a:buChar char="§"/>
              <a:defRPr sz="2000">
                <a:latin typeface="Gill Sans MT" panose="020B0502020104020203" pitchFamily="34" charset="0"/>
              </a:defRPr>
            </a:lvl2pPr>
            <a:lvl3pPr marL="688975" indent="-228600">
              <a:buFont typeface="Wingdings" panose="05000000000000000000" pitchFamily="2" charset="2"/>
              <a:buChar char="ü"/>
              <a:defRPr sz="2000">
                <a:latin typeface="Gill Sans MT" panose="020B0502020104020203" pitchFamily="34" charset="0"/>
              </a:defRPr>
            </a:lvl3pPr>
            <a:lvl4pPr marL="914400" indent="-228600">
              <a:buFont typeface="Courier New" panose="02070309020205020404" pitchFamily="49" charset="0"/>
              <a:buChar char="o"/>
              <a:defRPr sz="2000">
                <a:latin typeface="Gill Sans MT" panose="020B0502020104020203" pitchFamily="34" charset="0"/>
              </a:defRPr>
            </a:lvl4pPr>
            <a:lvl5pPr marL="1139825" indent="-228600">
              <a:buFont typeface="Wingdings" panose="05000000000000000000" pitchFamily="2" charset="2"/>
              <a:buChar char="Ø"/>
              <a:defRPr sz="2000">
                <a:latin typeface="Gill Sans MT" panose="020B050202010402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8"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9"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spTree>
    <p:extLst>
      <p:ext uri="{BB962C8B-B14F-4D97-AF65-F5344CB8AC3E}">
        <p14:creationId xmlns:p14="http://schemas.microsoft.com/office/powerpoint/2010/main" val="1091118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Date Placeholder 3"/>
          <p:cNvSpPr>
            <a:spLocks noGrp="1"/>
          </p:cNvSpPr>
          <p:nvPr>
            <p:ph type="dt" sz="half" idx="2"/>
          </p:nvPr>
        </p:nvSpPr>
        <p:spPr>
          <a:xfrm>
            <a:off x="1343025" y="6538912"/>
            <a:ext cx="2743200" cy="254772"/>
          </a:xfrm>
          <a:prstGeom prst="rect">
            <a:avLst/>
          </a:prstGeom>
        </p:spPr>
        <p:txBody>
          <a:bodyPr/>
          <a:lstStyle>
            <a:lvl1pPr>
              <a:defRPr sz="1400">
                <a:latin typeface="Gill Sans MT" panose="020B0502020104020203" pitchFamily="34" charset="0"/>
              </a:defRPr>
            </a:lvl1pPr>
          </a:lstStyle>
          <a:p>
            <a:fld id="{67994AD2-711B-412D-8C92-CF1BBB2DA9C7}" type="datetime1">
              <a:rPr lang="en-US" smtClean="0"/>
              <a:t>4/28/2018</a:t>
            </a:fld>
            <a:endParaRPr lang="en-US" dirty="0"/>
          </a:p>
        </p:txBody>
      </p:sp>
      <p:sp>
        <p:nvSpPr>
          <p:cNvPr id="14" name="Footer Placeholder 4"/>
          <p:cNvSpPr>
            <a:spLocks noGrp="1"/>
          </p:cNvSpPr>
          <p:nvPr>
            <p:ph type="ftr" sz="quarter" idx="3"/>
          </p:nvPr>
        </p:nvSpPr>
        <p:spPr>
          <a:xfrm>
            <a:off x="4543425" y="6538912"/>
            <a:ext cx="4114800" cy="254771"/>
          </a:xfrm>
          <a:prstGeom prst="rect">
            <a:avLst/>
          </a:prstGeom>
        </p:spPr>
        <p:txBody>
          <a:bodyPr/>
          <a:lstStyle>
            <a:lvl1pPr>
              <a:defRPr sz="1400"/>
            </a:lvl1p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15" name="Slide Number Placeholder 5"/>
          <p:cNvSpPr>
            <a:spLocks noGrp="1"/>
          </p:cNvSpPr>
          <p:nvPr>
            <p:ph type="sldNum" sz="quarter" idx="4"/>
          </p:nvPr>
        </p:nvSpPr>
        <p:spPr>
          <a:xfrm>
            <a:off x="9115425" y="6538912"/>
            <a:ext cx="2743200" cy="254771"/>
          </a:xfrm>
          <a:prstGeom prst="rect">
            <a:avLst/>
          </a:prstGeom>
        </p:spPr>
        <p:txBody>
          <a:bodyPr/>
          <a:lstStyle>
            <a:lvl1pPr marL="0" algn="r" defTabSz="914400" rtl="0" eaLnBrk="1" latinLnBrk="0" hangingPunct="1">
              <a:defRPr lang="en-US" sz="1400" b="1" kern="1200" smtClean="0">
                <a:solidFill>
                  <a:srgbClr val="FF0000"/>
                </a:solidFill>
                <a:latin typeface="+mn-lt"/>
                <a:ea typeface="+mn-ea"/>
                <a:cs typeface="+mn-cs"/>
              </a:defRPr>
            </a:lvl1pPr>
          </a:lstStyle>
          <a:p>
            <a:fld id="{F1012999-1CD9-4014-B1C6-70315F8BBED0}" type="slidenum">
              <a:rPr lang="en-US" smtClean="0"/>
              <a:pPr/>
              <a:t>‹#›</a:t>
            </a:fld>
            <a:endParaRPr lang="en-US" dirty="0"/>
          </a:p>
        </p:txBody>
      </p:sp>
      <p:cxnSp>
        <p:nvCxnSpPr>
          <p:cNvPr id="19" name="Straight Connector 18"/>
          <p:cNvCxnSpPr/>
          <p:nvPr userDrawn="1"/>
        </p:nvCxnSpPr>
        <p:spPr>
          <a:xfrm>
            <a:off x="0" y="6538912"/>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54785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72" r:id="rId3"/>
    <p:sldLayoutId id="2147483650" r:id="rId4"/>
    <p:sldLayoutId id="2147483667" r:id="rId5"/>
    <p:sldLayoutId id="2147483668" r:id="rId6"/>
    <p:sldLayoutId id="2147483669" r:id="rId7"/>
    <p:sldLayoutId id="2147483670" r:id="rId8"/>
    <p:sldLayoutId id="2147483671" r:id="rId9"/>
    <p:sldLayoutId id="2147483666" r:id="rId10"/>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 Target="slide65.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a:t>Dot NET 1.0 Essentials</a:t>
            </a:r>
            <a:endParaRPr lang="en-US" dirty="0"/>
          </a:p>
        </p:txBody>
      </p:sp>
      <p:sp>
        <p:nvSpPr>
          <p:cNvPr id="3" name="Date Placeholder 2"/>
          <p:cNvSpPr>
            <a:spLocks noGrp="1"/>
          </p:cNvSpPr>
          <p:nvPr>
            <p:ph type="dt" sz="half" idx="2"/>
          </p:nvPr>
        </p:nvSpPr>
        <p:spPr/>
        <p:txBody>
          <a:bodyPr/>
          <a:lstStyle/>
          <a:p>
            <a:fld id="{67994AD2-711B-412D-8C92-CF1BBB2DA9C7}" type="datetime1">
              <a:rPr lang="en-US" smtClean="0"/>
              <a:t>4/28/2018</a:t>
            </a:fld>
            <a:endParaRPr lang="en-US" dirty="0"/>
          </a:p>
        </p:txBody>
      </p:sp>
      <p:sp>
        <p:nvSpPr>
          <p:cNvPr id="4" name="Footer Placeholder 3"/>
          <p:cNvSpPr>
            <a:spLocks noGrp="1"/>
          </p:cNvSpPr>
          <p:nvPr>
            <p:ph type="ftr" sz="quarter" idx="3"/>
          </p:nvPr>
        </p:nvSpPr>
        <p:spPr/>
        <p:txBody>
          <a:bodyPr/>
          <a:lstStyle/>
          <a:p>
            <a:r>
              <a:rPr lang="en-US" dirty="0"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5" name="Slide Number Placeholder 4"/>
          <p:cNvSpPr>
            <a:spLocks noGrp="1"/>
          </p:cNvSpPr>
          <p:nvPr>
            <p:ph type="sldNum" sz="quarter" idx="4"/>
          </p:nvPr>
        </p:nvSpPr>
        <p:spPr/>
        <p:txBody>
          <a:bodyPr/>
          <a:lstStyle/>
          <a:p>
            <a:fld id="{F1012999-1CD9-4014-B1C6-70315F8BBED0}" type="slidenum">
              <a:rPr lang="en-US" smtClean="0"/>
              <a:pPr/>
              <a:t>1</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53744941"/>
              </p:ext>
            </p:extLst>
          </p:nvPr>
        </p:nvGraphicFramePr>
        <p:xfrm>
          <a:off x="6890265" y="3340665"/>
          <a:ext cx="2392788" cy="2830275"/>
        </p:xfrm>
        <a:graphic>
          <a:graphicData uri="http://schemas.openxmlformats.org/drawingml/2006/table">
            <a:tbl>
              <a:tblPr>
                <a:tableStyleId>{BC89EF96-8CEA-46FF-86C4-4CE0E7609802}</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r>
                        <a:rPr lang="en-US" sz="1400" dirty="0" smtClean="0"/>
                        <a:t>25-Apr-18</a:t>
                      </a:r>
                      <a:endParaRPr lang="en-US" sz="1400" dirty="0"/>
                    </a:p>
                  </a:txBody>
                  <a:tcPr/>
                </a:tc>
                <a:tc>
                  <a:txBody>
                    <a:bodyPr/>
                    <a:lstStyle/>
                    <a:p>
                      <a:endParaRPr lang="en-US" sz="1400" dirty="0"/>
                    </a:p>
                  </a:txBody>
                  <a:tcPr>
                    <a:noFill/>
                  </a:tcPr>
                </a:tc>
                <a:extLst>
                  <a:ext uri="{0D108BD9-81ED-4DB2-BD59-A6C34878D82A}">
                    <a16:rowId xmlns:a16="http://schemas.microsoft.com/office/drawing/2014/main" val="3915895731"/>
                  </a:ext>
                </a:extLst>
              </a:tr>
              <a:tr h="314475">
                <a:tc>
                  <a:txBody>
                    <a:bodyPr/>
                    <a:lstStyle/>
                    <a:p>
                      <a:endParaRPr lang="en-US" sz="1400" dirty="0"/>
                    </a:p>
                  </a:txBody>
                  <a:tcPr/>
                </a:tc>
                <a:tc>
                  <a:txBody>
                    <a:bodyPr/>
                    <a:lstStyle/>
                    <a:p>
                      <a:endParaRPr lang="en-US" sz="1400" dirty="0"/>
                    </a:p>
                  </a:txBody>
                  <a:tcPr>
                    <a:noFill/>
                  </a:tcPr>
                </a:tc>
                <a:extLst>
                  <a:ext uri="{0D108BD9-81ED-4DB2-BD59-A6C34878D82A}">
                    <a16:rowId xmlns:a16="http://schemas.microsoft.com/office/drawing/2014/main" val="1126986426"/>
                  </a:ext>
                </a:extLst>
              </a:tr>
              <a:tr h="314475">
                <a:tc>
                  <a:txBody>
                    <a:bodyPr/>
                    <a:lstStyle/>
                    <a:p>
                      <a:endParaRPr lang="en-US" sz="1400" dirty="0" smtClean="0"/>
                    </a:p>
                  </a:txBody>
                  <a:tcPr/>
                </a:tc>
                <a:tc>
                  <a:txBody>
                    <a:bodyPr/>
                    <a:lstStyle/>
                    <a:p>
                      <a:endParaRPr lang="en-US" sz="1400" dirty="0"/>
                    </a:p>
                  </a:txBody>
                  <a:tcPr/>
                </a:tc>
                <a:extLst>
                  <a:ext uri="{0D108BD9-81ED-4DB2-BD59-A6C34878D82A}">
                    <a16:rowId xmlns:a16="http://schemas.microsoft.com/office/drawing/2014/main" val="3283472548"/>
                  </a:ext>
                </a:extLst>
              </a:tr>
              <a:tr h="314475">
                <a:tc>
                  <a:txBody>
                    <a:bodyPr/>
                    <a:lstStyle/>
                    <a:p>
                      <a:endParaRPr lang="en-US" sz="1400" dirty="0" smtClean="0"/>
                    </a:p>
                  </a:txBody>
                  <a:tcPr/>
                </a:tc>
                <a:tc>
                  <a:txBody>
                    <a:bodyPr/>
                    <a:lstStyle/>
                    <a:p>
                      <a:endParaRPr lang="en-US" sz="1400" dirty="0"/>
                    </a:p>
                  </a:txBody>
                  <a:tcPr>
                    <a:noFill/>
                  </a:tcPr>
                </a:tc>
                <a:extLst>
                  <a:ext uri="{0D108BD9-81ED-4DB2-BD59-A6C34878D82A}">
                    <a16:rowId xmlns:a16="http://schemas.microsoft.com/office/drawing/2014/main" val="1703458135"/>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733363448"/>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4355365"/>
                  </a:ext>
                </a:extLst>
              </a:tr>
              <a:tr h="314475">
                <a:tc>
                  <a:txBody>
                    <a:bodyPr/>
                    <a:lstStyle/>
                    <a:p>
                      <a:endParaRPr lang="en-US" sz="1400" dirty="0"/>
                    </a:p>
                  </a:txBody>
                  <a:tcPr/>
                </a:tc>
                <a:tc>
                  <a:txBody>
                    <a:bodyPr/>
                    <a:lstStyle/>
                    <a:p>
                      <a:endParaRPr lang="en-US" sz="1400"/>
                    </a:p>
                  </a:txBody>
                  <a:tcPr/>
                </a:tc>
                <a:extLst>
                  <a:ext uri="{0D108BD9-81ED-4DB2-BD59-A6C34878D82A}">
                    <a16:rowId xmlns:a16="http://schemas.microsoft.com/office/drawing/2014/main" val="3587235144"/>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656554897"/>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7578393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382171390"/>
              </p:ext>
            </p:extLst>
          </p:nvPr>
        </p:nvGraphicFramePr>
        <p:xfrm>
          <a:off x="9350479" y="3340662"/>
          <a:ext cx="2392788" cy="2830275"/>
        </p:xfrm>
        <a:graphic>
          <a:graphicData uri="http://schemas.openxmlformats.org/drawingml/2006/table">
            <a:tbl>
              <a:tblPr>
                <a:tableStyleId>{BC89EF96-8CEA-46FF-86C4-4CE0E7609802}</a:tableStyleId>
              </a:tblPr>
              <a:tblGrid>
                <a:gridCol w="1058938">
                  <a:extLst>
                    <a:ext uri="{9D8B030D-6E8A-4147-A177-3AD203B41FA5}">
                      <a16:colId xmlns:a16="http://schemas.microsoft.com/office/drawing/2014/main" val="1331477486"/>
                    </a:ext>
                  </a:extLst>
                </a:gridCol>
                <a:gridCol w="1333850">
                  <a:extLst>
                    <a:ext uri="{9D8B030D-6E8A-4147-A177-3AD203B41FA5}">
                      <a16:colId xmlns:a16="http://schemas.microsoft.com/office/drawing/2014/main" val="508486208"/>
                    </a:ext>
                  </a:extLst>
                </a:gridCol>
              </a:tblGrid>
              <a:tr h="314475">
                <a:tc>
                  <a:txBody>
                    <a:bodyPr/>
                    <a:lstStyle/>
                    <a:p>
                      <a:endParaRPr lang="en-US" sz="1400" dirty="0"/>
                    </a:p>
                  </a:txBody>
                  <a:tcPr/>
                </a:tc>
                <a:tc>
                  <a:txBody>
                    <a:bodyPr/>
                    <a:lstStyle/>
                    <a:p>
                      <a:endParaRPr lang="en-US" sz="1400" dirty="0"/>
                    </a:p>
                  </a:txBody>
                  <a:tcPr>
                    <a:noFill/>
                  </a:tcPr>
                </a:tc>
                <a:extLst>
                  <a:ext uri="{0D108BD9-81ED-4DB2-BD59-A6C34878D82A}">
                    <a16:rowId xmlns:a16="http://schemas.microsoft.com/office/drawing/2014/main" val="3915895731"/>
                  </a:ext>
                </a:extLst>
              </a:tr>
              <a:tr h="314475">
                <a:tc>
                  <a:txBody>
                    <a:bodyPr/>
                    <a:lstStyle/>
                    <a:p>
                      <a:endParaRPr lang="en-US" sz="1400" dirty="0"/>
                    </a:p>
                  </a:txBody>
                  <a:tcPr/>
                </a:tc>
                <a:tc>
                  <a:txBody>
                    <a:bodyPr/>
                    <a:lstStyle/>
                    <a:p>
                      <a:endParaRPr lang="en-US" sz="1400" dirty="0"/>
                    </a:p>
                  </a:txBody>
                  <a:tcPr>
                    <a:noFill/>
                  </a:tcPr>
                </a:tc>
                <a:extLst>
                  <a:ext uri="{0D108BD9-81ED-4DB2-BD59-A6C34878D82A}">
                    <a16:rowId xmlns:a16="http://schemas.microsoft.com/office/drawing/2014/main" val="1126986426"/>
                  </a:ext>
                </a:extLst>
              </a:tr>
              <a:tr h="314475">
                <a:tc>
                  <a:txBody>
                    <a:bodyPr/>
                    <a:lstStyle/>
                    <a:p>
                      <a:endParaRPr lang="en-US" sz="1400" dirty="0" smtClean="0"/>
                    </a:p>
                  </a:txBody>
                  <a:tcPr/>
                </a:tc>
                <a:tc>
                  <a:txBody>
                    <a:bodyPr/>
                    <a:lstStyle/>
                    <a:p>
                      <a:endParaRPr lang="en-US" sz="1400" dirty="0"/>
                    </a:p>
                  </a:txBody>
                  <a:tcPr/>
                </a:tc>
                <a:extLst>
                  <a:ext uri="{0D108BD9-81ED-4DB2-BD59-A6C34878D82A}">
                    <a16:rowId xmlns:a16="http://schemas.microsoft.com/office/drawing/2014/main" val="3283472548"/>
                  </a:ext>
                </a:extLst>
              </a:tr>
              <a:tr h="314475">
                <a:tc>
                  <a:txBody>
                    <a:bodyPr/>
                    <a:lstStyle/>
                    <a:p>
                      <a:endParaRPr lang="en-US" sz="1400" dirty="0" smtClean="0"/>
                    </a:p>
                  </a:txBody>
                  <a:tcPr/>
                </a:tc>
                <a:tc>
                  <a:txBody>
                    <a:bodyPr/>
                    <a:lstStyle/>
                    <a:p>
                      <a:endParaRPr lang="en-US" sz="1400" dirty="0"/>
                    </a:p>
                  </a:txBody>
                  <a:tcPr>
                    <a:noFill/>
                  </a:tcPr>
                </a:tc>
                <a:extLst>
                  <a:ext uri="{0D108BD9-81ED-4DB2-BD59-A6C34878D82A}">
                    <a16:rowId xmlns:a16="http://schemas.microsoft.com/office/drawing/2014/main" val="1703458135"/>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733363448"/>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274355365"/>
                  </a:ext>
                </a:extLst>
              </a:tr>
              <a:tr h="314475">
                <a:tc>
                  <a:txBody>
                    <a:bodyPr/>
                    <a:lstStyle/>
                    <a:p>
                      <a:endParaRPr lang="en-US" sz="1400" dirty="0"/>
                    </a:p>
                  </a:txBody>
                  <a:tcPr/>
                </a:tc>
                <a:tc>
                  <a:txBody>
                    <a:bodyPr/>
                    <a:lstStyle/>
                    <a:p>
                      <a:endParaRPr lang="en-US" sz="1400"/>
                    </a:p>
                  </a:txBody>
                  <a:tcPr/>
                </a:tc>
                <a:extLst>
                  <a:ext uri="{0D108BD9-81ED-4DB2-BD59-A6C34878D82A}">
                    <a16:rowId xmlns:a16="http://schemas.microsoft.com/office/drawing/2014/main" val="3587235144"/>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656554897"/>
                  </a:ext>
                </a:extLst>
              </a:tr>
              <a:tr h="314475">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3757839300"/>
                  </a:ext>
                </a:extLst>
              </a:tr>
            </a:tbl>
          </a:graphicData>
        </a:graphic>
      </p:graphicFrame>
      <p:sp>
        <p:nvSpPr>
          <p:cNvPr id="9" name="TextBox 8"/>
          <p:cNvSpPr txBox="1"/>
          <p:nvPr/>
        </p:nvSpPr>
        <p:spPr>
          <a:xfrm>
            <a:off x="334534" y="5801605"/>
            <a:ext cx="1392573" cy="369332"/>
          </a:xfrm>
          <a:prstGeom prst="rect">
            <a:avLst/>
          </a:prstGeom>
          <a:noFill/>
          <a:ln>
            <a:solidFill>
              <a:srgbClr val="3F1779"/>
            </a:solidFill>
          </a:ln>
        </p:spPr>
        <p:txBody>
          <a:bodyPr wrap="square" rtlCol="0">
            <a:spAutoFit/>
          </a:bodyPr>
          <a:lstStyle/>
          <a:p>
            <a:r>
              <a:rPr lang="en-US" dirty="0" smtClean="0"/>
              <a:t>Online</a:t>
            </a:r>
            <a:endParaRPr lang="en-US" dirty="0"/>
          </a:p>
        </p:txBody>
      </p:sp>
      <p:sp>
        <p:nvSpPr>
          <p:cNvPr id="10" name="Action Button: Forward or Next 9">
            <a:hlinkClick r:id="rId2" action="ppaction://hlinksldjump" highlightClick="1"/>
          </p:cNvPr>
          <p:cNvSpPr/>
          <p:nvPr/>
        </p:nvSpPr>
        <p:spPr>
          <a:xfrm>
            <a:off x="334534" y="4881943"/>
            <a:ext cx="2455333" cy="762000"/>
          </a:xfrm>
          <a:prstGeom prst="actionButtonForwardNext">
            <a:avLst/>
          </a:prstGeom>
          <a:solidFill>
            <a:schemeClr val="accent1">
              <a:lumMod val="60000"/>
              <a:lumOff val="40000"/>
            </a:schemeClr>
          </a:solidFill>
          <a:ln>
            <a:solidFill>
              <a:srgbClr val="002060"/>
            </a:solidFill>
          </a:ln>
          <a:effectLst>
            <a:innerShdw blurRad="63500" dist="50800" dir="5400000">
              <a:prstClr val="black">
                <a:alpha val="50000"/>
              </a:prstClr>
            </a:innerShdw>
          </a:effectLst>
          <a:scene3d>
            <a:camera prst="orthographicFront"/>
            <a:lightRig rig="threePt" dir="t"/>
          </a:scene3d>
          <a:sp3d>
            <a:bevelT w="114300" prst="artDeco"/>
          </a:sp3d>
        </p:spPr>
        <p:style>
          <a:lnRef idx="1">
            <a:schemeClr val="accent5"/>
          </a:lnRef>
          <a:fillRef idx="3">
            <a:schemeClr val="accent5"/>
          </a:fillRef>
          <a:effectRef idx="2">
            <a:schemeClr val="accent5"/>
          </a:effectRef>
          <a:fontRef idx="minor">
            <a:schemeClr val="lt1"/>
          </a:fontRef>
        </p:style>
        <p:txBody>
          <a:bodyPr vert="horz" lIns="91440" tIns="45720" rIns="91440" bIns="45720" rtlCol="0" anchor="ctr">
            <a:normAutofit/>
          </a:bodyPr>
          <a:lstStyle/>
          <a:p>
            <a:pPr algn="ctr">
              <a:lnSpc>
                <a:spcPct val="90000"/>
              </a:lnSpc>
              <a:spcBef>
                <a:spcPct val="0"/>
              </a:spcBef>
            </a:pPr>
            <a:r>
              <a:rPr lang="en-US" sz="2400" b="1" dirty="0">
                <a:ln w="10160">
                  <a:solidFill>
                    <a:schemeClr val="tx1">
                      <a:lumMod val="50000"/>
                      <a:lumOff val="50000"/>
                    </a:schemeClr>
                  </a:solidFill>
                  <a:prstDash val="solid"/>
                </a:ln>
                <a:solidFill>
                  <a:schemeClr val="bg1"/>
                </a:solidFill>
                <a:effectLst>
                  <a:outerShdw blurRad="38100" dist="22860" dir="5400000" algn="tl" rotWithShape="0">
                    <a:srgbClr val="000000">
                      <a:alpha val="30000"/>
                    </a:srgbClr>
                  </a:outerShdw>
                </a:effectLst>
                <a:latin typeface="+mj-lt"/>
                <a:ea typeface="+mj-ea"/>
                <a:cs typeface="+mj-cs"/>
              </a:rPr>
              <a:t>Appendix</a:t>
            </a:r>
          </a:p>
        </p:txBody>
      </p:sp>
    </p:spTree>
    <p:extLst>
      <p:ext uri="{BB962C8B-B14F-4D97-AF65-F5344CB8AC3E}">
        <p14:creationId xmlns:p14="http://schemas.microsoft.com/office/powerpoint/2010/main" val="36128921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Figure 1-1</a:t>
            </a:r>
            <a:endParaRPr lang="en-US" dirty="0"/>
          </a:p>
        </p:txBody>
      </p:sp>
      <p:sp>
        <p:nvSpPr>
          <p:cNvPr id="5" name="Content Placeholder 4"/>
          <p:cNvSpPr>
            <a:spLocks noGrp="1"/>
          </p:cNvSpPr>
          <p:nvPr>
            <p:ph idx="1"/>
          </p:nvPr>
        </p:nvSpPr>
        <p:spPr/>
        <p:txBody>
          <a:bodyPr/>
          <a:lstStyle/>
          <a:p>
            <a:endParaRPr lang="en-US"/>
          </a:p>
        </p:txBody>
      </p:sp>
      <p:pic>
        <p:nvPicPr>
          <p:cNvPr id="3" name="Picture 2"/>
          <p:cNvPicPr>
            <a:picLocks noChangeAspect="1"/>
          </p:cNvPicPr>
          <p:nvPr/>
        </p:nvPicPr>
        <p:blipFill>
          <a:blip r:embed="rId2"/>
          <a:stretch>
            <a:fillRect/>
          </a:stretch>
        </p:blipFill>
        <p:spPr>
          <a:xfrm>
            <a:off x="94891" y="1271369"/>
            <a:ext cx="4745557" cy="2391610"/>
          </a:xfrm>
          <a:prstGeom prst="rect">
            <a:avLst/>
          </a:prstGeom>
          <a:ln>
            <a:solidFill>
              <a:schemeClr val="accent1"/>
            </a:solidFill>
          </a:ln>
        </p:spPr>
      </p:pic>
    </p:spTree>
    <p:extLst>
      <p:ext uri="{BB962C8B-B14F-4D97-AF65-F5344CB8AC3E}">
        <p14:creationId xmlns:p14="http://schemas.microsoft.com/office/powerpoint/2010/main" val="386401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.NET Framework Design Goals</a:t>
            </a:r>
            <a:endParaRPr lang="en-US" dirty="0">
              <a:solidFill>
                <a:schemeClr val="bg1"/>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721374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Component Infrastructure</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141744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Language Integration</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638133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Internet Interoperation</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182835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Simple Development</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716378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Simple Deployment</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980502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Reliability</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645934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Security</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874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.NET Framework</a:t>
            </a:r>
            <a:endParaRPr lang="en-US" dirty="0">
              <a:solidFill>
                <a:schemeClr val="bg1"/>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248888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a:p>
        </p:txBody>
      </p:sp>
      <p:sp>
        <p:nvSpPr>
          <p:cNvPr id="3" name="Text Placeholder 2"/>
          <p:cNvSpPr>
            <a:spLocks noGrp="1"/>
          </p:cNvSpPr>
          <p:nvPr>
            <p:ph type="body" sz="quarter" idx="14"/>
          </p:nvPr>
        </p:nvSpPr>
        <p:spPr/>
        <p:txBody>
          <a:bodyPr/>
          <a:lstStyle/>
          <a:p>
            <a:r>
              <a:rPr lang="en-US" dirty="0"/>
              <a:t>.NET Framework Essentials 02 2002</a:t>
            </a:r>
            <a:endParaRPr lang="en-US" dirty="0"/>
          </a:p>
        </p:txBody>
      </p:sp>
      <p:sp>
        <p:nvSpPr>
          <p:cNvPr id="4" name="Text Placeholder 3"/>
          <p:cNvSpPr>
            <a:spLocks noGrp="1"/>
          </p:cNvSpPr>
          <p:nvPr>
            <p:ph type="body" sz="quarter" idx="15"/>
          </p:nvPr>
        </p:nvSpPr>
        <p:spPr/>
        <p:txBody>
          <a:bodyPr/>
          <a:lstStyle/>
          <a:p>
            <a:endParaRPr lang="en-US" dirty="0"/>
          </a:p>
        </p:txBody>
      </p:sp>
      <p:sp>
        <p:nvSpPr>
          <p:cNvPr id="5" name="Date Placeholder 4"/>
          <p:cNvSpPr>
            <a:spLocks noGrp="1"/>
          </p:cNvSpPr>
          <p:nvPr>
            <p:ph type="dt" sz="half" idx="2"/>
          </p:nvPr>
        </p:nvSpPr>
        <p:spPr/>
        <p:txBody>
          <a:bodyPr/>
          <a:lstStyle/>
          <a:p>
            <a:fld id="{67994AD2-711B-412D-8C92-CF1BBB2DA9C7}" type="datetime1">
              <a:rPr lang="en-US" smtClean="0"/>
              <a:t>4/28/2018</a:t>
            </a:fld>
            <a:endParaRPr lang="en-US" dirty="0"/>
          </a:p>
        </p:txBody>
      </p:sp>
      <p:sp>
        <p:nvSpPr>
          <p:cNvPr id="6" name="Footer Placeholder 5"/>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7" name="Slide Number Placeholder 6"/>
          <p:cNvSpPr>
            <a:spLocks noGrp="1"/>
          </p:cNvSpPr>
          <p:nvPr>
            <p:ph type="sldNum" sz="quarter" idx="4"/>
          </p:nvPr>
        </p:nvSpPr>
        <p:spPr/>
        <p:txBody>
          <a:bodyPr/>
          <a:lstStyle/>
          <a:p>
            <a:fld id="{F1012999-1CD9-4014-B1C6-70315F8BBED0}" type="slidenum">
              <a:rPr lang="en-US" smtClean="0"/>
              <a:pPr/>
              <a:t>2</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91558687"/>
              </p:ext>
            </p:extLst>
          </p:nvPr>
        </p:nvGraphicFramePr>
        <p:xfrm>
          <a:off x="11409510" y="1104900"/>
          <a:ext cx="668462" cy="2743200"/>
        </p:xfrm>
        <a:graphic>
          <a:graphicData uri="http://schemas.openxmlformats.org/drawingml/2006/table">
            <a:tbl>
              <a:tblPr>
                <a:tableStyleId>{BC89EF96-8CEA-46FF-86C4-4CE0E7609802}</a:tableStyleId>
              </a:tblPr>
              <a:tblGrid>
                <a:gridCol w="334231">
                  <a:extLst>
                    <a:ext uri="{9D8B030D-6E8A-4147-A177-3AD203B41FA5}">
                      <a16:colId xmlns:a16="http://schemas.microsoft.com/office/drawing/2014/main" val="1331477486"/>
                    </a:ext>
                  </a:extLst>
                </a:gridCol>
                <a:gridCol w="334231">
                  <a:extLst>
                    <a:ext uri="{9D8B030D-6E8A-4147-A177-3AD203B41FA5}">
                      <a16:colId xmlns:a16="http://schemas.microsoft.com/office/drawing/2014/main" val="508486208"/>
                    </a:ext>
                  </a:extLst>
                </a:gridCol>
              </a:tblGrid>
              <a:tr h="301228">
                <a:tc>
                  <a:txBody>
                    <a:bodyPr/>
                    <a:lstStyle/>
                    <a:p>
                      <a:endParaRPr lang="en-US" sz="1400" dirty="0"/>
                    </a:p>
                  </a:txBody>
                  <a:tcPr/>
                </a:tc>
                <a:tc>
                  <a:txBody>
                    <a:bodyPr/>
                    <a:lstStyle/>
                    <a:p>
                      <a:endParaRPr lang="en-US" sz="1400" dirty="0"/>
                    </a:p>
                  </a:txBody>
                  <a:tcPr>
                    <a:solidFill>
                      <a:srgbClr val="00B050"/>
                    </a:solidFill>
                  </a:tcPr>
                </a:tc>
                <a:extLst>
                  <a:ext uri="{0D108BD9-81ED-4DB2-BD59-A6C34878D82A}">
                    <a16:rowId xmlns:a16="http://schemas.microsoft.com/office/drawing/2014/main" val="1061832011"/>
                  </a:ext>
                </a:extLst>
              </a:tr>
              <a:tr h="301228">
                <a:tc>
                  <a:txBody>
                    <a:bodyPr/>
                    <a:lstStyle/>
                    <a:p>
                      <a:r>
                        <a:rPr lang="en-US" sz="1400" dirty="0" smtClean="0"/>
                        <a:t>1</a:t>
                      </a:r>
                      <a:endParaRPr lang="en-US" sz="1400" dirty="0"/>
                    </a:p>
                  </a:txBody>
                  <a:tcPr/>
                </a:tc>
                <a:tc>
                  <a:txBody>
                    <a:bodyPr/>
                    <a:lstStyle/>
                    <a:p>
                      <a:endParaRPr lang="en-US" sz="1400" dirty="0"/>
                    </a:p>
                  </a:txBody>
                  <a:tcPr>
                    <a:noFill/>
                  </a:tcPr>
                </a:tc>
                <a:extLst>
                  <a:ext uri="{0D108BD9-81ED-4DB2-BD59-A6C34878D82A}">
                    <a16:rowId xmlns:a16="http://schemas.microsoft.com/office/drawing/2014/main" val="3915895731"/>
                  </a:ext>
                </a:extLst>
              </a:tr>
              <a:tr h="301228">
                <a:tc>
                  <a:txBody>
                    <a:bodyPr/>
                    <a:lstStyle/>
                    <a:p>
                      <a:r>
                        <a:rPr lang="en-US" sz="1400" dirty="0" smtClean="0"/>
                        <a:t>2</a:t>
                      </a:r>
                      <a:endParaRPr lang="en-US" sz="1400" dirty="0"/>
                    </a:p>
                  </a:txBody>
                  <a:tcPr/>
                </a:tc>
                <a:tc>
                  <a:txBody>
                    <a:bodyPr/>
                    <a:lstStyle/>
                    <a:p>
                      <a:endParaRPr lang="en-US" sz="1400" dirty="0"/>
                    </a:p>
                  </a:txBody>
                  <a:tcPr>
                    <a:noFill/>
                  </a:tcPr>
                </a:tc>
                <a:extLst>
                  <a:ext uri="{0D108BD9-81ED-4DB2-BD59-A6C34878D82A}">
                    <a16:rowId xmlns:a16="http://schemas.microsoft.com/office/drawing/2014/main" val="1126986426"/>
                  </a:ext>
                </a:extLst>
              </a:tr>
              <a:tr h="301228">
                <a:tc>
                  <a:txBody>
                    <a:bodyPr/>
                    <a:lstStyle/>
                    <a:p>
                      <a:r>
                        <a:rPr lang="en-US" sz="1400" dirty="0" smtClean="0"/>
                        <a:t>3</a:t>
                      </a:r>
                    </a:p>
                  </a:txBody>
                  <a:tcPr/>
                </a:tc>
                <a:tc>
                  <a:txBody>
                    <a:bodyPr/>
                    <a:lstStyle/>
                    <a:p>
                      <a:endParaRPr lang="en-US" sz="1400" dirty="0"/>
                    </a:p>
                  </a:txBody>
                  <a:tcPr/>
                </a:tc>
                <a:extLst>
                  <a:ext uri="{0D108BD9-81ED-4DB2-BD59-A6C34878D82A}">
                    <a16:rowId xmlns:a16="http://schemas.microsoft.com/office/drawing/2014/main" val="3283472548"/>
                  </a:ext>
                </a:extLst>
              </a:tr>
              <a:tr h="301228">
                <a:tc>
                  <a:txBody>
                    <a:bodyPr/>
                    <a:lstStyle/>
                    <a:p>
                      <a:r>
                        <a:rPr lang="en-US" sz="1400" dirty="0" smtClean="0"/>
                        <a:t>4</a:t>
                      </a:r>
                    </a:p>
                  </a:txBody>
                  <a:tcPr/>
                </a:tc>
                <a:tc>
                  <a:txBody>
                    <a:bodyPr/>
                    <a:lstStyle/>
                    <a:p>
                      <a:endParaRPr lang="en-US" sz="1400" dirty="0"/>
                    </a:p>
                  </a:txBody>
                  <a:tcPr>
                    <a:noFill/>
                  </a:tcPr>
                </a:tc>
                <a:extLst>
                  <a:ext uri="{0D108BD9-81ED-4DB2-BD59-A6C34878D82A}">
                    <a16:rowId xmlns:a16="http://schemas.microsoft.com/office/drawing/2014/main" val="1703458135"/>
                  </a:ext>
                </a:extLst>
              </a:tr>
              <a:tr h="301228">
                <a:tc>
                  <a:txBody>
                    <a:bodyPr/>
                    <a:lstStyle/>
                    <a:p>
                      <a:r>
                        <a:rPr lang="en-US" sz="1400" dirty="0" smtClean="0"/>
                        <a:t>5</a:t>
                      </a:r>
                      <a:endParaRPr lang="en-US" sz="1400" dirty="0"/>
                    </a:p>
                  </a:txBody>
                  <a:tcPr/>
                </a:tc>
                <a:tc>
                  <a:txBody>
                    <a:bodyPr/>
                    <a:lstStyle/>
                    <a:p>
                      <a:endParaRPr lang="en-US" sz="1400" dirty="0"/>
                    </a:p>
                  </a:txBody>
                  <a:tcPr/>
                </a:tc>
                <a:extLst>
                  <a:ext uri="{0D108BD9-81ED-4DB2-BD59-A6C34878D82A}">
                    <a16:rowId xmlns:a16="http://schemas.microsoft.com/office/drawing/2014/main" val="733363448"/>
                  </a:ext>
                </a:extLst>
              </a:tr>
              <a:tr h="301228">
                <a:tc>
                  <a:txBody>
                    <a:bodyPr/>
                    <a:lstStyle/>
                    <a:p>
                      <a:r>
                        <a:rPr lang="en-US" sz="1400" dirty="0" smtClean="0"/>
                        <a:t>6</a:t>
                      </a:r>
                      <a:endParaRPr lang="en-US" sz="1400" dirty="0"/>
                    </a:p>
                  </a:txBody>
                  <a:tcPr/>
                </a:tc>
                <a:tc>
                  <a:txBody>
                    <a:bodyPr/>
                    <a:lstStyle/>
                    <a:p>
                      <a:endParaRPr lang="en-US" sz="1400"/>
                    </a:p>
                  </a:txBody>
                  <a:tcPr/>
                </a:tc>
                <a:extLst>
                  <a:ext uri="{0D108BD9-81ED-4DB2-BD59-A6C34878D82A}">
                    <a16:rowId xmlns:a16="http://schemas.microsoft.com/office/drawing/2014/main" val="274355365"/>
                  </a:ext>
                </a:extLst>
              </a:tr>
              <a:tr h="301228">
                <a:tc>
                  <a:txBody>
                    <a:bodyPr/>
                    <a:lstStyle/>
                    <a:p>
                      <a:r>
                        <a:rPr lang="en-US" sz="1400" dirty="0" smtClean="0"/>
                        <a:t>7</a:t>
                      </a:r>
                      <a:endParaRPr lang="en-US" sz="1400" dirty="0"/>
                    </a:p>
                  </a:txBody>
                  <a:tcPr/>
                </a:tc>
                <a:tc>
                  <a:txBody>
                    <a:bodyPr/>
                    <a:lstStyle/>
                    <a:p>
                      <a:endParaRPr lang="en-US" sz="1400"/>
                    </a:p>
                  </a:txBody>
                  <a:tcPr/>
                </a:tc>
                <a:extLst>
                  <a:ext uri="{0D108BD9-81ED-4DB2-BD59-A6C34878D82A}">
                    <a16:rowId xmlns:a16="http://schemas.microsoft.com/office/drawing/2014/main" val="3587235144"/>
                  </a:ext>
                </a:extLst>
              </a:tr>
              <a:tr h="301228">
                <a:tc>
                  <a:txBody>
                    <a:bodyPr/>
                    <a:lstStyle/>
                    <a:p>
                      <a:r>
                        <a:rPr lang="en-US" sz="1400" dirty="0" smtClean="0"/>
                        <a:t>8</a:t>
                      </a:r>
                      <a:endParaRPr lang="en-US" sz="1400" dirty="0"/>
                    </a:p>
                  </a:txBody>
                  <a:tcPr/>
                </a:tc>
                <a:tc>
                  <a:txBody>
                    <a:bodyPr/>
                    <a:lstStyle/>
                    <a:p>
                      <a:endParaRPr lang="en-US" sz="1400" dirty="0"/>
                    </a:p>
                  </a:txBody>
                  <a:tcPr/>
                </a:tc>
                <a:extLst>
                  <a:ext uri="{0D108BD9-81ED-4DB2-BD59-A6C34878D82A}">
                    <a16:rowId xmlns:a16="http://schemas.microsoft.com/office/drawing/2014/main" val="656554897"/>
                  </a:ext>
                </a:extLst>
              </a:tr>
            </a:tbl>
          </a:graphicData>
        </a:graphic>
      </p:graphicFrame>
      <p:pic>
        <p:nvPicPr>
          <p:cNvPr id="9" name="Picture 8"/>
          <p:cNvPicPr>
            <a:picLocks noChangeAspect="1"/>
          </p:cNvPicPr>
          <p:nvPr/>
        </p:nvPicPr>
        <p:blipFill>
          <a:blip r:embed="rId2"/>
          <a:stretch>
            <a:fillRect/>
          </a:stretch>
        </p:blipFill>
        <p:spPr>
          <a:xfrm>
            <a:off x="1152525" y="3535292"/>
            <a:ext cx="2743200" cy="2390775"/>
          </a:xfrm>
          <a:prstGeom prst="rect">
            <a:avLst/>
          </a:prstGeom>
          <a:ln>
            <a:solidFill>
              <a:schemeClr val="accent1"/>
            </a:solidFill>
          </a:ln>
        </p:spPr>
      </p:pic>
    </p:spTree>
    <p:extLst>
      <p:ext uri="{BB962C8B-B14F-4D97-AF65-F5344CB8AC3E}">
        <p14:creationId xmlns:p14="http://schemas.microsoft.com/office/powerpoint/2010/main" val="26873488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smtClean="0"/>
              <a:t>The CLR</a:t>
            </a:r>
            <a:endParaRPr lang="en-US" dirty="0"/>
          </a:p>
        </p:txBody>
      </p:sp>
      <p:sp>
        <p:nvSpPr>
          <p:cNvPr id="8" name="Text Placeholder 7"/>
          <p:cNvSpPr>
            <a:spLocks noGrp="1"/>
          </p:cNvSpPr>
          <p:nvPr>
            <p:ph type="body" sz="quarter" idx="16"/>
          </p:nvPr>
        </p:nvSpPr>
        <p:spPr/>
        <p:txBody>
          <a:bodyPr/>
          <a:lstStyle/>
          <a:p>
            <a:r>
              <a:rPr lang="en-US" dirty="0" smtClean="0"/>
              <a:t>2</a:t>
            </a:r>
            <a:endParaRPr lang="en-US" dirty="0"/>
          </a:p>
        </p:txBody>
      </p:sp>
      <p:pic>
        <p:nvPicPr>
          <p:cNvPr id="3" name="Picture 2"/>
          <p:cNvPicPr>
            <a:picLocks noChangeAspect="1"/>
          </p:cNvPicPr>
          <p:nvPr/>
        </p:nvPicPr>
        <p:blipFill>
          <a:blip r:embed="rId2"/>
          <a:stretch>
            <a:fillRect/>
          </a:stretch>
        </p:blipFill>
        <p:spPr>
          <a:xfrm>
            <a:off x="9124950" y="4145546"/>
            <a:ext cx="2733675" cy="2362200"/>
          </a:xfrm>
          <a:prstGeom prst="rect">
            <a:avLst/>
          </a:prstGeom>
          <a:ln>
            <a:solidFill>
              <a:schemeClr val="accent1"/>
            </a:solidFill>
          </a:ln>
        </p:spPr>
      </p:pic>
    </p:spTree>
    <p:extLst>
      <p:ext uri="{BB962C8B-B14F-4D97-AF65-F5344CB8AC3E}">
        <p14:creationId xmlns:p14="http://schemas.microsoft.com/office/powerpoint/2010/main" val="86367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9052460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CLR Movement</a:t>
            </a:r>
            <a:endParaRPr lang="en-US" dirty="0">
              <a:solidFill>
                <a:schemeClr val="bg1"/>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7524972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CLR Executables</a:t>
            </a:r>
            <a:endParaRPr lang="en-US" dirty="0">
              <a:solidFill>
                <a:schemeClr val="bg1"/>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305908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Hello, World: Managed C++</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243443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Hello, World: Managed C#</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994148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Hello, World: VB.NET</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9268468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.NET Portable Executable File</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750326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Metadata</a:t>
            </a:r>
            <a:endParaRPr lang="en-US" dirty="0">
              <a:solidFill>
                <a:schemeClr val="bg1"/>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388600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a:t>Type Libraries on </a:t>
            </a:r>
            <a:r>
              <a:rPr lang="fr-FR" dirty="0" err="1" smtClean="0"/>
              <a:t>Steroids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221432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p:txBody>
          <a:bodyPr/>
          <a:lstStyle/>
          <a:p>
            <a:r>
              <a:rPr lang="en-US" dirty="0"/>
              <a:t>.NET Overview</a:t>
            </a:r>
          </a:p>
        </p:txBody>
      </p:sp>
      <p:sp>
        <p:nvSpPr>
          <p:cNvPr id="8" name="Text Placeholder 7"/>
          <p:cNvSpPr>
            <a:spLocks noGrp="1"/>
          </p:cNvSpPr>
          <p:nvPr>
            <p:ph type="body" sz="quarter" idx="16"/>
          </p:nvPr>
        </p:nvSpPr>
        <p:spPr/>
        <p:txBody>
          <a:bodyPr/>
          <a:lstStyle/>
          <a:p>
            <a:r>
              <a:rPr lang="en-US" dirty="0" smtClean="0"/>
              <a:t>1</a:t>
            </a:r>
            <a:endParaRPr lang="en-US" dirty="0"/>
          </a:p>
        </p:txBody>
      </p:sp>
      <p:pic>
        <p:nvPicPr>
          <p:cNvPr id="3" name="Picture 2"/>
          <p:cNvPicPr>
            <a:picLocks noChangeAspect="1"/>
          </p:cNvPicPr>
          <p:nvPr/>
        </p:nvPicPr>
        <p:blipFill>
          <a:blip r:embed="rId2"/>
          <a:stretch>
            <a:fillRect/>
          </a:stretch>
        </p:blipFill>
        <p:spPr>
          <a:xfrm>
            <a:off x="9105900" y="5040896"/>
            <a:ext cx="2752725" cy="1466850"/>
          </a:xfrm>
          <a:prstGeom prst="rect">
            <a:avLst/>
          </a:prstGeom>
          <a:ln>
            <a:solidFill>
              <a:schemeClr val="accent1"/>
            </a:solidFill>
          </a:ln>
        </p:spPr>
      </p:pic>
    </p:spTree>
    <p:extLst>
      <p:ext uri="{BB962C8B-B14F-4D97-AF65-F5344CB8AC3E}">
        <p14:creationId xmlns:p14="http://schemas.microsoft.com/office/powerpoint/2010/main" val="20111316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smtClean="0"/>
              <a:t>Examining Metadata</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3917304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Inspecting and </a:t>
            </a:r>
            <a:r>
              <a:rPr lang="en-US"/>
              <a:t>Emitting </a:t>
            </a:r>
            <a:r>
              <a:rPr lang="en-US" smtClean="0"/>
              <a:t>Metadata</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990333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t>Interoperability </a:t>
            </a:r>
            <a:r>
              <a:rPr lang="en-US" dirty="0" smtClean="0"/>
              <a:t>Support</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3176995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Assemblies and </a:t>
            </a:r>
            <a:r>
              <a:rPr lang="en-US" dirty="0" smtClean="0">
                <a:solidFill>
                  <a:schemeClr val="bg1"/>
                </a:solidFill>
              </a:rPr>
              <a:t>Manifests</a:t>
            </a:r>
            <a:endParaRPr lang="en-US" dirty="0">
              <a:solidFill>
                <a:schemeClr val="bg1"/>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0527682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a:t>Assemblies Versus </a:t>
            </a:r>
            <a:r>
              <a:rPr lang="fr-FR" dirty="0" smtClean="0"/>
              <a:t>Components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334504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a:t>Unique </a:t>
            </a:r>
            <a:r>
              <a:rPr lang="fr-FR" dirty="0" smtClean="0"/>
              <a:t>Identities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368441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smtClean="0"/>
              <a:t>IL Code</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086911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smtClean="0"/>
              <a:t>Versioning</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315086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err="1" smtClean="0"/>
              <a:t>Deployment</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195924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smtClean="0"/>
              <a:t>Security</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866430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Intro</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Microsoft announced the .NET </a:t>
            </a:r>
            <a:r>
              <a:rPr lang="en-US" sz="2000" dirty="0" smtClean="0"/>
              <a:t>initiative </a:t>
            </a:r>
            <a:r>
              <a:rPr lang="en-US" sz="2000" dirty="0"/>
              <a:t>in </a:t>
            </a:r>
            <a:r>
              <a:rPr lang="en-US" sz="2000" dirty="0">
                <a:solidFill>
                  <a:srgbClr val="FF0000"/>
                </a:solidFill>
              </a:rPr>
              <a:t>July </a:t>
            </a:r>
            <a:r>
              <a:rPr lang="en-US" sz="2000" dirty="0" smtClean="0">
                <a:solidFill>
                  <a:srgbClr val="FF0000"/>
                </a:solidFill>
              </a:rPr>
              <a:t>2000</a:t>
            </a:r>
            <a:r>
              <a:rPr lang="en-US" sz="2000" dirty="0" smtClean="0"/>
              <a:t>.</a:t>
            </a:r>
          </a:p>
          <a:p>
            <a:pPr marL="461963">
              <a:buFont typeface="Wingdings" panose="05000000000000000000" pitchFamily="2" charset="2"/>
              <a:buChar char="§"/>
            </a:pPr>
            <a:r>
              <a:rPr lang="en-US" sz="2000" dirty="0" smtClean="0"/>
              <a:t>The </a:t>
            </a:r>
            <a:r>
              <a:rPr lang="en-US" sz="2000" dirty="0"/>
              <a:t>.NET platform is a new development framework with a new programming interface to Windows services and APIs, integrating a number of technologies that emerged from Microsoft during the late 1990s. </a:t>
            </a:r>
            <a:endParaRPr lang="en-US" sz="2000" dirty="0" smtClean="0"/>
          </a:p>
          <a:p>
            <a:pPr marL="461963">
              <a:buFont typeface="Wingdings" panose="05000000000000000000" pitchFamily="2" charset="2"/>
              <a:buChar char="§"/>
            </a:pPr>
            <a:r>
              <a:rPr lang="en-US" sz="2000" dirty="0" smtClean="0"/>
              <a:t>Incorporated </a:t>
            </a:r>
            <a:r>
              <a:rPr lang="en-US" sz="2000" dirty="0"/>
              <a:t>into .NET </a:t>
            </a:r>
            <a:r>
              <a:rPr lang="en-US" sz="2000" dirty="0" smtClean="0"/>
              <a:t>are</a:t>
            </a:r>
          </a:p>
          <a:p>
            <a:pPr marL="687388" indent="-225425">
              <a:buFont typeface="Wingdings" panose="05000000000000000000" pitchFamily="2" charset="2"/>
              <a:buChar char="ü"/>
            </a:pPr>
            <a:r>
              <a:rPr lang="en-US" sz="2000" dirty="0" smtClean="0"/>
              <a:t>COM</a:t>
            </a:r>
            <a:r>
              <a:rPr lang="en-US" sz="2000" dirty="0"/>
              <a:t>+ component </a:t>
            </a:r>
            <a:r>
              <a:rPr lang="en-US" sz="2000" dirty="0" smtClean="0"/>
              <a:t>services;</a:t>
            </a:r>
          </a:p>
          <a:p>
            <a:pPr marL="687388" indent="-225425">
              <a:buFont typeface="Wingdings" panose="05000000000000000000" pitchFamily="2" charset="2"/>
              <a:buChar char="ü"/>
            </a:pPr>
            <a:r>
              <a:rPr lang="en-US" sz="2000" dirty="0" smtClean="0"/>
              <a:t>the </a:t>
            </a:r>
            <a:r>
              <a:rPr lang="en-US" sz="2000" dirty="0"/>
              <a:t>ASP web development </a:t>
            </a:r>
            <a:r>
              <a:rPr lang="en-US" sz="2000" dirty="0" smtClean="0"/>
              <a:t>framework;</a:t>
            </a:r>
          </a:p>
          <a:p>
            <a:pPr marL="687388" indent="-225425">
              <a:buFont typeface="Wingdings" panose="05000000000000000000" pitchFamily="2" charset="2"/>
              <a:buChar char="ü"/>
            </a:pPr>
            <a:r>
              <a:rPr lang="en-US" sz="2000" dirty="0" smtClean="0"/>
              <a:t>a </a:t>
            </a:r>
            <a:r>
              <a:rPr lang="en-US" sz="2000" dirty="0"/>
              <a:t>commitment to XML and object-oriented </a:t>
            </a:r>
            <a:r>
              <a:rPr lang="en-US" sz="2000" dirty="0" smtClean="0"/>
              <a:t>design;</a:t>
            </a:r>
          </a:p>
          <a:p>
            <a:pPr marL="687388" indent="-225425">
              <a:buFont typeface="Wingdings" panose="05000000000000000000" pitchFamily="2" charset="2"/>
              <a:buChar char="ü"/>
            </a:pPr>
            <a:r>
              <a:rPr lang="en-US" sz="2000" dirty="0" smtClean="0"/>
              <a:t>support </a:t>
            </a:r>
            <a:r>
              <a:rPr lang="en-US" sz="2000" dirty="0"/>
              <a:t>for new web services protocols such as SOAP, WSDL, and </a:t>
            </a:r>
            <a:r>
              <a:rPr lang="en-US" sz="2000" dirty="0" smtClean="0"/>
              <a:t>UDDI;</a:t>
            </a:r>
          </a:p>
          <a:p>
            <a:pPr marL="687388" indent="-225425">
              <a:buFont typeface="Wingdings" panose="05000000000000000000" pitchFamily="2" charset="2"/>
              <a:buChar char="ü"/>
            </a:pPr>
            <a:r>
              <a:rPr lang="en-US" sz="2000" dirty="0" smtClean="0"/>
              <a:t>a </a:t>
            </a:r>
            <a:r>
              <a:rPr lang="en-US" sz="2000" dirty="0"/>
              <a:t>focus on the </a:t>
            </a:r>
            <a:r>
              <a:rPr lang="en-US" sz="2000" dirty="0" smtClean="0"/>
              <a:t>Internet</a:t>
            </a:r>
          </a:p>
          <a:p>
            <a:pPr marL="461963">
              <a:buFont typeface="Wingdings" panose="05000000000000000000" pitchFamily="2" charset="2"/>
              <a:buChar char="§"/>
            </a:pPr>
            <a:r>
              <a:rPr lang="en-US" sz="2000" dirty="0"/>
              <a:t>The platform consists of four separate product </a:t>
            </a:r>
            <a:r>
              <a:rPr lang="en-US" sz="2000" dirty="0" smtClean="0"/>
              <a:t>groups:</a:t>
            </a:r>
          </a:p>
          <a:p>
            <a:pPr marL="687388" indent="-225425">
              <a:buFont typeface="Wingdings" panose="05000000000000000000" pitchFamily="2" charset="2"/>
              <a:buChar char="ü"/>
            </a:pPr>
            <a:r>
              <a:rPr lang="en-US" sz="2000" dirty="0" smtClean="0"/>
              <a:t>Development tools</a:t>
            </a:r>
          </a:p>
          <a:p>
            <a:pPr marL="687388" indent="-225425">
              <a:buFont typeface="Wingdings" panose="05000000000000000000" pitchFamily="2" charset="2"/>
              <a:buChar char="ü"/>
            </a:pPr>
            <a:r>
              <a:rPr lang="en-US" sz="2000" dirty="0" smtClean="0"/>
              <a:t>Specialized servers</a:t>
            </a:r>
          </a:p>
          <a:p>
            <a:pPr marL="687388" indent="-225425">
              <a:buFont typeface="Wingdings" panose="05000000000000000000" pitchFamily="2" charset="2"/>
              <a:buChar char="ü"/>
            </a:pPr>
            <a:r>
              <a:rPr lang="en-US" sz="2000" dirty="0" smtClean="0"/>
              <a:t>Web services</a:t>
            </a:r>
          </a:p>
          <a:p>
            <a:pPr marL="687388" indent="-225425">
              <a:buFont typeface="Wingdings" panose="05000000000000000000" pitchFamily="2" charset="2"/>
              <a:buChar char="ü"/>
            </a:pPr>
            <a:r>
              <a:rPr lang="en-US" sz="2000" dirty="0" smtClean="0"/>
              <a:t>Devices</a:t>
            </a:r>
            <a:endParaRPr lang="en-US" sz="2000" dirty="0"/>
          </a:p>
        </p:txBody>
      </p:sp>
    </p:spTree>
    <p:extLst>
      <p:ext uri="{BB962C8B-B14F-4D97-AF65-F5344CB8AC3E}">
        <p14:creationId xmlns:p14="http://schemas.microsoft.com/office/powerpoint/2010/main" val="1279110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err="1" smtClean="0"/>
              <a:t>Side</a:t>
            </a:r>
            <a:r>
              <a:rPr lang="fr-FR" dirty="0" smtClean="0"/>
              <a:t>-by-</a:t>
            </a:r>
            <a:r>
              <a:rPr lang="fr-FR" dirty="0" err="1" smtClean="0"/>
              <a:t>side</a:t>
            </a:r>
            <a:r>
              <a:rPr lang="fr-FR" dirty="0" smtClean="0"/>
              <a:t> </a:t>
            </a:r>
            <a:r>
              <a:rPr lang="fr-FR" dirty="0" err="1" smtClean="0"/>
              <a:t>Execution</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863649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fr-FR" dirty="0" smtClean="0"/>
              <a:t>Sharing and </a:t>
            </a:r>
            <a:r>
              <a:rPr lang="fr-FR" dirty="0" err="1" smtClean="0"/>
              <a:t>Reuse</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598014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pt-BR" dirty="0"/>
              <a:t>Manifests: Assembly </a:t>
            </a:r>
            <a:r>
              <a:rPr lang="pt-BR" dirty="0" smtClean="0"/>
              <a:t>Metadata</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873868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pt-BR" dirty="0" smtClean="0"/>
              <a:t>Creating Assemblies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40186099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pt-BR" dirty="0" smtClean="0"/>
              <a:t>Using Assemblies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2622696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Intermediate Language (IL)</a:t>
            </a:r>
            <a:endParaRPr lang="en-US" dirty="0">
              <a:solidFill>
                <a:schemeClr val="bg1"/>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1311551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a:solidFill>
                  <a:schemeClr val="bg1"/>
                </a:solidFill>
              </a:rPr>
              <a:t>The CTS and </a:t>
            </a:r>
            <a:r>
              <a:rPr lang="en-US" dirty="0" smtClean="0">
                <a:solidFill>
                  <a:schemeClr val="bg1"/>
                </a:solidFill>
              </a:rPr>
              <a:t>CLS</a:t>
            </a:r>
            <a:endParaRPr lang="en-US" dirty="0">
              <a:solidFill>
                <a:schemeClr val="bg1"/>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576504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pt-BR" dirty="0" smtClean="0"/>
              <a:t>The Common Type System (CTS)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5035201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Value </a:t>
            </a:r>
            <a:r>
              <a:rPr lang="en-US" dirty="0"/>
              <a:t>t</a:t>
            </a:r>
            <a:r>
              <a:rPr lang="en-US" dirty="0" smtClean="0"/>
              <a:t>ypes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8007251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Reference types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80621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Product Groups</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platform consists of four separate product </a:t>
            </a:r>
            <a:r>
              <a:rPr lang="en-US" sz="2000" dirty="0" smtClean="0"/>
              <a:t>groups:</a:t>
            </a:r>
          </a:p>
          <a:p>
            <a:pPr marL="461963">
              <a:buFont typeface="Wingdings" panose="05000000000000000000" pitchFamily="2" charset="2"/>
              <a:buChar char="§"/>
            </a:pPr>
            <a:r>
              <a:rPr lang="en-US" sz="2000" dirty="0" smtClean="0"/>
              <a:t>Development tools - A </a:t>
            </a:r>
            <a:r>
              <a:rPr lang="en-US" sz="2000" dirty="0"/>
              <a:t>set of languages, including C# and VB.NET; a set of development tools, including Visual Studio.NET; a comprehensive class library for building web services and web and Windows applications; as well as the Common Language Runtime to execute objects built within this </a:t>
            </a:r>
            <a:r>
              <a:rPr lang="en-US" sz="2000" dirty="0" smtClean="0"/>
              <a:t>framework.</a:t>
            </a:r>
          </a:p>
          <a:p>
            <a:pPr marL="461963">
              <a:buFont typeface="Wingdings" panose="05000000000000000000" pitchFamily="2" charset="2"/>
              <a:buChar char="§"/>
            </a:pPr>
            <a:r>
              <a:rPr lang="en-US" sz="2000" dirty="0" smtClean="0"/>
              <a:t>Specialized </a:t>
            </a:r>
            <a:r>
              <a:rPr lang="en-US" sz="2000" dirty="0"/>
              <a:t>servers </a:t>
            </a:r>
            <a:r>
              <a:rPr lang="en-US" sz="2000" dirty="0" smtClean="0"/>
              <a:t>- A </a:t>
            </a:r>
            <a:r>
              <a:rPr lang="en-US" sz="2000" dirty="0"/>
              <a:t>set of .NET Enterprise Servers, formerly known as SQL Server 2000, Exchange 2000, BizTalk 2000, and so on, that provide specialized functionality for relational data storage, email, and B2B </a:t>
            </a:r>
            <a:r>
              <a:rPr lang="en-US" sz="2000" dirty="0" smtClean="0"/>
              <a:t>commerce.</a:t>
            </a:r>
          </a:p>
          <a:p>
            <a:pPr marL="461963">
              <a:buFont typeface="Wingdings" panose="05000000000000000000" pitchFamily="2" charset="2"/>
              <a:buChar char="§"/>
            </a:pPr>
            <a:r>
              <a:rPr lang="en-US" sz="2000" dirty="0" smtClean="0"/>
              <a:t>Web services - </a:t>
            </a:r>
            <a:r>
              <a:rPr lang="en-US" sz="2000" dirty="0"/>
              <a:t>An offering of commercial web services, recently announced as project HailStorm; for a fee, developers can use these services in building applications that require knowledge of user identity. </a:t>
            </a:r>
            <a:endParaRPr lang="en-US" sz="2000" dirty="0" smtClean="0"/>
          </a:p>
          <a:p>
            <a:pPr marL="461963">
              <a:buFont typeface="Wingdings" panose="05000000000000000000" pitchFamily="2" charset="2"/>
              <a:buChar char="§"/>
            </a:pPr>
            <a:r>
              <a:rPr lang="en-US" sz="2000" dirty="0" smtClean="0"/>
              <a:t>Devices - </a:t>
            </a:r>
            <a:r>
              <a:rPr lang="en-US" sz="2000" dirty="0"/>
              <a:t>New .NET-enabled non-PC devices, from cell phones to game boxes. Microsoft is devoting considerable resources to the development and success of .NET and related technologies: their bets are on .NET as the next big thing in computing.</a:t>
            </a:r>
            <a:endParaRPr lang="en-US" sz="2000" dirty="0" smtClean="0"/>
          </a:p>
        </p:txBody>
      </p:sp>
    </p:spTree>
    <p:extLst>
      <p:ext uri="{BB962C8B-B14F-4D97-AF65-F5344CB8AC3E}">
        <p14:creationId xmlns:p14="http://schemas.microsoft.com/office/powerpoint/2010/main" val="407408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Boxing and unboxing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1290675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Classes, properties, indexers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2449953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Interfaces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96283542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Delegates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0496719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pt-BR" dirty="0" smtClean="0"/>
              <a:t>The Common Language System (CLS)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9573396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CLR Execution</a:t>
            </a:r>
            <a:endParaRPr lang="en-US" dirty="0">
              <a:solidFill>
                <a:schemeClr val="bg1"/>
              </a:solidFill>
            </a:endParaRP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24471286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pt-BR" dirty="0" smtClean="0"/>
              <a:t>Class Loader</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30364394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pt-BR" dirty="0" smtClean="0"/>
              <a:t>Verifier</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5177696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pt-BR" dirty="0" smtClean="0"/>
              <a:t>JIT Compilers</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28685327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pt-BR" dirty="0"/>
              <a:t>Execution Support and </a:t>
            </a:r>
            <a:r>
              <a:rPr lang="pt-BR" dirty="0" smtClean="0"/>
              <a:t>Management</a:t>
            </a:r>
            <a:endParaRPr lang="en-US" dirty="0"/>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1503900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Microsoft .NET</a:t>
            </a:r>
            <a:endParaRPr lang="en-US" dirty="0">
              <a:solidFill>
                <a:schemeClr val="bg1"/>
              </a:solidFill>
            </a:endParaRPr>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v"/>
            </a:pPr>
            <a:r>
              <a:rPr lang="en-US" sz="2000" dirty="0"/>
              <a:t>Microsoft has spent the last four years creating Microsoft .NET, which was publicly launched at PDC 2000 in Orlando, </a:t>
            </a:r>
            <a:r>
              <a:rPr lang="en-US" sz="2000" dirty="0" smtClean="0"/>
              <a:t>Florida.</a:t>
            </a:r>
          </a:p>
          <a:p>
            <a:pPr marL="461963">
              <a:buFont typeface="Wingdings" panose="05000000000000000000" pitchFamily="2" charset="2"/>
              <a:buChar char="§"/>
            </a:pPr>
            <a:r>
              <a:rPr lang="en-US" sz="2000" dirty="0" smtClean="0"/>
              <a:t>While </a:t>
            </a:r>
            <a:r>
              <a:rPr lang="en-US" sz="2000" dirty="0"/>
              <a:t>the main strategy of .NET is to enable </a:t>
            </a:r>
            <a:r>
              <a:rPr lang="en-US" sz="2000" dirty="0">
                <a:solidFill>
                  <a:srgbClr val="FF0000"/>
                </a:solidFill>
              </a:rPr>
              <a:t>software as a service</a:t>
            </a:r>
            <a:r>
              <a:rPr lang="en-US" sz="2000" dirty="0"/>
              <a:t>, .NET is much more than </a:t>
            </a:r>
            <a:r>
              <a:rPr lang="en-US" sz="2000" dirty="0" smtClean="0"/>
              <a:t>that.</a:t>
            </a:r>
          </a:p>
          <a:p>
            <a:pPr marL="461963">
              <a:buFont typeface="Wingdings" panose="05000000000000000000" pitchFamily="2" charset="2"/>
              <a:buChar char="§"/>
            </a:pPr>
            <a:r>
              <a:rPr lang="en-US" sz="2000" dirty="0" smtClean="0"/>
              <a:t>Aside </a:t>
            </a:r>
            <a:r>
              <a:rPr lang="en-US" sz="2000" dirty="0"/>
              <a:t>from embracing the Web, Microsoft .NET acknowledges and responds to the following trends within the software industry today</a:t>
            </a:r>
            <a:r>
              <a:rPr lang="en-US" sz="2000" dirty="0" smtClean="0"/>
              <a:t>:</a:t>
            </a:r>
          </a:p>
          <a:p>
            <a:pPr marL="687388" indent="-225425">
              <a:buFont typeface="Wingdings" panose="05000000000000000000" pitchFamily="2" charset="2"/>
              <a:buChar char="ü"/>
            </a:pPr>
            <a:r>
              <a:rPr lang="en-US" sz="2000" dirty="0" smtClean="0"/>
              <a:t>Distributed computing		Componentization</a:t>
            </a:r>
          </a:p>
          <a:p>
            <a:pPr marL="687388" indent="-225425">
              <a:buFont typeface="Wingdings" panose="05000000000000000000" pitchFamily="2" charset="2"/>
              <a:buChar char="ü"/>
            </a:pPr>
            <a:r>
              <a:rPr lang="en-US" sz="2000" dirty="0" smtClean="0"/>
              <a:t>Enterprise services			Web paradigm shifts</a:t>
            </a:r>
          </a:p>
          <a:p>
            <a:pPr marL="687388" indent="-225425">
              <a:buFont typeface="Wingdings" panose="05000000000000000000" pitchFamily="2" charset="2"/>
              <a:buChar char="ü"/>
            </a:pPr>
            <a:r>
              <a:rPr lang="en-US" sz="2000" dirty="0" smtClean="0"/>
              <a:t>Maturity factors</a:t>
            </a:r>
          </a:p>
          <a:p>
            <a:pPr marL="461963">
              <a:buFont typeface="Wingdings" panose="05000000000000000000" pitchFamily="2" charset="2"/>
              <a:buChar char="§"/>
            </a:pPr>
            <a:r>
              <a:rPr lang="en-US" sz="2000" dirty="0"/>
              <a:t>Although these are the main concepts that Microsoft .NET incorporates, what's more notable is that Microsoft .NET uses open Internet standards (HTTP, XML, and SOAP) at its core to transmit an object from one machine to another across the </a:t>
            </a:r>
            <a:r>
              <a:rPr lang="en-US" sz="2000" dirty="0" smtClean="0"/>
              <a:t>Internet.</a:t>
            </a:r>
          </a:p>
          <a:p>
            <a:pPr marL="461963">
              <a:buFont typeface="Wingdings" panose="05000000000000000000" pitchFamily="2" charset="2"/>
              <a:buChar char="§"/>
            </a:pPr>
            <a:r>
              <a:rPr lang="en-US" sz="2000" dirty="0" smtClean="0"/>
              <a:t>In </a:t>
            </a:r>
            <a:r>
              <a:rPr lang="en-US" sz="2000" dirty="0"/>
              <a:t>fact, there is bidirectional mapping between XML and objects in .</a:t>
            </a:r>
            <a:r>
              <a:rPr lang="en-US" sz="2000" dirty="0" smtClean="0"/>
              <a:t>NET.</a:t>
            </a:r>
          </a:p>
          <a:p>
            <a:pPr marL="461963">
              <a:buFont typeface="Wingdings" panose="05000000000000000000" pitchFamily="2" charset="2"/>
              <a:buChar char="§"/>
            </a:pPr>
            <a:r>
              <a:rPr lang="en-US" sz="2000" dirty="0" smtClean="0"/>
              <a:t>For </a:t>
            </a:r>
            <a:r>
              <a:rPr lang="en-US" sz="2000" dirty="0"/>
              <a:t>example, a class can be expressed as an XML Schema Definition (XSD); an object can be converted to and from an XML buffer; a method can be specified using an XML format called Web Services Description Language (WSDL); and an invocation (method call) can be expressed using an XML format called SOAP</a:t>
            </a:r>
            <a:r>
              <a:rPr lang="en-US" sz="2000" dirty="0" smtClean="0"/>
              <a:t>.</a:t>
            </a:r>
            <a:endParaRPr lang="en-US" sz="2000" dirty="0"/>
          </a:p>
        </p:txBody>
      </p:sp>
    </p:spTree>
    <p:extLst>
      <p:ext uri="{BB962C8B-B14F-4D97-AF65-F5344CB8AC3E}">
        <p14:creationId xmlns:p14="http://schemas.microsoft.com/office/powerpoint/2010/main" val="36876907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smtClean="0"/>
              <a:t>.NET Programming</a:t>
            </a:r>
            <a:endParaRPr lang="en-US" dirty="0"/>
          </a:p>
        </p:txBody>
      </p:sp>
      <p:sp>
        <p:nvSpPr>
          <p:cNvPr id="9" name="Text Placeholder 8"/>
          <p:cNvSpPr>
            <a:spLocks noGrp="1"/>
          </p:cNvSpPr>
          <p:nvPr>
            <p:ph type="body" sz="quarter" idx="16"/>
          </p:nvPr>
        </p:nvSpPr>
        <p:spPr/>
        <p:txBody>
          <a:bodyPr/>
          <a:lstStyle/>
          <a:p>
            <a:r>
              <a:rPr lang="en-US" dirty="0" smtClean="0"/>
              <a:t>3</a:t>
            </a:r>
            <a:endParaRPr lang="en-US" dirty="0"/>
          </a:p>
        </p:txBody>
      </p:sp>
      <p:pic>
        <p:nvPicPr>
          <p:cNvPr id="3" name="Picture 2"/>
          <p:cNvPicPr>
            <a:picLocks noChangeAspect="1"/>
          </p:cNvPicPr>
          <p:nvPr/>
        </p:nvPicPr>
        <p:blipFill>
          <a:blip r:embed="rId2"/>
          <a:stretch>
            <a:fillRect/>
          </a:stretch>
        </p:blipFill>
        <p:spPr>
          <a:xfrm>
            <a:off x="9010650" y="5307596"/>
            <a:ext cx="2847975" cy="1200150"/>
          </a:xfrm>
          <a:prstGeom prst="rect">
            <a:avLst/>
          </a:prstGeom>
          <a:ln>
            <a:solidFill>
              <a:schemeClr val="accent1"/>
            </a:solidFill>
          </a:ln>
        </p:spPr>
      </p:pic>
    </p:spTree>
    <p:extLst>
      <p:ext uri="{BB962C8B-B14F-4D97-AF65-F5344CB8AC3E}">
        <p14:creationId xmlns:p14="http://schemas.microsoft.com/office/powerpoint/2010/main" val="231433248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smtClean="0"/>
              <a:t>Working with .NET Components</a:t>
            </a:r>
            <a:endParaRPr lang="en-US" dirty="0"/>
          </a:p>
        </p:txBody>
      </p:sp>
      <p:sp>
        <p:nvSpPr>
          <p:cNvPr id="9" name="Text Placeholder 8"/>
          <p:cNvSpPr>
            <a:spLocks noGrp="1"/>
          </p:cNvSpPr>
          <p:nvPr>
            <p:ph type="body" sz="quarter" idx="16"/>
          </p:nvPr>
        </p:nvSpPr>
        <p:spPr/>
        <p:txBody>
          <a:bodyPr/>
          <a:lstStyle/>
          <a:p>
            <a:r>
              <a:rPr lang="en-US" dirty="0" smtClean="0"/>
              <a:t>4</a:t>
            </a:r>
            <a:endParaRPr lang="en-US" dirty="0"/>
          </a:p>
        </p:txBody>
      </p:sp>
      <p:pic>
        <p:nvPicPr>
          <p:cNvPr id="3" name="Picture 2"/>
          <p:cNvPicPr>
            <a:picLocks noChangeAspect="1"/>
          </p:cNvPicPr>
          <p:nvPr/>
        </p:nvPicPr>
        <p:blipFill>
          <a:blip r:embed="rId2"/>
          <a:stretch>
            <a:fillRect/>
          </a:stretch>
        </p:blipFill>
        <p:spPr>
          <a:xfrm>
            <a:off x="9172575" y="5002796"/>
            <a:ext cx="2686050" cy="1504950"/>
          </a:xfrm>
          <a:prstGeom prst="rect">
            <a:avLst/>
          </a:prstGeom>
          <a:ln>
            <a:solidFill>
              <a:schemeClr val="accent1"/>
            </a:solidFill>
          </a:ln>
        </p:spPr>
      </p:pic>
    </p:spTree>
    <p:extLst>
      <p:ext uri="{BB962C8B-B14F-4D97-AF65-F5344CB8AC3E}">
        <p14:creationId xmlns:p14="http://schemas.microsoft.com/office/powerpoint/2010/main" val="201599245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smtClean="0"/>
              <a:t>Data and XML</a:t>
            </a:r>
            <a:endParaRPr lang="en-US" dirty="0"/>
          </a:p>
        </p:txBody>
      </p:sp>
      <p:sp>
        <p:nvSpPr>
          <p:cNvPr id="9" name="Text Placeholder 8"/>
          <p:cNvSpPr>
            <a:spLocks noGrp="1"/>
          </p:cNvSpPr>
          <p:nvPr>
            <p:ph type="body" sz="quarter" idx="16"/>
          </p:nvPr>
        </p:nvSpPr>
        <p:spPr/>
        <p:txBody>
          <a:bodyPr/>
          <a:lstStyle/>
          <a:p>
            <a:r>
              <a:rPr lang="en-US" dirty="0" smtClean="0"/>
              <a:t>5</a:t>
            </a:r>
            <a:endParaRPr lang="en-US" dirty="0"/>
          </a:p>
        </p:txBody>
      </p:sp>
      <p:pic>
        <p:nvPicPr>
          <p:cNvPr id="3" name="Picture 2"/>
          <p:cNvPicPr>
            <a:picLocks noChangeAspect="1"/>
          </p:cNvPicPr>
          <p:nvPr/>
        </p:nvPicPr>
        <p:blipFill>
          <a:blip r:embed="rId2"/>
          <a:stretch>
            <a:fillRect/>
          </a:stretch>
        </p:blipFill>
        <p:spPr>
          <a:xfrm>
            <a:off x="9572625" y="4707521"/>
            <a:ext cx="2286000" cy="1800225"/>
          </a:xfrm>
          <a:prstGeom prst="rect">
            <a:avLst/>
          </a:prstGeom>
          <a:ln>
            <a:solidFill>
              <a:schemeClr val="accent1"/>
            </a:solidFill>
          </a:ln>
        </p:spPr>
      </p:pic>
    </p:spTree>
    <p:extLst>
      <p:ext uri="{BB962C8B-B14F-4D97-AF65-F5344CB8AC3E}">
        <p14:creationId xmlns:p14="http://schemas.microsoft.com/office/powerpoint/2010/main" val="35096742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smtClean="0"/>
              <a:t>Web Services</a:t>
            </a:r>
            <a:endParaRPr lang="en-US" dirty="0"/>
          </a:p>
        </p:txBody>
      </p:sp>
      <p:sp>
        <p:nvSpPr>
          <p:cNvPr id="9" name="Text Placeholder 8"/>
          <p:cNvSpPr>
            <a:spLocks noGrp="1"/>
          </p:cNvSpPr>
          <p:nvPr>
            <p:ph type="body" sz="quarter" idx="16"/>
          </p:nvPr>
        </p:nvSpPr>
        <p:spPr/>
        <p:txBody>
          <a:bodyPr/>
          <a:lstStyle/>
          <a:p>
            <a:r>
              <a:rPr lang="en-US" dirty="0" smtClean="0"/>
              <a:t>6</a:t>
            </a:r>
            <a:endParaRPr lang="en-US" dirty="0"/>
          </a:p>
        </p:txBody>
      </p:sp>
      <p:pic>
        <p:nvPicPr>
          <p:cNvPr id="3" name="Picture 2"/>
          <p:cNvPicPr>
            <a:picLocks noChangeAspect="1"/>
          </p:cNvPicPr>
          <p:nvPr/>
        </p:nvPicPr>
        <p:blipFill>
          <a:blip r:embed="rId2"/>
          <a:stretch>
            <a:fillRect/>
          </a:stretch>
        </p:blipFill>
        <p:spPr>
          <a:xfrm>
            <a:off x="9277350" y="4669421"/>
            <a:ext cx="2581275" cy="1838325"/>
          </a:xfrm>
          <a:prstGeom prst="rect">
            <a:avLst/>
          </a:prstGeom>
          <a:ln>
            <a:solidFill>
              <a:schemeClr val="accent1"/>
            </a:solidFill>
          </a:ln>
        </p:spPr>
      </p:pic>
    </p:spTree>
    <p:extLst>
      <p:ext uri="{BB962C8B-B14F-4D97-AF65-F5344CB8AC3E}">
        <p14:creationId xmlns:p14="http://schemas.microsoft.com/office/powerpoint/2010/main" val="42286033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p:txBody>
          <a:bodyPr/>
          <a:lstStyle/>
          <a:p>
            <a:r>
              <a:rPr lang="en-US" dirty="0" smtClean="0"/>
              <a:t>Web Forms</a:t>
            </a:r>
            <a:endParaRPr lang="en-US" dirty="0"/>
          </a:p>
        </p:txBody>
      </p:sp>
      <p:sp>
        <p:nvSpPr>
          <p:cNvPr id="9" name="Text Placeholder 8"/>
          <p:cNvSpPr>
            <a:spLocks noGrp="1"/>
          </p:cNvSpPr>
          <p:nvPr>
            <p:ph type="body" sz="quarter" idx="16"/>
          </p:nvPr>
        </p:nvSpPr>
        <p:spPr/>
        <p:txBody>
          <a:bodyPr/>
          <a:lstStyle/>
          <a:p>
            <a:r>
              <a:rPr lang="en-US" dirty="0" smtClean="0"/>
              <a:t>7</a:t>
            </a:r>
            <a:endParaRPr lang="en-US" dirty="0"/>
          </a:p>
        </p:txBody>
      </p:sp>
      <p:pic>
        <p:nvPicPr>
          <p:cNvPr id="3" name="Picture 2"/>
          <p:cNvPicPr>
            <a:picLocks noChangeAspect="1"/>
          </p:cNvPicPr>
          <p:nvPr/>
        </p:nvPicPr>
        <p:blipFill>
          <a:blip r:embed="rId2"/>
          <a:stretch>
            <a:fillRect/>
          </a:stretch>
        </p:blipFill>
        <p:spPr>
          <a:xfrm>
            <a:off x="8467725" y="3840746"/>
            <a:ext cx="3390900" cy="2667000"/>
          </a:xfrm>
          <a:prstGeom prst="rect">
            <a:avLst/>
          </a:prstGeom>
          <a:ln>
            <a:solidFill>
              <a:schemeClr val="accent1"/>
            </a:solidFill>
          </a:ln>
        </p:spPr>
      </p:pic>
    </p:spTree>
    <p:extLst>
      <p:ext uri="{BB962C8B-B14F-4D97-AF65-F5344CB8AC3E}">
        <p14:creationId xmlns:p14="http://schemas.microsoft.com/office/powerpoint/2010/main" val="117660700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2"/>
          </p:nvPr>
        </p:nvSpPr>
        <p:spPr/>
        <p:txBody>
          <a:bodyPr/>
          <a:lstStyle/>
          <a:p>
            <a:fld id="{67994AD2-711B-412D-8C92-CF1BBB2DA9C7}" type="datetime1">
              <a:rPr lang="en-US" smtClean="0"/>
              <a:t>4/28/2018</a:t>
            </a:fld>
            <a:endParaRPr lang="en-US" dirty="0"/>
          </a:p>
        </p:txBody>
      </p:sp>
      <p:sp>
        <p:nvSpPr>
          <p:cNvPr id="3" name="Footer Placeholder 2"/>
          <p:cNvSpPr>
            <a:spLocks noGrp="1"/>
          </p:cNvSpPr>
          <p:nvPr>
            <p:ph type="ftr" sz="quarter" idx="3"/>
          </p:nvPr>
        </p:nvSpPr>
        <p:spPr/>
        <p:txBody>
          <a:bodyPr/>
          <a:lstStyle/>
          <a:p>
            <a:r>
              <a:rPr lang="en-US" smtClean="0">
                <a:solidFill>
                  <a:srgbClr val="3F1779"/>
                </a:solidFill>
                <a:latin typeface="Brush Script MT" panose="03060802040406070304" pitchFamily="66" charset="0"/>
              </a:rPr>
              <a:t>Royal Sapphire Edu</a:t>
            </a:r>
            <a:endParaRPr lang="en-US" dirty="0">
              <a:solidFill>
                <a:prstClr val="black">
                  <a:lumMod val="75000"/>
                  <a:lumOff val="25000"/>
                </a:prstClr>
              </a:solidFill>
              <a:latin typeface="Gill Sans MT" panose="020B0502020104020203"/>
            </a:endParaRPr>
          </a:p>
        </p:txBody>
      </p:sp>
      <p:sp>
        <p:nvSpPr>
          <p:cNvPr id="4" name="Slide Number Placeholder 3"/>
          <p:cNvSpPr>
            <a:spLocks noGrp="1"/>
          </p:cNvSpPr>
          <p:nvPr>
            <p:ph type="sldNum" sz="quarter" idx="4"/>
          </p:nvPr>
        </p:nvSpPr>
        <p:spPr/>
        <p:txBody>
          <a:bodyPr/>
          <a:lstStyle/>
          <a:p>
            <a:fld id="{F1012999-1CD9-4014-B1C6-70315F8BBED0}" type="slidenum">
              <a:rPr lang="en-US" smtClean="0"/>
              <a:pPr/>
              <a:t>65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26682450"/>
              </p:ext>
            </p:extLst>
          </p:nvPr>
        </p:nvGraphicFramePr>
        <p:xfrm>
          <a:off x="1188133" y="2332802"/>
          <a:ext cx="3052983" cy="2225040"/>
        </p:xfrm>
        <a:graphic>
          <a:graphicData uri="http://schemas.openxmlformats.org/drawingml/2006/table">
            <a:tbl>
              <a:tblPr bandRow="1">
                <a:tableStyleId>{69012ECD-51FC-41F1-AA8D-1B2483CD663E}</a:tableStyleId>
              </a:tblPr>
              <a:tblGrid>
                <a:gridCol w="3052983">
                  <a:extLst>
                    <a:ext uri="{9D8B030D-6E8A-4147-A177-3AD203B41FA5}">
                      <a16:colId xmlns:a16="http://schemas.microsoft.com/office/drawing/2014/main" val="4199222970"/>
                    </a:ext>
                  </a:extLst>
                </a:gridCol>
              </a:tblGrid>
              <a:tr h="370840">
                <a:tc>
                  <a:txBody>
                    <a:bodyPr/>
                    <a:lstStyle/>
                    <a:p>
                      <a:endParaRPr lang="en-US" dirty="0"/>
                    </a:p>
                  </a:txBody>
                  <a:tcPr/>
                </a:tc>
                <a:extLst>
                  <a:ext uri="{0D108BD9-81ED-4DB2-BD59-A6C34878D82A}">
                    <a16:rowId xmlns:a16="http://schemas.microsoft.com/office/drawing/2014/main" val="1817161940"/>
                  </a:ext>
                </a:extLst>
              </a:tr>
              <a:tr h="370840">
                <a:tc>
                  <a:txBody>
                    <a:bodyPr/>
                    <a:lstStyle/>
                    <a:p>
                      <a:endParaRPr lang="en-US" dirty="0"/>
                    </a:p>
                  </a:txBody>
                  <a:tcPr/>
                </a:tc>
                <a:extLst>
                  <a:ext uri="{0D108BD9-81ED-4DB2-BD59-A6C34878D82A}">
                    <a16:rowId xmlns:a16="http://schemas.microsoft.com/office/drawing/2014/main" val="19406522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211391720"/>
                  </a:ext>
                </a:extLst>
              </a:tr>
              <a:tr h="370840">
                <a:tc>
                  <a:txBody>
                    <a:bodyPr/>
                    <a:lstStyle/>
                    <a:p>
                      <a:endParaRPr lang="en-US" dirty="0"/>
                    </a:p>
                  </a:txBody>
                  <a:tcPr/>
                </a:tc>
                <a:extLst>
                  <a:ext uri="{0D108BD9-81ED-4DB2-BD59-A6C34878D82A}">
                    <a16:rowId xmlns:a16="http://schemas.microsoft.com/office/drawing/2014/main" val="21496107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857890"/>
                  </a:ext>
                </a:extLst>
              </a:tr>
              <a:tr h="370840">
                <a:tc>
                  <a:txBody>
                    <a:bodyPr/>
                    <a:lstStyle/>
                    <a:p>
                      <a:endParaRPr lang="en-US" dirty="0"/>
                    </a:p>
                  </a:txBody>
                  <a:tcPr/>
                </a:tc>
                <a:extLst>
                  <a:ext uri="{0D108BD9-81ED-4DB2-BD59-A6C34878D82A}">
                    <a16:rowId xmlns:a16="http://schemas.microsoft.com/office/drawing/2014/main" val="1379807457"/>
                  </a:ext>
                </a:extLst>
              </a:tr>
            </a:tbl>
          </a:graphicData>
        </a:graphic>
      </p:graphicFrame>
    </p:spTree>
    <p:extLst>
      <p:ext uri="{BB962C8B-B14F-4D97-AF65-F5344CB8AC3E}">
        <p14:creationId xmlns:p14="http://schemas.microsoft.com/office/powerpoint/2010/main" val="14745989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t>Trends in Software Industry</a:t>
            </a:r>
            <a:endParaRPr lang="en-US" dirty="0"/>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Microsoft .NET acknowledges and responds to the following trends within the software industry today: </a:t>
            </a:r>
            <a:endParaRPr lang="en-US" sz="2000" dirty="0" smtClean="0"/>
          </a:p>
          <a:p>
            <a:pPr marL="461963">
              <a:buFont typeface="Wingdings" panose="05000000000000000000" pitchFamily="2" charset="2"/>
              <a:buChar char="§"/>
            </a:pPr>
            <a:r>
              <a:rPr lang="en-US" sz="2000" dirty="0" smtClean="0"/>
              <a:t>Distributed </a:t>
            </a:r>
            <a:r>
              <a:rPr lang="en-US" sz="2000" dirty="0"/>
              <a:t>computing </a:t>
            </a:r>
            <a:r>
              <a:rPr lang="en-US" sz="2000" dirty="0" smtClean="0"/>
              <a:t>- Simplifies </a:t>
            </a:r>
            <a:r>
              <a:rPr lang="en-US" sz="2000" dirty="0"/>
              <a:t>the development of robust client/server </a:t>
            </a:r>
            <a:r>
              <a:rPr lang="en-US" sz="2000" dirty="0" smtClean="0"/>
              <a:t>applications.</a:t>
            </a:r>
          </a:p>
          <a:p>
            <a:pPr marL="461963" indent="0">
              <a:buNone/>
            </a:pPr>
            <a:r>
              <a:rPr lang="en-US" sz="2000" dirty="0" smtClean="0"/>
              <a:t>Current </a:t>
            </a:r>
            <a:r>
              <a:rPr lang="en-US" sz="2000" dirty="0"/>
              <a:t>distributed technologies require high vendor-affinity and lack interoperation with the </a:t>
            </a:r>
            <a:r>
              <a:rPr lang="en-US" sz="2000" dirty="0" smtClean="0"/>
              <a:t>Web.</a:t>
            </a:r>
          </a:p>
          <a:p>
            <a:pPr marL="461963" indent="0">
              <a:buNone/>
            </a:pPr>
            <a:r>
              <a:rPr lang="en-US" sz="2000" dirty="0" smtClean="0"/>
              <a:t>Microsoft </a:t>
            </a:r>
            <a:r>
              <a:rPr lang="en-US" sz="2000" dirty="0"/>
              <a:t>.NET provides a remoting architecture that exploits open Internet standards, including the Hypertext Transfer Protocol (HTTP), Extensible Markup Language (XML), and Simple Object Access Protocol (SOAP</a:t>
            </a:r>
            <a:r>
              <a:rPr lang="en-US" sz="2000" dirty="0" smtClean="0"/>
              <a:t>).</a:t>
            </a:r>
          </a:p>
          <a:p>
            <a:pPr marL="461963">
              <a:buFont typeface="Wingdings" panose="05000000000000000000" pitchFamily="2" charset="2"/>
              <a:buChar char="§"/>
            </a:pPr>
            <a:r>
              <a:rPr lang="en-US" sz="2000" dirty="0" smtClean="0"/>
              <a:t>Componentization - Simplifies </a:t>
            </a:r>
            <a:r>
              <a:rPr lang="en-US" sz="2000" dirty="0"/>
              <a:t>the integration of software components developed by different </a:t>
            </a:r>
            <a:r>
              <a:rPr lang="en-US" sz="2000" dirty="0" smtClean="0"/>
              <a:t>vendors.</a:t>
            </a:r>
          </a:p>
          <a:p>
            <a:pPr marL="461963" indent="0">
              <a:buNone/>
            </a:pPr>
            <a:r>
              <a:rPr lang="en-US" sz="2000" dirty="0" smtClean="0"/>
              <a:t>The </a:t>
            </a:r>
            <a:r>
              <a:rPr lang="en-US" sz="2000" dirty="0"/>
              <a:t>Component Object Model (COM) has brought reality to software plug-and-play, but COM component development and deployment are too </a:t>
            </a:r>
            <a:r>
              <a:rPr lang="en-US" sz="2000" dirty="0" smtClean="0"/>
              <a:t>complex.</a:t>
            </a:r>
          </a:p>
          <a:p>
            <a:pPr marL="461963" indent="0">
              <a:buNone/>
            </a:pPr>
            <a:r>
              <a:rPr lang="en-US" sz="2000" dirty="0" smtClean="0"/>
              <a:t>Microsoft </a:t>
            </a:r>
            <a:r>
              <a:rPr lang="en-US" sz="2000" dirty="0"/>
              <a:t>.NET provides a simpler way to build and deploy </a:t>
            </a:r>
            <a:r>
              <a:rPr lang="en-US" sz="2000" dirty="0" smtClean="0"/>
              <a:t>components.</a:t>
            </a:r>
          </a:p>
          <a:p>
            <a:pPr marL="461963">
              <a:buFont typeface="Wingdings" panose="05000000000000000000" pitchFamily="2" charset="2"/>
              <a:buChar char="§"/>
            </a:pPr>
            <a:r>
              <a:rPr lang="en-US" sz="2000" dirty="0" smtClean="0"/>
              <a:t>Enterprise </a:t>
            </a:r>
            <a:r>
              <a:rPr lang="en-US" sz="2000" dirty="0"/>
              <a:t>services </a:t>
            </a:r>
            <a:r>
              <a:rPr lang="en-US" sz="2000" dirty="0" smtClean="0"/>
              <a:t>- Allow </a:t>
            </a:r>
            <a:r>
              <a:rPr lang="en-US" sz="2000" dirty="0"/>
              <a:t>the development of scalable enterprise applications without writing code to manage transactions, security, or </a:t>
            </a:r>
            <a:r>
              <a:rPr lang="en-US" sz="2000" dirty="0" smtClean="0"/>
              <a:t>pooling.</a:t>
            </a:r>
          </a:p>
          <a:p>
            <a:pPr marL="461963" indent="0">
              <a:buNone/>
            </a:pPr>
            <a:r>
              <a:rPr lang="en-US" sz="2000" dirty="0" smtClean="0"/>
              <a:t>Microsoft </a:t>
            </a:r>
            <a:r>
              <a:rPr lang="en-US" sz="2000" dirty="0"/>
              <a:t>.NET continues to support enterprise services, since these services greatly reduce the development time and effort involved in building large-scale applications. </a:t>
            </a:r>
          </a:p>
        </p:txBody>
      </p:sp>
    </p:spTree>
    <p:extLst>
      <p:ext uri="{BB962C8B-B14F-4D97-AF65-F5344CB8AC3E}">
        <p14:creationId xmlns:p14="http://schemas.microsoft.com/office/powerpoint/2010/main" val="102596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C00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fontScale="90000"/>
          </a:bodyPr>
          <a:lstStyle/>
          <a:p>
            <a:r>
              <a:rPr lang="en-US" dirty="0" smtClean="0"/>
              <a:t>Trends in Software Industry						    </a:t>
            </a:r>
            <a:r>
              <a:rPr lang="en-US" dirty="0" smtClean="0">
                <a:solidFill>
                  <a:srgbClr val="C00000"/>
                </a:solidFill>
              </a:rPr>
              <a:t>|</a:t>
            </a:r>
            <a:endParaRPr lang="en-US" dirty="0">
              <a:solidFill>
                <a:srgbClr val="C00000"/>
              </a:solidFill>
            </a:endParaRPr>
          </a:p>
        </p:txBody>
      </p:sp>
      <p:sp>
        <p:nvSpPr>
          <p:cNvPr id="4" name="Content Placeholder 3"/>
          <p:cNvSpPr>
            <a:spLocks noGrp="1"/>
          </p:cNvSpPr>
          <p:nvPr>
            <p:ph idx="1"/>
          </p:nvPr>
        </p:nvSpPr>
        <p:spPr/>
        <p:txBody>
          <a:bodyPr>
            <a:normAutofit/>
          </a:bodyPr>
          <a:lstStyle/>
          <a:p>
            <a:pPr marL="461963">
              <a:buFont typeface="Wingdings" panose="05000000000000000000" pitchFamily="2" charset="2"/>
              <a:buChar char="§"/>
            </a:pPr>
            <a:r>
              <a:rPr lang="en-US" sz="2000" dirty="0" smtClean="0"/>
              <a:t>Web </a:t>
            </a:r>
            <a:r>
              <a:rPr lang="en-US" sz="2000" dirty="0"/>
              <a:t>paradigm shifts </a:t>
            </a:r>
            <a:r>
              <a:rPr lang="en-US" sz="2000" dirty="0" smtClean="0"/>
              <a:t>- Represents </a:t>
            </a:r>
            <a:r>
              <a:rPr lang="en-US" sz="2000" dirty="0"/>
              <a:t>changes in web technologies to simplify the development of web </a:t>
            </a:r>
            <a:r>
              <a:rPr lang="en-US" sz="2000" dirty="0" smtClean="0"/>
              <a:t>applications.</a:t>
            </a:r>
          </a:p>
          <a:p>
            <a:pPr marL="461963" indent="0">
              <a:buNone/>
            </a:pPr>
            <a:r>
              <a:rPr lang="en-US" sz="2000" dirty="0" smtClean="0"/>
              <a:t>Over </a:t>
            </a:r>
            <a:r>
              <a:rPr lang="en-US" sz="2000" dirty="0"/>
              <a:t>the last few years, web application development has shifted from connectivity (TCP/IP), to presentation (HTML), to programmability (XML and SOAP</a:t>
            </a:r>
            <a:r>
              <a:rPr lang="en-US" sz="2000" dirty="0" smtClean="0"/>
              <a:t>).</a:t>
            </a:r>
          </a:p>
          <a:p>
            <a:pPr marL="461963" indent="0">
              <a:buNone/>
            </a:pPr>
            <a:r>
              <a:rPr lang="en-US" sz="2000" dirty="0" smtClean="0"/>
              <a:t>A </a:t>
            </a:r>
            <a:r>
              <a:rPr lang="en-US" sz="2000" dirty="0"/>
              <a:t>key goal of Microsoft .NET is to enable software to be sold and distributed as a service</a:t>
            </a:r>
            <a:r>
              <a:rPr lang="en-US" sz="2000" dirty="0" smtClean="0"/>
              <a:t>. </a:t>
            </a:r>
          </a:p>
          <a:p>
            <a:pPr marL="461963">
              <a:buFont typeface="Wingdings" panose="05000000000000000000" pitchFamily="2" charset="2"/>
              <a:buChar char="§"/>
            </a:pPr>
            <a:r>
              <a:rPr lang="en-US" sz="2000" dirty="0"/>
              <a:t>Maturity factors </a:t>
            </a:r>
            <a:r>
              <a:rPr lang="en-US" sz="2000" dirty="0" smtClean="0"/>
              <a:t>- Represents </a:t>
            </a:r>
            <a:r>
              <a:rPr lang="en-US" sz="2000" dirty="0"/>
              <a:t>lessons that the software industry has learned from developing large-scale enterprise and web </a:t>
            </a:r>
            <a:r>
              <a:rPr lang="en-US" sz="2000" dirty="0" smtClean="0"/>
              <a:t>applications.</a:t>
            </a:r>
          </a:p>
          <a:p>
            <a:pPr marL="461963" indent="0">
              <a:buNone/>
            </a:pPr>
            <a:r>
              <a:rPr lang="en-US" sz="2000" dirty="0" smtClean="0"/>
              <a:t>A </a:t>
            </a:r>
            <a:r>
              <a:rPr lang="en-US" sz="2000" dirty="0"/>
              <a:t>commercial web application must support interoperability, scalability, availability, and </a:t>
            </a:r>
            <a:r>
              <a:rPr lang="en-US" sz="2000" dirty="0" smtClean="0"/>
              <a:t>manageability.</a:t>
            </a:r>
          </a:p>
          <a:p>
            <a:pPr marL="461963" indent="0">
              <a:buNone/>
            </a:pPr>
            <a:r>
              <a:rPr lang="en-US" sz="2000" dirty="0" smtClean="0"/>
              <a:t>Microsoft </a:t>
            </a:r>
            <a:r>
              <a:rPr lang="en-US" sz="2000" dirty="0"/>
              <a:t>.NET facilitates all these goals</a:t>
            </a:r>
            <a:r>
              <a:rPr lang="en-US" sz="2000" dirty="0" smtClean="0"/>
              <a:t>.</a:t>
            </a:r>
            <a:endParaRPr lang="en-US" sz="2000" dirty="0"/>
          </a:p>
        </p:txBody>
      </p:sp>
    </p:spTree>
    <p:extLst>
      <p:ext uri="{BB962C8B-B14F-4D97-AF65-F5344CB8AC3E}">
        <p14:creationId xmlns:p14="http://schemas.microsoft.com/office/powerpoint/2010/main" val="346339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50"/>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ctr">
            <a:normAutofit/>
          </a:bodyPr>
          <a:lstStyle/>
          <a:p>
            <a:r>
              <a:rPr lang="en-US" dirty="0" smtClean="0">
                <a:solidFill>
                  <a:schemeClr val="bg1"/>
                </a:solidFill>
              </a:rPr>
              <a:t>The .NET Platform</a:t>
            </a:r>
            <a:endParaRPr lang="en-US" dirty="0">
              <a:solidFill>
                <a:schemeClr val="bg1"/>
              </a:solidFill>
            </a:endParaRPr>
          </a:p>
        </p:txBody>
      </p:sp>
      <p:sp>
        <p:nvSpPr>
          <p:cNvPr id="4" name="Content Placeholder 3"/>
          <p:cNvSpPr>
            <a:spLocks noGrp="1"/>
          </p:cNvSpPr>
          <p:nvPr>
            <p:ph idx="1"/>
          </p:nvPr>
        </p:nvSpPr>
        <p:spPr/>
        <p:txBody>
          <a:bodyPr>
            <a:normAutofit/>
          </a:bodyPr>
          <a:lstStyle/>
          <a:p>
            <a:pPr>
              <a:buFont typeface="Wingdings" panose="05000000000000000000" pitchFamily="2" charset="2"/>
              <a:buChar char="v"/>
            </a:pPr>
            <a:r>
              <a:rPr lang="en-US" sz="2000" dirty="0"/>
              <a:t>The Microsoft .NET Platform consists of five main components, as shown in </a:t>
            </a:r>
            <a:r>
              <a:rPr lang="en-US" sz="2000" dirty="0">
                <a:solidFill>
                  <a:srgbClr val="FF0000"/>
                </a:solidFill>
              </a:rPr>
              <a:t>Figure </a:t>
            </a:r>
            <a:r>
              <a:rPr lang="en-US" sz="2000" dirty="0" smtClean="0">
                <a:solidFill>
                  <a:srgbClr val="FF0000"/>
                </a:solidFill>
              </a:rPr>
              <a:t>1-1</a:t>
            </a:r>
            <a:r>
              <a:rPr lang="en-US" sz="2000" dirty="0" smtClean="0"/>
              <a:t>.</a:t>
            </a:r>
          </a:p>
          <a:p>
            <a:pPr marL="461963">
              <a:buFont typeface="Wingdings" panose="05000000000000000000" pitchFamily="2" charset="2"/>
              <a:buChar char="§"/>
            </a:pPr>
            <a:r>
              <a:rPr lang="en-US" sz="2000" dirty="0" smtClean="0"/>
              <a:t>At </a:t>
            </a:r>
            <a:r>
              <a:rPr lang="en-US" sz="2000" dirty="0"/>
              <a:t>the lowest layer lies the operating system (OS), which can be one of a variety of Windows platforms, including Windows XP, Windows 2000, Windows Me, and Windows </a:t>
            </a:r>
            <a:r>
              <a:rPr lang="en-US" sz="2000" dirty="0" smtClean="0"/>
              <a:t>CE.</a:t>
            </a:r>
          </a:p>
          <a:p>
            <a:pPr marL="461963">
              <a:buFont typeface="Wingdings" panose="05000000000000000000" pitchFamily="2" charset="2"/>
              <a:buChar char="§"/>
            </a:pPr>
            <a:r>
              <a:rPr lang="en-US" sz="2000" dirty="0" smtClean="0"/>
              <a:t>As </a:t>
            </a:r>
            <a:r>
              <a:rPr lang="en-US" sz="2000" dirty="0"/>
              <a:t>part of the .NET strategy, Microsoft has promised to deliver more .NET device software to facilitate a new generation of smart devices</a:t>
            </a:r>
            <a:r>
              <a:rPr lang="en-US" sz="2000" dirty="0" smtClean="0"/>
              <a:t>.</a:t>
            </a:r>
            <a:endParaRPr lang="en-US" sz="2000" dirty="0"/>
          </a:p>
        </p:txBody>
      </p:sp>
    </p:spTree>
    <p:extLst>
      <p:ext uri="{BB962C8B-B14F-4D97-AF65-F5344CB8AC3E}">
        <p14:creationId xmlns:p14="http://schemas.microsoft.com/office/powerpoint/2010/main" val="4111652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oyalSapphire PPT">
      <a:majorFont>
        <a:latin typeface="Gill Sans MT (Headings)"/>
        <a:ea typeface=""/>
        <a:cs typeface=""/>
      </a:majorFont>
      <a:minorFont>
        <a:latin typeface="Gill Sans MT (Bod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939</Words>
  <Application>Microsoft Office PowerPoint</Application>
  <PresentationFormat>Widescreen</PresentationFormat>
  <Paragraphs>136</Paragraphs>
  <Slides>65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Brush Script MT</vt:lpstr>
      <vt:lpstr>Calibri</vt:lpstr>
      <vt:lpstr>Courier New</vt:lpstr>
      <vt:lpstr>Gill Sans MT</vt:lpstr>
      <vt:lpstr>Gill Sans MT (Body)</vt:lpstr>
      <vt:lpstr>Gill Sans MT (Headings)</vt:lpstr>
      <vt:lpstr>Wingdings</vt:lpstr>
      <vt:lpstr>Office Theme</vt:lpstr>
      <vt:lpstr>PowerPoint Presentation</vt:lpstr>
      <vt:lpstr>PowerPoint Presentation</vt:lpstr>
      <vt:lpstr>PowerPoint Presentation</vt:lpstr>
      <vt:lpstr>Intro</vt:lpstr>
      <vt:lpstr>Product Groups</vt:lpstr>
      <vt:lpstr>Microsoft .NET</vt:lpstr>
      <vt:lpstr>Trends in Software Industry</vt:lpstr>
      <vt:lpstr>Trends in Software Industry          |</vt:lpstr>
      <vt:lpstr>The .NET Platform</vt:lpstr>
      <vt:lpstr>Figure 1-1</vt:lpstr>
      <vt:lpstr>.NET Framework Design Goals</vt:lpstr>
      <vt:lpstr>Component Infrastructure</vt:lpstr>
      <vt:lpstr>Language Integration</vt:lpstr>
      <vt:lpstr>Internet Interoperation</vt:lpstr>
      <vt:lpstr>Simple Development</vt:lpstr>
      <vt:lpstr>Simple Deployment</vt:lpstr>
      <vt:lpstr>Reliability</vt:lpstr>
      <vt:lpstr>Security</vt:lpstr>
      <vt:lpstr>.NET Framework</vt:lpstr>
      <vt:lpstr>PowerPoint Presentation</vt:lpstr>
      <vt:lpstr>Intro</vt:lpstr>
      <vt:lpstr>CLR Movement</vt:lpstr>
      <vt:lpstr>CLR Executables</vt:lpstr>
      <vt:lpstr>Hello, World: Managed C++</vt:lpstr>
      <vt:lpstr>Hello, World: Managed C#</vt:lpstr>
      <vt:lpstr>Hello, World: VB.NET</vt:lpstr>
      <vt:lpstr>.NET Portable Executable File</vt:lpstr>
      <vt:lpstr>Metadata</vt:lpstr>
      <vt:lpstr>Type Libraries on Steroids</vt:lpstr>
      <vt:lpstr>Examining Metadata</vt:lpstr>
      <vt:lpstr>Inspecting and Emitting Metadata</vt:lpstr>
      <vt:lpstr>Interoperability Support</vt:lpstr>
      <vt:lpstr>Assemblies and Manifests</vt:lpstr>
      <vt:lpstr>Assemblies Versus Components</vt:lpstr>
      <vt:lpstr>Unique Identities</vt:lpstr>
      <vt:lpstr>IL Code</vt:lpstr>
      <vt:lpstr>Versioning</vt:lpstr>
      <vt:lpstr>Deployment</vt:lpstr>
      <vt:lpstr>Security</vt:lpstr>
      <vt:lpstr>Side-by-side Execution</vt:lpstr>
      <vt:lpstr>Sharing and Reuse</vt:lpstr>
      <vt:lpstr>Manifests: Assembly Metadata</vt:lpstr>
      <vt:lpstr>Creating Assemblies</vt:lpstr>
      <vt:lpstr>Using Assemblies</vt:lpstr>
      <vt:lpstr>Intermediate Language (IL)</vt:lpstr>
      <vt:lpstr>The CTS and CLS</vt:lpstr>
      <vt:lpstr>The Common Type System (CTS)</vt:lpstr>
      <vt:lpstr>Value types</vt:lpstr>
      <vt:lpstr>Reference types</vt:lpstr>
      <vt:lpstr>Boxing and unboxing</vt:lpstr>
      <vt:lpstr>Classes, properties, indexers</vt:lpstr>
      <vt:lpstr>Interfaces</vt:lpstr>
      <vt:lpstr>Delegates</vt:lpstr>
      <vt:lpstr>The Common Language System (CLS)</vt:lpstr>
      <vt:lpstr>CLR Execution</vt:lpstr>
      <vt:lpstr>Class Loader</vt:lpstr>
      <vt:lpstr>Verifier</vt:lpstr>
      <vt:lpstr>JIT Compilers</vt:lpstr>
      <vt:lpstr>Execution Support and Management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Reddy</dc:creator>
  <cp:lastModifiedBy>Reddy</cp:lastModifiedBy>
  <cp:revision>69</cp:revision>
  <dcterms:created xsi:type="dcterms:W3CDTF">2018-04-26T03:21:35Z</dcterms:created>
  <dcterms:modified xsi:type="dcterms:W3CDTF">2018-04-28T00:37:48Z</dcterms:modified>
</cp:coreProperties>
</file>