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62" r:id="rId2"/>
    <p:sldId id="263" r:id="rId3"/>
    <p:sldId id="332" r:id="rId4"/>
    <p:sldId id="28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6" r:id="rId24"/>
    <p:sldId id="290" r:id="rId25"/>
    <p:sldId id="291" r:id="rId26"/>
    <p:sldId id="283" r:id="rId27"/>
    <p:sldId id="288" r:id="rId28"/>
    <p:sldId id="289" r:id="rId29"/>
    <p:sldId id="297" r:id="rId30"/>
    <p:sldId id="298" r:id="rId31"/>
    <p:sldId id="299" r:id="rId32"/>
    <p:sldId id="303" r:id="rId33"/>
    <p:sldId id="304" r:id="rId34"/>
    <p:sldId id="300" r:id="rId35"/>
    <p:sldId id="302" r:id="rId36"/>
    <p:sldId id="301" r:id="rId37"/>
    <p:sldId id="305" r:id="rId38"/>
    <p:sldId id="306" r:id="rId39"/>
    <p:sldId id="307" r:id="rId40"/>
    <p:sldId id="308" r:id="rId41"/>
    <p:sldId id="309" r:id="rId42"/>
    <p:sldId id="312" r:id="rId43"/>
    <p:sldId id="313" r:id="rId44"/>
    <p:sldId id="310" r:id="rId45"/>
    <p:sldId id="314" r:id="rId46"/>
    <p:sldId id="315" r:id="rId47"/>
    <p:sldId id="316" r:id="rId48"/>
    <p:sldId id="317" r:id="rId49"/>
    <p:sldId id="318" r:id="rId50"/>
    <p:sldId id="319" r:id="rId51"/>
    <p:sldId id="320" r:id="rId52"/>
    <p:sldId id="311" r:id="rId53"/>
    <p:sldId id="287" r:id="rId54"/>
    <p:sldId id="321" r:id="rId55"/>
    <p:sldId id="322" r:id="rId56"/>
    <p:sldId id="323" r:id="rId57"/>
    <p:sldId id="324" r:id="rId58"/>
    <p:sldId id="292" r:id="rId59"/>
    <p:sldId id="325" r:id="rId60"/>
    <p:sldId id="326" r:id="rId61"/>
    <p:sldId id="327" r:id="rId62"/>
    <p:sldId id="293" r:id="rId63"/>
    <p:sldId id="328" r:id="rId64"/>
    <p:sldId id="329" r:id="rId65"/>
    <p:sldId id="294" r:id="rId66"/>
    <p:sldId id="295" r:id="rId67"/>
    <p:sldId id="330" r:id="rId68"/>
    <p:sldId id="331" r:id="rId69"/>
    <p:sldId id="296" r:id="rId70"/>
    <p:sldId id="26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332"/>
          </p14:sldIdLst>
        </p14:section>
        <p14:section name="Part I: IDE A quick Tour" id="{9D3245C0-D897-4ACC-B9DC-BF12394DE00D}">
          <p14:sldIdLst>
            <p14:sldId id="284"/>
            <p14:sldId id="265"/>
          </p14:sldIdLst>
        </p14:section>
        <p14:section name="Untitled Section" id="{BE6F5DFE-C7EF-4DBF-BADB-6615BDE4BF42}">
          <p14:sldIdLst>
            <p14:sldId id="266"/>
            <p14:sldId id="267"/>
          </p14:sldIdLst>
        </p14:section>
        <p14:section name="Untitled Section" id="{6FF99430-D6FA-4BA1-A30D-DAE458CDBC6B}">
          <p14:sldIdLst>
            <p14:sldId id="268"/>
            <p14:sldId id="269"/>
          </p14:sldIdLst>
        </p14:section>
        <p14:section name="Untitled Section" id="{3A03748B-A202-427E-8C28-235D68D15EB9}">
          <p14:sldIdLst>
            <p14:sldId id="270"/>
            <p14:sldId id="271"/>
          </p14:sldIdLst>
        </p14:section>
        <p14:section name="Untitled Section" id="{FFC916E2-5E63-4666-8972-BE03A36DE889}">
          <p14:sldIdLst>
            <p14:sldId id="272"/>
            <p14:sldId id="273"/>
          </p14:sldIdLst>
        </p14:section>
        <p14:section name="Part II: Getting Started VS 2017"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Part II: Unit Testing" id="{F530A891-526B-4C4B-9067-56B59BDCC686}">
          <p14:sldIdLst>
            <p14:sldId id="282"/>
            <p14:sldId id="286"/>
            <p14:sldId id="290"/>
            <p14:sldId id="291"/>
            <p14:sldId id="283"/>
            <p14:sldId id="288"/>
            <p14:sldId id="289"/>
            <p14:sldId id="297"/>
            <p14:sldId id="298"/>
            <p14:sldId id="299"/>
            <p14:sldId id="303"/>
            <p14:sldId id="304"/>
            <p14:sldId id="300"/>
            <p14:sldId id="302"/>
            <p14:sldId id="301"/>
            <p14:sldId id="305"/>
            <p14:sldId id="306"/>
            <p14:sldId id="307"/>
            <p14:sldId id="308"/>
            <p14:sldId id="309"/>
            <p14:sldId id="312"/>
            <p14:sldId id="313"/>
            <p14:sldId id="310"/>
            <p14:sldId id="314"/>
            <p14:sldId id="315"/>
            <p14:sldId id="316"/>
            <p14:sldId id="317"/>
            <p14:sldId id="318"/>
            <p14:sldId id="319"/>
            <p14:sldId id="320"/>
            <p14:sldId id="311"/>
            <p14:sldId id="287"/>
            <p14:sldId id="321"/>
            <p14:sldId id="322"/>
            <p14:sldId id="323"/>
            <p14:sldId id="324"/>
            <p14:sldId id="292"/>
            <p14:sldId id="325"/>
            <p14:sldId id="326"/>
            <p14:sldId id="327"/>
            <p14:sldId id="293"/>
            <p14:sldId id="328"/>
            <p14:sldId id="329"/>
            <p14:sldId id="294"/>
            <p14:sldId id="295"/>
            <p14:sldId id="330"/>
            <p14:sldId id="331"/>
            <p14:sldId id="296"/>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5" autoAdjust="0"/>
    <p:restoredTop sz="96552" autoAdjust="0"/>
  </p:normalViewPr>
  <p:slideViewPr>
    <p:cSldViewPr snapToGrid="0">
      <p:cViewPr varScale="1">
        <p:scale>
          <a:sx n="99" d="100"/>
          <a:sy n="99" d="100"/>
        </p:scale>
        <p:origin x="72" y="480"/>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12 June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79886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12 June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4" r:id="rId3"/>
    <p:sldLayoutId id="2147483672" r:id="rId4"/>
    <p:sldLayoutId id="2147483650" r:id="rId5"/>
    <p:sldLayoutId id="2147483667" r:id="rId6"/>
    <p:sldLayoutId id="2147483668" r:id="rId7"/>
    <p:sldLayoutId id="2147483669" r:id="rId8"/>
    <p:sldLayoutId id="2147483670" r:id="rId9"/>
    <p:sldLayoutId id="2147483671" r:id="rId10"/>
    <p:sldLayoutId id="2147483666"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Visual Studio 2017</a:t>
            </a:r>
            <a:endParaRPr lang="en-US" dirty="0"/>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0991224"/>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baseline="0" dirty="0" smtClean="0">
                          <a:solidFill>
                            <a:schemeClr val="dk1"/>
                          </a:solidFill>
                          <a:latin typeface="Gill Sans MT" panose="020B0502020104020203" pitchFamily="34" charset="0"/>
                          <a:ea typeface="+mn-ea"/>
                          <a:cs typeface="+mn-cs"/>
                        </a:rPr>
                        <a:t>12 </a:t>
                      </a:r>
                      <a:r>
                        <a:rPr lang="en-US" sz="1400" kern="1200" dirty="0" smtClean="0">
                          <a:solidFill>
                            <a:schemeClr val="dk1"/>
                          </a:solidFill>
                          <a:latin typeface="Gill Sans MT" panose="020B0502020104020203" pitchFamily="34" charset="0"/>
                          <a:ea typeface="+mn-ea"/>
                          <a:cs typeface="+mn-cs"/>
                        </a:rPr>
                        <a:t>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14 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smtClean="0">
                          <a:solidFill>
                            <a:schemeClr val="dk1"/>
                          </a:solidFill>
                          <a:latin typeface="Gill Sans MT" panose="020B0502020104020203" pitchFamily="34" charset="0"/>
                          <a:ea typeface="+mn-ea"/>
                          <a:cs typeface="+mn-cs"/>
                        </a:rPr>
                        <a:t>10: 22-36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19484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38093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8701768" cy="1371600"/>
          </a:xfrm>
        </p:spPr>
        <p:txBody>
          <a:bodyPr/>
          <a:lstStyle/>
          <a:p>
            <a:r>
              <a:rPr lang="en-US" dirty="0"/>
              <a:t>Visual Studio 2017</a:t>
            </a:r>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Professional Visual Studio 2017</a:t>
            </a:r>
          </a:p>
          <a:p>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12 June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1927656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Unit Testing</a:t>
            </a:r>
            <a:endParaRPr lang="en-US" dirty="0"/>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pic>
        <p:nvPicPr>
          <p:cNvPr id="7" name="Picture 6"/>
          <p:cNvPicPr>
            <a:picLocks noChangeAspect="1"/>
          </p:cNvPicPr>
          <p:nvPr/>
        </p:nvPicPr>
        <p:blipFill>
          <a:blip r:embed="rId2"/>
          <a:stretch>
            <a:fillRect/>
          </a:stretch>
        </p:blipFill>
        <p:spPr>
          <a:xfrm>
            <a:off x="9448800" y="4107446"/>
            <a:ext cx="2409825" cy="2400300"/>
          </a:xfrm>
          <a:prstGeom prst="rect">
            <a:avLst/>
          </a:prstGeom>
          <a:ln>
            <a:solidFill>
              <a:schemeClr val="accent1"/>
            </a:solidFill>
          </a:ln>
        </p:spPr>
      </p:pic>
    </p:spTree>
    <p:extLst>
      <p:ext uri="{BB962C8B-B14F-4D97-AF65-F5344CB8AC3E}">
        <p14:creationId xmlns:p14="http://schemas.microsoft.com/office/powerpoint/2010/main" val="121490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this chapter?</a:t>
            </a:r>
            <a:endParaRPr lang="en-US" dirty="0"/>
          </a:p>
        </p:txBody>
      </p:sp>
      <p:sp>
        <p:nvSpPr>
          <p:cNvPr id="3" name="Content Placeholder 2"/>
          <p:cNvSpPr>
            <a:spLocks noGrp="1"/>
          </p:cNvSpPr>
          <p:nvPr>
            <p:ph idx="1"/>
          </p:nvPr>
        </p:nvSpPr>
        <p:spPr/>
        <p:txBody>
          <a:bodyPr/>
          <a:lstStyle/>
          <a:p>
            <a:r>
              <a:rPr lang="en-US" dirty="0" smtClean="0"/>
              <a:t>What’s in this chapter?</a:t>
            </a:r>
          </a:p>
          <a:p>
            <a:pPr lvl="1"/>
            <a:r>
              <a:rPr lang="en-US" dirty="0" smtClean="0"/>
              <a:t>Generating </a:t>
            </a:r>
            <a:r>
              <a:rPr lang="en-US" dirty="0"/>
              <a:t>a test harness from existing </a:t>
            </a:r>
            <a:r>
              <a:rPr lang="en-US" dirty="0" smtClean="0"/>
              <a:t>code</a:t>
            </a:r>
          </a:p>
          <a:p>
            <a:pPr lvl="1"/>
            <a:r>
              <a:rPr lang="en-US" dirty="0" smtClean="0"/>
              <a:t>Making </a:t>
            </a:r>
            <a:r>
              <a:rPr lang="en-US" dirty="0"/>
              <a:t>assertions about the behavior of your </a:t>
            </a:r>
            <a:r>
              <a:rPr lang="en-US" dirty="0" smtClean="0"/>
              <a:t>code</a:t>
            </a:r>
          </a:p>
          <a:p>
            <a:pPr lvl="1"/>
            <a:r>
              <a:rPr lang="en-US" dirty="0" smtClean="0"/>
              <a:t>Executing </a:t>
            </a:r>
            <a:r>
              <a:rPr lang="en-US" dirty="0"/>
              <a:t>custom code during test life-cycle </a:t>
            </a:r>
            <a:r>
              <a:rPr lang="en-US" dirty="0" smtClean="0"/>
              <a:t>events</a:t>
            </a:r>
          </a:p>
          <a:p>
            <a:pPr lvl="1"/>
            <a:r>
              <a:rPr lang="en-US" dirty="0" smtClean="0"/>
              <a:t>Creating </a:t>
            </a:r>
            <a:r>
              <a:rPr lang="en-US" dirty="0"/>
              <a:t>data-driven </a:t>
            </a:r>
            <a:r>
              <a:rPr lang="en-US" dirty="0" smtClean="0"/>
              <a:t>tests</a:t>
            </a:r>
          </a:p>
          <a:p>
            <a:pPr lvl="1"/>
            <a:r>
              <a:rPr lang="en-US" dirty="0" smtClean="0"/>
              <a:t>Testing </a:t>
            </a:r>
            <a:r>
              <a:rPr lang="en-US" dirty="0"/>
              <a:t>private </a:t>
            </a:r>
            <a:r>
              <a:rPr lang="en-US" dirty="0" smtClean="0"/>
              <a:t>members</a:t>
            </a:r>
          </a:p>
          <a:p>
            <a:pPr lvl="1"/>
            <a:r>
              <a:rPr lang="en-US" dirty="0" smtClean="0"/>
              <a:t>Utilizing </a:t>
            </a:r>
            <a:r>
              <a:rPr lang="en-US" dirty="0"/>
              <a:t>Live Unit </a:t>
            </a:r>
            <a:r>
              <a:rPr lang="en-US" dirty="0" smtClean="0"/>
              <a:t>Testing</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283275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Wrox.com code downloads</a:t>
            </a:r>
            <a:endParaRPr lang="en-US" dirty="0"/>
          </a:p>
        </p:txBody>
      </p:sp>
      <p:sp>
        <p:nvSpPr>
          <p:cNvPr id="3" name="Content Placeholder 2"/>
          <p:cNvSpPr>
            <a:spLocks noGrp="1"/>
          </p:cNvSpPr>
          <p:nvPr>
            <p:ph idx="1"/>
          </p:nvPr>
        </p:nvSpPr>
        <p:spPr/>
        <p:txBody>
          <a:bodyPr/>
          <a:lstStyle/>
          <a:p>
            <a:r>
              <a:rPr lang="en-US" dirty="0" smtClean="0"/>
              <a:t>The </a:t>
            </a:r>
            <a:r>
              <a:rPr lang="en-US" dirty="0"/>
              <a:t>wrox.com code downloads for this chapter can be found at www.wrox.com by searching for this book’s ISBN number (978-1-119-40458-3</a:t>
            </a:r>
            <a:r>
              <a:rPr lang="en-US" dirty="0" smtClean="0"/>
              <a:t>).</a:t>
            </a:r>
          </a:p>
          <a:p>
            <a:pPr lvl="1"/>
            <a:r>
              <a:rPr lang="en-US" dirty="0" smtClean="0"/>
              <a:t>The </a:t>
            </a:r>
            <a:r>
              <a:rPr lang="en-US" dirty="0"/>
              <a:t>code and any related support files are located in their own folder for this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69673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Application testing is one of the most important parts of writing </a:t>
            </a:r>
            <a:r>
              <a:rPr lang="en-US" dirty="0" smtClean="0"/>
              <a:t>software.</a:t>
            </a:r>
          </a:p>
          <a:p>
            <a:pPr lvl="1"/>
            <a:r>
              <a:rPr lang="en-US" dirty="0" smtClean="0"/>
              <a:t>Research </a:t>
            </a:r>
            <a:r>
              <a:rPr lang="en-US" dirty="0"/>
              <a:t>into the costs of software maintenance have revealed that a </a:t>
            </a:r>
            <a:r>
              <a:rPr lang="en-US" dirty="0">
                <a:solidFill>
                  <a:srgbClr val="FF0000"/>
                </a:solidFill>
              </a:rPr>
              <a:t>software defect</a:t>
            </a:r>
            <a:r>
              <a:rPr lang="en-US" dirty="0"/>
              <a:t> can cost up to </a:t>
            </a:r>
            <a:r>
              <a:rPr lang="en-US" dirty="0">
                <a:solidFill>
                  <a:srgbClr val="FF0000"/>
                </a:solidFill>
              </a:rPr>
              <a:t>100 times</a:t>
            </a:r>
            <a:r>
              <a:rPr lang="en-US" dirty="0"/>
              <a:t> more to fix if it makes it to a </a:t>
            </a:r>
            <a:r>
              <a:rPr lang="en-US" dirty="0">
                <a:solidFill>
                  <a:srgbClr val="FF0000"/>
                </a:solidFill>
              </a:rPr>
              <a:t>production environment</a:t>
            </a:r>
            <a:r>
              <a:rPr lang="en-US" dirty="0"/>
              <a:t> than if it had been caught during development (from a report by the </a:t>
            </a:r>
            <a:r>
              <a:rPr lang="en-US" dirty="0">
                <a:solidFill>
                  <a:srgbClr val="FF0000"/>
                </a:solidFill>
              </a:rPr>
              <a:t>System Sciences Institute</a:t>
            </a:r>
            <a:r>
              <a:rPr lang="en-US" dirty="0"/>
              <a:t> at </a:t>
            </a:r>
            <a:r>
              <a:rPr lang="en-US" dirty="0">
                <a:solidFill>
                  <a:srgbClr val="FF0000"/>
                </a:solidFill>
              </a:rPr>
              <a:t>IBM</a:t>
            </a:r>
            <a:r>
              <a:rPr lang="en-US" dirty="0" smtClean="0"/>
              <a:t>).</a:t>
            </a:r>
          </a:p>
          <a:p>
            <a:pPr lvl="1"/>
            <a:r>
              <a:rPr lang="en-US" dirty="0" smtClean="0"/>
              <a:t>At </a:t>
            </a:r>
            <a:r>
              <a:rPr lang="en-US" dirty="0"/>
              <a:t>the same time, a lot of testing </a:t>
            </a:r>
            <a:r>
              <a:rPr lang="en-US" dirty="0" smtClean="0"/>
              <a:t>involves</a:t>
            </a:r>
          </a:p>
          <a:p>
            <a:pPr lvl="2"/>
            <a:r>
              <a:rPr lang="en-US" dirty="0" smtClean="0"/>
              <a:t>Repetitive</a:t>
            </a:r>
          </a:p>
          <a:p>
            <a:pPr lvl="2"/>
            <a:r>
              <a:rPr lang="en-US" dirty="0" smtClean="0"/>
              <a:t>dull</a:t>
            </a:r>
            <a:r>
              <a:rPr lang="en-US" dirty="0"/>
              <a:t>, </a:t>
            </a:r>
            <a:r>
              <a:rPr lang="en-US" dirty="0" smtClean="0"/>
              <a:t>and</a:t>
            </a:r>
          </a:p>
          <a:p>
            <a:pPr lvl="2"/>
            <a:r>
              <a:rPr lang="en-US" dirty="0" smtClean="0"/>
              <a:t>error-prone </a:t>
            </a:r>
            <a:r>
              <a:rPr lang="en-US" dirty="0"/>
              <a:t>work that must be undertaken every time you make a </a:t>
            </a:r>
            <a:r>
              <a:rPr lang="en-US" dirty="0">
                <a:solidFill>
                  <a:srgbClr val="FF0000"/>
                </a:solidFill>
              </a:rPr>
              <a:t>change</a:t>
            </a:r>
            <a:r>
              <a:rPr lang="en-US" dirty="0"/>
              <a:t> to your </a:t>
            </a:r>
            <a:r>
              <a:rPr lang="en-US" dirty="0">
                <a:solidFill>
                  <a:srgbClr val="FF0000"/>
                </a:solidFill>
              </a:rPr>
              <a:t>code </a:t>
            </a:r>
            <a:r>
              <a:rPr lang="en-US" dirty="0" smtClean="0">
                <a:solidFill>
                  <a:srgbClr val="FF0000"/>
                </a:solidFill>
              </a:rPr>
              <a:t>base</a:t>
            </a:r>
          </a:p>
          <a:p>
            <a:pPr lvl="1"/>
            <a:r>
              <a:rPr lang="en-US" dirty="0" smtClean="0"/>
              <a:t>The </a:t>
            </a:r>
            <a:r>
              <a:rPr lang="en-US" dirty="0"/>
              <a:t>easiest way to counter this is to produce </a:t>
            </a:r>
            <a:r>
              <a:rPr lang="en-US" dirty="0">
                <a:solidFill>
                  <a:srgbClr val="FF0000"/>
                </a:solidFill>
              </a:rPr>
              <a:t>repeatable automated tests</a:t>
            </a:r>
            <a:r>
              <a:rPr lang="en-US" dirty="0"/>
              <a:t> that can be executed by a computer on </a:t>
            </a:r>
            <a:r>
              <a:rPr lang="en-US" dirty="0" smtClean="0"/>
              <a:t>demand.</a:t>
            </a:r>
          </a:p>
          <a:p>
            <a:pPr lvl="1"/>
            <a:r>
              <a:rPr lang="en-US" dirty="0" smtClean="0"/>
              <a:t>This </a:t>
            </a:r>
            <a:r>
              <a:rPr lang="en-US" dirty="0"/>
              <a:t>chapter looks at a specific type of </a:t>
            </a:r>
            <a:r>
              <a:rPr lang="en-US" dirty="0">
                <a:solidFill>
                  <a:srgbClr val="FF0000"/>
                </a:solidFill>
              </a:rPr>
              <a:t>automated testing</a:t>
            </a:r>
            <a:r>
              <a:rPr lang="en-US" dirty="0"/>
              <a:t> that focuses on </a:t>
            </a:r>
            <a:r>
              <a:rPr lang="en-US" dirty="0">
                <a:solidFill>
                  <a:srgbClr val="FF0000"/>
                </a:solidFill>
              </a:rPr>
              <a:t>individual components</a:t>
            </a:r>
            <a:r>
              <a:rPr lang="en-US" dirty="0"/>
              <a:t>, or </a:t>
            </a:r>
            <a:r>
              <a:rPr lang="en-US" dirty="0">
                <a:solidFill>
                  <a:srgbClr val="FF0000"/>
                </a:solidFill>
              </a:rPr>
              <a:t>units</a:t>
            </a:r>
            <a:r>
              <a:rPr lang="en-US" dirty="0"/>
              <a:t>, of a </a:t>
            </a:r>
            <a:r>
              <a:rPr lang="en-US" dirty="0" smtClean="0"/>
              <a:t>system.</a:t>
            </a:r>
          </a:p>
          <a:p>
            <a:pPr lvl="1"/>
            <a:r>
              <a:rPr lang="en-US" dirty="0" smtClean="0"/>
              <a:t>Having </a:t>
            </a:r>
            <a:r>
              <a:rPr lang="en-US" dirty="0"/>
              <a:t>a </a:t>
            </a:r>
            <a:r>
              <a:rPr lang="en-US" dirty="0">
                <a:solidFill>
                  <a:srgbClr val="FF0000"/>
                </a:solidFill>
              </a:rPr>
              <a:t>suite</a:t>
            </a:r>
            <a:r>
              <a:rPr lang="en-US" dirty="0"/>
              <a:t> of </a:t>
            </a:r>
            <a:r>
              <a:rPr lang="en-US" dirty="0">
                <a:solidFill>
                  <a:srgbClr val="FF0000"/>
                </a:solidFill>
              </a:rPr>
              <a:t>automated unit tests</a:t>
            </a:r>
            <a:r>
              <a:rPr lang="en-US" dirty="0"/>
              <a:t> gives you the power to verify that your </a:t>
            </a:r>
            <a:r>
              <a:rPr lang="en-US" dirty="0">
                <a:solidFill>
                  <a:srgbClr val="FF0000"/>
                </a:solidFill>
              </a:rPr>
              <a:t>individual components</a:t>
            </a:r>
            <a:r>
              <a:rPr lang="en-US" dirty="0"/>
              <a:t> all work as specified even after making radical changes to them</a:t>
            </a:r>
            <a:r>
              <a:rPr lang="en-US" dirty="0" smtClean="0"/>
              <a:t>.</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3204163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Visual </a:t>
            </a:r>
            <a:r>
              <a:rPr lang="en-US" dirty="0"/>
              <a:t>Studio 2017 has a built-in framework </a:t>
            </a:r>
            <a:r>
              <a:rPr lang="en-US" dirty="0" smtClean="0"/>
              <a:t>for</a:t>
            </a:r>
          </a:p>
          <a:p>
            <a:pPr lvl="2"/>
            <a:r>
              <a:rPr lang="en-US" dirty="0" smtClean="0"/>
              <a:t>Authoring</a:t>
            </a:r>
          </a:p>
          <a:p>
            <a:pPr lvl="2"/>
            <a:r>
              <a:rPr lang="en-US" dirty="0" smtClean="0"/>
              <a:t>executing</a:t>
            </a:r>
            <a:r>
              <a:rPr lang="en-US" dirty="0"/>
              <a:t>, </a:t>
            </a:r>
            <a:r>
              <a:rPr lang="en-US" dirty="0" smtClean="0"/>
              <a:t>and</a:t>
            </a:r>
          </a:p>
          <a:p>
            <a:pPr lvl="2"/>
            <a:r>
              <a:rPr lang="en-US" dirty="0" smtClean="0"/>
              <a:t>reporting </a:t>
            </a:r>
            <a:r>
              <a:rPr lang="en-US" dirty="0"/>
              <a:t>on test </a:t>
            </a:r>
            <a:r>
              <a:rPr lang="en-US" dirty="0" smtClean="0"/>
              <a:t>cases</a:t>
            </a:r>
          </a:p>
          <a:p>
            <a:pPr lvl="1"/>
            <a:r>
              <a:rPr lang="en-US" dirty="0" smtClean="0"/>
              <a:t>This </a:t>
            </a:r>
            <a:r>
              <a:rPr lang="en-US" dirty="0"/>
              <a:t>chapter focuses </a:t>
            </a:r>
            <a:r>
              <a:rPr lang="en-US" dirty="0" smtClean="0"/>
              <a:t>on</a:t>
            </a:r>
          </a:p>
          <a:p>
            <a:pPr lvl="2"/>
            <a:r>
              <a:rPr lang="en-US" dirty="0" smtClean="0"/>
              <a:t>Creating</a:t>
            </a:r>
          </a:p>
          <a:p>
            <a:pPr lvl="2"/>
            <a:r>
              <a:rPr lang="en-US" dirty="0" smtClean="0"/>
              <a:t>Configuring</a:t>
            </a:r>
          </a:p>
          <a:p>
            <a:pPr lvl="2"/>
            <a:r>
              <a:rPr lang="en-US" dirty="0" smtClean="0"/>
              <a:t>running</a:t>
            </a:r>
            <a:r>
              <a:rPr lang="en-US" dirty="0"/>
              <a:t>, </a:t>
            </a:r>
            <a:r>
              <a:rPr lang="en-US" dirty="0" smtClean="0"/>
              <a:t>and</a:t>
            </a:r>
          </a:p>
          <a:p>
            <a:pPr lvl="2"/>
            <a:r>
              <a:rPr lang="en-US" dirty="0" smtClean="0"/>
              <a:t>managing </a:t>
            </a:r>
            <a:r>
              <a:rPr lang="en-US" dirty="0"/>
              <a:t>a </a:t>
            </a:r>
            <a:r>
              <a:rPr lang="en-US" dirty="0">
                <a:solidFill>
                  <a:srgbClr val="FF0000"/>
                </a:solidFill>
              </a:rPr>
              <a:t>suite of unit tests</a:t>
            </a:r>
            <a:r>
              <a:rPr lang="en-US" dirty="0"/>
              <a:t> as well </a:t>
            </a:r>
            <a:r>
              <a:rPr lang="en-US" dirty="0" smtClean="0"/>
              <a:t>as</a:t>
            </a:r>
          </a:p>
          <a:p>
            <a:pPr lvl="2"/>
            <a:r>
              <a:rPr lang="en-US" dirty="0" smtClean="0"/>
              <a:t>adding </a:t>
            </a:r>
            <a:r>
              <a:rPr lang="en-US" dirty="0"/>
              <a:t>support to drive the tests from a set of </a:t>
            </a:r>
            <a:r>
              <a:rPr lang="en-US" dirty="0" smtClean="0"/>
              <a:t>data</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Test Case</a:t>
            </a:r>
            <a:endParaRPr lang="en-US" dirty="0"/>
          </a:p>
        </p:txBody>
      </p:sp>
      <p:sp>
        <p:nvSpPr>
          <p:cNvPr id="3" name="Content Placeholder 2"/>
          <p:cNvSpPr>
            <a:spLocks noGrp="1"/>
          </p:cNvSpPr>
          <p:nvPr>
            <p:ph idx="1"/>
          </p:nvPr>
        </p:nvSpPr>
        <p:spPr/>
        <p:txBody>
          <a:bodyPr/>
          <a:lstStyle/>
          <a:p>
            <a:r>
              <a:rPr lang="en-US" dirty="0" smtClean="0"/>
              <a:t>Writing </a:t>
            </a:r>
            <a:r>
              <a:rPr lang="en-US" dirty="0"/>
              <a:t>test cases is not easily automated because the </a:t>
            </a:r>
            <a:r>
              <a:rPr lang="en-US" dirty="0">
                <a:solidFill>
                  <a:srgbClr val="FF0000"/>
                </a:solidFill>
              </a:rPr>
              <a:t>test cases</a:t>
            </a:r>
            <a:r>
              <a:rPr lang="en-US" dirty="0"/>
              <a:t> must mirror the </a:t>
            </a:r>
            <a:r>
              <a:rPr lang="en-US" dirty="0">
                <a:solidFill>
                  <a:srgbClr val="FF0000"/>
                </a:solidFill>
              </a:rPr>
              <a:t>functionality</a:t>
            </a:r>
            <a:r>
              <a:rPr lang="en-US" dirty="0"/>
              <a:t> of the </a:t>
            </a:r>
            <a:r>
              <a:rPr lang="en-US" dirty="0">
                <a:solidFill>
                  <a:srgbClr val="FF0000"/>
                </a:solidFill>
              </a:rPr>
              <a:t>software </a:t>
            </a:r>
            <a:r>
              <a:rPr lang="en-US" dirty="0" smtClean="0">
                <a:solidFill>
                  <a:srgbClr val="FF0000"/>
                </a:solidFill>
              </a:rPr>
              <a:t>developed</a:t>
            </a:r>
            <a:r>
              <a:rPr lang="en-US" dirty="0" smtClean="0"/>
              <a:t>.</a:t>
            </a:r>
          </a:p>
          <a:p>
            <a:pPr lvl="1"/>
            <a:r>
              <a:rPr lang="en-US" dirty="0" smtClean="0"/>
              <a:t>In </a:t>
            </a:r>
            <a:r>
              <a:rPr lang="en-US" dirty="0"/>
              <a:t>fact, there are solid arguments against automating all but the simplest of unit </a:t>
            </a:r>
            <a:r>
              <a:rPr lang="en-US" dirty="0" smtClean="0"/>
              <a:t>tests.</a:t>
            </a:r>
          </a:p>
          <a:p>
            <a:pPr lvl="1"/>
            <a:r>
              <a:rPr lang="en-US" dirty="0" smtClean="0"/>
              <a:t>However</a:t>
            </a:r>
            <a:r>
              <a:rPr lang="en-US" dirty="0"/>
              <a:t>, at several steps in the process, </a:t>
            </a:r>
            <a:r>
              <a:rPr lang="en-US" dirty="0">
                <a:solidFill>
                  <a:srgbClr val="FF0000"/>
                </a:solidFill>
              </a:rPr>
              <a:t>code stubs</a:t>
            </a:r>
            <a:r>
              <a:rPr lang="en-US" dirty="0"/>
              <a:t> can be generated by a </a:t>
            </a:r>
            <a:r>
              <a:rPr lang="en-US" dirty="0" smtClean="0"/>
              <a:t>tool.</a:t>
            </a:r>
          </a:p>
          <a:p>
            <a:pPr lvl="1"/>
            <a:r>
              <a:rPr lang="en-US" dirty="0" smtClean="0"/>
              <a:t>To </a:t>
            </a:r>
            <a:r>
              <a:rPr lang="en-US" dirty="0"/>
              <a:t>illustrate this, start with a straightforward snippet of code to learn to write test cases that fully exercise the </a:t>
            </a:r>
            <a:r>
              <a:rPr lang="en-US" dirty="0" smtClean="0"/>
              <a:t>code.</a:t>
            </a:r>
          </a:p>
          <a:p>
            <a:pPr lvl="1"/>
            <a:r>
              <a:rPr lang="en-US" dirty="0" smtClean="0"/>
              <a:t>Setting </a:t>
            </a:r>
            <a:r>
              <a:rPr lang="en-US" dirty="0"/>
              <a:t>the scene is a </a:t>
            </a:r>
            <a:r>
              <a:rPr lang="en-US" dirty="0">
                <a:solidFill>
                  <a:srgbClr val="FF0000"/>
                </a:solidFill>
              </a:rPr>
              <a:t>Subscription</a:t>
            </a:r>
            <a:r>
              <a:rPr lang="en-US" dirty="0"/>
              <a:t> </a:t>
            </a:r>
            <a:r>
              <a:rPr lang="en-US" dirty="0">
                <a:solidFill>
                  <a:srgbClr val="0070C0"/>
                </a:solidFill>
              </a:rPr>
              <a:t>class</a:t>
            </a:r>
            <a:r>
              <a:rPr lang="en-US" dirty="0"/>
              <a:t> with a </a:t>
            </a:r>
            <a:r>
              <a:rPr lang="en-US" dirty="0">
                <a:solidFill>
                  <a:srgbClr val="FF0000"/>
                </a:solidFill>
              </a:rPr>
              <a:t>public</a:t>
            </a:r>
            <a:r>
              <a:rPr lang="en-US" dirty="0"/>
              <a:t> </a:t>
            </a:r>
            <a:r>
              <a:rPr lang="en-US" dirty="0">
                <a:solidFill>
                  <a:srgbClr val="0070C0"/>
                </a:solidFill>
              </a:rPr>
              <a:t>property</a:t>
            </a:r>
            <a:r>
              <a:rPr lang="en-US" dirty="0"/>
              <a:t> called </a:t>
            </a:r>
            <a:r>
              <a:rPr lang="en-US" dirty="0">
                <a:solidFill>
                  <a:srgbClr val="FF0000"/>
                </a:solidFill>
              </a:rPr>
              <a:t>CurrentStatus</a:t>
            </a:r>
            <a:r>
              <a:rPr lang="en-US" dirty="0"/>
              <a:t>, which returns the status of the current subscription as an enumeration value</a:t>
            </a:r>
            <a:r>
              <a:rPr lang="en-US" dirty="0" smtClean="0"/>
              <a:t>: </a:t>
            </a:r>
            <a:r>
              <a:rPr lang="en-US" dirty="0" smtClean="0">
                <a:solidFill>
                  <a:srgbClr val="FF0000"/>
                </a:solidFill>
              </a:rPr>
              <a:t>Code 10-1</a:t>
            </a:r>
            <a:r>
              <a:rPr lang="en-US" dirty="0" smtClean="0"/>
              <a:t>.</a:t>
            </a:r>
          </a:p>
          <a:p>
            <a:pPr lvl="1"/>
            <a:r>
              <a:rPr lang="en-US" dirty="0"/>
              <a:t>As you can see from the code snippet, </a:t>
            </a:r>
            <a:r>
              <a:rPr lang="en-US" dirty="0">
                <a:solidFill>
                  <a:srgbClr val="FF0000"/>
                </a:solidFill>
              </a:rPr>
              <a:t>four code paths</a:t>
            </a:r>
            <a:r>
              <a:rPr lang="en-US" dirty="0"/>
              <a:t> need to be </a:t>
            </a:r>
            <a:r>
              <a:rPr lang="en-US" dirty="0">
                <a:solidFill>
                  <a:srgbClr val="FF0000"/>
                </a:solidFill>
              </a:rPr>
              <a:t>tested</a:t>
            </a:r>
            <a:r>
              <a:rPr lang="en-US" dirty="0"/>
              <a:t> for the CurrentStatus </a:t>
            </a:r>
            <a:r>
              <a:rPr lang="en-US" dirty="0" smtClean="0"/>
              <a:t>property.</a:t>
            </a:r>
          </a:p>
          <a:p>
            <a:pPr lvl="2"/>
            <a:r>
              <a:rPr lang="en-US" dirty="0" smtClean="0"/>
              <a:t>To </a:t>
            </a:r>
            <a:r>
              <a:rPr lang="en-US" dirty="0"/>
              <a:t>test this property, you create a separate </a:t>
            </a:r>
            <a:r>
              <a:rPr lang="en-US" dirty="0">
                <a:solidFill>
                  <a:srgbClr val="FF0000"/>
                </a:solidFill>
              </a:rPr>
              <a:t>SubscriptionTest</a:t>
            </a:r>
            <a:r>
              <a:rPr lang="en-US" dirty="0"/>
              <a:t> </a:t>
            </a:r>
            <a:r>
              <a:rPr lang="en-US" dirty="0">
                <a:solidFill>
                  <a:srgbClr val="0070C0"/>
                </a:solidFill>
              </a:rPr>
              <a:t>test class</a:t>
            </a:r>
            <a:r>
              <a:rPr lang="en-US" dirty="0"/>
              <a:t> in a new test project, into which you </a:t>
            </a:r>
            <a:endParaRPr lang="en-US" dirty="0" smtClean="0"/>
          </a:p>
          <a:p>
            <a:pPr lvl="3"/>
            <a:r>
              <a:rPr lang="en-US" dirty="0" smtClean="0"/>
              <a:t>add </a:t>
            </a:r>
            <a:r>
              <a:rPr lang="en-US" dirty="0"/>
              <a:t>a test method that contains the code necessary to instantiate a Subscription </a:t>
            </a:r>
            <a:r>
              <a:rPr lang="en-US" dirty="0" smtClean="0"/>
              <a:t>object</a:t>
            </a:r>
          </a:p>
          <a:p>
            <a:pPr lvl="3"/>
            <a:r>
              <a:rPr lang="en-US" dirty="0" smtClean="0"/>
              <a:t>set </a:t>
            </a:r>
            <a:r>
              <a:rPr lang="en-US" dirty="0"/>
              <a:t>the PaidUpTo property, </a:t>
            </a:r>
            <a:r>
              <a:rPr lang="en-US" dirty="0" smtClean="0"/>
              <a:t>and</a:t>
            </a:r>
          </a:p>
          <a:p>
            <a:pPr lvl="3"/>
            <a:r>
              <a:rPr lang="en-US" dirty="0" smtClean="0"/>
              <a:t>check </a:t>
            </a:r>
            <a:r>
              <a:rPr lang="en-US" dirty="0"/>
              <a:t>that the CurrentStatus property contains the correct </a:t>
            </a:r>
            <a:r>
              <a:rPr lang="en-US" dirty="0" smtClean="0"/>
              <a:t>result</a:t>
            </a:r>
          </a:p>
          <a:p>
            <a:pPr lvl="2"/>
            <a:r>
              <a:rPr lang="en-US" dirty="0" smtClean="0"/>
              <a:t>Then </a:t>
            </a:r>
            <a:r>
              <a:rPr lang="en-US" dirty="0"/>
              <a:t>you keep adding </a:t>
            </a:r>
            <a:r>
              <a:rPr lang="en-US" dirty="0">
                <a:solidFill>
                  <a:srgbClr val="FF0000"/>
                </a:solidFill>
              </a:rPr>
              <a:t>test methods</a:t>
            </a:r>
            <a:r>
              <a:rPr lang="en-US" dirty="0"/>
              <a:t> until all the code paths through the CurrentStatus property have been executed and tested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251525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10-1</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pic>
        <p:nvPicPr>
          <p:cNvPr id="8" name="Picture 7"/>
          <p:cNvPicPr>
            <a:picLocks noChangeAspect="1"/>
          </p:cNvPicPr>
          <p:nvPr/>
        </p:nvPicPr>
        <p:blipFill>
          <a:blip r:embed="rId2"/>
          <a:stretch>
            <a:fillRect/>
          </a:stretch>
        </p:blipFill>
        <p:spPr>
          <a:xfrm>
            <a:off x="152400" y="1256708"/>
            <a:ext cx="5631136" cy="5160870"/>
          </a:xfrm>
          <a:prstGeom prst="rect">
            <a:avLst/>
          </a:prstGeom>
          <a:ln>
            <a:solidFill>
              <a:schemeClr val="accent1"/>
            </a:solidFill>
          </a:ln>
        </p:spPr>
      </p:pic>
    </p:spTree>
    <p:extLst>
      <p:ext uri="{BB962C8B-B14F-4D97-AF65-F5344CB8AC3E}">
        <p14:creationId xmlns:p14="http://schemas.microsoft.com/office/powerpoint/2010/main" val="838472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Tool</a:t>
            </a:r>
            <a:endParaRPr lang="en-US" dirty="0"/>
          </a:p>
        </p:txBody>
      </p:sp>
      <p:sp>
        <p:nvSpPr>
          <p:cNvPr id="3" name="Content Placeholder 2"/>
          <p:cNvSpPr>
            <a:spLocks noGrp="1"/>
          </p:cNvSpPr>
          <p:nvPr>
            <p:ph idx="1"/>
          </p:nvPr>
        </p:nvSpPr>
        <p:spPr/>
        <p:txBody>
          <a:bodyPr/>
          <a:lstStyle/>
          <a:p>
            <a:r>
              <a:rPr lang="en-US" dirty="0"/>
              <a:t>Visual Studio 2017 includes a </a:t>
            </a:r>
            <a:r>
              <a:rPr lang="en-US" dirty="0">
                <a:solidFill>
                  <a:srgbClr val="FF0000"/>
                </a:solidFill>
              </a:rPr>
              <a:t>tool</a:t>
            </a:r>
            <a:r>
              <a:rPr lang="en-US" dirty="0"/>
              <a:t> that can be used to help </a:t>
            </a:r>
            <a:r>
              <a:rPr lang="en-US" dirty="0">
                <a:solidFill>
                  <a:srgbClr val="FF0000"/>
                </a:solidFill>
              </a:rPr>
              <a:t>create unit tests</a:t>
            </a:r>
            <a:r>
              <a:rPr lang="en-US" dirty="0"/>
              <a:t> for </a:t>
            </a:r>
            <a:r>
              <a:rPr lang="en-US" dirty="0">
                <a:solidFill>
                  <a:srgbClr val="FF0000"/>
                </a:solidFill>
              </a:rPr>
              <a:t>existing </a:t>
            </a:r>
            <a:r>
              <a:rPr lang="en-US" dirty="0" smtClean="0">
                <a:solidFill>
                  <a:srgbClr val="FF0000"/>
                </a:solidFill>
              </a:rPr>
              <a:t>classes</a:t>
            </a:r>
            <a:r>
              <a:rPr lang="en-US" dirty="0" smtClean="0"/>
              <a:t>.</a:t>
            </a:r>
          </a:p>
          <a:p>
            <a:pPr lvl="1"/>
            <a:r>
              <a:rPr lang="en-US" dirty="0" smtClean="0"/>
              <a:t>It </a:t>
            </a:r>
            <a:r>
              <a:rPr lang="en-US" dirty="0"/>
              <a:t>creates a test project, along with a number of methods that run your classes through some basic </a:t>
            </a:r>
            <a:r>
              <a:rPr lang="en-US" dirty="0" smtClean="0"/>
              <a:t>steps.</a:t>
            </a:r>
          </a:p>
          <a:p>
            <a:pPr lvl="1"/>
            <a:r>
              <a:rPr lang="en-US" dirty="0" smtClean="0"/>
              <a:t>This </a:t>
            </a:r>
            <a:r>
              <a:rPr lang="en-US" dirty="0"/>
              <a:t>is described in the “</a:t>
            </a:r>
            <a:r>
              <a:rPr lang="en-US" dirty="0">
                <a:solidFill>
                  <a:srgbClr val="FF0000"/>
                </a:solidFill>
              </a:rPr>
              <a:t>IntelliTests</a:t>
            </a:r>
            <a:r>
              <a:rPr lang="en-US" dirty="0"/>
              <a:t>” section later in this </a:t>
            </a:r>
            <a:r>
              <a:rPr lang="en-US" dirty="0" smtClean="0"/>
              <a:t>chapter.</a:t>
            </a:r>
          </a:p>
          <a:p>
            <a:pPr lvl="1"/>
            <a:r>
              <a:rPr lang="en-US" dirty="0" smtClean="0"/>
              <a:t>However</a:t>
            </a:r>
            <a:r>
              <a:rPr lang="en-US" dirty="0"/>
              <a:t>, even with a tool that helps generate unit tests, you still need to know what makes a particular method a unit </a:t>
            </a:r>
            <a:r>
              <a:rPr lang="en-US" dirty="0" smtClean="0"/>
              <a:t>test.</a:t>
            </a:r>
          </a:p>
          <a:p>
            <a:pPr lvl="1"/>
            <a:r>
              <a:rPr lang="en-US" dirty="0" smtClean="0"/>
              <a:t>Visual </a:t>
            </a:r>
            <a:r>
              <a:rPr lang="en-US" dirty="0"/>
              <a:t>Studio provides a </a:t>
            </a:r>
            <a:r>
              <a:rPr lang="en-US" dirty="0">
                <a:solidFill>
                  <a:srgbClr val="FF0000"/>
                </a:solidFill>
              </a:rPr>
              <a:t>runtime engine</a:t>
            </a:r>
            <a:r>
              <a:rPr lang="en-US" dirty="0"/>
              <a:t> that </a:t>
            </a:r>
            <a:r>
              <a:rPr lang="en-US" dirty="0" smtClean="0"/>
              <a:t>can</a:t>
            </a:r>
          </a:p>
          <a:p>
            <a:pPr lvl="2"/>
            <a:r>
              <a:rPr lang="en-US" dirty="0" smtClean="0"/>
              <a:t>run </a:t>
            </a:r>
            <a:r>
              <a:rPr lang="en-US" dirty="0"/>
              <a:t>the test </a:t>
            </a:r>
            <a:r>
              <a:rPr lang="en-US" dirty="0" smtClean="0"/>
              <a:t>cases</a:t>
            </a:r>
          </a:p>
          <a:p>
            <a:pPr lvl="2"/>
            <a:r>
              <a:rPr lang="en-US" dirty="0" smtClean="0"/>
              <a:t>monitor </a:t>
            </a:r>
            <a:r>
              <a:rPr lang="en-US" dirty="0"/>
              <a:t>their progress, </a:t>
            </a:r>
            <a:r>
              <a:rPr lang="en-US" dirty="0" smtClean="0"/>
              <a:t>and</a:t>
            </a:r>
          </a:p>
          <a:p>
            <a:pPr lvl="2"/>
            <a:r>
              <a:rPr lang="en-US" dirty="0" smtClean="0"/>
              <a:t>report </a:t>
            </a:r>
            <a:r>
              <a:rPr lang="en-US" dirty="0"/>
              <a:t>on any outcome from the </a:t>
            </a:r>
            <a:r>
              <a:rPr lang="en-US" dirty="0" smtClean="0"/>
              <a:t>tests</a:t>
            </a:r>
          </a:p>
          <a:p>
            <a:pPr lvl="1"/>
            <a:r>
              <a:rPr lang="en-US" dirty="0" smtClean="0"/>
              <a:t>Therefore</a:t>
            </a:r>
            <a:r>
              <a:rPr lang="en-US" dirty="0"/>
              <a:t>, all you need to do is write the code to test the property in </a:t>
            </a:r>
            <a:r>
              <a:rPr lang="en-US" dirty="0" smtClean="0"/>
              <a:t>question.</a:t>
            </a:r>
          </a:p>
          <a:p>
            <a:pPr lvl="1"/>
            <a:r>
              <a:rPr lang="en-US" dirty="0" smtClean="0"/>
              <a:t>To </a:t>
            </a:r>
            <a:r>
              <a:rPr lang="en-US" dirty="0"/>
              <a:t>see the basic template of a test class, make sure that the test project is selected in Solution Explorer and then select Project ➪ Add Unit </a:t>
            </a:r>
            <a:r>
              <a:rPr lang="en-US" dirty="0" smtClean="0"/>
              <a:t>Test.</a:t>
            </a:r>
          </a:p>
          <a:p>
            <a:pPr lvl="1"/>
            <a:r>
              <a:rPr lang="en-US" dirty="0" smtClean="0"/>
              <a:t>This </a:t>
            </a:r>
            <a:r>
              <a:rPr lang="en-US" dirty="0"/>
              <a:t>creates a test class and a single test </a:t>
            </a:r>
            <a:r>
              <a:rPr lang="en-US" dirty="0" smtClean="0"/>
              <a:t>method.</a:t>
            </a:r>
          </a:p>
          <a:p>
            <a:pPr lvl="1"/>
            <a:r>
              <a:rPr lang="en-US" dirty="0" smtClean="0"/>
              <a:t>The </a:t>
            </a:r>
            <a:r>
              <a:rPr lang="en-US" dirty="0"/>
              <a:t>Unit Test template includes just a basic unit test class containing just a single </a:t>
            </a:r>
            <a:r>
              <a:rPr lang="en-US" dirty="0" smtClean="0"/>
              <a:t>method: </a:t>
            </a:r>
            <a:r>
              <a:rPr lang="en-US" dirty="0" smtClean="0">
                <a:solidFill>
                  <a:srgbClr val="FF0000"/>
                </a:solidFill>
              </a:rPr>
              <a:t>Code 10-2</a:t>
            </a:r>
            <a:r>
              <a:rPr lang="en-US" dirty="0" smtClean="0"/>
              <a:t>.</a:t>
            </a:r>
          </a:p>
          <a:p>
            <a:pPr lvl="1"/>
            <a:r>
              <a:rPr lang="en-US" dirty="0" smtClean="0"/>
              <a:t>For </a:t>
            </a:r>
            <a:r>
              <a:rPr lang="en-US" dirty="0"/>
              <a:t>this example, the test class has been changed to </a:t>
            </a:r>
            <a:r>
              <a:rPr lang="en-US" dirty="0">
                <a:solidFill>
                  <a:srgbClr val="FF0000"/>
                </a:solidFill>
              </a:rPr>
              <a:t>SubscriptionTest</a:t>
            </a:r>
            <a:r>
              <a:rPr lang="en-US" dirty="0"/>
              <a:t> (as opposed to the default UnitTest1) to indicate the class being tested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262228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 June 2018</a:t>
            </a:r>
            <a:endParaRPr lang="en-US" dirty="0"/>
          </a:p>
        </p:txBody>
      </p:sp>
      <p:sp>
        <p:nvSpPr>
          <p:cNvPr id="3" name="Slide Number Placeholder 2"/>
          <p:cNvSpPr>
            <a:spLocks noGrp="1"/>
          </p:cNvSpPr>
          <p:nvPr>
            <p:ph type="sldNum" sz="quarter" idx="11"/>
          </p:nvPr>
        </p:nvSpPr>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22931" y="1082180"/>
            <a:ext cx="10948827" cy="4750033"/>
          </a:xfrm>
          <a:prstGeom prst="rect">
            <a:avLst/>
          </a:prstGeom>
          <a:ln>
            <a:solidFill>
              <a:schemeClr val="accent1"/>
            </a:solidFill>
          </a:ln>
        </p:spPr>
      </p:pic>
    </p:spTree>
    <p:extLst>
      <p:ext uri="{BB962C8B-B14F-4D97-AF65-F5344CB8AC3E}">
        <p14:creationId xmlns:p14="http://schemas.microsoft.com/office/powerpoint/2010/main" val="2370803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10-2</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8" name="Picture 7"/>
          <p:cNvPicPr>
            <a:picLocks noChangeAspect="1"/>
          </p:cNvPicPr>
          <p:nvPr/>
        </p:nvPicPr>
        <p:blipFill>
          <a:blip r:embed="rId2"/>
          <a:stretch>
            <a:fillRect/>
          </a:stretch>
        </p:blipFill>
        <p:spPr>
          <a:xfrm>
            <a:off x="152400" y="1266738"/>
            <a:ext cx="5772820" cy="2600587"/>
          </a:xfrm>
          <a:prstGeom prst="rect">
            <a:avLst/>
          </a:prstGeom>
          <a:ln>
            <a:solidFill>
              <a:schemeClr val="accent1"/>
            </a:solidFill>
          </a:ln>
        </p:spPr>
      </p:pic>
    </p:spTree>
    <p:extLst>
      <p:ext uri="{BB962C8B-B14F-4D97-AF65-F5344CB8AC3E}">
        <p14:creationId xmlns:p14="http://schemas.microsoft.com/office/powerpoint/2010/main" val="719699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 Write Test Code</a:t>
            </a:r>
            <a:endParaRPr lang="en-US" dirty="0"/>
          </a:p>
        </p:txBody>
      </p:sp>
      <p:sp>
        <p:nvSpPr>
          <p:cNvPr id="3" name="Content Placeholder 2"/>
          <p:cNvSpPr>
            <a:spLocks noGrp="1"/>
          </p:cNvSpPr>
          <p:nvPr>
            <p:ph idx="1"/>
          </p:nvPr>
        </p:nvSpPr>
        <p:spPr/>
        <p:txBody>
          <a:bodyPr/>
          <a:lstStyle/>
          <a:p>
            <a:r>
              <a:rPr lang="en-US" dirty="0"/>
              <a:t>Although there are a </a:t>
            </a:r>
            <a:r>
              <a:rPr lang="en-US" dirty="0">
                <a:solidFill>
                  <a:srgbClr val="FF0000"/>
                </a:solidFill>
              </a:rPr>
              <a:t>number of techniques</a:t>
            </a:r>
            <a:r>
              <a:rPr lang="en-US" dirty="0"/>
              <a:t> that can be used to </a:t>
            </a:r>
            <a:r>
              <a:rPr lang="en-US" dirty="0">
                <a:solidFill>
                  <a:srgbClr val="FF0000"/>
                </a:solidFill>
              </a:rPr>
              <a:t>write</a:t>
            </a:r>
            <a:r>
              <a:rPr lang="en-US" dirty="0"/>
              <a:t> your own </a:t>
            </a:r>
            <a:r>
              <a:rPr lang="en-US" dirty="0">
                <a:solidFill>
                  <a:srgbClr val="FF0000"/>
                </a:solidFill>
              </a:rPr>
              <a:t>unit tests</a:t>
            </a:r>
            <a:r>
              <a:rPr lang="en-US" dirty="0"/>
              <a:t>, there are two main ideas that you should keep in </a:t>
            </a:r>
            <a:r>
              <a:rPr lang="en-US" dirty="0" smtClean="0"/>
              <a:t>mind.</a:t>
            </a:r>
          </a:p>
          <a:p>
            <a:pPr lvl="1"/>
            <a:r>
              <a:rPr lang="en-US" dirty="0" smtClean="0"/>
              <a:t>One </a:t>
            </a:r>
            <a:r>
              <a:rPr lang="en-US" dirty="0"/>
              <a:t>is that, given a </a:t>
            </a:r>
            <a:r>
              <a:rPr lang="en-US" dirty="0">
                <a:solidFill>
                  <a:srgbClr val="FF0000"/>
                </a:solidFill>
              </a:rPr>
              <a:t>large number</a:t>
            </a:r>
            <a:r>
              <a:rPr lang="en-US" dirty="0"/>
              <a:t> of unit tests in a project, it can quickly become difficult to </a:t>
            </a:r>
            <a:r>
              <a:rPr lang="en-US" dirty="0">
                <a:solidFill>
                  <a:srgbClr val="FF0000"/>
                </a:solidFill>
              </a:rPr>
              <a:t>manage</a:t>
            </a:r>
            <a:r>
              <a:rPr lang="en-US" dirty="0"/>
              <a:t> </a:t>
            </a:r>
            <a:r>
              <a:rPr lang="en-US" dirty="0" smtClean="0"/>
              <a:t>them.</a:t>
            </a:r>
          </a:p>
          <a:p>
            <a:pPr lvl="2"/>
            <a:r>
              <a:rPr lang="en-US" dirty="0" smtClean="0"/>
              <a:t>To </a:t>
            </a:r>
            <a:r>
              <a:rPr lang="en-US" dirty="0"/>
              <a:t>address this issue, it is suggested that a </a:t>
            </a:r>
            <a:r>
              <a:rPr lang="en-US" dirty="0">
                <a:solidFill>
                  <a:srgbClr val="FF0000"/>
                </a:solidFill>
              </a:rPr>
              <a:t>naming convention</a:t>
            </a:r>
            <a:r>
              <a:rPr lang="en-US" dirty="0"/>
              <a:t> be </a:t>
            </a:r>
            <a:r>
              <a:rPr lang="en-US" dirty="0" smtClean="0"/>
              <a:t>used.</a:t>
            </a:r>
          </a:p>
          <a:p>
            <a:pPr lvl="2"/>
            <a:r>
              <a:rPr lang="en-US" dirty="0" smtClean="0"/>
              <a:t>As </a:t>
            </a:r>
            <a:r>
              <a:rPr lang="en-US" dirty="0"/>
              <a:t>you might expect, there are many different conventions that can be used, but a popular one is </a:t>
            </a:r>
            <a:r>
              <a:rPr lang="en-US" dirty="0" smtClean="0">
                <a:solidFill>
                  <a:srgbClr val="FF0000"/>
                </a:solidFill>
              </a:rPr>
              <a:t>MethodName_StateUnderTest_ExpectedBehavior</a:t>
            </a:r>
            <a:r>
              <a:rPr lang="en-US" dirty="0" smtClean="0"/>
              <a:t>.</a:t>
            </a:r>
          </a:p>
          <a:p>
            <a:pPr lvl="2"/>
            <a:r>
              <a:rPr lang="en-US" dirty="0" smtClean="0"/>
              <a:t>This </a:t>
            </a:r>
            <a:r>
              <a:rPr lang="en-US" dirty="0"/>
              <a:t>simple naming convention ensures that test cases can easily be found and </a:t>
            </a:r>
            <a:r>
              <a:rPr lang="en-US" dirty="0" smtClean="0"/>
              <a:t>identified.</a:t>
            </a:r>
          </a:p>
          <a:p>
            <a:pPr lvl="1"/>
            <a:r>
              <a:rPr lang="en-US" dirty="0" smtClean="0"/>
              <a:t>A </a:t>
            </a:r>
            <a:r>
              <a:rPr lang="en-US" dirty="0"/>
              <a:t>second (and complementary) idea is to approach each test using an </a:t>
            </a:r>
            <a:r>
              <a:rPr lang="en-US" dirty="0">
                <a:solidFill>
                  <a:srgbClr val="FF0000"/>
                </a:solidFill>
              </a:rPr>
              <a:t>Arrange/Act/Assert</a:t>
            </a:r>
            <a:r>
              <a:rPr lang="en-US" dirty="0"/>
              <a:t> </a:t>
            </a:r>
            <a:r>
              <a:rPr lang="en-US" dirty="0" smtClean="0">
                <a:solidFill>
                  <a:srgbClr val="0070C0"/>
                </a:solidFill>
              </a:rPr>
              <a:t>paradigm</a:t>
            </a:r>
            <a:r>
              <a:rPr lang="en-US" dirty="0" smtClean="0"/>
              <a:t>.</a:t>
            </a:r>
          </a:p>
          <a:p>
            <a:pPr lvl="2"/>
            <a:r>
              <a:rPr lang="en-US" dirty="0" smtClean="0"/>
              <a:t>Start </a:t>
            </a:r>
            <a:r>
              <a:rPr lang="en-US" dirty="0"/>
              <a:t>by setting up and initializing the values used in the test (the Arrange portion</a:t>
            </a:r>
            <a:r>
              <a:rPr lang="en-US" dirty="0" smtClean="0"/>
              <a:t>).</a:t>
            </a:r>
          </a:p>
          <a:p>
            <a:pPr lvl="2"/>
            <a:r>
              <a:rPr lang="en-US" dirty="0" smtClean="0"/>
              <a:t>Then </a:t>
            </a:r>
            <a:r>
              <a:rPr lang="en-US" dirty="0"/>
              <a:t>execute the method being tested (Act</a:t>
            </a:r>
            <a:r>
              <a:rPr lang="en-US" dirty="0" smtClean="0"/>
              <a:t>).</a:t>
            </a:r>
          </a:p>
          <a:p>
            <a:pPr lvl="2"/>
            <a:r>
              <a:rPr lang="en-US" dirty="0" smtClean="0"/>
              <a:t>Finally</a:t>
            </a:r>
            <a:r>
              <a:rPr lang="en-US" dirty="0"/>
              <a:t>, determine the outcome of the test (Assert</a:t>
            </a:r>
            <a:r>
              <a:rPr lang="en-US" dirty="0" smtClean="0"/>
              <a:t>).</a:t>
            </a:r>
          </a:p>
          <a:p>
            <a:pPr lvl="1"/>
            <a:r>
              <a:rPr lang="en-US" dirty="0" smtClean="0"/>
              <a:t>If </a:t>
            </a:r>
            <a:r>
              <a:rPr lang="en-US" dirty="0"/>
              <a:t>you follow this approach, you end up with unit tests that look like the following</a:t>
            </a:r>
            <a:r>
              <a:rPr lang="en-US" dirty="0" smtClean="0"/>
              <a:t>: </a:t>
            </a:r>
            <a:r>
              <a:rPr lang="en-US" dirty="0" smtClean="0">
                <a:solidFill>
                  <a:srgbClr val="FF0000"/>
                </a:solidFill>
              </a:rPr>
              <a:t>Code 10-3</a:t>
            </a:r>
            <a:r>
              <a:rPr lang="en-US" dirty="0" smtClean="0"/>
              <a:t>.</a:t>
            </a:r>
          </a:p>
          <a:p>
            <a:pPr lvl="1"/>
            <a:r>
              <a:rPr lang="en-US" dirty="0"/>
              <a:t>Before going any further, </a:t>
            </a:r>
            <a:r>
              <a:rPr lang="en-US" dirty="0">
                <a:solidFill>
                  <a:srgbClr val="FF0000"/>
                </a:solidFill>
              </a:rPr>
              <a:t>run this test case</a:t>
            </a:r>
            <a:r>
              <a:rPr lang="en-US" dirty="0"/>
              <a:t> to see what happens by right-clicking in the code window and selecting </a:t>
            </a:r>
            <a:r>
              <a:rPr lang="en-US" dirty="0">
                <a:solidFill>
                  <a:srgbClr val="FF0000"/>
                </a:solidFill>
              </a:rPr>
              <a:t>Run Tests</a:t>
            </a:r>
            <a:r>
              <a:rPr lang="en-US" dirty="0" smtClean="0"/>
              <a:t>.</a:t>
            </a:r>
          </a:p>
          <a:p>
            <a:pPr lvl="1"/>
            <a:r>
              <a:rPr lang="en-US" dirty="0"/>
              <a:t>The result is the </a:t>
            </a:r>
            <a:r>
              <a:rPr lang="en-US" dirty="0">
                <a:solidFill>
                  <a:srgbClr val="FF0000"/>
                </a:solidFill>
              </a:rPr>
              <a:t>Test Explorer</a:t>
            </a:r>
            <a:r>
              <a:rPr lang="en-US" dirty="0"/>
              <a:t>, as shown in </a:t>
            </a:r>
            <a:r>
              <a:rPr lang="en-US" dirty="0">
                <a:solidFill>
                  <a:srgbClr val="FF0000"/>
                </a:solidFill>
              </a:rPr>
              <a:t>Figure 10-1</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119169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 Write Test Code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solidFill>
                  <a:srgbClr val="FF0000"/>
                </a:solidFill>
              </a:rPr>
              <a:t>Figure 10-1</a:t>
            </a:r>
            <a:r>
              <a:rPr lang="en-US" dirty="0"/>
              <a:t> shows a test case that returns an </a:t>
            </a:r>
            <a:r>
              <a:rPr lang="en-US" dirty="0">
                <a:solidFill>
                  <a:srgbClr val="FF0000"/>
                </a:solidFill>
              </a:rPr>
              <a:t>inconclusive </a:t>
            </a:r>
            <a:r>
              <a:rPr lang="en-US" dirty="0" smtClean="0">
                <a:solidFill>
                  <a:srgbClr val="FF0000"/>
                </a:solidFill>
              </a:rPr>
              <a:t>result</a:t>
            </a:r>
            <a:r>
              <a:rPr lang="en-US" dirty="0" smtClean="0"/>
              <a:t>.</a:t>
            </a:r>
          </a:p>
          <a:p>
            <a:pPr lvl="1"/>
            <a:r>
              <a:rPr lang="en-US" dirty="0" smtClean="0"/>
              <a:t>The </a:t>
            </a:r>
            <a:r>
              <a:rPr lang="en-US" dirty="0">
                <a:solidFill>
                  <a:srgbClr val="FF0000"/>
                </a:solidFill>
              </a:rPr>
              <a:t>warning icon</a:t>
            </a:r>
            <a:r>
              <a:rPr lang="en-US" dirty="0"/>
              <a:t> (the triangle with the exclamation) indicates that the </a:t>
            </a:r>
            <a:r>
              <a:rPr lang="en-US" dirty="0">
                <a:solidFill>
                  <a:srgbClr val="FF0000"/>
                </a:solidFill>
              </a:rPr>
              <a:t>test was </a:t>
            </a:r>
            <a:r>
              <a:rPr lang="en-US" dirty="0" smtClean="0">
                <a:solidFill>
                  <a:srgbClr val="FF0000"/>
                </a:solidFill>
              </a:rPr>
              <a:t>skipped</a:t>
            </a:r>
            <a:r>
              <a:rPr lang="en-US" dirty="0" smtClean="0"/>
              <a:t>.</a:t>
            </a:r>
          </a:p>
          <a:p>
            <a:pPr lvl="1"/>
            <a:r>
              <a:rPr lang="en-US" dirty="0" smtClean="0"/>
              <a:t>In </a:t>
            </a:r>
            <a:r>
              <a:rPr lang="en-US" dirty="0"/>
              <a:t>the details for the </a:t>
            </a:r>
            <a:r>
              <a:rPr lang="en-US" dirty="0">
                <a:solidFill>
                  <a:srgbClr val="FF0000"/>
                </a:solidFill>
              </a:rPr>
              <a:t>test result</a:t>
            </a:r>
            <a:r>
              <a:rPr lang="en-US" dirty="0"/>
              <a:t> (on the right side of Figure 10-1), there is a message that indicates that </a:t>
            </a:r>
            <a:r>
              <a:rPr lang="en-US" dirty="0">
                <a:solidFill>
                  <a:srgbClr val="FF0000"/>
                </a:solidFill>
              </a:rPr>
              <a:t>Assert.Inconclusive </a:t>
            </a:r>
            <a:r>
              <a:rPr lang="en-US" dirty="0" smtClean="0">
                <a:solidFill>
                  <a:srgbClr val="0070C0"/>
                </a:solidFill>
              </a:rPr>
              <a:t>failed</a:t>
            </a:r>
            <a:r>
              <a:rPr lang="en-US" dirty="0" smtClean="0"/>
              <a:t>.</a:t>
            </a:r>
          </a:p>
          <a:p>
            <a:pPr lvl="1"/>
            <a:r>
              <a:rPr lang="en-US" dirty="0" smtClean="0"/>
              <a:t>Essentially</a:t>
            </a:r>
            <a:r>
              <a:rPr lang="en-US" dirty="0"/>
              <a:t>, an </a:t>
            </a:r>
            <a:r>
              <a:rPr lang="en-US" dirty="0">
                <a:solidFill>
                  <a:srgbClr val="FF0000"/>
                </a:solidFill>
              </a:rPr>
              <a:t>inconclusive assertion</a:t>
            </a:r>
            <a:r>
              <a:rPr lang="en-US" dirty="0"/>
              <a:t> indicates either </a:t>
            </a:r>
            <a:r>
              <a:rPr lang="en-US" dirty="0" smtClean="0"/>
              <a:t>that</a:t>
            </a:r>
          </a:p>
          <a:p>
            <a:pPr lvl="2"/>
            <a:r>
              <a:rPr lang="en-US" dirty="0" smtClean="0"/>
              <a:t>a </a:t>
            </a:r>
            <a:r>
              <a:rPr lang="en-US" dirty="0"/>
              <a:t>test is not complete </a:t>
            </a:r>
            <a:r>
              <a:rPr lang="en-US" dirty="0" smtClean="0"/>
              <a:t>or</a:t>
            </a:r>
          </a:p>
          <a:p>
            <a:pPr lvl="2"/>
            <a:r>
              <a:rPr lang="en-US" dirty="0" smtClean="0"/>
              <a:t>that </a:t>
            </a:r>
            <a:r>
              <a:rPr lang="en-US" dirty="0"/>
              <a:t>the results </a:t>
            </a:r>
            <a:r>
              <a:rPr lang="en-US" dirty="0">
                <a:solidFill>
                  <a:srgbClr val="FF0000"/>
                </a:solidFill>
              </a:rPr>
              <a:t>should not be relied</a:t>
            </a:r>
            <a:r>
              <a:rPr lang="en-US" dirty="0"/>
              <a:t> </a:t>
            </a:r>
            <a:r>
              <a:rPr lang="en-US" dirty="0" smtClean="0"/>
              <a:t>upon</a:t>
            </a:r>
          </a:p>
          <a:p>
            <a:pPr lvl="2"/>
            <a:r>
              <a:rPr lang="en-US" dirty="0" smtClean="0"/>
              <a:t>because </a:t>
            </a:r>
            <a:r>
              <a:rPr lang="en-US" dirty="0"/>
              <a:t>changes may have been made that would make this </a:t>
            </a:r>
            <a:r>
              <a:rPr lang="en-US" dirty="0">
                <a:solidFill>
                  <a:srgbClr val="FF0000"/>
                </a:solidFill>
              </a:rPr>
              <a:t>test </a:t>
            </a:r>
            <a:r>
              <a:rPr lang="en-US" dirty="0" smtClean="0">
                <a:solidFill>
                  <a:srgbClr val="FF0000"/>
                </a:solidFill>
              </a:rPr>
              <a:t>invalid</a:t>
            </a:r>
          </a:p>
          <a:p>
            <a:pPr lvl="1"/>
            <a:r>
              <a:rPr lang="en-US" dirty="0" smtClean="0"/>
              <a:t>The </a:t>
            </a:r>
            <a:r>
              <a:rPr lang="en-US" dirty="0"/>
              <a:t>results show basic information </a:t>
            </a:r>
            <a:r>
              <a:rPr lang="en-US" dirty="0" smtClean="0"/>
              <a:t>about</a:t>
            </a:r>
          </a:p>
          <a:p>
            <a:pPr lvl="2"/>
            <a:r>
              <a:rPr lang="en-US" dirty="0" smtClean="0"/>
              <a:t>the test</a:t>
            </a:r>
          </a:p>
          <a:p>
            <a:pPr lvl="2"/>
            <a:r>
              <a:rPr lang="en-US" dirty="0" smtClean="0"/>
              <a:t>the </a:t>
            </a:r>
            <a:r>
              <a:rPr lang="en-US" dirty="0"/>
              <a:t>result, </a:t>
            </a:r>
            <a:r>
              <a:rPr lang="en-US" dirty="0" smtClean="0"/>
              <a:t>and</a:t>
            </a:r>
          </a:p>
          <a:p>
            <a:pPr lvl="2"/>
            <a:r>
              <a:rPr lang="en-US" dirty="0" smtClean="0"/>
              <a:t>other </a:t>
            </a:r>
            <a:r>
              <a:rPr lang="en-US" dirty="0"/>
              <a:t>useful </a:t>
            </a:r>
            <a:r>
              <a:rPr lang="en-US" dirty="0">
                <a:solidFill>
                  <a:srgbClr val="FF0000"/>
                </a:solidFill>
              </a:rPr>
              <a:t>environmental information</a:t>
            </a:r>
            <a:r>
              <a:rPr lang="en-US" dirty="0"/>
              <a:t> such as </a:t>
            </a:r>
            <a:r>
              <a:rPr lang="en-US" dirty="0" smtClean="0"/>
              <a:t>the</a:t>
            </a:r>
          </a:p>
          <a:p>
            <a:pPr lvl="3"/>
            <a:r>
              <a:rPr lang="en-US" dirty="0" smtClean="0"/>
              <a:t>computer </a:t>
            </a:r>
            <a:r>
              <a:rPr lang="en-US" dirty="0"/>
              <a:t>name </a:t>
            </a:r>
            <a:r>
              <a:rPr lang="en-US" dirty="0" smtClean="0"/>
              <a:t>and</a:t>
            </a:r>
          </a:p>
          <a:p>
            <a:pPr lvl="3"/>
            <a:r>
              <a:rPr lang="en-US" dirty="0" smtClean="0"/>
              <a:t>test </a:t>
            </a:r>
            <a:r>
              <a:rPr lang="en-US" dirty="0"/>
              <a:t>execution </a:t>
            </a:r>
            <a:r>
              <a:rPr lang="en-US" dirty="0" smtClean="0"/>
              <a:t>duration</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577823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 Write Test Code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In </a:t>
            </a:r>
            <a:r>
              <a:rPr lang="en-US" dirty="0"/>
              <a:t>creating this unit test, the </a:t>
            </a:r>
            <a:r>
              <a:rPr lang="en-US" dirty="0">
                <a:solidFill>
                  <a:srgbClr val="FF0000"/>
                </a:solidFill>
              </a:rPr>
              <a:t>Assert.Inconclusive</a:t>
            </a:r>
            <a:r>
              <a:rPr lang="en-US" dirty="0"/>
              <a:t> </a:t>
            </a:r>
            <a:r>
              <a:rPr lang="en-US" dirty="0">
                <a:solidFill>
                  <a:srgbClr val="0070C0"/>
                </a:solidFill>
              </a:rPr>
              <a:t>statement</a:t>
            </a:r>
            <a:r>
              <a:rPr lang="en-US" dirty="0"/>
              <a:t> was inserted by </a:t>
            </a:r>
            <a:r>
              <a:rPr lang="en-US" dirty="0" smtClean="0"/>
              <a:t>hand.</a:t>
            </a:r>
          </a:p>
          <a:p>
            <a:pPr lvl="1"/>
            <a:r>
              <a:rPr lang="en-US" dirty="0" smtClean="0"/>
              <a:t>To </a:t>
            </a:r>
            <a:r>
              <a:rPr lang="en-US" dirty="0">
                <a:solidFill>
                  <a:srgbClr val="FF0000"/>
                </a:solidFill>
              </a:rPr>
              <a:t>complete</a:t>
            </a:r>
            <a:r>
              <a:rPr lang="en-US" dirty="0"/>
              <a:t> the </a:t>
            </a:r>
            <a:r>
              <a:rPr lang="en-US" dirty="0">
                <a:solidFill>
                  <a:srgbClr val="0070C0"/>
                </a:solidFill>
              </a:rPr>
              <a:t>unit test</a:t>
            </a:r>
            <a:r>
              <a:rPr lang="en-US" dirty="0"/>
              <a:t>, it is necessary to actually perform the </a:t>
            </a:r>
            <a:r>
              <a:rPr lang="en-US" dirty="0">
                <a:solidFill>
                  <a:srgbClr val="FF0000"/>
                </a:solidFill>
              </a:rPr>
              <a:t>appropriate analysis</a:t>
            </a:r>
            <a:r>
              <a:rPr lang="en-US" dirty="0"/>
              <a:t> of the results to ensure that the </a:t>
            </a:r>
            <a:r>
              <a:rPr lang="en-US" dirty="0">
                <a:solidFill>
                  <a:srgbClr val="FF0000"/>
                </a:solidFill>
              </a:rPr>
              <a:t>test </a:t>
            </a:r>
            <a:r>
              <a:rPr lang="en-US" dirty="0" smtClean="0">
                <a:solidFill>
                  <a:srgbClr val="FF0000"/>
                </a:solidFill>
              </a:rPr>
              <a:t>passed</a:t>
            </a:r>
            <a:r>
              <a:rPr lang="en-US" dirty="0" smtClean="0"/>
              <a:t>.</a:t>
            </a:r>
          </a:p>
          <a:p>
            <a:pPr lvl="1"/>
            <a:r>
              <a:rPr lang="en-US" dirty="0" smtClean="0"/>
              <a:t>This </a:t>
            </a:r>
            <a:r>
              <a:rPr lang="en-US" dirty="0"/>
              <a:t>is accomplished by </a:t>
            </a:r>
            <a:r>
              <a:rPr lang="en-US" dirty="0">
                <a:solidFill>
                  <a:srgbClr val="0070C0"/>
                </a:solidFill>
              </a:rPr>
              <a:t>replacing</a:t>
            </a:r>
            <a:r>
              <a:rPr lang="en-US" dirty="0"/>
              <a:t> the Assert.Inconclusive </a:t>
            </a:r>
            <a:r>
              <a:rPr lang="en-US" dirty="0">
                <a:solidFill>
                  <a:srgbClr val="0070C0"/>
                </a:solidFill>
              </a:rPr>
              <a:t>statement</a:t>
            </a:r>
            <a:r>
              <a:rPr lang="en-US" dirty="0"/>
              <a:t> with </a:t>
            </a:r>
            <a:r>
              <a:rPr lang="en-US" dirty="0">
                <a:solidFill>
                  <a:srgbClr val="FF0000"/>
                </a:solidFill>
              </a:rPr>
              <a:t>Assert.AreEqual</a:t>
            </a:r>
            <a:r>
              <a:rPr lang="en-US" dirty="0"/>
              <a:t>, as shown in the following code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717652" y="2972062"/>
            <a:ext cx="9332360" cy="2308484"/>
          </a:xfrm>
          <a:prstGeom prst="rect">
            <a:avLst/>
          </a:prstGeom>
          <a:ln>
            <a:solidFill>
              <a:schemeClr val="accent1"/>
            </a:solidFill>
          </a:ln>
        </p:spPr>
      </p:pic>
    </p:spTree>
    <p:extLst>
      <p:ext uri="{BB962C8B-B14F-4D97-AF65-F5344CB8AC3E}">
        <p14:creationId xmlns:p14="http://schemas.microsoft.com/office/powerpoint/2010/main" val="2438842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10-3</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pic>
        <p:nvPicPr>
          <p:cNvPr id="2" name="Picture 1"/>
          <p:cNvPicPr>
            <a:picLocks noChangeAspect="1"/>
          </p:cNvPicPr>
          <p:nvPr/>
        </p:nvPicPr>
        <p:blipFill>
          <a:blip r:embed="rId2"/>
          <a:stretch>
            <a:fillRect/>
          </a:stretch>
        </p:blipFill>
        <p:spPr>
          <a:xfrm>
            <a:off x="152400" y="1272417"/>
            <a:ext cx="6318658" cy="2452241"/>
          </a:xfrm>
          <a:prstGeom prst="rect">
            <a:avLst/>
          </a:prstGeom>
          <a:ln>
            <a:solidFill>
              <a:schemeClr val="accent1"/>
            </a:solidFill>
          </a:ln>
        </p:spPr>
      </p:pic>
    </p:spTree>
    <p:extLst>
      <p:ext uri="{BB962C8B-B14F-4D97-AF65-F5344CB8AC3E}">
        <p14:creationId xmlns:p14="http://schemas.microsoft.com/office/powerpoint/2010/main" val="2197678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10-1</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pic>
        <p:nvPicPr>
          <p:cNvPr id="3" name="Picture 2"/>
          <p:cNvPicPr>
            <a:picLocks noChangeAspect="1"/>
          </p:cNvPicPr>
          <p:nvPr/>
        </p:nvPicPr>
        <p:blipFill>
          <a:blip r:embed="rId2"/>
          <a:stretch>
            <a:fillRect/>
          </a:stretch>
        </p:blipFill>
        <p:spPr>
          <a:xfrm>
            <a:off x="152400" y="1270733"/>
            <a:ext cx="9897217" cy="3437981"/>
          </a:xfrm>
          <a:prstGeom prst="rect">
            <a:avLst/>
          </a:prstGeom>
          <a:ln>
            <a:solidFill>
              <a:schemeClr val="accent1"/>
            </a:solidFill>
          </a:ln>
        </p:spPr>
      </p:pic>
    </p:spTree>
    <p:extLst>
      <p:ext uri="{BB962C8B-B14F-4D97-AF65-F5344CB8AC3E}">
        <p14:creationId xmlns:p14="http://schemas.microsoft.com/office/powerpoint/2010/main" val="786606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a:t>
            </a:r>
          </a:p>
        </p:txBody>
      </p:sp>
      <p:sp>
        <p:nvSpPr>
          <p:cNvPr id="3" name="Content Placeholder 2"/>
          <p:cNvSpPr>
            <a:spLocks noGrp="1"/>
          </p:cNvSpPr>
          <p:nvPr>
            <p:ph idx="1"/>
          </p:nvPr>
        </p:nvSpPr>
        <p:spPr/>
        <p:txBody>
          <a:bodyPr/>
          <a:lstStyle/>
          <a:p>
            <a:r>
              <a:rPr lang="en-US" dirty="0" smtClean="0"/>
              <a:t>The </a:t>
            </a:r>
            <a:r>
              <a:rPr lang="en-US" dirty="0">
                <a:solidFill>
                  <a:srgbClr val="FF0000"/>
                </a:solidFill>
              </a:rPr>
              <a:t>context menu</a:t>
            </a:r>
            <a:r>
              <a:rPr lang="en-US" dirty="0"/>
              <a:t> is just one way </a:t>
            </a:r>
            <a:r>
              <a:rPr lang="en-US" dirty="0" smtClean="0"/>
              <a:t>to</a:t>
            </a:r>
          </a:p>
          <a:p>
            <a:pPr lvl="2"/>
            <a:r>
              <a:rPr lang="en-US" dirty="0" smtClean="0"/>
              <a:t>select and</a:t>
            </a:r>
          </a:p>
          <a:p>
            <a:pPr lvl="2"/>
            <a:r>
              <a:rPr lang="en-US" dirty="0" smtClean="0"/>
              <a:t>run </a:t>
            </a:r>
            <a:r>
              <a:rPr lang="en-US" dirty="0"/>
              <a:t>a test </a:t>
            </a:r>
            <a:r>
              <a:rPr lang="en-US" dirty="0" smtClean="0"/>
              <a:t>case</a:t>
            </a:r>
          </a:p>
          <a:p>
            <a:pPr lvl="1"/>
            <a:r>
              <a:rPr lang="en-US" dirty="0" smtClean="0"/>
              <a:t>There </a:t>
            </a:r>
            <a:r>
              <a:rPr lang="en-US" dirty="0"/>
              <a:t>is a </a:t>
            </a:r>
            <a:r>
              <a:rPr lang="en-US" dirty="0">
                <a:solidFill>
                  <a:srgbClr val="FF0000"/>
                </a:solidFill>
              </a:rPr>
              <a:t>Test </a:t>
            </a:r>
            <a:r>
              <a:rPr lang="en-US" dirty="0">
                <a:solidFill>
                  <a:srgbClr val="0070C0"/>
                </a:solidFill>
              </a:rPr>
              <a:t>menu</a:t>
            </a:r>
            <a:r>
              <a:rPr lang="en-US" dirty="0"/>
              <a:t> that includes a </a:t>
            </a:r>
            <a:r>
              <a:rPr lang="en-US" dirty="0">
                <a:solidFill>
                  <a:srgbClr val="FF0000"/>
                </a:solidFill>
              </a:rPr>
              <a:t>Run</a:t>
            </a:r>
            <a:r>
              <a:rPr lang="en-US" dirty="0"/>
              <a:t> </a:t>
            </a:r>
            <a:r>
              <a:rPr lang="en-US" dirty="0">
                <a:solidFill>
                  <a:srgbClr val="0070C0"/>
                </a:solidFill>
              </a:rPr>
              <a:t>submenu</a:t>
            </a:r>
            <a:r>
              <a:rPr lang="en-US" dirty="0"/>
              <a:t> that allows for the </a:t>
            </a:r>
            <a:r>
              <a:rPr lang="en-US" dirty="0">
                <a:solidFill>
                  <a:srgbClr val="FF0000"/>
                </a:solidFill>
              </a:rPr>
              <a:t>execution</a:t>
            </a:r>
            <a:r>
              <a:rPr lang="en-US" dirty="0"/>
              <a:t> </a:t>
            </a:r>
            <a:r>
              <a:rPr lang="en-US" dirty="0" smtClean="0"/>
              <a:t>of</a:t>
            </a:r>
          </a:p>
          <a:p>
            <a:pPr lvl="2"/>
            <a:r>
              <a:rPr lang="en-US" dirty="0" smtClean="0"/>
              <a:t>all or</a:t>
            </a:r>
          </a:p>
          <a:p>
            <a:pPr lvl="2"/>
            <a:r>
              <a:rPr lang="en-US" dirty="0" smtClean="0"/>
              <a:t>selected tests</a:t>
            </a:r>
          </a:p>
          <a:p>
            <a:pPr lvl="1"/>
            <a:r>
              <a:rPr lang="en-US" dirty="0" smtClean="0"/>
              <a:t>Or </a:t>
            </a:r>
            <a:r>
              <a:rPr lang="en-US" dirty="0"/>
              <a:t>you can open the </a:t>
            </a:r>
            <a:r>
              <a:rPr lang="en-US" dirty="0">
                <a:solidFill>
                  <a:srgbClr val="FF0000"/>
                </a:solidFill>
              </a:rPr>
              <a:t>Test Explorer</a:t>
            </a:r>
            <a:r>
              <a:rPr lang="en-US" dirty="0"/>
              <a:t> window directly and run all or selected tests using the </a:t>
            </a:r>
            <a:r>
              <a:rPr lang="en-US" dirty="0" smtClean="0"/>
              <a:t>links (refer to </a:t>
            </a:r>
            <a:r>
              <a:rPr lang="en-US" dirty="0" smtClean="0">
                <a:solidFill>
                  <a:srgbClr val="FF0000"/>
                </a:solidFill>
              </a:rPr>
              <a:t>Figure 10-1</a:t>
            </a:r>
            <a:r>
              <a:rPr lang="en-US" dirty="0" smtClean="0"/>
              <a:t>).</a:t>
            </a:r>
          </a:p>
          <a:p>
            <a:pPr lvl="1"/>
            <a:r>
              <a:rPr lang="en-US" dirty="0" smtClean="0"/>
              <a:t>In </a:t>
            </a:r>
            <a:r>
              <a:rPr lang="en-US" dirty="0"/>
              <a:t>addition to each of these methods, you can </a:t>
            </a:r>
            <a:r>
              <a:rPr lang="en-US" dirty="0" smtClean="0"/>
              <a:t>also</a:t>
            </a:r>
          </a:p>
          <a:p>
            <a:pPr lvl="2"/>
            <a:r>
              <a:rPr lang="en-US" dirty="0" smtClean="0"/>
              <a:t>set </a:t>
            </a:r>
            <a:r>
              <a:rPr lang="en-US" dirty="0"/>
              <a:t>breakpoints in your code </a:t>
            </a:r>
            <a:r>
              <a:rPr lang="en-US" dirty="0" smtClean="0"/>
              <a:t>and</a:t>
            </a:r>
          </a:p>
          <a:p>
            <a:pPr lvl="2"/>
            <a:r>
              <a:rPr lang="en-US" dirty="0" smtClean="0">
                <a:solidFill>
                  <a:srgbClr val="FF0000"/>
                </a:solidFill>
              </a:rPr>
              <a:t>run </a:t>
            </a:r>
            <a:r>
              <a:rPr lang="en-US" dirty="0">
                <a:solidFill>
                  <a:srgbClr val="FF0000"/>
                </a:solidFill>
              </a:rPr>
              <a:t>test cases</a:t>
            </a:r>
            <a:r>
              <a:rPr lang="en-US" dirty="0"/>
              <a:t> in the </a:t>
            </a:r>
            <a:r>
              <a:rPr lang="en-US" dirty="0">
                <a:solidFill>
                  <a:srgbClr val="FF0000"/>
                </a:solidFill>
              </a:rPr>
              <a:t>debugger</a:t>
            </a:r>
            <a:r>
              <a:rPr lang="en-US" dirty="0"/>
              <a:t> by </a:t>
            </a:r>
            <a:r>
              <a:rPr lang="en-US" dirty="0" smtClean="0"/>
              <a:t>selecting</a:t>
            </a:r>
          </a:p>
          <a:p>
            <a:pPr lvl="3"/>
            <a:r>
              <a:rPr lang="en-US" dirty="0" smtClean="0"/>
              <a:t>one </a:t>
            </a:r>
            <a:r>
              <a:rPr lang="en-US" dirty="0"/>
              <a:t>of the </a:t>
            </a:r>
            <a:r>
              <a:rPr lang="en-US" dirty="0">
                <a:solidFill>
                  <a:srgbClr val="FF0000"/>
                </a:solidFill>
              </a:rPr>
              <a:t>Debug Tests</a:t>
            </a:r>
            <a:r>
              <a:rPr lang="en-US" dirty="0"/>
              <a:t> options from the main </a:t>
            </a:r>
            <a:r>
              <a:rPr lang="en-US" dirty="0" smtClean="0"/>
              <a:t>toolbar</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4158154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Categories</a:t>
            </a:r>
            <a:endParaRPr lang="en-US" dirty="0"/>
          </a:p>
        </p:txBody>
      </p:sp>
      <p:sp>
        <p:nvSpPr>
          <p:cNvPr id="3" name="Content Placeholder 2"/>
          <p:cNvSpPr>
            <a:spLocks noGrp="1"/>
          </p:cNvSpPr>
          <p:nvPr>
            <p:ph idx="1"/>
          </p:nvPr>
        </p:nvSpPr>
        <p:spPr/>
        <p:txBody>
          <a:bodyPr/>
          <a:lstStyle/>
          <a:p>
            <a:r>
              <a:rPr lang="en-US" dirty="0"/>
              <a:t>Although it is not apparent from the work you have done to this point, the </a:t>
            </a:r>
            <a:r>
              <a:rPr lang="en-US" dirty="0">
                <a:solidFill>
                  <a:srgbClr val="FF0000"/>
                </a:solidFill>
              </a:rPr>
              <a:t>completed tests</a:t>
            </a:r>
            <a:r>
              <a:rPr lang="en-US" dirty="0"/>
              <a:t> are grouped into one of three </a:t>
            </a:r>
            <a:r>
              <a:rPr lang="en-US" dirty="0" smtClean="0"/>
              <a:t>categories:</a:t>
            </a:r>
          </a:p>
          <a:p>
            <a:pPr lvl="2"/>
            <a:r>
              <a:rPr lang="en-US" dirty="0" smtClean="0"/>
              <a:t>Failed Tests</a:t>
            </a:r>
          </a:p>
          <a:p>
            <a:pPr lvl="2"/>
            <a:r>
              <a:rPr lang="en-US" dirty="0" smtClean="0"/>
              <a:t>Passed </a:t>
            </a:r>
            <a:r>
              <a:rPr lang="en-US" dirty="0"/>
              <a:t>Tests, </a:t>
            </a:r>
            <a:r>
              <a:rPr lang="en-US" dirty="0" smtClean="0"/>
              <a:t>and</a:t>
            </a:r>
          </a:p>
          <a:p>
            <a:pPr lvl="2"/>
            <a:r>
              <a:rPr lang="en-US" dirty="0" smtClean="0"/>
              <a:t>Not </a:t>
            </a:r>
            <a:r>
              <a:rPr lang="en-US" dirty="0"/>
              <a:t>Run </a:t>
            </a:r>
            <a:r>
              <a:rPr lang="en-US" dirty="0" smtClean="0"/>
              <a:t>Tests</a:t>
            </a:r>
          </a:p>
          <a:p>
            <a:pPr lvl="1"/>
            <a:r>
              <a:rPr lang="en-US" dirty="0" smtClean="0"/>
              <a:t>It </a:t>
            </a:r>
            <a:r>
              <a:rPr lang="en-US" dirty="0"/>
              <a:t>is possible </a:t>
            </a:r>
            <a:r>
              <a:rPr lang="en-US" dirty="0" smtClean="0"/>
              <a:t>to</a:t>
            </a:r>
          </a:p>
          <a:p>
            <a:pPr lvl="2"/>
            <a:r>
              <a:rPr lang="en-US" dirty="0" smtClean="0"/>
              <a:t>run </a:t>
            </a:r>
            <a:r>
              <a:rPr lang="en-US" dirty="0"/>
              <a:t>all the </a:t>
            </a:r>
            <a:r>
              <a:rPr lang="en-US" dirty="0" smtClean="0"/>
              <a:t>tests</a:t>
            </a:r>
          </a:p>
          <a:p>
            <a:pPr lvl="2"/>
            <a:r>
              <a:rPr lang="en-US" dirty="0" smtClean="0"/>
              <a:t>only </a:t>
            </a:r>
            <a:r>
              <a:rPr lang="en-US" dirty="0"/>
              <a:t>the tests from a </a:t>
            </a:r>
            <a:r>
              <a:rPr lang="en-US" dirty="0">
                <a:solidFill>
                  <a:srgbClr val="FF0000"/>
                </a:solidFill>
              </a:rPr>
              <a:t>specific </a:t>
            </a:r>
            <a:r>
              <a:rPr lang="en-US" dirty="0" smtClean="0">
                <a:solidFill>
                  <a:srgbClr val="FF0000"/>
                </a:solidFill>
              </a:rPr>
              <a:t>category</a:t>
            </a:r>
            <a:endParaRPr lang="en-US" dirty="0"/>
          </a:p>
          <a:p>
            <a:pPr lvl="2"/>
            <a:r>
              <a:rPr lang="en-US" dirty="0" smtClean="0"/>
              <a:t>repeat </a:t>
            </a:r>
            <a:r>
              <a:rPr lang="en-US" dirty="0"/>
              <a:t>the last test run, </a:t>
            </a:r>
            <a:r>
              <a:rPr lang="en-US" dirty="0" smtClean="0"/>
              <a:t>or</a:t>
            </a:r>
          </a:p>
          <a:p>
            <a:pPr lvl="2"/>
            <a:r>
              <a:rPr lang="en-US" dirty="0" smtClean="0"/>
              <a:t>just </a:t>
            </a:r>
            <a:r>
              <a:rPr lang="en-US" dirty="0"/>
              <a:t>the tests that you </a:t>
            </a:r>
            <a:r>
              <a:rPr lang="en-US" dirty="0" smtClean="0"/>
              <a:t>select</a:t>
            </a:r>
          </a:p>
          <a:p>
            <a:pPr lvl="1"/>
            <a:r>
              <a:rPr lang="en-US" dirty="0" smtClean="0"/>
              <a:t>The </a:t>
            </a:r>
            <a:r>
              <a:rPr lang="en-US" dirty="0"/>
              <a:t>Run link at the top of the </a:t>
            </a:r>
            <a:r>
              <a:rPr lang="en-US" dirty="0">
                <a:solidFill>
                  <a:srgbClr val="FF0000"/>
                </a:solidFill>
              </a:rPr>
              <a:t>Test Explorer</a:t>
            </a:r>
            <a:r>
              <a:rPr lang="en-US" dirty="0"/>
              <a:t> contains a </a:t>
            </a:r>
            <a:r>
              <a:rPr lang="en-US" dirty="0">
                <a:solidFill>
                  <a:srgbClr val="FF0000"/>
                </a:solidFill>
              </a:rPr>
              <a:t>drop-down</a:t>
            </a:r>
            <a:r>
              <a:rPr lang="en-US" dirty="0"/>
              <a:t> where you can select the category of tests to </a:t>
            </a:r>
            <a:r>
              <a:rPr lang="en-US" dirty="0" smtClean="0"/>
              <a:t>run.</a:t>
            </a:r>
          </a:p>
          <a:p>
            <a:pPr lvl="1"/>
            <a:r>
              <a:rPr lang="en-US" dirty="0" smtClean="0"/>
              <a:t>To </a:t>
            </a:r>
            <a:r>
              <a:rPr lang="en-US" dirty="0"/>
              <a:t>select individual tests to run, click the desired tests (using the standard Ctrl+click or Shift+Ctrl+click to add tests after the first one), and then right-click and choose Run Selected </a:t>
            </a:r>
            <a:r>
              <a:rPr lang="en-US" dirty="0" smtClean="0"/>
              <a:t>Tests.</a:t>
            </a:r>
          </a:p>
          <a:p>
            <a:pPr lvl="1"/>
            <a:r>
              <a:rPr lang="en-US" dirty="0" smtClean="0"/>
              <a:t>After </a:t>
            </a:r>
            <a:r>
              <a:rPr lang="en-US" dirty="0"/>
              <a:t>you fix the code that caused the tests to fail, click the Run All button to rerun these test cases and produce a successful result, as shown in </a:t>
            </a:r>
            <a:r>
              <a:rPr lang="en-US" dirty="0">
                <a:solidFill>
                  <a:srgbClr val="FF0000"/>
                </a:solidFill>
              </a:rPr>
              <a:t>Figure 10-2</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73481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10-2</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2" name="Picture 1"/>
          <p:cNvPicPr>
            <a:picLocks noChangeAspect="1"/>
          </p:cNvPicPr>
          <p:nvPr/>
        </p:nvPicPr>
        <p:blipFill>
          <a:blip r:embed="rId2"/>
          <a:stretch>
            <a:fillRect/>
          </a:stretch>
        </p:blipFill>
        <p:spPr>
          <a:xfrm>
            <a:off x="152400" y="1258963"/>
            <a:ext cx="10083523" cy="2984860"/>
          </a:xfrm>
          <a:prstGeom prst="rect">
            <a:avLst/>
          </a:prstGeom>
        </p:spPr>
      </p:pic>
    </p:spTree>
    <p:extLst>
      <p:ext uri="{BB962C8B-B14F-4D97-AF65-F5344CB8AC3E}">
        <p14:creationId xmlns:p14="http://schemas.microsoft.com/office/powerpoint/2010/main" val="2610726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a:t>
            </a:r>
          </a:p>
        </p:txBody>
      </p:sp>
      <p:sp>
        <p:nvSpPr>
          <p:cNvPr id="3" name="Content Placeholder 2"/>
          <p:cNvSpPr>
            <a:spLocks noGrp="1"/>
          </p:cNvSpPr>
          <p:nvPr>
            <p:ph idx="1"/>
          </p:nvPr>
        </p:nvSpPr>
        <p:spPr/>
        <p:txBody>
          <a:bodyPr/>
          <a:lstStyle/>
          <a:p>
            <a:r>
              <a:rPr lang="en-US" dirty="0" smtClean="0"/>
              <a:t>There </a:t>
            </a:r>
            <a:r>
              <a:rPr lang="en-US" dirty="0"/>
              <a:t>is one thing to be aware of regarding unit </a:t>
            </a:r>
            <a:r>
              <a:rPr lang="en-US" dirty="0" smtClean="0"/>
              <a:t>tests.</a:t>
            </a:r>
          </a:p>
          <a:p>
            <a:pPr lvl="1"/>
            <a:r>
              <a:rPr lang="en-US" dirty="0" smtClean="0"/>
              <a:t>Put </a:t>
            </a:r>
            <a:r>
              <a:rPr lang="en-US" dirty="0"/>
              <a:t>simply, the </a:t>
            </a:r>
            <a:r>
              <a:rPr lang="en-US" dirty="0">
                <a:solidFill>
                  <a:srgbClr val="FF0000"/>
                </a:solidFill>
              </a:rPr>
              <a:t>default behavior</a:t>
            </a:r>
            <a:r>
              <a:rPr lang="en-US" dirty="0"/>
              <a:t> for a </a:t>
            </a:r>
            <a:r>
              <a:rPr lang="en-US" dirty="0">
                <a:solidFill>
                  <a:srgbClr val="FF0000"/>
                </a:solidFill>
              </a:rPr>
              <a:t>unit test </a:t>
            </a:r>
            <a:r>
              <a:rPr lang="en-US" dirty="0">
                <a:solidFill>
                  <a:srgbClr val="0070C0"/>
                </a:solidFill>
              </a:rPr>
              <a:t>method</a:t>
            </a:r>
            <a:r>
              <a:rPr lang="en-US" dirty="0">
                <a:solidFill>
                  <a:srgbClr val="FF0000"/>
                </a:solidFill>
              </a:rPr>
              <a:t> </a:t>
            </a:r>
            <a:r>
              <a:rPr lang="en-US" dirty="0"/>
              <a:t>is to “</a:t>
            </a:r>
            <a:r>
              <a:rPr lang="en-US" dirty="0">
                <a:solidFill>
                  <a:srgbClr val="FF0000"/>
                </a:solidFill>
              </a:rPr>
              <a:t>pass</a:t>
            </a:r>
            <a:r>
              <a:rPr lang="en-US" dirty="0" smtClean="0"/>
              <a:t>.”</a:t>
            </a:r>
          </a:p>
          <a:p>
            <a:pPr lvl="1"/>
            <a:r>
              <a:rPr lang="en-US" dirty="0" smtClean="0"/>
              <a:t>And </a:t>
            </a:r>
            <a:r>
              <a:rPr lang="en-US" dirty="0"/>
              <a:t>the way that you </a:t>
            </a:r>
            <a:r>
              <a:rPr lang="en-US" dirty="0">
                <a:solidFill>
                  <a:srgbClr val="0070C0"/>
                </a:solidFill>
              </a:rPr>
              <a:t>change</a:t>
            </a:r>
            <a:r>
              <a:rPr lang="en-US" dirty="0"/>
              <a:t> this </a:t>
            </a:r>
            <a:r>
              <a:rPr lang="en-US" dirty="0">
                <a:solidFill>
                  <a:srgbClr val="FF0000"/>
                </a:solidFill>
              </a:rPr>
              <a:t>behavior</a:t>
            </a:r>
            <a:r>
              <a:rPr lang="en-US" dirty="0"/>
              <a:t> is </a:t>
            </a:r>
            <a:r>
              <a:rPr lang="en-US" dirty="0" smtClean="0"/>
              <a:t>by</a:t>
            </a:r>
          </a:p>
          <a:p>
            <a:pPr lvl="2"/>
            <a:r>
              <a:rPr lang="en-US" dirty="0" smtClean="0"/>
              <a:t>adding </a:t>
            </a:r>
            <a:r>
              <a:rPr lang="en-US" dirty="0"/>
              <a:t>Assert statements to the </a:t>
            </a:r>
            <a:r>
              <a:rPr lang="en-US" dirty="0" smtClean="0"/>
              <a:t>method,</a:t>
            </a:r>
          </a:p>
          <a:p>
            <a:pPr lvl="2"/>
            <a:r>
              <a:rPr lang="en-US" dirty="0" smtClean="0"/>
              <a:t>the </a:t>
            </a:r>
            <a:r>
              <a:rPr lang="en-US" dirty="0"/>
              <a:t>idea being that if one of the Assert statements </a:t>
            </a:r>
            <a:r>
              <a:rPr lang="en-US" dirty="0" smtClean="0"/>
              <a:t>fail</a:t>
            </a:r>
          </a:p>
          <a:p>
            <a:pPr lvl="2"/>
            <a:r>
              <a:rPr lang="en-US" dirty="0" smtClean="0"/>
              <a:t>the </a:t>
            </a:r>
            <a:r>
              <a:rPr lang="en-US" dirty="0"/>
              <a:t>unit test is considered to have “failed</a:t>
            </a:r>
            <a:r>
              <a:rPr lang="en-US" dirty="0" smtClean="0"/>
              <a:t>.”</a:t>
            </a:r>
          </a:p>
          <a:p>
            <a:pPr lvl="1"/>
            <a:r>
              <a:rPr lang="en-US" dirty="0" smtClean="0"/>
              <a:t>However</a:t>
            </a:r>
            <a:r>
              <a:rPr lang="en-US" dirty="0"/>
              <a:t>, when you manually </a:t>
            </a:r>
            <a:r>
              <a:rPr lang="en-US" dirty="0">
                <a:solidFill>
                  <a:srgbClr val="FF0000"/>
                </a:solidFill>
              </a:rPr>
              <a:t>create</a:t>
            </a:r>
            <a:r>
              <a:rPr lang="en-US" dirty="0"/>
              <a:t> a brand </a:t>
            </a:r>
            <a:r>
              <a:rPr lang="en-US" dirty="0">
                <a:solidFill>
                  <a:srgbClr val="FF0000"/>
                </a:solidFill>
              </a:rPr>
              <a:t>new unit test</a:t>
            </a:r>
            <a:r>
              <a:rPr lang="en-US" dirty="0"/>
              <a:t>, there are </a:t>
            </a:r>
            <a:r>
              <a:rPr lang="en-US" dirty="0">
                <a:solidFill>
                  <a:srgbClr val="FF0000"/>
                </a:solidFill>
              </a:rPr>
              <a:t>no assertions</a:t>
            </a:r>
            <a:r>
              <a:rPr lang="en-US" dirty="0"/>
              <a:t> present, which means that the unit test doesn’t start out “failing</a:t>
            </a:r>
            <a:r>
              <a:rPr lang="en-US" dirty="0" smtClean="0"/>
              <a:t>.”</a:t>
            </a:r>
          </a:p>
          <a:p>
            <a:pPr lvl="1"/>
            <a:r>
              <a:rPr lang="en-US" dirty="0" smtClean="0"/>
              <a:t>To </a:t>
            </a:r>
            <a:r>
              <a:rPr lang="en-US" dirty="0"/>
              <a:t>address this, an </a:t>
            </a:r>
            <a:r>
              <a:rPr lang="en-US" dirty="0">
                <a:solidFill>
                  <a:srgbClr val="FF0000"/>
                </a:solidFill>
              </a:rPr>
              <a:t>Assert.Inconclusive</a:t>
            </a:r>
            <a:r>
              <a:rPr lang="en-US" dirty="0"/>
              <a:t> is automatically placed into unit tests when they are </a:t>
            </a:r>
            <a:r>
              <a:rPr lang="en-US" dirty="0" smtClean="0"/>
              <a:t>created.</a:t>
            </a:r>
          </a:p>
          <a:p>
            <a:pPr lvl="1"/>
            <a:r>
              <a:rPr lang="en-US" dirty="0" smtClean="0"/>
              <a:t>For </a:t>
            </a:r>
            <a:r>
              <a:rPr lang="en-US" dirty="0"/>
              <a:t>any test, </a:t>
            </a:r>
            <a:r>
              <a:rPr lang="en-US" dirty="0">
                <a:solidFill>
                  <a:srgbClr val="0070C0"/>
                </a:solidFill>
              </a:rPr>
              <a:t>executing</a:t>
            </a:r>
            <a:r>
              <a:rPr lang="en-US" dirty="0"/>
              <a:t> an </a:t>
            </a:r>
            <a:r>
              <a:rPr lang="en-US" dirty="0">
                <a:solidFill>
                  <a:srgbClr val="FF0000"/>
                </a:solidFill>
              </a:rPr>
              <a:t>Assert.Inconclusive</a:t>
            </a:r>
            <a:r>
              <a:rPr lang="en-US" dirty="0"/>
              <a:t> means that the </a:t>
            </a:r>
            <a:r>
              <a:rPr lang="en-US" dirty="0">
                <a:solidFill>
                  <a:srgbClr val="FF0000"/>
                </a:solidFill>
              </a:rPr>
              <a:t>test</a:t>
            </a:r>
            <a:r>
              <a:rPr lang="en-US" dirty="0"/>
              <a:t> will </a:t>
            </a:r>
            <a:r>
              <a:rPr lang="en-US" dirty="0">
                <a:solidFill>
                  <a:srgbClr val="FF0000"/>
                </a:solidFill>
              </a:rPr>
              <a:t>always </a:t>
            </a:r>
            <a:r>
              <a:rPr lang="en-US" dirty="0" smtClean="0">
                <a:solidFill>
                  <a:srgbClr val="FF0000"/>
                </a:solidFill>
              </a:rPr>
              <a:t>fail</a:t>
            </a:r>
            <a:r>
              <a:rPr lang="en-US" dirty="0" smtClean="0"/>
              <a:t>.</a:t>
            </a:r>
          </a:p>
          <a:p>
            <a:pPr lvl="1"/>
            <a:r>
              <a:rPr lang="en-US" dirty="0" smtClean="0"/>
              <a:t>When </a:t>
            </a:r>
            <a:r>
              <a:rPr lang="en-US" dirty="0"/>
              <a:t>you </a:t>
            </a:r>
            <a:r>
              <a:rPr lang="en-US" dirty="0">
                <a:solidFill>
                  <a:srgbClr val="FF0000"/>
                </a:solidFill>
              </a:rPr>
              <a:t>remove</a:t>
            </a:r>
            <a:r>
              <a:rPr lang="en-US" dirty="0"/>
              <a:t> the </a:t>
            </a:r>
            <a:r>
              <a:rPr lang="en-US" dirty="0">
                <a:solidFill>
                  <a:srgbClr val="FF0000"/>
                </a:solidFill>
              </a:rPr>
              <a:t>Assert.Inconclusive</a:t>
            </a:r>
            <a:r>
              <a:rPr lang="en-US" dirty="0"/>
              <a:t> </a:t>
            </a:r>
            <a:r>
              <a:rPr lang="en-US" dirty="0">
                <a:solidFill>
                  <a:srgbClr val="0070C0"/>
                </a:solidFill>
              </a:rPr>
              <a:t>statement</a:t>
            </a:r>
            <a:r>
              <a:rPr lang="en-US" dirty="0"/>
              <a:t>, you are indicating that the </a:t>
            </a:r>
            <a:r>
              <a:rPr lang="en-US" dirty="0">
                <a:solidFill>
                  <a:srgbClr val="FF0000"/>
                </a:solidFill>
              </a:rPr>
              <a:t>test case</a:t>
            </a:r>
            <a:r>
              <a:rPr lang="en-US" dirty="0"/>
              <a:t> is </a:t>
            </a:r>
            <a:r>
              <a:rPr lang="en-US" dirty="0">
                <a:solidFill>
                  <a:srgbClr val="FF0000"/>
                </a:solidFill>
              </a:rPr>
              <a:t>complete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119363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spTree>
    <p:extLst>
      <p:ext uri="{BB962C8B-B14F-4D97-AF65-F5344CB8AC3E}">
        <p14:creationId xmlns:p14="http://schemas.microsoft.com/office/powerpoint/2010/main" val="3550168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Test Cases</a:t>
            </a:r>
            <a:endParaRPr lang="en-US" dirty="0"/>
          </a:p>
        </p:txBody>
      </p:sp>
      <p:sp>
        <p:nvSpPr>
          <p:cNvPr id="3" name="Content Placeholder 2"/>
          <p:cNvSpPr>
            <a:spLocks noGrp="1"/>
          </p:cNvSpPr>
          <p:nvPr>
            <p:ph idx="1"/>
          </p:nvPr>
        </p:nvSpPr>
        <p:spPr/>
        <p:txBody>
          <a:bodyPr/>
          <a:lstStyle/>
          <a:p>
            <a:r>
              <a:rPr lang="en-US" dirty="0"/>
              <a:t>In this example, we have exercised only </a:t>
            </a:r>
            <a:r>
              <a:rPr lang="en-US" dirty="0">
                <a:solidFill>
                  <a:srgbClr val="FF0000"/>
                </a:solidFill>
              </a:rPr>
              <a:t>one code path</a:t>
            </a:r>
            <a:r>
              <a:rPr lang="en-US" dirty="0"/>
              <a:t>, and you should add further test cases that fully exercise the other </a:t>
            </a:r>
            <a:r>
              <a:rPr lang="en-US" dirty="0" smtClean="0"/>
              <a:t>categories.</a:t>
            </a:r>
          </a:p>
          <a:p>
            <a:pPr lvl="1"/>
            <a:r>
              <a:rPr lang="en-US" dirty="0" smtClean="0"/>
              <a:t>While </a:t>
            </a:r>
            <a:r>
              <a:rPr lang="en-US" dirty="0"/>
              <a:t>you could add additional assertions to the one test method that you’ve created, this is not considered to be the best practice for writing unit </a:t>
            </a:r>
            <a:r>
              <a:rPr lang="en-US" dirty="0" smtClean="0"/>
              <a:t>tests.</a:t>
            </a:r>
          </a:p>
          <a:p>
            <a:pPr lvl="1"/>
            <a:r>
              <a:rPr lang="en-US" dirty="0" smtClean="0"/>
              <a:t>The </a:t>
            </a:r>
            <a:r>
              <a:rPr lang="en-US" dirty="0"/>
              <a:t>general approach is to have each test method </a:t>
            </a:r>
            <a:r>
              <a:rPr lang="en-US" dirty="0">
                <a:solidFill>
                  <a:srgbClr val="FF0000"/>
                </a:solidFill>
              </a:rPr>
              <a:t>test</a:t>
            </a:r>
            <a:r>
              <a:rPr lang="en-US" dirty="0"/>
              <a:t> </a:t>
            </a:r>
            <a:r>
              <a:rPr lang="en-US" dirty="0">
                <a:solidFill>
                  <a:srgbClr val="FF0000"/>
                </a:solidFill>
              </a:rPr>
              <a:t>one and only one </a:t>
            </a:r>
            <a:r>
              <a:rPr lang="en-US" dirty="0" smtClean="0">
                <a:solidFill>
                  <a:srgbClr val="FF0000"/>
                </a:solidFill>
              </a:rPr>
              <a:t>thing</a:t>
            </a:r>
            <a:r>
              <a:rPr lang="en-US" dirty="0" smtClean="0"/>
              <a:t>.</a:t>
            </a:r>
          </a:p>
          <a:p>
            <a:pPr lvl="1"/>
            <a:r>
              <a:rPr lang="en-US" dirty="0" smtClean="0"/>
              <a:t>This </a:t>
            </a:r>
            <a:r>
              <a:rPr lang="en-US" dirty="0"/>
              <a:t>means that (ideally) there is only one Assert in the </a:t>
            </a:r>
            <a:r>
              <a:rPr lang="en-US" dirty="0" smtClean="0"/>
              <a:t>method.</a:t>
            </a:r>
          </a:p>
          <a:p>
            <a:pPr lvl="1"/>
            <a:r>
              <a:rPr lang="en-US" dirty="0" smtClean="0"/>
              <a:t>The </a:t>
            </a:r>
            <a:r>
              <a:rPr lang="en-US" dirty="0"/>
              <a:t>reason for this is that more </a:t>
            </a:r>
            <a:r>
              <a:rPr lang="en-US" dirty="0">
                <a:solidFill>
                  <a:srgbClr val="FF0000"/>
                </a:solidFill>
              </a:rPr>
              <a:t>granular tests</a:t>
            </a:r>
            <a:r>
              <a:rPr lang="en-US" dirty="0"/>
              <a:t> mean that if the test fails, the cause is usually more readily </a:t>
            </a:r>
            <a:r>
              <a:rPr lang="en-US" dirty="0" smtClean="0"/>
              <a:t>apparent.</a:t>
            </a:r>
          </a:p>
          <a:p>
            <a:pPr lvl="1"/>
            <a:r>
              <a:rPr lang="en-US" dirty="0" smtClean="0"/>
              <a:t>Also</a:t>
            </a:r>
            <a:r>
              <a:rPr lang="en-US" dirty="0"/>
              <a:t>, keep in mind that the method does not continue executing past the first failed </a:t>
            </a:r>
            <a:r>
              <a:rPr lang="en-US" dirty="0" smtClean="0"/>
              <a:t>Assert.</a:t>
            </a:r>
          </a:p>
          <a:p>
            <a:pPr lvl="1"/>
            <a:r>
              <a:rPr lang="en-US" dirty="0" smtClean="0"/>
              <a:t>Multiple </a:t>
            </a:r>
            <a:r>
              <a:rPr lang="en-US" dirty="0"/>
              <a:t>assertions in a method just make it a little more difficult to determine the cause of the </a:t>
            </a:r>
            <a:r>
              <a:rPr lang="en-US" dirty="0" smtClean="0"/>
              <a:t>failure.</a:t>
            </a:r>
          </a:p>
          <a:p>
            <a:pPr lvl="1"/>
            <a:r>
              <a:rPr lang="en-US" dirty="0" smtClean="0"/>
              <a:t>That </a:t>
            </a:r>
            <a:r>
              <a:rPr lang="en-US" dirty="0"/>
              <a:t>having been said, it is common to have two or three assertions, and there is a parameter that can be passed into the Assert statement for the message that is displayed if the test fails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4195284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Identifying Tests Using Attributes</a:t>
            </a:r>
          </a:p>
        </p:txBody>
      </p:sp>
      <p:sp>
        <p:nvSpPr>
          <p:cNvPr id="3" name="Content Placeholder 2"/>
          <p:cNvSpPr>
            <a:spLocks noGrp="1"/>
          </p:cNvSpPr>
          <p:nvPr>
            <p:ph idx="1"/>
          </p:nvPr>
        </p:nvSpPr>
        <p:spPr/>
        <p:txBody>
          <a:bodyPr/>
          <a:lstStyle/>
          <a:p>
            <a:r>
              <a:rPr lang="en-US" dirty="0" smtClean="0"/>
              <a:t>Before </a:t>
            </a:r>
            <a:r>
              <a:rPr lang="en-US" dirty="0"/>
              <a:t>going any further with this scenario, take a step back to consider how testing is carried out within Visual Studio 2017. All test cases must exist within test classes that reside in a test project. But what actually distinguishes a method, class, or project as containing test cases? Starting with the test project, if you look at the underlying XML project file, you can see that there is virtually no difference between a test project file and a normal class library project file. In fact, the only difference appears to be the project type: When this project is built, it simply outputs a standard .NET class library assembly. The key difference is that Visual Studio recognizes this as a test project and automatically analyzes it for any test cases to populate the various test windows. Classes and methods used in the testing process are marked with an appropriate attribute. The attributes are used by the testing engine to enumerate all the test cases within a particular assembly.</a:t>
            </a:r>
          </a:p>
          <a:p>
            <a:endParaRPr lang="en-US" dirty="0"/>
          </a:p>
          <a:p>
            <a:r>
              <a:rPr lang="en-US" dirty="0"/>
              <a:t>(Page 225).</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62147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TestClass</a:t>
            </a:r>
          </a:p>
        </p:txBody>
      </p:sp>
      <p:sp>
        <p:nvSpPr>
          <p:cNvPr id="3" name="Content Placeholder 2"/>
          <p:cNvSpPr>
            <a:spLocks noGrp="1"/>
          </p:cNvSpPr>
          <p:nvPr>
            <p:ph idx="1"/>
          </p:nvPr>
        </p:nvSpPr>
        <p:spPr/>
        <p:txBody>
          <a:bodyPr/>
          <a:lstStyle/>
          <a:p>
            <a:r>
              <a:rPr lang="en-US" dirty="0" smtClean="0"/>
              <a:t>All </a:t>
            </a:r>
            <a:r>
              <a:rPr lang="en-US" dirty="0"/>
              <a:t>test cases must reside within a test class that is appropriately marked with the TestClass attribute. Although it may appear that there is no reason for this attribute other than to align test cases with the class and member that they are testing, you later see some benefits associated with grouping test cases using a test class. For testing the Subscription class, a test class called SubscriptionTest was created and marked with the TestClass attribute. Because Visual Studio uses attributes to locate classes that contain test cases, the name of this class is irrelevant. However, adopting a naming convention, such as adding the Test suffix to the class being tested, makes it easier to manage a large number of test cases.</a:t>
            </a:r>
          </a:p>
          <a:p>
            <a:endParaRPr lang="en-US" dirty="0"/>
          </a:p>
          <a:p>
            <a:r>
              <a:rPr lang="en-US" dirty="0"/>
              <a:t>(Page 225).</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3352434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TestMethod</a:t>
            </a:r>
          </a:p>
        </p:txBody>
      </p:sp>
      <p:sp>
        <p:nvSpPr>
          <p:cNvPr id="3" name="Content Placeholder 2"/>
          <p:cNvSpPr>
            <a:spLocks noGrp="1"/>
          </p:cNvSpPr>
          <p:nvPr>
            <p:ph idx="1"/>
          </p:nvPr>
        </p:nvSpPr>
        <p:spPr/>
        <p:txBody>
          <a:bodyPr/>
          <a:lstStyle/>
          <a:p>
            <a:r>
              <a:rPr lang="en-US" dirty="0" smtClean="0"/>
              <a:t>Individual </a:t>
            </a:r>
            <a:r>
              <a:rPr lang="en-US" dirty="0"/>
              <a:t>test cases are marked with the TestMethod attribute, which is used by Visual Studio to enumerate the list of tests that can be executed. The </a:t>
            </a:r>
            <a:r>
              <a:rPr lang="en-US" dirty="0" err="1"/>
              <a:t>CurrentStatus_NullPaidUpToDate</a:t>
            </a:r>
            <a:r>
              <a:rPr lang="en-US" dirty="0"/>
              <a:t>_ </a:t>
            </a:r>
            <a:r>
              <a:rPr lang="en-US" dirty="0" err="1"/>
              <a:t>TemporaryStatus</a:t>
            </a:r>
            <a:r>
              <a:rPr lang="en-US" dirty="0"/>
              <a:t> method in the SubscriptionTest class is marked with the TestMethod attribute. Again, the actual name of this method is irrelevant, because Visual Studio uses only the attributes to find tests. However, the method name is used in the various test windows when the test cases are listed, so it is useful for test methods to have meaningful names. This is especially true when reviewing test results.</a:t>
            </a:r>
          </a:p>
          <a:p>
            <a:endParaRPr lang="en-US" dirty="0"/>
          </a:p>
          <a:p>
            <a:r>
              <a:rPr lang="en-US" dirty="0"/>
              <a:t>(Page 225).</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3549157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Test Attributes</a:t>
            </a:r>
          </a:p>
        </p:txBody>
      </p:sp>
      <p:sp>
        <p:nvSpPr>
          <p:cNvPr id="3" name="Content Placeholder 2"/>
          <p:cNvSpPr>
            <a:spLocks noGrp="1"/>
          </p:cNvSpPr>
          <p:nvPr>
            <p:ph idx="1"/>
          </p:nvPr>
        </p:nvSpPr>
        <p:spPr/>
        <p:txBody>
          <a:bodyPr/>
          <a:lstStyle/>
          <a:p>
            <a:r>
              <a:rPr lang="en-US" dirty="0" smtClean="0"/>
              <a:t>As </a:t>
            </a:r>
            <a:r>
              <a:rPr lang="en-US" dirty="0"/>
              <a:t>you have seen, the unit-testing subsystem within Visual Studio uses attributes to identify test cases. A number of additional properties can be set to provide further information about a test case. This information is then accessible either via the Properties window associated with a test case or within the other test windows. This section goes through the descriptive attributes that can be applied to a test method.</a:t>
            </a:r>
          </a:p>
          <a:p>
            <a:endParaRPr lang="en-US" dirty="0"/>
          </a:p>
          <a:p>
            <a:r>
              <a:rPr lang="en-US" dirty="0"/>
              <a:t>(Page 226).</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36519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Description</a:t>
            </a:r>
          </a:p>
        </p:txBody>
      </p:sp>
      <p:sp>
        <p:nvSpPr>
          <p:cNvPr id="3" name="Content Placeholder 2"/>
          <p:cNvSpPr>
            <a:spLocks noGrp="1"/>
          </p:cNvSpPr>
          <p:nvPr>
            <p:ph idx="1"/>
          </p:nvPr>
        </p:nvSpPr>
        <p:spPr/>
        <p:txBody>
          <a:bodyPr/>
          <a:lstStyle/>
          <a:p>
            <a:r>
              <a:rPr lang="en-US" dirty="0" smtClean="0"/>
              <a:t>Because </a:t>
            </a:r>
            <a:r>
              <a:rPr lang="en-US" dirty="0"/>
              <a:t>test cases are listed by the test method name, a number of tests may have similar names, or names that are not descriptive enough to indicate what functionality they test. The Description attribute, which takes a String as its sole argument, can be applied to a test method to provide additional information about a test case.</a:t>
            </a:r>
          </a:p>
          <a:p>
            <a:endParaRPr lang="en-US" dirty="0"/>
          </a:p>
          <a:p>
            <a:r>
              <a:rPr lang="en-US" dirty="0"/>
              <a:t>(Page 226).</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55761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Owner</a:t>
            </a:r>
          </a:p>
        </p:txBody>
      </p:sp>
      <p:sp>
        <p:nvSpPr>
          <p:cNvPr id="3" name="Content Placeholder 2"/>
          <p:cNvSpPr>
            <a:spLocks noGrp="1"/>
          </p:cNvSpPr>
          <p:nvPr>
            <p:ph idx="1"/>
          </p:nvPr>
        </p:nvSpPr>
        <p:spPr/>
        <p:txBody>
          <a:bodyPr/>
          <a:lstStyle/>
          <a:p>
            <a:r>
              <a:rPr lang="en-US" dirty="0" smtClean="0"/>
              <a:t>The </a:t>
            </a:r>
            <a:r>
              <a:rPr lang="en-US" dirty="0"/>
              <a:t>Owner attribute, which also takes a String argument, is useful for indicating who owns, wrote, or is currently working on a particular test case.</a:t>
            </a:r>
          </a:p>
          <a:p>
            <a:endParaRPr lang="en-US" dirty="0"/>
          </a:p>
          <a:p>
            <a:r>
              <a:rPr lang="en-US" dirty="0"/>
              <a:t>(Page 226).</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1734201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a:t>
            </a:r>
          </a:p>
        </p:txBody>
      </p:sp>
      <p:sp>
        <p:nvSpPr>
          <p:cNvPr id="3" name="Content Placeholder 2"/>
          <p:cNvSpPr>
            <a:spLocks noGrp="1"/>
          </p:cNvSpPr>
          <p:nvPr>
            <p:ph idx="1"/>
          </p:nvPr>
        </p:nvSpPr>
        <p:spPr/>
        <p:txBody>
          <a:bodyPr/>
          <a:lstStyle/>
          <a:p>
            <a:r>
              <a:rPr lang="en-US" dirty="0" smtClean="0"/>
              <a:t>The </a:t>
            </a:r>
            <a:r>
              <a:rPr lang="en-US" dirty="0"/>
              <a:t>Priority attribute, which takes an Integer argument, can be applied to a test case to indicate the relative importance of a test case. Though the testing framework does not use this attribute, it is useful for prioritizing test cases when you are determining the order in which failing, or incomplete, test cases are resolved.</a:t>
            </a:r>
          </a:p>
          <a:p>
            <a:endParaRPr lang="en-US" dirty="0"/>
          </a:p>
          <a:p>
            <a:r>
              <a:rPr lang="en-US" dirty="0"/>
              <a:t>(Page 226).</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142033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TestCategories</a:t>
            </a:r>
          </a:p>
        </p:txBody>
      </p:sp>
      <p:sp>
        <p:nvSpPr>
          <p:cNvPr id="3" name="Content Placeholder 2"/>
          <p:cNvSpPr>
            <a:spLocks noGrp="1"/>
          </p:cNvSpPr>
          <p:nvPr>
            <p:ph idx="1"/>
          </p:nvPr>
        </p:nvSpPr>
        <p:spPr/>
        <p:txBody>
          <a:bodyPr/>
          <a:lstStyle/>
          <a:p>
            <a:r>
              <a:rPr lang="en-US" dirty="0" smtClean="0"/>
              <a:t>The </a:t>
            </a:r>
            <a:r>
              <a:rPr lang="en-US" dirty="0"/>
              <a:t>TestCategory attribute accepts a single String identifying one user-defined category for the test. Like the Priority attribute, the TestCategory attribute is essentially ignored by Visual Studio but is useful for sorting and grouping related items together. A test case may belong to many categories but must have a separate attribute for each one.</a:t>
            </a:r>
          </a:p>
          <a:p>
            <a:endParaRPr lang="en-US" dirty="0"/>
          </a:p>
          <a:p>
            <a:r>
              <a:rPr lang="en-US" dirty="0"/>
              <a:t>(Page 226).</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3056021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WorkItems</a:t>
            </a:r>
          </a:p>
        </p:txBody>
      </p:sp>
      <p:sp>
        <p:nvSpPr>
          <p:cNvPr id="3" name="Content Placeholder 2"/>
          <p:cNvSpPr>
            <a:spLocks noGrp="1"/>
          </p:cNvSpPr>
          <p:nvPr>
            <p:ph idx="1"/>
          </p:nvPr>
        </p:nvSpPr>
        <p:spPr/>
        <p:txBody>
          <a:bodyPr/>
          <a:lstStyle/>
          <a:p>
            <a:r>
              <a:rPr lang="en-US" dirty="0" smtClean="0"/>
              <a:t>The </a:t>
            </a:r>
            <a:r>
              <a:rPr lang="en-US" dirty="0"/>
              <a:t>WorkItem attribute can be used to link a test case to one or more work items in a work-item tracking system such as Team Foundation Server. If you apply one or more WorkItem attributes to a test case, you can review the test case when making changes to existing functionality. You can read more about Team Foundation Server in Chapter 12, “Managing Your Source Code.”</a:t>
            </a:r>
          </a:p>
          <a:p>
            <a:endParaRPr lang="en-US" dirty="0"/>
          </a:p>
          <a:p>
            <a:r>
              <a:rPr lang="en-US" dirty="0"/>
              <a:t>(Page 226).</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283454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Ignore</a:t>
            </a:r>
          </a:p>
        </p:txBody>
      </p:sp>
      <p:sp>
        <p:nvSpPr>
          <p:cNvPr id="3" name="Content Placeholder 2"/>
          <p:cNvSpPr>
            <a:spLocks noGrp="1"/>
          </p:cNvSpPr>
          <p:nvPr>
            <p:ph idx="1"/>
          </p:nvPr>
        </p:nvSpPr>
        <p:spPr/>
        <p:txBody>
          <a:bodyPr/>
          <a:lstStyle/>
          <a:p>
            <a:r>
              <a:rPr lang="en-US" dirty="0" smtClean="0"/>
              <a:t>You </a:t>
            </a:r>
            <a:r>
              <a:rPr lang="en-US" dirty="0"/>
              <a:t>can temporarily prevent a test method from running by applying the Ignore attribute to it. Test methods with the Ignore attribute will not be run and will not show up in the results list of a test run.</a:t>
            </a:r>
          </a:p>
          <a:p>
            <a:endParaRPr lang="en-US" dirty="0"/>
          </a:p>
          <a:p>
            <a:r>
              <a:rPr lang="en-US" dirty="0"/>
              <a:t>(Page 226).</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2087564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Timeout</a:t>
            </a:r>
          </a:p>
        </p:txBody>
      </p:sp>
      <p:sp>
        <p:nvSpPr>
          <p:cNvPr id="3" name="Content Placeholder 2"/>
          <p:cNvSpPr>
            <a:spLocks noGrp="1"/>
          </p:cNvSpPr>
          <p:nvPr>
            <p:ph idx="1"/>
          </p:nvPr>
        </p:nvSpPr>
        <p:spPr/>
        <p:txBody>
          <a:bodyPr/>
          <a:lstStyle/>
          <a:p>
            <a:r>
              <a:rPr lang="en-US" dirty="0" smtClean="0"/>
              <a:t>A </a:t>
            </a:r>
            <a:r>
              <a:rPr lang="en-US" dirty="0"/>
              <a:t>test case can fail for any number of reasons. A performance test, for example, might require a particular functionality to complete within a specified time frame. Instead of the tester writing complex multithreading tests that stop the test case when a particular timeout has been reached, you can apply the Timeout attribute to a test case with a timeout value in milliseconds, as shown in the following code. This ensures that the test case fails if that timeout is reached.</a:t>
            </a:r>
          </a:p>
          <a:p>
            <a:endParaRPr lang="en-US" dirty="0"/>
          </a:p>
          <a:p>
            <a:r>
              <a:rPr lang="en-US" dirty="0"/>
              <a:t>(Page 227).</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3926846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Tests and Code Lens</a:t>
            </a:r>
          </a:p>
        </p:txBody>
      </p:sp>
      <p:sp>
        <p:nvSpPr>
          <p:cNvPr id="3" name="Content Placeholder 2"/>
          <p:cNvSpPr>
            <a:spLocks noGrp="1"/>
          </p:cNvSpPr>
          <p:nvPr>
            <p:ph idx="1"/>
          </p:nvPr>
        </p:nvSpPr>
        <p:spPr/>
        <p:txBody>
          <a:bodyPr/>
          <a:lstStyle/>
          <a:p>
            <a:r>
              <a:rPr lang="en-US" dirty="0" smtClean="0"/>
              <a:t>Unit </a:t>
            </a:r>
            <a:r>
              <a:rPr lang="en-US" dirty="0"/>
              <a:t>tests provide some additional advantage beyond the Code Lens functionality that was described in Chapter 4, “The Visual Studio Workspace.” Figure 10-3 illustrates the code for a unit test as it appears in the code editor when the test class is first opened. Immediately to the left of the References link is a little blue diamond-shaped icon. The tool tip for the icon indicates that the test has not been run. In actuality, it means that the test hasn’t been run for this session. There is nothing that persists between executions of Visual Studio to indicate that the test might have been run in the past. After the test has been executed, the icon changes. What it changes to depends on the outcome of the test. Figure 10-4 shows the icon when a test has been skipped (such as when an Assert.Inconclusive is executed). The icon is not just a visual representation of the test’s state. When you click on the icon you see additional details about the test result, as shown in Figure 10-5. This is similar to the information displayed in the Test Explorer (refer to Figure 10-1).</a:t>
            </a:r>
          </a:p>
          <a:p>
            <a:endParaRPr lang="en-US" dirty="0"/>
          </a:p>
          <a:p>
            <a:r>
              <a:rPr lang="en-US" dirty="0"/>
              <a:t>(Page 228).</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428935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Asserting the Facts</a:t>
            </a:r>
            <a:endParaRPr lang="en-US" dirty="0"/>
          </a:p>
        </p:txBody>
      </p:sp>
      <p:sp>
        <p:nvSpPr>
          <p:cNvPr id="3" name="Content Placeholder 2"/>
          <p:cNvSpPr>
            <a:spLocks noGrp="1"/>
          </p:cNvSpPr>
          <p:nvPr>
            <p:ph idx="1"/>
          </p:nvPr>
        </p:nvSpPr>
        <p:spPr/>
        <p:txBody>
          <a:bodyPr/>
          <a:lstStyle/>
          <a:p>
            <a:r>
              <a:rPr lang="en-US" dirty="0" smtClean="0"/>
              <a:t>So </a:t>
            </a:r>
            <a:r>
              <a:rPr lang="en-US" dirty="0"/>
              <a:t>far, this chapter has examined the structure of the test environment and how test cases are nested within test classes in a test project. What remains is to look at the body of the test case and review how test cases either pass or fail. (When a test case is generated, you saw that an Assert .Inconclusive statement is added to the end of the test to indicate that it is incomplete.) The idea behind unit testing is that you start with the system, component, or object in a known state, and then run a method, modify a property, or trigger an event. The testing phase comes at the end, when you need to validate that the system, component, or object is in the correct state. Alternatively, you may need to validate that the correct output was returned from a method or property. You do this by attempting to assert a particular condition. If this condition is not true, the testing system reports this result and ends the test case. A condition is asserted, not surprisingly, via the Assert class. There is also a </a:t>
            </a:r>
            <a:r>
              <a:rPr lang="en-US" dirty="0" err="1"/>
              <a:t>StringAssert</a:t>
            </a:r>
            <a:r>
              <a:rPr lang="en-US" dirty="0"/>
              <a:t> class and a </a:t>
            </a:r>
            <a:r>
              <a:rPr lang="en-US" dirty="0" err="1"/>
              <a:t>CollectionAssert</a:t>
            </a:r>
            <a:r>
              <a:rPr lang="en-US" dirty="0"/>
              <a:t> class, which provide additional assertions for dealing with String objects and collections of objects, respectively.</a:t>
            </a:r>
          </a:p>
          <a:p>
            <a:endParaRPr lang="en-US" dirty="0"/>
          </a:p>
          <a:p>
            <a:r>
              <a:rPr lang="en-US" dirty="0"/>
              <a:t>(Page 229).</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342797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Assert Class</a:t>
            </a:r>
          </a:p>
        </p:txBody>
      </p:sp>
      <p:sp>
        <p:nvSpPr>
          <p:cNvPr id="3" name="Content Placeholder 2"/>
          <p:cNvSpPr>
            <a:spLocks noGrp="1"/>
          </p:cNvSpPr>
          <p:nvPr>
            <p:ph idx="1"/>
          </p:nvPr>
        </p:nvSpPr>
        <p:spPr/>
        <p:txBody>
          <a:bodyPr/>
          <a:lstStyle/>
          <a:p>
            <a:r>
              <a:rPr lang="en-US" dirty="0" smtClean="0"/>
              <a:t>The </a:t>
            </a:r>
            <a:r>
              <a:rPr lang="en-US" dirty="0"/>
              <a:t>Assert class in the </a:t>
            </a:r>
            <a:r>
              <a:rPr lang="en-US" dirty="0" err="1"/>
              <a:t>UnitTesting</a:t>
            </a:r>
            <a:r>
              <a:rPr lang="en-US" dirty="0"/>
              <a:t> namespace, not to be confused with </a:t>
            </a:r>
            <a:r>
              <a:rPr lang="en-US" dirty="0" smtClean="0"/>
              <a:t>the</a:t>
            </a:r>
          </a:p>
          <a:p>
            <a:pPr lvl="2"/>
            <a:r>
              <a:rPr lang="en-US" dirty="0" err="1" smtClean="0"/>
              <a:t>Debug.Assert</a:t>
            </a:r>
            <a:r>
              <a:rPr lang="en-US" dirty="0" smtClean="0"/>
              <a:t> or</a:t>
            </a:r>
          </a:p>
          <a:p>
            <a:pPr lvl="2"/>
            <a:r>
              <a:rPr lang="en-US" dirty="0" err="1" smtClean="0"/>
              <a:t>Trace.Assert</a:t>
            </a:r>
            <a:r>
              <a:rPr lang="en-US" dirty="0" smtClean="0"/>
              <a:t> </a:t>
            </a:r>
            <a:r>
              <a:rPr lang="en-US" dirty="0"/>
              <a:t>method in the </a:t>
            </a:r>
            <a:r>
              <a:rPr lang="en-US" dirty="0">
                <a:solidFill>
                  <a:srgbClr val="FF0000"/>
                </a:solidFill>
              </a:rPr>
              <a:t>System.Diagnostics</a:t>
            </a:r>
            <a:r>
              <a:rPr lang="en-US" dirty="0"/>
              <a:t> namespace, is the primary class used to make assertions about a test case. The basic assertion has the following format:</a:t>
            </a:r>
          </a:p>
          <a:p>
            <a:endParaRPr lang="en-US" dirty="0"/>
          </a:p>
          <a:p>
            <a:r>
              <a:rPr lang="en-US" dirty="0"/>
              <a:t>(Page 229).</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2718163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StringAssert Class</a:t>
            </a:r>
          </a:p>
        </p:txBody>
      </p:sp>
      <p:sp>
        <p:nvSpPr>
          <p:cNvPr id="3" name="Content Placeholder 2"/>
          <p:cNvSpPr>
            <a:spLocks noGrp="1"/>
          </p:cNvSpPr>
          <p:nvPr>
            <p:ph idx="1"/>
          </p:nvPr>
        </p:nvSpPr>
        <p:spPr/>
        <p:txBody>
          <a:bodyPr/>
          <a:lstStyle/>
          <a:p>
            <a:r>
              <a:rPr lang="en-US" dirty="0" smtClean="0"/>
              <a:t>The </a:t>
            </a:r>
            <a:r>
              <a:rPr lang="en-US" dirty="0" err="1"/>
              <a:t>StringAssert</a:t>
            </a:r>
            <a:r>
              <a:rPr lang="en-US" dirty="0"/>
              <a:t> class does not provide any additional functionality that cannot be achieved with one or more assertions via the Assert class. However, it not only simplifies the test case code by making it clear that String assertions are being made; it also reduces the mundane tasks associated with testing for particular conditions. The additional assertions are as follows: ➤ Contains: Tests whether a String contains another String ➤ </a:t>
            </a:r>
            <a:r>
              <a:rPr lang="en-US" dirty="0" err="1"/>
              <a:t>DoesNotMatch</a:t>
            </a:r>
            <a:r>
              <a:rPr lang="en-US" dirty="0"/>
              <a:t>: Tests whether a String does not match a regular expression ➤ </a:t>
            </a:r>
            <a:r>
              <a:rPr lang="en-US" dirty="0" err="1"/>
              <a:t>EndsWith</a:t>
            </a:r>
            <a:r>
              <a:rPr lang="en-US" dirty="0"/>
              <a:t>: Tests whether a String ends with a particular String ➤ Matches: Tests whether a String matches a regular expression ➤ </a:t>
            </a:r>
            <a:r>
              <a:rPr lang="en-US" dirty="0" err="1"/>
              <a:t>StartsWith</a:t>
            </a:r>
            <a:r>
              <a:rPr lang="en-US" dirty="0"/>
              <a:t>: Tests whether a String starts with a particular String</a:t>
            </a:r>
          </a:p>
          <a:p>
            <a:endParaRPr lang="en-US" dirty="0"/>
          </a:p>
          <a:p>
            <a:r>
              <a:rPr lang="en-US" dirty="0"/>
              <a:t>(Page 230).</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4277388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CollectionAssert Class</a:t>
            </a:r>
          </a:p>
        </p:txBody>
      </p:sp>
      <p:sp>
        <p:nvSpPr>
          <p:cNvPr id="3" name="Content Placeholder 2"/>
          <p:cNvSpPr>
            <a:spLocks noGrp="1"/>
          </p:cNvSpPr>
          <p:nvPr>
            <p:ph idx="1"/>
          </p:nvPr>
        </p:nvSpPr>
        <p:spPr/>
        <p:txBody>
          <a:bodyPr/>
          <a:lstStyle/>
          <a:p>
            <a:r>
              <a:rPr lang="en-US" dirty="0" smtClean="0"/>
              <a:t>Similar </a:t>
            </a:r>
            <a:r>
              <a:rPr lang="en-US" dirty="0"/>
              <a:t>to the </a:t>
            </a:r>
            <a:r>
              <a:rPr lang="en-US" dirty="0" err="1"/>
              <a:t>StringAssert</a:t>
            </a:r>
            <a:r>
              <a:rPr lang="en-US" dirty="0"/>
              <a:t> class, </a:t>
            </a:r>
            <a:r>
              <a:rPr lang="en-US" dirty="0" err="1"/>
              <a:t>CollectionAssert</a:t>
            </a:r>
            <a:r>
              <a:rPr lang="en-US" dirty="0"/>
              <a:t> is a helper class used to make assertions about a collection of items. Some of the assertions are as follows: ➤ </a:t>
            </a:r>
            <a:r>
              <a:rPr lang="en-US" dirty="0" err="1"/>
              <a:t>AllItemsAreNotNull</a:t>
            </a:r>
            <a:r>
              <a:rPr lang="en-US" dirty="0"/>
              <a:t>: Tests that none of the items in a collection is a null reference ➤ </a:t>
            </a:r>
            <a:r>
              <a:rPr lang="en-US" dirty="0" err="1"/>
              <a:t>AllItemsAreUnique</a:t>
            </a:r>
            <a:r>
              <a:rPr lang="en-US" dirty="0"/>
              <a:t>: Tests that no duplicate items exist in a collection ➤ Contains: Tests whether a collection contains a particular object ➤ </a:t>
            </a:r>
            <a:r>
              <a:rPr lang="en-US" dirty="0" err="1"/>
              <a:t>IsSubsetOf</a:t>
            </a:r>
            <a:r>
              <a:rPr lang="en-US" dirty="0"/>
              <a:t>: Tests whether a collection is a subset of another collection</a:t>
            </a:r>
          </a:p>
          <a:p>
            <a:endParaRPr lang="en-US" dirty="0"/>
          </a:p>
          <a:p>
            <a:r>
              <a:rPr lang="en-US" dirty="0"/>
              <a:t>(Page 230).</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2877759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ExpectedException Attribute</a:t>
            </a:r>
          </a:p>
        </p:txBody>
      </p:sp>
      <p:sp>
        <p:nvSpPr>
          <p:cNvPr id="3" name="Content Placeholder 2"/>
          <p:cNvSpPr>
            <a:spLocks noGrp="1"/>
          </p:cNvSpPr>
          <p:nvPr>
            <p:ph idx="1"/>
          </p:nvPr>
        </p:nvSpPr>
        <p:spPr/>
        <p:txBody>
          <a:bodyPr/>
          <a:lstStyle/>
          <a:p>
            <a:r>
              <a:rPr lang="en-US" dirty="0" smtClean="0"/>
              <a:t>Sometimes </a:t>
            </a:r>
            <a:r>
              <a:rPr lang="en-US" dirty="0"/>
              <a:t>test cases have to execute paths of code that can cause exceptions to be raised. Though exception coding should be avoided, conditions exist where this might be appropriate. Instead of writing a test case that includes a Try-Catch block with an appropriate assertion to test that an exception was raised, you can mark the test case with an </a:t>
            </a:r>
            <a:r>
              <a:rPr lang="en-US" dirty="0" err="1"/>
              <a:t>ExpectedException</a:t>
            </a:r>
            <a:r>
              <a:rPr lang="en-US" dirty="0"/>
              <a:t> attribute. For example, change the CurrentStatus property to throw an exception if the </a:t>
            </a:r>
            <a:r>
              <a:rPr lang="en-US" dirty="0" err="1"/>
              <a:t>PaidUp</a:t>
            </a:r>
            <a:r>
              <a:rPr lang="en-US" dirty="0"/>
              <a:t> date is prior to the date the subscription opened, which in this case is a constant:</a:t>
            </a:r>
          </a:p>
          <a:p>
            <a:endParaRPr lang="en-US" dirty="0"/>
          </a:p>
          <a:p>
            <a:r>
              <a:rPr lang="en-US" dirty="0"/>
              <a:t>(Page 231).</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2567429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and cleaning up</a:t>
            </a:r>
            <a:endParaRPr lang="en-US" dirty="0"/>
          </a:p>
        </p:txBody>
      </p:sp>
      <p:sp>
        <p:nvSpPr>
          <p:cNvPr id="3" name="Content Placeholder 2"/>
          <p:cNvSpPr>
            <a:spLocks noGrp="1"/>
          </p:cNvSpPr>
          <p:nvPr>
            <p:ph idx="1"/>
          </p:nvPr>
        </p:nvSpPr>
        <p:spPr/>
        <p:txBody>
          <a:bodyPr/>
          <a:lstStyle/>
          <a:p>
            <a:r>
              <a:rPr lang="en-US" dirty="0" smtClean="0"/>
              <a:t>There </a:t>
            </a:r>
            <a:r>
              <a:rPr lang="en-US" dirty="0"/>
              <a:t>are occasions when you have to write a lot of setup code, code that is executed whenever you run a test case. For example, when a unit test uses a database, that database should be returned to its initial state after each test to ensure that the test cases are completely repeatable. This is also true for unit tests that modify other resources, such as the filesystem. Visual Studio provides support for writing methods that can be used to initialize and clean up around test cases. (Again, attributes are used to mark the appropriate methods that should be used to initialize and clean up the test cases.) The attributes for initializing and cleaning up around test cases are broken down into three levels: those that apply to individual tests, those that apply to an entire test class, and those that apply to an entire test project.</a:t>
            </a:r>
          </a:p>
          <a:p>
            <a:endParaRPr lang="en-US" dirty="0"/>
          </a:p>
          <a:p>
            <a:r>
              <a:rPr lang="en-US" dirty="0"/>
              <a:t>(Page 232).</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4201069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TestInitialize and TestCleanup</a:t>
            </a:r>
          </a:p>
        </p:txBody>
      </p:sp>
      <p:sp>
        <p:nvSpPr>
          <p:cNvPr id="3" name="Content Placeholder 2"/>
          <p:cNvSpPr>
            <a:spLocks noGrp="1"/>
          </p:cNvSpPr>
          <p:nvPr>
            <p:ph idx="1"/>
          </p:nvPr>
        </p:nvSpPr>
        <p:spPr/>
        <p:txBody>
          <a:bodyPr/>
          <a:lstStyle/>
          <a:p>
            <a:r>
              <a:rPr lang="en-US" dirty="0" smtClean="0"/>
              <a:t>As </a:t>
            </a:r>
            <a:r>
              <a:rPr lang="en-US" dirty="0"/>
              <a:t>their names suggest, the TestInitialize and TestCleanup attributes indicate methods that should be run before and after each test case within a particular test class. These methods are useful for allocating and subsequently freeing any resources needed by all test cases in the test class.</a:t>
            </a:r>
          </a:p>
          <a:p>
            <a:endParaRPr lang="en-US" dirty="0"/>
          </a:p>
          <a:p>
            <a:r>
              <a:rPr lang="en-US" dirty="0"/>
              <a:t>(Page 233).</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358009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spTree>
    <p:extLst>
      <p:ext uri="{BB962C8B-B14F-4D97-AF65-F5344CB8AC3E}">
        <p14:creationId xmlns:p14="http://schemas.microsoft.com/office/powerpoint/2010/main" val="19661351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ClassInitialize and ClassCleanup</a:t>
            </a:r>
          </a:p>
        </p:txBody>
      </p:sp>
      <p:sp>
        <p:nvSpPr>
          <p:cNvPr id="3" name="Content Placeholder 2"/>
          <p:cNvSpPr>
            <a:spLocks noGrp="1"/>
          </p:cNvSpPr>
          <p:nvPr>
            <p:ph idx="1"/>
          </p:nvPr>
        </p:nvSpPr>
        <p:spPr/>
        <p:txBody>
          <a:bodyPr/>
          <a:lstStyle/>
          <a:p>
            <a:r>
              <a:rPr lang="en-US" dirty="0" smtClean="0"/>
              <a:t>Sometimes</a:t>
            </a:r>
            <a:r>
              <a:rPr lang="en-US" dirty="0"/>
              <a:t>, instead of setting up and cleaning up after each test, it can be easier to ensure that the environment is in the correct state at the beginning and end of running an entire test class. Test classes are a useful mechanism for grouping test cases; this is where you put that knowledge to use. Test cases can be grouped into test classes that contain one method marked with the ClassInitialize attribute and another marked with the ClassCleanup attribute. These methods must both be marked as static, and the one marked with ClassInitialize must take exactly one parameter that is of type UnitTesting.TestContext.</a:t>
            </a:r>
          </a:p>
          <a:p>
            <a:endParaRPr lang="en-US" dirty="0"/>
          </a:p>
          <a:p>
            <a:r>
              <a:rPr lang="en-US" dirty="0"/>
              <a:t>(Page 233).</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4224498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AssemblyInitialize and AssemblyCleanup</a:t>
            </a:r>
          </a:p>
        </p:txBody>
      </p:sp>
      <p:sp>
        <p:nvSpPr>
          <p:cNvPr id="3" name="Content Placeholder 2"/>
          <p:cNvSpPr>
            <a:spLocks noGrp="1"/>
          </p:cNvSpPr>
          <p:nvPr>
            <p:ph idx="1"/>
          </p:nvPr>
        </p:nvSpPr>
        <p:spPr/>
        <p:txBody>
          <a:bodyPr/>
          <a:lstStyle/>
          <a:p>
            <a:r>
              <a:rPr lang="en-US" dirty="0" smtClean="0"/>
              <a:t>The </a:t>
            </a:r>
            <a:r>
              <a:rPr lang="en-US" dirty="0"/>
              <a:t>final level of initialization and cleanup attributes is at the assembly, or project, level. Methods intended to initialize the environment before running an entire test project, and cleaning up after, can be marked with the AssemblyInitialize and AssemblyCleanup attributes, respectively. Because these methods apply to any test case within the test project, only a single method can be marked with each of these attributes. Like the class-level equivalents, these methods must both be static, and the one marked with AssemblyInitialize must take a parameter of type UnitTesting.TestContext. For both the assembly-level and class-level attributes, it is important to remember that even if only one test case is run, the methods marked with these attributes will also be run.</a:t>
            </a:r>
          </a:p>
          <a:p>
            <a:endParaRPr lang="en-US" dirty="0"/>
          </a:p>
          <a:p>
            <a:r>
              <a:rPr lang="en-US" dirty="0"/>
              <a:t>(Page 233).</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498351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context</a:t>
            </a:r>
            <a:endParaRPr lang="en-US" dirty="0"/>
          </a:p>
        </p:txBody>
      </p:sp>
      <p:sp>
        <p:nvSpPr>
          <p:cNvPr id="3" name="Content Placeholder 2"/>
          <p:cNvSpPr>
            <a:spLocks noGrp="1"/>
          </p:cNvSpPr>
          <p:nvPr>
            <p:ph idx="1"/>
          </p:nvPr>
        </p:nvSpPr>
        <p:spPr/>
        <p:txBody>
          <a:bodyPr/>
          <a:lstStyle/>
          <a:p>
            <a:r>
              <a:rPr lang="en-US" dirty="0" smtClean="0"/>
              <a:t>When </a:t>
            </a:r>
            <a:r>
              <a:rPr lang="en-US" dirty="0"/>
              <a:t>you write test cases, the testing engine can assist you in a number of ways, including by managing sets of data so that you can run a test case with a range of data and enabling you to output additional information for the test case to aid in debugging. This functionality is available through the </a:t>
            </a:r>
            <a:r>
              <a:rPr lang="en-US" dirty="0" err="1"/>
              <a:t>TestContext</a:t>
            </a:r>
            <a:r>
              <a:rPr lang="en-US" dirty="0"/>
              <a:t> object generated within a test class and passed into the AssemblyInitialize and</a:t>
            </a:r>
          </a:p>
          <a:p>
            <a:endParaRPr lang="en-US" dirty="0"/>
          </a:p>
          <a:p>
            <a:r>
              <a:rPr lang="en-US" dirty="0"/>
              <a:t>(Page 233).</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2264349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The </a:t>
            </a:r>
            <a:r>
              <a:rPr lang="en-US" dirty="0" err="1"/>
              <a:t>CurrentStatus_NullPaidUpToDate_TemporaryStatus</a:t>
            </a:r>
            <a:r>
              <a:rPr lang="en-US" dirty="0"/>
              <a:t> method written in the first section of this chapter tested only a single path through the CurrentStatus property. To fully test this property, you could have written additional methods, each with its own setup and assertions. However, this process is fairly repetitive and would need to be updated if you ever changed the structure of the CurrentStatus property. An alternative is to provide a DataSource for the CurrentStatus_ </a:t>
            </a:r>
            <a:r>
              <a:rPr lang="en-US" dirty="0" err="1"/>
              <a:t>NullPaidUpToDate_TemporaryStatus</a:t>
            </a:r>
            <a:r>
              <a:rPr lang="en-US" dirty="0"/>
              <a:t> method whereby each row of data tests a different path through the property. To add appropriate data to this method, use the following process: 1. Create a local database file (an .MDF file) and database table to store the various test data. (The details on how to do this can be found in Chapter 26, “Visual Database Tools.”) In this case, create a database called </a:t>
            </a:r>
            <a:r>
              <a:rPr lang="en-US" dirty="0" err="1"/>
              <a:t>LoadTest</a:t>
            </a:r>
            <a:r>
              <a:rPr lang="en-US" dirty="0"/>
              <a:t> with a table called </a:t>
            </a:r>
            <a:r>
              <a:rPr lang="en-US" dirty="0" err="1"/>
              <a:t>Subscription_CurrentStatus</a:t>
            </a:r>
            <a:r>
              <a:rPr lang="en-US" dirty="0"/>
              <a:t>. The table has an Identity bigint column called Id, a nullable datetime column called </a:t>
            </a:r>
            <a:r>
              <a:rPr lang="en-US" dirty="0" err="1"/>
              <a:t>PaidUp</a:t>
            </a:r>
            <a:r>
              <a:rPr lang="en-US" dirty="0"/>
              <a:t>, and an nvarchar(20) column called Status. 2. Add appropriate data values to the table to cover all paths through the code. Test values for the CurrentStatus property are shown in Figure 10-9.</a:t>
            </a:r>
          </a:p>
          <a:p>
            <a:endParaRPr lang="en-US" dirty="0"/>
          </a:p>
          <a:p>
            <a:r>
              <a:rPr lang="en-US" dirty="0"/>
              <a:t>(Page 234).</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2687245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Test Output</a:t>
            </a:r>
          </a:p>
        </p:txBody>
      </p:sp>
      <p:sp>
        <p:nvSpPr>
          <p:cNvPr id="3" name="Content Placeholder 2"/>
          <p:cNvSpPr>
            <a:spLocks noGrp="1"/>
          </p:cNvSpPr>
          <p:nvPr>
            <p:ph idx="1"/>
          </p:nvPr>
        </p:nvSpPr>
        <p:spPr/>
        <p:txBody>
          <a:bodyPr/>
          <a:lstStyle/>
          <a:p>
            <a:r>
              <a:rPr lang="en-US" dirty="0" smtClean="0"/>
              <a:t>Writing </a:t>
            </a:r>
            <a:r>
              <a:rPr lang="en-US" dirty="0"/>
              <a:t>unit tests is all about automating the process of testing an application. Because of this, these test cases can be executed as part of a build process, perhaps even on a remote computer. This means that the normal output windows, such as the console, are not a suitable place for outputting test-related information. Clearly, you also don’t want test-related information interspersed throughout the debugging or trace information being generated by the application. For this reason, there is a separate channel for writing test-related information so that it can be viewed alongside the test results. The </a:t>
            </a:r>
            <a:r>
              <a:rPr lang="en-US" dirty="0" err="1"/>
              <a:t>TestContext</a:t>
            </a:r>
            <a:r>
              <a:rPr lang="en-US" dirty="0"/>
              <a:t> object exposes a WriteLine method that takes a String and a series of String .Format arguments that can be used to output information to the results for a particular test. For example, adding the following line to the </a:t>
            </a:r>
            <a:r>
              <a:rPr lang="en-US" dirty="0" err="1"/>
              <a:t>CurrentStatusDataTest</a:t>
            </a:r>
            <a:r>
              <a:rPr lang="en-US" dirty="0"/>
              <a:t> method generates additional information with the test results:</a:t>
            </a:r>
          </a:p>
          <a:p>
            <a:endParaRPr lang="en-US" dirty="0"/>
          </a:p>
          <a:p>
            <a:r>
              <a:rPr lang="en-US" dirty="0"/>
              <a:t>(Page 237).</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35064946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Unit Testing</a:t>
            </a:r>
            <a:endParaRPr lang="en-US" dirty="0"/>
          </a:p>
        </p:txBody>
      </p:sp>
      <p:sp>
        <p:nvSpPr>
          <p:cNvPr id="3" name="Content Placeholder 2"/>
          <p:cNvSpPr>
            <a:spLocks noGrp="1"/>
          </p:cNvSpPr>
          <p:nvPr>
            <p:ph idx="1"/>
          </p:nvPr>
        </p:nvSpPr>
        <p:spPr/>
        <p:txBody>
          <a:bodyPr/>
          <a:lstStyle/>
          <a:p>
            <a:r>
              <a:rPr lang="en-US" dirty="0" smtClean="0"/>
              <a:t>Visual </a:t>
            </a:r>
            <a:r>
              <a:rPr lang="en-US" dirty="0"/>
              <a:t>Studio 2017 introduces a new feature related to unit testing. Called Live Unit Testing, it allows the developer to track the impact that changes to the code is having on the success or failure of unit tests in real time. It does this within the context of the code editor. This takes the idea of catching test failures early to a new level.</a:t>
            </a:r>
          </a:p>
          <a:p>
            <a:endParaRPr lang="en-US" dirty="0"/>
          </a:p>
          <a:p>
            <a:r>
              <a:rPr lang="en-US" dirty="0"/>
              <a:t>(Page 238).</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spTree>
    <p:extLst>
      <p:ext uri="{BB962C8B-B14F-4D97-AF65-F5344CB8AC3E}">
        <p14:creationId xmlns:p14="http://schemas.microsoft.com/office/powerpoint/2010/main" val="2886992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Unit Testing</a:t>
            </a:r>
            <a:endParaRPr lang="en-US" dirty="0"/>
          </a:p>
        </p:txBody>
      </p:sp>
      <p:sp>
        <p:nvSpPr>
          <p:cNvPr id="3" name="Content Placeholder 2"/>
          <p:cNvSpPr>
            <a:spLocks noGrp="1"/>
          </p:cNvSpPr>
          <p:nvPr>
            <p:ph idx="1"/>
          </p:nvPr>
        </p:nvSpPr>
        <p:spPr/>
        <p:txBody>
          <a:bodyPr/>
          <a:lstStyle/>
          <a:p>
            <a:r>
              <a:rPr lang="en-US" dirty="0" smtClean="0"/>
              <a:t>Up </a:t>
            </a:r>
            <a:r>
              <a:rPr lang="en-US" dirty="0"/>
              <a:t>until this point, you have seen how to write and execute unit tests. This section examines how you can add custom properties to a test case, and how you can use the same framework to test private methods and properties.</a:t>
            </a:r>
          </a:p>
          <a:p>
            <a:endParaRPr lang="en-US" dirty="0"/>
          </a:p>
          <a:p>
            <a:r>
              <a:rPr lang="en-US" dirty="0"/>
              <a:t>(Page 239).</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3878997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Properties</a:t>
            </a:r>
          </a:p>
        </p:txBody>
      </p:sp>
      <p:sp>
        <p:nvSpPr>
          <p:cNvPr id="3" name="Content Placeholder 2"/>
          <p:cNvSpPr>
            <a:spLocks noGrp="1"/>
          </p:cNvSpPr>
          <p:nvPr>
            <p:ph idx="1"/>
          </p:nvPr>
        </p:nvSpPr>
        <p:spPr/>
        <p:txBody>
          <a:bodyPr/>
          <a:lstStyle/>
          <a:p>
            <a:r>
              <a:rPr lang="en-US" dirty="0" smtClean="0"/>
              <a:t>The </a:t>
            </a:r>
            <a:r>
              <a:rPr lang="en-US" dirty="0"/>
              <a:t>testing framework provides a number of test attributes that you can apply to a method to record additional information about a test case. This information can be edited via the Properties window</a:t>
            </a:r>
          </a:p>
          <a:p>
            <a:endParaRPr lang="en-US" dirty="0"/>
          </a:p>
          <a:p>
            <a:r>
              <a:rPr lang="en-US" dirty="0"/>
              <a:t>(Page 239).</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6064451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Private Members</a:t>
            </a:r>
          </a:p>
        </p:txBody>
      </p:sp>
      <p:sp>
        <p:nvSpPr>
          <p:cNvPr id="3" name="Content Placeholder 2"/>
          <p:cNvSpPr>
            <a:spLocks noGrp="1"/>
          </p:cNvSpPr>
          <p:nvPr>
            <p:ph idx="1"/>
          </p:nvPr>
        </p:nvSpPr>
        <p:spPr/>
        <p:txBody>
          <a:bodyPr/>
          <a:lstStyle/>
          <a:p>
            <a:r>
              <a:rPr lang="en-US" dirty="0" smtClean="0"/>
              <a:t>One </a:t>
            </a:r>
            <a:r>
              <a:rPr lang="en-US" dirty="0"/>
              <a:t>of the selling points of unit testing is that it is particularly effective for testing the internals of your class to ensure that they function correctly. The assumption here is that if each of your components works in isolation, there is a better chance that they will work together correctly; and in fact, you can use unit testing to test classes working together. However, you might wonder how well the unit-testing framework handles testing private methods. One of the features of the .NET Framework is the capability to reflect over any type that has been loaded into memory and to execute any member regardless of its accessibility. This functionality does come at a performance cost because the reflection calls obviously include an additional level</a:t>
            </a:r>
          </a:p>
          <a:p>
            <a:endParaRPr lang="en-US" dirty="0"/>
          </a:p>
          <a:p>
            <a:r>
              <a:rPr lang="en-US" dirty="0"/>
              <a:t>(Page 240).</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1952557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Intellitest</a:t>
            </a:r>
            <a:endParaRPr lang="en-US" dirty="0"/>
          </a:p>
        </p:txBody>
      </p:sp>
      <p:sp>
        <p:nvSpPr>
          <p:cNvPr id="3" name="Content Placeholder 2"/>
          <p:cNvSpPr>
            <a:spLocks noGrp="1"/>
          </p:cNvSpPr>
          <p:nvPr>
            <p:ph idx="1"/>
          </p:nvPr>
        </p:nvSpPr>
        <p:spPr/>
        <p:txBody>
          <a:bodyPr/>
          <a:lstStyle/>
          <a:p>
            <a:r>
              <a:rPr lang="en-US" dirty="0" smtClean="0"/>
              <a:t>Visual </a:t>
            </a:r>
            <a:r>
              <a:rPr lang="en-US" dirty="0"/>
              <a:t>Studio 2017 includes a testing feature called IntelliTest. It is an outgrowth of the </a:t>
            </a:r>
            <a:r>
              <a:rPr lang="en-US" dirty="0" err="1"/>
              <a:t>Pex</a:t>
            </a:r>
            <a:r>
              <a:rPr lang="en-US" dirty="0"/>
              <a:t> project that has been active in Microsoft Research for a number of years. Although it can be used in a number of different situations, its strength is in filling in “holes” in unit test coverage — holes such as when legacy code has no unit tests at all, or when the unit tests that are already written don’t cover the edge cases for the class under test. To provide this functionality, IntelliTest performs an analysis of the method (or methods) that you indicate should be tested. For each method, the different paths that can be taken through the code are identified. Then a unit test is generated for each path by setting precise values for any parameters required to exercise the path. The goal is to create a set of unit tests that cover the code as completely as possible. Create a set of IntelliTests starts by right-clicking on the class to be tested and selecting Run IntelliTest from the context menu. This examines the code in the class, generates the appropriate unit tests, and runs them. To get a sense of what the generated tests look like, consider the following method, which is added to the Subscription class described earlier in the chapter.</a:t>
            </a:r>
          </a:p>
          <a:p>
            <a:endParaRPr lang="en-US" dirty="0"/>
          </a:p>
          <a:p>
            <a:r>
              <a:rPr lang="en-US" dirty="0"/>
              <a:t>(Page 242).</a:t>
            </a:r>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111172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12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70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12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37166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12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717117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5362</Words>
  <Application>Microsoft Office PowerPoint</Application>
  <PresentationFormat>Widescreen</PresentationFormat>
  <Paragraphs>437</Paragraphs>
  <Slides>70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What’s in this chapter?</vt:lpstr>
      <vt:lpstr>Wrox.com code downloads</vt:lpstr>
      <vt:lpstr>Intro</vt:lpstr>
      <vt:lpstr>Intro              |</vt:lpstr>
      <vt:lpstr>Your First Test Case</vt:lpstr>
      <vt:lpstr>Code 10-1</vt:lpstr>
      <vt:lpstr>VS Tool</vt:lpstr>
      <vt:lpstr>Code 10-2</vt:lpstr>
      <vt:lpstr>Techniques – Write Test Code</vt:lpstr>
      <vt:lpstr>Techniques – Write Test Code       |</vt:lpstr>
      <vt:lpstr>Techniques – Write Test Code      ||</vt:lpstr>
      <vt:lpstr>Code 10-3</vt:lpstr>
      <vt:lpstr>Figure 10-1</vt:lpstr>
      <vt:lpstr>NOTE</vt:lpstr>
      <vt:lpstr>Test Categories</vt:lpstr>
      <vt:lpstr>Figure 10-2</vt:lpstr>
      <vt:lpstr>NOTE</vt:lpstr>
      <vt:lpstr>Further Test Cases</vt:lpstr>
      <vt:lpstr>Identifying Tests Using Attributes</vt:lpstr>
      <vt:lpstr>TestClass</vt:lpstr>
      <vt:lpstr>TestMethod</vt:lpstr>
      <vt:lpstr>Additional Test Attributes</vt:lpstr>
      <vt:lpstr>Description</vt:lpstr>
      <vt:lpstr>Owner</vt:lpstr>
      <vt:lpstr>Priority</vt:lpstr>
      <vt:lpstr>TestCategories</vt:lpstr>
      <vt:lpstr>WorkItems</vt:lpstr>
      <vt:lpstr>Ignore</vt:lpstr>
      <vt:lpstr>Timeout</vt:lpstr>
      <vt:lpstr>Unit Tests and Code Lens</vt:lpstr>
      <vt:lpstr>Asserting the Facts</vt:lpstr>
      <vt:lpstr>The Assert Class</vt:lpstr>
      <vt:lpstr>The StringAssert Class</vt:lpstr>
      <vt:lpstr>The CollectionAssert Class</vt:lpstr>
      <vt:lpstr>The ExpectedException Attribute</vt:lpstr>
      <vt:lpstr>Initializing and cleaning up</vt:lpstr>
      <vt:lpstr>TestInitialize and TestCleanup</vt:lpstr>
      <vt:lpstr>ClassInitialize and ClassCleanup</vt:lpstr>
      <vt:lpstr>AssemblyInitialize and AssemblyCleanup</vt:lpstr>
      <vt:lpstr>Testing context</vt:lpstr>
      <vt:lpstr>Data</vt:lpstr>
      <vt:lpstr>Writing Test Output</vt:lpstr>
      <vt:lpstr>Live Unit Testing</vt:lpstr>
      <vt:lpstr>Advanced Unit Testing</vt:lpstr>
      <vt:lpstr>Custom Properties</vt:lpstr>
      <vt:lpstr>Testing Private Members</vt:lpstr>
      <vt:lpstr>Intellitest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117</cp:revision>
  <dcterms:created xsi:type="dcterms:W3CDTF">2018-04-26T03:21:35Z</dcterms:created>
  <dcterms:modified xsi:type="dcterms:W3CDTF">2018-06-19T12:00:19Z</dcterms:modified>
</cp:coreProperties>
</file>