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98" r:id="rId2"/>
    <p:sldId id="299" r:id="rId3"/>
    <p:sldId id="300"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740538C-8FC5-4CA1-AA64-A5F7FD2C3108}">
          <p14:sldIdLst>
            <p14:sldId id="298"/>
            <p14:sldId id="299"/>
            <p14:sldId id="300"/>
          </p14:sldIdLst>
        </p14:section>
        <p14:section name="Intro to IIS &amp; New Features 8.0" id="{4D206E65-E737-4338-BB4D-DA4641909C57}">
          <p14:sldIdLst>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Lst>
        </p14:section>
        <p14:section name="Appendix Section" id="{67BA13AF-FAAC-4CE4-BFEB-7F0E9A684D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5" autoAdjust="0"/>
    <p:restoredTop sz="94660"/>
  </p:normalViewPr>
  <p:slideViewPr>
    <p:cSldViewPr snapToGrid="0">
      <p:cViewPr varScale="1">
        <p:scale>
          <a:sx n="99" d="100"/>
          <a:sy n="99" d="100"/>
        </p:scale>
        <p:origin x="72" y="336"/>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6/21/2018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6/21/2018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6/21/2018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6/21/2018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5E195-C89C-4871-8AE9-903FDB8B6D9D}" type="datetimeFigureOut">
              <a:rPr lang="en-US" smtClean="0"/>
              <a:t>6/21/2018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576934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5E195-C89C-4871-8AE9-903FDB8B6D9D}" type="datetimeFigureOut">
              <a:rPr lang="en-US" smtClean="0"/>
              <a:t>6/21/2018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546945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EBBABC8-77CB-42D0-8117-8FAD2EA487F2}" type="datetime3">
              <a:rPr lang="en-US" smtClean="0"/>
              <a:t>21 June 2018</a:t>
            </a:fld>
            <a:endParaRPr lang="en-US" dirty="0"/>
          </a:p>
        </p:txBody>
      </p:sp>
      <p:sp>
        <p:nvSpPr>
          <p:cNvPr id="4" name="Slide Number Placeholder 3"/>
          <p:cNvSpPr>
            <a:spLocks noGrp="1"/>
          </p:cNvSpPr>
          <p:nvPr>
            <p:ph type="sldNum" sz="quarter" idx="11"/>
          </p:nvPr>
        </p:nvSpPr>
        <p:spPr/>
        <p:txBody>
          <a:bodyPr/>
          <a:lstStyle/>
          <a:p>
            <a:fld id="{F1012999-1CD9-4014-B1C6-70315F8BBED0}" type="slidenum">
              <a:rPr lang="en-US" smtClean="0"/>
              <a:pPr/>
              <a:t>‹#›</a:t>
            </a:fld>
            <a:endParaRPr lang="en-US" dirty="0"/>
          </a:p>
        </p:txBody>
      </p:sp>
      <p:sp>
        <p:nvSpPr>
          <p:cNvPr id="5"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itle 1"/>
          <p:cNvSpPr txBox="1">
            <a:spLocks/>
          </p:cNvSpPr>
          <p:nvPr userDrawn="1"/>
        </p:nvSpPr>
        <p:spPr>
          <a:xfrm rot="16200000">
            <a:off x="6163436" y="-4903966"/>
            <a:ext cx="914400" cy="10936224"/>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vert" lIns="91440" tIns="45720" rIns="91440" bIns="45720" rtlCol="0" anchor="ctr" anchorCtr="0">
            <a:normAutofit fontScale="92500" lnSpcReduction="10000"/>
          </a:bodyPr>
          <a:lstStyle>
            <a:defPPr>
              <a:defRPr lang="en-US"/>
            </a:defPPr>
            <a:lvl1pPr algn="ctr">
              <a:lnSpc>
                <a:spcPct val="90000"/>
              </a:lnSpc>
              <a:spcBef>
                <a:spcPct val="0"/>
              </a:spcBef>
              <a:buNone/>
              <a:defRPr sz="6000">
                <a:solidFill>
                  <a:schemeClr val="bg1"/>
                </a:solidFill>
                <a:latin typeface="+mj-lt"/>
                <a:ea typeface="+mj-ea"/>
                <a:cs typeface="+mj-cs"/>
              </a:defRPr>
            </a:lvl1pPr>
          </a:lstStyle>
          <a:p>
            <a:pPr algn="ctr"/>
            <a:r>
              <a:rPr lang="en-US" dirty="0" smtClean="0"/>
              <a:t>Contents</a:t>
            </a:r>
            <a:endParaRPr lang="en-US" dirty="0"/>
          </a:p>
        </p:txBody>
      </p:sp>
    </p:spTree>
    <p:extLst>
      <p:ext uri="{BB962C8B-B14F-4D97-AF65-F5344CB8AC3E}">
        <p14:creationId xmlns:p14="http://schemas.microsoft.com/office/powerpoint/2010/main" val="136169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6/21/2018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6/21/2018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6/21/2018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6/21/2018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6/21/2018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6/21/2018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6/21/2018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6/21/2018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6/21/2018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 id="2147483674" r:id="rId12"/>
    <p:sldLayoutId id="2147483675" r:id="rId13"/>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hyperlink" Target="http://www.iis.net/"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IIS 8.0</a:t>
            </a:r>
            <a:endParaRPr lang="en-US" dirty="0"/>
          </a:p>
        </p:txBody>
      </p:sp>
      <p:sp>
        <p:nvSpPr>
          <p:cNvPr id="3" name="Date Placeholder 2"/>
          <p:cNvSpPr>
            <a:spLocks noGrp="1"/>
          </p:cNvSpPr>
          <p:nvPr>
            <p:ph type="dt" sz="half" idx="2"/>
          </p:nvPr>
        </p:nvSpPr>
        <p:spPr/>
        <p:txBody>
          <a:bodyPr/>
          <a:lstStyle/>
          <a:p>
            <a:fld id="{67994AD2-711B-412D-8C92-CF1BBB2DA9C7}" type="datetime1">
              <a:rPr lang="en-US" smtClean="0"/>
              <a:t>6/21/2018</a:t>
            </a:fld>
            <a:endParaRPr lang="en-US" dirty="0"/>
          </a:p>
        </p:txBody>
      </p:sp>
      <p:sp>
        <p:nvSpPr>
          <p:cNvPr id="4" name="Footer Placeholder 3"/>
          <p:cNvSpPr>
            <a:spLocks noGrp="1"/>
          </p:cNvSpPr>
          <p:nvPr>
            <p:ph type="ftr" sz="quarter" idx="3"/>
          </p:nvPr>
        </p:nvSpPr>
        <p:spPr/>
        <p:txBody>
          <a:body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53744941"/>
              </p:ext>
            </p:extLst>
          </p:nvPr>
        </p:nvGraphicFramePr>
        <p:xfrm>
          <a:off x="6890265" y="3340665"/>
          <a:ext cx="2392788" cy="2830275"/>
        </p:xfrm>
        <a:graphic>
          <a:graphicData uri="http://schemas.openxmlformats.org/drawingml/2006/table">
            <a:tbl>
              <a:tblPr>
                <a:tableStyleId>{BC89EF96-8CEA-46FF-86C4-4CE0E7609802}</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dirty="0" smtClean="0"/>
                        <a:t>25-Apr-18</a:t>
                      </a:r>
                      <a:endParaRPr lang="en-US" sz="1400" dirty="0"/>
                    </a:p>
                  </a:txBody>
                  <a:tcPr/>
                </a:tc>
                <a:tc>
                  <a:txBody>
                    <a:bodyPr/>
                    <a:lstStyle/>
                    <a:p>
                      <a:endParaRPr lang="en-US" sz="1400" dirty="0"/>
                    </a:p>
                  </a:txBody>
                  <a:tcPr>
                    <a:noFill/>
                  </a:tcPr>
                </a:tc>
                <a:extLst>
                  <a:ext uri="{0D108BD9-81ED-4DB2-BD59-A6C34878D82A}">
                    <a16:rowId xmlns:a16="http://schemas.microsoft.com/office/drawing/2014/main" val="3915895731"/>
                  </a:ext>
                </a:extLst>
              </a:tr>
              <a:tr h="314475">
                <a:tc>
                  <a:txBody>
                    <a:bodyPr/>
                    <a:lstStyle/>
                    <a:p>
                      <a:endParaRPr lang="en-US" sz="1400" dirty="0"/>
                    </a:p>
                  </a:txBody>
                  <a:tcPr/>
                </a:tc>
                <a:tc>
                  <a:txBody>
                    <a:bodyPr/>
                    <a:lstStyle/>
                    <a:p>
                      <a:endParaRPr lang="en-US" sz="1400" dirty="0"/>
                    </a:p>
                  </a:txBody>
                  <a:tcPr>
                    <a:noFill/>
                  </a:tcPr>
                </a:tc>
                <a:extLst>
                  <a:ext uri="{0D108BD9-81ED-4DB2-BD59-A6C34878D82A}">
                    <a16:rowId xmlns:a16="http://schemas.microsoft.com/office/drawing/2014/main" val="1126986426"/>
                  </a:ext>
                </a:extLst>
              </a:tr>
              <a:tr h="314475">
                <a:tc>
                  <a:txBody>
                    <a:bodyPr/>
                    <a:lstStyle/>
                    <a:p>
                      <a:endParaRPr lang="en-US" sz="1400" dirty="0" smtClean="0"/>
                    </a:p>
                  </a:txBody>
                  <a:tcPr/>
                </a:tc>
                <a:tc>
                  <a:txBody>
                    <a:bodyPr/>
                    <a:lstStyle/>
                    <a:p>
                      <a:endParaRPr lang="en-US" sz="1400" dirty="0"/>
                    </a:p>
                  </a:txBody>
                  <a:tcPr/>
                </a:tc>
                <a:extLst>
                  <a:ext uri="{0D108BD9-81ED-4DB2-BD59-A6C34878D82A}">
                    <a16:rowId xmlns:a16="http://schemas.microsoft.com/office/drawing/2014/main" val="3283472548"/>
                  </a:ext>
                </a:extLst>
              </a:tr>
              <a:tr h="314475">
                <a:tc>
                  <a:txBody>
                    <a:bodyPr/>
                    <a:lstStyle/>
                    <a:p>
                      <a:endParaRPr lang="en-US" sz="1400" dirty="0" smtClean="0"/>
                    </a:p>
                  </a:txBody>
                  <a:tcPr/>
                </a:tc>
                <a:tc>
                  <a:txBody>
                    <a:bodyPr/>
                    <a:lstStyle/>
                    <a:p>
                      <a:endParaRPr lang="en-US" sz="1400" dirty="0"/>
                    </a:p>
                  </a:txBody>
                  <a:tcPr>
                    <a:noFill/>
                  </a:tcPr>
                </a:tc>
                <a:extLst>
                  <a:ext uri="{0D108BD9-81ED-4DB2-BD59-A6C34878D82A}">
                    <a16:rowId xmlns:a16="http://schemas.microsoft.com/office/drawing/2014/main" val="1703458135"/>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733363448"/>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4355365"/>
                  </a:ext>
                </a:extLst>
              </a:tr>
              <a:tr h="314475">
                <a:tc>
                  <a:txBody>
                    <a:bodyPr/>
                    <a:lstStyle/>
                    <a:p>
                      <a:endParaRPr lang="en-US" sz="1400" dirty="0"/>
                    </a:p>
                  </a:txBody>
                  <a:tcPr/>
                </a:tc>
                <a:tc>
                  <a:txBody>
                    <a:bodyPr/>
                    <a:lstStyle/>
                    <a:p>
                      <a:endParaRPr lang="en-US" sz="1400"/>
                    </a:p>
                  </a:txBody>
                  <a:tcPr/>
                </a:tc>
                <a:extLst>
                  <a:ext uri="{0D108BD9-81ED-4DB2-BD59-A6C34878D82A}">
                    <a16:rowId xmlns:a16="http://schemas.microsoft.com/office/drawing/2014/main" val="3587235144"/>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656554897"/>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82171390"/>
              </p:ext>
            </p:extLst>
          </p:nvPr>
        </p:nvGraphicFramePr>
        <p:xfrm>
          <a:off x="9350479" y="3340662"/>
          <a:ext cx="2392788" cy="2830275"/>
        </p:xfrm>
        <a:graphic>
          <a:graphicData uri="http://schemas.openxmlformats.org/drawingml/2006/table">
            <a:tbl>
              <a:tblPr>
                <a:tableStyleId>{BC89EF96-8CEA-46FF-86C4-4CE0E7609802}</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endParaRPr lang="en-US" sz="1400" dirty="0"/>
                    </a:p>
                  </a:txBody>
                  <a:tcPr/>
                </a:tc>
                <a:tc>
                  <a:txBody>
                    <a:bodyPr/>
                    <a:lstStyle/>
                    <a:p>
                      <a:endParaRPr lang="en-US" sz="1400" dirty="0"/>
                    </a:p>
                  </a:txBody>
                  <a:tcPr>
                    <a:noFill/>
                  </a:tcPr>
                </a:tc>
                <a:extLst>
                  <a:ext uri="{0D108BD9-81ED-4DB2-BD59-A6C34878D82A}">
                    <a16:rowId xmlns:a16="http://schemas.microsoft.com/office/drawing/2014/main" val="3915895731"/>
                  </a:ext>
                </a:extLst>
              </a:tr>
              <a:tr h="314475">
                <a:tc>
                  <a:txBody>
                    <a:bodyPr/>
                    <a:lstStyle/>
                    <a:p>
                      <a:endParaRPr lang="en-US" sz="1400" dirty="0"/>
                    </a:p>
                  </a:txBody>
                  <a:tcPr/>
                </a:tc>
                <a:tc>
                  <a:txBody>
                    <a:bodyPr/>
                    <a:lstStyle/>
                    <a:p>
                      <a:endParaRPr lang="en-US" sz="1400" dirty="0"/>
                    </a:p>
                  </a:txBody>
                  <a:tcPr>
                    <a:noFill/>
                  </a:tcPr>
                </a:tc>
                <a:extLst>
                  <a:ext uri="{0D108BD9-81ED-4DB2-BD59-A6C34878D82A}">
                    <a16:rowId xmlns:a16="http://schemas.microsoft.com/office/drawing/2014/main" val="1126986426"/>
                  </a:ext>
                </a:extLst>
              </a:tr>
              <a:tr h="314475">
                <a:tc>
                  <a:txBody>
                    <a:bodyPr/>
                    <a:lstStyle/>
                    <a:p>
                      <a:endParaRPr lang="en-US" sz="1400" dirty="0" smtClean="0"/>
                    </a:p>
                  </a:txBody>
                  <a:tcPr/>
                </a:tc>
                <a:tc>
                  <a:txBody>
                    <a:bodyPr/>
                    <a:lstStyle/>
                    <a:p>
                      <a:endParaRPr lang="en-US" sz="1400" dirty="0"/>
                    </a:p>
                  </a:txBody>
                  <a:tcPr/>
                </a:tc>
                <a:extLst>
                  <a:ext uri="{0D108BD9-81ED-4DB2-BD59-A6C34878D82A}">
                    <a16:rowId xmlns:a16="http://schemas.microsoft.com/office/drawing/2014/main" val="3283472548"/>
                  </a:ext>
                </a:extLst>
              </a:tr>
              <a:tr h="314475">
                <a:tc>
                  <a:txBody>
                    <a:bodyPr/>
                    <a:lstStyle/>
                    <a:p>
                      <a:endParaRPr lang="en-US" sz="1400" dirty="0" smtClean="0"/>
                    </a:p>
                  </a:txBody>
                  <a:tcPr/>
                </a:tc>
                <a:tc>
                  <a:txBody>
                    <a:bodyPr/>
                    <a:lstStyle/>
                    <a:p>
                      <a:endParaRPr lang="en-US" sz="1400" dirty="0"/>
                    </a:p>
                  </a:txBody>
                  <a:tcPr>
                    <a:noFill/>
                  </a:tcPr>
                </a:tc>
                <a:extLst>
                  <a:ext uri="{0D108BD9-81ED-4DB2-BD59-A6C34878D82A}">
                    <a16:rowId xmlns:a16="http://schemas.microsoft.com/office/drawing/2014/main" val="1703458135"/>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733363448"/>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4355365"/>
                  </a:ext>
                </a:extLst>
              </a:tr>
              <a:tr h="314475">
                <a:tc>
                  <a:txBody>
                    <a:bodyPr/>
                    <a:lstStyle/>
                    <a:p>
                      <a:endParaRPr lang="en-US" sz="1400" dirty="0"/>
                    </a:p>
                  </a:txBody>
                  <a:tcPr/>
                </a:tc>
                <a:tc>
                  <a:txBody>
                    <a:bodyPr/>
                    <a:lstStyle/>
                    <a:p>
                      <a:endParaRPr lang="en-US" sz="1400"/>
                    </a:p>
                  </a:txBody>
                  <a:tcPr/>
                </a:tc>
                <a:extLst>
                  <a:ext uri="{0D108BD9-81ED-4DB2-BD59-A6C34878D82A}">
                    <a16:rowId xmlns:a16="http://schemas.microsoft.com/office/drawing/2014/main" val="3587235144"/>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656554897"/>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1325680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IIS </a:t>
            </a:r>
            <a:r>
              <a:rPr lang="en-US" dirty="0" smtClean="0">
                <a:solidFill>
                  <a:schemeClr val="bg1"/>
                </a:solidFill>
              </a:rPr>
              <a:t>6.0</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IIS 6.0 shipped with Windows Server 2003 editions and Windows XP Professional 64-Bit Edition, which was built on the Windows Server 2003 Service Pack 1 code </a:t>
            </a:r>
            <a:r>
              <a:rPr lang="en-US" sz="2000" dirty="0" smtClean="0"/>
              <a:t>base.</a:t>
            </a:r>
          </a:p>
          <a:p>
            <a:pPr marL="457200">
              <a:buFont typeface="Wingdings" panose="05000000000000000000" pitchFamily="2" charset="2"/>
              <a:buChar char="§"/>
            </a:pPr>
            <a:r>
              <a:rPr lang="en-US" sz="2000" dirty="0" smtClean="0"/>
              <a:t>IIS </a:t>
            </a:r>
            <a:r>
              <a:rPr lang="en-US" sz="2000" dirty="0"/>
              <a:t>6.0 was identical among operating system versions, but there were restrictions or expansions depending on the version of Server 2003 under which IIS was </a:t>
            </a:r>
            <a:r>
              <a:rPr lang="en-US" sz="2000" dirty="0" smtClean="0"/>
              <a:t>running.</a:t>
            </a:r>
          </a:p>
          <a:p>
            <a:pPr marL="457200">
              <a:buFont typeface="Wingdings" panose="05000000000000000000" pitchFamily="2" charset="2"/>
              <a:buChar char="§"/>
            </a:pPr>
            <a:r>
              <a:rPr lang="en-US" sz="2000" dirty="0" smtClean="0"/>
              <a:t>For </a:t>
            </a:r>
            <a:r>
              <a:rPr lang="en-US" sz="2000" dirty="0"/>
              <a:t>example, Server 2003 Web Edition would only run IIS and a few ancillary services; it could not be used to run Microsoft SQL </a:t>
            </a:r>
            <a:r>
              <a:rPr lang="en-US" sz="2000" dirty="0" smtClean="0"/>
              <a:t>Server.</a:t>
            </a:r>
          </a:p>
          <a:p>
            <a:pPr marL="457200">
              <a:buFont typeface="Wingdings" panose="05000000000000000000" pitchFamily="2" charset="2"/>
              <a:buChar char="§"/>
            </a:pPr>
            <a:r>
              <a:rPr lang="en-US" sz="2000" dirty="0" smtClean="0"/>
              <a:t>On </a:t>
            </a:r>
            <a:r>
              <a:rPr lang="en-US" sz="2000" dirty="0"/>
              <a:t>the other end of the spectrum, only the Enterprise and Data Center versions of Server 2003 included </a:t>
            </a:r>
            <a:r>
              <a:rPr lang="en-US" sz="2000" dirty="0">
                <a:solidFill>
                  <a:srgbClr val="FF0000"/>
                </a:solidFill>
              </a:rPr>
              <a:t>clustering </a:t>
            </a:r>
            <a:r>
              <a:rPr lang="en-US" sz="2000" dirty="0" smtClean="0">
                <a:solidFill>
                  <a:srgbClr val="FF0000"/>
                </a:solidFill>
              </a:rPr>
              <a:t>technology</a:t>
            </a:r>
            <a:r>
              <a:rPr lang="en-US" sz="2000" dirty="0" smtClean="0"/>
              <a:t>.</a:t>
            </a:r>
          </a:p>
          <a:p>
            <a:pPr marL="457200">
              <a:buFont typeface="Wingdings" panose="05000000000000000000" pitchFamily="2" charset="2"/>
              <a:buChar char="§"/>
            </a:pPr>
            <a:r>
              <a:rPr lang="en-US" sz="2000" dirty="0" smtClean="0"/>
              <a:t>Operating </a:t>
            </a:r>
            <a:r>
              <a:rPr lang="en-US" sz="2000" dirty="0"/>
              <a:t>system changes also expanded the capabilities of IIS as an application server. Native XML Web Services appeared in Server </a:t>
            </a:r>
            <a:r>
              <a:rPr lang="en-US" sz="2000" dirty="0" smtClean="0"/>
              <a:t>2003.</a:t>
            </a:r>
          </a:p>
          <a:p>
            <a:pPr marL="457200">
              <a:buFont typeface="Wingdings" panose="05000000000000000000" pitchFamily="2" charset="2"/>
              <a:buChar char="§"/>
            </a:pPr>
            <a:r>
              <a:rPr lang="en-US" sz="2000" dirty="0" smtClean="0"/>
              <a:t>Process-independent </a:t>
            </a:r>
            <a:r>
              <a:rPr lang="en-US" sz="2000" dirty="0"/>
              <a:t>session states made </a:t>
            </a:r>
            <a:r>
              <a:rPr lang="en-US" sz="2000" dirty="0">
                <a:solidFill>
                  <a:srgbClr val="FF0000"/>
                </a:solidFill>
              </a:rPr>
              <a:t>web farms</a:t>
            </a:r>
            <a:r>
              <a:rPr lang="en-US" sz="2000" dirty="0"/>
              <a:t> easier to configure and manage, allowing session states to be stored outside of the application for redundancy and </a:t>
            </a:r>
            <a:r>
              <a:rPr lang="en-US" sz="2000" dirty="0" smtClean="0"/>
              <a:t>failover.</a:t>
            </a:r>
          </a:p>
          <a:p>
            <a:pPr marL="457200">
              <a:buFont typeface="Wingdings" panose="05000000000000000000" pitchFamily="2" charset="2"/>
              <a:buChar char="§"/>
            </a:pPr>
            <a:r>
              <a:rPr lang="en-US" sz="2000" dirty="0" smtClean="0"/>
              <a:t>Web </a:t>
            </a:r>
            <a:r>
              <a:rPr lang="en-US" sz="2000" dirty="0"/>
              <a:t>farms also became easier with Server 2003’s improved Network </a:t>
            </a:r>
            <a:r>
              <a:rPr lang="en-US" sz="2000" dirty="0" smtClean="0"/>
              <a:t>load-balancing </a:t>
            </a:r>
            <a:r>
              <a:rPr lang="en-US" sz="2000" dirty="0"/>
              <a:t>features, such as the NLB Manager, which provided a single management point for NLB functions</a:t>
            </a:r>
            <a:r>
              <a:rPr lang="en-US" sz="2000" dirty="0" smtClean="0"/>
              <a:t>.</a:t>
            </a:r>
            <a:endParaRPr lang="en-US" sz="2000" dirty="0"/>
          </a:p>
        </p:txBody>
      </p:sp>
    </p:spTree>
    <p:extLst>
      <p:ext uri="{BB962C8B-B14F-4D97-AF65-F5344CB8AC3E}">
        <p14:creationId xmlns:p14="http://schemas.microsoft.com/office/powerpoint/2010/main" val="3733089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Secure by Default</a:t>
            </a:r>
            <a:endParaRPr lang="en-US" dirty="0"/>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smtClean="0"/>
              <a:t>Windows </a:t>
            </a:r>
            <a:r>
              <a:rPr lang="en-US" sz="2000" dirty="0"/>
              <a:t>Server 2003 and IIS 6.0 shipped in a secure state, with IIS no longer installed by </a:t>
            </a:r>
            <a:r>
              <a:rPr lang="en-US" sz="2000" dirty="0" smtClean="0"/>
              <a:t>default.</a:t>
            </a:r>
          </a:p>
          <a:p>
            <a:pPr marL="457200">
              <a:buFont typeface="Wingdings" panose="05000000000000000000" pitchFamily="2" charset="2"/>
              <a:buChar char="§"/>
            </a:pPr>
            <a:r>
              <a:rPr lang="en-US" sz="2000" dirty="0" smtClean="0"/>
              <a:t>Even </a:t>
            </a:r>
            <a:r>
              <a:rPr lang="en-US" sz="2000" dirty="0"/>
              <a:t>when IIS was installed, the default installation would serve only static HTML pages; all dynamic content was locked </a:t>
            </a:r>
            <a:r>
              <a:rPr lang="en-US" sz="2000" dirty="0" smtClean="0"/>
              <a:t>down.</a:t>
            </a:r>
          </a:p>
          <a:p>
            <a:pPr marL="457200">
              <a:buFont typeface="Wingdings" panose="05000000000000000000" pitchFamily="2" charset="2"/>
              <a:buChar char="§"/>
            </a:pPr>
            <a:r>
              <a:rPr lang="en-US" sz="2000" dirty="0" smtClean="0"/>
              <a:t>Managed </a:t>
            </a:r>
            <a:r>
              <a:rPr lang="en-US" sz="2000" dirty="0"/>
              <a:t>through </a:t>
            </a:r>
            <a:r>
              <a:rPr lang="en-US" sz="2000" dirty="0">
                <a:solidFill>
                  <a:srgbClr val="FF0000"/>
                </a:solidFill>
              </a:rPr>
              <a:t>web service extensions</a:t>
            </a:r>
            <a:r>
              <a:rPr lang="en-US" sz="2000" dirty="0"/>
              <a:t>, applications such as ASP and ASP.NET had to be specifically enabled, minimizing default security holes with unknown services open to the </a:t>
            </a:r>
            <a:r>
              <a:rPr lang="en-US" sz="2000" dirty="0" smtClean="0"/>
              <a:t>world.</a:t>
            </a:r>
          </a:p>
          <a:p>
            <a:pPr marL="457200">
              <a:buFont typeface="Wingdings" panose="05000000000000000000" pitchFamily="2" charset="2"/>
              <a:buChar char="§"/>
            </a:pPr>
            <a:r>
              <a:rPr lang="en-US" sz="2000" dirty="0" smtClean="0"/>
              <a:t>IIS </a:t>
            </a:r>
            <a:r>
              <a:rPr lang="en-US" sz="2000" dirty="0"/>
              <a:t>6.0 also ran user code under a low-privilege account, Network Service, which had few privileges on the server outside of the IIS processes and the website </a:t>
            </a:r>
            <a:r>
              <a:rPr lang="en-US" sz="2000" dirty="0" smtClean="0"/>
              <a:t>hierarchy.</a:t>
            </a:r>
          </a:p>
          <a:p>
            <a:pPr marL="457200">
              <a:buFont typeface="Wingdings" panose="05000000000000000000" pitchFamily="2" charset="2"/>
              <a:buChar char="§"/>
            </a:pPr>
            <a:r>
              <a:rPr lang="en-US" sz="2000" dirty="0" smtClean="0"/>
              <a:t>Designed </a:t>
            </a:r>
            <a:r>
              <a:rPr lang="en-US" sz="2000" dirty="0"/>
              <a:t>to reduce the damage exposure from rogue code, access to virtual directories and other resources had to be specifically enabled by the administrator for the Network Service </a:t>
            </a:r>
            <a:r>
              <a:rPr lang="en-US" sz="2000" dirty="0" smtClean="0"/>
              <a:t>account.</a:t>
            </a:r>
          </a:p>
          <a:p>
            <a:pPr marL="457200">
              <a:buFont typeface="Wingdings" panose="05000000000000000000" pitchFamily="2" charset="2"/>
              <a:buChar char="§"/>
            </a:pPr>
            <a:r>
              <a:rPr lang="en-US" sz="2000" dirty="0" smtClean="0"/>
              <a:t>IIS </a:t>
            </a:r>
            <a:r>
              <a:rPr lang="en-US" sz="2000" dirty="0"/>
              <a:t>6.0 also allowed delegation for the authentication process; thus, administrators and programmers could further restrict account </a:t>
            </a:r>
            <a:r>
              <a:rPr lang="en-US" sz="2000" dirty="0" smtClean="0"/>
              <a:t>access.</a:t>
            </a:r>
          </a:p>
          <a:p>
            <a:pPr marL="457200">
              <a:buFont typeface="Wingdings" panose="05000000000000000000" pitchFamily="2" charset="2"/>
              <a:buChar char="§"/>
            </a:pPr>
            <a:r>
              <a:rPr lang="en-US" sz="2000" dirty="0" smtClean="0"/>
              <a:t>Passport </a:t>
            </a:r>
            <a:r>
              <a:rPr lang="en-US" sz="2000" dirty="0"/>
              <a:t>authentication was also included with IIS 6.0, although in real-world use, it never found widespread favor among </a:t>
            </a:r>
            <a:r>
              <a:rPr lang="en-US" sz="2000" dirty="0" smtClean="0"/>
              <a:t>administrators.</a:t>
            </a:r>
          </a:p>
          <a:p>
            <a:pPr marL="457200">
              <a:buFont typeface="Wingdings" panose="05000000000000000000" pitchFamily="2" charset="2"/>
              <a:buChar char="§"/>
            </a:pPr>
            <a:r>
              <a:rPr lang="en-US" sz="2000" dirty="0" smtClean="0">
                <a:solidFill>
                  <a:srgbClr val="FF0000"/>
                </a:solidFill>
              </a:rPr>
              <a:t>Kerberos </a:t>
            </a:r>
            <a:r>
              <a:rPr lang="en-US" sz="2000" dirty="0">
                <a:solidFill>
                  <a:srgbClr val="FF0000"/>
                </a:solidFill>
              </a:rPr>
              <a:t>authentication</a:t>
            </a:r>
            <a:r>
              <a:rPr lang="en-US" sz="2000" dirty="0"/>
              <a:t>, on the other hand, allowed secure communication within an Active Directory domain and solved many remote resource permission </a:t>
            </a:r>
            <a:r>
              <a:rPr lang="en-US" sz="2000" dirty="0" smtClean="0"/>
              <a:t>issues.</a:t>
            </a:r>
          </a:p>
          <a:p>
            <a:pPr marL="457200">
              <a:buFont typeface="Wingdings" panose="05000000000000000000" pitchFamily="2" charset="2"/>
              <a:buChar char="§"/>
            </a:pPr>
            <a:r>
              <a:rPr lang="en-US" sz="2000" dirty="0" smtClean="0"/>
              <a:t>IIS </a:t>
            </a:r>
            <a:r>
              <a:rPr lang="en-US" sz="2000" dirty="0"/>
              <a:t>6.0 also would serve only specific file requests, by default not allowing execution of commandline code or even the transfer of executable files. </a:t>
            </a:r>
          </a:p>
        </p:txBody>
      </p:sp>
    </p:spTree>
    <p:extLst>
      <p:ext uri="{BB962C8B-B14F-4D97-AF65-F5344CB8AC3E}">
        <p14:creationId xmlns:p14="http://schemas.microsoft.com/office/powerpoint/2010/main" val="3255079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Secure by </a:t>
            </a:r>
            <a:r>
              <a:rPr lang="en-US" dirty="0" smtClean="0"/>
              <a:t>Default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Unless </a:t>
            </a:r>
            <a:r>
              <a:rPr lang="en-US" sz="2000" dirty="0"/>
              <a:t>the administrator assigned a specific MIME (Multipurpose Internet Mail Extensions) type to be served, IIS would return a 404 error to the request, reporting the file not </a:t>
            </a:r>
            <a:r>
              <a:rPr lang="en-US" sz="2000" dirty="0" smtClean="0"/>
              <a:t>found.</a:t>
            </a:r>
          </a:p>
          <a:p>
            <a:pPr marL="457200">
              <a:buFont typeface="Wingdings" panose="05000000000000000000" pitchFamily="2" charset="2"/>
              <a:buChar char="§"/>
            </a:pPr>
            <a:r>
              <a:rPr lang="en-US" sz="2000" dirty="0" smtClean="0"/>
              <a:t>Earlier </a:t>
            </a:r>
            <a:r>
              <a:rPr lang="en-US" sz="2000" dirty="0"/>
              <a:t>versions of IIS included a wildcard mapping and would serve any file type</a:t>
            </a:r>
            <a:r>
              <a:rPr lang="en-US" sz="2000" dirty="0" smtClean="0"/>
              <a:t>.</a:t>
            </a:r>
            <a:endParaRPr lang="en-US" sz="2000" dirty="0"/>
          </a:p>
        </p:txBody>
      </p:sp>
    </p:spTree>
    <p:extLst>
      <p:ext uri="{BB962C8B-B14F-4D97-AF65-F5344CB8AC3E}">
        <p14:creationId xmlns:p14="http://schemas.microsoft.com/office/powerpoint/2010/main" val="389797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Request Processing</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IIS 6.0 changed the way IIS processed requests, eliminating what had been a major performance hurdle in scaling prior IIS versions to serve multiple </a:t>
            </a:r>
            <a:r>
              <a:rPr lang="en-US" sz="2000" dirty="0" smtClean="0"/>
              <a:t>sites.</a:t>
            </a:r>
          </a:p>
          <a:p>
            <a:pPr marL="457200">
              <a:buFont typeface="Wingdings" panose="05000000000000000000" pitchFamily="2" charset="2"/>
              <a:buChar char="§"/>
            </a:pPr>
            <a:r>
              <a:rPr lang="en-US" sz="2000" dirty="0" smtClean="0"/>
              <a:t>IIS </a:t>
            </a:r>
            <a:r>
              <a:rPr lang="en-US" sz="2000" dirty="0"/>
              <a:t>6.0 used the </a:t>
            </a:r>
            <a:r>
              <a:rPr lang="en-US" sz="2000" dirty="0">
                <a:solidFill>
                  <a:srgbClr val="FF0000"/>
                </a:solidFill>
              </a:rPr>
              <a:t>Http.sys</a:t>
            </a:r>
            <a:r>
              <a:rPr lang="en-US" sz="2000" dirty="0"/>
              <a:t> </a:t>
            </a:r>
            <a:r>
              <a:rPr lang="en-US" sz="2000" dirty="0">
                <a:solidFill>
                  <a:srgbClr val="0070C0"/>
                </a:solidFill>
              </a:rPr>
              <a:t>listener</a:t>
            </a:r>
            <a:r>
              <a:rPr lang="en-US" sz="2000" dirty="0"/>
              <a:t> to receive requests and then handed them off to worker processes to be </a:t>
            </a:r>
            <a:r>
              <a:rPr lang="en-US" sz="2000" dirty="0" smtClean="0"/>
              <a:t>addressed.</a:t>
            </a:r>
          </a:p>
          <a:p>
            <a:pPr marL="457200">
              <a:buFont typeface="Wingdings" panose="05000000000000000000" pitchFamily="2" charset="2"/>
              <a:buChar char="§"/>
            </a:pPr>
            <a:r>
              <a:rPr lang="en-US" sz="2000" dirty="0" smtClean="0"/>
              <a:t>These </a:t>
            </a:r>
            <a:r>
              <a:rPr lang="en-US" sz="2000" dirty="0"/>
              <a:t>worker processes were isolated to application pools, and the administrator could assign application pools to specific sites and </a:t>
            </a:r>
            <a:r>
              <a:rPr lang="en-US" sz="2000" dirty="0" smtClean="0"/>
              <a:t>applications.</a:t>
            </a:r>
          </a:p>
          <a:p>
            <a:pPr marL="457200">
              <a:buFont typeface="Wingdings" panose="05000000000000000000" pitchFamily="2" charset="2"/>
              <a:buChar char="§"/>
            </a:pPr>
            <a:r>
              <a:rPr lang="en-US" sz="2000" dirty="0" smtClean="0"/>
              <a:t>This </a:t>
            </a:r>
            <a:r>
              <a:rPr lang="en-US" sz="2000" dirty="0"/>
              <a:t>meant that many more requests could be handled simultaneously, and it also provided for an isolated architecture in cases of </a:t>
            </a:r>
            <a:r>
              <a:rPr lang="en-US" sz="2000" dirty="0" smtClean="0"/>
              <a:t>error.</a:t>
            </a:r>
          </a:p>
          <a:p>
            <a:pPr marL="457200">
              <a:buFont typeface="Wingdings" panose="05000000000000000000" pitchFamily="2" charset="2"/>
              <a:buChar char="§"/>
            </a:pPr>
            <a:r>
              <a:rPr lang="en-US" sz="2000" dirty="0" smtClean="0"/>
              <a:t>If </a:t>
            </a:r>
            <a:r>
              <a:rPr lang="en-US" sz="2000" dirty="0"/>
              <a:t>a worker process failed, the effects would not be seen outside of the application pool, providing stability across the server’s </a:t>
            </a:r>
            <a:r>
              <a:rPr lang="en-US" sz="2000" dirty="0" smtClean="0"/>
              <a:t>sites.</a:t>
            </a:r>
          </a:p>
          <a:p>
            <a:pPr marL="457200">
              <a:buFont typeface="Wingdings" panose="05000000000000000000" pitchFamily="2" charset="2"/>
              <a:buChar char="§"/>
            </a:pPr>
            <a:r>
              <a:rPr lang="en-US" sz="2000" dirty="0" smtClean="0"/>
              <a:t>In </a:t>
            </a:r>
            <a:r>
              <a:rPr lang="en-US" sz="2000" dirty="0"/>
              <a:t>addition, worker processes could be assigned a processor affinity, allowing multiprocessor systems to split the workload</a:t>
            </a:r>
            <a:r>
              <a:rPr lang="en-US" sz="2000" dirty="0" smtClean="0"/>
              <a:t>.</a:t>
            </a:r>
            <a:endParaRPr lang="en-US" sz="2000" dirty="0"/>
          </a:p>
        </p:txBody>
      </p:sp>
    </p:spTree>
    <p:extLst>
      <p:ext uri="{BB962C8B-B14F-4D97-AF65-F5344CB8AC3E}">
        <p14:creationId xmlns:p14="http://schemas.microsoft.com/office/powerpoint/2010/main" val="263949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Additional Features</a:t>
            </a:r>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smtClean="0"/>
              <a:t>As </a:t>
            </a:r>
            <a:r>
              <a:rPr lang="en-US" sz="2000" dirty="0"/>
              <a:t>did its predecessors, IIS 6.0 included additional features and </a:t>
            </a:r>
            <a:r>
              <a:rPr lang="en-US" sz="2000" dirty="0" smtClean="0"/>
              <a:t>functionality.</a:t>
            </a:r>
          </a:p>
          <a:p>
            <a:pPr marL="685800">
              <a:buFont typeface="Wingdings" panose="05000000000000000000" pitchFamily="2" charset="2"/>
              <a:buChar char="ü"/>
            </a:pPr>
            <a:r>
              <a:rPr lang="en-US" sz="2000" dirty="0" smtClean="0"/>
              <a:t>Some </a:t>
            </a:r>
            <a:r>
              <a:rPr lang="en-US" sz="2000" dirty="0"/>
              <a:t>internal features, such as HTTP compression and </a:t>
            </a:r>
            <a:r>
              <a:rPr lang="en-US" sz="2000" dirty="0">
                <a:solidFill>
                  <a:srgbClr val="FF0000"/>
                </a:solidFill>
              </a:rPr>
              <a:t>kernel mode caching</a:t>
            </a:r>
            <a:r>
              <a:rPr lang="en-US" sz="2000" dirty="0"/>
              <a:t>, increased performance of the web server and applications served from </a:t>
            </a:r>
            <a:r>
              <a:rPr lang="en-US" sz="2000" dirty="0" smtClean="0"/>
              <a:t>it.</a:t>
            </a:r>
          </a:p>
          <a:p>
            <a:pPr marL="685800">
              <a:buFont typeface="Wingdings" panose="05000000000000000000" pitchFamily="2" charset="2"/>
              <a:buChar char="ü"/>
            </a:pPr>
            <a:r>
              <a:rPr lang="en-US" sz="2000" dirty="0" smtClean="0"/>
              <a:t>Other </a:t>
            </a:r>
            <a:r>
              <a:rPr lang="en-US" sz="2000" dirty="0"/>
              <a:t>features affected configuration, such as the move to an </a:t>
            </a:r>
            <a:r>
              <a:rPr lang="en-US" sz="2000" dirty="0">
                <a:solidFill>
                  <a:srgbClr val="FF0000"/>
                </a:solidFill>
              </a:rPr>
              <a:t>XML metabase</a:t>
            </a:r>
            <a:r>
              <a:rPr lang="en-US" sz="2000" dirty="0"/>
              <a:t>, or stability, such as being able to configure individual application pools and isolate potential application </a:t>
            </a:r>
            <a:r>
              <a:rPr lang="en-US" sz="2000" dirty="0" smtClean="0"/>
              <a:t>failures.</a:t>
            </a:r>
          </a:p>
          <a:p>
            <a:pPr marL="685800">
              <a:buFont typeface="Wingdings" panose="05000000000000000000" pitchFamily="2" charset="2"/>
              <a:buChar char="ü"/>
            </a:pPr>
            <a:r>
              <a:rPr lang="en-US" sz="2000" dirty="0" smtClean="0"/>
              <a:t>Still </a:t>
            </a:r>
            <a:r>
              <a:rPr lang="en-US" sz="2000" dirty="0"/>
              <a:t>others added or expanded utility and ancillary functions, such as the improved FTP services or the addition of POP services to the existing SMTP </a:t>
            </a:r>
            <a:r>
              <a:rPr lang="en-US" sz="2000" dirty="0" smtClean="0"/>
              <a:t>service.</a:t>
            </a:r>
          </a:p>
          <a:p>
            <a:pPr marL="457200">
              <a:buFont typeface="Wingdings" panose="05000000000000000000" pitchFamily="2" charset="2"/>
              <a:buChar char="§"/>
            </a:pPr>
            <a:r>
              <a:rPr lang="en-US" sz="2000" dirty="0" smtClean="0">
                <a:solidFill>
                  <a:srgbClr val="0070C0"/>
                </a:solidFill>
              </a:rPr>
              <a:t>Application Pools:</a:t>
            </a:r>
            <a:r>
              <a:rPr lang="en-US" sz="2000" dirty="0" smtClean="0"/>
              <a:t> </a:t>
            </a:r>
            <a:r>
              <a:rPr lang="en-US" sz="2000" dirty="0"/>
              <a:t>IIS 6.0 changed the way applications behaved in memory, isolating applications into memory </a:t>
            </a:r>
            <a:r>
              <a:rPr lang="en-US" sz="2000" dirty="0" smtClean="0"/>
              <a:t>pools.</a:t>
            </a:r>
          </a:p>
          <a:p>
            <a:pPr marL="457200" indent="0">
              <a:buNone/>
            </a:pPr>
            <a:r>
              <a:rPr lang="en-US" sz="2000" dirty="0" smtClean="0"/>
              <a:t>Administrators </a:t>
            </a:r>
            <a:r>
              <a:rPr lang="en-US" sz="2000" dirty="0"/>
              <a:t>could configure separate memory pools for separate applications, thus preventing a faulty application from crashing other applications outside of its memory </a:t>
            </a:r>
            <a:r>
              <a:rPr lang="en-US" sz="2000" dirty="0" smtClean="0"/>
              <a:t>pool.</a:t>
            </a:r>
          </a:p>
          <a:p>
            <a:pPr marL="457200" indent="0">
              <a:buNone/>
            </a:pPr>
            <a:r>
              <a:rPr lang="en-US" sz="2000" dirty="0" smtClean="0"/>
              <a:t>This </a:t>
            </a:r>
            <a:r>
              <a:rPr lang="en-US" sz="2000" dirty="0"/>
              <a:t>is particularly important in any shared web server environment, especially with ASP.NET </a:t>
            </a:r>
            <a:r>
              <a:rPr lang="en-US" sz="2000" dirty="0" smtClean="0"/>
              <a:t>applications.</a:t>
            </a:r>
          </a:p>
          <a:p>
            <a:pPr marL="457200">
              <a:buFont typeface="Wingdings" panose="05000000000000000000" pitchFamily="2" charset="2"/>
              <a:buChar char="§"/>
            </a:pPr>
            <a:r>
              <a:rPr lang="en-US" sz="2000" dirty="0" smtClean="0">
                <a:solidFill>
                  <a:srgbClr val="0070C0"/>
                </a:solidFill>
              </a:rPr>
              <a:t>FTP Service:</a:t>
            </a:r>
            <a:r>
              <a:rPr lang="en-US" sz="2000" dirty="0" smtClean="0"/>
              <a:t> </a:t>
            </a:r>
            <a:r>
              <a:rPr lang="en-US" sz="2000" dirty="0"/>
              <a:t>The FTP service grew up in IIS 6.0, providing for greater security and separation of accounts through a new isolation mode using either Active Directory or local Windows </a:t>
            </a:r>
            <a:r>
              <a:rPr lang="en-US" sz="2000" dirty="0" smtClean="0"/>
              <a:t>accounts.</a:t>
            </a:r>
          </a:p>
          <a:p>
            <a:pPr marL="457200" indent="0">
              <a:buNone/>
            </a:pPr>
            <a:r>
              <a:rPr lang="en-US" sz="2000" dirty="0" smtClean="0"/>
              <a:t>Using </a:t>
            </a:r>
            <a:r>
              <a:rPr lang="en-US" sz="2000" dirty="0"/>
              <a:t>Windows accounts or Active Directory accounts, users could be restricted to their own available FTP locations without resorting to naming the home directories the same as the FTP accounts</a:t>
            </a:r>
            <a:r>
              <a:rPr lang="en-US" sz="2000" dirty="0" smtClean="0"/>
              <a:t>.</a:t>
            </a:r>
            <a:endParaRPr lang="en-US" sz="2000" dirty="0"/>
          </a:p>
        </p:txBody>
      </p:sp>
    </p:spTree>
    <p:extLst>
      <p:ext uri="{BB962C8B-B14F-4D97-AF65-F5344CB8AC3E}">
        <p14:creationId xmlns:p14="http://schemas.microsoft.com/office/powerpoint/2010/main" val="1473930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Additional </a:t>
            </a:r>
            <a:r>
              <a:rPr lang="en-US" dirty="0" smtClean="0"/>
              <a:t>Features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indent="0">
              <a:buNone/>
            </a:pPr>
            <a:r>
              <a:rPr lang="en-US" sz="2000" dirty="0" smtClean="0"/>
              <a:t>In </a:t>
            </a:r>
            <a:r>
              <a:rPr lang="en-US" sz="2000" dirty="0"/>
              <a:t>addition, users were prevented from traversing above their home directories and seeing what other accounts may exist on the </a:t>
            </a:r>
            <a:r>
              <a:rPr lang="en-US" sz="2000" dirty="0" smtClean="0"/>
              <a:t>server.</a:t>
            </a:r>
          </a:p>
          <a:p>
            <a:pPr marL="457200" indent="0">
              <a:buNone/>
            </a:pPr>
            <a:r>
              <a:rPr lang="en-US" sz="2000" dirty="0" smtClean="0"/>
              <a:t>Even </a:t>
            </a:r>
            <a:r>
              <a:rPr lang="en-US" sz="2000" dirty="0"/>
              <a:t>without NT File System (</a:t>
            </a:r>
            <a:r>
              <a:rPr lang="en-US" sz="2000" dirty="0">
                <a:solidFill>
                  <a:srgbClr val="FF0000"/>
                </a:solidFill>
              </a:rPr>
              <a:t>NTFS</a:t>
            </a:r>
            <a:r>
              <a:rPr lang="en-US" sz="2000" dirty="0"/>
              <a:t>) permissions to the content, security in FTP before IIS 6.0 was still compromised because a user could discover other valid user accounts on the system</a:t>
            </a:r>
            <a:r>
              <a:rPr lang="en-US" sz="2000" dirty="0" smtClean="0"/>
              <a:t>.</a:t>
            </a:r>
          </a:p>
          <a:p>
            <a:pPr marL="457200">
              <a:buFont typeface="Wingdings" panose="05000000000000000000" pitchFamily="2" charset="2"/>
              <a:buChar char="§"/>
            </a:pPr>
            <a:r>
              <a:rPr lang="en-US" sz="2000" dirty="0">
                <a:solidFill>
                  <a:srgbClr val="0070C0"/>
                </a:solidFill>
              </a:rPr>
              <a:t>SMTP and POP </a:t>
            </a:r>
            <a:r>
              <a:rPr lang="en-US" sz="2000" dirty="0" smtClean="0">
                <a:solidFill>
                  <a:srgbClr val="0070C0"/>
                </a:solidFill>
              </a:rPr>
              <a:t>Services:</a:t>
            </a:r>
            <a:r>
              <a:rPr lang="en-US" sz="2000" dirty="0" smtClean="0"/>
              <a:t> </a:t>
            </a:r>
            <a:r>
              <a:rPr lang="en-US" sz="2000" dirty="0"/>
              <a:t>The SMTP service in Windows Server 2003 didn’t change much from previous versions, allowing for greater flexibility and security but not altering the core SMTP </a:t>
            </a:r>
            <a:r>
              <a:rPr lang="en-US" sz="2000" dirty="0" smtClean="0"/>
              <a:t>functions.</a:t>
            </a:r>
          </a:p>
          <a:p>
            <a:pPr marL="457200" indent="0">
              <a:buNone/>
            </a:pPr>
            <a:r>
              <a:rPr lang="en-US" sz="2000" dirty="0" smtClean="0"/>
              <a:t>Most </a:t>
            </a:r>
            <a:r>
              <a:rPr lang="en-US" sz="2000" dirty="0"/>
              <a:t>administrators would not use the SMTP service in IIS for anything other than outbound mail, instead relying on third-party servers or Microsoft’s Exchange Server for receiving and distributing </a:t>
            </a:r>
            <a:r>
              <a:rPr lang="en-US" sz="2000" dirty="0" smtClean="0"/>
              <a:t>mail.</a:t>
            </a:r>
          </a:p>
          <a:p>
            <a:pPr marL="457200" indent="0">
              <a:buNone/>
            </a:pPr>
            <a:r>
              <a:rPr lang="en-US" sz="2000" dirty="0" smtClean="0"/>
              <a:t>But </a:t>
            </a:r>
            <a:r>
              <a:rPr lang="en-US" sz="2000" dirty="0"/>
              <a:t>the addition of a POP3 service in Server 2003 allowed a rudimentary mail server configuration, useful for testing or small mail </a:t>
            </a:r>
            <a:r>
              <a:rPr lang="en-US" sz="2000" dirty="0" smtClean="0"/>
              <a:t>domains.</a:t>
            </a:r>
          </a:p>
          <a:p>
            <a:pPr marL="457200" indent="0">
              <a:buNone/>
            </a:pPr>
            <a:r>
              <a:rPr lang="en-US" sz="2000" dirty="0" smtClean="0"/>
              <a:t>Although </a:t>
            </a:r>
            <a:r>
              <a:rPr lang="en-US" sz="2000" dirty="0"/>
              <a:t>SMTP can be used to transfer mail, most mail clients such as Microsoft Outlook rely on the POP3 or IMAP protocols to retrieve mail, which was unavailable without additional products until Windows Server 2003 and IIS 6.0</a:t>
            </a:r>
            <a:r>
              <a:rPr lang="en-US" sz="2000" dirty="0" smtClean="0"/>
              <a:t>.</a:t>
            </a:r>
            <a:endParaRPr lang="en-US" sz="2000" dirty="0"/>
          </a:p>
        </p:txBody>
      </p:sp>
    </p:spTree>
    <p:extLst>
      <p:ext uri="{BB962C8B-B14F-4D97-AF65-F5344CB8AC3E}">
        <p14:creationId xmlns:p14="http://schemas.microsoft.com/office/powerpoint/2010/main" val="3310453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IIS 7.0 AND </a:t>
            </a:r>
            <a:r>
              <a:rPr lang="en-US" dirty="0" smtClean="0">
                <a:solidFill>
                  <a:schemeClr val="bg1"/>
                </a:solidFill>
              </a:rPr>
              <a:t>7.5</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solidFill>
                  <a:srgbClr val="FF0000"/>
                </a:solidFill>
              </a:rPr>
              <a:t>IIS 7.0</a:t>
            </a:r>
            <a:r>
              <a:rPr lang="en-US" sz="2000" dirty="0"/>
              <a:t> was a </a:t>
            </a:r>
            <a:r>
              <a:rPr lang="en-US" sz="2000" dirty="0">
                <a:solidFill>
                  <a:srgbClr val="FF0000"/>
                </a:solidFill>
              </a:rPr>
              <a:t>complete rewrite</a:t>
            </a:r>
            <a:r>
              <a:rPr lang="en-US" sz="2000" dirty="0"/>
              <a:t> of the </a:t>
            </a:r>
            <a:r>
              <a:rPr lang="en-US" sz="2000" dirty="0">
                <a:solidFill>
                  <a:srgbClr val="FF0000"/>
                </a:solidFill>
              </a:rPr>
              <a:t>base code</a:t>
            </a:r>
            <a:r>
              <a:rPr lang="en-US" sz="2000" dirty="0"/>
              <a:t> from IIS 6.0 and </a:t>
            </a:r>
            <a:r>
              <a:rPr lang="en-US" sz="2000" dirty="0" smtClean="0"/>
              <a:t>earlier.</a:t>
            </a:r>
          </a:p>
          <a:p>
            <a:pPr marL="457200">
              <a:buFont typeface="Wingdings" panose="05000000000000000000" pitchFamily="2" charset="2"/>
              <a:buChar char="§"/>
            </a:pPr>
            <a:r>
              <a:rPr lang="en-US" sz="2000" dirty="0" smtClean="0"/>
              <a:t>Available </a:t>
            </a:r>
            <a:r>
              <a:rPr lang="en-US" sz="2000" dirty="0"/>
              <a:t>on Windows Vista and Windows Server 2008, IIS 7.0 adapted to several operating systems, including the new Windows Core Edition and the Windows Web Server </a:t>
            </a:r>
            <a:r>
              <a:rPr lang="en-US" sz="2000" dirty="0" smtClean="0"/>
              <a:t>edition.</a:t>
            </a:r>
          </a:p>
          <a:p>
            <a:pPr marL="457200">
              <a:buFont typeface="Wingdings" panose="05000000000000000000" pitchFamily="2" charset="2"/>
              <a:buChar char="§"/>
            </a:pPr>
            <a:r>
              <a:rPr lang="en-US" sz="2000" dirty="0" smtClean="0"/>
              <a:t>IIS </a:t>
            </a:r>
            <a:r>
              <a:rPr lang="en-US" sz="2000" dirty="0"/>
              <a:t>7.5, introduced with Windows 7, consisted of IIS 7.0 plus all the inline updates that had been made to IIS 7.0 since its </a:t>
            </a:r>
            <a:r>
              <a:rPr lang="en-US" sz="2000" dirty="0" smtClean="0"/>
              <a:t>introduction.</a:t>
            </a:r>
          </a:p>
          <a:p>
            <a:pPr marL="457200">
              <a:buFont typeface="Wingdings" panose="05000000000000000000" pitchFamily="2" charset="2"/>
              <a:buChar char="§"/>
            </a:pPr>
            <a:r>
              <a:rPr lang="en-US" sz="2000" dirty="0" smtClean="0"/>
              <a:t>Users </a:t>
            </a:r>
            <a:r>
              <a:rPr lang="en-US" sz="2000" dirty="0"/>
              <a:t>could essentially update IIS 7.0 to the functionality of IIS 7.5 by installing the appropriate updates and </a:t>
            </a:r>
            <a:r>
              <a:rPr lang="en-US" sz="2000" dirty="0" smtClean="0"/>
              <a:t>modules.</a:t>
            </a:r>
          </a:p>
          <a:p>
            <a:pPr marL="457200">
              <a:buFont typeface="Wingdings" panose="05000000000000000000" pitchFamily="2" charset="2"/>
              <a:buChar char="§"/>
            </a:pPr>
            <a:r>
              <a:rPr lang="en-US" sz="2000" dirty="0" smtClean="0"/>
              <a:t>IIS </a:t>
            </a:r>
            <a:r>
              <a:rPr lang="en-US" sz="2000" dirty="0"/>
              <a:t>7.0 was a ground-up rewrite of IIS 6.0, designed as an integrated web application </a:t>
            </a:r>
            <a:r>
              <a:rPr lang="en-US" sz="2000" dirty="0" smtClean="0"/>
              <a:t>platform.</a:t>
            </a:r>
          </a:p>
          <a:p>
            <a:pPr marL="457200">
              <a:buFont typeface="Wingdings" panose="05000000000000000000" pitchFamily="2" charset="2"/>
              <a:buChar char="§"/>
            </a:pPr>
            <a:r>
              <a:rPr lang="en-US" sz="2000" dirty="0" smtClean="0"/>
              <a:t>Integration </a:t>
            </a:r>
            <a:r>
              <a:rPr lang="en-US" sz="2000" dirty="0"/>
              <a:t>with the ASP.NET framework combined with fully exposed application programming interfaces (APIs) for complete extensibility of the platform and management interfaces made IIS 7.0 a programmer’s </a:t>
            </a:r>
            <a:r>
              <a:rPr lang="en-US" sz="2000" dirty="0" smtClean="0"/>
              <a:t>dream.</a:t>
            </a:r>
          </a:p>
          <a:p>
            <a:pPr marL="457200">
              <a:buFont typeface="Wingdings" panose="05000000000000000000" pitchFamily="2" charset="2"/>
              <a:buChar char="§"/>
            </a:pPr>
            <a:r>
              <a:rPr lang="en-US" sz="2000" dirty="0" smtClean="0"/>
              <a:t>Security </a:t>
            </a:r>
            <a:r>
              <a:rPr lang="en-US" sz="2000" dirty="0"/>
              <a:t>that included delegation of configuration and a complete diagnostic suite with request tracing and advanced logging satisfied several of the administrator’s </a:t>
            </a:r>
            <a:r>
              <a:rPr lang="en-US" sz="2000" dirty="0" smtClean="0"/>
              <a:t>desires.</a:t>
            </a:r>
          </a:p>
          <a:p>
            <a:pPr marL="457200">
              <a:buFont typeface="Wingdings" panose="05000000000000000000" pitchFamily="2" charset="2"/>
              <a:buChar char="§"/>
            </a:pPr>
            <a:r>
              <a:rPr lang="en-US" sz="2000" dirty="0" smtClean="0"/>
              <a:t>Although </a:t>
            </a:r>
            <a:r>
              <a:rPr lang="en-US" sz="2000" dirty="0"/>
              <a:t>the most substantial change in IIS 7.0 may have been the </a:t>
            </a:r>
            <a:r>
              <a:rPr lang="en-US" sz="2000" dirty="0">
                <a:solidFill>
                  <a:srgbClr val="FF0000"/>
                </a:solidFill>
              </a:rPr>
              <a:t>integration of ASP.NET</a:t>
            </a:r>
            <a:r>
              <a:rPr lang="en-US" sz="2000" dirty="0"/>
              <a:t> into the request pipeline, the extensibility of IIS 7.0, configuration delegation and the use of XML </a:t>
            </a:r>
            <a:r>
              <a:rPr lang="en-US" sz="2000" dirty="0" smtClean="0"/>
              <a:t>configuration </a:t>
            </a:r>
            <a:r>
              <a:rPr lang="en-US" sz="2000" dirty="0"/>
              <a:t>files, request tracing and diagnostics, and the new administration tools were all welcome changes from previous versions of IIS</a:t>
            </a:r>
            <a:r>
              <a:rPr lang="en-US" sz="2000" dirty="0" smtClean="0"/>
              <a:t>.</a:t>
            </a:r>
            <a:endParaRPr lang="en-US" sz="2000" dirty="0"/>
          </a:p>
        </p:txBody>
      </p:sp>
    </p:spTree>
    <p:extLst>
      <p:ext uri="{BB962C8B-B14F-4D97-AF65-F5344CB8AC3E}">
        <p14:creationId xmlns:p14="http://schemas.microsoft.com/office/powerpoint/2010/main" val="3944986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IIS 7.0 AND </a:t>
            </a:r>
            <a:r>
              <a:rPr lang="en-US" dirty="0" smtClean="0">
                <a:solidFill>
                  <a:schemeClr val="bg1"/>
                </a:solidFill>
              </a:rPr>
              <a:t>7.5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Unlike </a:t>
            </a:r>
            <a:r>
              <a:rPr lang="en-US" sz="2000" dirty="0"/>
              <a:t>previous versions of IIS, the modular design of IIS 7.0 allowed for easy implementation of custom modules and additional </a:t>
            </a:r>
            <a:r>
              <a:rPr lang="en-US" sz="2000" dirty="0" smtClean="0"/>
              <a:t>functionality.</a:t>
            </a:r>
          </a:p>
          <a:p>
            <a:pPr marL="457200">
              <a:buFont typeface="Wingdings" panose="05000000000000000000" pitchFamily="2" charset="2"/>
              <a:buChar char="§"/>
            </a:pPr>
            <a:r>
              <a:rPr lang="en-US" sz="2000" dirty="0" smtClean="0"/>
              <a:t>This </a:t>
            </a:r>
            <a:r>
              <a:rPr lang="en-US" sz="2000" dirty="0"/>
              <a:t>increased functionality came from in-house development, third-party sources, or even </a:t>
            </a:r>
            <a:r>
              <a:rPr lang="en-US" sz="2000" dirty="0" smtClean="0"/>
              <a:t>Microsoft.</a:t>
            </a:r>
          </a:p>
          <a:p>
            <a:pPr marL="457200">
              <a:buFont typeface="Wingdings" panose="05000000000000000000" pitchFamily="2" charset="2"/>
              <a:buChar char="§"/>
            </a:pPr>
            <a:r>
              <a:rPr lang="en-US" sz="2000" dirty="0" smtClean="0"/>
              <a:t>Because </a:t>
            </a:r>
            <a:r>
              <a:rPr lang="en-US" sz="2000" dirty="0"/>
              <a:t>these modules and additional programs could be plugged into IIS at any time, without changing core operating system functions, the Microsoft IIS development team shipped additional supported and unsupported modules outside of Microsoft’s standard Service Pack </a:t>
            </a:r>
            <a:r>
              <a:rPr lang="en-US" sz="2000" dirty="0" smtClean="0"/>
              <a:t>process.</a:t>
            </a:r>
          </a:p>
          <a:p>
            <a:pPr marL="457200">
              <a:buFont typeface="Wingdings" panose="05000000000000000000" pitchFamily="2" charset="2"/>
              <a:buChar char="§"/>
            </a:pPr>
            <a:r>
              <a:rPr lang="en-US" sz="2000" dirty="0" smtClean="0"/>
              <a:t>IIS </a:t>
            </a:r>
            <a:r>
              <a:rPr lang="en-US" sz="2000" dirty="0"/>
              <a:t>7.5 included most of these inline updates and modules, such as FTP 7.5, that did not originally exist for IIS 7.0. Microsoft’s website at www.iis.net is the source for these additional downloads, for the IIS 7.0 and 7.5 versions, as well as for future </a:t>
            </a:r>
            <a:r>
              <a:rPr lang="en-US" sz="2000" dirty="0" smtClean="0"/>
              <a:t>add-on </a:t>
            </a:r>
            <a:r>
              <a:rPr lang="en-US" sz="2000" dirty="0"/>
              <a:t>modules and updates for IIS 8.0</a:t>
            </a:r>
            <a:r>
              <a:rPr lang="en-US" sz="2000" dirty="0" smtClean="0"/>
              <a:t>.</a:t>
            </a:r>
            <a:endParaRPr lang="en-US" sz="2000" dirty="0"/>
          </a:p>
        </p:txBody>
      </p:sp>
    </p:spTree>
    <p:extLst>
      <p:ext uri="{BB962C8B-B14F-4D97-AF65-F5344CB8AC3E}">
        <p14:creationId xmlns:p14="http://schemas.microsoft.com/office/powerpoint/2010/main" val="38663828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ASP.NET </a:t>
            </a:r>
            <a:r>
              <a:rPr lang="en-US" dirty="0" smtClean="0"/>
              <a:t>Integration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94129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Extensibility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8979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IIS 8</a:t>
            </a:r>
            <a:endParaRPr lang="en-US" dirty="0"/>
          </a:p>
        </p:txBody>
      </p:sp>
      <p:sp>
        <p:nvSpPr>
          <p:cNvPr id="3" name="Text Placeholder 2"/>
          <p:cNvSpPr>
            <a:spLocks noGrp="1"/>
          </p:cNvSpPr>
          <p:nvPr>
            <p:ph type="body" sz="quarter" idx="14"/>
          </p:nvPr>
        </p:nvSpPr>
        <p:spPr>
          <a:xfrm>
            <a:off x="2762250" y="2556686"/>
            <a:ext cx="4335236" cy="365760"/>
          </a:xfrm>
        </p:spPr>
        <p:txBody>
          <a:bodyPr/>
          <a:lstStyle/>
          <a:p>
            <a:r>
              <a:rPr lang="en-US" dirty="0"/>
              <a:t>Professional Microsoft IIS 8 Wrox 2012</a:t>
            </a:r>
          </a:p>
        </p:txBody>
      </p:sp>
      <p:sp>
        <p:nvSpPr>
          <p:cNvPr id="4" name="Text Placeholder 3"/>
          <p:cNvSpPr>
            <a:spLocks noGrp="1"/>
          </p:cNvSpPr>
          <p:nvPr>
            <p:ph type="body" sz="quarter" idx="15"/>
          </p:nvPr>
        </p:nvSpPr>
        <p:spPr>
          <a:xfrm>
            <a:off x="2762250" y="2925811"/>
            <a:ext cx="4335236" cy="365760"/>
          </a:xfrm>
        </p:spPr>
        <p:txBody>
          <a:bodyPr/>
          <a:lstStyle/>
          <a:p>
            <a:endParaRPr lang="en-US" dirty="0"/>
          </a:p>
        </p:txBody>
      </p:sp>
      <p:sp>
        <p:nvSpPr>
          <p:cNvPr id="5" name="Date Placeholder 4"/>
          <p:cNvSpPr>
            <a:spLocks noGrp="1"/>
          </p:cNvSpPr>
          <p:nvPr>
            <p:ph type="dt" sz="half" idx="2"/>
          </p:nvPr>
        </p:nvSpPr>
        <p:spPr/>
        <p:txBody>
          <a:bodyPr/>
          <a:lstStyle/>
          <a:p>
            <a:fld id="{67994AD2-711B-412D-8C92-CF1BBB2DA9C7}" type="datetime1">
              <a:rPr lang="en-US" smtClean="0"/>
              <a:t>6/21/2018</a:t>
            </a:fld>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305481541"/>
              </p:ext>
            </p:extLst>
          </p:nvPr>
        </p:nvGraphicFramePr>
        <p:xfrm>
          <a:off x="11409510" y="1104900"/>
          <a:ext cx="668462" cy="2133600"/>
        </p:xfrm>
        <a:graphic>
          <a:graphicData uri="http://schemas.openxmlformats.org/drawingml/2006/table">
            <a:tbl>
              <a:tblPr>
                <a:tableStyleId>{BC89EF96-8CEA-46FF-86C4-4CE0E7609802}</a:tableStyleId>
              </a:tblPr>
              <a:tblGrid>
                <a:gridCol w="334231">
                  <a:extLst>
                    <a:ext uri="{9D8B030D-6E8A-4147-A177-3AD203B41FA5}">
                      <a16:colId xmlns:a16="http://schemas.microsoft.com/office/drawing/2014/main" val="1331477486"/>
                    </a:ext>
                  </a:extLst>
                </a:gridCol>
                <a:gridCol w="334231">
                  <a:extLst>
                    <a:ext uri="{9D8B030D-6E8A-4147-A177-3AD203B41FA5}">
                      <a16:colId xmlns:a16="http://schemas.microsoft.com/office/drawing/2014/main" val="508486208"/>
                    </a:ext>
                  </a:extLst>
                </a:gridCol>
              </a:tblGrid>
              <a:tr h="301228">
                <a:tc>
                  <a:txBody>
                    <a:bodyPr/>
                    <a:lstStyle/>
                    <a:p>
                      <a:endParaRPr lang="en-US" sz="1400" dirty="0"/>
                    </a:p>
                  </a:txBody>
                  <a:tcPr/>
                </a:tc>
                <a:tc>
                  <a:txBody>
                    <a:bodyPr/>
                    <a:lstStyle/>
                    <a:p>
                      <a:endParaRPr lang="en-US" sz="1400" dirty="0"/>
                    </a:p>
                  </a:txBody>
                  <a:tcPr>
                    <a:solidFill>
                      <a:srgbClr val="00B050"/>
                    </a:solidFill>
                  </a:tcPr>
                </a:tc>
                <a:extLst>
                  <a:ext uri="{0D108BD9-81ED-4DB2-BD59-A6C34878D82A}">
                    <a16:rowId xmlns:a16="http://schemas.microsoft.com/office/drawing/2014/main" val="1061832011"/>
                  </a:ext>
                </a:extLst>
              </a:tr>
              <a:tr h="301228">
                <a:tc>
                  <a:txBody>
                    <a:bodyPr/>
                    <a:lstStyle/>
                    <a:p>
                      <a:r>
                        <a:rPr lang="en-US" sz="1400" dirty="0" smtClean="0"/>
                        <a:t>1</a:t>
                      </a:r>
                      <a:endParaRPr lang="en-US" sz="1400" dirty="0"/>
                    </a:p>
                  </a:txBody>
                  <a:tcPr/>
                </a:tc>
                <a:tc>
                  <a:txBody>
                    <a:bodyPr/>
                    <a:lstStyle/>
                    <a:p>
                      <a:endParaRPr lang="en-US" sz="1400" dirty="0"/>
                    </a:p>
                  </a:txBody>
                  <a:tcPr>
                    <a:noFill/>
                  </a:tcPr>
                </a:tc>
                <a:extLst>
                  <a:ext uri="{0D108BD9-81ED-4DB2-BD59-A6C34878D82A}">
                    <a16:rowId xmlns:a16="http://schemas.microsoft.com/office/drawing/2014/main" val="3915895731"/>
                  </a:ext>
                </a:extLst>
              </a:tr>
              <a:tr h="301228">
                <a:tc>
                  <a:txBody>
                    <a:bodyPr/>
                    <a:lstStyle/>
                    <a:p>
                      <a:r>
                        <a:rPr lang="en-US" sz="1400" dirty="0" smtClean="0"/>
                        <a:t>2</a:t>
                      </a:r>
                      <a:endParaRPr lang="en-US" sz="1400" dirty="0"/>
                    </a:p>
                  </a:txBody>
                  <a:tcPr/>
                </a:tc>
                <a:tc>
                  <a:txBody>
                    <a:bodyPr/>
                    <a:lstStyle/>
                    <a:p>
                      <a:endParaRPr lang="en-US" sz="1400" dirty="0"/>
                    </a:p>
                  </a:txBody>
                  <a:tcPr>
                    <a:noFill/>
                  </a:tcPr>
                </a:tc>
                <a:extLst>
                  <a:ext uri="{0D108BD9-81ED-4DB2-BD59-A6C34878D82A}">
                    <a16:rowId xmlns:a16="http://schemas.microsoft.com/office/drawing/2014/main" val="1126986426"/>
                  </a:ext>
                </a:extLst>
              </a:tr>
              <a:tr h="301228">
                <a:tc>
                  <a:txBody>
                    <a:bodyPr/>
                    <a:lstStyle/>
                    <a:p>
                      <a:r>
                        <a:rPr lang="en-US" sz="1400" dirty="0" smtClean="0"/>
                        <a:t>3</a:t>
                      </a:r>
                    </a:p>
                  </a:txBody>
                  <a:tcPr/>
                </a:tc>
                <a:tc>
                  <a:txBody>
                    <a:bodyPr/>
                    <a:lstStyle/>
                    <a:p>
                      <a:endParaRPr lang="en-US" sz="1400" dirty="0"/>
                    </a:p>
                  </a:txBody>
                  <a:tcPr/>
                </a:tc>
                <a:extLst>
                  <a:ext uri="{0D108BD9-81ED-4DB2-BD59-A6C34878D82A}">
                    <a16:rowId xmlns:a16="http://schemas.microsoft.com/office/drawing/2014/main" val="3283472548"/>
                  </a:ext>
                </a:extLst>
              </a:tr>
              <a:tr h="301228">
                <a:tc>
                  <a:txBody>
                    <a:bodyPr/>
                    <a:lstStyle/>
                    <a:p>
                      <a:r>
                        <a:rPr lang="en-US" sz="1400" dirty="0" smtClean="0"/>
                        <a:t>4</a:t>
                      </a:r>
                    </a:p>
                  </a:txBody>
                  <a:tcPr/>
                </a:tc>
                <a:tc>
                  <a:txBody>
                    <a:bodyPr/>
                    <a:lstStyle/>
                    <a:p>
                      <a:endParaRPr lang="en-US" sz="1400" dirty="0"/>
                    </a:p>
                  </a:txBody>
                  <a:tcPr>
                    <a:noFill/>
                  </a:tcPr>
                </a:tc>
                <a:extLst>
                  <a:ext uri="{0D108BD9-81ED-4DB2-BD59-A6C34878D82A}">
                    <a16:rowId xmlns:a16="http://schemas.microsoft.com/office/drawing/2014/main" val="1703458135"/>
                  </a:ext>
                </a:extLst>
              </a:tr>
              <a:tr h="301228">
                <a:tc>
                  <a:txBody>
                    <a:bodyPr/>
                    <a:lstStyle/>
                    <a:p>
                      <a:r>
                        <a:rPr lang="en-US" sz="1400" dirty="0" smtClean="0"/>
                        <a:t>5</a:t>
                      </a:r>
                      <a:endParaRPr lang="en-US" sz="1400" dirty="0"/>
                    </a:p>
                  </a:txBody>
                  <a:tcPr/>
                </a:tc>
                <a:tc>
                  <a:txBody>
                    <a:bodyPr/>
                    <a:lstStyle/>
                    <a:p>
                      <a:endParaRPr lang="en-US" sz="1400" dirty="0"/>
                    </a:p>
                  </a:txBody>
                  <a:tcPr/>
                </a:tc>
                <a:extLst>
                  <a:ext uri="{0D108BD9-81ED-4DB2-BD59-A6C34878D82A}">
                    <a16:rowId xmlns:a16="http://schemas.microsoft.com/office/drawing/2014/main" val="733363448"/>
                  </a:ext>
                </a:extLst>
              </a:tr>
              <a:tr h="301228">
                <a:tc>
                  <a:txBody>
                    <a:bodyPr/>
                    <a:lstStyle/>
                    <a:p>
                      <a:r>
                        <a:rPr lang="en-US" sz="1400" dirty="0" smtClean="0"/>
                        <a:t>6</a:t>
                      </a:r>
                      <a:endParaRPr lang="en-US" sz="1400" dirty="0"/>
                    </a:p>
                  </a:txBody>
                  <a:tcPr/>
                </a:tc>
                <a:tc>
                  <a:txBody>
                    <a:bodyPr/>
                    <a:lstStyle/>
                    <a:p>
                      <a:endParaRPr lang="en-US" sz="1400" dirty="0"/>
                    </a:p>
                  </a:txBody>
                  <a:tcPr/>
                </a:tc>
                <a:extLst>
                  <a:ext uri="{0D108BD9-81ED-4DB2-BD59-A6C34878D82A}">
                    <a16:rowId xmlns:a16="http://schemas.microsoft.com/office/drawing/2014/main" val="274355365"/>
                  </a:ext>
                </a:extLst>
              </a:tr>
            </a:tbl>
          </a:graphicData>
        </a:graphic>
      </p:graphicFrame>
    </p:spTree>
    <p:extLst>
      <p:ext uri="{BB962C8B-B14F-4D97-AF65-F5344CB8AC3E}">
        <p14:creationId xmlns:p14="http://schemas.microsoft.com/office/powerpoint/2010/main" val="2169284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Security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4665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Remote Management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7669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IIS Manager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76259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AppCmd.exe Command-Line </a:t>
            </a:r>
            <a:r>
              <a:rPr lang="en-US" dirty="0" smtClean="0"/>
              <a:t>Utility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582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PowerShell </a:t>
            </a:r>
            <a:r>
              <a:rPr lang="en-US" dirty="0" smtClean="0"/>
              <a:t>Integration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5812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Diagnostics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4676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Windows Server 2012 Features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Because IIS is integrated into the Windows operating system, many of the changes to IIS 8.0 have to do with changes to the Windows operating system </a:t>
            </a:r>
            <a:r>
              <a:rPr lang="en-US" sz="2000" dirty="0" smtClean="0"/>
              <a:t>itself.</a:t>
            </a:r>
          </a:p>
          <a:p>
            <a:pPr marL="457200">
              <a:buFont typeface="Wingdings" panose="05000000000000000000" pitchFamily="2" charset="2"/>
              <a:buChar char="§"/>
            </a:pPr>
            <a:r>
              <a:rPr lang="en-US" sz="2000" dirty="0" smtClean="0"/>
              <a:t>Windows </a:t>
            </a:r>
            <a:r>
              <a:rPr lang="en-US" sz="2000" dirty="0"/>
              <a:t>Server 2012 has many new features that affect and enhance IIS 8.0</a:t>
            </a:r>
            <a:r>
              <a:rPr lang="en-US" sz="2000" dirty="0" smtClean="0"/>
              <a:t>.</a:t>
            </a:r>
            <a:endParaRPr lang="en-US" sz="2000" dirty="0"/>
          </a:p>
        </p:txBody>
      </p:sp>
    </p:spTree>
    <p:extLst>
      <p:ext uri="{BB962C8B-B14F-4D97-AF65-F5344CB8AC3E}">
        <p14:creationId xmlns:p14="http://schemas.microsoft.com/office/powerpoint/2010/main" val="592810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Server </a:t>
            </a:r>
            <a:r>
              <a:rPr lang="en-US" dirty="0" smtClean="0"/>
              <a:t>Versions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4264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New User </a:t>
            </a:r>
            <a:r>
              <a:rPr lang="en-US" dirty="0" smtClean="0"/>
              <a:t>Interface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16089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Virtualization and Private </a:t>
            </a:r>
            <a:r>
              <a:rPr lang="en-US" dirty="0" smtClean="0"/>
              <a:t>Cloud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2892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4294967295"/>
          </p:nvPr>
        </p:nvSpPr>
        <p:spPr>
          <a:xfrm>
            <a:off x="0" y="6538913"/>
            <a:ext cx="2743200" cy="254000"/>
          </a:xfrm>
        </p:spPr>
        <p:txBody>
          <a:bodyPr/>
          <a:lstStyle/>
          <a:p>
            <a:fld id="{61C8E247-01B5-4759-ABE7-2C8F5B0EF80E}" type="datetime3">
              <a:rPr lang="en-US" smtClean="0"/>
              <a:t>21 June 2018</a:t>
            </a:fld>
            <a:endParaRPr lang="en-US" dirty="0"/>
          </a:p>
        </p:txBody>
      </p:sp>
      <p:sp>
        <p:nvSpPr>
          <p:cNvPr id="6" name="Slide Number Placeholder 5"/>
          <p:cNvSpPr>
            <a:spLocks noGrp="1"/>
          </p:cNvSpPr>
          <p:nvPr>
            <p:ph type="sldNum" sz="quarter" idx="4294967295"/>
          </p:nvPr>
        </p:nvSpPr>
        <p:spPr>
          <a:xfrm>
            <a:off x="9448800" y="6538913"/>
            <a:ext cx="2743200" cy="254000"/>
          </a:xfrm>
        </p:spPr>
        <p:txBody>
          <a:bodyPr/>
          <a:lstStyle/>
          <a:p>
            <a:fld id="{F1012999-1CD9-4014-B1C6-70315F8BBED0}" type="slidenum">
              <a:rPr lang="en-US" smtClean="0"/>
              <a:pPr/>
              <a:t>3</a:t>
            </a:fld>
            <a:endParaRPr lang="en-US" dirty="0"/>
          </a:p>
        </p:txBody>
      </p:sp>
      <p:pic>
        <p:nvPicPr>
          <p:cNvPr id="4" name="Picture 3"/>
          <p:cNvPicPr>
            <a:picLocks noChangeAspect="1"/>
          </p:cNvPicPr>
          <p:nvPr/>
        </p:nvPicPr>
        <p:blipFill>
          <a:blip r:embed="rId2"/>
          <a:stretch>
            <a:fillRect/>
          </a:stretch>
        </p:blipFill>
        <p:spPr>
          <a:xfrm>
            <a:off x="1172334" y="1090009"/>
            <a:ext cx="10905638" cy="2914835"/>
          </a:xfrm>
          <a:prstGeom prst="rect">
            <a:avLst/>
          </a:prstGeom>
          <a:ln>
            <a:solidFill>
              <a:schemeClr val="accent1"/>
            </a:solidFill>
          </a:ln>
        </p:spPr>
      </p:pic>
    </p:spTree>
    <p:extLst>
      <p:ext uri="{BB962C8B-B14F-4D97-AF65-F5344CB8AC3E}">
        <p14:creationId xmlns:p14="http://schemas.microsoft.com/office/powerpoint/2010/main" val="1482120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TLS/SSL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97510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IIS 8.0 </a:t>
            </a:r>
            <a:r>
              <a:rPr lang="en-US" dirty="0" smtClean="0">
                <a:solidFill>
                  <a:schemeClr val="bg1"/>
                </a:solidFill>
              </a:rPr>
              <a:t>Features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IIS 8.0 has a number of new features and improvements, some of which have been released for IIS 7.5 as out-of-band updates on </a:t>
            </a:r>
            <a:r>
              <a:rPr lang="en-US" sz="2000" dirty="0" smtClean="0">
                <a:hlinkClick r:id="rId2"/>
              </a:rPr>
              <a:t>www.iis.net</a:t>
            </a:r>
            <a:r>
              <a:rPr lang="en-US" sz="2000" dirty="0" smtClean="0"/>
              <a:t>.</a:t>
            </a:r>
          </a:p>
          <a:p>
            <a:pPr marL="457200">
              <a:buFont typeface="Wingdings" panose="05000000000000000000" pitchFamily="2" charset="2"/>
              <a:buChar char="§"/>
            </a:pPr>
            <a:r>
              <a:rPr lang="en-US" sz="2000" dirty="0" smtClean="0"/>
              <a:t>Many </a:t>
            </a:r>
            <a:r>
              <a:rPr lang="en-US" sz="2000" dirty="0"/>
              <a:t>of these new features are due to the updates within the new operating system, though, and cannot be ported back to older versions of </a:t>
            </a:r>
            <a:r>
              <a:rPr lang="en-US" sz="2000" dirty="0" smtClean="0"/>
              <a:t>IIS.</a:t>
            </a:r>
          </a:p>
          <a:p>
            <a:pPr marL="457200">
              <a:buFont typeface="Wingdings" panose="05000000000000000000" pitchFamily="2" charset="2"/>
              <a:buChar char="§"/>
            </a:pPr>
            <a:r>
              <a:rPr lang="en-US" sz="2000" dirty="0" smtClean="0"/>
              <a:t>The </a:t>
            </a:r>
            <a:r>
              <a:rPr lang="en-US" sz="2000" dirty="0"/>
              <a:t>Application Warm-Up module, for example, was released for IIS 7.5 and is built into IIS 8.0, but a central store for SSL certificates requires Windows Server 2012 and is available only on IIS 8.0</a:t>
            </a:r>
            <a:r>
              <a:rPr lang="en-US" sz="2000" dirty="0" smtClean="0"/>
              <a:t>.</a:t>
            </a:r>
            <a:endParaRPr lang="en-US" sz="2000" dirty="0"/>
          </a:p>
        </p:txBody>
      </p:sp>
    </p:spTree>
    <p:extLst>
      <p:ext uri="{BB962C8B-B14F-4D97-AF65-F5344CB8AC3E}">
        <p14:creationId xmlns:p14="http://schemas.microsoft.com/office/powerpoint/2010/main" val="918566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SSL Changes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89841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CPU </a:t>
            </a:r>
            <a:r>
              <a:rPr lang="en-US" dirty="0" smtClean="0"/>
              <a:t>Throttling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00516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Application </a:t>
            </a:r>
            <a:r>
              <a:rPr lang="en-US" dirty="0" smtClean="0"/>
              <a:t>Warm-Up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09303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WebSocket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90918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Additional </a:t>
            </a:r>
            <a:r>
              <a:rPr lang="en-US" smtClean="0"/>
              <a:t>Features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48203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67994AD2-711B-412D-8C92-CF1BBB2DA9C7}" type="datetime1">
              <a:rPr lang="en-US" smtClean="0"/>
              <a:t>6/21/2018</a:t>
            </a:fld>
            <a:endParaRPr lang="en-US" dirty="0"/>
          </a:p>
        </p:txBody>
      </p:sp>
      <p:sp>
        <p:nvSpPr>
          <p:cNvPr id="3" name="Footer Placeholder 2"/>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4" name="Slide Number Placeholder 3"/>
          <p:cNvSpPr>
            <a:spLocks noGrp="1"/>
          </p:cNvSpPr>
          <p:nvPr>
            <p:ph type="sldNum" sz="quarter" idx="4"/>
          </p:nvPr>
        </p:nvSpPr>
        <p:spPr/>
        <p:txBody>
          <a:bodyPr/>
          <a:lstStyle/>
          <a:p>
            <a:fld id="{F1012999-1CD9-4014-B1C6-70315F8BBED0}" type="slidenum">
              <a:rPr lang="en-US" smtClean="0"/>
              <a:pPr/>
              <a:t>37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26682450"/>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dirty="0"/>
                    </a:p>
                  </a:txBody>
                  <a:tcPr/>
                </a:tc>
                <a:extLst>
                  <a:ext uri="{0D108BD9-81ED-4DB2-BD59-A6C34878D82A}">
                    <a16:rowId xmlns:a16="http://schemas.microsoft.com/office/drawing/2014/main" val="1817161940"/>
                  </a:ext>
                </a:extLst>
              </a:tr>
              <a:tr h="370840">
                <a:tc>
                  <a:txBody>
                    <a:bodyPr/>
                    <a:lstStyle/>
                    <a:p>
                      <a:endParaRPr lang="en-US" dirty="0"/>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211391720"/>
                  </a:ext>
                </a:extLst>
              </a:tr>
              <a:tr h="370840">
                <a:tc>
                  <a:txBody>
                    <a:bodyPr/>
                    <a:lstStyle/>
                    <a:p>
                      <a:endParaRPr lang="en-US" dirty="0"/>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857890"/>
                  </a:ext>
                </a:extLst>
              </a:tr>
              <a:tr h="370840">
                <a:tc>
                  <a:txBody>
                    <a:bodyPr/>
                    <a:lstStyle/>
                    <a:p>
                      <a:endParaRPr lang="en-US" dirty="0"/>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469222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Background of IIS and New Features in IIS 8.0</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7884583" y="4624917"/>
            <a:ext cx="4095750" cy="2095500"/>
          </a:xfrm>
          <a:prstGeom prst="rect">
            <a:avLst/>
          </a:prstGeom>
          <a:ln>
            <a:solidFill>
              <a:schemeClr val="accent1"/>
            </a:solidFill>
          </a:ln>
        </p:spPr>
      </p:pic>
    </p:spTree>
    <p:extLst>
      <p:ext uri="{BB962C8B-B14F-4D97-AF65-F5344CB8AC3E}">
        <p14:creationId xmlns:p14="http://schemas.microsoft.com/office/powerpoint/2010/main" val="2271854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WHAT’S IN THIS </a:t>
            </a:r>
            <a:r>
              <a:rPr lang="en-US" sz="2000" dirty="0" smtClean="0"/>
              <a:t>CHAPTER?</a:t>
            </a:r>
          </a:p>
          <a:p>
            <a:pPr marL="685800">
              <a:buFont typeface="Wingdings" panose="05000000000000000000" pitchFamily="2" charset="2"/>
              <a:buChar char="ü"/>
            </a:pPr>
            <a:r>
              <a:rPr lang="en-US" sz="2000" dirty="0" smtClean="0"/>
              <a:t>A </a:t>
            </a:r>
            <a:r>
              <a:rPr lang="en-US" sz="2000" dirty="0"/>
              <a:t>background of </a:t>
            </a:r>
            <a:r>
              <a:rPr lang="en-US" sz="2000" dirty="0" smtClean="0"/>
              <a:t>IIS</a:t>
            </a:r>
          </a:p>
          <a:p>
            <a:pPr marL="685800">
              <a:buFont typeface="Wingdings" panose="05000000000000000000" pitchFamily="2" charset="2"/>
              <a:buChar char="ü"/>
            </a:pPr>
            <a:r>
              <a:rPr lang="en-US" sz="2000" dirty="0" smtClean="0"/>
              <a:t>Windows </a:t>
            </a:r>
            <a:r>
              <a:rPr lang="en-US" sz="2000" dirty="0"/>
              <a:t>Server 2012 </a:t>
            </a:r>
            <a:r>
              <a:rPr lang="en-US" sz="2000" dirty="0" smtClean="0"/>
              <a:t>features</a:t>
            </a:r>
          </a:p>
          <a:p>
            <a:pPr marL="685800">
              <a:buFont typeface="Wingdings" panose="05000000000000000000" pitchFamily="2" charset="2"/>
              <a:buChar char="ü"/>
            </a:pPr>
            <a:r>
              <a:rPr lang="en-US" sz="2000" dirty="0" smtClean="0"/>
              <a:t>New </a:t>
            </a:r>
            <a:r>
              <a:rPr lang="en-US" sz="2000" dirty="0"/>
              <a:t>features in IIS </a:t>
            </a:r>
            <a:r>
              <a:rPr lang="en-US" sz="2000" dirty="0" smtClean="0"/>
              <a:t>8.0</a:t>
            </a:r>
          </a:p>
          <a:p>
            <a:pPr marL="457200">
              <a:buFont typeface="Wingdings" panose="05000000000000000000" pitchFamily="2" charset="2"/>
              <a:buChar char="§"/>
            </a:pPr>
            <a:r>
              <a:rPr lang="en-US" sz="2000" dirty="0" smtClean="0"/>
              <a:t>Microsoft’s </a:t>
            </a:r>
            <a:r>
              <a:rPr lang="en-US" sz="2000" dirty="0"/>
              <a:t>Internet Information Services (IIS) has been around for more than 15 years, from its first incarnation in </a:t>
            </a:r>
            <a:r>
              <a:rPr lang="en-US" sz="2000" dirty="0">
                <a:solidFill>
                  <a:srgbClr val="FF0000"/>
                </a:solidFill>
              </a:rPr>
              <a:t>Windows NT 3.51</a:t>
            </a:r>
            <a:r>
              <a:rPr lang="en-US" sz="2000" dirty="0"/>
              <a:t> to the current release of </a:t>
            </a:r>
            <a:r>
              <a:rPr lang="en-US" sz="2000" dirty="0">
                <a:solidFill>
                  <a:srgbClr val="FF0000"/>
                </a:solidFill>
              </a:rPr>
              <a:t>IIS 8.0</a:t>
            </a:r>
            <a:r>
              <a:rPr lang="en-US" sz="2000" dirty="0"/>
              <a:t> on the </a:t>
            </a:r>
            <a:r>
              <a:rPr lang="en-US" sz="2000" dirty="0">
                <a:solidFill>
                  <a:srgbClr val="FF0000"/>
                </a:solidFill>
              </a:rPr>
              <a:t>Windows Server 2012</a:t>
            </a:r>
            <a:r>
              <a:rPr lang="en-US" sz="2000" dirty="0"/>
              <a:t> and </a:t>
            </a:r>
            <a:r>
              <a:rPr lang="en-US" sz="2000" dirty="0">
                <a:solidFill>
                  <a:srgbClr val="FF0000"/>
                </a:solidFill>
              </a:rPr>
              <a:t>Windows 8 </a:t>
            </a:r>
            <a:r>
              <a:rPr lang="en-US" sz="2000" dirty="0" smtClean="0">
                <a:solidFill>
                  <a:srgbClr val="FF0000"/>
                </a:solidFill>
              </a:rPr>
              <a:t>platforms</a:t>
            </a:r>
            <a:r>
              <a:rPr lang="en-US" sz="2000" dirty="0" smtClean="0"/>
              <a:t>.</a:t>
            </a:r>
          </a:p>
          <a:p>
            <a:pPr marL="457200">
              <a:buFont typeface="Wingdings" panose="05000000000000000000" pitchFamily="2" charset="2"/>
              <a:buChar char="§"/>
            </a:pPr>
            <a:r>
              <a:rPr lang="en-US" sz="2000" dirty="0" smtClean="0"/>
              <a:t>It </a:t>
            </a:r>
            <a:r>
              <a:rPr lang="en-US" sz="2000" dirty="0"/>
              <a:t>has evolved from providing basic service as an </a:t>
            </a:r>
            <a:r>
              <a:rPr lang="en-US" sz="2000" dirty="0">
                <a:solidFill>
                  <a:srgbClr val="FF0000"/>
                </a:solidFill>
              </a:rPr>
              <a:t>HTTP server</a:t>
            </a:r>
            <a:r>
              <a:rPr lang="en-US" sz="2000" dirty="0"/>
              <a:t>, as well as additional Internet services such as Gopher and WAIS, to a fully configurable application services platform integrated with the operating system. </a:t>
            </a:r>
            <a:endParaRPr lang="en-US" sz="2000" dirty="0" smtClean="0"/>
          </a:p>
          <a:p>
            <a:pPr marL="457200">
              <a:buFont typeface="Wingdings" panose="05000000000000000000" pitchFamily="2" charset="2"/>
              <a:buChar char="§"/>
            </a:pPr>
            <a:r>
              <a:rPr lang="en-US" sz="2000" dirty="0" smtClean="0"/>
              <a:t>IIS </a:t>
            </a:r>
            <a:r>
              <a:rPr lang="en-US" sz="2000" dirty="0"/>
              <a:t>8.0 is not as dramatic a change as IIS 7.0 was, but IIS 8.0 benefits from the improvements in the Windows Server 2012 operating </a:t>
            </a:r>
            <a:r>
              <a:rPr lang="en-US" sz="2000" dirty="0" smtClean="0"/>
              <a:t>system.</a:t>
            </a:r>
          </a:p>
          <a:p>
            <a:pPr marL="457200">
              <a:buFont typeface="Wingdings" panose="05000000000000000000" pitchFamily="2" charset="2"/>
              <a:buChar char="§"/>
            </a:pPr>
            <a:r>
              <a:rPr lang="en-US" sz="2000" dirty="0" smtClean="0"/>
              <a:t>These </a:t>
            </a:r>
            <a:r>
              <a:rPr lang="en-US" sz="2000" dirty="0"/>
              <a:t>benefits make IIS 8.0 far more scalable, more appropriate for cloud and virtual systems, and more integral to Microsoft’s application and programming </a:t>
            </a:r>
            <a:r>
              <a:rPr lang="en-US" sz="2000" dirty="0" smtClean="0"/>
              <a:t>environment.</a:t>
            </a:r>
          </a:p>
          <a:p>
            <a:pPr marL="457200">
              <a:buFont typeface="Wingdings" panose="05000000000000000000" pitchFamily="2" charset="2"/>
              <a:buChar char="§"/>
            </a:pPr>
            <a:r>
              <a:rPr lang="en-US" sz="2000" dirty="0" smtClean="0"/>
              <a:t>This </a:t>
            </a:r>
            <a:r>
              <a:rPr lang="en-US" sz="2000" dirty="0"/>
              <a:t>chapter provides an overview of the changes in IIS 8.0 as well as a sampling of some of the new </a:t>
            </a:r>
            <a:r>
              <a:rPr lang="en-US" sz="2000" dirty="0" smtClean="0"/>
              <a:t>technologies.</a:t>
            </a:r>
          </a:p>
        </p:txBody>
      </p:sp>
    </p:spTree>
    <p:extLst>
      <p:ext uri="{BB962C8B-B14F-4D97-AF65-F5344CB8AC3E}">
        <p14:creationId xmlns:p14="http://schemas.microsoft.com/office/powerpoint/2010/main" val="3470841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If </a:t>
            </a:r>
            <a:r>
              <a:rPr lang="en-US" sz="2000" dirty="0"/>
              <a:t>you are familiar with IIS 7.0, you will want to skim through this chapter for changes before digging into future chapters for </a:t>
            </a:r>
            <a:r>
              <a:rPr lang="en-US" sz="2000" dirty="0" smtClean="0"/>
              <a:t>specifics.</a:t>
            </a:r>
          </a:p>
          <a:p>
            <a:pPr marL="457200">
              <a:buFont typeface="Wingdings" panose="05000000000000000000" pitchFamily="2" charset="2"/>
              <a:buChar char="§"/>
            </a:pPr>
            <a:r>
              <a:rPr lang="en-US" sz="2000" dirty="0" smtClean="0"/>
              <a:t>If </a:t>
            </a:r>
            <a:r>
              <a:rPr lang="en-US" sz="2000" dirty="0"/>
              <a:t>you are new to IIS, this chapter will provide an introduction to the features in IIS 8.0 and provide you with a basis for understanding future </a:t>
            </a:r>
            <a:r>
              <a:rPr lang="en-US" sz="2000" dirty="0" smtClean="0"/>
              <a:t>chapters.</a:t>
            </a:r>
          </a:p>
          <a:p>
            <a:pPr marL="457200">
              <a:buFont typeface="Wingdings" panose="05000000000000000000" pitchFamily="2" charset="2"/>
              <a:buChar char="§"/>
            </a:pPr>
            <a:r>
              <a:rPr lang="en-US" sz="2000" dirty="0" smtClean="0"/>
              <a:t>And </a:t>
            </a:r>
            <a:r>
              <a:rPr lang="en-US" sz="2000" dirty="0"/>
              <a:t>if you’re the kind of reader who just wants to skip to the part that applies to your immediate needs, this chapter can help you figure out in what area those needs lie</a:t>
            </a:r>
            <a:r>
              <a:rPr lang="en-US" sz="2000" dirty="0" smtClean="0"/>
              <a:t>.</a:t>
            </a:r>
            <a:endParaRPr lang="en-US" sz="2000" dirty="0"/>
          </a:p>
        </p:txBody>
      </p:sp>
    </p:spTree>
    <p:extLst>
      <p:ext uri="{BB962C8B-B14F-4D97-AF65-F5344CB8AC3E}">
        <p14:creationId xmlns:p14="http://schemas.microsoft.com/office/powerpoint/2010/main" val="3523605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IIS </a:t>
            </a:r>
            <a:r>
              <a:rPr lang="en-US" dirty="0" smtClean="0">
                <a:solidFill>
                  <a:schemeClr val="bg1"/>
                </a:solidFill>
              </a:rPr>
              <a:t>Versions </a:t>
            </a:r>
            <a:r>
              <a:rPr lang="en-US" dirty="0">
                <a:solidFill>
                  <a:schemeClr val="bg1"/>
                </a:solidFill>
              </a:rPr>
              <a:t>1.0 TO </a:t>
            </a:r>
            <a:r>
              <a:rPr lang="en-US" dirty="0" smtClean="0">
                <a:solidFill>
                  <a:schemeClr val="bg1"/>
                </a:solidFill>
              </a:rPr>
              <a:t>4.0</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IIS was released with Service Pack 3 for Windows NT 3.51, as a set of services providing HTTP, Gopher, and WAIS </a:t>
            </a:r>
            <a:r>
              <a:rPr lang="en-US" sz="2000" dirty="0" smtClean="0"/>
              <a:t>functionality.</a:t>
            </a:r>
          </a:p>
          <a:p>
            <a:pPr marL="457200">
              <a:buFont typeface="Wingdings" panose="05000000000000000000" pitchFamily="2" charset="2"/>
              <a:buChar char="§"/>
            </a:pPr>
            <a:r>
              <a:rPr lang="en-US" sz="2000" dirty="0" smtClean="0"/>
              <a:t>Although </a:t>
            </a:r>
            <a:r>
              <a:rPr lang="en-US" sz="2000" dirty="0"/>
              <a:t>the functions were there, most users chose alternatives from third-party vendors, such as O’Reilly’s website or Netscape’s </a:t>
            </a:r>
            <a:r>
              <a:rPr lang="en-US" sz="2000" dirty="0" smtClean="0"/>
              <a:t>server.</a:t>
            </a:r>
          </a:p>
          <a:p>
            <a:pPr marL="457200">
              <a:buFont typeface="Wingdings" panose="05000000000000000000" pitchFamily="2" charset="2"/>
              <a:buChar char="§"/>
            </a:pPr>
            <a:r>
              <a:rPr lang="en-US" sz="2000" dirty="0" smtClean="0"/>
              <a:t>Although </a:t>
            </a:r>
            <a:r>
              <a:rPr lang="en-US" sz="2000" dirty="0"/>
              <a:t>these services had been available for years with the various flavors of UNIX operating systems, native Internet services for Windows were mostly an afterthought, with little integration with the Windows operating </a:t>
            </a:r>
            <a:r>
              <a:rPr lang="en-US" sz="2000" dirty="0" smtClean="0"/>
              <a:t>system.</a:t>
            </a:r>
          </a:p>
          <a:p>
            <a:pPr marL="457200">
              <a:buFont typeface="Wingdings" panose="05000000000000000000" pitchFamily="2" charset="2"/>
              <a:buChar char="§"/>
            </a:pPr>
            <a:r>
              <a:rPr lang="en-US" sz="2000" dirty="0" smtClean="0"/>
              <a:t>With </a:t>
            </a:r>
            <a:r>
              <a:rPr lang="en-US" sz="2000" dirty="0"/>
              <a:t>the advent of Windows NT 4.0, IIS also matured in version </a:t>
            </a:r>
            <a:r>
              <a:rPr lang="en-US" sz="2000" dirty="0" smtClean="0"/>
              <a:t>2.0.</a:t>
            </a:r>
          </a:p>
          <a:p>
            <a:pPr marL="457200">
              <a:buFont typeface="Wingdings" panose="05000000000000000000" pitchFamily="2" charset="2"/>
              <a:buChar char="§"/>
            </a:pPr>
            <a:r>
              <a:rPr lang="en-US" sz="2000" dirty="0" smtClean="0"/>
              <a:t>The </a:t>
            </a:r>
            <a:r>
              <a:rPr lang="en-US" sz="2000" dirty="0"/>
              <a:t>most notable improvement in </a:t>
            </a:r>
            <a:r>
              <a:rPr lang="en-US" sz="2000" dirty="0">
                <a:solidFill>
                  <a:srgbClr val="FF0000"/>
                </a:solidFill>
              </a:rPr>
              <a:t>IIS version 2.0</a:t>
            </a:r>
            <a:r>
              <a:rPr lang="en-US" sz="2000" dirty="0"/>
              <a:t> was closer integration with the </a:t>
            </a:r>
            <a:r>
              <a:rPr lang="en-US" sz="2000" dirty="0">
                <a:solidFill>
                  <a:srgbClr val="FF0000"/>
                </a:solidFill>
              </a:rPr>
              <a:t>Windows NT</a:t>
            </a:r>
            <a:r>
              <a:rPr lang="en-US" sz="2000" dirty="0"/>
              <a:t> operating system, taking advantage of Windows security accounts and providing integrated administration through a management console similar to many other Windows </a:t>
            </a:r>
            <a:r>
              <a:rPr lang="en-US" sz="2000" dirty="0" smtClean="0"/>
              <a:t>services.</a:t>
            </a:r>
          </a:p>
          <a:p>
            <a:pPr marL="457200">
              <a:buFont typeface="Wingdings" panose="05000000000000000000" pitchFamily="2" charset="2"/>
              <a:buChar char="§"/>
            </a:pPr>
            <a:r>
              <a:rPr lang="en-US" sz="2000" dirty="0" smtClean="0"/>
              <a:t>IIS </a:t>
            </a:r>
            <a:r>
              <a:rPr lang="en-US" sz="2000" dirty="0"/>
              <a:t>2.0 introduced support for </a:t>
            </a:r>
            <a:r>
              <a:rPr lang="en-US" sz="2000" dirty="0">
                <a:solidFill>
                  <a:srgbClr val="FF0000"/>
                </a:solidFill>
              </a:rPr>
              <a:t>HTTP Host headers</a:t>
            </a:r>
            <a:r>
              <a:rPr lang="en-US" sz="2000" dirty="0"/>
              <a:t>, which allowed multiple sites to run on a single IP address, and aligned Microsoft’s IIS development with National Computer Security Association (NCSA) standards, providing for NCSA common log formats and NCSA-style map </a:t>
            </a:r>
            <a:r>
              <a:rPr lang="en-US" sz="2000" dirty="0" smtClean="0"/>
              <a:t>files.</a:t>
            </a:r>
          </a:p>
          <a:p>
            <a:pPr marL="457200">
              <a:buFont typeface="Wingdings" panose="05000000000000000000" pitchFamily="2" charset="2"/>
              <a:buChar char="§"/>
            </a:pPr>
            <a:r>
              <a:rPr lang="en-US" sz="2000" dirty="0" smtClean="0"/>
              <a:t>IIS </a:t>
            </a:r>
            <a:r>
              <a:rPr lang="en-US" sz="2000" dirty="0"/>
              <a:t>2.0 also introduced a web browser interface for management and content indexing through </a:t>
            </a:r>
            <a:r>
              <a:rPr lang="en-US" sz="2000" dirty="0">
                <a:solidFill>
                  <a:srgbClr val="FF0000"/>
                </a:solidFill>
              </a:rPr>
              <a:t>Microsoft’s Index Server</a:t>
            </a:r>
            <a:r>
              <a:rPr lang="en-US" sz="2000" dirty="0"/>
              <a:t>. </a:t>
            </a:r>
          </a:p>
        </p:txBody>
      </p:sp>
    </p:spTree>
    <p:extLst>
      <p:ext uri="{BB962C8B-B14F-4D97-AF65-F5344CB8AC3E}">
        <p14:creationId xmlns:p14="http://schemas.microsoft.com/office/powerpoint/2010/main" val="2243019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IIS </a:t>
            </a:r>
            <a:r>
              <a:rPr lang="en-US" dirty="0" smtClean="0">
                <a:solidFill>
                  <a:schemeClr val="bg1"/>
                </a:solidFill>
              </a:rPr>
              <a:t>Versions </a:t>
            </a:r>
            <a:r>
              <a:rPr lang="en-US" dirty="0">
                <a:solidFill>
                  <a:schemeClr val="bg1"/>
                </a:solidFill>
              </a:rPr>
              <a:t>1.0 TO </a:t>
            </a:r>
            <a:r>
              <a:rPr lang="en-US" dirty="0" smtClean="0">
                <a:solidFill>
                  <a:schemeClr val="bg1"/>
                </a:solidFill>
              </a:rPr>
              <a:t>4.0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IIS </a:t>
            </a:r>
            <a:r>
              <a:rPr lang="en-US" sz="2000" dirty="0"/>
              <a:t>version 3.0 was introduced with Windows NT Service Pack 3 and introduced the world to ASP (Active Server Pages) and Microsoft’s concept of an </a:t>
            </a:r>
            <a:r>
              <a:rPr lang="en-US" sz="2000" dirty="0">
                <a:solidFill>
                  <a:srgbClr val="FF0000"/>
                </a:solidFill>
              </a:rPr>
              <a:t>application </a:t>
            </a:r>
            <a:r>
              <a:rPr lang="en-US" sz="2000" dirty="0" smtClean="0">
                <a:solidFill>
                  <a:srgbClr val="FF0000"/>
                </a:solidFill>
              </a:rPr>
              <a:t>server</a:t>
            </a:r>
            <a:r>
              <a:rPr lang="en-US" sz="2000" dirty="0" smtClean="0"/>
              <a:t>.</a:t>
            </a:r>
          </a:p>
          <a:p>
            <a:pPr marL="457200">
              <a:buFont typeface="Wingdings" panose="05000000000000000000" pitchFamily="2" charset="2"/>
              <a:buChar char="§"/>
            </a:pPr>
            <a:r>
              <a:rPr lang="en-US" sz="2000" dirty="0" smtClean="0"/>
              <a:t>A </a:t>
            </a:r>
            <a:r>
              <a:rPr lang="en-US" sz="2000" dirty="0"/>
              <a:t>precursor to the ASP.NET environment, ASP (now referred to as </a:t>
            </a:r>
            <a:r>
              <a:rPr lang="en-US" sz="2000" dirty="0">
                <a:solidFill>
                  <a:srgbClr val="FF0000"/>
                </a:solidFill>
              </a:rPr>
              <a:t>classic ASP</a:t>
            </a:r>
            <a:r>
              <a:rPr lang="en-US" sz="2000" dirty="0"/>
              <a:t>) is a server-side scripting environment for the creation of dynamic web </a:t>
            </a:r>
            <a:r>
              <a:rPr lang="en-US" sz="2000" dirty="0" smtClean="0"/>
              <a:t>pages.</a:t>
            </a:r>
          </a:p>
          <a:p>
            <a:pPr marL="457200">
              <a:buFont typeface="Wingdings" panose="05000000000000000000" pitchFamily="2" charset="2"/>
              <a:buChar char="§"/>
            </a:pPr>
            <a:r>
              <a:rPr lang="en-US" sz="2000" dirty="0" smtClean="0"/>
              <a:t>Using </a:t>
            </a:r>
            <a:r>
              <a:rPr lang="en-US" sz="2000" dirty="0"/>
              <a:t>VBScript, JScript, or any other active scripting engine, programmers finally had a viable competitor to Common Gateway Interface (CGI) and scripting technologies available on non-Microsoft platforms, such as </a:t>
            </a:r>
            <a:r>
              <a:rPr lang="en-US" sz="2000" dirty="0" smtClean="0"/>
              <a:t>Perl.</a:t>
            </a:r>
          </a:p>
          <a:p>
            <a:pPr marL="457200">
              <a:buFont typeface="Wingdings" panose="05000000000000000000" pitchFamily="2" charset="2"/>
              <a:buChar char="§"/>
            </a:pPr>
            <a:r>
              <a:rPr lang="en-US" sz="2000" dirty="0" smtClean="0"/>
              <a:t>IIS </a:t>
            </a:r>
            <a:r>
              <a:rPr lang="en-US" sz="2000" dirty="0"/>
              <a:t>4.0, available in the NT Option Pack, introduced ASP 2.0, an object-based version of ASP that included six built-in objects to provide standardized functionality in ASP </a:t>
            </a:r>
            <a:r>
              <a:rPr lang="en-US" sz="2000" dirty="0" smtClean="0"/>
              <a:t>pages.</a:t>
            </a:r>
          </a:p>
          <a:p>
            <a:pPr marL="457200">
              <a:buFont typeface="Wingdings" panose="05000000000000000000" pitchFamily="2" charset="2"/>
              <a:buChar char="§"/>
            </a:pPr>
            <a:r>
              <a:rPr lang="en-US" sz="2000" dirty="0" smtClean="0">
                <a:solidFill>
                  <a:srgbClr val="FF0000"/>
                </a:solidFill>
              </a:rPr>
              <a:t>IIS </a:t>
            </a:r>
            <a:r>
              <a:rPr lang="en-US" sz="2000" dirty="0">
                <a:solidFill>
                  <a:srgbClr val="FF0000"/>
                </a:solidFill>
              </a:rPr>
              <a:t>4.0</a:t>
            </a:r>
            <a:r>
              <a:rPr lang="en-US" sz="2000" dirty="0"/>
              <a:t> was the last version of IIS that </a:t>
            </a:r>
            <a:r>
              <a:rPr lang="en-US" sz="2000" dirty="0" smtClean="0"/>
              <a:t>could </a:t>
            </a:r>
            <a:r>
              <a:rPr lang="en-US" sz="2000" dirty="0"/>
              <a:t>be </a:t>
            </a:r>
            <a:r>
              <a:rPr lang="en-US" sz="2000" dirty="0">
                <a:solidFill>
                  <a:srgbClr val="0070C0"/>
                </a:solidFill>
              </a:rPr>
              <a:t>downloaded and installed</a:t>
            </a:r>
            <a:r>
              <a:rPr lang="en-US" sz="2000" dirty="0"/>
              <a:t> </a:t>
            </a:r>
            <a:r>
              <a:rPr lang="en-US" sz="2000" dirty="0">
                <a:solidFill>
                  <a:srgbClr val="FF0000"/>
                </a:solidFill>
              </a:rPr>
              <a:t>outside</a:t>
            </a:r>
            <a:r>
              <a:rPr lang="en-US" sz="2000" dirty="0"/>
              <a:t> of the </a:t>
            </a:r>
            <a:r>
              <a:rPr lang="en-US" sz="2000" dirty="0">
                <a:solidFill>
                  <a:srgbClr val="FF0000"/>
                </a:solidFill>
              </a:rPr>
              <a:t>operating system</a:t>
            </a:r>
            <a:r>
              <a:rPr lang="en-US" sz="2000" dirty="0" smtClean="0"/>
              <a:t>.</a:t>
            </a:r>
            <a:endParaRPr lang="en-US" sz="2000" dirty="0"/>
          </a:p>
        </p:txBody>
      </p:sp>
    </p:spTree>
    <p:extLst>
      <p:ext uri="{BB962C8B-B14F-4D97-AF65-F5344CB8AC3E}">
        <p14:creationId xmlns:p14="http://schemas.microsoft.com/office/powerpoint/2010/main" val="1534004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IIS 5.0 AND </a:t>
            </a:r>
            <a:r>
              <a:rPr lang="en-US" dirty="0" smtClean="0">
                <a:solidFill>
                  <a:schemeClr val="bg1"/>
                </a:solidFill>
              </a:rPr>
              <a:t>5.1</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With the release of Windows 2000, IIS became </a:t>
            </a:r>
            <a:r>
              <a:rPr lang="en-US" sz="2000" dirty="0">
                <a:solidFill>
                  <a:srgbClr val="FF0000"/>
                </a:solidFill>
              </a:rPr>
              <a:t>integrated</a:t>
            </a:r>
            <a:r>
              <a:rPr lang="en-US" sz="2000" dirty="0"/>
              <a:t> with the </a:t>
            </a:r>
            <a:r>
              <a:rPr lang="en-US" sz="2000" dirty="0">
                <a:solidFill>
                  <a:srgbClr val="FF0000"/>
                </a:solidFill>
              </a:rPr>
              <a:t>operating </a:t>
            </a:r>
            <a:r>
              <a:rPr lang="en-US" sz="2000" dirty="0" smtClean="0">
                <a:solidFill>
                  <a:srgbClr val="FF0000"/>
                </a:solidFill>
              </a:rPr>
              <a:t>system</a:t>
            </a:r>
            <a:r>
              <a:rPr lang="en-US" sz="2000" dirty="0" smtClean="0"/>
              <a:t>.</a:t>
            </a:r>
          </a:p>
          <a:p>
            <a:pPr marL="457200">
              <a:buFont typeface="Wingdings" panose="05000000000000000000" pitchFamily="2" charset="2"/>
              <a:buChar char="§"/>
            </a:pPr>
            <a:r>
              <a:rPr lang="en-US" sz="2000" dirty="0" smtClean="0"/>
              <a:t>Version </a:t>
            </a:r>
            <a:r>
              <a:rPr lang="en-US" sz="2000" dirty="0"/>
              <a:t>numbers reflected the operating system, and there were no upgrades to IIS available without upgrading the operating </a:t>
            </a:r>
            <a:r>
              <a:rPr lang="en-US" sz="2000" dirty="0" smtClean="0"/>
              <a:t>system.</a:t>
            </a:r>
          </a:p>
          <a:p>
            <a:pPr marL="457200">
              <a:buFont typeface="Wingdings" panose="05000000000000000000" pitchFamily="2" charset="2"/>
              <a:buChar char="§"/>
            </a:pPr>
            <a:r>
              <a:rPr lang="en-US" sz="2000" dirty="0" smtClean="0"/>
              <a:t>IIS </a:t>
            </a:r>
            <a:r>
              <a:rPr lang="en-US" sz="2000" dirty="0"/>
              <a:t>5.0 shipped with </a:t>
            </a:r>
            <a:r>
              <a:rPr lang="en-US" sz="2000" dirty="0">
                <a:solidFill>
                  <a:srgbClr val="FF0000"/>
                </a:solidFill>
              </a:rPr>
              <a:t>Windows 2000 Server</a:t>
            </a:r>
            <a:r>
              <a:rPr lang="en-US" sz="2000" dirty="0"/>
              <a:t> versions and Windows 2000 Professional, and IIS version 5.1 shipped with Windows XP Professional, but not Windows XP Home </a:t>
            </a:r>
            <a:r>
              <a:rPr lang="en-US" sz="2000" dirty="0" smtClean="0"/>
              <a:t>Edition.</a:t>
            </a:r>
          </a:p>
          <a:p>
            <a:pPr marL="457200">
              <a:buFont typeface="Wingdings" panose="05000000000000000000" pitchFamily="2" charset="2"/>
              <a:buChar char="§"/>
            </a:pPr>
            <a:r>
              <a:rPr lang="en-US" sz="2000" dirty="0" smtClean="0"/>
              <a:t>For </a:t>
            </a:r>
            <a:r>
              <a:rPr lang="en-US" sz="2000" dirty="0"/>
              <a:t>all essential functions, IIS 5.0 and IIS 5.1 are identical, differing only slightly as needed by the changes to the operating </a:t>
            </a:r>
            <a:r>
              <a:rPr lang="en-US" sz="2000" dirty="0" smtClean="0"/>
              <a:t>system.</a:t>
            </a:r>
          </a:p>
          <a:p>
            <a:pPr marL="457200">
              <a:buFont typeface="Wingdings" panose="05000000000000000000" pitchFamily="2" charset="2"/>
              <a:buChar char="§"/>
            </a:pPr>
            <a:r>
              <a:rPr lang="en-US" sz="2000" dirty="0" smtClean="0"/>
              <a:t>With </a:t>
            </a:r>
            <a:r>
              <a:rPr lang="en-US" sz="2000" dirty="0"/>
              <a:t>Windows 2000 and IIS 5.0, IIS became a service of the operating system, meant to be the base for other applications, especially for ASP </a:t>
            </a:r>
            <a:r>
              <a:rPr lang="en-US" sz="2000" dirty="0" smtClean="0"/>
              <a:t>applications.</a:t>
            </a:r>
          </a:p>
          <a:p>
            <a:pPr marL="457200">
              <a:buFont typeface="Wingdings" panose="05000000000000000000" pitchFamily="2" charset="2"/>
              <a:buChar char="§"/>
            </a:pPr>
            <a:r>
              <a:rPr lang="en-US" sz="2000" dirty="0" smtClean="0"/>
              <a:t>The </a:t>
            </a:r>
            <a:r>
              <a:rPr lang="en-US" sz="2000" dirty="0"/>
              <a:t>IIS 5.0 architecture served static content, </a:t>
            </a:r>
            <a:r>
              <a:rPr lang="en-US" sz="2000" dirty="0">
                <a:solidFill>
                  <a:srgbClr val="FF0000"/>
                </a:solidFill>
              </a:rPr>
              <a:t>Internet Server Application Programming Interface</a:t>
            </a:r>
            <a:r>
              <a:rPr lang="en-US" sz="2000" dirty="0"/>
              <a:t> (ISAPI) functions, or ASP scripts, with ASP script processing handed off to a script engine based on the file extension. </a:t>
            </a:r>
            <a:endParaRPr lang="en-US" sz="2000" dirty="0" smtClean="0"/>
          </a:p>
          <a:p>
            <a:pPr marL="457200">
              <a:buFont typeface="Wingdings" panose="05000000000000000000" pitchFamily="2" charset="2"/>
              <a:buChar char="§"/>
            </a:pPr>
            <a:r>
              <a:rPr lang="en-US" sz="2000" dirty="0" smtClean="0"/>
              <a:t>Using </a:t>
            </a:r>
            <a:r>
              <a:rPr lang="en-US" sz="2000" dirty="0"/>
              <a:t>file extensions to determine the program that handles the file has always been a common part of Windows functionality, and in the case of ASP processing, the speed of serving pages was increased by the automatic handoff of </a:t>
            </a:r>
            <a:r>
              <a:rPr lang="en-US" sz="2000" dirty="0">
                <a:solidFill>
                  <a:srgbClr val="FF0000"/>
                </a:solidFill>
              </a:rPr>
              <a:t>ASP scripts</a:t>
            </a:r>
            <a:r>
              <a:rPr lang="en-US" sz="2000" dirty="0"/>
              <a:t> directly to the </a:t>
            </a:r>
            <a:r>
              <a:rPr lang="en-US" sz="2000" dirty="0">
                <a:solidFill>
                  <a:srgbClr val="FF0000"/>
                </a:solidFill>
              </a:rPr>
              <a:t>ASP engine</a:t>
            </a:r>
            <a:r>
              <a:rPr lang="en-US" sz="2000" dirty="0"/>
              <a:t>, bypassing the static content </a:t>
            </a:r>
            <a:r>
              <a:rPr lang="en-US" sz="2000" dirty="0" smtClean="0"/>
              <a:t>handler.</a:t>
            </a:r>
          </a:p>
          <a:p>
            <a:pPr marL="457200">
              <a:buFont typeface="Wingdings" panose="05000000000000000000" pitchFamily="2" charset="2"/>
              <a:buChar char="§"/>
            </a:pPr>
            <a:r>
              <a:rPr lang="en-US" sz="2000" dirty="0" smtClean="0"/>
              <a:t>This </a:t>
            </a:r>
            <a:r>
              <a:rPr lang="en-US" sz="2000" dirty="0"/>
              <a:t>architecture has endured in IIS to the current version</a:t>
            </a:r>
            <a:r>
              <a:rPr lang="en-US" sz="2000" dirty="0" smtClean="0"/>
              <a:t>.</a:t>
            </a:r>
            <a:endParaRPr lang="en-US" sz="2000" dirty="0"/>
          </a:p>
        </p:txBody>
      </p:sp>
    </p:spTree>
    <p:extLst>
      <p:ext uri="{BB962C8B-B14F-4D97-AF65-F5344CB8AC3E}">
        <p14:creationId xmlns:p14="http://schemas.microsoft.com/office/powerpoint/2010/main" val="2629506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2480</Words>
  <Application>Microsoft Office PowerPoint</Application>
  <PresentationFormat>Widescreen</PresentationFormat>
  <Paragraphs>145</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Background of IIS and New Features in IIS 8.0</vt:lpstr>
      <vt:lpstr>Intro</vt:lpstr>
      <vt:lpstr>Intro              |</vt:lpstr>
      <vt:lpstr>IIS Versions 1.0 TO 4.0</vt:lpstr>
      <vt:lpstr>IIS Versions 1.0 TO 4.0           |</vt:lpstr>
      <vt:lpstr>IIS 5.0 AND 5.1</vt:lpstr>
      <vt:lpstr>IIS 6.0</vt:lpstr>
      <vt:lpstr>Secure by Default</vt:lpstr>
      <vt:lpstr>Secure by Default            |</vt:lpstr>
      <vt:lpstr>Request Processing</vt:lpstr>
      <vt:lpstr>Additional Features</vt:lpstr>
      <vt:lpstr>Additional Features            |</vt:lpstr>
      <vt:lpstr>IIS 7.0 AND 7.5</vt:lpstr>
      <vt:lpstr>IIS 7.0 AND 7.5             |</vt:lpstr>
      <vt:lpstr>ASP.NET Integration</vt:lpstr>
      <vt:lpstr>Extensibility</vt:lpstr>
      <vt:lpstr>Security</vt:lpstr>
      <vt:lpstr>Remote Management</vt:lpstr>
      <vt:lpstr>IIS Manager</vt:lpstr>
      <vt:lpstr>AppCmd.exe Command-Line Utility</vt:lpstr>
      <vt:lpstr>PowerShell Integration</vt:lpstr>
      <vt:lpstr>Diagnostics</vt:lpstr>
      <vt:lpstr>Windows Server 2012 Features</vt:lpstr>
      <vt:lpstr>Server Versions</vt:lpstr>
      <vt:lpstr>The New User Interface</vt:lpstr>
      <vt:lpstr>Virtualization and Private Cloud</vt:lpstr>
      <vt:lpstr>TLS/SSL</vt:lpstr>
      <vt:lpstr>IIS 8.0 Features</vt:lpstr>
      <vt:lpstr>SSL Changes</vt:lpstr>
      <vt:lpstr>CPU Throttling</vt:lpstr>
      <vt:lpstr>Application Warm-Up</vt:lpstr>
      <vt:lpstr>WebSocket</vt:lpstr>
      <vt:lpstr>Additional Features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70</cp:revision>
  <dcterms:created xsi:type="dcterms:W3CDTF">2018-04-26T03:21:35Z</dcterms:created>
  <dcterms:modified xsi:type="dcterms:W3CDTF">2018-06-21T11:44:54Z</dcterms:modified>
</cp:coreProperties>
</file>