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62" r:id="rId2"/>
    <p:sldId id="263" r:id="rId3"/>
    <p:sldId id="315" r:id="rId4"/>
    <p:sldId id="264" r:id="rId5"/>
    <p:sldId id="265" r:id="rId6"/>
    <p:sldId id="314" r:id="rId7"/>
    <p:sldId id="286" r:id="rId8"/>
    <p:sldId id="287" r:id="rId9"/>
    <p:sldId id="288" r:id="rId10"/>
    <p:sldId id="284" r:id="rId11"/>
    <p:sldId id="289" r:id="rId12"/>
    <p:sldId id="299" r:id="rId13"/>
    <p:sldId id="301" r:id="rId14"/>
    <p:sldId id="290" r:id="rId15"/>
    <p:sldId id="302" r:id="rId16"/>
    <p:sldId id="303" r:id="rId17"/>
    <p:sldId id="291" r:id="rId18"/>
    <p:sldId id="304" r:id="rId19"/>
    <p:sldId id="292" r:id="rId20"/>
    <p:sldId id="293" r:id="rId21"/>
    <p:sldId id="294" r:id="rId22"/>
    <p:sldId id="295" r:id="rId23"/>
    <p:sldId id="310" r:id="rId24"/>
    <p:sldId id="305" r:id="rId25"/>
    <p:sldId id="306" r:id="rId26"/>
    <p:sldId id="307" r:id="rId27"/>
    <p:sldId id="308" r:id="rId28"/>
    <p:sldId id="311" r:id="rId29"/>
    <p:sldId id="312" r:id="rId30"/>
    <p:sldId id="309" r:id="rId31"/>
    <p:sldId id="296" r:id="rId32"/>
    <p:sldId id="297" r:id="rId33"/>
    <p:sldId id="313" r:id="rId34"/>
    <p:sldId id="298" r:id="rId35"/>
    <p:sldId id="28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6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315"/>
          </p14:sldIdLst>
        </p14:section>
        <p14:section name="Overview" id="{9D3245C0-D897-4ACC-B9DC-BF12394DE00D}">
          <p14:sldIdLst>
            <p14:sldId id="264"/>
            <p14:sldId id="265"/>
            <p14:sldId id="314"/>
            <p14:sldId id="286"/>
            <p14:sldId id="287"/>
            <p14:sldId id="288"/>
            <p14:sldId id="284"/>
            <p14:sldId id="289"/>
            <p14:sldId id="299"/>
            <p14:sldId id="301"/>
            <p14:sldId id="290"/>
            <p14:sldId id="302"/>
            <p14:sldId id="303"/>
            <p14:sldId id="291"/>
            <p14:sldId id="304"/>
            <p14:sldId id="292"/>
            <p14:sldId id="293"/>
            <p14:sldId id="294"/>
            <p14:sldId id="295"/>
            <p14:sldId id="310"/>
            <p14:sldId id="305"/>
            <p14:sldId id="306"/>
            <p14:sldId id="307"/>
            <p14:sldId id="308"/>
            <p14:sldId id="311"/>
            <p14:sldId id="312"/>
            <p14:sldId id="309"/>
            <p14:sldId id="296"/>
            <p14:sldId id="297"/>
            <p14:sldId id="313"/>
            <p14:sldId id="298"/>
            <p14:sldId id="285"/>
          </p14:sldIdLst>
        </p14:section>
        <p14:section name="Req &amp; Installation" id="{BE6F5DFE-C7EF-4DBF-BADB-6615BDE4BF42}">
          <p14:sldIdLst>
            <p14:sldId id="266"/>
            <p14:sldId id="267"/>
          </p14:sldIdLst>
        </p14:section>
        <p14:section name="Managing Server 2012" id="{6FF99430-D6FA-4BA1-A30D-DAE458CDBC6B}">
          <p14:sldIdLst>
            <p14:sldId id="268"/>
            <p14:sldId id="269"/>
          </p14:sldIdLst>
        </p14:section>
        <p14:section name="Active Directory" id="{3A03748B-A202-427E-8C28-235D68D15EB9}">
          <p14:sldIdLst>
            <p14:sldId id="270"/>
            <p14:sldId id="271"/>
          </p14:sldIdLst>
        </p14:section>
        <p14:section name="Untitled Section"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p:scale>
          <a:sx n="100" d="100"/>
          <a:sy n="100" d="100"/>
        </p:scale>
        <p:origin x="744" y="456"/>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7/2/2018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BBABC8-77CB-42D0-8117-8FAD2EA487F2}" type="datetime3">
              <a:rPr lang="en-US" smtClean="0"/>
              <a:t>2 July 2018</a:t>
            </a:fld>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96095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Windows Server 2012</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55057640"/>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dirty="0" smtClean="0">
                          <a:solidFill>
                            <a:schemeClr val="dk1"/>
                          </a:solidFill>
                          <a:latin typeface="Gill Sans MT" panose="020B0502020104020203" pitchFamily="34" charset="0"/>
                          <a:ea typeface="+mn-ea"/>
                          <a:cs typeface="+mn-cs"/>
                        </a:rPr>
                        <a:t>15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dk1"/>
                          </a:solidFill>
                          <a:latin typeface="Gill Sans MT" panose="020B0502020104020203" pitchFamily="34" charset="0"/>
                          <a:ea typeface="+mn-ea"/>
                          <a:cs typeface="+mn-cs"/>
                        </a:rPr>
                        <a:t>15 </a:t>
                      </a:r>
                      <a:r>
                        <a:rPr lang="en-US" sz="1400" kern="1200" dirty="0" smtClean="0">
                          <a:solidFill>
                            <a:schemeClr val="dk1"/>
                          </a:solidFill>
                          <a:latin typeface="Gill Sans MT" panose="020B0502020104020203" pitchFamily="34" charset="0"/>
                          <a:ea typeface="+mn-ea"/>
                          <a:cs typeface="+mn-cs"/>
                        </a:rPr>
                        <a:t>May 18</a:t>
                      </a:r>
                    </a:p>
                  </a:txBody>
                  <a:tcPr/>
                </a:tc>
                <a:tc>
                  <a:txBody>
                    <a:bodyPr/>
                    <a:lstStyle/>
                    <a:p>
                      <a:r>
                        <a:rPr lang="en-US" sz="1400" kern="1200" smtClean="0">
                          <a:solidFill>
                            <a:schemeClr val="dk1"/>
                          </a:solidFill>
                          <a:latin typeface="Gill Sans MT" panose="020B0502020104020203" pitchFamily="34" charset="0"/>
                          <a:ea typeface="+mn-ea"/>
                          <a:cs typeface="+mn-cs"/>
                        </a:rPr>
                        <a:t>3-6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02 Jul 18</a:t>
                      </a:r>
                      <a:endParaRPr lang="en-US" sz="1400" kern="1200" dirty="0" smtClean="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a:t>
                      </a:r>
                      <a:r>
                        <a:rPr lang="en-US" sz="1400" kern="1200" smtClean="0">
                          <a:solidFill>
                            <a:schemeClr val="dk1"/>
                          </a:solidFill>
                          <a:latin typeface="Gill Sans MT" panose="020B0502020104020203" pitchFamily="34" charset="0"/>
                          <a:ea typeface="+mn-ea"/>
                          <a:cs typeface="+mn-cs"/>
                        </a:rPr>
                        <a:t>: 4-6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Capabilities and Updated Features</a:t>
            </a:r>
          </a:p>
        </p:txBody>
      </p:sp>
      <p:sp>
        <p:nvSpPr>
          <p:cNvPr id="3" name="Content Placeholder 2"/>
          <p:cNvSpPr>
            <a:spLocks noGrp="1"/>
          </p:cNvSpPr>
          <p:nvPr>
            <p:ph idx="1"/>
          </p:nvPr>
        </p:nvSpPr>
        <p:spPr/>
        <p:txBody>
          <a:bodyPr/>
          <a:lstStyle/>
          <a:p>
            <a:r>
              <a:rPr lang="en-US" dirty="0" smtClean="0"/>
              <a:t>Here’s </a:t>
            </a:r>
            <a:r>
              <a:rPr lang="en-US" dirty="0"/>
              <a:t>a quick, at-a-glance overview of some of those new features and enhancements.</a:t>
            </a:r>
          </a:p>
          <a:p>
            <a:pPr lvl="1"/>
            <a:r>
              <a:rPr lang="en-US" dirty="0"/>
              <a:t>Installation and </a:t>
            </a:r>
            <a:r>
              <a:rPr lang="en-US" dirty="0" smtClean="0"/>
              <a:t>Interface</a:t>
            </a:r>
          </a:p>
          <a:p>
            <a:pPr lvl="1"/>
            <a:r>
              <a:rPr lang="en-US" dirty="0" smtClean="0"/>
              <a:t>Management</a:t>
            </a:r>
          </a:p>
          <a:p>
            <a:pPr lvl="1"/>
            <a:r>
              <a:rPr lang="en-US" dirty="0"/>
              <a:t>Windows PowerShell </a:t>
            </a:r>
            <a:r>
              <a:rPr lang="en-US" dirty="0" smtClean="0"/>
              <a:t>3.0</a:t>
            </a:r>
          </a:p>
          <a:p>
            <a:pPr lvl="1"/>
            <a:r>
              <a:rPr lang="en-US" dirty="0" smtClean="0"/>
              <a:t>Storage</a:t>
            </a:r>
          </a:p>
          <a:p>
            <a:pPr lvl="1"/>
            <a:r>
              <a:rPr lang="en-US" dirty="0"/>
              <a:t>Remote </a:t>
            </a:r>
            <a:r>
              <a:rPr lang="en-US" dirty="0" smtClean="0"/>
              <a:t>Access</a:t>
            </a:r>
          </a:p>
          <a:p>
            <a:pPr lvl="1"/>
            <a:r>
              <a:rPr lang="en-US" dirty="0" smtClean="0"/>
              <a:t>Networking</a:t>
            </a:r>
          </a:p>
          <a:p>
            <a:pPr lvl="1"/>
            <a:r>
              <a:rPr lang="en-US" dirty="0"/>
              <a:t>Hyper-V </a:t>
            </a:r>
            <a:r>
              <a:rPr lang="en-US" dirty="0" smtClean="0"/>
              <a:t>3.0</a:t>
            </a:r>
          </a:p>
          <a:p>
            <a:pPr lvl="1"/>
            <a:r>
              <a:rPr lang="en-US" dirty="0" smtClean="0"/>
              <a:t>IIS 8</a:t>
            </a:r>
          </a:p>
          <a:p>
            <a:pPr lvl="1"/>
            <a:r>
              <a:rPr lang="en-US" dirty="0" smtClean="0"/>
              <a:t>Security</a:t>
            </a:r>
          </a:p>
          <a:p>
            <a:pPr lvl="1"/>
            <a:r>
              <a:rPr lang="en-US" dirty="0" smtClean="0"/>
              <a:t>Clustering</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412434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Installation and Interface</a:t>
            </a:r>
          </a:p>
        </p:txBody>
      </p:sp>
      <p:sp>
        <p:nvSpPr>
          <p:cNvPr id="3" name="Content Placeholder 2"/>
          <p:cNvSpPr>
            <a:spLocks noGrp="1"/>
          </p:cNvSpPr>
          <p:nvPr>
            <p:ph idx="1"/>
          </p:nvPr>
        </p:nvSpPr>
        <p:spPr/>
        <p:txBody>
          <a:bodyPr/>
          <a:lstStyle/>
          <a:p>
            <a:r>
              <a:rPr lang="en-US" dirty="0" smtClean="0"/>
              <a:t>Installation </a:t>
            </a:r>
            <a:r>
              <a:rPr lang="en-US" dirty="0"/>
              <a:t>options for Server 2012 carry over from Server 2008 R2. As with Server 2008 R2, Server 2012 installs in two primary </a:t>
            </a:r>
            <a:r>
              <a:rPr lang="en-US" dirty="0" smtClean="0"/>
              <a:t>ways:</a:t>
            </a:r>
          </a:p>
          <a:p>
            <a:pPr lvl="2"/>
            <a:r>
              <a:rPr lang="en-US" dirty="0" smtClean="0"/>
              <a:t>Server Core</a:t>
            </a:r>
          </a:p>
          <a:p>
            <a:pPr lvl="2"/>
            <a:r>
              <a:rPr lang="en-US" dirty="0"/>
              <a:t>S</a:t>
            </a:r>
            <a:r>
              <a:rPr lang="en-US" dirty="0" smtClean="0"/>
              <a:t>erver </a:t>
            </a:r>
            <a:r>
              <a:rPr lang="en-US" dirty="0"/>
              <a:t>with a GUI (</a:t>
            </a:r>
            <a:r>
              <a:rPr lang="en-US" dirty="0" smtClean="0"/>
              <a:t>graphical </a:t>
            </a:r>
            <a:r>
              <a:rPr lang="en-US" dirty="0"/>
              <a:t>user interface</a:t>
            </a:r>
            <a:r>
              <a:rPr lang="en-US" dirty="0" smtClean="0"/>
              <a:t>)</a:t>
            </a:r>
            <a:endParaRPr lang="en-US" dirty="0"/>
          </a:p>
          <a:p>
            <a:pPr lvl="1"/>
            <a:r>
              <a:rPr lang="en-US" dirty="0"/>
              <a:t>Server Core installation is the </a:t>
            </a:r>
            <a:r>
              <a:rPr lang="en-US" dirty="0">
                <a:solidFill>
                  <a:srgbClr val="FF0000"/>
                </a:solidFill>
              </a:rPr>
              <a:t>default option</a:t>
            </a:r>
            <a:r>
              <a:rPr lang="en-US" dirty="0"/>
              <a:t> and reduces the amount of system resources needed to run a GUI install, optimizing server </a:t>
            </a:r>
            <a:r>
              <a:rPr lang="en-US" dirty="0" smtClean="0"/>
              <a:t>performance.</a:t>
            </a:r>
          </a:p>
          <a:p>
            <a:pPr lvl="2"/>
            <a:r>
              <a:rPr lang="en-US" dirty="0" smtClean="0"/>
              <a:t>A </a:t>
            </a:r>
            <a:r>
              <a:rPr lang="en-US" dirty="0"/>
              <a:t>Server Core install reduces the amount of disk space needed as well as the servicing requirements and the server’s potential attack </a:t>
            </a:r>
            <a:r>
              <a:rPr lang="en-US" dirty="0" smtClean="0"/>
              <a:t>surface.</a:t>
            </a:r>
          </a:p>
          <a:p>
            <a:pPr lvl="1"/>
            <a:r>
              <a:rPr lang="en-US" dirty="0" smtClean="0"/>
              <a:t>Server </a:t>
            </a:r>
            <a:r>
              <a:rPr lang="en-US" dirty="0"/>
              <a:t>with a GUI installation is the same as the Full Installation option in Server 2008 </a:t>
            </a:r>
            <a:r>
              <a:rPr lang="en-US" dirty="0" smtClean="0"/>
              <a:t>R2.</a:t>
            </a:r>
          </a:p>
          <a:p>
            <a:pPr lvl="2"/>
            <a:r>
              <a:rPr lang="en-US" dirty="0" smtClean="0"/>
              <a:t>The </a:t>
            </a:r>
            <a:r>
              <a:rPr lang="en-US" dirty="0"/>
              <a:t>full graphical interface of Server 2012 is loaded, including the new Windows 8–like, modern UI–style interface and all the graphical tools needed to manage the server</a:t>
            </a:r>
            <a:r>
              <a:rPr lang="en-US" dirty="0" smtClean="0"/>
              <a:t>.</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58793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Installation Features</a:t>
            </a:r>
            <a:endParaRPr lang="en-US" dirty="0"/>
          </a:p>
        </p:txBody>
      </p:sp>
      <p:sp>
        <p:nvSpPr>
          <p:cNvPr id="7" name="Content Placeholder 6"/>
          <p:cNvSpPr>
            <a:spLocks noGrp="1"/>
          </p:cNvSpPr>
          <p:nvPr>
            <p:ph idx="1"/>
          </p:nvPr>
        </p:nvSpPr>
        <p:spPr/>
        <p:txBody>
          <a:bodyPr/>
          <a:lstStyle/>
          <a:p>
            <a:r>
              <a:rPr lang="en-US" dirty="0"/>
              <a:t>A new installation feature is the ability to switch between install </a:t>
            </a:r>
            <a:r>
              <a:rPr lang="en-US" dirty="0" smtClean="0"/>
              <a:t>options.</a:t>
            </a:r>
          </a:p>
          <a:p>
            <a:pPr lvl="1"/>
            <a:r>
              <a:rPr lang="en-US" dirty="0" smtClean="0"/>
              <a:t>For </a:t>
            </a:r>
            <a:r>
              <a:rPr lang="en-US" dirty="0"/>
              <a:t>example, you may initially opt for the Server with a GUI install and use the graphical tools to configure the </a:t>
            </a:r>
            <a:r>
              <a:rPr lang="en-US" dirty="0" smtClean="0"/>
              <a:t>server.</a:t>
            </a:r>
          </a:p>
          <a:p>
            <a:pPr lvl="1"/>
            <a:r>
              <a:rPr lang="en-US" dirty="0" smtClean="0"/>
              <a:t>You </a:t>
            </a:r>
            <a:r>
              <a:rPr lang="en-US" dirty="0"/>
              <a:t>can then switch to the Server Core installation and take </a:t>
            </a:r>
            <a:r>
              <a:rPr lang="en-US" dirty="0" smtClean="0"/>
              <a:t>advantage </a:t>
            </a:r>
            <a:r>
              <a:rPr lang="en-US" dirty="0"/>
              <a:t>of its resource conservation and </a:t>
            </a:r>
            <a:r>
              <a:rPr lang="en-US" dirty="0" smtClean="0"/>
              <a:t>security.</a:t>
            </a:r>
          </a:p>
          <a:p>
            <a:pPr lvl="1"/>
            <a:r>
              <a:rPr lang="en-US" dirty="0" smtClean="0"/>
              <a:t>This </a:t>
            </a:r>
            <a:r>
              <a:rPr lang="en-US" dirty="0"/>
              <a:t>ability to switch between installation options creates an intermediary installation state called </a:t>
            </a:r>
            <a:r>
              <a:rPr lang="en-US" dirty="0">
                <a:solidFill>
                  <a:srgbClr val="FF0000"/>
                </a:solidFill>
              </a:rPr>
              <a:t>Minimal Server </a:t>
            </a:r>
            <a:r>
              <a:rPr lang="en-US" dirty="0" smtClean="0">
                <a:solidFill>
                  <a:srgbClr val="FF0000"/>
                </a:solidFill>
              </a:rPr>
              <a:t>Interface</a:t>
            </a:r>
            <a:r>
              <a:rPr lang="en-US" dirty="0" smtClean="0"/>
              <a:t>.</a:t>
            </a:r>
          </a:p>
          <a:p>
            <a:pPr lvl="2"/>
            <a:r>
              <a:rPr lang="en-US" dirty="0" smtClean="0"/>
              <a:t>This </a:t>
            </a:r>
            <a:r>
              <a:rPr lang="en-US" dirty="0"/>
              <a:t>interface is the result of starting with the Server with a GUI installation and then switching over to a Server Core </a:t>
            </a:r>
            <a:r>
              <a:rPr lang="en-US" dirty="0" smtClean="0"/>
              <a:t>install.</a:t>
            </a:r>
          </a:p>
          <a:p>
            <a:pPr lvl="2"/>
            <a:r>
              <a:rPr lang="en-US" dirty="0" smtClean="0"/>
              <a:t>With </a:t>
            </a:r>
            <a:r>
              <a:rPr lang="en-US" dirty="0"/>
              <a:t>Minimal Server </a:t>
            </a:r>
            <a:r>
              <a:rPr lang="en-US" dirty="0" smtClean="0"/>
              <a:t>Interface</a:t>
            </a:r>
          </a:p>
          <a:p>
            <a:pPr lvl="3"/>
            <a:r>
              <a:rPr lang="en-US" dirty="0" smtClean="0"/>
              <a:t>the </a:t>
            </a:r>
            <a:r>
              <a:rPr lang="en-US" dirty="0">
                <a:solidFill>
                  <a:srgbClr val="FF0000"/>
                </a:solidFill>
              </a:rPr>
              <a:t>Microsoft Management Console</a:t>
            </a:r>
            <a:r>
              <a:rPr lang="en-US" dirty="0"/>
              <a:t> (</a:t>
            </a:r>
            <a:r>
              <a:rPr lang="en-US" dirty="0" smtClean="0"/>
              <a:t>MMC)</a:t>
            </a:r>
          </a:p>
          <a:p>
            <a:pPr lvl="3"/>
            <a:r>
              <a:rPr lang="en-US" dirty="0" smtClean="0"/>
              <a:t>Server Manager</a:t>
            </a:r>
          </a:p>
          <a:p>
            <a:pPr lvl="3"/>
            <a:r>
              <a:rPr lang="en-US" dirty="0" smtClean="0"/>
              <a:t>a </a:t>
            </a:r>
            <a:r>
              <a:rPr lang="en-US" dirty="0"/>
              <a:t>subset of Control Panel are </a:t>
            </a:r>
            <a:r>
              <a:rPr lang="en-US" dirty="0" smtClean="0"/>
              <a:t>installed</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250472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Whichever </a:t>
            </a:r>
            <a:r>
              <a:rPr lang="en-US" dirty="0"/>
              <a:t>installation option you choose, you can remove any </a:t>
            </a:r>
            <a:r>
              <a:rPr lang="en-US" dirty="0">
                <a:solidFill>
                  <a:srgbClr val="FF0000"/>
                </a:solidFill>
              </a:rPr>
              <a:t>binary files</a:t>
            </a:r>
            <a:r>
              <a:rPr lang="en-US" dirty="0"/>
              <a:t> for features and server roles you don’t </a:t>
            </a:r>
            <a:r>
              <a:rPr lang="en-US" dirty="0" smtClean="0"/>
              <a:t>need.</a:t>
            </a:r>
          </a:p>
          <a:p>
            <a:pPr lvl="1"/>
            <a:r>
              <a:rPr lang="en-US" dirty="0" smtClean="0"/>
              <a:t>This </a:t>
            </a:r>
            <a:r>
              <a:rPr lang="en-US" dirty="0"/>
              <a:t>is made possible by the new Features </a:t>
            </a:r>
            <a:r>
              <a:rPr lang="en-US" dirty="0">
                <a:solidFill>
                  <a:srgbClr val="FF0000"/>
                </a:solidFill>
              </a:rPr>
              <a:t>on Demand </a:t>
            </a:r>
            <a:r>
              <a:rPr lang="en-US" dirty="0" smtClean="0">
                <a:solidFill>
                  <a:srgbClr val="FF0000"/>
                </a:solidFill>
              </a:rPr>
              <a:t>capability</a:t>
            </a:r>
            <a:r>
              <a:rPr lang="en-US" dirty="0" smtClean="0"/>
              <a:t>.</a:t>
            </a:r>
          </a:p>
          <a:p>
            <a:pPr lvl="1"/>
            <a:r>
              <a:rPr lang="en-US" dirty="0" smtClean="0"/>
              <a:t>Because </a:t>
            </a:r>
            <a:r>
              <a:rPr lang="en-US" dirty="0"/>
              <a:t>you can cherry-pick features, you can still save disk space and reduce the server’s attack surface after performing a Server with a GUI </a:t>
            </a:r>
            <a:r>
              <a:rPr lang="en-US" dirty="0" smtClean="0"/>
              <a:t>installation.</a:t>
            </a:r>
          </a:p>
          <a:p>
            <a:pPr lvl="1"/>
            <a:r>
              <a:rPr lang="en-US" dirty="0" smtClean="0"/>
              <a:t>The </a:t>
            </a:r>
            <a:r>
              <a:rPr lang="en-US" dirty="0"/>
              <a:t>new interface loaded after a Server with a GUI install is based on the tiled interface of the Windows 8 </a:t>
            </a:r>
            <a:r>
              <a:rPr lang="en-US" dirty="0" smtClean="0"/>
              <a:t>client.</a:t>
            </a:r>
          </a:p>
          <a:p>
            <a:pPr lvl="1"/>
            <a:r>
              <a:rPr lang="en-US" dirty="0" smtClean="0"/>
              <a:t>You </a:t>
            </a:r>
            <a:r>
              <a:rPr lang="en-US" dirty="0"/>
              <a:t>can use this interface to perform common administrative tasks such as searching for and opening common management tools, creating shortcuts to frequently used programs, and running programs with elevated </a:t>
            </a:r>
            <a:r>
              <a:rPr lang="en-US" dirty="0" smtClean="0"/>
              <a:t>permissions.</a:t>
            </a:r>
          </a:p>
          <a:p>
            <a:pPr lvl="1"/>
            <a:r>
              <a:rPr lang="en-US" smtClean="0"/>
              <a:t>Programs </a:t>
            </a:r>
            <a:r>
              <a:rPr lang="en-US" dirty="0"/>
              <a:t>like Internet Explorer are now Windows 8–style apps and work in very much the same way that mobile apps do; instead of being closed, apps are minimized in the back‐ ground and become inactive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
        <p:nvSpPr>
          <p:cNvPr id="2" name="Title 1"/>
          <p:cNvSpPr>
            <a:spLocks noGrp="1"/>
          </p:cNvSpPr>
          <p:nvPr>
            <p:ph type="title"/>
          </p:nvPr>
        </p:nvSpPr>
        <p:spPr/>
        <p:txBody>
          <a:bodyPr/>
          <a:lstStyle/>
          <a:p>
            <a:r>
              <a:rPr lang="en-US" dirty="0" smtClean="0"/>
              <a:t>Customization</a:t>
            </a:r>
            <a:endParaRPr lang="en-US" dirty="0"/>
          </a:p>
        </p:txBody>
      </p:sp>
    </p:spTree>
    <p:extLst>
      <p:ext uri="{BB962C8B-B14F-4D97-AF65-F5344CB8AC3E}">
        <p14:creationId xmlns:p14="http://schemas.microsoft.com/office/powerpoint/2010/main" val="292643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Management</a:t>
            </a:r>
          </a:p>
        </p:txBody>
      </p:sp>
      <p:sp>
        <p:nvSpPr>
          <p:cNvPr id="3" name="Content Placeholder 2"/>
          <p:cNvSpPr>
            <a:spLocks noGrp="1"/>
          </p:cNvSpPr>
          <p:nvPr>
            <p:ph idx="1"/>
          </p:nvPr>
        </p:nvSpPr>
        <p:spPr/>
        <p:txBody>
          <a:bodyPr/>
          <a:lstStyle/>
          <a:p>
            <a:r>
              <a:rPr lang="en-US" dirty="0" smtClean="0">
                <a:solidFill>
                  <a:srgbClr val="FF0000"/>
                </a:solidFill>
              </a:rPr>
              <a:t>Server </a:t>
            </a:r>
            <a:r>
              <a:rPr lang="en-US" dirty="0">
                <a:solidFill>
                  <a:srgbClr val="FF0000"/>
                </a:solidFill>
              </a:rPr>
              <a:t>Manager</a:t>
            </a:r>
            <a:r>
              <a:rPr lang="en-US" dirty="0"/>
              <a:t>, introduced in the first release of Windows Server 2008, provides server management based on server roles such </a:t>
            </a:r>
            <a:r>
              <a:rPr lang="en-US" dirty="0" smtClean="0"/>
              <a:t>as</a:t>
            </a:r>
          </a:p>
          <a:p>
            <a:pPr lvl="2"/>
            <a:r>
              <a:rPr lang="en-US" dirty="0" smtClean="0"/>
              <a:t>Active </a:t>
            </a:r>
            <a:r>
              <a:rPr lang="en-US" dirty="0"/>
              <a:t>Directory Domain </a:t>
            </a:r>
            <a:r>
              <a:rPr lang="en-US" dirty="0" smtClean="0"/>
              <a:t>Services</a:t>
            </a:r>
          </a:p>
          <a:p>
            <a:pPr lvl="2"/>
            <a:r>
              <a:rPr lang="en-US" dirty="0" smtClean="0"/>
              <a:t>Domain </a:t>
            </a:r>
            <a:r>
              <a:rPr lang="en-US" dirty="0"/>
              <a:t>Name System (</a:t>
            </a:r>
            <a:r>
              <a:rPr lang="en-US" dirty="0" smtClean="0"/>
              <a:t>DNS)</a:t>
            </a:r>
          </a:p>
          <a:p>
            <a:pPr lvl="2"/>
            <a:r>
              <a:rPr lang="en-US" dirty="0" smtClean="0"/>
              <a:t>Dynamic </a:t>
            </a:r>
            <a:r>
              <a:rPr lang="en-US" dirty="0"/>
              <a:t>Host Configuration Protocol (</a:t>
            </a:r>
            <a:r>
              <a:rPr lang="en-US" dirty="0" smtClean="0"/>
              <a:t>DHCP)</a:t>
            </a:r>
          </a:p>
          <a:p>
            <a:pPr lvl="1"/>
            <a:r>
              <a:rPr lang="en-US" dirty="0" smtClean="0"/>
              <a:t>In </a:t>
            </a:r>
            <a:r>
              <a:rPr lang="en-US" dirty="0"/>
              <a:t>Server 2012, Server Manager has a tile-based, modern </a:t>
            </a:r>
            <a:r>
              <a:rPr lang="en-US" dirty="0" smtClean="0"/>
              <a:t>interface.</a:t>
            </a:r>
          </a:p>
          <a:p>
            <a:pPr lvl="1"/>
            <a:r>
              <a:rPr lang="en-US" dirty="0" smtClean="0"/>
              <a:t>In </a:t>
            </a:r>
            <a:r>
              <a:rPr lang="en-US" dirty="0"/>
              <a:t>addition to managing the local server, Server Manager now supports </a:t>
            </a:r>
            <a:r>
              <a:rPr lang="en-US" dirty="0">
                <a:solidFill>
                  <a:srgbClr val="FF0000"/>
                </a:solidFill>
              </a:rPr>
              <a:t>multiserver </a:t>
            </a:r>
            <a:r>
              <a:rPr lang="en-US" dirty="0" smtClean="0">
                <a:solidFill>
                  <a:srgbClr val="FF0000"/>
                </a:solidFill>
              </a:rPr>
              <a:t>management</a:t>
            </a:r>
            <a:r>
              <a:rPr lang="en-US" dirty="0" smtClean="0"/>
              <a:t>.</a:t>
            </a:r>
          </a:p>
          <a:p>
            <a:pPr lvl="1"/>
            <a:r>
              <a:rPr lang="en-US" dirty="0" smtClean="0"/>
              <a:t>Most </a:t>
            </a:r>
            <a:r>
              <a:rPr lang="en-US" dirty="0"/>
              <a:t>administrative tasks can now be performed through the updated </a:t>
            </a:r>
            <a:r>
              <a:rPr lang="en-US" dirty="0">
                <a:solidFill>
                  <a:srgbClr val="FF0000"/>
                </a:solidFill>
              </a:rPr>
              <a:t>Server Manager </a:t>
            </a:r>
            <a:r>
              <a:rPr lang="en-US" dirty="0" smtClean="0">
                <a:solidFill>
                  <a:srgbClr val="FF0000"/>
                </a:solidFill>
              </a:rPr>
              <a:t>utility</a:t>
            </a:r>
            <a:r>
              <a:rPr lang="en-US" dirty="0" smtClean="0"/>
              <a:t>.</a:t>
            </a:r>
          </a:p>
          <a:p>
            <a:pPr lvl="1"/>
            <a:r>
              <a:rPr lang="en-US" dirty="0" smtClean="0"/>
              <a:t>These </a:t>
            </a:r>
            <a:r>
              <a:rPr lang="en-US" dirty="0"/>
              <a:t>tasks include deploying features and roles remotely </a:t>
            </a:r>
            <a:r>
              <a:rPr lang="en-US" dirty="0" smtClean="0"/>
              <a:t>to</a:t>
            </a:r>
          </a:p>
          <a:p>
            <a:pPr lvl="2"/>
            <a:r>
              <a:rPr lang="en-US" dirty="0" smtClean="0"/>
              <a:t>Physical</a:t>
            </a:r>
          </a:p>
          <a:p>
            <a:pPr lvl="2"/>
            <a:r>
              <a:rPr lang="en-US" dirty="0" smtClean="0"/>
              <a:t>virtual servers</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41962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
        <p:nvSpPr>
          <p:cNvPr id="3" name="Content Placeholder 2"/>
          <p:cNvSpPr>
            <a:spLocks noGrp="1"/>
          </p:cNvSpPr>
          <p:nvPr>
            <p:ph idx="1"/>
          </p:nvPr>
        </p:nvSpPr>
        <p:spPr/>
        <p:txBody>
          <a:bodyPr/>
          <a:lstStyle/>
          <a:p>
            <a:r>
              <a:rPr lang="en-US" dirty="0"/>
              <a:t>Server Manager now integrates other management tools such </a:t>
            </a:r>
            <a:r>
              <a:rPr lang="en-US" dirty="0" smtClean="0"/>
              <a:t>as</a:t>
            </a:r>
          </a:p>
          <a:p>
            <a:pPr lvl="2"/>
            <a:r>
              <a:rPr lang="en-US" dirty="0" smtClean="0"/>
              <a:t>RDS</a:t>
            </a:r>
          </a:p>
          <a:p>
            <a:pPr lvl="2"/>
            <a:r>
              <a:rPr lang="en-US" dirty="0" smtClean="0"/>
              <a:t>IPAM </a:t>
            </a:r>
            <a:r>
              <a:rPr lang="en-US" dirty="0"/>
              <a:t>(Internet protocol address </a:t>
            </a:r>
            <a:r>
              <a:rPr lang="en-US" dirty="0" smtClean="0"/>
              <a:t>management)</a:t>
            </a:r>
          </a:p>
          <a:p>
            <a:pPr lvl="2"/>
            <a:r>
              <a:rPr lang="en-US" dirty="0" smtClean="0"/>
              <a:t>Hyper-V</a:t>
            </a:r>
          </a:p>
          <a:p>
            <a:pPr lvl="2"/>
            <a:r>
              <a:rPr lang="en-US" dirty="0" smtClean="0"/>
              <a:t>file </a:t>
            </a:r>
            <a:r>
              <a:rPr lang="en-US" dirty="0"/>
              <a:t>and storage </a:t>
            </a:r>
            <a:r>
              <a:rPr lang="en-US" dirty="0" smtClean="0"/>
              <a:t>management</a:t>
            </a:r>
          </a:p>
          <a:p>
            <a:pPr lvl="1"/>
            <a:r>
              <a:rPr lang="en-US" dirty="0" smtClean="0"/>
              <a:t>Administrators </a:t>
            </a:r>
            <a:r>
              <a:rPr lang="en-US" dirty="0"/>
              <a:t>can use the </a:t>
            </a:r>
            <a:r>
              <a:rPr lang="en-US" dirty="0">
                <a:solidFill>
                  <a:srgbClr val="0070C0"/>
                </a:solidFill>
              </a:rPr>
              <a:t>enhanced</a:t>
            </a:r>
            <a:r>
              <a:rPr lang="en-US" dirty="0">
                <a:solidFill>
                  <a:srgbClr val="FF0000"/>
                </a:solidFill>
              </a:rPr>
              <a:t> Server Manager dashboard</a:t>
            </a:r>
            <a:r>
              <a:rPr lang="en-US" dirty="0"/>
              <a:t> as a centralized launching point for most server management </a:t>
            </a:r>
            <a:r>
              <a:rPr lang="en-US" dirty="0" smtClean="0"/>
              <a:t>tools.</a:t>
            </a:r>
          </a:p>
          <a:p>
            <a:pPr lvl="1"/>
            <a:r>
              <a:rPr lang="en-US" dirty="0" smtClean="0">
                <a:solidFill>
                  <a:srgbClr val="FF0000"/>
                </a:solidFill>
              </a:rPr>
              <a:t>Active </a:t>
            </a:r>
            <a:r>
              <a:rPr lang="en-US" dirty="0">
                <a:solidFill>
                  <a:srgbClr val="FF0000"/>
                </a:solidFill>
              </a:rPr>
              <a:t>Directory</a:t>
            </a:r>
            <a:r>
              <a:rPr lang="en-US" dirty="0"/>
              <a:t> (AD) is also fundamental in managing a Windows environment, and improvements have been made in Active Directory Domain </a:t>
            </a:r>
            <a:r>
              <a:rPr lang="en-US" dirty="0" smtClean="0"/>
              <a:t>Services.</a:t>
            </a:r>
          </a:p>
          <a:p>
            <a:pPr lvl="1"/>
            <a:r>
              <a:rPr lang="en-US" dirty="0" smtClean="0">
                <a:solidFill>
                  <a:srgbClr val="FF0000"/>
                </a:solidFill>
              </a:rPr>
              <a:t>dcpromo</a:t>
            </a:r>
            <a:r>
              <a:rPr lang="en-US" dirty="0"/>
              <a:t>, the command used to promote domain controllers, is integrated within the Server Manager </a:t>
            </a:r>
            <a:r>
              <a:rPr lang="en-US" dirty="0" smtClean="0"/>
              <a:t>dashboard.</a:t>
            </a:r>
          </a:p>
          <a:p>
            <a:pPr lvl="1"/>
            <a:r>
              <a:rPr lang="en-US" dirty="0" smtClean="0"/>
              <a:t>The </a:t>
            </a:r>
            <a:r>
              <a:rPr lang="en-US" dirty="0"/>
              <a:t>Active Directory installation wizard, built on PowerShell, is easier than ever to use, due to prerequisite checks and remediation actions in the case of installation issues—all part of the install </a:t>
            </a:r>
            <a:r>
              <a:rPr lang="en-US" dirty="0" smtClean="0"/>
              <a:t>process.</a:t>
            </a:r>
          </a:p>
          <a:p>
            <a:pPr lvl="1"/>
            <a:r>
              <a:rPr lang="en-US" dirty="0" smtClean="0"/>
              <a:t>An </a:t>
            </a:r>
            <a:r>
              <a:rPr lang="en-US" dirty="0"/>
              <a:t>AD install can also be launched remotely with </a:t>
            </a:r>
            <a:r>
              <a:rPr lang="en-US" dirty="0">
                <a:solidFill>
                  <a:srgbClr val="FF0000"/>
                </a:solidFill>
              </a:rPr>
              <a:t>RSAT</a:t>
            </a:r>
            <a:r>
              <a:rPr lang="en-US" dirty="0"/>
              <a:t> (Remote Server Administration Tools) installed on the Windows 8 client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9749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a:t>Management, as well as </a:t>
            </a:r>
            <a:r>
              <a:rPr lang="en-US" dirty="0">
                <a:solidFill>
                  <a:srgbClr val="FF0000"/>
                </a:solidFill>
              </a:rPr>
              <a:t>security</a:t>
            </a:r>
            <a:r>
              <a:rPr lang="en-US" dirty="0"/>
              <a:t>, is strengthened with </a:t>
            </a:r>
            <a:r>
              <a:rPr lang="en-US" dirty="0">
                <a:solidFill>
                  <a:srgbClr val="FF0000"/>
                </a:solidFill>
              </a:rPr>
              <a:t>Dynamic Access </a:t>
            </a:r>
            <a:r>
              <a:rPr lang="en-US" dirty="0" smtClean="0">
                <a:solidFill>
                  <a:srgbClr val="FF0000"/>
                </a:solidFill>
              </a:rPr>
              <a:t>Control</a:t>
            </a:r>
            <a:r>
              <a:rPr lang="en-US" dirty="0" smtClean="0"/>
              <a:t>.</a:t>
            </a:r>
          </a:p>
          <a:p>
            <a:pPr lvl="1"/>
            <a:r>
              <a:rPr lang="en-US" dirty="0" smtClean="0"/>
              <a:t>You </a:t>
            </a:r>
            <a:r>
              <a:rPr lang="en-US" dirty="0"/>
              <a:t>can tag files and apply policies based on </a:t>
            </a:r>
            <a:r>
              <a:rPr lang="en-US" dirty="0">
                <a:solidFill>
                  <a:srgbClr val="FF0000"/>
                </a:solidFill>
              </a:rPr>
              <a:t>file </a:t>
            </a:r>
            <a:r>
              <a:rPr lang="en-US" dirty="0" smtClean="0">
                <a:solidFill>
                  <a:srgbClr val="FF0000"/>
                </a:solidFill>
              </a:rPr>
              <a:t>classification</a:t>
            </a:r>
            <a:r>
              <a:rPr lang="en-US" dirty="0" smtClean="0"/>
              <a:t>.</a:t>
            </a:r>
          </a:p>
          <a:p>
            <a:pPr lvl="2"/>
            <a:r>
              <a:rPr lang="en-US" dirty="0" smtClean="0"/>
              <a:t>For </a:t>
            </a:r>
            <a:r>
              <a:rPr lang="en-US" dirty="0"/>
              <a:t>instance, files can be tagged as “Human Resources only,” and policies can be set to limit access only to the Human Resources </a:t>
            </a:r>
            <a:r>
              <a:rPr lang="en-US" dirty="0" smtClean="0"/>
              <a:t>groups.</a:t>
            </a:r>
          </a:p>
          <a:p>
            <a:pPr lvl="2"/>
            <a:r>
              <a:rPr lang="en-US" dirty="0" smtClean="0"/>
              <a:t>New </a:t>
            </a:r>
            <a:r>
              <a:rPr lang="en-US" dirty="0"/>
              <a:t>support for expressions in access control lists (i.e., setting up permissions using an expression such as “User is member of &lt;this group&gt; AND/OR &lt;that group&gt;”) gives granular access control management. </a:t>
            </a:r>
            <a:endParaRPr lang="en-US" dirty="0" smtClean="0"/>
          </a:p>
          <a:p>
            <a:pPr lvl="1"/>
            <a:r>
              <a:rPr lang="en-US" dirty="0" smtClean="0"/>
              <a:t>Central </a:t>
            </a:r>
            <a:r>
              <a:rPr lang="en-US" dirty="0"/>
              <a:t>access policies and claims-based definitions also help manage security and </a:t>
            </a:r>
            <a:r>
              <a:rPr lang="en-US" dirty="0" smtClean="0"/>
              <a:t>verify </a:t>
            </a:r>
            <a:r>
              <a:rPr lang="en-US" dirty="0"/>
              <a:t>user authentication across an </a:t>
            </a:r>
            <a:r>
              <a:rPr lang="en-US" dirty="0" smtClean="0"/>
              <a:t>organization.</a:t>
            </a:r>
          </a:p>
          <a:p>
            <a:pPr lvl="1"/>
            <a:r>
              <a:rPr lang="en-US" dirty="0" smtClean="0"/>
              <a:t>Access-denied </a:t>
            </a:r>
            <a:r>
              <a:rPr lang="en-US" dirty="0"/>
              <a:t>remediation allows </a:t>
            </a:r>
            <a:r>
              <a:rPr lang="en-US" dirty="0" smtClean="0"/>
              <a:t>administrators </a:t>
            </a:r>
            <a:r>
              <a:rPr lang="en-US" dirty="0"/>
              <a:t>to troubleshoot “</a:t>
            </a:r>
            <a:r>
              <a:rPr lang="en-US" dirty="0">
                <a:solidFill>
                  <a:srgbClr val="FF0000"/>
                </a:solidFill>
              </a:rPr>
              <a:t>access denied</a:t>
            </a:r>
            <a:r>
              <a:rPr lang="en-US" dirty="0"/>
              <a:t>” messages users may receive when accessing files and folders, and allow administrators to give on-the-fly access if </a:t>
            </a:r>
            <a:r>
              <a:rPr lang="en-US" dirty="0" smtClean="0"/>
              <a:t>needed.</a:t>
            </a:r>
          </a:p>
          <a:p>
            <a:pPr lvl="1"/>
            <a:r>
              <a:rPr lang="en-US" dirty="0" smtClean="0">
                <a:solidFill>
                  <a:srgbClr val="FF0000"/>
                </a:solidFill>
              </a:rPr>
              <a:t>File </a:t>
            </a:r>
            <a:r>
              <a:rPr lang="en-US" dirty="0">
                <a:solidFill>
                  <a:srgbClr val="FF0000"/>
                </a:solidFill>
              </a:rPr>
              <a:t>and folder classifications</a:t>
            </a:r>
            <a:r>
              <a:rPr lang="en-US" dirty="0"/>
              <a:t>, such as classifying documents as “</a:t>
            </a:r>
            <a:r>
              <a:rPr lang="en-US" dirty="0">
                <a:solidFill>
                  <a:srgbClr val="FF0000"/>
                </a:solidFill>
              </a:rPr>
              <a:t>Internal only</a:t>
            </a:r>
            <a:r>
              <a:rPr lang="en-US" dirty="0"/>
              <a:t>” or “Confidential” is done through the File System Resource </a:t>
            </a:r>
            <a:r>
              <a:rPr lang="en-US" dirty="0" smtClean="0"/>
              <a:t>Manager.</a:t>
            </a:r>
          </a:p>
          <a:p>
            <a:pPr lvl="1"/>
            <a:r>
              <a:rPr lang="en-US" dirty="0" smtClean="0"/>
              <a:t>The </a:t>
            </a:r>
            <a:r>
              <a:rPr lang="en-US" dirty="0"/>
              <a:t>familiar tool </a:t>
            </a:r>
            <a:r>
              <a:rPr lang="en-US" dirty="0">
                <a:solidFill>
                  <a:srgbClr val="FF0000"/>
                </a:solidFill>
              </a:rPr>
              <a:t>CHKDSK</a:t>
            </a:r>
            <a:r>
              <a:rPr lang="en-US" dirty="0"/>
              <a:t>, used to check volumes for problems, has been </a:t>
            </a:r>
            <a:r>
              <a:rPr lang="en-US" dirty="0" smtClean="0"/>
              <a:t>enhanced.</a:t>
            </a:r>
          </a:p>
          <a:p>
            <a:pPr lvl="1"/>
            <a:r>
              <a:rPr lang="en-US" dirty="0" smtClean="0"/>
              <a:t>Microsoft </a:t>
            </a:r>
            <a:r>
              <a:rPr lang="en-US" dirty="0"/>
              <a:t>claims that CHKDSK can check </a:t>
            </a:r>
            <a:r>
              <a:rPr lang="en-US" dirty="0">
                <a:solidFill>
                  <a:srgbClr val="FF0000"/>
                </a:solidFill>
              </a:rPr>
              <a:t>300 million </a:t>
            </a:r>
            <a:r>
              <a:rPr lang="en-US" dirty="0">
                <a:solidFill>
                  <a:srgbClr val="0070C0"/>
                </a:solidFill>
              </a:rPr>
              <a:t>files in </a:t>
            </a:r>
            <a:r>
              <a:rPr lang="en-US" dirty="0">
                <a:solidFill>
                  <a:srgbClr val="FF0000"/>
                </a:solidFill>
              </a:rPr>
              <a:t>eight seconds</a:t>
            </a:r>
            <a:r>
              <a:rPr lang="en-US" dirty="0"/>
              <a:t> while </a:t>
            </a:r>
            <a:r>
              <a:rPr lang="en-US" dirty="0" smtClean="0"/>
              <a:t>volumes </a:t>
            </a:r>
            <a:r>
              <a:rPr lang="en-US" dirty="0"/>
              <a:t>are still online and running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20507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PowerShell 3.0</a:t>
            </a:r>
          </a:p>
        </p:txBody>
      </p:sp>
      <p:sp>
        <p:nvSpPr>
          <p:cNvPr id="3" name="Content Placeholder 2"/>
          <p:cNvSpPr>
            <a:spLocks noGrp="1"/>
          </p:cNvSpPr>
          <p:nvPr>
            <p:ph idx="1"/>
          </p:nvPr>
        </p:nvSpPr>
        <p:spPr/>
        <p:txBody>
          <a:bodyPr/>
          <a:lstStyle/>
          <a:p>
            <a:r>
              <a:rPr lang="en-US" dirty="0" smtClean="0"/>
              <a:t>Microsoft </a:t>
            </a:r>
            <a:r>
              <a:rPr lang="en-US" dirty="0"/>
              <a:t>encourages system administrators to perform many server management tasks using enhanced </a:t>
            </a:r>
            <a:r>
              <a:rPr lang="en-US" dirty="0">
                <a:solidFill>
                  <a:srgbClr val="FF0000"/>
                </a:solidFill>
              </a:rPr>
              <a:t>PowerShell</a:t>
            </a:r>
            <a:r>
              <a:rPr lang="en-US" dirty="0"/>
              <a:t> </a:t>
            </a:r>
            <a:r>
              <a:rPr lang="en-US" dirty="0">
                <a:solidFill>
                  <a:srgbClr val="FF0000"/>
                </a:solidFill>
              </a:rPr>
              <a:t>scripting</a:t>
            </a:r>
            <a:r>
              <a:rPr lang="en-US" dirty="0"/>
              <a:t> with Server </a:t>
            </a:r>
            <a:r>
              <a:rPr lang="en-US" dirty="0" smtClean="0"/>
              <a:t>2012.</a:t>
            </a:r>
          </a:p>
          <a:p>
            <a:pPr lvl="1"/>
            <a:r>
              <a:rPr lang="en-US" dirty="0" smtClean="0"/>
              <a:t>In </a:t>
            </a:r>
            <a:r>
              <a:rPr lang="en-US" dirty="0"/>
              <a:t>the past, using PowerShell required learning the </a:t>
            </a:r>
            <a:r>
              <a:rPr lang="en-US" dirty="0">
                <a:solidFill>
                  <a:srgbClr val="FF0000"/>
                </a:solidFill>
              </a:rPr>
              <a:t>cmdlets</a:t>
            </a:r>
            <a:r>
              <a:rPr lang="en-US" dirty="0"/>
              <a:t> (pronounced “commandlets”) and syntax needed to </a:t>
            </a:r>
            <a:r>
              <a:rPr lang="en-US" dirty="0" smtClean="0"/>
              <a:t>manage </a:t>
            </a:r>
            <a:r>
              <a:rPr lang="en-US" dirty="0"/>
              <a:t>a Windows </a:t>
            </a:r>
            <a:r>
              <a:rPr lang="en-US" dirty="0" smtClean="0"/>
              <a:t>environment.</a:t>
            </a:r>
          </a:p>
          <a:p>
            <a:pPr lvl="1"/>
            <a:r>
              <a:rPr lang="en-US" dirty="0" smtClean="0"/>
              <a:t>Many </a:t>
            </a:r>
            <a:r>
              <a:rPr lang="en-US" dirty="0"/>
              <a:t>system administrators simply found using the graphical management tools easier</a:t>
            </a:r>
            <a:r>
              <a:rPr lang="en-US" dirty="0" smtClean="0"/>
              <a:t>.</a:t>
            </a:r>
          </a:p>
          <a:p>
            <a:pPr lvl="1"/>
            <a:r>
              <a:rPr lang="en-US" dirty="0"/>
              <a:t>PowerShell 3.0 eases that learning curve in several </a:t>
            </a:r>
            <a:r>
              <a:rPr lang="en-US" dirty="0" smtClean="0"/>
              <a:t>ways.</a:t>
            </a:r>
          </a:p>
          <a:p>
            <a:pPr lvl="2"/>
            <a:r>
              <a:rPr lang="en-US" dirty="0" smtClean="0"/>
              <a:t>First</a:t>
            </a:r>
            <a:r>
              <a:rPr lang="en-US" dirty="0"/>
              <a:t>, PowerShell 3.0 uses a simplified language syntax that is closer to natural </a:t>
            </a:r>
            <a:r>
              <a:rPr lang="en-US" dirty="0" smtClean="0"/>
              <a:t>language.</a:t>
            </a:r>
          </a:p>
          <a:p>
            <a:pPr lvl="2"/>
            <a:r>
              <a:rPr lang="en-US" dirty="0" smtClean="0"/>
              <a:t>Also</a:t>
            </a:r>
            <a:r>
              <a:rPr lang="en-US" dirty="0"/>
              <a:t>, improved cmdlet discovery plus automatic module loading makes finding and running cmdlets easier than </a:t>
            </a:r>
            <a:r>
              <a:rPr lang="en-US" dirty="0" smtClean="0"/>
              <a:t>ever.</a:t>
            </a:r>
          </a:p>
          <a:p>
            <a:pPr lvl="2"/>
            <a:r>
              <a:rPr lang="en-US" dirty="0" smtClean="0"/>
              <a:t>The </a:t>
            </a:r>
            <a:r>
              <a:rPr lang="en-US" dirty="0"/>
              <a:t>Windows PowerShell </a:t>
            </a:r>
            <a:r>
              <a:rPr lang="en-US" dirty="0">
                <a:solidFill>
                  <a:srgbClr val="FF0000"/>
                </a:solidFill>
              </a:rPr>
              <a:t>Integrated Scripting Environment</a:t>
            </a:r>
            <a:r>
              <a:rPr lang="en-US" dirty="0"/>
              <a:t> (ISE) 3.0 helps PowerShell beginners with scripting and gives advanced editing support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153853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Server 2012 includes over 140 new PowerShell cmdlets for managing networking features and Hyper-V</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113328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a:t>
            </a:r>
          </a:p>
        </p:txBody>
      </p:sp>
      <p:sp>
        <p:nvSpPr>
          <p:cNvPr id="3" name="Content Placeholder 2"/>
          <p:cNvSpPr>
            <a:spLocks noGrp="1"/>
          </p:cNvSpPr>
          <p:nvPr>
            <p:ph idx="1"/>
          </p:nvPr>
        </p:nvSpPr>
        <p:spPr/>
        <p:txBody>
          <a:bodyPr/>
          <a:lstStyle/>
          <a:p>
            <a:r>
              <a:rPr lang="en-US" dirty="0" smtClean="0"/>
              <a:t>ReFS </a:t>
            </a:r>
            <a:r>
              <a:rPr lang="en-US" dirty="0"/>
              <a:t>(</a:t>
            </a:r>
            <a:r>
              <a:rPr lang="en-US" dirty="0">
                <a:solidFill>
                  <a:srgbClr val="FF0000"/>
                </a:solidFill>
              </a:rPr>
              <a:t>Resilient File System</a:t>
            </a:r>
            <a:r>
              <a:rPr lang="en-US" dirty="0"/>
              <a:t>) is a new </a:t>
            </a:r>
            <a:r>
              <a:rPr lang="en-US" dirty="0">
                <a:solidFill>
                  <a:srgbClr val="FF0000"/>
                </a:solidFill>
              </a:rPr>
              <a:t>local filesystem</a:t>
            </a:r>
            <a:r>
              <a:rPr lang="en-US" dirty="0"/>
              <a:t> introduced in Server </a:t>
            </a:r>
            <a:r>
              <a:rPr lang="en-US" dirty="0" smtClean="0"/>
              <a:t>2012.</a:t>
            </a:r>
          </a:p>
          <a:p>
            <a:pPr lvl="1"/>
            <a:r>
              <a:rPr lang="en-US" dirty="0" smtClean="0"/>
              <a:t>ReFS </a:t>
            </a:r>
            <a:r>
              <a:rPr lang="en-US" dirty="0"/>
              <a:t>is designed to work with extremely large storage capacity, up into the </a:t>
            </a:r>
            <a:r>
              <a:rPr lang="en-US" dirty="0" smtClean="0">
                <a:solidFill>
                  <a:srgbClr val="FF0000"/>
                </a:solidFill>
              </a:rPr>
              <a:t>petabytes</a:t>
            </a:r>
            <a:r>
              <a:rPr lang="en-US" dirty="0" smtClean="0"/>
              <a:t>.</a:t>
            </a:r>
          </a:p>
          <a:p>
            <a:pPr lvl="1"/>
            <a:r>
              <a:rPr lang="en-US" dirty="0" smtClean="0"/>
              <a:t>ReFS </a:t>
            </a:r>
            <a:r>
              <a:rPr lang="en-US" dirty="0"/>
              <a:t>is tailored to use in conjunction with </a:t>
            </a:r>
            <a:r>
              <a:rPr lang="en-US" dirty="0">
                <a:solidFill>
                  <a:srgbClr val="FF0000"/>
                </a:solidFill>
              </a:rPr>
              <a:t>Storage Spaces</a:t>
            </a:r>
            <a:r>
              <a:rPr lang="en-US" dirty="0"/>
              <a:t> (explained next</a:t>
            </a:r>
            <a:r>
              <a:rPr lang="en-US" dirty="0" smtClean="0"/>
              <a:t>).</a:t>
            </a:r>
          </a:p>
          <a:p>
            <a:pPr lvl="1"/>
            <a:r>
              <a:rPr lang="en-US" dirty="0" smtClean="0"/>
              <a:t>With </a:t>
            </a:r>
            <a:r>
              <a:rPr lang="en-US" dirty="0"/>
              <a:t>ReFS, </a:t>
            </a:r>
            <a:r>
              <a:rPr lang="en-US" dirty="0" smtClean="0"/>
              <a:t>mirrored </a:t>
            </a:r>
            <a:r>
              <a:rPr lang="en-US" dirty="0"/>
              <a:t>Storage Spaces can detect and automatically repair </a:t>
            </a:r>
            <a:r>
              <a:rPr lang="en-US" dirty="0" smtClean="0"/>
              <a:t>corruption.</a:t>
            </a:r>
          </a:p>
          <a:p>
            <a:pPr lvl="1"/>
            <a:r>
              <a:rPr lang="en-US" dirty="0" smtClean="0"/>
              <a:t>The </a:t>
            </a:r>
            <a:r>
              <a:rPr lang="en-US" dirty="0"/>
              <a:t>Storage Spaces feature allows virtualizing storage in Server </a:t>
            </a:r>
            <a:r>
              <a:rPr lang="en-US" dirty="0" smtClean="0"/>
              <a:t>2012.</a:t>
            </a:r>
          </a:p>
          <a:p>
            <a:pPr lvl="1"/>
            <a:r>
              <a:rPr lang="en-US" dirty="0" smtClean="0"/>
              <a:t>In </a:t>
            </a:r>
            <a:r>
              <a:rPr lang="en-US" dirty="0"/>
              <a:t>Storage Spaces, </a:t>
            </a:r>
            <a:r>
              <a:rPr lang="en-US" dirty="0">
                <a:solidFill>
                  <a:srgbClr val="FF0000"/>
                </a:solidFill>
              </a:rPr>
              <a:t>storage pools</a:t>
            </a:r>
            <a:r>
              <a:rPr lang="en-US" dirty="0"/>
              <a:t> are created and a storage space is allocated from a storage </a:t>
            </a:r>
            <a:r>
              <a:rPr lang="en-US" dirty="0" smtClean="0"/>
              <a:t>pool.</a:t>
            </a:r>
          </a:p>
          <a:p>
            <a:pPr lvl="1"/>
            <a:r>
              <a:rPr lang="en-US" dirty="0" smtClean="0"/>
              <a:t>Windows </a:t>
            </a:r>
            <a:r>
              <a:rPr lang="en-US" dirty="0"/>
              <a:t>sees this storage space as a </a:t>
            </a:r>
            <a:r>
              <a:rPr lang="en-US" dirty="0">
                <a:solidFill>
                  <a:srgbClr val="FF0000"/>
                </a:solidFill>
              </a:rPr>
              <a:t>virtual </a:t>
            </a:r>
            <a:r>
              <a:rPr lang="en-US" dirty="0" smtClean="0">
                <a:solidFill>
                  <a:srgbClr val="FF0000"/>
                </a:solidFill>
              </a:rPr>
              <a:t>disk</a:t>
            </a:r>
            <a:r>
              <a:rPr lang="en-US" dirty="0" smtClean="0"/>
              <a:t>.</a:t>
            </a:r>
          </a:p>
          <a:p>
            <a:pPr lvl="1"/>
            <a:r>
              <a:rPr lang="en-US" dirty="0" smtClean="0"/>
              <a:t>Because </a:t>
            </a:r>
            <a:r>
              <a:rPr lang="en-US" dirty="0"/>
              <a:t>this storage is virtualized, organizations do not need to invest in additional hardware for storage, so there are some savings associated with the feature as well as flexibility in expanding storage when the need </a:t>
            </a:r>
            <a:r>
              <a:rPr lang="en-US" dirty="0" smtClean="0"/>
              <a:t>arises.</a:t>
            </a:r>
          </a:p>
          <a:p>
            <a:pPr lvl="1"/>
            <a:r>
              <a:rPr lang="en-US" dirty="0" smtClean="0">
                <a:solidFill>
                  <a:srgbClr val="FF0000"/>
                </a:solidFill>
              </a:rPr>
              <a:t>Data </a:t>
            </a:r>
            <a:r>
              <a:rPr lang="en-US" dirty="0">
                <a:solidFill>
                  <a:srgbClr val="FF0000"/>
                </a:solidFill>
              </a:rPr>
              <a:t>deduplication</a:t>
            </a:r>
            <a:r>
              <a:rPr lang="en-US" dirty="0"/>
              <a:t>—the automated find and removal of duplicate data, particularly in backup jobs—is an inherent feature in Server </a:t>
            </a:r>
            <a:r>
              <a:rPr lang="en-US" dirty="0" smtClean="0"/>
              <a:t>2012. </a:t>
            </a:r>
            <a:r>
              <a:rPr lang="en-US" dirty="0" smtClean="0">
                <a:solidFill>
                  <a:srgbClr val="FF0000"/>
                </a:solidFill>
              </a:rPr>
              <a:t>Data </a:t>
            </a:r>
            <a:r>
              <a:rPr lang="en-US" dirty="0">
                <a:solidFill>
                  <a:srgbClr val="FF0000"/>
                </a:solidFill>
              </a:rPr>
              <a:t>dedupe</a:t>
            </a:r>
            <a:r>
              <a:rPr lang="en-US" dirty="0"/>
              <a:t> allows for more storage with less </a:t>
            </a:r>
            <a:r>
              <a:rPr lang="en-US" dirty="0" smtClean="0"/>
              <a:t>space.</a:t>
            </a:r>
          </a:p>
          <a:p>
            <a:pPr lvl="1"/>
            <a:r>
              <a:rPr lang="en-US" dirty="0" smtClean="0"/>
              <a:t>File </a:t>
            </a:r>
            <a:r>
              <a:rPr lang="en-US" dirty="0"/>
              <a:t>and storage management can be administered through Server Manager’s File and Storage Services and Storage </a:t>
            </a:r>
            <a:r>
              <a:rPr lang="en-US" dirty="0" smtClean="0"/>
              <a:t>Service.</a:t>
            </a:r>
          </a:p>
          <a:p>
            <a:pPr lvl="1"/>
            <a:r>
              <a:rPr lang="en-US" dirty="0" smtClean="0"/>
              <a:t>Both </a:t>
            </a:r>
            <a:r>
              <a:rPr lang="en-US" dirty="0"/>
              <a:t>are available in Server Manager, but can also be launched and configured with PowerShell</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95131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9550854" cy="1371600"/>
          </a:xfrm>
        </p:spPr>
        <p:txBody>
          <a:bodyPr/>
          <a:lstStyle/>
          <a:p>
            <a:r>
              <a:rPr lang="en-US" dirty="0" smtClean="0"/>
              <a:t>Win </a:t>
            </a:r>
            <a:r>
              <a:rPr lang="en-US" dirty="0" smtClean="0"/>
              <a:t>Server 2012</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Windows Server 2012 O'Reilly 12 2012</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15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11698890"/>
              </p:ext>
            </p:extLst>
          </p:nvPr>
        </p:nvGraphicFramePr>
        <p:xfrm>
          <a:off x="10785021" y="1104900"/>
          <a:ext cx="1292952" cy="3313508"/>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15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r h="301228">
                <a:tc>
                  <a:txBody>
                    <a:bodyPr/>
                    <a:lstStyle/>
                    <a:p>
                      <a:r>
                        <a:rPr lang="en-US" sz="1200" smtClean="0">
                          <a:latin typeface="Gill Sans MT" panose="020B0502020104020203" pitchFamily="34" charset="0"/>
                        </a:rPr>
                        <a:t>9</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075235486"/>
                  </a:ext>
                </a:extLst>
              </a:tr>
              <a:tr h="301228">
                <a:tc>
                  <a:txBody>
                    <a:bodyPr/>
                    <a:lstStyle/>
                    <a:p>
                      <a:r>
                        <a:rPr lang="en-US" sz="1200" dirty="0" smtClean="0">
                          <a:latin typeface="Gill Sans MT" panose="020B0502020104020203" pitchFamily="34" charset="0"/>
                        </a:rPr>
                        <a:t>10</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16620171"/>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Remote Access</a:t>
            </a:r>
          </a:p>
        </p:txBody>
      </p:sp>
      <p:sp>
        <p:nvSpPr>
          <p:cNvPr id="3" name="Content Placeholder 2"/>
          <p:cNvSpPr>
            <a:spLocks noGrp="1"/>
          </p:cNvSpPr>
          <p:nvPr>
            <p:ph idx="1"/>
          </p:nvPr>
        </p:nvSpPr>
        <p:spPr/>
        <p:txBody>
          <a:bodyPr/>
          <a:lstStyle/>
          <a:p>
            <a:r>
              <a:rPr lang="en-US" dirty="0" smtClean="0"/>
              <a:t>Remote </a:t>
            </a:r>
            <a:r>
              <a:rPr lang="en-US" dirty="0"/>
              <a:t>access has been enhanced and Server 2012 engineered to provide unified remote access, the concept of managing remote access across an organization from a single console within Server </a:t>
            </a:r>
            <a:r>
              <a:rPr lang="en-US" dirty="0" smtClean="0"/>
              <a:t>Manager.</a:t>
            </a:r>
          </a:p>
          <a:p>
            <a:pPr lvl="1"/>
            <a:r>
              <a:rPr lang="en-US" dirty="0" smtClean="0"/>
              <a:t>Under </a:t>
            </a:r>
            <a:r>
              <a:rPr lang="en-US" dirty="0"/>
              <a:t>the umbrella of unified remote access are two improved </a:t>
            </a:r>
            <a:r>
              <a:rPr lang="en-US" dirty="0" smtClean="0"/>
              <a:t>features:</a:t>
            </a:r>
          </a:p>
          <a:p>
            <a:pPr lvl="2"/>
            <a:r>
              <a:rPr lang="en-US" dirty="0" smtClean="0"/>
              <a:t>DirectAccess</a:t>
            </a:r>
          </a:p>
          <a:p>
            <a:pPr lvl="2"/>
            <a:r>
              <a:rPr lang="en-US" dirty="0" smtClean="0"/>
              <a:t>BranchCache</a:t>
            </a:r>
          </a:p>
          <a:p>
            <a:pPr lvl="1"/>
            <a:r>
              <a:rPr lang="en-US" dirty="0" smtClean="0"/>
              <a:t>DirectAccess </a:t>
            </a:r>
            <a:r>
              <a:rPr lang="en-US" dirty="0"/>
              <a:t>allows end users to connect to corporate resources seamlessly, and its deployment has been improved in Server 2012 from Server 2008 </a:t>
            </a:r>
            <a:r>
              <a:rPr lang="en-US" dirty="0" smtClean="0"/>
              <a:t>R2.</a:t>
            </a:r>
          </a:p>
          <a:p>
            <a:pPr lvl="1"/>
            <a:r>
              <a:rPr lang="en-US" dirty="0" smtClean="0"/>
              <a:t>BranchCache </a:t>
            </a:r>
            <a:r>
              <a:rPr lang="en-US" dirty="0"/>
              <a:t>allows storing data in remote (or branch) offices, and in Server 2012, remote access to that data is more </a:t>
            </a:r>
            <a:r>
              <a:rPr lang="en-US" dirty="0" smtClean="0"/>
              <a:t>efficient.</a:t>
            </a:r>
          </a:p>
          <a:p>
            <a:pPr lvl="1"/>
            <a:r>
              <a:rPr lang="en-US" dirty="0" smtClean="0"/>
              <a:t>In </a:t>
            </a:r>
            <a:r>
              <a:rPr lang="en-US" dirty="0"/>
              <a:t>addition to managing remote access from the GUI with Server Manager, Server 2012 allows user to deploy remote access through PowerShell </a:t>
            </a:r>
            <a:r>
              <a:rPr lang="en-US" dirty="0" smtClean="0"/>
              <a:t>commands.</a:t>
            </a:r>
          </a:p>
          <a:p>
            <a:pPr lvl="1"/>
            <a:r>
              <a:rPr lang="en-US" dirty="0" smtClean="0"/>
              <a:t>On </a:t>
            </a:r>
            <a:r>
              <a:rPr lang="en-US" dirty="0"/>
              <a:t>the client side, remote desktops now have the option of the Windows 8–style interface with its tiles and mobile operating system </a:t>
            </a:r>
            <a:r>
              <a:rPr lang="en-US" dirty="0" smtClean="0"/>
              <a:t>capabilities.</a:t>
            </a:r>
          </a:p>
          <a:p>
            <a:pPr lvl="1"/>
            <a:r>
              <a:rPr lang="en-US" dirty="0" smtClean="0"/>
              <a:t>Remote </a:t>
            </a:r>
            <a:r>
              <a:rPr lang="en-US" dirty="0"/>
              <a:t>clients also have a rich user experience through </a:t>
            </a:r>
            <a:r>
              <a:rPr lang="en-US" dirty="0">
                <a:solidFill>
                  <a:srgbClr val="0070C0"/>
                </a:solidFill>
              </a:rPr>
              <a:t>enhanced</a:t>
            </a:r>
            <a:r>
              <a:rPr lang="en-US" dirty="0">
                <a:solidFill>
                  <a:srgbClr val="FF0000"/>
                </a:solidFill>
              </a:rPr>
              <a:t> RemoteFX</a:t>
            </a:r>
            <a:r>
              <a:rPr lang="en-US" dirty="0"/>
              <a:t>, which provides 3D graphics and Voice over IP (</a:t>
            </a:r>
            <a:r>
              <a:rPr lang="en-US" dirty="0">
                <a:solidFill>
                  <a:srgbClr val="FF0000"/>
                </a:solidFill>
              </a:rPr>
              <a:t>VoIP</a:t>
            </a:r>
            <a:r>
              <a:rPr lang="en-US" dirty="0"/>
              <a:t>) to remote users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198371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Networking</a:t>
            </a:r>
          </a:p>
        </p:txBody>
      </p:sp>
      <p:sp>
        <p:nvSpPr>
          <p:cNvPr id="3" name="Content Placeholder 2"/>
          <p:cNvSpPr>
            <a:spLocks noGrp="1"/>
          </p:cNvSpPr>
          <p:nvPr>
            <p:ph idx="1"/>
          </p:nvPr>
        </p:nvSpPr>
        <p:spPr/>
        <p:txBody>
          <a:bodyPr/>
          <a:lstStyle/>
          <a:p>
            <a:r>
              <a:rPr lang="en-US" dirty="0" smtClean="0"/>
              <a:t>A </a:t>
            </a:r>
            <a:r>
              <a:rPr lang="en-US" dirty="0"/>
              <a:t>significant new networking feature is </a:t>
            </a:r>
            <a:r>
              <a:rPr lang="en-US" dirty="0">
                <a:solidFill>
                  <a:srgbClr val="FF0000"/>
                </a:solidFill>
              </a:rPr>
              <a:t>network interface card</a:t>
            </a:r>
            <a:r>
              <a:rPr lang="en-US" dirty="0"/>
              <a:t> (NIC) </a:t>
            </a:r>
            <a:r>
              <a:rPr lang="en-US" dirty="0">
                <a:solidFill>
                  <a:srgbClr val="FF0000"/>
                </a:solidFill>
              </a:rPr>
              <a:t>teaming</a:t>
            </a:r>
            <a:r>
              <a:rPr lang="en-US" dirty="0"/>
              <a:t>, which allows you to join multiple network cards into a single, </a:t>
            </a:r>
            <a:r>
              <a:rPr lang="en-US" dirty="0">
                <a:solidFill>
                  <a:srgbClr val="FF0000"/>
                </a:solidFill>
              </a:rPr>
              <a:t>logical </a:t>
            </a:r>
            <a:r>
              <a:rPr lang="en-US" dirty="0" smtClean="0">
                <a:solidFill>
                  <a:srgbClr val="FF0000"/>
                </a:solidFill>
              </a:rPr>
              <a:t>NIC</a:t>
            </a:r>
            <a:r>
              <a:rPr lang="en-US" dirty="0" smtClean="0"/>
              <a:t>.</a:t>
            </a:r>
          </a:p>
          <a:p>
            <a:pPr lvl="1"/>
            <a:r>
              <a:rPr lang="en-US" dirty="0"/>
              <a:t>NIC teaming provides network connection failover or link aggregation, increasing network </a:t>
            </a:r>
            <a:r>
              <a:rPr lang="en-US" dirty="0" smtClean="0"/>
              <a:t>speeds.</a:t>
            </a:r>
          </a:p>
          <a:p>
            <a:pPr lvl="1"/>
            <a:r>
              <a:rPr lang="en-US" dirty="0" smtClean="0"/>
              <a:t>Prior </a:t>
            </a:r>
            <a:r>
              <a:rPr lang="en-US" dirty="0"/>
              <a:t>to Server 2012, NIC teaming was achievable in Windows servers only through third-party solutions and only with the appropriate </a:t>
            </a:r>
            <a:r>
              <a:rPr lang="en-US" dirty="0" smtClean="0"/>
              <a:t>hardware.</a:t>
            </a:r>
          </a:p>
          <a:p>
            <a:pPr lvl="1"/>
            <a:r>
              <a:rPr lang="en-US" dirty="0" smtClean="0"/>
              <a:t>NIC </a:t>
            </a:r>
            <a:r>
              <a:rPr lang="en-US" dirty="0"/>
              <a:t>teaming is now a native capability in Server 2012 and in Hyper-V </a:t>
            </a:r>
            <a:r>
              <a:rPr lang="en-US" dirty="0" smtClean="0"/>
              <a:t>3.0.</a:t>
            </a:r>
          </a:p>
          <a:p>
            <a:pPr lvl="1"/>
            <a:r>
              <a:rPr lang="en-US" dirty="0" smtClean="0"/>
              <a:t>Internet </a:t>
            </a:r>
            <a:r>
              <a:rPr lang="en-US" dirty="0"/>
              <a:t>protocol address management is another new networking </a:t>
            </a:r>
            <a:r>
              <a:rPr lang="en-US" dirty="0" smtClean="0"/>
              <a:t>feature.</a:t>
            </a:r>
          </a:p>
          <a:p>
            <a:pPr lvl="1"/>
            <a:r>
              <a:rPr lang="en-US" dirty="0" smtClean="0"/>
              <a:t>With </a:t>
            </a:r>
            <a:r>
              <a:rPr lang="en-US" dirty="0">
                <a:solidFill>
                  <a:srgbClr val="FF0000"/>
                </a:solidFill>
              </a:rPr>
              <a:t>IPAM</a:t>
            </a:r>
            <a:r>
              <a:rPr lang="en-US" dirty="0"/>
              <a:t>, administrators can </a:t>
            </a:r>
            <a:r>
              <a:rPr lang="en-US" dirty="0" smtClean="0"/>
              <a:t>perform</a:t>
            </a:r>
          </a:p>
          <a:p>
            <a:pPr lvl="2"/>
            <a:r>
              <a:rPr lang="en-US" dirty="0" smtClean="0"/>
              <a:t>IP </a:t>
            </a:r>
            <a:r>
              <a:rPr lang="en-US" dirty="0"/>
              <a:t>address </a:t>
            </a:r>
            <a:r>
              <a:rPr lang="en-US" dirty="0" smtClean="0"/>
              <a:t>discovery</a:t>
            </a:r>
          </a:p>
          <a:p>
            <a:pPr lvl="2"/>
            <a:r>
              <a:rPr lang="en-US" dirty="0" smtClean="0"/>
              <a:t>import </a:t>
            </a:r>
            <a:r>
              <a:rPr lang="en-US" dirty="0"/>
              <a:t>IP address information into spreadsheets for asset </a:t>
            </a:r>
            <a:r>
              <a:rPr lang="en-US" dirty="0" smtClean="0"/>
              <a:t>management</a:t>
            </a:r>
          </a:p>
          <a:p>
            <a:pPr lvl="2"/>
            <a:r>
              <a:rPr lang="en-US" dirty="0" smtClean="0"/>
              <a:t>monitor DHCP and DNS</a:t>
            </a:r>
          </a:p>
          <a:p>
            <a:pPr lvl="2"/>
            <a:r>
              <a:rPr lang="en-US" dirty="0" smtClean="0"/>
              <a:t>track </a:t>
            </a:r>
            <a:r>
              <a:rPr lang="en-US" dirty="0"/>
              <a:t>IP address changes (as well as monitor suspicious addresses), and </a:t>
            </a:r>
            <a:r>
              <a:rPr lang="en-US" dirty="0" smtClean="0"/>
              <a:t>more</a:t>
            </a:r>
          </a:p>
          <a:p>
            <a:pPr lvl="1"/>
            <a:r>
              <a:rPr lang="en-US" dirty="0" smtClean="0"/>
              <a:t>The </a:t>
            </a:r>
            <a:r>
              <a:rPr lang="en-US" dirty="0">
                <a:solidFill>
                  <a:srgbClr val="FF0000"/>
                </a:solidFill>
              </a:rPr>
              <a:t>Domain Name System Security Extensions</a:t>
            </a:r>
            <a:r>
              <a:rPr lang="en-US" dirty="0"/>
              <a:t> (DNSSEC) feature helps protect DNS traffic from </a:t>
            </a:r>
            <a:r>
              <a:rPr lang="en-US" dirty="0" smtClean="0"/>
              <a:t>threats.</a:t>
            </a:r>
          </a:p>
          <a:p>
            <a:pPr lvl="1"/>
            <a:r>
              <a:rPr lang="en-US" dirty="0" smtClean="0"/>
              <a:t>In </a:t>
            </a:r>
            <a:r>
              <a:rPr lang="en-US" dirty="0"/>
              <a:t>Server 2012, DNSSEC has been made simpler to deploy and integrates with Active </a:t>
            </a:r>
            <a:r>
              <a:rPr lang="en-US" dirty="0" smtClean="0"/>
              <a:t>Directory.</a:t>
            </a:r>
          </a:p>
          <a:p>
            <a:pPr lvl="1"/>
            <a:r>
              <a:rPr lang="en-US" dirty="0" smtClean="0"/>
              <a:t>Several </a:t>
            </a:r>
            <a:r>
              <a:rPr lang="en-US" dirty="0"/>
              <a:t>networking features have been boosted in Server 2012’s virtualization </a:t>
            </a:r>
            <a:r>
              <a:rPr lang="en-US" dirty="0" smtClean="0"/>
              <a:t>technology</a:t>
            </a:r>
            <a:r>
              <a:rPr lang="en-US" dirty="0"/>
              <a:t>, </a:t>
            </a:r>
            <a:r>
              <a:rPr lang="en-US" dirty="0" smtClean="0"/>
              <a:t>Hyper-V. These </a:t>
            </a:r>
            <a:r>
              <a:rPr lang="en-US" dirty="0"/>
              <a:t>include </a:t>
            </a:r>
            <a:r>
              <a:rPr lang="en-US" dirty="0">
                <a:solidFill>
                  <a:srgbClr val="FF0000"/>
                </a:solidFill>
              </a:rPr>
              <a:t>network QoS</a:t>
            </a:r>
            <a:r>
              <a:rPr lang="en-US" dirty="0"/>
              <a:t> and </a:t>
            </a:r>
            <a:r>
              <a:rPr lang="en-US" dirty="0">
                <a:solidFill>
                  <a:srgbClr val="FF0000"/>
                </a:solidFill>
              </a:rPr>
              <a:t>network metering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43840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3.0</a:t>
            </a:r>
          </a:p>
        </p:txBody>
      </p:sp>
      <p:sp>
        <p:nvSpPr>
          <p:cNvPr id="3" name="Content Placeholder 2"/>
          <p:cNvSpPr>
            <a:spLocks noGrp="1"/>
          </p:cNvSpPr>
          <p:nvPr>
            <p:ph idx="1"/>
          </p:nvPr>
        </p:nvSpPr>
        <p:spPr/>
        <p:txBody>
          <a:bodyPr/>
          <a:lstStyle/>
          <a:p>
            <a:r>
              <a:rPr lang="en-US" dirty="0" smtClean="0"/>
              <a:t>A </a:t>
            </a:r>
            <a:r>
              <a:rPr lang="en-US" dirty="0"/>
              <a:t>large number of major updates and new features can be found within Server 2012’s virtualization platform, </a:t>
            </a:r>
            <a:r>
              <a:rPr lang="en-US" dirty="0" smtClean="0"/>
              <a:t>Hyper-V.</a:t>
            </a:r>
          </a:p>
          <a:p>
            <a:pPr lvl="1"/>
            <a:r>
              <a:rPr lang="en-US" dirty="0" smtClean="0"/>
              <a:t>Hyper-V </a:t>
            </a:r>
            <a:r>
              <a:rPr lang="en-US" dirty="0"/>
              <a:t>has been enhanced in such a large way that technology pundits are making the case that Microsoft’s virtualization capabilities are now on a level with established competitors in the virtualization space like </a:t>
            </a:r>
            <a:endParaRPr lang="en-US" dirty="0" smtClean="0"/>
          </a:p>
          <a:p>
            <a:pPr lvl="2"/>
            <a:r>
              <a:rPr lang="en-US" dirty="0" smtClean="0"/>
              <a:t>Citrix</a:t>
            </a:r>
          </a:p>
          <a:p>
            <a:pPr lvl="2"/>
            <a:r>
              <a:rPr lang="en-US" dirty="0" smtClean="0"/>
              <a:t>VMware</a:t>
            </a:r>
          </a:p>
          <a:p>
            <a:pPr lvl="1"/>
            <a:r>
              <a:rPr lang="en-US" dirty="0" smtClean="0"/>
              <a:t>Because </a:t>
            </a:r>
            <a:r>
              <a:rPr lang="en-US" dirty="0"/>
              <a:t>there are so many new capabilities and enhancements in Hyper-V 3.0, it’s easiest to break them down by </a:t>
            </a:r>
            <a:r>
              <a:rPr lang="en-US" dirty="0" smtClean="0"/>
              <a:t>category:</a:t>
            </a:r>
          </a:p>
          <a:p>
            <a:pPr lvl="2"/>
            <a:r>
              <a:rPr lang="en-US" dirty="0" smtClean="0"/>
              <a:t>Multitenancy </a:t>
            </a:r>
            <a:r>
              <a:rPr lang="en-US" dirty="0"/>
              <a:t>and </a:t>
            </a:r>
            <a:r>
              <a:rPr lang="en-US" dirty="0" smtClean="0"/>
              <a:t>isolation</a:t>
            </a:r>
          </a:p>
          <a:p>
            <a:pPr lvl="2"/>
            <a:r>
              <a:rPr lang="en-US" dirty="0"/>
              <a:t>Flexibility and </a:t>
            </a:r>
            <a:r>
              <a:rPr lang="en-US" dirty="0" smtClean="0"/>
              <a:t>scalability</a:t>
            </a:r>
          </a:p>
          <a:p>
            <a:pPr lvl="2"/>
            <a:r>
              <a:rPr lang="en-US" dirty="0" smtClean="0"/>
              <a:t>Performance</a:t>
            </a:r>
          </a:p>
          <a:p>
            <a:pPr lvl="2"/>
            <a:r>
              <a:rPr lang="en-US" dirty="0" smtClean="0"/>
              <a:t>High Availability</a:t>
            </a:r>
          </a:p>
          <a:p>
            <a:pPr lvl="2"/>
            <a:r>
              <a:rPr lang="en-US" dirty="0" smtClean="0"/>
              <a:t>Storage</a:t>
            </a:r>
          </a:p>
          <a:p>
            <a:pPr lvl="1"/>
            <a:r>
              <a:rPr lang="en-US" dirty="0"/>
              <a:t>You can perform many more Hyper-V administration and management tasks through </a:t>
            </a:r>
            <a:r>
              <a:rPr lang="en-US" dirty="0" smtClean="0"/>
              <a:t>PowerShell.</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276228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a:t>
            </a:r>
            <a:r>
              <a:rPr lang="en-US" dirty="0" smtClean="0"/>
              <a:t>3.0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PowerShell cmdlets are also available for configuring and managing storage and networking for both VMs and the hosts within Hyper-V.</a:t>
            </a:r>
          </a:p>
          <a:p>
            <a:pPr lvl="1"/>
            <a:r>
              <a:rPr lang="en-US" dirty="0" smtClean="0"/>
              <a:t>In </a:t>
            </a:r>
            <a:r>
              <a:rPr lang="en-US" dirty="0"/>
              <a:t>addition to these new features and improvements, Hyper-V hosts now </a:t>
            </a:r>
            <a:r>
              <a:rPr lang="en-US" dirty="0" smtClean="0"/>
              <a:t>support</a:t>
            </a:r>
          </a:p>
          <a:p>
            <a:pPr lvl="2"/>
            <a:r>
              <a:rPr lang="en-US" dirty="0" smtClean="0"/>
              <a:t>up </a:t>
            </a:r>
            <a:r>
              <a:rPr lang="en-US" dirty="0"/>
              <a:t>to 256 logical </a:t>
            </a:r>
            <a:r>
              <a:rPr lang="en-US" dirty="0" smtClean="0"/>
              <a:t>processes</a:t>
            </a:r>
          </a:p>
          <a:p>
            <a:pPr lvl="2"/>
            <a:r>
              <a:rPr lang="en-US" dirty="0" smtClean="0"/>
              <a:t>up </a:t>
            </a:r>
            <a:r>
              <a:rPr lang="en-US" dirty="0"/>
              <a:t>to 2 TB of </a:t>
            </a:r>
            <a:r>
              <a:rPr lang="en-US" dirty="0" smtClean="0"/>
              <a:t>memory</a:t>
            </a:r>
          </a:p>
          <a:p>
            <a:pPr lvl="1"/>
            <a:r>
              <a:rPr lang="en-US" dirty="0" smtClean="0"/>
              <a:t>Virtual </a:t>
            </a:r>
            <a:r>
              <a:rPr lang="en-US" dirty="0"/>
              <a:t>machines </a:t>
            </a:r>
            <a:r>
              <a:rPr lang="en-US" dirty="0" smtClean="0"/>
              <a:t>support</a:t>
            </a:r>
          </a:p>
          <a:p>
            <a:pPr lvl="2"/>
            <a:r>
              <a:rPr lang="en-US" dirty="0" smtClean="0"/>
              <a:t>up </a:t>
            </a:r>
            <a:r>
              <a:rPr lang="en-US" dirty="0"/>
              <a:t>to 32 virtual </a:t>
            </a:r>
            <a:r>
              <a:rPr lang="en-US" dirty="0" smtClean="0"/>
              <a:t>processors</a:t>
            </a:r>
          </a:p>
          <a:p>
            <a:pPr lvl="2"/>
            <a:r>
              <a:rPr lang="en-US" dirty="0" smtClean="0"/>
              <a:t>up </a:t>
            </a:r>
            <a:r>
              <a:rPr lang="en-US" dirty="0"/>
              <a:t>to 1 TB of </a:t>
            </a:r>
            <a:r>
              <a:rPr lang="en-US" dirty="0" smtClean="0"/>
              <a:t>memory</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102909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Multitenancy and isolation</a:t>
            </a:r>
          </a:p>
        </p:txBody>
      </p:sp>
      <p:sp>
        <p:nvSpPr>
          <p:cNvPr id="11" name="Content Placeholder 10"/>
          <p:cNvSpPr>
            <a:spLocks noGrp="1"/>
          </p:cNvSpPr>
          <p:nvPr>
            <p:ph idx="1"/>
          </p:nvPr>
        </p:nvSpPr>
        <p:spPr/>
        <p:txBody>
          <a:bodyPr/>
          <a:lstStyle/>
          <a:p>
            <a:r>
              <a:rPr lang="en-US" dirty="0"/>
              <a:t>Multitenancy and isolation have been improved with: </a:t>
            </a:r>
          </a:p>
          <a:p>
            <a:pPr lvl="1"/>
            <a:r>
              <a:rPr lang="en-US" dirty="0" smtClean="0"/>
              <a:t>Private </a:t>
            </a:r>
            <a:r>
              <a:rPr lang="en-US" dirty="0"/>
              <a:t>virtual local area networks (PVLANs) that provide isolation between two </a:t>
            </a:r>
            <a:r>
              <a:rPr lang="en-US" dirty="0">
                <a:solidFill>
                  <a:srgbClr val="FF0000"/>
                </a:solidFill>
              </a:rPr>
              <a:t>virtual machines</a:t>
            </a:r>
            <a:r>
              <a:rPr lang="en-US" dirty="0"/>
              <a:t> on the same LAN. </a:t>
            </a:r>
          </a:p>
          <a:p>
            <a:pPr lvl="1"/>
            <a:r>
              <a:rPr lang="en-US" dirty="0" smtClean="0"/>
              <a:t>Virtual </a:t>
            </a:r>
            <a:r>
              <a:rPr lang="en-US" dirty="0"/>
              <a:t>port access control lists (port ACLs) provide a method of controlling which network traffic passes to virtual machines, based on IP and MAC addresses. </a:t>
            </a:r>
          </a:p>
          <a:p>
            <a:pPr lvl="1"/>
            <a:r>
              <a:rPr lang="en-US" dirty="0" smtClean="0"/>
              <a:t>The </a:t>
            </a:r>
            <a:r>
              <a:rPr lang="en-US" dirty="0"/>
              <a:t>Hyper-V extensible switch allows third parties to write software that extends the management of </a:t>
            </a:r>
            <a:r>
              <a:rPr lang="en-US" dirty="0" smtClean="0"/>
              <a:t>Hyper-V.</a:t>
            </a:r>
          </a:p>
          <a:p>
            <a:pPr lvl="2"/>
            <a:r>
              <a:rPr lang="en-US" dirty="0" smtClean="0"/>
              <a:t>Potential </a:t>
            </a:r>
            <a:r>
              <a:rPr lang="en-US" dirty="0"/>
              <a:t>applications </a:t>
            </a:r>
            <a:r>
              <a:rPr lang="en-US" dirty="0" smtClean="0"/>
              <a:t>include</a:t>
            </a:r>
          </a:p>
          <a:p>
            <a:pPr lvl="3"/>
            <a:r>
              <a:rPr lang="en-US" dirty="0" smtClean="0"/>
              <a:t>traffic monitoring</a:t>
            </a:r>
          </a:p>
          <a:p>
            <a:pPr lvl="3"/>
            <a:r>
              <a:rPr lang="en-US" dirty="0" smtClean="0"/>
              <a:t>firewall filters</a:t>
            </a:r>
          </a:p>
          <a:p>
            <a:pPr lvl="3"/>
            <a:r>
              <a:rPr lang="en-US" dirty="0" smtClean="0"/>
              <a:t>ways </a:t>
            </a:r>
            <a:r>
              <a:rPr lang="en-US" dirty="0"/>
              <a:t>to detect network </a:t>
            </a:r>
            <a:r>
              <a:rPr lang="en-US" dirty="0" smtClean="0"/>
              <a:t>intruders</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397060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Multitenancy occurs when an organization hosts several different </a:t>
            </a:r>
            <a:r>
              <a:rPr lang="en-US" dirty="0" smtClean="0"/>
              <a:t>virtual </a:t>
            </a:r>
            <a:r>
              <a:rPr lang="en-US" dirty="0"/>
              <a:t>infrastructures in one physical </a:t>
            </a:r>
            <a:r>
              <a:rPr lang="en-US" dirty="0" smtClean="0"/>
              <a:t>environment.</a:t>
            </a:r>
          </a:p>
          <a:p>
            <a:pPr lvl="1"/>
            <a:r>
              <a:rPr lang="en-US" dirty="0" smtClean="0"/>
              <a:t>Companies </a:t>
            </a:r>
            <a:r>
              <a:rPr lang="en-US" dirty="0"/>
              <a:t>that host services for multiple customers on one platform have multitenant </a:t>
            </a:r>
            <a:r>
              <a:rPr lang="en-US" dirty="0" smtClean="0"/>
              <a:t>environments.</a:t>
            </a:r>
          </a:p>
          <a:p>
            <a:pPr lvl="1"/>
            <a:r>
              <a:rPr lang="en-US" dirty="0" smtClean="0"/>
              <a:t>One </a:t>
            </a:r>
            <a:r>
              <a:rPr lang="en-US" dirty="0"/>
              <a:t>customer’s data has to be kept from another </a:t>
            </a:r>
            <a:r>
              <a:rPr lang="en-US" dirty="0" smtClean="0"/>
              <a:t>customer’s</a:t>
            </a:r>
            <a:r>
              <a:rPr lang="en-US" dirty="0"/>
              <a:t>, even if that data resides on the same physical </a:t>
            </a:r>
            <a:r>
              <a:rPr lang="en-US" dirty="0" smtClean="0"/>
              <a:t>hardware.</a:t>
            </a:r>
          </a:p>
          <a:p>
            <a:pPr lvl="1"/>
            <a:r>
              <a:rPr lang="en-US" dirty="0" smtClean="0"/>
              <a:t>Isolation </a:t>
            </a:r>
            <a:r>
              <a:rPr lang="en-US" dirty="0"/>
              <a:t>is keeping control over who has access to specific virtualized resources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3710534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Flexibility and scalability</a:t>
            </a:r>
          </a:p>
        </p:txBody>
      </p:sp>
      <p:sp>
        <p:nvSpPr>
          <p:cNvPr id="3" name="Content Placeholder 2"/>
          <p:cNvSpPr>
            <a:spLocks noGrp="1"/>
          </p:cNvSpPr>
          <p:nvPr>
            <p:ph idx="1"/>
          </p:nvPr>
        </p:nvSpPr>
        <p:spPr/>
        <p:txBody>
          <a:bodyPr/>
          <a:lstStyle/>
          <a:p>
            <a:r>
              <a:rPr lang="en-US" dirty="0"/>
              <a:t>Flexibility and </a:t>
            </a:r>
            <a:r>
              <a:rPr lang="en-US" dirty="0" smtClean="0"/>
              <a:t>scalability:</a:t>
            </a:r>
          </a:p>
          <a:p>
            <a:pPr lvl="1"/>
            <a:r>
              <a:rPr lang="en-US" dirty="0" smtClean="0"/>
              <a:t>Enhanced </a:t>
            </a:r>
            <a:r>
              <a:rPr lang="en-US" dirty="0"/>
              <a:t>live migration means online and running virtual machines can be </a:t>
            </a:r>
            <a:r>
              <a:rPr lang="en-US" dirty="0" smtClean="0"/>
              <a:t>migrated </a:t>
            </a:r>
            <a:r>
              <a:rPr lang="en-US" dirty="0"/>
              <a:t>from one host to another without downtime. </a:t>
            </a:r>
          </a:p>
          <a:p>
            <a:pPr lvl="1"/>
            <a:r>
              <a:rPr lang="en-US" dirty="0" smtClean="0"/>
              <a:t>With </a:t>
            </a:r>
            <a:r>
              <a:rPr lang="en-US" dirty="0"/>
              <a:t>a new </a:t>
            </a:r>
            <a:r>
              <a:rPr lang="en-US" dirty="0">
                <a:solidFill>
                  <a:srgbClr val="FF0000"/>
                </a:solidFill>
              </a:rPr>
              <a:t>import wizard</a:t>
            </a:r>
            <a:r>
              <a:rPr lang="en-US" dirty="0"/>
              <a:t>, administrators can import virtual machines from one host to </a:t>
            </a:r>
            <a:r>
              <a:rPr lang="en-US" dirty="0" smtClean="0"/>
              <a:t>another.</a:t>
            </a:r>
          </a:p>
          <a:p>
            <a:pPr lvl="2"/>
            <a:r>
              <a:rPr lang="en-US" dirty="0" smtClean="0"/>
              <a:t>The </a:t>
            </a:r>
            <a:r>
              <a:rPr lang="en-US" dirty="0"/>
              <a:t>import wizard also detects and assists in problem </a:t>
            </a:r>
            <a:r>
              <a:rPr lang="en-US" dirty="0" smtClean="0"/>
              <a:t>remediation.</a:t>
            </a:r>
          </a:p>
          <a:p>
            <a:pPr lvl="1"/>
            <a:r>
              <a:rPr lang="en-US" dirty="0" smtClean="0">
                <a:solidFill>
                  <a:srgbClr val="FF0000"/>
                </a:solidFill>
              </a:rPr>
              <a:t>Live </a:t>
            </a:r>
            <a:r>
              <a:rPr lang="en-US" dirty="0">
                <a:solidFill>
                  <a:srgbClr val="FF0000"/>
                </a:solidFill>
              </a:rPr>
              <a:t>merge</a:t>
            </a:r>
            <a:r>
              <a:rPr lang="en-US" dirty="0"/>
              <a:t> allows merging virtual machine snapshots back into a virtual machine while it’s still online and running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196873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a:t>
            </a:r>
          </a:p>
        </p:txBody>
      </p:sp>
      <p:sp>
        <p:nvSpPr>
          <p:cNvPr id="3" name="Content Placeholder 2"/>
          <p:cNvSpPr>
            <a:spLocks noGrp="1"/>
          </p:cNvSpPr>
          <p:nvPr>
            <p:ph idx="1"/>
          </p:nvPr>
        </p:nvSpPr>
        <p:spPr/>
        <p:txBody>
          <a:bodyPr/>
          <a:lstStyle/>
          <a:p>
            <a:r>
              <a:rPr lang="en-US" dirty="0"/>
              <a:t>Performance</a:t>
            </a:r>
            <a:r>
              <a:rPr lang="en-US" dirty="0" smtClean="0"/>
              <a:t>:</a:t>
            </a:r>
            <a:endParaRPr lang="en-US" dirty="0"/>
          </a:p>
          <a:p>
            <a:pPr lvl="1"/>
            <a:r>
              <a:rPr lang="en-US" dirty="0" smtClean="0"/>
              <a:t>Resource </a:t>
            </a:r>
            <a:r>
              <a:rPr lang="en-US" dirty="0"/>
              <a:t>metering gives the power to track how much CPU, memory, storage, and network resources are used by a virtual machine. </a:t>
            </a:r>
          </a:p>
          <a:p>
            <a:pPr lvl="1"/>
            <a:r>
              <a:rPr lang="en-US" dirty="0" smtClean="0">
                <a:solidFill>
                  <a:srgbClr val="FF0000"/>
                </a:solidFill>
              </a:rPr>
              <a:t>Virtual </a:t>
            </a:r>
            <a:r>
              <a:rPr lang="en-US" dirty="0">
                <a:solidFill>
                  <a:srgbClr val="FF0000"/>
                </a:solidFill>
              </a:rPr>
              <a:t>Hard Disk Format</a:t>
            </a:r>
            <a:r>
              <a:rPr lang="en-US" dirty="0"/>
              <a:t> (VHDX) aids in boosting performance on large-sector </a:t>
            </a:r>
            <a:r>
              <a:rPr lang="en-US" dirty="0" smtClean="0"/>
              <a:t>disks.</a:t>
            </a:r>
          </a:p>
          <a:p>
            <a:pPr lvl="2"/>
            <a:r>
              <a:rPr lang="en-US" dirty="0" smtClean="0"/>
              <a:t>VHDX </a:t>
            </a:r>
            <a:r>
              <a:rPr lang="en-US" dirty="0"/>
              <a:t>supports up to 16 TB of storage and has mechanisms to guard against corruption as well as performance </a:t>
            </a:r>
            <a:r>
              <a:rPr lang="en-US" dirty="0" smtClean="0"/>
              <a:t>degradation.</a:t>
            </a:r>
          </a:p>
          <a:p>
            <a:pPr lvl="1"/>
            <a:r>
              <a:rPr lang="en-US" dirty="0" smtClean="0"/>
              <a:t>Support </a:t>
            </a:r>
            <a:r>
              <a:rPr lang="en-US" dirty="0"/>
              <a:t>for </a:t>
            </a:r>
            <a:r>
              <a:rPr lang="en-US" dirty="0">
                <a:solidFill>
                  <a:srgbClr val="FF0000"/>
                </a:solidFill>
              </a:rPr>
              <a:t>4 KB disk sectors</a:t>
            </a:r>
            <a:r>
              <a:rPr lang="en-US" dirty="0"/>
              <a:t> is a new feature for supporting large disk sectors to keep up with storage </a:t>
            </a:r>
            <a:r>
              <a:rPr lang="en-US" dirty="0" smtClean="0"/>
              <a:t>innovations.</a:t>
            </a:r>
          </a:p>
          <a:p>
            <a:pPr lvl="2"/>
            <a:r>
              <a:rPr lang="en-US" dirty="0" smtClean="0"/>
              <a:t>The </a:t>
            </a:r>
            <a:r>
              <a:rPr lang="en-US" dirty="0"/>
              <a:t>data storage industry is transitioning the physical format of hard disk drives from </a:t>
            </a:r>
            <a:r>
              <a:rPr lang="en-US" dirty="0">
                <a:solidFill>
                  <a:srgbClr val="FF0000"/>
                </a:solidFill>
              </a:rPr>
              <a:t>512-byte sectors</a:t>
            </a:r>
            <a:r>
              <a:rPr lang="en-US" dirty="0"/>
              <a:t> to </a:t>
            </a:r>
            <a:r>
              <a:rPr lang="en-US" dirty="0">
                <a:solidFill>
                  <a:srgbClr val="FF0000"/>
                </a:solidFill>
              </a:rPr>
              <a:t>4,096-byte sectors</a:t>
            </a:r>
            <a:r>
              <a:rPr lang="en-US" dirty="0"/>
              <a:t> (also known as 4 K or 4 KB sectors</a:t>
            </a:r>
            <a:r>
              <a:rPr lang="en-US" dirty="0" smtClean="0"/>
              <a:t>).</a:t>
            </a:r>
          </a:p>
          <a:p>
            <a:pPr lvl="2"/>
            <a:r>
              <a:rPr lang="en-US" dirty="0" smtClean="0"/>
              <a:t>This </a:t>
            </a:r>
            <a:r>
              <a:rPr lang="en-US" dirty="0"/>
              <a:t>transition is driven by several factors, including increases in storage density and </a:t>
            </a:r>
            <a:r>
              <a:rPr lang="en-US" dirty="0" smtClean="0"/>
              <a:t>reliability.</a:t>
            </a:r>
          </a:p>
          <a:p>
            <a:pPr lvl="2"/>
            <a:r>
              <a:rPr lang="en-US" dirty="0" smtClean="0"/>
              <a:t>However</a:t>
            </a:r>
            <a:r>
              <a:rPr lang="en-US" dirty="0"/>
              <a:t>, most of the software industry has depended on disk sectors of 512 bytes in </a:t>
            </a:r>
            <a:r>
              <a:rPr lang="en-US" dirty="0" smtClean="0"/>
              <a:t>length.</a:t>
            </a:r>
          </a:p>
          <a:p>
            <a:pPr lvl="2"/>
            <a:r>
              <a:rPr lang="en-US" dirty="0" smtClean="0"/>
              <a:t>A </a:t>
            </a:r>
            <a:r>
              <a:rPr lang="en-US" dirty="0"/>
              <a:t>change in sector size introduces compatibility issues in many </a:t>
            </a:r>
            <a:r>
              <a:rPr lang="en-US" dirty="0" smtClean="0"/>
              <a:t>applications.</a:t>
            </a:r>
          </a:p>
          <a:p>
            <a:pPr lvl="2"/>
            <a:r>
              <a:rPr lang="en-US" dirty="0" smtClean="0"/>
              <a:t>The </a:t>
            </a:r>
            <a:r>
              <a:rPr lang="en-US" dirty="0"/>
              <a:t>storage industry is introducing 4 KB physical-format drives to provide increased </a:t>
            </a:r>
            <a:r>
              <a:rPr lang="en-US" dirty="0" smtClean="0"/>
              <a:t>capacity.</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547591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QoS </a:t>
            </a:r>
            <a:r>
              <a:rPr lang="en-US" dirty="0"/>
              <a:t>(quality of service) minimum bandwidth is a new feature that allows virtual machines and services to be assigned a minimum level of bandwidth and </a:t>
            </a:r>
            <a:r>
              <a:rPr lang="en-US" dirty="0" smtClean="0"/>
              <a:t>prioritization.</a:t>
            </a:r>
          </a:p>
          <a:p>
            <a:pPr lvl="2"/>
            <a:r>
              <a:rPr lang="en-US" dirty="0" smtClean="0"/>
              <a:t>QoS </a:t>
            </a:r>
            <a:r>
              <a:rPr lang="en-US" dirty="0"/>
              <a:t>is important because it gives administrators the ability to specify which virtual machines should be given bandwidth priority and provides a means of </a:t>
            </a:r>
            <a:r>
              <a:rPr lang="en-US" dirty="0" smtClean="0"/>
              <a:t>predicting </a:t>
            </a:r>
            <a:r>
              <a:rPr lang="en-US" dirty="0"/>
              <a:t>network </a:t>
            </a:r>
            <a:r>
              <a:rPr lang="en-US" dirty="0" smtClean="0"/>
              <a:t>performance.</a:t>
            </a:r>
          </a:p>
          <a:p>
            <a:pPr lvl="2"/>
            <a:r>
              <a:rPr lang="en-US" dirty="0" smtClean="0"/>
              <a:t>For </a:t>
            </a:r>
            <a:r>
              <a:rPr lang="en-US" dirty="0"/>
              <a:t>organizations that host services for customers, QoS allows them to adhere to customers’ </a:t>
            </a:r>
            <a:r>
              <a:rPr lang="en-US" dirty="0">
                <a:solidFill>
                  <a:srgbClr val="FF0000"/>
                </a:solidFill>
              </a:rPr>
              <a:t>service-level agreements</a:t>
            </a:r>
            <a:r>
              <a:rPr lang="en-US" dirty="0"/>
              <a:t> (SLAs), which guarantee those customers a minimum amount of bandwidth for accessing a hosted service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2967471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 availability</a:t>
            </a:r>
          </a:p>
        </p:txBody>
      </p:sp>
      <p:sp>
        <p:nvSpPr>
          <p:cNvPr id="3" name="Content Placeholder 2"/>
          <p:cNvSpPr>
            <a:spLocks noGrp="1"/>
          </p:cNvSpPr>
          <p:nvPr>
            <p:ph idx="1"/>
          </p:nvPr>
        </p:nvSpPr>
        <p:spPr/>
        <p:txBody>
          <a:bodyPr/>
          <a:lstStyle/>
          <a:p>
            <a:r>
              <a:rPr lang="en-US" dirty="0"/>
              <a:t>High availability: </a:t>
            </a:r>
          </a:p>
          <a:p>
            <a:pPr lvl="1"/>
            <a:r>
              <a:rPr lang="en-US" dirty="0" smtClean="0"/>
              <a:t>The </a:t>
            </a:r>
            <a:r>
              <a:rPr lang="en-US" dirty="0"/>
              <a:t>new Hyper-V supports incremental backup of virtual hard disks while the </a:t>
            </a:r>
            <a:r>
              <a:rPr lang="en-US" dirty="0" smtClean="0"/>
              <a:t>virtual </a:t>
            </a:r>
            <a:r>
              <a:rPr lang="en-US" dirty="0"/>
              <a:t>machine is </a:t>
            </a:r>
            <a:r>
              <a:rPr lang="en-US" dirty="0" smtClean="0"/>
              <a:t>running.</a:t>
            </a:r>
          </a:p>
          <a:p>
            <a:pPr lvl="1"/>
            <a:r>
              <a:rPr lang="en-US" dirty="0" smtClean="0"/>
              <a:t>Improved </a:t>
            </a:r>
            <a:r>
              <a:rPr lang="en-US" dirty="0"/>
              <a:t>Hyper-V clustering provides protection against application and service failure, and system and hardware failure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325613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538913"/>
            <a:ext cx="2743200" cy="254000"/>
          </a:xfrm>
        </p:spPr>
        <p:txBody>
          <a:bodyPr/>
          <a:lstStyle/>
          <a:p>
            <a:fld id="{61C8E247-01B5-4759-ABE7-2C8F5B0EF80E}" type="datetime3">
              <a:rPr lang="en-US" smtClean="0"/>
              <a:t>2 July 2018</a:t>
            </a:fld>
            <a:endParaRPr lang="en-US" dirty="0"/>
          </a:p>
        </p:txBody>
      </p:sp>
      <p:sp>
        <p:nvSpPr>
          <p:cNvPr id="6" name="Slide Number Placeholder 5"/>
          <p:cNvSpPr>
            <a:spLocks noGrp="1"/>
          </p:cNvSpPr>
          <p:nvPr>
            <p:ph type="sldNum" sz="quarter" idx="4294967295"/>
          </p:nvPr>
        </p:nvSpPr>
        <p:spPr>
          <a:xfrm>
            <a:off x="9448800" y="6538913"/>
            <a:ext cx="2743200" cy="254000"/>
          </a:xfrm>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52525" y="1093238"/>
            <a:ext cx="5797265" cy="3738644"/>
          </a:xfrm>
          <a:prstGeom prst="rect">
            <a:avLst/>
          </a:prstGeom>
          <a:ln>
            <a:solidFill>
              <a:schemeClr val="accent1"/>
            </a:solidFill>
          </a:ln>
        </p:spPr>
      </p:pic>
    </p:spTree>
    <p:extLst>
      <p:ext uri="{BB962C8B-B14F-4D97-AF65-F5344CB8AC3E}">
        <p14:creationId xmlns:p14="http://schemas.microsoft.com/office/powerpoint/2010/main" val="1598965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a:t>
            </a:r>
          </a:p>
        </p:txBody>
      </p:sp>
      <p:sp>
        <p:nvSpPr>
          <p:cNvPr id="3" name="Content Placeholder 2"/>
          <p:cNvSpPr>
            <a:spLocks noGrp="1"/>
          </p:cNvSpPr>
          <p:nvPr>
            <p:ph idx="1"/>
          </p:nvPr>
        </p:nvSpPr>
        <p:spPr/>
        <p:txBody>
          <a:bodyPr/>
          <a:lstStyle/>
          <a:p>
            <a:r>
              <a:rPr lang="en-US" dirty="0" smtClean="0"/>
              <a:t>Storage:</a:t>
            </a:r>
          </a:p>
          <a:p>
            <a:pPr lvl="1"/>
            <a:r>
              <a:rPr lang="en-US" dirty="0" smtClean="0"/>
              <a:t>Unlimited </a:t>
            </a:r>
            <a:r>
              <a:rPr lang="en-US" dirty="0"/>
              <a:t>live storage migration gives users the ability to perform multiple live simultaneous migrations. </a:t>
            </a:r>
            <a:endParaRPr lang="en-US" dirty="0" smtClean="0"/>
          </a:p>
          <a:p>
            <a:pPr lvl="2"/>
            <a:r>
              <a:rPr lang="en-US" dirty="0" smtClean="0"/>
              <a:t>Clustered </a:t>
            </a:r>
            <a:r>
              <a:rPr lang="en-US" dirty="0"/>
              <a:t>environments can use higher network band‐ widths (up to 10 GB</a:t>
            </a:r>
            <a:r>
              <a:rPr lang="en-US" dirty="0" smtClean="0"/>
              <a:t>).</a:t>
            </a:r>
          </a:p>
          <a:p>
            <a:pPr lvl="1"/>
            <a:r>
              <a:rPr lang="en-US" dirty="0" smtClean="0"/>
              <a:t>Cluster </a:t>
            </a:r>
            <a:r>
              <a:rPr lang="en-US" dirty="0"/>
              <a:t>Shared Volumes can integrate with storage arrays for replication and </a:t>
            </a:r>
            <a:r>
              <a:rPr lang="en-US" dirty="0" smtClean="0"/>
              <a:t>hardware </a:t>
            </a:r>
            <a:r>
              <a:rPr lang="en-US" dirty="0"/>
              <a:t>snapshots</a:t>
            </a:r>
            <a:r>
              <a:rPr lang="en-US" dirty="0" smtClean="0"/>
              <a:t>.</a:t>
            </a:r>
            <a:endParaRPr lang="en-US" dirty="0"/>
          </a:p>
          <a:p>
            <a:pPr lvl="1"/>
            <a:r>
              <a:rPr lang="en-US" dirty="0" smtClean="0"/>
              <a:t>Virtual </a:t>
            </a:r>
            <a:r>
              <a:rPr lang="en-US" dirty="0"/>
              <a:t>Fibre Channel allows for connecting virtual operating systems to storage arrays, integrating virtual machines with </a:t>
            </a:r>
            <a:r>
              <a:rPr lang="en-US" dirty="0">
                <a:solidFill>
                  <a:srgbClr val="FF0000"/>
                </a:solidFill>
              </a:rPr>
              <a:t>storage array networks</a:t>
            </a:r>
            <a:r>
              <a:rPr lang="en-US" dirty="0"/>
              <a:t> (SANs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1776928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IIS 8</a:t>
            </a:r>
          </a:p>
        </p:txBody>
      </p:sp>
      <p:sp>
        <p:nvSpPr>
          <p:cNvPr id="3" name="Content Placeholder 2"/>
          <p:cNvSpPr>
            <a:spLocks noGrp="1"/>
          </p:cNvSpPr>
          <p:nvPr>
            <p:ph idx="1"/>
          </p:nvPr>
        </p:nvSpPr>
        <p:spPr/>
        <p:txBody>
          <a:bodyPr/>
          <a:lstStyle/>
          <a:p>
            <a:r>
              <a:rPr lang="en-US" dirty="0" smtClean="0"/>
              <a:t>Server </a:t>
            </a:r>
            <a:r>
              <a:rPr lang="en-US" dirty="0"/>
              <a:t>2012 introduces the </a:t>
            </a:r>
            <a:r>
              <a:rPr lang="en-US" dirty="0" smtClean="0"/>
              <a:t>new</a:t>
            </a:r>
          </a:p>
          <a:p>
            <a:pPr lvl="2"/>
            <a:r>
              <a:rPr lang="en-US" dirty="0" smtClean="0"/>
              <a:t>Internet </a:t>
            </a:r>
            <a:r>
              <a:rPr lang="en-US" dirty="0"/>
              <a:t>Information Services 8 (IIS </a:t>
            </a:r>
            <a:r>
              <a:rPr lang="en-US" dirty="0" smtClean="0"/>
              <a:t>8)</a:t>
            </a:r>
          </a:p>
          <a:p>
            <a:pPr lvl="2"/>
            <a:r>
              <a:rPr lang="en-US" dirty="0" smtClean="0"/>
              <a:t>ASP.NET 4.5</a:t>
            </a:r>
          </a:p>
          <a:p>
            <a:pPr lvl="1"/>
            <a:r>
              <a:rPr lang="en-US" dirty="0" smtClean="0"/>
              <a:t>New </a:t>
            </a:r>
            <a:r>
              <a:rPr lang="en-US" dirty="0"/>
              <a:t>features in IIS include more robust </a:t>
            </a:r>
            <a:r>
              <a:rPr lang="en-US" dirty="0" smtClean="0"/>
              <a:t>security:</a:t>
            </a:r>
          </a:p>
          <a:p>
            <a:pPr lvl="2"/>
            <a:r>
              <a:rPr lang="en-US" dirty="0" smtClean="0"/>
              <a:t>IIS </a:t>
            </a:r>
            <a:r>
              <a:rPr lang="en-US" dirty="0"/>
              <a:t>protects websites from external threats such as brute-force web and FTP </a:t>
            </a:r>
            <a:r>
              <a:rPr lang="en-US" dirty="0" smtClean="0"/>
              <a:t>attacks</a:t>
            </a:r>
          </a:p>
          <a:p>
            <a:pPr lvl="2"/>
            <a:r>
              <a:rPr lang="en-US" dirty="0" smtClean="0"/>
              <a:t>offers </a:t>
            </a:r>
            <a:r>
              <a:rPr lang="en-US" dirty="0"/>
              <a:t>defense against DoS (</a:t>
            </a:r>
            <a:r>
              <a:rPr lang="en-US" dirty="0">
                <a:solidFill>
                  <a:srgbClr val="FF0000"/>
                </a:solidFill>
              </a:rPr>
              <a:t>denial of service</a:t>
            </a:r>
            <a:r>
              <a:rPr lang="en-US" dirty="0"/>
              <a:t>) </a:t>
            </a:r>
            <a:r>
              <a:rPr lang="en-US" dirty="0" smtClean="0"/>
              <a:t>attacks.</a:t>
            </a:r>
          </a:p>
          <a:p>
            <a:pPr lvl="1"/>
            <a:r>
              <a:rPr lang="en-US" dirty="0" smtClean="0"/>
              <a:t>IIS </a:t>
            </a:r>
            <a:r>
              <a:rPr lang="en-US" dirty="0"/>
              <a:t>can now use a large number of </a:t>
            </a:r>
            <a:r>
              <a:rPr lang="en-US" dirty="0">
                <a:solidFill>
                  <a:srgbClr val="FF0000"/>
                </a:solidFill>
              </a:rPr>
              <a:t>processor cores</a:t>
            </a:r>
            <a:r>
              <a:rPr lang="en-US" dirty="0"/>
              <a:t> more efficiently, keeping up with advances in server </a:t>
            </a:r>
            <a:r>
              <a:rPr lang="en-US" dirty="0" smtClean="0"/>
              <a:t>hardware.</a:t>
            </a:r>
          </a:p>
          <a:p>
            <a:pPr lvl="1"/>
            <a:r>
              <a:rPr lang="en-US" dirty="0" smtClean="0"/>
              <a:t>Centralized </a:t>
            </a:r>
            <a:r>
              <a:rPr lang="en-US" dirty="0"/>
              <a:t>SSL (</a:t>
            </a:r>
            <a:r>
              <a:rPr lang="en-US" dirty="0">
                <a:solidFill>
                  <a:srgbClr val="FF0000"/>
                </a:solidFill>
              </a:rPr>
              <a:t>Secure Sockets Layer</a:t>
            </a:r>
            <a:r>
              <a:rPr lang="en-US" dirty="0"/>
              <a:t>) certificate support enables you to store </a:t>
            </a:r>
            <a:r>
              <a:rPr lang="en-US" dirty="0">
                <a:solidFill>
                  <a:srgbClr val="FF0000"/>
                </a:solidFill>
              </a:rPr>
              <a:t>SSL certificates</a:t>
            </a:r>
            <a:r>
              <a:rPr lang="en-US" dirty="0"/>
              <a:t> in a central location and automatically bind them to web </a:t>
            </a:r>
            <a:r>
              <a:rPr lang="en-US" dirty="0" smtClean="0"/>
              <a:t>applications.</a:t>
            </a:r>
          </a:p>
          <a:p>
            <a:pPr lvl="1"/>
            <a:r>
              <a:rPr lang="en-US" dirty="0" smtClean="0"/>
              <a:t>IIS </a:t>
            </a:r>
            <a:r>
              <a:rPr lang="en-US" dirty="0"/>
              <a:t>CPU throttling is a new feature administrators can use to increase a web application’s processor time to ratchet up performance as needed, and it can be used to scale down processor time when that app’s usage returns to normal levels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3751854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a:t>
            </a:r>
          </a:p>
        </p:txBody>
      </p:sp>
      <p:sp>
        <p:nvSpPr>
          <p:cNvPr id="3" name="Content Placeholder 2"/>
          <p:cNvSpPr>
            <a:spLocks noGrp="1"/>
          </p:cNvSpPr>
          <p:nvPr>
            <p:ph idx="1"/>
          </p:nvPr>
        </p:nvSpPr>
        <p:spPr/>
        <p:txBody>
          <a:bodyPr/>
          <a:lstStyle/>
          <a:p>
            <a:r>
              <a:rPr lang="en-US" dirty="0" smtClean="0"/>
              <a:t>Data </a:t>
            </a:r>
            <a:r>
              <a:rPr lang="en-US" dirty="0"/>
              <a:t>security is provided by new features that we’ve already addressed, such as </a:t>
            </a:r>
            <a:r>
              <a:rPr lang="en-US" dirty="0">
                <a:solidFill>
                  <a:srgbClr val="FF0000"/>
                </a:solidFill>
              </a:rPr>
              <a:t>Dynamic Access Control</a:t>
            </a:r>
            <a:r>
              <a:rPr lang="en-US" dirty="0"/>
              <a:t>, which provides data governance and tight control over user </a:t>
            </a:r>
            <a:r>
              <a:rPr lang="en-US" dirty="0" smtClean="0"/>
              <a:t>authentication </a:t>
            </a:r>
            <a:r>
              <a:rPr lang="en-US" dirty="0"/>
              <a:t>and verification of user identity across an </a:t>
            </a:r>
            <a:r>
              <a:rPr lang="en-US" dirty="0" smtClean="0"/>
              <a:t>organization.</a:t>
            </a:r>
          </a:p>
          <a:p>
            <a:pPr lvl="1"/>
            <a:r>
              <a:rPr lang="en-US" dirty="0" smtClean="0"/>
              <a:t>In </a:t>
            </a:r>
            <a:r>
              <a:rPr lang="en-US" dirty="0"/>
              <a:t>Hyper-V, inherent security provides the ability to isolate virtualized networks in multitenant environments. </a:t>
            </a:r>
            <a:endParaRPr lang="en-US" dirty="0" smtClean="0"/>
          </a:p>
          <a:p>
            <a:pPr lvl="1"/>
            <a:r>
              <a:rPr lang="en-US" dirty="0" smtClean="0"/>
              <a:t>IIS </a:t>
            </a:r>
            <a:r>
              <a:rPr lang="en-US" dirty="0"/>
              <a:t>8 also has security mechanisms such as FTP logon restrictions, which aid in </a:t>
            </a:r>
            <a:r>
              <a:rPr lang="en-US" dirty="0" smtClean="0"/>
              <a:t>preventing </a:t>
            </a:r>
            <a:r>
              <a:rPr lang="en-US" dirty="0"/>
              <a:t>brute-force attacks against an FTP </a:t>
            </a:r>
            <a:r>
              <a:rPr lang="en-US" dirty="0" smtClean="0"/>
              <a:t>server.</a:t>
            </a:r>
          </a:p>
          <a:p>
            <a:pPr lvl="1"/>
            <a:r>
              <a:rPr lang="en-US" dirty="0" smtClean="0"/>
              <a:t>In </a:t>
            </a:r>
            <a:r>
              <a:rPr lang="en-US" dirty="0"/>
              <a:t>addition to security already available in these features, </a:t>
            </a:r>
            <a:r>
              <a:rPr lang="en-US" dirty="0">
                <a:solidFill>
                  <a:srgbClr val="FF0000"/>
                </a:solidFill>
              </a:rPr>
              <a:t>BitLocker</a:t>
            </a:r>
            <a:r>
              <a:rPr lang="en-US" dirty="0"/>
              <a:t>, a data protection feature introduced in Windows Vista, has also undergone upgrading in Server </a:t>
            </a:r>
            <a:r>
              <a:rPr lang="en-US" dirty="0" smtClean="0"/>
              <a:t>2012.</a:t>
            </a:r>
          </a:p>
          <a:p>
            <a:pPr lvl="2"/>
            <a:r>
              <a:rPr lang="en-US" dirty="0" smtClean="0"/>
              <a:t>BitLocker </a:t>
            </a:r>
            <a:r>
              <a:rPr lang="en-US" dirty="0"/>
              <a:t>is a security method that can be enabled on both the server end and on the Windows 8 client </a:t>
            </a:r>
            <a:r>
              <a:rPr lang="en-US" dirty="0" smtClean="0"/>
              <a:t>side.</a:t>
            </a:r>
          </a:p>
          <a:p>
            <a:pPr lvl="2"/>
            <a:r>
              <a:rPr lang="en-US" dirty="0" smtClean="0"/>
              <a:t>For </a:t>
            </a:r>
            <a:r>
              <a:rPr lang="en-US" dirty="0"/>
              <a:t>extra security, BitLocker can be deployed on machines that support </a:t>
            </a:r>
            <a:r>
              <a:rPr lang="en-US" dirty="0">
                <a:solidFill>
                  <a:srgbClr val="FF0000"/>
                </a:solidFill>
              </a:rPr>
              <a:t>Trusted Platform Module</a:t>
            </a:r>
            <a:r>
              <a:rPr lang="en-US" dirty="0"/>
              <a:t> (TPM), a hardware component available in newer computers that helps protect user data and guard against any tampering with a system while that system is offline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2199893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Bitlocker Enhancements</a:t>
            </a:r>
            <a:endParaRPr lang="en-US" dirty="0"/>
          </a:p>
        </p:txBody>
      </p:sp>
      <p:sp>
        <p:nvSpPr>
          <p:cNvPr id="7" name="Content Placeholder 6"/>
          <p:cNvSpPr>
            <a:spLocks noGrp="1"/>
          </p:cNvSpPr>
          <p:nvPr>
            <p:ph idx="1"/>
          </p:nvPr>
        </p:nvSpPr>
        <p:spPr/>
        <p:txBody>
          <a:bodyPr/>
          <a:lstStyle/>
          <a:p>
            <a:r>
              <a:rPr lang="en-US" dirty="0"/>
              <a:t>In Server 2012 (and in Windows 8 client), BitLocker has some </a:t>
            </a:r>
            <a:r>
              <a:rPr lang="en-US" dirty="0" smtClean="0"/>
              <a:t>enhancements.</a:t>
            </a:r>
          </a:p>
          <a:p>
            <a:pPr lvl="1"/>
            <a:r>
              <a:rPr lang="en-US" dirty="0" smtClean="0"/>
              <a:t>Server </a:t>
            </a:r>
            <a:r>
              <a:rPr lang="en-US" dirty="0"/>
              <a:t>2012 and Windows 8 client are both now deployable to an encrypted state during </a:t>
            </a:r>
            <a:r>
              <a:rPr lang="en-US" dirty="0" smtClean="0"/>
              <a:t>install.</a:t>
            </a:r>
          </a:p>
          <a:p>
            <a:pPr lvl="1"/>
            <a:r>
              <a:rPr lang="en-US" dirty="0" smtClean="0"/>
              <a:t>BitLocker </a:t>
            </a:r>
            <a:r>
              <a:rPr lang="en-US" dirty="0"/>
              <a:t>now offers two encryption </a:t>
            </a:r>
            <a:r>
              <a:rPr lang="en-US" dirty="0" smtClean="0"/>
              <a:t>options:</a:t>
            </a:r>
          </a:p>
          <a:p>
            <a:pPr lvl="2"/>
            <a:r>
              <a:rPr lang="en-US" dirty="0" smtClean="0"/>
              <a:t>Full </a:t>
            </a:r>
            <a:r>
              <a:rPr lang="en-US" dirty="0"/>
              <a:t>Volume Encryption, and Used Disk Space Only, where only used blocks on a targeted volume are encrypted, allowing for quicker </a:t>
            </a:r>
            <a:r>
              <a:rPr lang="en-US" dirty="0" smtClean="0"/>
              <a:t>encryption.</a:t>
            </a:r>
          </a:p>
          <a:p>
            <a:pPr lvl="1"/>
            <a:r>
              <a:rPr lang="en-US" dirty="0" smtClean="0"/>
              <a:t>BitLocker </a:t>
            </a:r>
            <a:r>
              <a:rPr lang="en-US" dirty="0"/>
              <a:t>passwords on data volumes can be changed as well as PIN numbers and passwords on client </a:t>
            </a:r>
            <a:r>
              <a:rPr lang="en-US" dirty="0" smtClean="0"/>
              <a:t>machines.</a:t>
            </a:r>
          </a:p>
          <a:p>
            <a:pPr lvl="1"/>
            <a:r>
              <a:rPr lang="en-US" dirty="0" smtClean="0"/>
              <a:t>On </a:t>
            </a:r>
            <a:r>
              <a:rPr lang="en-US" dirty="0"/>
              <a:t>a trusted wired network, BitLocker systems can be enabled to automatically unlock the operating system volume during </a:t>
            </a:r>
            <a:r>
              <a:rPr lang="en-US" dirty="0" smtClean="0"/>
              <a:t>boot.</a:t>
            </a:r>
          </a:p>
          <a:p>
            <a:pPr lvl="1"/>
            <a:r>
              <a:rPr lang="en-US" dirty="0" smtClean="0"/>
              <a:t>Finally</a:t>
            </a:r>
            <a:r>
              <a:rPr lang="en-US" dirty="0"/>
              <a:t>, Server 2012 includes BitLocker support for Windows Failover Cluster Shared Volumes on Windows Server “8” Beta running the Windows Failover Cluster feature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1336674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idx="1"/>
          </p:nvPr>
        </p:nvSpPr>
        <p:spPr/>
        <p:txBody>
          <a:bodyPr/>
          <a:lstStyle/>
          <a:p>
            <a:r>
              <a:rPr lang="en-US" dirty="0"/>
              <a:t>Clustering is </a:t>
            </a:r>
            <a:r>
              <a:rPr lang="en-US" dirty="0">
                <a:solidFill>
                  <a:srgbClr val="FF0000"/>
                </a:solidFill>
              </a:rPr>
              <a:t>grouping separate servers</a:t>
            </a:r>
            <a:r>
              <a:rPr lang="en-US" dirty="0"/>
              <a:t> into one group to act as a </a:t>
            </a:r>
            <a:r>
              <a:rPr lang="en-US" dirty="0">
                <a:solidFill>
                  <a:srgbClr val="FF0000"/>
                </a:solidFill>
              </a:rPr>
              <a:t>single </a:t>
            </a:r>
            <a:r>
              <a:rPr lang="en-US" dirty="0" smtClean="0">
                <a:solidFill>
                  <a:srgbClr val="FF0000"/>
                </a:solidFill>
              </a:rPr>
              <a:t>system</a:t>
            </a:r>
            <a:r>
              <a:rPr lang="en-US" dirty="0" smtClean="0"/>
              <a:t>.</a:t>
            </a:r>
          </a:p>
          <a:p>
            <a:pPr lvl="1"/>
            <a:r>
              <a:rPr lang="en-US" dirty="0" smtClean="0"/>
              <a:t>It </a:t>
            </a:r>
            <a:r>
              <a:rPr lang="en-US" dirty="0"/>
              <a:t>provides high availability in case a server goes </a:t>
            </a:r>
            <a:r>
              <a:rPr lang="en-US" dirty="0" smtClean="0"/>
              <a:t>down.</a:t>
            </a:r>
          </a:p>
          <a:p>
            <a:pPr lvl="1"/>
            <a:r>
              <a:rPr lang="en-US" dirty="0" smtClean="0"/>
              <a:t>In </a:t>
            </a:r>
            <a:r>
              <a:rPr lang="en-US" dirty="0"/>
              <a:t>Server 2012, advancements have been made in clustering both physical and virtual </a:t>
            </a:r>
            <a:r>
              <a:rPr lang="en-US" dirty="0" smtClean="0"/>
              <a:t>servers.</a:t>
            </a:r>
          </a:p>
          <a:p>
            <a:pPr lvl="1"/>
            <a:r>
              <a:rPr lang="en-US" dirty="0" smtClean="0"/>
              <a:t>A </a:t>
            </a:r>
            <a:r>
              <a:rPr lang="en-US" dirty="0">
                <a:solidFill>
                  <a:srgbClr val="FF0000"/>
                </a:solidFill>
              </a:rPr>
              <a:t>failover cluster</a:t>
            </a:r>
            <a:r>
              <a:rPr lang="en-US" dirty="0"/>
              <a:t> now supports up to </a:t>
            </a:r>
            <a:r>
              <a:rPr lang="en-US" dirty="0">
                <a:solidFill>
                  <a:srgbClr val="FF0000"/>
                </a:solidFill>
              </a:rPr>
              <a:t>64 </a:t>
            </a:r>
            <a:r>
              <a:rPr lang="en-US" dirty="0" smtClean="0">
                <a:solidFill>
                  <a:srgbClr val="FF0000"/>
                </a:solidFill>
              </a:rPr>
              <a:t>nodes</a:t>
            </a:r>
            <a:r>
              <a:rPr lang="en-US" dirty="0" smtClean="0"/>
              <a:t>.</a:t>
            </a:r>
          </a:p>
          <a:p>
            <a:pPr lvl="1"/>
            <a:r>
              <a:rPr lang="en-US" dirty="0" smtClean="0"/>
              <a:t>Improvements </a:t>
            </a:r>
            <a:r>
              <a:rPr lang="en-US" dirty="0"/>
              <a:t>to the validation wizard and the migration wizard in failover clustering make it easier to set up clustered file servers as well as migrate existing clustered servers to new </a:t>
            </a:r>
            <a:r>
              <a:rPr lang="en-US" dirty="0" smtClean="0"/>
              <a:t>clusters.</a:t>
            </a:r>
          </a:p>
          <a:p>
            <a:pPr lvl="1"/>
            <a:r>
              <a:rPr lang="en-US" dirty="0" smtClean="0"/>
              <a:t>In </a:t>
            </a:r>
            <a:r>
              <a:rPr lang="en-US" dirty="0"/>
              <a:t>Hyper-V 3.0, </a:t>
            </a:r>
            <a:r>
              <a:rPr lang="en-US" dirty="0">
                <a:solidFill>
                  <a:srgbClr val="FF0000"/>
                </a:solidFill>
              </a:rPr>
              <a:t>failover clustering</a:t>
            </a:r>
            <a:r>
              <a:rPr lang="en-US" dirty="0"/>
              <a:t> supports up to </a:t>
            </a:r>
            <a:r>
              <a:rPr lang="en-US" dirty="0">
                <a:solidFill>
                  <a:srgbClr val="FF0000"/>
                </a:solidFill>
              </a:rPr>
              <a:t>4,000 virtual </a:t>
            </a:r>
            <a:r>
              <a:rPr lang="en-US" dirty="0" smtClean="0">
                <a:solidFill>
                  <a:srgbClr val="FF0000"/>
                </a:solidFill>
              </a:rPr>
              <a:t>machines</a:t>
            </a:r>
            <a:r>
              <a:rPr lang="en-US" dirty="0" smtClean="0"/>
              <a:t>.</a:t>
            </a:r>
          </a:p>
          <a:p>
            <a:pPr lvl="1"/>
            <a:r>
              <a:rPr lang="en-US" dirty="0" smtClean="0"/>
              <a:t>An </a:t>
            </a:r>
            <a:r>
              <a:rPr lang="en-US" dirty="0"/>
              <a:t>improved Cluster Shared Volume feature eases the configuration and operation of clustered virtual machines</a:t>
            </a:r>
            <a:r>
              <a:rPr lang="en-US" dirty="0" smtClean="0"/>
              <a:t>.</a:t>
            </a:r>
          </a:p>
          <a:p>
            <a:pPr lvl="1"/>
            <a:r>
              <a:rPr lang="en-US" dirty="0">
                <a:solidFill>
                  <a:srgbClr val="FF0000"/>
                </a:solidFill>
              </a:rPr>
              <a:t>Cluster-Aware Updating</a:t>
            </a:r>
            <a:r>
              <a:rPr lang="en-US" dirty="0"/>
              <a:t> (CAU) is a role that allows administrators to schedule </a:t>
            </a:r>
            <a:r>
              <a:rPr lang="en-US" dirty="0" smtClean="0"/>
              <a:t>automatic </a:t>
            </a:r>
            <a:r>
              <a:rPr lang="en-US" dirty="0"/>
              <a:t>updates to clustered servers with no downtime during the update process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227301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p>
        </p:txBody>
      </p:sp>
      <p:sp>
        <p:nvSpPr>
          <p:cNvPr id="3" name="Content Placeholder 2"/>
          <p:cNvSpPr>
            <a:spLocks noGrp="1"/>
          </p:cNvSpPr>
          <p:nvPr>
            <p:ph idx="1"/>
          </p:nvPr>
        </p:nvSpPr>
        <p:spPr/>
        <p:txBody>
          <a:bodyPr/>
          <a:lstStyle/>
          <a:p>
            <a:r>
              <a:rPr lang="en-US" dirty="0" smtClean="0"/>
              <a:t>Server </a:t>
            </a:r>
            <a:r>
              <a:rPr lang="en-US" dirty="0"/>
              <a:t>2012’s hardware requirements include a </a:t>
            </a:r>
            <a:r>
              <a:rPr lang="en-US" dirty="0" smtClean="0"/>
              <a:t>minimum</a:t>
            </a:r>
          </a:p>
          <a:p>
            <a:pPr lvl="2"/>
            <a:r>
              <a:rPr lang="en-US" dirty="0" smtClean="0"/>
              <a:t>1.4 </a:t>
            </a:r>
            <a:r>
              <a:rPr lang="en-US" dirty="0"/>
              <a:t>GHz 64-bit </a:t>
            </a:r>
            <a:r>
              <a:rPr lang="en-US" dirty="0" smtClean="0"/>
              <a:t>processor</a:t>
            </a:r>
          </a:p>
          <a:p>
            <a:pPr lvl="2"/>
            <a:r>
              <a:rPr lang="en-US" dirty="0" smtClean="0"/>
              <a:t>512 </a:t>
            </a:r>
            <a:r>
              <a:rPr lang="en-US" dirty="0"/>
              <a:t>MB </a:t>
            </a:r>
            <a:r>
              <a:rPr lang="en-US" dirty="0" smtClean="0"/>
              <a:t>RAM</a:t>
            </a:r>
          </a:p>
          <a:p>
            <a:pPr lvl="2"/>
            <a:r>
              <a:rPr lang="en-US" dirty="0" smtClean="0"/>
              <a:t>32 </a:t>
            </a:r>
            <a:r>
              <a:rPr lang="en-US" dirty="0"/>
              <a:t>GB of free disk </a:t>
            </a:r>
            <a:r>
              <a:rPr lang="en-US" dirty="0" smtClean="0"/>
              <a:t>space</a:t>
            </a:r>
          </a:p>
          <a:p>
            <a:pPr lvl="1"/>
            <a:r>
              <a:rPr lang="en-US" dirty="0" smtClean="0"/>
              <a:t>Upgrades </a:t>
            </a:r>
            <a:r>
              <a:rPr lang="en-US" dirty="0"/>
              <a:t>from Server 2008 R2 are supported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920923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7400925" y="4469396"/>
            <a:ext cx="4457700" cy="2038350"/>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8458200" y="4755146"/>
            <a:ext cx="3400425" cy="1752600"/>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Windows Server 2012: Overview</a:t>
            </a:r>
            <a:endParaRPr lang="en-US" dirty="0"/>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8629650" y="5336171"/>
            <a:ext cx="3228975" cy="1171575"/>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194847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8353425" y="5059946"/>
            <a:ext cx="3505200" cy="1447800"/>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purpose of this book is to introduce and familiarize </a:t>
            </a:r>
            <a:r>
              <a:rPr lang="en-US" dirty="0">
                <a:solidFill>
                  <a:srgbClr val="FF0000"/>
                </a:solidFill>
              </a:rPr>
              <a:t>system administrators</a:t>
            </a:r>
            <a:r>
              <a:rPr lang="en-US" dirty="0"/>
              <a:t>, or </a:t>
            </a:r>
            <a:r>
              <a:rPr lang="en-US" dirty="0" smtClean="0"/>
              <a:t>anyone </a:t>
            </a:r>
            <a:r>
              <a:rPr lang="en-US" dirty="0"/>
              <a:t>who needs to get up and running with </a:t>
            </a:r>
            <a:r>
              <a:rPr lang="en-US" dirty="0">
                <a:solidFill>
                  <a:srgbClr val="FF0000"/>
                </a:solidFill>
              </a:rPr>
              <a:t>Windows Server 2012</a:t>
            </a:r>
            <a:r>
              <a:rPr lang="en-US" dirty="0"/>
              <a:t>, with the platform’s major new features and improvements and how to implement </a:t>
            </a:r>
            <a:r>
              <a:rPr lang="en-US" dirty="0" smtClean="0"/>
              <a:t>them.</a:t>
            </a:r>
          </a:p>
          <a:p>
            <a:pPr lvl="1"/>
            <a:r>
              <a:rPr lang="en-US" dirty="0" smtClean="0"/>
              <a:t>First</a:t>
            </a:r>
            <a:r>
              <a:rPr lang="en-US" dirty="0"/>
              <a:t>, I’ll offer a little background on the </a:t>
            </a:r>
            <a:r>
              <a:rPr lang="en-US" dirty="0">
                <a:solidFill>
                  <a:srgbClr val="FF0000"/>
                </a:solidFill>
              </a:rPr>
              <a:t>evolution</a:t>
            </a:r>
            <a:r>
              <a:rPr lang="en-US" dirty="0"/>
              <a:t> of Microsoft’s newest </a:t>
            </a:r>
            <a:r>
              <a:rPr lang="en-US" dirty="0">
                <a:solidFill>
                  <a:srgbClr val="FF0000"/>
                </a:solidFill>
              </a:rPr>
              <a:t>server operating </a:t>
            </a:r>
            <a:r>
              <a:rPr lang="en-US" dirty="0" smtClean="0">
                <a:solidFill>
                  <a:srgbClr val="FF0000"/>
                </a:solidFill>
              </a:rPr>
              <a:t>system</a:t>
            </a:r>
            <a:r>
              <a:rPr lang="en-US" dirty="0" smtClean="0"/>
              <a:t>.</a:t>
            </a:r>
          </a:p>
          <a:p>
            <a:pPr lvl="1"/>
            <a:r>
              <a:rPr lang="en-US" dirty="0" smtClean="0"/>
              <a:t>Three </a:t>
            </a:r>
            <a:r>
              <a:rPr lang="en-US" dirty="0"/>
              <a:t>years after the launch of Windows Server 2008 R2, Microsoft unveiled Windows Server 2012, its latest server operating </a:t>
            </a:r>
            <a:r>
              <a:rPr lang="en-US" dirty="0" smtClean="0"/>
              <a:t>system.</a:t>
            </a:r>
          </a:p>
          <a:p>
            <a:pPr lvl="1"/>
            <a:r>
              <a:rPr lang="en-US" dirty="0" smtClean="0">
                <a:solidFill>
                  <a:srgbClr val="FF0000"/>
                </a:solidFill>
              </a:rPr>
              <a:t>Server </a:t>
            </a:r>
            <a:r>
              <a:rPr lang="en-US" dirty="0">
                <a:solidFill>
                  <a:srgbClr val="FF0000"/>
                </a:solidFill>
              </a:rPr>
              <a:t>2012</a:t>
            </a:r>
            <a:r>
              <a:rPr lang="en-US" dirty="0"/>
              <a:t> is the </a:t>
            </a:r>
            <a:r>
              <a:rPr lang="en-US" dirty="0">
                <a:solidFill>
                  <a:srgbClr val="0070C0"/>
                </a:solidFill>
              </a:rPr>
              <a:t>most significant</a:t>
            </a:r>
            <a:r>
              <a:rPr lang="en-US" dirty="0"/>
              <a:t> </a:t>
            </a:r>
            <a:r>
              <a:rPr lang="en-US" dirty="0">
                <a:solidFill>
                  <a:srgbClr val="FF0000"/>
                </a:solidFill>
              </a:rPr>
              <a:t>server release</a:t>
            </a:r>
            <a:r>
              <a:rPr lang="en-US" dirty="0"/>
              <a:t> since the update from </a:t>
            </a:r>
            <a:r>
              <a:rPr lang="en-US" dirty="0">
                <a:solidFill>
                  <a:srgbClr val="FF0000"/>
                </a:solidFill>
              </a:rPr>
              <a:t>Windows Server NT 3.51</a:t>
            </a:r>
            <a:r>
              <a:rPr lang="en-US" dirty="0"/>
              <a:t> to </a:t>
            </a:r>
            <a:r>
              <a:rPr lang="en-US" dirty="0">
                <a:solidFill>
                  <a:srgbClr val="FF0000"/>
                </a:solidFill>
              </a:rPr>
              <a:t>NT 4.0</a:t>
            </a:r>
            <a:r>
              <a:rPr lang="en-US" dirty="0"/>
              <a:t>, which introduced the modern graphical interface to Windows </a:t>
            </a:r>
            <a:r>
              <a:rPr lang="en-US" dirty="0" smtClean="0"/>
              <a:t>Server.</a:t>
            </a:r>
          </a:p>
          <a:p>
            <a:pPr lvl="1"/>
            <a:r>
              <a:rPr lang="en-US" dirty="0" smtClean="0"/>
              <a:t>Server </a:t>
            </a:r>
            <a:r>
              <a:rPr lang="en-US" dirty="0"/>
              <a:t>2012 is just as significant because, arguably, for the first time in a Windows Server release, it represents a server product based on the needs and wants of </a:t>
            </a:r>
            <a:r>
              <a:rPr lang="en-US" dirty="0">
                <a:solidFill>
                  <a:srgbClr val="FF0000"/>
                </a:solidFill>
              </a:rPr>
              <a:t>consumers</a:t>
            </a:r>
            <a:r>
              <a:rPr lang="en-US" dirty="0"/>
              <a:t> rather than solely on the needs of the </a:t>
            </a:r>
            <a:r>
              <a:rPr lang="en-US" dirty="0" smtClean="0">
                <a:solidFill>
                  <a:srgbClr val="FF0000"/>
                </a:solidFill>
              </a:rPr>
              <a:t>enterprise</a:t>
            </a:r>
            <a:r>
              <a:rPr lang="en-US" dirty="0" smtClean="0"/>
              <a:t>.</a:t>
            </a:r>
          </a:p>
          <a:p>
            <a:pPr lvl="1"/>
            <a:r>
              <a:rPr lang="en-US" dirty="0" smtClean="0"/>
              <a:t>Server </a:t>
            </a:r>
            <a:r>
              <a:rPr lang="en-US" dirty="0"/>
              <a:t>2012 is designed for compatibility with and support for three major and current computing trends, all driven primarily by consumer </a:t>
            </a:r>
            <a:r>
              <a:rPr lang="en-US" dirty="0" smtClean="0"/>
              <a:t>demand:</a:t>
            </a:r>
          </a:p>
          <a:p>
            <a:pPr lvl="2"/>
            <a:r>
              <a:rPr lang="en-US" dirty="0" smtClean="0"/>
              <a:t>cloud computing</a:t>
            </a:r>
          </a:p>
          <a:p>
            <a:pPr lvl="2"/>
            <a:r>
              <a:rPr lang="en-US" dirty="0" smtClean="0"/>
              <a:t>Virtualization</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
        <p:nvSpPr>
          <p:cNvPr id="5" name="Title 4"/>
          <p:cNvSpPr>
            <a:spLocks noGrp="1"/>
          </p:cNvSpPr>
          <p:nvPr>
            <p:ph type="title"/>
          </p:nvPr>
        </p:nvSpPr>
        <p:spPr/>
        <p:txBody>
          <a:bodyPr/>
          <a:lstStyle/>
          <a:p>
            <a:r>
              <a:rPr lang="en-US"/>
              <a:t>Introducing Windows Server 2012</a:t>
            </a:r>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53</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15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r>
              <a:rPr lang="en-US" dirty="0" smtClean="0"/>
              <a:t>the </a:t>
            </a:r>
            <a:r>
              <a:rPr lang="en-US" dirty="0"/>
              <a:t>continued “consumerization of </a:t>
            </a:r>
            <a:r>
              <a:rPr lang="en-US" dirty="0" smtClean="0"/>
              <a:t>IT”</a:t>
            </a:r>
          </a:p>
          <a:p>
            <a:pPr marL="460375" lvl="2" indent="0">
              <a:buNone/>
            </a:pPr>
            <a:r>
              <a:rPr lang="en-US" dirty="0" smtClean="0"/>
              <a:t>which </a:t>
            </a:r>
            <a:r>
              <a:rPr lang="en-US" dirty="0"/>
              <a:t>is the surging demand from the workforce to use </a:t>
            </a:r>
            <a:r>
              <a:rPr lang="en-US" dirty="0">
                <a:solidFill>
                  <a:srgbClr val="FF0000"/>
                </a:solidFill>
              </a:rPr>
              <a:t>personal technology devices</a:t>
            </a:r>
            <a:r>
              <a:rPr lang="en-US" dirty="0"/>
              <a:t>—in particular, mobile devices—in the </a:t>
            </a:r>
            <a:r>
              <a:rPr lang="en-US" dirty="0">
                <a:solidFill>
                  <a:srgbClr val="FF0000"/>
                </a:solidFill>
              </a:rPr>
              <a:t>work environment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
        <p:nvSpPr>
          <p:cNvPr id="5" name="Title 4"/>
          <p:cNvSpPr>
            <a:spLocks noGrp="1"/>
          </p:cNvSpPr>
          <p:nvPr>
            <p:ph type="title"/>
          </p:nvPr>
        </p:nvSpPr>
        <p:spPr/>
        <p:txBody>
          <a:bodyPr/>
          <a:lstStyle/>
          <a:p>
            <a:r>
              <a:rPr lang="en-US"/>
              <a:t>Introducing Windows Server 2012</a:t>
            </a:r>
          </a:p>
        </p:txBody>
      </p:sp>
    </p:spTree>
    <p:extLst>
      <p:ext uri="{BB962C8B-B14F-4D97-AF65-F5344CB8AC3E}">
        <p14:creationId xmlns:p14="http://schemas.microsoft.com/office/powerpoint/2010/main" val="301483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Microsoft Approach</a:t>
            </a:r>
            <a:endParaRPr lang="en-US" dirty="0"/>
          </a:p>
        </p:txBody>
      </p:sp>
      <p:sp>
        <p:nvSpPr>
          <p:cNvPr id="7" name="Content Placeholder 6"/>
          <p:cNvSpPr>
            <a:spLocks noGrp="1"/>
          </p:cNvSpPr>
          <p:nvPr>
            <p:ph idx="1"/>
          </p:nvPr>
        </p:nvSpPr>
        <p:spPr/>
        <p:txBody>
          <a:bodyPr/>
          <a:lstStyle/>
          <a:p>
            <a:r>
              <a:rPr lang="en-US" dirty="0"/>
              <a:t>Microsoft has engineered </a:t>
            </a:r>
            <a:r>
              <a:rPr lang="en-US" dirty="0">
                <a:solidFill>
                  <a:srgbClr val="FF0000"/>
                </a:solidFill>
              </a:rPr>
              <a:t>Server 2012</a:t>
            </a:r>
            <a:r>
              <a:rPr lang="en-US" dirty="0"/>
              <a:t> to meet these three market trends with several upgrades and </a:t>
            </a:r>
            <a:r>
              <a:rPr lang="en-US" dirty="0" smtClean="0"/>
              <a:t>enhancements.</a:t>
            </a:r>
          </a:p>
          <a:p>
            <a:pPr lvl="1"/>
            <a:r>
              <a:rPr lang="en-US" dirty="0" smtClean="0"/>
              <a:t>Virtualization </a:t>
            </a:r>
            <a:r>
              <a:rPr lang="en-US" dirty="0"/>
              <a:t>and cloud computing needs are met by new </a:t>
            </a:r>
            <a:r>
              <a:rPr lang="en-US" dirty="0">
                <a:solidFill>
                  <a:srgbClr val="FF0000"/>
                </a:solidFill>
              </a:rPr>
              <a:t>virtualization technologies</a:t>
            </a:r>
            <a:r>
              <a:rPr lang="en-US" dirty="0"/>
              <a:t> baked into </a:t>
            </a:r>
            <a:r>
              <a:rPr lang="en-US" dirty="0">
                <a:solidFill>
                  <a:srgbClr val="FF0000"/>
                </a:solidFill>
              </a:rPr>
              <a:t>Hyper-V 3.0</a:t>
            </a:r>
            <a:r>
              <a:rPr lang="en-US" dirty="0"/>
              <a:t>. </a:t>
            </a:r>
            <a:endParaRPr lang="en-US" dirty="0" smtClean="0"/>
          </a:p>
          <a:p>
            <a:pPr lvl="1"/>
            <a:r>
              <a:rPr lang="en-US" dirty="0" smtClean="0"/>
              <a:t>Some </a:t>
            </a:r>
            <a:r>
              <a:rPr lang="en-US" dirty="0"/>
              <a:t>of the capabilities </a:t>
            </a:r>
            <a:r>
              <a:rPr lang="en-US" dirty="0" smtClean="0"/>
              <a:t>include</a:t>
            </a:r>
          </a:p>
          <a:p>
            <a:pPr lvl="2"/>
            <a:r>
              <a:rPr lang="en-US" dirty="0" smtClean="0"/>
              <a:t>the </a:t>
            </a:r>
            <a:r>
              <a:rPr lang="en-US" dirty="0"/>
              <a:t>ability to connect a </a:t>
            </a:r>
            <a:r>
              <a:rPr lang="en-US" dirty="0">
                <a:solidFill>
                  <a:srgbClr val="FF0000"/>
                </a:solidFill>
              </a:rPr>
              <a:t>datacenter</a:t>
            </a:r>
            <a:r>
              <a:rPr lang="en-US" dirty="0"/>
              <a:t> to a </a:t>
            </a:r>
            <a:r>
              <a:rPr lang="en-US" dirty="0">
                <a:solidFill>
                  <a:srgbClr val="FF0000"/>
                </a:solidFill>
              </a:rPr>
              <a:t>public </a:t>
            </a:r>
            <a:r>
              <a:rPr lang="en-US" dirty="0" smtClean="0">
                <a:solidFill>
                  <a:srgbClr val="FF0000"/>
                </a:solidFill>
              </a:rPr>
              <a:t>cloud</a:t>
            </a:r>
          </a:p>
          <a:p>
            <a:pPr lvl="2"/>
            <a:r>
              <a:rPr lang="en-US" dirty="0" smtClean="0"/>
              <a:t>features </a:t>
            </a:r>
            <a:r>
              <a:rPr lang="en-US" dirty="0"/>
              <a:t>that allow </a:t>
            </a:r>
            <a:r>
              <a:rPr lang="en-US" dirty="0">
                <a:solidFill>
                  <a:srgbClr val="FF0000"/>
                </a:solidFill>
              </a:rPr>
              <a:t>system </a:t>
            </a:r>
            <a:r>
              <a:rPr lang="en-US" dirty="0" smtClean="0">
                <a:solidFill>
                  <a:srgbClr val="FF0000"/>
                </a:solidFill>
              </a:rPr>
              <a:t>administrators</a:t>
            </a:r>
            <a:r>
              <a:rPr lang="en-US" dirty="0" smtClean="0"/>
              <a:t> </a:t>
            </a:r>
            <a:r>
              <a:rPr lang="en-US" dirty="0"/>
              <a:t>to build </a:t>
            </a:r>
            <a:r>
              <a:rPr lang="en-US" dirty="0">
                <a:solidFill>
                  <a:srgbClr val="0070C0"/>
                </a:solidFill>
              </a:rPr>
              <a:t>hybrid</a:t>
            </a:r>
            <a:r>
              <a:rPr lang="en-US" dirty="0"/>
              <a:t> and </a:t>
            </a:r>
            <a:r>
              <a:rPr lang="en-US" dirty="0">
                <a:solidFill>
                  <a:srgbClr val="0070C0"/>
                </a:solidFill>
              </a:rPr>
              <a:t>multitenant</a:t>
            </a:r>
            <a:r>
              <a:rPr lang="en-US" dirty="0"/>
              <a:t> </a:t>
            </a:r>
            <a:r>
              <a:rPr lang="en-US" dirty="0">
                <a:solidFill>
                  <a:srgbClr val="FF0000"/>
                </a:solidFill>
              </a:rPr>
              <a:t>private </a:t>
            </a:r>
            <a:r>
              <a:rPr lang="en-US" dirty="0" smtClean="0">
                <a:solidFill>
                  <a:srgbClr val="FF0000"/>
                </a:solidFill>
              </a:rPr>
              <a:t>clouds</a:t>
            </a:r>
          </a:p>
          <a:p>
            <a:pPr lvl="1"/>
            <a:r>
              <a:rPr lang="en-US" dirty="0" smtClean="0"/>
              <a:t>Server </a:t>
            </a:r>
            <a:r>
              <a:rPr lang="en-US" dirty="0"/>
              <a:t>hardware, storage, and networks can be </a:t>
            </a:r>
            <a:r>
              <a:rPr lang="en-US" dirty="0">
                <a:solidFill>
                  <a:srgbClr val="FF0000"/>
                </a:solidFill>
              </a:rPr>
              <a:t>virtualized</a:t>
            </a:r>
            <a:r>
              <a:rPr lang="en-US" dirty="0"/>
              <a:t>, </a:t>
            </a:r>
            <a:r>
              <a:rPr lang="en-US" dirty="0" smtClean="0"/>
              <a:t>thereby</a:t>
            </a:r>
          </a:p>
          <a:p>
            <a:pPr lvl="2"/>
            <a:r>
              <a:rPr lang="en-US" dirty="0" smtClean="0"/>
              <a:t>reducing </a:t>
            </a:r>
            <a:r>
              <a:rPr lang="en-US" dirty="0"/>
              <a:t>power </a:t>
            </a:r>
            <a:r>
              <a:rPr lang="en-US" dirty="0" smtClean="0"/>
              <a:t>costs</a:t>
            </a:r>
          </a:p>
          <a:p>
            <a:pPr lvl="2"/>
            <a:r>
              <a:rPr lang="en-US" dirty="0" smtClean="0"/>
              <a:t>centralizing administration</a:t>
            </a:r>
          </a:p>
          <a:p>
            <a:pPr lvl="2"/>
            <a:r>
              <a:rPr lang="en-US" dirty="0" smtClean="0"/>
              <a:t>allowing </a:t>
            </a:r>
            <a:r>
              <a:rPr lang="en-US" dirty="0"/>
              <a:t>for fast and efficient scalability as an infrastructure </a:t>
            </a:r>
            <a:r>
              <a:rPr lang="en-US" dirty="0" smtClean="0"/>
              <a:t>grows</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11081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Consumerization of IT</a:t>
            </a:r>
            <a:endParaRPr lang="en-US" dirty="0"/>
          </a:p>
        </p:txBody>
      </p:sp>
      <p:sp>
        <p:nvSpPr>
          <p:cNvPr id="3" name="Content Placeholder 2"/>
          <p:cNvSpPr>
            <a:spLocks noGrp="1"/>
          </p:cNvSpPr>
          <p:nvPr>
            <p:ph idx="1"/>
          </p:nvPr>
        </p:nvSpPr>
        <p:spPr/>
        <p:txBody>
          <a:bodyPr/>
          <a:lstStyle/>
          <a:p>
            <a:r>
              <a:rPr lang="en-US" dirty="0"/>
              <a:t>The consumerization of IT is a trend that has been of particular consternation to the </a:t>
            </a:r>
            <a:r>
              <a:rPr lang="en-US" dirty="0" smtClean="0"/>
              <a:t>field.</a:t>
            </a:r>
          </a:p>
          <a:p>
            <a:pPr lvl="1"/>
            <a:r>
              <a:rPr lang="en-US" dirty="0" smtClean="0"/>
              <a:t>As </a:t>
            </a:r>
            <a:r>
              <a:rPr lang="en-US" dirty="0"/>
              <a:t>personal technology devices become more sophisticated and ubiquitous, people increasingly want to use their personal devices in the </a:t>
            </a:r>
            <a:r>
              <a:rPr lang="en-US" dirty="0" smtClean="0"/>
              <a:t>office.</a:t>
            </a:r>
          </a:p>
          <a:p>
            <a:pPr lvl="1"/>
            <a:r>
              <a:rPr lang="en-US" dirty="0" smtClean="0"/>
              <a:t>IT </a:t>
            </a:r>
            <a:r>
              <a:rPr lang="en-US" dirty="0"/>
              <a:t>has to perform the delicate balancing act between maintaining control over the business networks that these devices access and delivering a rich user </a:t>
            </a:r>
            <a:r>
              <a:rPr lang="en-US" dirty="0" smtClean="0"/>
              <a:t>experience.</a:t>
            </a:r>
          </a:p>
          <a:p>
            <a:pPr lvl="1"/>
            <a:r>
              <a:rPr lang="en-US" dirty="0" smtClean="0"/>
              <a:t>Server </a:t>
            </a:r>
            <a:r>
              <a:rPr lang="en-US" dirty="0"/>
              <a:t>2012 lends itself to navigating this balancing act with enhancements to </a:t>
            </a:r>
            <a:r>
              <a:rPr lang="en-US" dirty="0">
                <a:solidFill>
                  <a:srgbClr val="FF0000"/>
                </a:solidFill>
              </a:rPr>
              <a:t>Remote Desktop Services</a:t>
            </a:r>
            <a:r>
              <a:rPr lang="en-US" dirty="0"/>
              <a:t> (RDS) and </a:t>
            </a:r>
            <a:r>
              <a:rPr lang="en-US" dirty="0">
                <a:solidFill>
                  <a:srgbClr val="FF0000"/>
                </a:solidFill>
              </a:rPr>
              <a:t>Virtual Desktop Infrastructure</a:t>
            </a:r>
            <a:r>
              <a:rPr lang="en-US" dirty="0"/>
              <a:t> (VDI</a:t>
            </a:r>
            <a:r>
              <a:rPr lang="en-US" dirty="0" smtClean="0"/>
              <a:t>).</a:t>
            </a:r>
          </a:p>
          <a:p>
            <a:pPr lvl="1"/>
            <a:r>
              <a:rPr lang="en-US" dirty="0" smtClean="0"/>
              <a:t>Microsoft </a:t>
            </a:r>
            <a:r>
              <a:rPr lang="en-US" dirty="0"/>
              <a:t>has made WAN-side improvements in VDI so that the remote desktop experience is as robust as connecting to apps and network resources within a </a:t>
            </a:r>
            <a:r>
              <a:rPr lang="en-US" dirty="0" smtClean="0"/>
              <a:t>LAN.</a:t>
            </a:r>
          </a:p>
          <a:p>
            <a:pPr lvl="1"/>
            <a:r>
              <a:rPr lang="en-US" dirty="0" smtClean="0"/>
              <a:t>Administration </a:t>
            </a:r>
            <a:r>
              <a:rPr lang="en-US" dirty="0"/>
              <a:t>of Remote Desktop Services and remote clients is now centralized in an updated Server Manager, a one-stop shop that compiles all the primary tools a system administrator needs to manage a Windows infrastructure in a single </a:t>
            </a:r>
            <a:r>
              <a:rPr lang="en-US" dirty="0" smtClean="0"/>
              <a:t>interface.</a:t>
            </a:r>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273724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Security </a:t>
            </a:r>
            <a:r>
              <a:rPr lang="en-US" dirty="0"/>
              <a:t>improvements accommodate employees’ personal </a:t>
            </a:r>
            <a:r>
              <a:rPr lang="en-US" dirty="0" smtClean="0"/>
              <a:t>devices</a:t>
            </a:r>
          </a:p>
          <a:p>
            <a:pPr lvl="2"/>
            <a:r>
              <a:rPr lang="en-US" dirty="0" smtClean="0"/>
              <a:t>To prevent </a:t>
            </a:r>
            <a:r>
              <a:rPr lang="en-US" dirty="0"/>
              <a:t>data </a:t>
            </a:r>
            <a:r>
              <a:rPr lang="en-US" dirty="0" smtClean="0"/>
              <a:t>leakage</a:t>
            </a:r>
          </a:p>
          <a:p>
            <a:pPr lvl="2"/>
            <a:r>
              <a:rPr lang="en-US" dirty="0" smtClean="0"/>
              <a:t>to </a:t>
            </a:r>
            <a:r>
              <a:rPr lang="en-US" dirty="0"/>
              <a:t>retain strong access </a:t>
            </a:r>
            <a:r>
              <a:rPr lang="en-US" dirty="0" smtClean="0"/>
              <a:t>controls</a:t>
            </a:r>
          </a:p>
          <a:p>
            <a:pPr lvl="2"/>
            <a:r>
              <a:rPr lang="en-US" dirty="0" smtClean="0"/>
              <a:t>to </a:t>
            </a:r>
            <a:r>
              <a:rPr lang="en-US" dirty="0"/>
              <a:t>adhere to compliance regulations such as </a:t>
            </a:r>
            <a:r>
              <a:rPr lang="en-US" dirty="0">
                <a:solidFill>
                  <a:srgbClr val="FF0000"/>
                </a:solidFill>
              </a:rPr>
              <a:t>Sarbanes-Oxley</a:t>
            </a:r>
            <a:r>
              <a:rPr lang="en-US" dirty="0"/>
              <a:t> (</a:t>
            </a:r>
            <a:r>
              <a:rPr lang="en-US" dirty="0" smtClean="0"/>
              <a:t>SOX)</a:t>
            </a:r>
          </a:p>
          <a:p>
            <a:pPr lvl="2"/>
            <a:r>
              <a:rPr lang="en-US" dirty="0" smtClean="0"/>
              <a:t>the </a:t>
            </a:r>
            <a:r>
              <a:rPr lang="en-US" dirty="0">
                <a:solidFill>
                  <a:srgbClr val="FF0000"/>
                </a:solidFill>
              </a:rPr>
              <a:t>Health Insurance Portability and Accountability Act</a:t>
            </a:r>
            <a:r>
              <a:rPr lang="en-US" dirty="0"/>
              <a:t> (</a:t>
            </a:r>
            <a:r>
              <a:rPr lang="en-US" dirty="0" smtClean="0"/>
              <a:t>HIPAA)</a:t>
            </a:r>
          </a:p>
          <a:p>
            <a:pPr lvl="1"/>
            <a:r>
              <a:rPr lang="en-US" dirty="0" smtClean="0"/>
              <a:t>Overall</a:t>
            </a:r>
            <a:r>
              <a:rPr lang="en-US" dirty="0"/>
              <a:t>, these are improvements with </a:t>
            </a:r>
            <a:r>
              <a:rPr lang="en-US" dirty="0">
                <a:solidFill>
                  <a:srgbClr val="FF0000"/>
                </a:solidFill>
              </a:rPr>
              <a:t>Dynamic Access Control</a:t>
            </a:r>
            <a:r>
              <a:rPr lang="en-US" dirty="0"/>
              <a:t> (DAC)—the control over security and compliance in an organization in continuous and periodic </a:t>
            </a:r>
            <a:r>
              <a:rPr lang="en-US" dirty="0" smtClean="0"/>
              <a:t>intervals.</a:t>
            </a:r>
          </a:p>
          <a:p>
            <a:pPr lvl="1"/>
            <a:r>
              <a:rPr lang="en-US" dirty="0" smtClean="0"/>
              <a:t>Server </a:t>
            </a:r>
            <a:r>
              <a:rPr lang="en-US" dirty="0"/>
              <a:t>2012 not only meets the changing technology needs of the workplace, but it also rolls out new capabilities and beefed-up legacy </a:t>
            </a:r>
            <a:r>
              <a:rPr lang="en-US" dirty="0" smtClean="0"/>
              <a:t>features.</a:t>
            </a:r>
          </a:p>
          <a:p>
            <a:pPr lvl="1"/>
            <a:r>
              <a:rPr lang="en-US" dirty="0" smtClean="0"/>
              <a:t>There </a:t>
            </a:r>
            <a:r>
              <a:rPr lang="en-US" dirty="0"/>
              <a:t>is an abundance of new features and enhancements, some of them “under the hood” and not readily apparent to a user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311008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3847</Words>
  <Application>Microsoft Office PowerPoint</Application>
  <PresentationFormat>Widescreen</PresentationFormat>
  <Paragraphs>410</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Introducing Windows Server 2012</vt:lpstr>
      <vt:lpstr>Introducing Windows Server 2012</vt:lpstr>
      <vt:lpstr>Microsoft Approach</vt:lpstr>
      <vt:lpstr>Consumerization of IT</vt:lpstr>
      <vt:lpstr>Security</vt:lpstr>
      <vt:lpstr>New Capabilities and Updated Features</vt:lpstr>
      <vt:lpstr>Installation and Interface</vt:lpstr>
      <vt:lpstr>New Installation Features</vt:lpstr>
      <vt:lpstr>Customization</vt:lpstr>
      <vt:lpstr>Management</vt:lpstr>
      <vt:lpstr>Management Tools</vt:lpstr>
      <vt:lpstr>Security</vt:lpstr>
      <vt:lpstr>Windows PowerShell 3.0</vt:lpstr>
      <vt:lpstr>NOTE</vt:lpstr>
      <vt:lpstr>Storage</vt:lpstr>
      <vt:lpstr>Remote Access</vt:lpstr>
      <vt:lpstr>Networking</vt:lpstr>
      <vt:lpstr>Hyper-V 3.0</vt:lpstr>
      <vt:lpstr>Hyper-V 3.0            |</vt:lpstr>
      <vt:lpstr>Multitenancy and isolation</vt:lpstr>
      <vt:lpstr>NOTE</vt:lpstr>
      <vt:lpstr>Flexibility and scalability</vt:lpstr>
      <vt:lpstr>Performance</vt:lpstr>
      <vt:lpstr>Performance            |</vt:lpstr>
      <vt:lpstr>High availability</vt:lpstr>
      <vt:lpstr>Storage</vt:lpstr>
      <vt:lpstr>IIS 8</vt:lpstr>
      <vt:lpstr>Security</vt:lpstr>
      <vt:lpstr>Bitlocker Enhancements</vt:lpstr>
      <vt:lpstr>Clustering</vt:lpstr>
      <vt:lpstr>Requirements</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101</cp:revision>
  <dcterms:created xsi:type="dcterms:W3CDTF">2018-04-26T03:21:35Z</dcterms:created>
  <dcterms:modified xsi:type="dcterms:W3CDTF">2018-07-02T15:43:27Z</dcterms:modified>
</cp:coreProperties>
</file>