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62" r:id="rId2"/>
    <p:sldId id="263" r:id="rId3"/>
    <p:sldId id="264" r:id="rId4"/>
    <p:sldId id="265" r:id="rId5"/>
    <p:sldId id="282" r:id="rId6"/>
    <p:sldId id="283" r:id="rId7"/>
    <p:sldId id="284" r:id="rId8"/>
    <p:sldId id="296" r:id="rId9"/>
    <p:sldId id="297" r:id="rId10"/>
    <p:sldId id="298" r:id="rId11"/>
    <p:sldId id="299" r:id="rId12"/>
    <p:sldId id="300" r:id="rId13"/>
    <p:sldId id="285" r:id="rId14"/>
    <p:sldId id="301" r:id="rId15"/>
    <p:sldId id="286" r:id="rId16"/>
    <p:sldId id="302" r:id="rId17"/>
    <p:sldId id="303" r:id="rId18"/>
    <p:sldId id="304" r:id="rId19"/>
    <p:sldId id="305" r:id="rId20"/>
    <p:sldId id="306" r:id="rId21"/>
    <p:sldId id="307" r:id="rId22"/>
    <p:sldId id="287" r:id="rId23"/>
    <p:sldId id="288" r:id="rId24"/>
    <p:sldId id="289" r:id="rId25"/>
    <p:sldId id="308" r:id="rId26"/>
    <p:sldId id="290" r:id="rId27"/>
    <p:sldId id="291" r:id="rId28"/>
    <p:sldId id="309" r:id="rId29"/>
    <p:sldId id="310" r:id="rId30"/>
    <p:sldId id="311" r:id="rId31"/>
    <p:sldId id="292" r:id="rId32"/>
    <p:sldId id="312" r:id="rId33"/>
    <p:sldId id="293" r:id="rId34"/>
    <p:sldId id="294" r:id="rId35"/>
    <p:sldId id="295" r:id="rId36"/>
    <p:sldId id="313" r:id="rId37"/>
    <p:sldId id="314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6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1F8627-1FBD-45A9-882C-381C0E04CF3F}">
          <p14:sldIdLst>
            <p14:sldId id="262"/>
            <p14:sldId id="263"/>
          </p14:sldIdLst>
        </p14:section>
        <p14:section name="Intro" id="{9D3245C0-D897-4ACC-B9DC-BF12394DE00D}">
          <p14:sldIdLst>
            <p14:sldId id="264"/>
            <p14:sldId id="265"/>
            <p14:sldId id="282"/>
            <p14:sldId id="283"/>
            <p14:sldId id="284"/>
            <p14:sldId id="296"/>
            <p14:sldId id="297"/>
            <p14:sldId id="298"/>
            <p14:sldId id="299"/>
            <p14:sldId id="300"/>
            <p14:sldId id="285"/>
            <p14:sldId id="301"/>
            <p14:sldId id="286"/>
            <p14:sldId id="302"/>
            <p14:sldId id="303"/>
            <p14:sldId id="304"/>
            <p14:sldId id="305"/>
            <p14:sldId id="306"/>
            <p14:sldId id="307"/>
            <p14:sldId id="287"/>
            <p14:sldId id="288"/>
            <p14:sldId id="289"/>
            <p14:sldId id="308"/>
            <p14:sldId id="290"/>
            <p14:sldId id="291"/>
            <p14:sldId id="309"/>
            <p14:sldId id="310"/>
            <p14:sldId id="311"/>
            <p14:sldId id="292"/>
            <p14:sldId id="312"/>
            <p14:sldId id="293"/>
            <p14:sldId id="294"/>
            <p14:sldId id="295"/>
            <p14:sldId id="313"/>
            <p14:sldId id="314"/>
          </p14:sldIdLst>
        </p14:section>
        <p14:section name="Bootstrap Build Tools" id="{BE6F5DFE-C7EF-4DBF-BADB-6615BDE4BF42}">
          <p14:sldIdLst>
            <p14:sldId id="266"/>
            <p14:sldId id="267"/>
          </p14:sldIdLst>
        </p14:section>
        <p14:section name="Flexbox" id="{6FF99430-D6FA-4BA1-A30D-DAE458CDBC6B}">
          <p14:sldIdLst>
            <p14:sldId id="268"/>
            <p14:sldId id="269"/>
          </p14:sldIdLst>
        </p14:section>
        <p14:section name="Untitled Section" id="{3A03748B-A202-427E-8C28-235D68D15EB9}">
          <p14:sldIdLst>
            <p14:sldId id="270"/>
            <p14:sldId id="271"/>
          </p14:sldIdLst>
        </p14:section>
        <p14:section name="Untitled Section" id="{FFC916E2-5E63-4666-8972-BE03A36DE889}">
          <p14:sldIdLst>
            <p14:sldId id="272"/>
            <p14:sldId id="273"/>
          </p14:sldIdLst>
        </p14:section>
        <p14:section name="Untitled Section" id="{3E5E5E2E-26A3-4449-8540-4864E55FDC79}">
          <p14:sldIdLst>
            <p14:sldId id="274"/>
            <p14:sldId id="275"/>
          </p14:sldIdLst>
        </p14:section>
        <p14:section name="Untitled Section" id="{B719DB14-13C5-4607-A5F8-9BDC08683094}">
          <p14:sldIdLst>
            <p14:sldId id="276"/>
            <p14:sldId id="277"/>
          </p14:sldIdLst>
        </p14:section>
        <p14:section name="Untitled Section" id="{BEBE6A63-A870-4672-B0E0-3A2796681ACF}">
          <p14:sldIdLst>
            <p14:sldId id="278"/>
            <p14:sldId id="279"/>
          </p14:sldIdLst>
        </p14:section>
        <p14:section name="Untitled Section" id="{973A04B0-549F-4EC0-86D3-31F2B5EFB2E7}">
          <p14:sldIdLst>
            <p14:sldId id="280"/>
            <p14:sldId id="281"/>
          </p14:sldIdLst>
        </p14:section>
        <p14:section name="Appendix Section" id="{56A73371-1071-4AA7-B301-CBFA7F65B878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6" autoAdjust="0"/>
    <p:restoredTop sz="96552" autoAdjust="0"/>
  </p:normalViewPr>
  <p:slideViewPr>
    <p:cSldViewPr snapToGrid="0">
      <p:cViewPr>
        <p:scale>
          <a:sx n="112" d="100"/>
          <a:sy n="112" d="100"/>
        </p:scale>
        <p:origin x="32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66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C4635-6F5E-4666-8F94-B9534AA1A9C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E8E4F-ACCA-42C3-801C-D4FC6701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25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F9719-28BC-48F1-B370-6FDEB7699C57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F1E86-D5E4-4C84-9639-61CB8D4D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4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4534" y="702614"/>
            <a:ext cx="11521440" cy="237744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7200">
                <a:latin typeface="Gill Sans MT (Headings)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334534" y="3252175"/>
            <a:ext cx="5486400" cy="109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Govardhan Reddy D 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	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1779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Royal Sapphire Edu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F1779"/>
              </a:solidFill>
              <a:effectLst/>
              <a:uLnTx/>
              <a:uFillTx/>
              <a:latin typeface="Brush Script MT" panose="03060802040406070304" pitchFamily="66" charset="0"/>
              <a:ea typeface="+mn-ea"/>
              <a:cs typeface="+mn-cs"/>
            </a:endParaRPr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887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rot="16200000">
            <a:off x="6162675" y="-4903203"/>
            <a:ext cx="914400" cy="10934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152525" y="1101533"/>
            <a:ext cx="5469465" cy="13783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8000"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05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rot="16200000">
            <a:off x="6162675" y="-4903203"/>
            <a:ext cx="914400" cy="10934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52525" y="1104900"/>
            <a:ext cx="767715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8000">
                <a:latin typeface="+mj-lt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555422" y="2556686"/>
            <a:ext cx="4321628" cy="3657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Book Name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2555422" y="2925811"/>
            <a:ext cx="4321628" cy="3657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Book Source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52524" y="2552907"/>
            <a:ext cx="1402897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Book Name: </a:t>
            </a: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152525" y="2922239"/>
            <a:ext cx="1402896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Book Source: </a:t>
            </a: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6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vel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71575" y="2075163"/>
            <a:ext cx="10687050" cy="89535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24077" y="106946"/>
            <a:ext cx="914400" cy="64008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rtlCol="0" anchor="b" anchorCtr="0">
            <a:normAutofit/>
          </a:bodyPr>
          <a:lstStyle>
            <a:lvl1pPr algn="ctr">
              <a:buFontTx/>
              <a:buNone/>
              <a:defRPr lang="en-US" sz="60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878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30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02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6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0" y="6538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4543425" y="3074534"/>
            <a:ext cx="4114800" cy="25477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5469226" y="6569926"/>
            <a:ext cx="16110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9154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2" r:id="rId3"/>
    <p:sldLayoutId id="2147483650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66" r:id="rId10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jquery.com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v4-alpha.getbootstrap.com/layout/responsive-utilities/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ownload/" TargetMode="External"/><Relationship Id="rId2" Type="http://schemas.openxmlformats.org/officeDocument/2006/relationships/hyperlink" Target="http://harpjs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harpjs.com/" TargetMode="External"/><Relationship Id="rId2" Type="http://schemas.openxmlformats.org/officeDocument/2006/relationships/hyperlink" Target="http://localhost:9000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surge.sh/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Bootstrap 4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253787"/>
              </p:ext>
            </p:extLst>
          </p:nvPr>
        </p:nvGraphicFramePr>
        <p:xfrm>
          <a:off x="6890265" y="3340665"/>
          <a:ext cx="2392788" cy="28302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58938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28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May 18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Start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393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33832"/>
              </p:ext>
            </p:extLst>
          </p:nvPr>
        </p:nvGraphicFramePr>
        <p:xfrm>
          <a:off x="9350479" y="3340662"/>
          <a:ext cx="2392788" cy="28302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58938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393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4534" y="5801605"/>
            <a:ext cx="1392573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10" name="Action Button: Forward or Next 9">
            <a:hlinkClick r:id="rId2" action="ppaction://hlinksldjump" highlightClick="1"/>
          </p:cNvPr>
          <p:cNvSpPr/>
          <p:nvPr/>
        </p:nvSpPr>
        <p:spPr>
          <a:xfrm>
            <a:off x="334534" y="4881943"/>
            <a:ext cx="2455333" cy="762000"/>
          </a:xfrm>
          <a:prstGeom prst="actionButtonForwardNex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25901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Rebooting normalize.css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/>
              <a:t>change that you might not notice immediately but is great nonetheless is the improvements to the </a:t>
            </a:r>
            <a:r>
              <a:rPr lang="en-US" dirty="0">
                <a:solidFill>
                  <a:srgbClr val="FF0000"/>
                </a:solidFill>
              </a:rPr>
              <a:t>built-in CSS </a:t>
            </a:r>
            <a:r>
              <a:rPr lang="en-US" dirty="0" smtClean="0">
                <a:solidFill>
                  <a:srgbClr val="FF0000"/>
                </a:solidFill>
              </a:rPr>
              <a:t>reset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Bootstrap </a:t>
            </a:r>
            <a:r>
              <a:rPr lang="en-US" dirty="0"/>
              <a:t>has taken </a:t>
            </a:r>
            <a:r>
              <a:rPr lang="en-US" dirty="0">
                <a:solidFill>
                  <a:srgbClr val="FF0000"/>
                </a:solidFill>
              </a:rPr>
              <a:t>normalize.css</a:t>
            </a:r>
            <a:r>
              <a:rPr lang="en-US" dirty="0"/>
              <a:t> and extended it with a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module</a:t>
            </a:r>
            <a:r>
              <a:rPr lang="en-US" dirty="0"/>
              <a:t> called </a:t>
            </a:r>
            <a:r>
              <a:rPr lang="en-US" dirty="0" smtClean="0">
                <a:solidFill>
                  <a:srgbClr val="FF0000"/>
                </a:solidFill>
              </a:rPr>
              <a:t>Reboot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Reboot </a:t>
            </a:r>
            <a:r>
              <a:rPr lang="en-US" dirty="0"/>
              <a:t>improves on Normalize and tightens up the </a:t>
            </a:r>
            <a:r>
              <a:rPr lang="en-US" dirty="0">
                <a:solidFill>
                  <a:srgbClr val="FF0000"/>
                </a:solidFill>
              </a:rPr>
              <a:t>default browser styling</a:t>
            </a:r>
            <a:r>
              <a:rPr lang="en-US" dirty="0"/>
              <a:t> that needs to be reset for all web-based projects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393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Internet Explorer 8 support dropped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/>
              <a:t>couldn't be happier to see that Bootstrap has dropped support for Internet Explorer 8 (IE8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time has come to leave this browser in the </a:t>
            </a:r>
            <a:r>
              <a:rPr lang="en-US" dirty="0" smtClean="0"/>
              <a:t>past!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need IE8 support, the recommendation is to continue using Bootstrap 3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8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of the </a:t>
            </a:r>
            <a:r>
              <a:rPr lang="en-US" dirty="0">
                <a:solidFill>
                  <a:srgbClr val="FF0000"/>
                </a:solidFill>
              </a:rPr>
              <a:t>JavaScript plugins</a:t>
            </a:r>
            <a:r>
              <a:rPr lang="en-US" dirty="0"/>
              <a:t> that come with Bootstrap have been rewritten in </a:t>
            </a:r>
            <a:r>
              <a:rPr lang="en-US" dirty="0">
                <a:solidFill>
                  <a:srgbClr val="FF0000"/>
                </a:solidFill>
              </a:rPr>
              <a:t>ES6</a:t>
            </a:r>
            <a:r>
              <a:rPr lang="en-US" dirty="0"/>
              <a:t>, which allows for the use of the latest JavaScript </a:t>
            </a:r>
            <a:r>
              <a:rPr lang="en-US" dirty="0" smtClean="0"/>
              <a:t>functionality.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tooltip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popover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components</a:t>
            </a:r>
            <a:r>
              <a:rPr lang="en-US" dirty="0"/>
              <a:t> have been extended to use the </a:t>
            </a:r>
            <a:r>
              <a:rPr lang="en-US" dirty="0">
                <a:solidFill>
                  <a:srgbClr val="FF0000"/>
                </a:solidFill>
              </a:rPr>
              <a:t>Tether </a:t>
            </a:r>
            <a:r>
              <a:rPr lang="en-US" dirty="0" smtClean="0">
                <a:solidFill>
                  <a:srgbClr val="FF0000"/>
                </a:solidFill>
              </a:rPr>
              <a:t>library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just scratching the surface, as there are a ton of other minor updates that have been built into the framework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0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framework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</a:t>
            </a:r>
            <a:r>
              <a:rPr lang="en-US" dirty="0"/>
              <a:t>we get into building the basic template for a Bootstrap project, we should review the files that we need to include to make the framework run </a:t>
            </a:r>
            <a:r>
              <a:rPr lang="en-US" dirty="0" smtClean="0"/>
              <a:t>properly.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the very minimum, we </a:t>
            </a:r>
            <a:r>
              <a:rPr lang="en-US" dirty="0" smtClean="0"/>
              <a:t>require</a:t>
            </a:r>
          </a:p>
          <a:p>
            <a:pPr lvl="2"/>
            <a:r>
              <a:rPr lang="en-US" dirty="0" smtClean="0"/>
              <a:t>one </a:t>
            </a:r>
            <a:r>
              <a:rPr lang="en-US" dirty="0"/>
              <a:t>CSS file </a:t>
            </a:r>
            <a:r>
              <a:rPr lang="en-US" dirty="0" smtClean="0"/>
              <a:t>and</a:t>
            </a:r>
          </a:p>
          <a:p>
            <a:pPr lvl="2"/>
            <a:r>
              <a:rPr lang="en-US" dirty="0" smtClean="0"/>
              <a:t>two </a:t>
            </a:r>
            <a:r>
              <a:rPr lang="en-US" dirty="0"/>
              <a:t>JavaScript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files can either </a:t>
            </a:r>
            <a:r>
              <a:rPr lang="en-US" dirty="0" smtClean="0"/>
              <a:t>be</a:t>
            </a:r>
          </a:p>
          <a:p>
            <a:pPr lvl="2"/>
            <a:r>
              <a:rPr lang="en-US" dirty="0"/>
              <a:t>served from </a:t>
            </a:r>
            <a:r>
              <a:rPr lang="en-US" dirty="0" smtClean="0"/>
              <a:t>the </a:t>
            </a:r>
            <a:r>
              <a:rPr lang="en-US" dirty="0"/>
              <a:t>Bootstrap Content Delivery Network (</a:t>
            </a:r>
            <a:r>
              <a:rPr lang="en-US" dirty="0">
                <a:solidFill>
                  <a:srgbClr val="FF0000"/>
                </a:solidFill>
              </a:rPr>
              <a:t>CDN</a:t>
            </a:r>
            <a:r>
              <a:rPr lang="en-US" dirty="0"/>
              <a:t>) </a:t>
            </a:r>
            <a:r>
              <a:rPr lang="en-US" dirty="0" smtClean="0"/>
              <a:t>or</a:t>
            </a:r>
          </a:p>
          <a:p>
            <a:pPr lvl="2"/>
            <a:r>
              <a:rPr lang="en-US" dirty="0" smtClean="0"/>
              <a:t>downloaded </a:t>
            </a:r>
            <a:r>
              <a:rPr lang="en-US" dirty="0"/>
              <a:t>and included directly in our </a:t>
            </a:r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are using the CDN, simply include this line of code in the head of your file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82" y="4397829"/>
            <a:ext cx="9277350" cy="1181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40656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adding Bootstrap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would like to include the CSS file yourself, go to </a:t>
            </a:r>
            <a:r>
              <a:rPr lang="en-US" dirty="0">
                <a:hlinkClick r:id="rId2"/>
              </a:rPr>
              <a:t>http://getbootstrap.com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and </a:t>
            </a:r>
            <a:r>
              <a:rPr lang="en-US" dirty="0"/>
              <a:t>download the framework. </a:t>
            </a:r>
            <a:endParaRPr lang="en-US" dirty="0" smtClean="0"/>
          </a:p>
          <a:p>
            <a:pPr lvl="1"/>
            <a:r>
              <a:rPr lang="en-US" dirty="0" smtClean="0"/>
              <a:t>Extract </a:t>
            </a:r>
            <a:r>
              <a:rPr lang="en-US" dirty="0"/>
              <a:t>the resultant ZIP file and locate the </a:t>
            </a:r>
            <a:r>
              <a:rPr lang="en-US" dirty="0">
                <a:solidFill>
                  <a:srgbClr val="FF0000"/>
                </a:solidFill>
              </a:rPr>
              <a:t>/css </a:t>
            </a:r>
            <a:r>
              <a:rPr lang="en-US" dirty="0" smtClean="0">
                <a:solidFill>
                  <a:srgbClr val="FF0000"/>
                </a:solidFill>
              </a:rPr>
              <a:t>directory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Within </a:t>
            </a:r>
            <a:r>
              <a:rPr lang="en-US" dirty="0"/>
              <a:t>this directory will be a number of CSS </a:t>
            </a:r>
            <a:r>
              <a:rPr lang="en-US" dirty="0" smtClean="0"/>
              <a:t>files.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only one you need to worry about is </a:t>
            </a:r>
            <a:r>
              <a:rPr lang="en-US" dirty="0" smtClean="0">
                <a:solidFill>
                  <a:srgbClr val="FF0000"/>
                </a:solidFill>
              </a:rPr>
              <a:t>bootstrap.min.css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Locate </a:t>
            </a:r>
            <a:r>
              <a:rPr lang="en-US" dirty="0"/>
              <a:t>that file and copy it to the /css directory of your own </a:t>
            </a:r>
            <a:r>
              <a:rPr lang="en-US" dirty="0" smtClean="0"/>
              <a:t>project.</a:t>
            </a:r>
          </a:p>
          <a:p>
            <a:pPr lvl="1"/>
            <a:r>
              <a:rPr lang="en-US" dirty="0" smtClean="0"/>
              <a:t>Once </a:t>
            </a:r>
            <a:r>
              <a:rPr lang="en-US" dirty="0"/>
              <a:t>there, link it into the head of your document, which will look something like this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8" y="3444724"/>
            <a:ext cx="8372475" cy="2476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99397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the JavaScript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/>
              <a:t>I mentioned earlier, we need to include </a:t>
            </a:r>
            <a:r>
              <a:rPr lang="en-US" dirty="0">
                <a:solidFill>
                  <a:srgbClr val="FF0000"/>
                </a:solidFill>
              </a:rPr>
              <a:t>two JavaScript files</a:t>
            </a:r>
            <a:r>
              <a:rPr lang="en-US" dirty="0"/>
              <a:t> to implement the framework </a:t>
            </a:r>
            <a:r>
              <a:rPr lang="en-US" dirty="0" smtClean="0"/>
              <a:t>properly.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files </a:t>
            </a:r>
            <a:r>
              <a:rPr lang="en-US" dirty="0" smtClean="0"/>
              <a:t>are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jQuery </a:t>
            </a:r>
            <a:r>
              <a:rPr lang="en-US" dirty="0" smtClean="0"/>
              <a:t>and</a:t>
            </a:r>
          </a:p>
          <a:p>
            <a:pPr lvl="2"/>
            <a:r>
              <a:rPr lang="en-US" dirty="0" smtClean="0"/>
              <a:t>Bootstrap </a:t>
            </a:r>
            <a:r>
              <a:rPr lang="en-US" dirty="0"/>
              <a:t>JavaScript framework </a:t>
            </a:r>
            <a:r>
              <a:rPr lang="en-US" dirty="0" smtClean="0"/>
              <a:t>files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with the CSS file, you can either do this through the use of a CDN or download and insert the files </a:t>
            </a:r>
            <a:r>
              <a:rPr lang="en-US" dirty="0" smtClean="0"/>
              <a:t>manually.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JavaScript files should be inserted at the bottom of your page right before the closing &lt;/body&gt; </a:t>
            </a:r>
            <a:r>
              <a:rPr lang="en-US" dirty="0" smtClean="0"/>
              <a:t>tag.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choose to use the CDN, insert the following lines of code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4067855"/>
            <a:ext cx="9324975" cy="19716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51371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adding JS Files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prefer to insert the files yourself, go back to the Bootstrap package you downloaded earlier and locate the </a:t>
            </a:r>
            <a:r>
              <a:rPr lang="en-US" dirty="0">
                <a:solidFill>
                  <a:srgbClr val="FF0000"/>
                </a:solidFill>
              </a:rPr>
              <a:t>/js </a:t>
            </a:r>
            <a:r>
              <a:rPr lang="en-US" dirty="0" smtClean="0">
                <a:solidFill>
                  <a:srgbClr val="FF0000"/>
                </a:solidFill>
              </a:rPr>
              <a:t>directory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will be a few files here but the one you want is </a:t>
            </a:r>
            <a:r>
              <a:rPr lang="en-US" dirty="0" smtClean="0">
                <a:solidFill>
                  <a:srgbClr val="FF0000"/>
                </a:solidFill>
              </a:rPr>
              <a:t>bootstrap.min.js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You'll need to also head to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jquery.com</a:t>
            </a:r>
            <a:r>
              <a:rPr lang="en-US" dirty="0" smtClean="0"/>
              <a:t> to </a:t>
            </a:r>
            <a:r>
              <a:rPr lang="en-US" dirty="0"/>
              <a:t>download the jQuery framework </a:t>
            </a:r>
            <a:r>
              <a:rPr lang="en-US" dirty="0" smtClean="0"/>
              <a:t>file.</a:t>
            </a:r>
          </a:p>
          <a:p>
            <a:pPr lvl="1"/>
            <a:r>
              <a:rPr lang="en-US" dirty="0" smtClean="0"/>
              <a:t>Once </a:t>
            </a:r>
            <a:r>
              <a:rPr lang="en-US" dirty="0"/>
              <a:t>you've done that, drop both files into the /js directory for your own </a:t>
            </a:r>
            <a:r>
              <a:rPr lang="en-US" dirty="0" smtClean="0"/>
              <a:t>project.</a:t>
            </a:r>
          </a:p>
          <a:p>
            <a:pPr lvl="1"/>
            <a:r>
              <a:rPr lang="en-US" dirty="0" smtClean="0"/>
              <a:t>Next</a:t>
            </a:r>
            <a:r>
              <a:rPr lang="en-US" dirty="0"/>
              <a:t>, enter the following lines of code at the bottom of your page </a:t>
            </a:r>
            <a:r>
              <a:rPr lang="en-US" dirty="0" smtClean="0"/>
              <a:t>template.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sure jQuery is loaded before </a:t>
            </a:r>
            <a:r>
              <a:rPr lang="en-US" dirty="0" smtClean="0"/>
              <a:t>bootstrap.min.js.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critical; if you load them in the opposite order, the framework won't work properly: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That concludes the explanation of the key Bootstrap framework files you need to include to get your project </a:t>
            </a:r>
            <a:r>
              <a:rPr lang="en-US" dirty="0" smtClean="0"/>
              <a:t>started.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next step will be to </a:t>
            </a:r>
            <a:r>
              <a:rPr lang="en-US" dirty="0">
                <a:solidFill>
                  <a:srgbClr val="FF0000"/>
                </a:solidFill>
              </a:rPr>
              <a:t>set up</a:t>
            </a:r>
            <a:r>
              <a:rPr lang="en-US" dirty="0"/>
              <a:t> the </a:t>
            </a:r>
            <a:r>
              <a:rPr lang="en-US" dirty="0">
                <a:solidFill>
                  <a:srgbClr val="FF0000"/>
                </a:solidFill>
              </a:rPr>
              <a:t>basic starter template</a:t>
            </a:r>
            <a:r>
              <a:rPr lang="en-US" dirty="0"/>
              <a:t> so you can begin coding your project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53" y="4056970"/>
            <a:ext cx="6976383" cy="4906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70989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starter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basic starter template is the </a:t>
            </a:r>
            <a:r>
              <a:rPr lang="en-US" dirty="0">
                <a:solidFill>
                  <a:srgbClr val="FF0000"/>
                </a:solidFill>
              </a:rPr>
              <a:t>bare bones </a:t>
            </a:r>
            <a:r>
              <a:rPr lang="en-US" dirty="0"/>
              <a:t>of what you'll need to get a page going using </a:t>
            </a:r>
            <a:r>
              <a:rPr lang="en-US" dirty="0" smtClean="0"/>
              <a:t>Bootstrap.</a:t>
            </a:r>
          </a:p>
          <a:p>
            <a:pPr lvl="1"/>
            <a:r>
              <a:rPr lang="en-US" dirty="0" smtClean="0"/>
              <a:t>Let's </a:t>
            </a:r>
            <a:r>
              <a:rPr lang="en-US" dirty="0"/>
              <a:t>start by reviewing the code for the entire template and then I'll break down each critical part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Code 1-1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33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1-1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74682"/>
            <a:ext cx="6570509" cy="51914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69697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HTML5 DOCTYPE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</a:t>
            </a:r>
            <a:r>
              <a:rPr lang="en-US" dirty="0"/>
              <a:t>most projects nowadays, Bootstrap uses the </a:t>
            </a:r>
            <a:r>
              <a:rPr lang="en-US" dirty="0">
                <a:solidFill>
                  <a:srgbClr val="FF0000"/>
                </a:solidFill>
              </a:rPr>
              <a:t>HTML5 DOCTYPE</a:t>
            </a:r>
            <a:r>
              <a:rPr lang="en-US" dirty="0"/>
              <a:t> for its </a:t>
            </a:r>
            <a:r>
              <a:rPr lang="en-US" dirty="0" smtClean="0"/>
              <a:t>template.</a:t>
            </a:r>
          </a:p>
          <a:p>
            <a:pPr lvl="1"/>
            <a:r>
              <a:rPr lang="en-US" dirty="0" smtClean="0"/>
              <a:t>That </a:t>
            </a:r>
            <a:r>
              <a:rPr lang="en-US" dirty="0"/>
              <a:t>is represented by the following line of code</a:t>
            </a:r>
            <a:r>
              <a:rPr lang="en-US" dirty="0" smtClean="0"/>
              <a:t>:</a:t>
            </a:r>
          </a:p>
          <a:p>
            <a:pPr marL="233363" lvl="1" indent="0">
              <a:buNone/>
            </a:pPr>
            <a:endParaRPr lang="en-US" dirty="0" smtClean="0"/>
          </a:p>
          <a:p>
            <a:pPr marL="233363" lvl="1" indent="0">
              <a:buNone/>
            </a:pPr>
            <a:endParaRPr lang="en-US" dirty="0"/>
          </a:p>
          <a:p>
            <a:pPr lvl="1"/>
            <a:r>
              <a:rPr lang="en-US" dirty="0" smtClean="0"/>
              <a:t>Avoid </a:t>
            </a:r>
            <a:r>
              <a:rPr lang="en-US" dirty="0"/>
              <a:t>using other DOCTYPES such as XHTML strict or transitional or unexpected issues will arise with your components and layouts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15" y="2119312"/>
            <a:ext cx="2028825" cy="3333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767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Learning Bootstrap 4 08 2016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549488"/>
              </p:ext>
            </p:extLst>
          </p:nvPr>
        </p:nvGraphicFramePr>
        <p:xfrm>
          <a:off x="10785021" y="1104900"/>
          <a:ext cx="1292952" cy="30122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8065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844887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Ch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Date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32011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Gill Sans MT" panose="020B0502020104020203" pitchFamily="34" charset="0"/>
                        </a:rPr>
                        <a:t>28 </a:t>
                      </a:r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May 18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2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5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6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7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8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9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57996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3757612"/>
            <a:ext cx="3867150" cy="2657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259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Structuring the responsive meta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</a:t>
            </a:r>
            <a:r>
              <a:rPr lang="en-US" dirty="0"/>
              <a:t>is a </a:t>
            </a:r>
            <a:r>
              <a:rPr lang="en-US" dirty="0">
                <a:solidFill>
                  <a:srgbClr val="FF0000"/>
                </a:solidFill>
              </a:rPr>
              <a:t>mobile-first framework</a:t>
            </a:r>
            <a:r>
              <a:rPr lang="en-US" dirty="0"/>
              <a:t> so the following </a:t>
            </a:r>
            <a:r>
              <a:rPr lang="en-US" dirty="0">
                <a:solidFill>
                  <a:srgbClr val="FF0000"/>
                </a:solidFill>
              </a:rPr>
              <a:t>meta tag</a:t>
            </a:r>
            <a:r>
              <a:rPr lang="en-US" dirty="0"/>
              <a:t> needs to be included to allow for </a:t>
            </a:r>
            <a:r>
              <a:rPr lang="en-US" dirty="0">
                <a:solidFill>
                  <a:srgbClr val="FF0000"/>
                </a:solidFill>
              </a:rPr>
              <a:t>responsive web </a:t>
            </a:r>
            <a:r>
              <a:rPr lang="en-US" dirty="0" smtClean="0">
                <a:solidFill>
                  <a:srgbClr val="FF0000"/>
                </a:solidFill>
              </a:rPr>
              <a:t>design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make sure your project renders properly on all types of devices, you must include this meta tag in the &lt;head&gt; of your project</a:t>
            </a:r>
            <a:r>
              <a:rPr lang="en-US" dirty="0" smtClean="0"/>
              <a:t>:</a:t>
            </a:r>
          </a:p>
          <a:p>
            <a:pPr marL="233363" lvl="1" indent="0">
              <a:buNone/>
            </a:pPr>
            <a:endParaRPr lang="en-US" dirty="0" smtClean="0"/>
          </a:p>
          <a:p>
            <a:pPr marL="233363" lvl="1" indent="0">
              <a:buNone/>
            </a:pPr>
            <a:endParaRPr lang="en-US" dirty="0"/>
          </a:p>
          <a:p>
            <a:pPr lvl="1"/>
            <a:r>
              <a:rPr lang="en-US" dirty="0"/>
              <a:t>If you're interested in learning more about how responsive web design works in Bootstrap, you should check out the documentation at: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v4-alpha.getbootstrap.com/layout/responsive-utilities/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That brings to a close the most important parts of the template that you need to be aware </a:t>
            </a:r>
            <a:r>
              <a:rPr lang="en-US" dirty="0" smtClean="0"/>
              <a:t>of.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remainder of the code in the starter template should be straightforward and easy to understand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28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Normalizing and Rebooting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/>
              <a:t>I mentioned earlier, Bootstrap uses </a:t>
            </a:r>
            <a:r>
              <a:rPr lang="en-US" dirty="0">
                <a:solidFill>
                  <a:srgbClr val="FF0000"/>
                </a:solidFill>
              </a:rPr>
              <a:t>normalize.css</a:t>
            </a:r>
            <a:r>
              <a:rPr lang="en-US" dirty="0"/>
              <a:t> as the </a:t>
            </a:r>
            <a:r>
              <a:rPr lang="en-US" dirty="0">
                <a:solidFill>
                  <a:srgbClr val="FF0000"/>
                </a:solidFill>
              </a:rPr>
              <a:t>base CSS </a:t>
            </a:r>
            <a:r>
              <a:rPr lang="en-US" dirty="0" smtClean="0">
                <a:solidFill>
                  <a:srgbClr val="FF0000"/>
                </a:solidFill>
              </a:rPr>
              <a:t>reset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the addition of the Reboot reset, Bootstrap extends Normalize and allows for styling to only be done using CSS </a:t>
            </a:r>
            <a:r>
              <a:rPr lang="en-US" dirty="0" smtClean="0"/>
              <a:t>classes.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a much </a:t>
            </a:r>
            <a:r>
              <a:rPr lang="en-US" dirty="0">
                <a:solidFill>
                  <a:srgbClr val="FF0000"/>
                </a:solidFill>
              </a:rPr>
              <a:t>safer pattern</a:t>
            </a:r>
            <a:r>
              <a:rPr lang="en-US" dirty="0"/>
              <a:t> to follow, as it's much easier to deal with CSS specificity if you are NOT using CSS IDs for styling </a:t>
            </a:r>
            <a:r>
              <a:rPr lang="en-US" dirty="0" smtClean="0"/>
              <a:t>purposes.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CSS reset code</a:t>
            </a:r>
            <a:r>
              <a:rPr lang="en-US" dirty="0"/>
              <a:t> is baked right into </a:t>
            </a:r>
            <a:r>
              <a:rPr lang="en-US" dirty="0">
                <a:solidFill>
                  <a:srgbClr val="FF0000"/>
                </a:solidFill>
              </a:rPr>
              <a:t>bootstrap.min.css</a:t>
            </a:r>
            <a:r>
              <a:rPr lang="en-US" dirty="0"/>
              <a:t> so there is no need to include any further CSS files for the reset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12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Taking the starter template further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</a:t>
            </a:r>
            <a:r>
              <a:rPr lang="en-US" dirty="0"/>
              <a:t>we have our template set up, one of the main problems with </a:t>
            </a:r>
            <a:r>
              <a:rPr lang="en-US" dirty="0">
                <a:solidFill>
                  <a:srgbClr val="FF0000"/>
                </a:solidFill>
              </a:rPr>
              <a:t>static websites</a:t>
            </a:r>
            <a:r>
              <a:rPr lang="en-US" dirty="0"/>
              <a:t> is when things </a:t>
            </a:r>
            <a:r>
              <a:rPr lang="en-US" dirty="0" smtClean="0"/>
              <a:t>change.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your project grew to 50, 100, or 500 pages and you wanted to possibly update to a new version of Bootstrap, you might be looking at having to update all of those </a:t>
            </a:r>
            <a:r>
              <a:rPr lang="en-US" dirty="0" smtClean="0"/>
              <a:t>files.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extremely painful, to put it </a:t>
            </a:r>
            <a:r>
              <a:rPr lang="en-US" dirty="0" smtClean="0"/>
              <a:t>mildly.</a:t>
            </a:r>
          </a:p>
          <a:p>
            <a:pPr lvl="1"/>
            <a:r>
              <a:rPr lang="en-US" dirty="0" smtClean="0"/>
              <a:t>Now </a:t>
            </a:r>
            <a:r>
              <a:rPr lang="en-US" dirty="0"/>
              <a:t>we enter </a:t>
            </a:r>
            <a:r>
              <a:rPr lang="en-US" dirty="0">
                <a:solidFill>
                  <a:srgbClr val="FF0000"/>
                </a:solidFill>
              </a:rPr>
              <a:t>static site generators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60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static site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/>
              <a:t>of the hottest trends right now in web development is the use of </a:t>
            </a:r>
            <a:r>
              <a:rPr lang="en-US" dirty="0">
                <a:solidFill>
                  <a:srgbClr val="FF0000"/>
                </a:solidFill>
              </a:rPr>
              <a:t>static site </a:t>
            </a:r>
            <a:r>
              <a:rPr lang="en-US" dirty="0" smtClean="0">
                <a:solidFill>
                  <a:srgbClr val="FF0000"/>
                </a:solidFill>
              </a:rPr>
              <a:t>generators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exactly does that </a:t>
            </a:r>
            <a:r>
              <a:rPr lang="en-US" dirty="0" smtClean="0"/>
              <a:t>mean?</a:t>
            </a:r>
          </a:p>
          <a:p>
            <a:pPr lvl="1"/>
            <a:r>
              <a:rPr lang="en-US" dirty="0" smtClean="0"/>
              <a:t>Instead </a:t>
            </a:r>
            <a:r>
              <a:rPr lang="en-US" dirty="0"/>
              <a:t>of having several static files that require updating every time something changes globally, you can use a </a:t>
            </a:r>
            <a:r>
              <a:rPr lang="en-US" dirty="0">
                <a:solidFill>
                  <a:srgbClr val="FF0000"/>
                </a:solidFill>
              </a:rPr>
              <a:t>series of base templates</a:t>
            </a:r>
            <a:r>
              <a:rPr lang="en-US" dirty="0"/>
              <a:t> then load your body content into </a:t>
            </a:r>
            <a:r>
              <a:rPr lang="en-US" dirty="0" smtClean="0"/>
              <a:t>them.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sometimes </a:t>
            </a:r>
            <a:r>
              <a:rPr lang="en-US" dirty="0" smtClean="0"/>
              <a:t>called</a:t>
            </a:r>
          </a:p>
          <a:p>
            <a:pPr lvl="2"/>
            <a:r>
              <a:rPr lang="en-US" dirty="0" smtClean="0"/>
              <a:t>includes or</a:t>
            </a:r>
          </a:p>
          <a:p>
            <a:pPr lvl="2"/>
            <a:r>
              <a:rPr lang="en-US" dirty="0" smtClean="0"/>
              <a:t>partials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way, you only have </a:t>
            </a:r>
            <a:r>
              <a:rPr lang="en-US" dirty="0">
                <a:solidFill>
                  <a:srgbClr val="FF0000"/>
                </a:solidFill>
              </a:rPr>
              <a:t>one or two layout files</a:t>
            </a:r>
            <a:r>
              <a:rPr lang="en-US" dirty="0"/>
              <a:t> that include the header and footer code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Then, when something changes, you only have to update a few files instead of </a:t>
            </a:r>
            <a:r>
              <a:rPr lang="en-US" dirty="0" smtClean="0"/>
              <a:t>500.</a:t>
            </a:r>
          </a:p>
          <a:p>
            <a:pPr lvl="2"/>
            <a:r>
              <a:rPr lang="en-US" dirty="0" smtClean="0"/>
              <a:t>Once </a:t>
            </a:r>
            <a:r>
              <a:rPr lang="en-US" dirty="0"/>
              <a:t>your website is complete, you then generate a version that is plain HTML, CSS, and JavaScript, and deploy it to your </a:t>
            </a:r>
            <a:r>
              <a:rPr lang="en-US" dirty="0" smtClean="0"/>
              <a:t>server.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is what I would call creating </a:t>
            </a:r>
            <a:r>
              <a:rPr lang="en-US" dirty="0">
                <a:solidFill>
                  <a:srgbClr val="FF0000"/>
                </a:solidFill>
              </a:rPr>
              <a:t>your own frontend web development </a:t>
            </a:r>
            <a:r>
              <a:rPr lang="en-US" dirty="0" smtClean="0">
                <a:solidFill>
                  <a:srgbClr val="FF0000"/>
                </a:solidFill>
              </a:rPr>
              <a:t>environment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This </a:t>
            </a:r>
            <a:r>
              <a:rPr lang="en-US" dirty="0"/>
              <a:t>is also how most people work on larger projects nowadays to keep them manageable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15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the base template to a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/>
              <a:t>don't we integrate the </a:t>
            </a:r>
            <a:r>
              <a:rPr lang="en-US" dirty="0">
                <a:solidFill>
                  <a:srgbClr val="FF0000"/>
                </a:solidFill>
              </a:rPr>
              <a:t>basic template</a:t>
            </a:r>
            <a:r>
              <a:rPr lang="en-US" dirty="0"/>
              <a:t> into a </a:t>
            </a:r>
            <a:r>
              <a:rPr lang="en-US" dirty="0">
                <a:solidFill>
                  <a:srgbClr val="FF0000"/>
                </a:solidFill>
              </a:rPr>
              <a:t>generator</a:t>
            </a:r>
            <a:r>
              <a:rPr lang="en-US" dirty="0"/>
              <a:t> so I can show you what I'm talking </a:t>
            </a:r>
            <a:r>
              <a:rPr lang="en-US" dirty="0" smtClean="0"/>
              <a:t>about?</a:t>
            </a:r>
          </a:p>
          <a:p>
            <a:pPr lvl="1"/>
            <a:r>
              <a:rPr lang="en-US" dirty="0" smtClean="0"/>
              <a:t>My </a:t>
            </a:r>
            <a:r>
              <a:rPr lang="en-US" dirty="0">
                <a:solidFill>
                  <a:srgbClr val="FF0000"/>
                </a:solidFill>
              </a:rPr>
              <a:t>generator</a:t>
            </a:r>
            <a:r>
              <a:rPr lang="en-US" dirty="0"/>
              <a:t> of choice is called </a:t>
            </a:r>
            <a:r>
              <a:rPr lang="en-US" dirty="0">
                <a:solidFill>
                  <a:srgbClr val="FF0000"/>
                </a:solidFill>
              </a:rPr>
              <a:t>Harp.js</a:t>
            </a:r>
            <a:r>
              <a:rPr lang="en-US" dirty="0"/>
              <a:t> and you can install it over at </a:t>
            </a:r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://harpjs.com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Before </a:t>
            </a:r>
            <a:r>
              <a:rPr lang="en-US" dirty="0"/>
              <a:t>we get too far ahead of ourselves, we need to install </a:t>
            </a:r>
            <a:r>
              <a:rPr lang="en-US" dirty="0" smtClean="0">
                <a:solidFill>
                  <a:srgbClr val="FF0000"/>
                </a:solidFill>
              </a:rPr>
              <a:t>Node.js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Harp </a:t>
            </a:r>
            <a:r>
              <a:rPr lang="en-US" dirty="0"/>
              <a:t>runs off Node.js so it's a dependency you'll need to </a:t>
            </a:r>
            <a:r>
              <a:rPr lang="en-US" dirty="0" smtClean="0"/>
              <a:t>use.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this feels too advanced for you, feel free to skip ahead to Chapter 2, Using Bootstrap Build </a:t>
            </a:r>
            <a:r>
              <a:rPr lang="en-US" dirty="0" smtClean="0"/>
              <a:t>Tools.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section is totally </a:t>
            </a:r>
            <a:r>
              <a:rPr lang="en-US" dirty="0" smtClean="0"/>
              <a:t>optional.</a:t>
            </a:r>
          </a:p>
          <a:p>
            <a:pPr lvl="1"/>
            <a:r>
              <a:rPr lang="en-US" dirty="0" smtClean="0"/>
              <a:t>Head </a:t>
            </a:r>
            <a:r>
              <a:rPr lang="en-US" dirty="0"/>
              <a:t>to the following URL to install Node.js if you don't already have it on your computer: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nodejs.org/download/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Follow </a:t>
            </a:r>
            <a:r>
              <a:rPr lang="en-US" dirty="0"/>
              <a:t>the instructions on the Node.js website and, once you've finished installing it, run the following command in a command-line application such as Terminal or Cygwin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64" y="4610060"/>
            <a:ext cx="7455354" cy="17051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43482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Harp.js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closed your command-line app, open it back </a:t>
            </a:r>
            <a:r>
              <a:rPr lang="en-US" dirty="0" smtClean="0"/>
              <a:t>up.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are on a Mac, run the following command to install Harp</a:t>
            </a:r>
            <a:r>
              <a:rPr lang="en-US" dirty="0" smtClean="0"/>
              <a:t>:</a:t>
            </a:r>
          </a:p>
          <a:p>
            <a:pPr marL="233363" lvl="1" indent="0">
              <a:buNone/>
            </a:pPr>
            <a:endParaRPr lang="en-US" dirty="0" smtClean="0"/>
          </a:p>
          <a:p>
            <a:pPr marL="233363" lvl="1" indent="0">
              <a:buNone/>
            </a:pP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you happen to be on a Windows machine, you'll need to enter a slightly different command, which is as follows</a:t>
            </a:r>
            <a:r>
              <a:rPr lang="en-US" dirty="0" smtClean="0"/>
              <a:t>:</a:t>
            </a:r>
          </a:p>
          <a:p>
            <a:pPr marL="233363" lvl="1" indent="0">
              <a:buNone/>
            </a:pPr>
            <a:endParaRPr lang="en-US" dirty="0" smtClean="0"/>
          </a:p>
          <a:p>
            <a:pPr marL="233363" lvl="1" indent="0">
              <a:buNone/>
            </a:pPr>
            <a:endParaRPr lang="en-US" dirty="0"/>
          </a:p>
          <a:p>
            <a:pPr lvl="1"/>
            <a:r>
              <a:rPr lang="en-US" dirty="0"/>
              <a:t>After the installation completes, run the following command to get the Harp version number, which will also confirm that the installation was successful: $ harp </a:t>
            </a:r>
            <a:r>
              <a:rPr lang="en-US" dirty="0" smtClean="0"/>
              <a:t>version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178504"/>
            <a:ext cx="3419475" cy="361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3450596"/>
            <a:ext cx="2695575" cy="257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025" y="4705930"/>
            <a:ext cx="1924050" cy="2571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0754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Sass in Harp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</a:t>
            </a:r>
            <a:r>
              <a:rPr lang="en-US" dirty="0"/>
              <a:t>should also mention that most </a:t>
            </a:r>
            <a:r>
              <a:rPr lang="en-US" dirty="0">
                <a:solidFill>
                  <a:srgbClr val="FF0000"/>
                </a:solidFill>
              </a:rPr>
              <a:t>static site generators</a:t>
            </a:r>
            <a:r>
              <a:rPr lang="en-US" dirty="0"/>
              <a:t> will also have </a:t>
            </a:r>
            <a:r>
              <a:rPr lang="en-US" dirty="0">
                <a:solidFill>
                  <a:srgbClr val="FF0000"/>
                </a:solidFill>
              </a:rPr>
              <a:t>built-in CSS </a:t>
            </a:r>
            <a:r>
              <a:rPr lang="en-US" dirty="0" smtClean="0">
                <a:solidFill>
                  <a:srgbClr val="FF0000"/>
                </a:solidFill>
              </a:rPr>
              <a:t>preprocessors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avoids you having to compile your Sass code somewhere else when working on your </a:t>
            </a:r>
            <a:r>
              <a:rPr lang="en-US" dirty="0" smtClean="0"/>
              <a:t>project.</a:t>
            </a:r>
          </a:p>
          <a:p>
            <a:pPr lvl="1"/>
            <a:r>
              <a:rPr lang="en-US" dirty="0" smtClean="0"/>
              <a:t>Harp </a:t>
            </a:r>
            <a:r>
              <a:rPr lang="en-US" dirty="0"/>
              <a:t>includes both </a:t>
            </a:r>
            <a:r>
              <a:rPr lang="en-US" dirty="0">
                <a:solidFill>
                  <a:srgbClr val="FF0000"/>
                </a:solidFill>
              </a:rPr>
              <a:t>Sass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Less</a:t>
            </a:r>
            <a:r>
              <a:rPr lang="en-US" dirty="0"/>
              <a:t>, so this will save you some time in upcoming chapters when we cover Sass in more detail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93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</a:t>
            </a:r>
            <a:r>
              <a:rPr lang="en-US" dirty="0"/>
              <a:t>we convert our template to a Harp template, we need to set up the </a:t>
            </a:r>
            <a:r>
              <a:rPr lang="en-US" dirty="0">
                <a:solidFill>
                  <a:srgbClr val="FF0000"/>
                </a:solidFill>
              </a:rPr>
              <a:t>project </a:t>
            </a:r>
            <a:r>
              <a:rPr lang="en-US" dirty="0" smtClean="0">
                <a:solidFill>
                  <a:srgbClr val="FF0000"/>
                </a:solidFill>
              </a:rPr>
              <a:t>structure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a new folder on your computer for the project then create the following </a:t>
            </a:r>
            <a:r>
              <a:rPr lang="en-US" dirty="0" smtClean="0"/>
              <a:t>subdirectories:</a:t>
            </a:r>
          </a:p>
          <a:p>
            <a:pPr lvl="2"/>
            <a:r>
              <a:rPr lang="en-US" dirty="0" smtClean="0"/>
              <a:t>css</a:t>
            </a:r>
          </a:p>
          <a:p>
            <a:pPr lvl="2"/>
            <a:r>
              <a:rPr lang="en-US" dirty="0" smtClean="0"/>
              <a:t>js</a:t>
            </a:r>
          </a:p>
          <a:p>
            <a:pPr lvl="2"/>
            <a:r>
              <a:rPr lang="en-US" dirty="0" smtClean="0"/>
              <a:t>img </a:t>
            </a:r>
            <a:r>
              <a:rPr lang="en-US" dirty="0"/>
              <a:t>(if you plan on using </a:t>
            </a:r>
            <a:r>
              <a:rPr lang="en-US" dirty="0" smtClean="0"/>
              <a:t>images)</a:t>
            </a:r>
          </a:p>
          <a:p>
            <a:pPr lvl="2"/>
            <a:r>
              <a:rPr lang="en-US" dirty="0" smtClean="0"/>
              <a:t>partial</a:t>
            </a:r>
          </a:p>
          <a:p>
            <a:pPr lvl="2"/>
            <a:r>
              <a:rPr lang="en-US" dirty="0" smtClean="0"/>
              <a:t>fonts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51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the CSS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you're storing the </a:t>
            </a:r>
            <a:r>
              <a:rPr lang="en-US" dirty="0">
                <a:solidFill>
                  <a:srgbClr val="FF0000"/>
                </a:solidFill>
              </a:rPr>
              <a:t>CSS files locally</a:t>
            </a:r>
            <a:r>
              <a:rPr lang="en-US" dirty="0"/>
              <a:t>, copy bootstrap.min.css from your original project and add that into the new /css </a:t>
            </a:r>
            <a:r>
              <a:rPr lang="en-US" dirty="0" smtClean="0"/>
              <a:t>folder.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a future chapter, I'll show you how to code a </a:t>
            </a:r>
            <a:r>
              <a:rPr lang="en-US" dirty="0">
                <a:solidFill>
                  <a:srgbClr val="FF0000"/>
                </a:solidFill>
              </a:rPr>
              <a:t>custom Bootstrap </a:t>
            </a:r>
            <a:r>
              <a:rPr lang="en-US" dirty="0" smtClean="0">
                <a:solidFill>
                  <a:srgbClr val="FF0000"/>
                </a:solidFill>
              </a:rPr>
              <a:t>theme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That </a:t>
            </a:r>
            <a:r>
              <a:rPr lang="en-US" dirty="0"/>
              <a:t>file would also be included within this directory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92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Inserting the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same pattern</a:t>
            </a:r>
            <a:r>
              <a:rPr lang="en-US" dirty="0"/>
              <a:t> for the CSS will also apply to the </a:t>
            </a:r>
            <a:r>
              <a:rPr lang="en-US" dirty="0">
                <a:solidFill>
                  <a:srgbClr val="FF0000"/>
                </a:solidFill>
              </a:rPr>
              <a:t>JavaScript </a:t>
            </a:r>
            <a:r>
              <a:rPr lang="en-US" dirty="0" smtClean="0">
                <a:solidFill>
                  <a:srgbClr val="FF0000"/>
                </a:solidFill>
              </a:rPr>
              <a:t>files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are storing jquery.min.js and bootstrap.min.js locally, then copy them into the new /js directory.</a:t>
            </a:r>
          </a:p>
          <a:p>
            <a:endParaRPr lang="en-US" dirty="0"/>
          </a:p>
          <a:p>
            <a:r>
              <a:rPr lang="en-US" dirty="0"/>
              <a:t>(Page 22).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4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Introducing Bootstrap 4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050" y="5964821"/>
            <a:ext cx="2695575" cy="542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38508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/img directory is optional and only applies if you plan to use images in your </a:t>
            </a:r>
            <a:r>
              <a:rPr lang="en-US" dirty="0" smtClean="0"/>
              <a:t>project.</a:t>
            </a:r>
          </a:p>
          <a:p>
            <a:pPr lvl="1"/>
            <a:r>
              <a:rPr lang="en-US" dirty="0" smtClean="0"/>
              <a:t>Ignore </a:t>
            </a:r>
            <a:r>
              <a:rPr lang="en-US" dirty="0"/>
              <a:t>the /partial directory for now and I'll cover that a bit </a:t>
            </a:r>
            <a:r>
              <a:rPr lang="en-US" dirty="0" smtClean="0"/>
              <a:t>later.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/fonts directory, you should drop in the </a:t>
            </a:r>
            <a:r>
              <a:rPr lang="en-US" dirty="0">
                <a:solidFill>
                  <a:srgbClr val="FF0000"/>
                </a:solidFill>
              </a:rPr>
              <a:t>Glyphicons icon set</a:t>
            </a:r>
            <a:r>
              <a:rPr lang="en-US" dirty="0"/>
              <a:t> that comes with </a:t>
            </a:r>
            <a:r>
              <a:rPr lang="en-US" dirty="0" smtClean="0"/>
              <a:t>Bootstrap.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downloaded Bootstrap, go back to the downloaded package and locate the font </a:t>
            </a:r>
            <a:r>
              <a:rPr lang="en-US" dirty="0" smtClean="0"/>
              <a:t>files.</a:t>
            </a:r>
          </a:p>
          <a:p>
            <a:pPr lvl="1"/>
            <a:r>
              <a:rPr lang="en-US" dirty="0" smtClean="0"/>
              <a:t>Copy </a:t>
            </a:r>
            <a:r>
              <a:rPr lang="en-US" dirty="0"/>
              <a:t>them into this </a:t>
            </a:r>
            <a:r>
              <a:rPr lang="en-US" dirty="0" smtClean="0"/>
              <a:t>directory.</a:t>
            </a:r>
          </a:p>
          <a:p>
            <a:pPr lvl="1"/>
            <a:r>
              <a:rPr lang="en-US" dirty="0" smtClean="0"/>
              <a:t>Now </a:t>
            </a:r>
            <a:r>
              <a:rPr lang="en-US" dirty="0"/>
              <a:t>that we have the project structure set up, we can start to break the basic page template down into a few different pieces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65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the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the root of your new Harp project, create a new file called </a:t>
            </a:r>
            <a:r>
              <a:rPr lang="en-US" dirty="0">
                <a:solidFill>
                  <a:srgbClr val="FF0000"/>
                </a:solidFill>
              </a:rPr>
              <a:t>_</a:t>
            </a:r>
            <a:r>
              <a:rPr lang="en-US" dirty="0" smtClean="0">
                <a:solidFill>
                  <a:srgbClr val="FF0000"/>
                </a:solidFill>
              </a:rPr>
              <a:t>layout.ejs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EJS</a:t>
            </a:r>
            <a:r>
              <a:rPr lang="en-US" dirty="0" smtClean="0"/>
              <a:t> </a:t>
            </a:r>
            <a:r>
              <a:rPr lang="en-US" dirty="0"/>
              <a:t>stands for </a:t>
            </a:r>
            <a:r>
              <a:rPr lang="en-US" dirty="0">
                <a:solidFill>
                  <a:srgbClr val="FF0000"/>
                </a:solidFill>
              </a:rPr>
              <a:t>Embeddable JavaScript</a:t>
            </a:r>
            <a:r>
              <a:rPr lang="en-US" dirty="0"/>
              <a:t> and it's a type of </a:t>
            </a:r>
            <a:r>
              <a:rPr lang="en-US" dirty="0">
                <a:solidFill>
                  <a:srgbClr val="FF0000"/>
                </a:solidFill>
              </a:rPr>
              <a:t>template file </a:t>
            </a:r>
            <a:r>
              <a:rPr lang="en-US" dirty="0"/>
              <a:t>that allows us to do more than just standard </a:t>
            </a:r>
            <a:r>
              <a:rPr lang="en-US" dirty="0" smtClean="0"/>
              <a:t>HTML.</a:t>
            </a:r>
          </a:p>
          <a:p>
            <a:pPr lvl="1"/>
            <a:r>
              <a:rPr lang="en-US" dirty="0" smtClean="0"/>
              <a:t>Within </a:t>
            </a:r>
            <a:r>
              <a:rPr lang="en-US" dirty="0"/>
              <a:t>that file, copy and paste the code from our basic starter </a:t>
            </a:r>
            <a:r>
              <a:rPr lang="en-US" dirty="0" smtClean="0"/>
              <a:t>template.</a:t>
            </a:r>
          </a:p>
          <a:p>
            <a:pPr lvl="1"/>
            <a:r>
              <a:rPr lang="en-US" dirty="0" smtClean="0"/>
              <a:t>After </a:t>
            </a:r>
            <a:r>
              <a:rPr lang="en-US" dirty="0"/>
              <a:t>you've inserted the code, we're going to make one </a:t>
            </a:r>
            <a:r>
              <a:rPr lang="en-US" dirty="0" smtClean="0"/>
              <a:t>change:</a:t>
            </a:r>
          </a:p>
          <a:p>
            <a:pPr lvl="2"/>
            <a:r>
              <a:rPr lang="en-US" dirty="0" smtClean="0"/>
              <a:t>Locate </a:t>
            </a:r>
            <a:r>
              <a:rPr lang="en-US" dirty="0"/>
              <a:t>the following line in the template and cut and paste it into a new </a:t>
            </a:r>
            <a:r>
              <a:rPr lang="en-US" dirty="0" smtClean="0"/>
              <a:t>file.</a:t>
            </a:r>
          </a:p>
          <a:p>
            <a:pPr lvl="3"/>
            <a:r>
              <a:rPr lang="en-US" dirty="0" smtClean="0"/>
              <a:t>Save </a:t>
            </a:r>
            <a:r>
              <a:rPr lang="en-US" dirty="0"/>
              <a:t>the file and call it index.ejs</a:t>
            </a:r>
            <a:r>
              <a:rPr lang="en-US" dirty="0" smtClean="0"/>
              <a:t>:</a:t>
            </a:r>
          </a:p>
          <a:p>
            <a:pPr marL="685800" lvl="3" indent="0">
              <a:buNone/>
            </a:pPr>
            <a:endParaRPr lang="en-US" dirty="0"/>
          </a:p>
          <a:p>
            <a:pPr marL="685800" lvl="3" indent="0">
              <a:buNone/>
            </a:pPr>
            <a:endParaRPr lang="en-US" dirty="0"/>
          </a:p>
          <a:p>
            <a:pPr lvl="2"/>
            <a:r>
              <a:rPr lang="en-US" dirty="0"/>
              <a:t>Return to the layout file and insert the following line of code immediately after the &lt;body&gt; tag:</a:t>
            </a:r>
          </a:p>
          <a:p>
            <a:pPr marL="460375" lvl="2" indent="0">
              <a:buNone/>
            </a:pPr>
            <a:endParaRPr lang="en-US" dirty="0" smtClean="0"/>
          </a:p>
          <a:p>
            <a:pPr marL="460375" lvl="2" indent="0">
              <a:buNone/>
            </a:pPr>
            <a:endParaRPr lang="en-US" dirty="0"/>
          </a:p>
          <a:p>
            <a:pPr lvl="2"/>
            <a:r>
              <a:rPr lang="en-US" dirty="0"/>
              <a:t>Save both files then let me explain what is </a:t>
            </a:r>
            <a:r>
              <a:rPr lang="en-US" dirty="0" smtClean="0"/>
              <a:t>happening.</a:t>
            </a:r>
          </a:p>
          <a:p>
            <a:pPr lvl="3"/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yield tag</a:t>
            </a:r>
            <a:r>
              <a:rPr lang="en-US" dirty="0"/>
              <a:t> is a </a:t>
            </a:r>
            <a:r>
              <a:rPr lang="en-US" dirty="0" smtClean="0">
                <a:solidFill>
                  <a:srgbClr val="FF0000"/>
                </a:solidFill>
              </a:rPr>
              <a:t>variable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3871988"/>
            <a:ext cx="2905125" cy="219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4740728"/>
            <a:ext cx="1581150" cy="266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5165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</a:t>
            </a:r>
            <a:r>
              <a:rPr lang="en-US" dirty="0" smtClean="0"/>
              <a:t>layout							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en-US" dirty="0" smtClean="0"/>
              <a:t>Any </a:t>
            </a:r>
            <a:r>
              <a:rPr lang="en-US" dirty="0"/>
              <a:t>page template such as </a:t>
            </a:r>
            <a:r>
              <a:rPr lang="en-US" dirty="0">
                <a:solidFill>
                  <a:srgbClr val="FF0000"/>
                </a:solidFill>
              </a:rPr>
              <a:t>index.ejs</a:t>
            </a:r>
            <a:r>
              <a:rPr lang="en-US" dirty="0"/>
              <a:t> that lives in the same directory as the layout will be loaded in wherever you place the yield in the </a:t>
            </a:r>
            <a:r>
              <a:rPr lang="en-US" dirty="0" smtClean="0"/>
              <a:t>layout.</a:t>
            </a:r>
          </a:p>
          <a:p>
            <a:pPr lvl="3"/>
            <a:r>
              <a:rPr lang="en-US" dirty="0" smtClean="0"/>
              <a:t>So </a:t>
            </a:r>
            <a:r>
              <a:rPr lang="en-US" dirty="0"/>
              <a:t>the Hello, world! line we inserted in the index.ejs file will load in here once you compile and launch your project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Are you starting to see the advantage to this </a:t>
            </a:r>
            <a:r>
              <a:rPr lang="en-US" dirty="0" smtClean="0"/>
              <a:t>method?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could then go on and create other page templates so that all use this </a:t>
            </a:r>
            <a:r>
              <a:rPr lang="en-US" dirty="0" smtClean="0"/>
              <a:t>layout.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the future, if you need to make a change to the &lt;head&gt; of the layout, you only have to edit the one template file and it will be compiled into all of your </a:t>
            </a:r>
            <a:r>
              <a:rPr lang="en-US" dirty="0">
                <a:solidFill>
                  <a:srgbClr val="FF0000"/>
                </a:solidFill>
              </a:rPr>
              <a:t>final HTML files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52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Compiling your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</a:t>
            </a:r>
            <a:r>
              <a:rPr lang="en-US" dirty="0"/>
              <a:t>that the template files are ready, we need to compile the project before we can preview it in the browser. </a:t>
            </a:r>
            <a:endParaRPr lang="en-US" dirty="0" smtClean="0"/>
          </a:p>
          <a:p>
            <a:pPr lvl="1"/>
            <a:r>
              <a:rPr lang="en-US" dirty="0" smtClean="0"/>
              <a:t>Head </a:t>
            </a:r>
            <a:r>
              <a:rPr lang="en-US" dirty="0"/>
              <a:t>back to your command-line app and make sure you are in the root of your project </a:t>
            </a:r>
            <a:r>
              <a:rPr lang="en-US" dirty="0" smtClean="0"/>
              <a:t>directory.</a:t>
            </a:r>
          </a:p>
          <a:p>
            <a:pPr lvl="1"/>
            <a:r>
              <a:rPr lang="en-US" dirty="0" smtClean="0"/>
              <a:t>Once </a:t>
            </a:r>
            <a:r>
              <a:rPr lang="en-US" dirty="0"/>
              <a:t>there, run the following command to compile the project:</a:t>
            </a:r>
          </a:p>
          <a:p>
            <a:pPr marL="233363" lvl="1" indent="0">
              <a:buNone/>
            </a:pPr>
            <a:endParaRPr lang="en-US" dirty="0" smtClean="0"/>
          </a:p>
          <a:p>
            <a:pPr marL="233363" lvl="1" indent="0">
              <a:buNone/>
            </a:pPr>
            <a:endParaRPr lang="en-US" dirty="0"/>
          </a:p>
          <a:p>
            <a:pPr lvl="1"/>
            <a:r>
              <a:rPr lang="en-US" dirty="0"/>
              <a:t>Assuming you see no errors, your project was compiled successfully and can now be previewed in the </a:t>
            </a:r>
            <a:r>
              <a:rPr lang="en-US" dirty="0" smtClean="0"/>
              <a:t>browser.</a:t>
            </a:r>
          </a:p>
          <a:p>
            <a:pPr lvl="1"/>
            <a:r>
              <a:rPr lang="en-US" dirty="0" smtClean="0"/>
              <a:t>Before </a:t>
            </a:r>
            <a:r>
              <a:rPr lang="en-US" dirty="0"/>
              <a:t>we move onto that step, though, take a look at your project directory and you'll see a </a:t>
            </a:r>
            <a:r>
              <a:rPr lang="en-US" dirty="0">
                <a:solidFill>
                  <a:srgbClr val="FF0000"/>
                </a:solidFill>
              </a:rPr>
              <a:t>/www folder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On </a:t>
            </a:r>
            <a:r>
              <a:rPr lang="en-US" dirty="0"/>
              <a:t>compiling, Harp creates this directory and inserts the plain HTML, CSS, and JavaScript </a:t>
            </a:r>
            <a:r>
              <a:rPr lang="en-US" dirty="0" smtClean="0"/>
              <a:t>files.</a:t>
            </a:r>
          </a:p>
          <a:p>
            <a:pPr lvl="1"/>
            <a:r>
              <a:rPr lang="en-US" dirty="0" smtClean="0"/>
              <a:t>Assuming </a:t>
            </a:r>
            <a:r>
              <a:rPr lang="en-US" dirty="0"/>
              <a:t>the website looks good when you preview, you then deploy the contents of the /www directory to your web </a:t>
            </a:r>
            <a:r>
              <a:rPr lang="en-US" dirty="0" smtClean="0"/>
              <a:t>server.</a:t>
            </a:r>
          </a:p>
          <a:p>
            <a:pPr lvl="1"/>
            <a:r>
              <a:rPr lang="en-US" dirty="0" smtClean="0"/>
              <a:t>More </a:t>
            </a:r>
            <a:r>
              <a:rPr lang="en-US" dirty="0"/>
              <a:t>on deployment shortly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302" y="2517983"/>
            <a:ext cx="1866900" cy="266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48785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Previewing your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Harp has a </a:t>
            </a:r>
            <a:r>
              <a:rPr lang="en-US" dirty="0">
                <a:solidFill>
                  <a:srgbClr val="FF0000"/>
                </a:solidFill>
              </a:rPr>
              <a:t>built-in node web server</a:t>
            </a:r>
            <a:r>
              <a:rPr lang="en-US" dirty="0"/>
              <a:t> that you can use to </a:t>
            </a:r>
            <a:r>
              <a:rPr lang="en-US" dirty="0">
                <a:solidFill>
                  <a:srgbClr val="FF0000"/>
                </a:solidFill>
              </a:rPr>
              <a:t>preview</a:t>
            </a:r>
            <a:r>
              <a:rPr lang="en-US" dirty="0"/>
              <a:t> your project locally before deploying </a:t>
            </a:r>
            <a:r>
              <a:rPr lang="en-US" dirty="0" smtClean="0"/>
              <a:t>it.</a:t>
            </a:r>
          </a:p>
          <a:p>
            <a:pPr lvl="1"/>
            <a:r>
              <a:rPr lang="en-US" dirty="0" smtClean="0"/>
              <a:t>Open </a:t>
            </a:r>
            <a:r>
              <a:rPr lang="en-US" dirty="0"/>
              <a:t>up your command-line app and run the following command from the root of your Harp project: </a:t>
            </a:r>
            <a:endParaRPr lang="en-US" dirty="0" smtClean="0"/>
          </a:p>
          <a:p>
            <a:pPr marL="233363" lvl="1" indent="0">
              <a:buNone/>
            </a:pPr>
            <a:endParaRPr lang="en-US" dirty="0" smtClean="0"/>
          </a:p>
          <a:p>
            <a:pPr marL="233363" lvl="1" indent="0">
              <a:buNone/>
            </a:pPr>
            <a:endParaRPr lang="en-US" dirty="0"/>
          </a:p>
          <a:p>
            <a:pPr lvl="1"/>
            <a:r>
              <a:rPr lang="en-US" dirty="0" smtClean="0"/>
              <a:t>After </a:t>
            </a:r>
            <a:r>
              <a:rPr lang="en-US" dirty="0"/>
              <a:t>doing so, you should see a message in the Terminal telling you that the server is successfully running. </a:t>
            </a:r>
            <a:endParaRPr lang="en-US" dirty="0" smtClean="0"/>
          </a:p>
          <a:p>
            <a:pPr lvl="1"/>
            <a:r>
              <a:rPr lang="en-US" dirty="0" smtClean="0"/>
              <a:t>Open </a:t>
            </a:r>
            <a:r>
              <a:rPr lang="en-US" dirty="0"/>
              <a:t>a web browser and navigate to the following URL to preview your project: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localhost:9000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Your </a:t>
            </a:r>
            <a:r>
              <a:rPr lang="en-US" dirty="0"/>
              <a:t>project will load up in the browser and you should see the Hello, world! message that was inserted on </a:t>
            </a:r>
            <a:r>
              <a:rPr lang="en-US" dirty="0" smtClean="0"/>
              <a:t>compile.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only a fraction of what you can do with </a:t>
            </a:r>
            <a:r>
              <a:rPr lang="en-US" dirty="0" smtClean="0"/>
              <a:t>Harp.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learn more about how Harp works, visit their website at </a:t>
            </a:r>
            <a:r>
              <a:rPr lang="en-US" dirty="0">
                <a:hlinkClick r:id="rId3"/>
              </a:rPr>
              <a:t>https://harpjs.com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60" y="2129505"/>
            <a:ext cx="1724025" cy="342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1878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Deploying your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you're looking for a simple way to quickly </a:t>
            </a:r>
            <a:r>
              <a:rPr lang="en-US" dirty="0">
                <a:solidFill>
                  <a:srgbClr val="FF0000"/>
                </a:solidFill>
              </a:rPr>
              <a:t>deploy</a:t>
            </a:r>
            <a:r>
              <a:rPr lang="en-US" dirty="0"/>
              <a:t> your </a:t>
            </a:r>
            <a:r>
              <a:rPr lang="en-US" dirty="0">
                <a:solidFill>
                  <a:srgbClr val="FF0000"/>
                </a:solidFill>
              </a:rPr>
              <a:t>project for testing</a:t>
            </a:r>
            <a:r>
              <a:rPr lang="en-US" dirty="0"/>
              <a:t>, there is a tool called </a:t>
            </a:r>
            <a:r>
              <a:rPr lang="en-US" dirty="0">
                <a:solidFill>
                  <a:srgbClr val="FF0000"/>
                </a:solidFill>
              </a:rPr>
              <a:t>Surge</a:t>
            </a:r>
            <a:r>
              <a:rPr lang="en-US" dirty="0"/>
              <a:t> from the same people that developed </a:t>
            </a:r>
            <a:r>
              <a:rPr lang="en-US" dirty="0" smtClean="0"/>
              <a:t>Harp.</a:t>
            </a:r>
          </a:p>
          <a:p>
            <a:pPr lvl="1"/>
            <a:r>
              <a:rPr lang="en-US" dirty="0" smtClean="0"/>
              <a:t>Surge </a:t>
            </a:r>
            <a:r>
              <a:rPr lang="en-US" dirty="0"/>
              <a:t>is a free deployment solution; visit their website to learn more at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surge.sh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67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Surge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install Surge, you'll need to open up your Terminal </a:t>
            </a:r>
            <a:r>
              <a:rPr lang="en-US" dirty="0" smtClean="0"/>
              <a:t>again.</a:t>
            </a:r>
          </a:p>
          <a:p>
            <a:pPr lvl="1"/>
            <a:r>
              <a:rPr lang="en-US" dirty="0" smtClean="0"/>
              <a:t>Once </a:t>
            </a:r>
            <a:r>
              <a:rPr lang="en-US" dirty="0"/>
              <a:t>you have done this, run the following command: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This will install Surge and make it available anywhere on your computer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2144771"/>
            <a:ext cx="36576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2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Surge to deploy your project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deploy your new project, navigate back to the root directory in the Terminal then run the following command: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You'll </a:t>
            </a:r>
            <a:r>
              <a:rPr lang="en-US" dirty="0"/>
              <a:t>now be prompted to log in or create a new </a:t>
            </a:r>
            <a:r>
              <a:rPr lang="en-US" dirty="0" smtClean="0"/>
              <a:t>account.</a:t>
            </a:r>
          </a:p>
          <a:p>
            <a:pPr lvl="1"/>
            <a:r>
              <a:rPr lang="en-US" dirty="0" smtClean="0"/>
              <a:t>Surge </a:t>
            </a:r>
            <a:r>
              <a:rPr lang="en-US" dirty="0"/>
              <a:t>is free but you need to register an account to use </a:t>
            </a:r>
            <a:r>
              <a:rPr lang="en-US" dirty="0" smtClean="0"/>
              <a:t>it.</a:t>
            </a:r>
          </a:p>
          <a:p>
            <a:pPr lvl="1"/>
            <a:r>
              <a:rPr lang="en-US" dirty="0" smtClean="0"/>
              <a:t>You'll </a:t>
            </a:r>
            <a:r>
              <a:rPr lang="en-US" dirty="0"/>
              <a:t>also notice in the Terminal that there is an </a:t>
            </a:r>
            <a:r>
              <a:rPr lang="en-US" dirty="0">
                <a:solidFill>
                  <a:srgbClr val="FF0000"/>
                </a:solidFill>
              </a:rPr>
              <a:t>autogenerated </a:t>
            </a:r>
            <a:r>
              <a:rPr lang="en-US" dirty="0" smtClean="0">
                <a:solidFill>
                  <a:srgbClr val="FF0000"/>
                </a:solidFill>
              </a:rPr>
              <a:t>URL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the URL you can use to view your project live on the </a:t>
            </a:r>
            <a:r>
              <a:rPr lang="en-US" dirty="0" smtClean="0"/>
              <a:t>Internet.</a:t>
            </a:r>
          </a:p>
          <a:p>
            <a:pPr lvl="1"/>
            <a:r>
              <a:rPr lang="en-US" dirty="0" smtClean="0"/>
              <a:t>Once </a:t>
            </a:r>
            <a:r>
              <a:rPr lang="en-US" dirty="0"/>
              <a:t>you've finished registering or logging in, visit the URL in your </a:t>
            </a:r>
            <a:r>
              <a:rPr lang="en-US" dirty="0" smtClean="0"/>
              <a:t>browser.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all went well, you should see the basic hello world page </a:t>
            </a:r>
            <a:r>
              <a:rPr lang="en-US" dirty="0" smtClean="0"/>
              <a:t>live.</a:t>
            </a:r>
          </a:p>
          <a:p>
            <a:pPr lvl="1"/>
            <a:r>
              <a:rPr lang="en-US" dirty="0" smtClean="0"/>
              <a:t>Surge </a:t>
            </a:r>
            <a:r>
              <a:rPr lang="en-US" dirty="0"/>
              <a:t>is a great tool if you're looking for a quick way to test your project on a live web </a:t>
            </a:r>
            <a:r>
              <a:rPr lang="en-US" dirty="0" smtClean="0"/>
              <a:t>server.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all goes well, you can then manually deploy your project to your own web </a:t>
            </a:r>
            <a:r>
              <a:rPr lang="en-US" dirty="0" smtClean="0"/>
              <a:t>server.</a:t>
            </a:r>
          </a:p>
          <a:p>
            <a:pPr lvl="1"/>
            <a:r>
              <a:rPr lang="en-US" dirty="0" smtClean="0"/>
              <a:t>Surge </a:t>
            </a:r>
            <a:r>
              <a:rPr lang="en-US" dirty="0"/>
              <a:t>does offer a paid plan allowing for the use of a custom </a:t>
            </a:r>
            <a:r>
              <a:rPr lang="en-US" dirty="0" smtClean="0"/>
              <a:t>domain.</a:t>
            </a:r>
          </a:p>
          <a:p>
            <a:pPr lvl="1"/>
            <a:r>
              <a:rPr lang="en-US" dirty="0" smtClean="0"/>
              <a:t>So </a:t>
            </a:r>
            <a:r>
              <a:rPr lang="en-US" dirty="0"/>
              <a:t>you could actually use it for your production deployment if that seems like a good idea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021" y="1944434"/>
            <a:ext cx="1000125" cy="285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0964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Using Bootstrap Build Tools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4717046"/>
            <a:ext cx="2990850" cy="1790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66135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3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is the most popular </a:t>
            </a:r>
            <a:r>
              <a:rPr lang="en-US" dirty="0">
                <a:solidFill>
                  <a:srgbClr val="FF0000"/>
                </a:solidFill>
              </a:rPr>
              <a:t>HTML, CSS,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JavaScript framework</a:t>
            </a:r>
            <a:r>
              <a:rPr lang="en-US" dirty="0"/>
              <a:t> on the </a:t>
            </a:r>
            <a:r>
              <a:rPr lang="en-US" dirty="0" smtClean="0"/>
              <a:t>planet.</a:t>
            </a:r>
          </a:p>
          <a:p>
            <a:pPr lvl="1"/>
            <a:r>
              <a:rPr lang="en-US" dirty="0" smtClean="0"/>
              <a:t>Whether </a:t>
            </a:r>
            <a:r>
              <a:rPr lang="en-US" dirty="0"/>
              <a:t>you are new to web development or an experienced master, Bootstrap is a powerful tool for whatever type of web application you are </a:t>
            </a:r>
            <a:r>
              <a:rPr lang="en-US" dirty="0" smtClean="0"/>
              <a:t>building.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the release of version 4, Bootstrap is more relevant than ever and brings a complete set of components that are easy to learn to </a:t>
            </a:r>
            <a:r>
              <a:rPr lang="en-US" dirty="0" smtClean="0"/>
              <a:t>use.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this book, I'll jump right into using Bootstrap, what's new in version 4, and strategies you can use to get the most out of the </a:t>
            </a:r>
            <a:r>
              <a:rPr lang="en-US" dirty="0" smtClean="0"/>
              <a:t>framework.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my opinion, the best way to learn to code is through real-world </a:t>
            </a:r>
            <a:r>
              <a:rPr lang="en-US" dirty="0" smtClean="0"/>
              <a:t>examples.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we progress through the book, we'll build a blog and portfolio website so that you will have a fully functional template once you're </a:t>
            </a:r>
            <a:r>
              <a:rPr lang="en-US" dirty="0" smtClean="0"/>
              <a:t>done.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this chapter, I'll cover the following </a:t>
            </a:r>
            <a:r>
              <a:rPr lang="en-US" dirty="0" smtClean="0"/>
              <a:t>topics:</a:t>
            </a:r>
          </a:p>
          <a:p>
            <a:pPr lvl="2"/>
            <a:r>
              <a:rPr lang="en-US" dirty="0" smtClean="0"/>
              <a:t>Why </a:t>
            </a:r>
            <a:r>
              <a:rPr lang="en-US" dirty="0"/>
              <a:t>should you use </a:t>
            </a:r>
            <a:r>
              <a:rPr lang="en-US" dirty="0" smtClean="0"/>
              <a:t>Bootstrap?</a:t>
            </a:r>
          </a:p>
          <a:p>
            <a:pPr lvl="2"/>
            <a:r>
              <a:rPr lang="en-US" dirty="0" smtClean="0"/>
              <a:t>What's </a:t>
            </a:r>
            <a:r>
              <a:rPr lang="en-US" dirty="0"/>
              <a:t>new in Bootstrap </a:t>
            </a:r>
            <a:r>
              <a:rPr lang="en-US" dirty="0" smtClean="0"/>
              <a:t>4?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basic files and template required to start a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746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Jumping to Flexbox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575" y="4412246"/>
            <a:ext cx="3448050" cy="2095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661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17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7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261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11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800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712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165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529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4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Introducing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several reasons to use Bootstrap but let me boil it down to a few of the key reasons I recommend it.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you're like me, you're constantly starting new web </a:t>
            </a:r>
            <a:r>
              <a:rPr lang="en-US" dirty="0" smtClean="0"/>
              <a:t>projects.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of the most frustrating parts of getting a project off the ground is to reinvent the base HTML, CSS, and JavaScript for each </a:t>
            </a:r>
            <a:r>
              <a:rPr lang="en-US" dirty="0" smtClean="0"/>
              <a:t>project.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makes much more sense to reuse the same base code and then build on top of </a:t>
            </a:r>
            <a:r>
              <a:rPr lang="en-US" dirty="0" smtClean="0"/>
              <a:t>it.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developers may prefer to write their </a:t>
            </a:r>
            <a:r>
              <a:rPr lang="en-US" dirty="0">
                <a:solidFill>
                  <a:srgbClr val="FF0000"/>
                </a:solidFill>
              </a:rPr>
              <a:t>own framework</a:t>
            </a:r>
            <a:r>
              <a:rPr lang="en-US" dirty="0"/>
              <a:t>, and in some cases this may make sense.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with most projects, I've found that it is easier to just use an existing </a:t>
            </a:r>
            <a:r>
              <a:rPr lang="en-US" dirty="0" smtClean="0"/>
              <a:t>framework.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top of the components that </a:t>
            </a:r>
            <a:r>
              <a:rPr lang="en-US" dirty="0">
                <a:solidFill>
                  <a:srgbClr val="FF0000"/>
                </a:solidFill>
              </a:rPr>
              <a:t>Bootstrap</a:t>
            </a:r>
            <a:r>
              <a:rPr lang="en-US" dirty="0"/>
              <a:t> provides </a:t>
            </a:r>
            <a:r>
              <a:rPr lang="en-US" dirty="0">
                <a:solidFill>
                  <a:srgbClr val="FF0000"/>
                </a:solidFill>
              </a:rPr>
              <a:t>out-of-the-box</a:t>
            </a:r>
            <a:r>
              <a:rPr lang="en-US" dirty="0"/>
              <a:t>, there are hundreds of other third-party components you can integrate it with, with a large community of other developers to help you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Bootstrap is also a powerful </a:t>
            </a:r>
            <a:r>
              <a:rPr lang="en-US" dirty="0">
                <a:solidFill>
                  <a:srgbClr val="FF0000"/>
                </a:solidFill>
              </a:rPr>
              <a:t>prototyping tool</a:t>
            </a:r>
            <a:r>
              <a:rPr lang="en-US" dirty="0"/>
              <a:t> in the start-up </a:t>
            </a:r>
            <a:r>
              <a:rPr lang="en-US" dirty="0" smtClean="0"/>
              <a:t>world.</a:t>
            </a:r>
          </a:p>
          <a:p>
            <a:pPr lvl="1"/>
            <a:r>
              <a:rPr lang="en-US" dirty="0" smtClean="0"/>
              <a:t>Often</a:t>
            </a:r>
            <a:r>
              <a:rPr lang="en-US" dirty="0"/>
              <a:t>, you will want to vet an idea without investing tons of time into </a:t>
            </a:r>
            <a:r>
              <a:rPr lang="en-US" dirty="0" smtClean="0"/>
              <a:t>it.</a:t>
            </a:r>
          </a:p>
          <a:p>
            <a:pPr lvl="1"/>
            <a:r>
              <a:rPr lang="en-US" dirty="0" smtClean="0"/>
              <a:t>Bootstrap </a:t>
            </a:r>
            <a:r>
              <a:rPr lang="en-US" dirty="0"/>
              <a:t>allows you to quickly </a:t>
            </a:r>
            <a:r>
              <a:rPr lang="en-US" dirty="0">
                <a:solidFill>
                  <a:srgbClr val="FF0000"/>
                </a:solidFill>
              </a:rPr>
              <a:t>build</a:t>
            </a:r>
            <a:r>
              <a:rPr lang="en-US" dirty="0"/>
              <a:t> a </a:t>
            </a:r>
            <a:r>
              <a:rPr lang="en-US" dirty="0">
                <a:solidFill>
                  <a:srgbClr val="FF0000"/>
                </a:solidFill>
              </a:rPr>
              <a:t>prototype</a:t>
            </a:r>
            <a:r>
              <a:rPr lang="en-US" dirty="0"/>
              <a:t> to prove out your idea without a large time commitment to build out a frontend that you might not end up </a:t>
            </a:r>
            <a:r>
              <a:rPr lang="en-US" dirty="0" smtClean="0"/>
              <a:t>using.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better, if you're working in a team of developers, it is very likely everyone will be familiar with the </a:t>
            </a:r>
            <a:r>
              <a:rPr lang="en-US" dirty="0" smtClean="0"/>
              <a:t>framework.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921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62158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05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7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544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929274"/>
              </p:ext>
            </p:extLst>
          </p:nvPr>
        </p:nvGraphicFramePr>
        <p:xfrm>
          <a:off x="1188133" y="2332802"/>
          <a:ext cx="3052983" cy="22250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052983">
                  <a:extLst>
                    <a:ext uri="{9D8B030D-6E8A-4147-A177-3AD203B41FA5}">
                      <a16:colId xmlns:a16="http://schemas.microsoft.com/office/drawing/2014/main" val="4199222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6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65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9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1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0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62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Introducing </a:t>
            </a:r>
            <a:r>
              <a:rPr lang="en-US" dirty="0" smtClean="0"/>
              <a:t>Bootstrap							   |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This </a:t>
            </a:r>
            <a:r>
              <a:rPr lang="en-US" dirty="0"/>
              <a:t>will allow for code consistency from day </a:t>
            </a:r>
            <a:r>
              <a:rPr lang="en-US" dirty="0" smtClean="0"/>
              <a:t>one.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arguing over how to name the selectors or the best way to structure a CSS </a:t>
            </a:r>
            <a:r>
              <a:rPr lang="en-US" dirty="0" smtClean="0"/>
              <a:t>file.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of the configuration is already set up for you and you can get on with creating your project faster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13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 4 advantages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</a:t>
            </a:r>
            <a:r>
              <a:rPr lang="en-US" dirty="0"/>
              <a:t>the release of Bootstrap 4, there are a number of </a:t>
            </a:r>
            <a:r>
              <a:rPr lang="en-US" dirty="0">
                <a:solidFill>
                  <a:srgbClr val="FF0000"/>
                </a:solidFill>
              </a:rPr>
              <a:t>key updates</a:t>
            </a:r>
            <a:r>
              <a:rPr lang="en-US" dirty="0"/>
              <a:t> to the </a:t>
            </a:r>
            <a:r>
              <a:rPr lang="en-US" dirty="0" smtClean="0"/>
              <a:t>framework.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of the biggest changes is the </a:t>
            </a:r>
            <a:r>
              <a:rPr lang="en-US" dirty="0">
                <a:solidFill>
                  <a:srgbClr val="FF0000"/>
                </a:solidFill>
              </a:rPr>
              <a:t>move from Less</a:t>
            </a:r>
            <a:r>
              <a:rPr lang="en-US" dirty="0"/>
              <a:t>, which is a </a:t>
            </a:r>
            <a:r>
              <a:rPr lang="en-US" dirty="0">
                <a:solidFill>
                  <a:srgbClr val="FF0000"/>
                </a:solidFill>
              </a:rPr>
              <a:t>CSS preprocessor</a:t>
            </a:r>
            <a:r>
              <a:rPr lang="en-US" dirty="0"/>
              <a:t>, to </a:t>
            </a:r>
            <a:r>
              <a:rPr lang="en-US" dirty="0" smtClean="0">
                <a:solidFill>
                  <a:srgbClr val="FF0000"/>
                </a:solidFill>
              </a:rPr>
              <a:t>Sass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Bootstrap first started out, there was no clear favorite when it came to </a:t>
            </a:r>
            <a:r>
              <a:rPr lang="en-US" dirty="0" smtClean="0"/>
              <a:t>preprocessors.</a:t>
            </a:r>
          </a:p>
          <a:p>
            <a:pPr lvl="1"/>
            <a:r>
              <a:rPr lang="en-US" dirty="0" smtClean="0"/>
              <a:t>Over </a:t>
            </a:r>
            <a:r>
              <a:rPr lang="en-US" dirty="0"/>
              <a:t>the last couple of years, Sass has gained a bit of an edge, so this switch should come as no </a:t>
            </a:r>
            <a:r>
              <a:rPr lang="en-US" dirty="0" smtClean="0"/>
              <a:t>surprise.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haven't used Sass before, don't worry; it is similar to Less and really easy to </a:t>
            </a:r>
            <a:r>
              <a:rPr lang="en-US" dirty="0" smtClean="0"/>
              <a:t>learn.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later chapters, I will cover Sass in greater depth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3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Improved grid system and flexbox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/>
              <a:t>big new feature in version 4 </a:t>
            </a:r>
            <a:r>
              <a:rPr lang="en-US" dirty="0" smtClean="0"/>
              <a:t>i</a:t>
            </a:r>
          </a:p>
          <a:p>
            <a:pPr lvl="1"/>
            <a:r>
              <a:rPr lang="en-US" dirty="0" smtClean="0"/>
              <a:t>the improved </a:t>
            </a:r>
            <a:r>
              <a:rPr lang="en-US" dirty="0"/>
              <a:t>grid system </a:t>
            </a:r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inclusion of </a:t>
            </a:r>
            <a:r>
              <a:rPr lang="en-US" dirty="0" smtClean="0"/>
              <a:t>flexbox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the regular grid, another grid level has been added to better </a:t>
            </a:r>
            <a:r>
              <a:rPr lang="en-US" dirty="0">
                <a:solidFill>
                  <a:srgbClr val="FF0000"/>
                </a:solidFill>
              </a:rPr>
              <a:t>target mobile devices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media queries</a:t>
            </a:r>
            <a:r>
              <a:rPr lang="en-US" dirty="0"/>
              <a:t> have been reworked </a:t>
            </a:r>
            <a:r>
              <a:rPr lang="en-US" dirty="0" smtClean="0"/>
              <a:t>too.</a:t>
            </a:r>
          </a:p>
          <a:p>
            <a:pPr lvl="1"/>
            <a:r>
              <a:rPr lang="en-US" dirty="0" smtClean="0"/>
              <a:t>Flexbox </a:t>
            </a:r>
            <a:r>
              <a:rPr lang="en-US" dirty="0"/>
              <a:t>is the grid of the future and it's really exciting that it's been </a:t>
            </a:r>
            <a:r>
              <a:rPr lang="en-US" dirty="0" smtClean="0"/>
              <a:t>included.</a:t>
            </a:r>
          </a:p>
          <a:p>
            <a:pPr lvl="1"/>
            <a:r>
              <a:rPr lang="en-US" dirty="0" smtClean="0"/>
              <a:t>By </a:t>
            </a:r>
            <a:r>
              <a:rPr lang="en-US" dirty="0"/>
              <a:t>default, the regular grid will work </a:t>
            </a:r>
            <a:r>
              <a:rPr lang="en-US" dirty="0" smtClean="0"/>
              <a:t>out-of-the-box </a:t>
            </a:r>
            <a:r>
              <a:rPr lang="en-US" dirty="0"/>
              <a:t>but you can switch to the flexbox grid by switching a simple </a:t>
            </a:r>
            <a:r>
              <a:rPr lang="en-US" dirty="0">
                <a:solidFill>
                  <a:srgbClr val="FF0000"/>
                </a:solidFill>
              </a:rPr>
              <a:t>Sass variable</a:t>
            </a:r>
            <a:r>
              <a:rPr lang="en-US" dirty="0"/>
              <a:t> to take advantage of this new layout component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Card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Bootstrap </a:t>
            </a:r>
            <a:r>
              <a:rPr lang="en-US" dirty="0"/>
              <a:t>4 sees the </a:t>
            </a:r>
            <a:r>
              <a:rPr lang="en-US" dirty="0">
                <a:solidFill>
                  <a:srgbClr val="FF0000"/>
                </a:solidFill>
              </a:rPr>
              <a:t>deprecation</a:t>
            </a:r>
            <a:r>
              <a:rPr lang="en-US" dirty="0"/>
              <a:t> of components such </a:t>
            </a:r>
            <a:r>
              <a:rPr lang="en-US" dirty="0" smtClean="0"/>
              <a:t>as</a:t>
            </a:r>
          </a:p>
          <a:p>
            <a:pPr lvl="2"/>
            <a:r>
              <a:rPr lang="en-US" dirty="0" smtClean="0"/>
              <a:t>Wells</a:t>
            </a:r>
          </a:p>
          <a:p>
            <a:pPr lvl="2"/>
            <a:r>
              <a:rPr lang="en-US" dirty="0" smtClean="0"/>
              <a:t>thumbnails</a:t>
            </a:r>
            <a:r>
              <a:rPr lang="en-US" dirty="0"/>
              <a:t>, </a:t>
            </a:r>
            <a:r>
              <a:rPr lang="en-US" dirty="0" smtClean="0"/>
              <a:t>and</a:t>
            </a:r>
          </a:p>
          <a:p>
            <a:pPr lvl="2"/>
            <a:r>
              <a:rPr lang="en-US" dirty="0" smtClean="0"/>
              <a:t>Panels</a:t>
            </a:r>
          </a:p>
          <a:p>
            <a:pPr marL="460375" lvl="2" indent="0">
              <a:buNone/>
            </a:pPr>
            <a:r>
              <a:rPr lang="en-US" dirty="0" smtClean="0"/>
              <a:t>and </a:t>
            </a:r>
            <a:r>
              <a:rPr lang="en-US" dirty="0"/>
              <a:t>the introduction of the </a:t>
            </a:r>
            <a:r>
              <a:rPr lang="en-US" dirty="0">
                <a:solidFill>
                  <a:srgbClr val="FF0000"/>
                </a:solidFill>
              </a:rPr>
              <a:t>new card </a:t>
            </a:r>
            <a:r>
              <a:rPr lang="en-US" dirty="0" smtClean="0">
                <a:solidFill>
                  <a:srgbClr val="FF0000"/>
                </a:solidFill>
              </a:rPr>
              <a:t>component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a good thing for a couple of </a:t>
            </a:r>
            <a:r>
              <a:rPr lang="en-US" dirty="0" smtClean="0"/>
              <a:t>reasons.</a:t>
            </a:r>
          </a:p>
          <a:p>
            <a:pPr lvl="2"/>
            <a:r>
              <a:rPr lang="en-US" dirty="0" smtClean="0"/>
              <a:t>First </a:t>
            </a:r>
            <a:r>
              <a:rPr lang="en-US" dirty="0"/>
              <a:t>of all, it removes a few components that were similar and replaces them with a single card </a:t>
            </a:r>
            <a:r>
              <a:rPr lang="en-US" dirty="0" smtClean="0"/>
              <a:t>component.</a:t>
            </a:r>
          </a:p>
          <a:p>
            <a:pPr lvl="3"/>
            <a:r>
              <a:rPr lang="en-US" dirty="0" smtClean="0"/>
              <a:t>This </a:t>
            </a:r>
            <a:r>
              <a:rPr lang="en-US" dirty="0"/>
              <a:t>makes the framework a little lighter and easier to learn for the new </a:t>
            </a:r>
            <a:r>
              <a:rPr lang="en-US" dirty="0" smtClean="0"/>
              <a:t>user.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card component has also seen an increase in </a:t>
            </a:r>
            <a:r>
              <a:rPr lang="en-US" dirty="0">
                <a:solidFill>
                  <a:srgbClr val="FF0000"/>
                </a:solidFill>
              </a:rPr>
              <a:t>popularity</a:t>
            </a:r>
            <a:r>
              <a:rPr lang="en-US" dirty="0"/>
              <a:t> lately, so it makes sense to include it </a:t>
            </a:r>
            <a:r>
              <a:rPr lang="en-US" dirty="0" smtClean="0"/>
              <a:t>here.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one has to do is to look at the popularity of </a:t>
            </a:r>
            <a:r>
              <a:rPr lang="en-US" dirty="0">
                <a:solidFill>
                  <a:srgbClr val="FF0000"/>
                </a:solidFill>
              </a:rPr>
              <a:t>Google's Material Design </a:t>
            </a:r>
            <a:r>
              <a:rPr lang="en-US" dirty="0"/>
              <a:t>to see how cards are a great component to use in a web application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28 May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yalSapphire PPT">
      <a:majorFont>
        <a:latin typeface="Gill Sans MT (Headings)"/>
        <a:ea typeface=""/>
        <a:cs typeface=""/>
      </a:majorFont>
      <a:minorFont>
        <a:latin typeface="Gill Sans MT (Body)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3600</Words>
  <Application>Microsoft Office PowerPoint</Application>
  <PresentationFormat>Widescreen</PresentationFormat>
  <Paragraphs>396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Brush Script MT</vt:lpstr>
      <vt:lpstr>Calibri</vt:lpstr>
      <vt:lpstr>Courier New</vt:lpstr>
      <vt:lpstr>Gill Sans MT</vt:lpstr>
      <vt:lpstr>Gill Sans MT (Body)</vt:lpstr>
      <vt:lpstr>Gill Sans MT (Headings)</vt:lpstr>
      <vt:lpstr>Wingdings</vt:lpstr>
      <vt:lpstr>Office Theme</vt:lpstr>
      <vt:lpstr>PowerPoint Presentation</vt:lpstr>
      <vt:lpstr>PowerPoint Presentation</vt:lpstr>
      <vt:lpstr>PowerPoint Presentation</vt:lpstr>
      <vt:lpstr>Intro</vt:lpstr>
      <vt:lpstr>Introducing Bootstrap</vt:lpstr>
      <vt:lpstr>Introducing Bootstrap          |</vt:lpstr>
      <vt:lpstr>Bootstrap 4 advantages</vt:lpstr>
      <vt:lpstr>Improved grid system and flexbox</vt:lpstr>
      <vt:lpstr>Card component</vt:lpstr>
      <vt:lpstr>Rebooting normalize.css</vt:lpstr>
      <vt:lpstr>Internet Explorer 8 support dropped</vt:lpstr>
      <vt:lpstr>Other updates</vt:lpstr>
      <vt:lpstr>Implementing framework files</vt:lpstr>
      <vt:lpstr>Manually adding Bootstrap</vt:lpstr>
      <vt:lpstr>Inserting the JavaScript files</vt:lpstr>
      <vt:lpstr>Manually adding JS Files</vt:lpstr>
      <vt:lpstr>The starter template</vt:lpstr>
      <vt:lpstr>Code 1-1</vt:lpstr>
      <vt:lpstr>HTML5 DOCTYPE</vt:lpstr>
      <vt:lpstr>Structuring the responsive meta tag</vt:lpstr>
      <vt:lpstr>Normalizing and Rebooting</vt:lpstr>
      <vt:lpstr>Taking the starter template further</vt:lpstr>
      <vt:lpstr>Using a static site generator</vt:lpstr>
      <vt:lpstr>Converting the base template to a generator</vt:lpstr>
      <vt:lpstr>Installing Harp.js</vt:lpstr>
      <vt:lpstr>Adding Sass in Harp</vt:lpstr>
      <vt:lpstr>Setting up the project</vt:lpstr>
      <vt:lpstr>Inserting the CSS</vt:lpstr>
      <vt:lpstr>Inserting the JavaScript</vt:lpstr>
      <vt:lpstr>Other directories</vt:lpstr>
      <vt:lpstr>Setting up the layout</vt:lpstr>
      <vt:lpstr>Setting up the layout          |</vt:lpstr>
      <vt:lpstr>Compiling your project</vt:lpstr>
      <vt:lpstr>Previewing your project</vt:lpstr>
      <vt:lpstr>Deploying your project</vt:lpstr>
      <vt:lpstr>Installing Surge</vt:lpstr>
      <vt:lpstr>Using Surge to deploy your project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Reddy</dc:creator>
  <cp:lastModifiedBy>Reddy</cp:lastModifiedBy>
  <cp:revision>102</cp:revision>
  <dcterms:created xsi:type="dcterms:W3CDTF">2018-04-26T03:21:35Z</dcterms:created>
  <dcterms:modified xsi:type="dcterms:W3CDTF">2018-05-28T15:07:02Z</dcterms:modified>
</cp:coreProperties>
</file>