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331" r:id="rId2"/>
    <p:sldId id="332" r:id="rId3"/>
    <p:sldId id="262" r:id="rId4"/>
    <p:sldId id="263" r:id="rId5"/>
    <p:sldId id="264" r:id="rId6"/>
    <p:sldId id="265" r:id="rId7"/>
    <p:sldId id="33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336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33" r:id="rId73"/>
    <p:sldId id="330" r:id="rId74"/>
    <p:sldId id="33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A72776-CB86-4DBA-93A3-6B6687337E4C}">
          <p14:sldIdLst>
            <p14:sldId id="331"/>
            <p14:sldId id="332"/>
          </p14:sldIdLst>
        </p14:section>
        <p14:section name="Intro" id="{2C61D790-6BE0-45EF-8E18-4F7E1C73B0F3}">
          <p14:sldIdLst>
            <p14:sldId id="262"/>
            <p14:sldId id="263"/>
            <p14:sldId id="264"/>
            <p14:sldId id="265"/>
            <p14:sldId id="33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336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</p14:sldIdLst>
        </p14:section>
        <p14:section name="Style Statement" id="{5F5DA401-724B-4FE5-A5DA-8E7119143CDB}">
          <p14:sldIdLst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</p14:sldIdLst>
        </p14:section>
        <p14:section name="Appendix Section" id="{50FD3774-97A9-4A50-9A94-E1C005FE7415}">
          <p14:sldIdLst>
            <p14:sldId id="333"/>
            <p14:sldId id="330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6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50" y="2556686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762250" y="2925811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600201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 Name: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5" y="2922239"/>
            <a:ext cx="1600200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 Source: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  <p:sldLayoutId id="2147483674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Bootstrap 4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4534" y="5801605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  <p:sp>
        <p:nvSpPr>
          <p:cNvPr id="10" name="Action Button: Forward or Next 9">
            <a:hlinkClick r:id="rId2" action="ppaction://hlinksldjump" highlightClick="1"/>
          </p:cNvPr>
          <p:cNvSpPr/>
          <p:nvPr/>
        </p:nvSpPr>
        <p:spPr>
          <a:xfrm>
            <a:off x="334534" y="4881943"/>
            <a:ext cx="2455333" cy="762000"/>
          </a:xfrm>
          <a:prstGeom prst="actionButtonForwardNex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b="1" dirty="0">
                <a:ln w="1016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Appendix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851273"/>
              </p:ext>
            </p:extLst>
          </p:nvPr>
        </p:nvGraphicFramePr>
        <p:xfrm>
          <a:off x="6890265" y="3340665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18-Mar-18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Gill Sans MT" panose="020B0502020104020203" pitchFamily="34" charset="0"/>
                          <a:ea typeface="+mn-ea"/>
                          <a:cs typeface="+mn-cs"/>
                        </a:rPr>
                        <a:t>Start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053802"/>
              </p:ext>
            </p:extLst>
          </p:nvPr>
        </p:nvGraphicFramePr>
        <p:xfrm>
          <a:off x="9350479" y="3340662"/>
          <a:ext cx="2392788" cy="283027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58938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1333850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 smtClean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  <a:tr h="31447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400" kern="1200" dirty="0">
                        <a:solidFill>
                          <a:schemeClr val="dk1"/>
                        </a:solidFill>
                        <a:latin typeface="Gill Sans MT" panose="020B05020201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83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73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Figure 1.1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8028740" cy="43368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685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Bootstrap 4 Alpha 4 has to </a:t>
            </a:r>
            <a:r>
              <a:rPr lang="en-US" dirty="0" smtClean="0">
                <a:solidFill>
                  <a:schemeClr val="bg1"/>
                </a:solidFill>
              </a:rPr>
              <a:t>offer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Much has changed since Twitter's Bootstrap was first released on </a:t>
            </a:r>
            <a:r>
              <a:rPr lang="en-US" sz="2000" dirty="0">
                <a:solidFill>
                  <a:srgbClr val="FF0000"/>
                </a:solidFill>
              </a:rPr>
              <a:t>August 19th, </a:t>
            </a:r>
            <a:r>
              <a:rPr lang="en-US" sz="2000" dirty="0" smtClean="0">
                <a:solidFill>
                  <a:srgbClr val="FF0000"/>
                </a:solidFill>
              </a:rPr>
              <a:t>2011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Bootstrap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 was a collection of CSS rules offering developers the ability to lay out their website, create forms, buttons, and help with general appearance and site </a:t>
            </a:r>
            <a:r>
              <a:rPr lang="en-US" sz="2000" dirty="0" smtClean="0"/>
              <a:t>navigation.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With </a:t>
            </a:r>
            <a:r>
              <a:rPr lang="en-US" sz="2000" dirty="0"/>
              <a:t>respect to these core features, </a:t>
            </a:r>
            <a:r>
              <a:rPr lang="en-US" sz="2000" dirty="0">
                <a:solidFill>
                  <a:srgbClr val="FF0000"/>
                </a:solidFill>
              </a:rPr>
              <a:t>Bootstrap 4</a:t>
            </a:r>
            <a:r>
              <a:rPr lang="en-US" sz="2000" dirty="0"/>
              <a:t> Alpha 4 is still much the same as its </a:t>
            </a:r>
            <a:r>
              <a:rPr lang="en-US" sz="2000" dirty="0" smtClean="0"/>
              <a:t>predecessors.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other words, the framework's focus is still on allowing developers to create layouts, and helping to develop a consistent appearance by providing stylings for buttons, forms, and other user interface </a:t>
            </a:r>
            <a:r>
              <a:rPr lang="en-US" sz="2000" dirty="0" smtClean="0"/>
              <a:t>elements.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How </a:t>
            </a:r>
            <a:r>
              <a:rPr lang="en-US" sz="2000" dirty="0"/>
              <a:t>it helps developers achieve and use these features, however, has changed </a:t>
            </a:r>
            <a:r>
              <a:rPr lang="en-US" sz="2000" dirty="0" smtClean="0"/>
              <a:t>entirely.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Bootstrap </a:t>
            </a:r>
            <a:r>
              <a:rPr lang="en-US" sz="2000" dirty="0"/>
              <a:t>4 is a </a:t>
            </a:r>
            <a:r>
              <a:rPr lang="en-US" sz="2000" dirty="0">
                <a:solidFill>
                  <a:srgbClr val="FF0000"/>
                </a:solidFill>
              </a:rPr>
              <a:t>complete rewrite</a:t>
            </a:r>
            <a:r>
              <a:rPr lang="en-US" sz="2000" dirty="0"/>
              <a:t> of the entire project, and, as such, ships with many fundamental differences to its </a:t>
            </a:r>
            <a:r>
              <a:rPr lang="en-US" sz="2000" dirty="0" smtClean="0"/>
              <a:t>predecessors.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Along with Bootstrap's major features, we will be discussing the most striking differences between Bootstrap 3 and Bootstrap 4 in the sub-sections that follow.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273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Possibly the most important and widely used feature is Bootstrap's ability to </a:t>
            </a:r>
            <a:r>
              <a:rPr lang="en-US" sz="2000" dirty="0">
                <a:solidFill>
                  <a:srgbClr val="FF0000"/>
                </a:solidFill>
              </a:rPr>
              <a:t>lay out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organize your page</a:t>
            </a:r>
            <a:r>
              <a:rPr lang="en-US" sz="2000" dirty="0"/>
              <a:t>. </a:t>
            </a:r>
            <a:r>
              <a:rPr lang="en-US" sz="2000" dirty="0" smtClean="0"/>
              <a:t>Specifically</a:t>
            </a:r>
            <a:r>
              <a:rPr lang="en-US" sz="2000" dirty="0"/>
              <a:t>, Bootstrap offers the </a:t>
            </a:r>
            <a:r>
              <a:rPr lang="en-US" sz="2000" dirty="0" smtClean="0"/>
              <a:t>following: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Responsive containers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Responsive </a:t>
            </a:r>
            <a:r>
              <a:rPr lang="en-US" sz="2000" dirty="0"/>
              <a:t>breakpoints for adjusting page layout in response to differing screen </a:t>
            </a:r>
            <a:r>
              <a:rPr lang="en-US" sz="2000" dirty="0" smtClean="0"/>
              <a:t>sizes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dirty="0"/>
              <a:t>12 column grid layout for flexibly arranging various elements on your </a:t>
            </a:r>
            <a:r>
              <a:rPr lang="en-US" sz="2000" dirty="0" smtClean="0"/>
              <a:t>page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Media </a:t>
            </a:r>
            <a:r>
              <a:rPr lang="en-US" sz="2000" dirty="0"/>
              <a:t>objects that act as building blocks and allow you to build your own structural </a:t>
            </a:r>
            <a:r>
              <a:rPr lang="en-US" sz="2000" dirty="0" smtClean="0"/>
              <a:t>components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Utility </a:t>
            </a:r>
            <a:r>
              <a:rPr lang="en-US" sz="2000" dirty="0">
                <a:solidFill>
                  <a:srgbClr val="FF0000"/>
                </a:solidFill>
              </a:rPr>
              <a:t>classe</a:t>
            </a:r>
            <a:r>
              <a:rPr lang="en-US" sz="2000" dirty="0"/>
              <a:t>s that allow you to manipulate elements in a responsive </a:t>
            </a:r>
            <a:r>
              <a:rPr lang="en-US" sz="2000" dirty="0" smtClean="0"/>
              <a:t>manner.</a:t>
            </a:r>
          </a:p>
          <a:p>
            <a:pPr marL="457200" indent="0">
              <a:buNone/>
            </a:pPr>
            <a:r>
              <a:rPr lang="en-US" sz="2000" dirty="0" smtClean="0"/>
              <a:t>For </a:t>
            </a:r>
            <a:r>
              <a:rPr lang="en-US" sz="2000" dirty="0"/>
              <a:t>example, you can use the layout utility classes to hide elements, depending on screen </a:t>
            </a:r>
            <a:r>
              <a:rPr lang="en-US" sz="2000" dirty="0" smtClean="0"/>
              <a:t>size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433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Content Styling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Just like its predecessor, Bootstrap 4 </a:t>
            </a:r>
            <a:r>
              <a:rPr lang="en-US" sz="2000" dirty="0">
                <a:solidFill>
                  <a:srgbClr val="FF0000"/>
                </a:solidFill>
              </a:rPr>
              <a:t>overrides</a:t>
            </a:r>
            <a:r>
              <a:rPr lang="en-US" sz="2000" dirty="0"/>
              <a:t> the default browser </a:t>
            </a:r>
            <a:r>
              <a:rPr lang="en-US" sz="2000" dirty="0" smtClean="0"/>
              <a:t>styles.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means that many elements, such as lists or headings, are padded and spaced </a:t>
            </a:r>
            <a:r>
              <a:rPr lang="en-US" sz="2000" dirty="0" smtClean="0"/>
              <a:t>differently.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majority of overridden styles only affect spacing and positioning; however, some elements may also have their border </a:t>
            </a:r>
            <a:r>
              <a:rPr lang="en-US" sz="2000" dirty="0" smtClean="0"/>
              <a:t>removed.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reason behind this is simple: to provide users with a </a:t>
            </a:r>
            <a:r>
              <a:rPr lang="en-US" sz="2000" dirty="0">
                <a:solidFill>
                  <a:srgbClr val="FF0000"/>
                </a:solidFill>
              </a:rPr>
              <a:t>clean slate</a:t>
            </a:r>
            <a:r>
              <a:rPr lang="en-US" sz="2000" dirty="0"/>
              <a:t> upon which they can build their site.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Building </a:t>
            </a:r>
            <a:r>
              <a:rPr lang="en-US" sz="2000" dirty="0"/>
              <a:t>on this clean slate, Bootstrap 4 provides styles for almost every aspect of your web page such as buttons </a:t>
            </a:r>
            <a:r>
              <a:rPr lang="en-US" sz="2000" dirty="0">
                <a:solidFill>
                  <a:srgbClr val="FF0000"/>
                </a:solidFill>
              </a:rPr>
              <a:t>(Figure 1.2)</a:t>
            </a:r>
            <a:r>
              <a:rPr lang="en-US" sz="2000" dirty="0"/>
              <a:t>, input fields, headings, paragraphs, special inline texts, such as keyboard input </a:t>
            </a:r>
            <a:r>
              <a:rPr lang="en-US" sz="2000" dirty="0">
                <a:solidFill>
                  <a:srgbClr val="FF0000"/>
                </a:solidFill>
              </a:rPr>
              <a:t>(Figure 1.3)</a:t>
            </a:r>
            <a:r>
              <a:rPr lang="en-US" sz="2000" dirty="0"/>
              <a:t>, figures, tables, and navigation </a:t>
            </a:r>
            <a:r>
              <a:rPr lang="en-US" sz="2000" dirty="0" smtClean="0"/>
              <a:t>controls.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Aside </a:t>
            </a:r>
            <a:r>
              <a:rPr lang="en-US" sz="2000" dirty="0"/>
              <a:t>from this, Bootstrap offers state styles for all input controls, for example, styles for disabled buttons or toggled buttons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0769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Figure 1.2 || 1.3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9070763" cy="4127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38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Aside from layout and content styling, Bootstrap offers a large variety of </a:t>
            </a:r>
            <a:r>
              <a:rPr lang="en-US" sz="2000" dirty="0">
                <a:solidFill>
                  <a:srgbClr val="FF0000"/>
                </a:solidFill>
              </a:rPr>
              <a:t>reusable components</a:t>
            </a:r>
            <a:r>
              <a:rPr lang="en-US" sz="2000" dirty="0"/>
              <a:t> that allow you to quickly construct your website's most fundamental </a:t>
            </a:r>
            <a:r>
              <a:rPr lang="en-US" sz="2000" dirty="0" smtClean="0"/>
              <a:t>features.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Bootstrap's </a:t>
            </a:r>
            <a:r>
              <a:rPr lang="en-US" sz="2000" dirty="0"/>
              <a:t>UI components encompass all of the fundamental building blocks that you would expect a web development toolkit to </a:t>
            </a:r>
            <a:r>
              <a:rPr lang="en-US" sz="2000" dirty="0" smtClean="0"/>
              <a:t>offer:</a:t>
            </a:r>
          </a:p>
          <a:p>
            <a:pPr marL="457200" indent="0">
              <a:buNone/>
            </a:pPr>
            <a:r>
              <a:rPr lang="en-US" sz="2000" dirty="0" smtClean="0"/>
              <a:t>modal dialogs	progress bars		navigation bars		tooltips		popovers</a:t>
            </a:r>
          </a:p>
          <a:p>
            <a:pPr marL="457200" indent="0">
              <a:buNone/>
            </a:pPr>
            <a:r>
              <a:rPr lang="en-US" sz="2000" dirty="0" smtClean="0"/>
              <a:t>a carousel		alerts			drop-down menus	input groups	tabs</a:t>
            </a:r>
          </a:p>
          <a:p>
            <a:pPr marL="457200" indent="0">
              <a:buNone/>
            </a:pPr>
            <a:r>
              <a:rPr lang="en-US" sz="2000" dirty="0" smtClean="0"/>
              <a:t>pagination		components </a:t>
            </a:r>
            <a:r>
              <a:rPr lang="en-US" sz="2000" dirty="0"/>
              <a:t>for emphasizing certain contents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Let's </a:t>
            </a:r>
            <a:r>
              <a:rPr lang="en-US" sz="2000" dirty="0"/>
              <a:t>have a look at the following modal dialog </a:t>
            </a:r>
            <a:r>
              <a:rPr lang="en-US" sz="2000" dirty="0">
                <a:solidFill>
                  <a:srgbClr val="FF0000"/>
                </a:solidFill>
              </a:rPr>
              <a:t>(Figure </a:t>
            </a:r>
            <a:r>
              <a:rPr lang="en-US" sz="2000" dirty="0" smtClean="0">
                <a:solidFill>
                  <a:srgbClr val="FF0000"/>
                </a:solidFill>
              </a:rPr>
              <a:t>1.4)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11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Figure 1.4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6101549" cy="38987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781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Mobile support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Similar to its predecessor, Bootstrap 4 allows you to create mobile-friendly websites without too much additional development </a:t>
            </a:r>
            <a:r>
              <a:rPr lang="en-US" sz="2000" dirty="0" smtClean="0"/>
              <a:t>work.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By </a:t>
            </a:r>
            <a:r>
              <a:rPr lang="en-US" sz="2000" dirty="0"/>
              <a:t>default, Bootstrap is designed to work across all resolutions and screen sizes, from mobile, to tablet, to </a:t>
            </a:r>
            <a:r>
              <a:rPr lang="en-US" sz="2000" dirty="0" smtClean="0"/>
              <a:t>desktop.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fact, Bootstrap's </a:t>
            </a:r>
            <a:r>
              <a:rPr lang="en-US" sz="2000" dirty="0" smtClean="0">
                <a:solidFill>
                  <a:srgbClr val="FF0000"/>
                </a:solidFill>
              </a:rPr>
              <a:t>mobile-first </a:t>
            </a:r>
            <a:r>
              <a:rPr lang="en-US" sz="2000" dirty="0">
                <a:solidFill>
                  <a:srgbClr val="FF0000"/>
                </a:solidFill>
              </a:rPr>
              <a:t>design philosophy</a:t>
            </a:r>
            <a:r>
              <a:rPr lang="en-US" sz="2000" dirty="0"/>
              <a:t> implies that its components must display and function correctly at the smallest screen size </a:t>
            </a:r>
            <a:r>
              <a:rPr lang="en-US" sz="2000" dirty="0" smtClean="0"/>
              <a:t>possible.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reasoning behind this is simple. Think about developing a website without consideration for small mobile screens. In this case, you are likely to pack your website full of buttons, labels, and </a:t>
            </a:r>
            <a:r>
              <a:rPr lang="en-US" sz="2000" dirty="0" smtClean="0"/>
              <a:t>tables.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will probably only discover any usability issues when a user attempts to visit your website using a mobile device only to find a small web page that is crowded with buttons and </a:t>
            </a:r>
            <a:r>
              <a:rPr lang="en-US" sz="2000" dirty="0" smtClean="0"/>
              <a:t>forms.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At </a:t>
            </a:r>
            <a:r>
              <a:rPr lang="en-US" sz="2000" dirty="0"/>
              <a:t>this stage, you will be required to rework the entire user interface to allow it to render on smaller </a:t>
            </a:r>
            <a:r>
              <a:rPr lang="en-US" sz="2000" dirty="0" smtClean="0"/>
              <a:t>screens.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precisely this reason, Bootstrap promotes a </a:t>
            </a:r>
            <a:r>
              <a:rPr lang="en-US" sz="2000" dirty="0">
                <a:solidFill>
                  <a:srgbClr val="FF0000"/>
                </a:solidFill>
              </a:rPr>
              <a:t>bottom-up approach</a:t>
            </a:r>
            <a:r>
              <a:rPr lang="en-US" sz="2000" dirty="0"/>
              <a:t>, forcing developers to get the user interface to render correctly on the smallest possible screen size, before expanding upwards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4449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Utility 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Aside from ready-to-go components, Bootstrap offers a large selection of utility classes that encapsulate the most commonly needed style </a:t>
            </a:r>
            <a:r>
              <a:rPr lang="en-US" sz="2000" dirty="0" smtClean="0"/>
              <a:t>rules.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For example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rules </a:t>
            </a:r>
            <a:r>
              <a:rPr lang="en-US" sz="2000" dirty="0"/>
              <a:t>for aligning </a:t>
            </a:r>
            <a:r>
              <a:rPr lang="en-US" sz="2000" dirty="0" smtClean="0"/>
              <a:t>text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hiding </a:t>
            </a:r>
            <a:r>
              <a:rPr lang="en-US" sz="2000" dirty="0"/>
              <a:t>an element, </a:t>
            </a:r>
            <a:r>
              <a:rPr lang="en-US" sz="2000" dirty="0" smtClean="0"/>
              <a:t>or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providing </a:t>
            </a:r>
            <a:r>
              <a:rPr lang="en-US" sz="2000" dirty="0"/>
              <a:t>contextual colors for warning </a:t>
            </a:r>
            <a:r>
              <a:rPr lang="en-US" sz="2000" dirty="0" smtClean="0"/>
              <a:t>text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244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Cross-browser compatibility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Bootstrap 4 supports the vast majority of modern </a:t>
            </a:r>
            <a:r>
              <a:rPr lang="en-US" sz="2000" dirty="0" smtClean="0"/>
              <a:t>browsers, including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Chrome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Firefox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Opera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Safari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Internet </a:t>
            </a:r>
            <a:r>
              <a:rPr lang="en-US" sz="2000" dirty="0"/>
              <a:t>Explorer (version 9 and onwards; Internet Explorer 8 and below are not supported), </a:t>
            </a:r>
            <a:r>
              <a:rPr lang="en-US" sz="2000" dirty="0" smtClean="0"/>
              <a:t>and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Microsoft Edge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887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52524" y="1104900"/>
            <a:ext cx="8653327" cy="1371600"/>
          </a:xfrm>
        </p:spPr>
        <p:txBody>
          <a:bodyPr/>
          <a:lstStyle/>
          <a:p>
            <a:r>
              <a:rPr lang="en-US" dirty="0" smtClean="0"/>
              <a:t>Bootstrap </a:t>
            </a:r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Mastering Bootstrap 4 10 2016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4" y="3520341"/>
            <a:ext cx="4047981" cy="2649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42194"/>
              </p:ext>
            </p:extLst>
          </p:nvPr>
        </p:nvGraphicFramePr>
        <p:xfrm>
          <a:off x="10785021" y="1104900"/>
          <a:ext cx="1292952" cy="27110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48065">
                  <a:extLst>
                    <a:ext uri="{9D8B030D-6E8A-4147-A177-3AD203B41FA5}">
                      <a16:colId xmlns:a16="http://schemas.microsoft.com/office/drawing/2014/main" val="1331477486"/>
                    </a:ext>
                  </a:extLst>
                </a:gridCol>
                <a:gridCol w="844887">
                  <a:extLst>
                    <a:ext uri="{9D8B030D-6E8A-4147-A177-3AD203B41FA5}">
                      <a16:colId xmlns:a16="http://schemas.microsoft.com/office/drawing/2014/main" val="508486208"/>
                    </a:ext>
                  </a:extLst>
                </a:gridCol>
              </a:tblGrid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Ch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Date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83201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1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27-Mar-18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95731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2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86426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4725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5813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5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63448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6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55365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7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35144"/>
                  </a:ext>
                </a:extLst>
              </a:tr>
              <a:tr h="30122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Gill Sans MT" panose="020B0502020104020203" pitchFamily="34" charset="0"/>
                        </a:rPr>
                        <a:t>8</a:t>
                      </a:r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554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53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Sass instead of </a:t>
            </a:r>
            <a:r>
              <a:rPr lang="en-US" dirty="0" smtClean="0"/>
              <a:t>Less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Both </a:t>
            </a:r>
            <a:r>
              <a:rPr lang="en-US" sz="2000" dirty="0">
                <a:solidFill>
                  <a:srgbClr val="FF0000"/>
                </a:solidFill>
              </a:rPr>
              <a:t>Less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Sass</a:t>
            </a:r>
            <a:r>
              <a:rPr lang="en-US" sz="2000" dirty="0"/>
              <a:t> (Syntactically Awesome Stylesheets) are </a:t>
            </a:r>
            <a:r>
              <a:rPr lang="en-US" sz="2000" dirty="0">
                <a:solidFill>
                  <a:srgbClr val="FF0000"/>
                </a:solidFill>
              </a:rPr>
              <a:t>CSS extension </a:t>
            </a:r>
            <a:r>
              <a:rPr lang="en-US" sz="2000" dirty="0" smtClean="0">
                <a:solidFill>
                  <a:srgbClr val="FF0000"/>
                </a:solidFill>
              </a:rPr>
              <a:t>languages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These </a:t>
            </a:r>
            <a:r>
              <a:rPr lang="en-US" sz="2000" dirty="0"/>
              <a:t>are languages that extend the </a:t>
            </a:r>
            <a:r>
              <a:rPr lang="en-US" sz="2000" dirty="0">
                <a:solidFill>
                  <a:srgbClr val="FF0000"/>
                </a:solidFill>
              </a:rPr>
              <a:t>CSS vocabulary</a:t>
            </a:r>
            <a:r>
              <a:rPr lang="en-US" sz="2000" dirty="0"/>
              <a:t> with the objective of making the development of many, large, and complex style sheets </a:t>
            </a:r>
            <a:r>
              <a:rPr lang="en-US" sz="2000" dirty="0" smtClean="0"/>
              <a:t>easier.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Although </a:t>
            </a:r>
            <a:r>
              <a:rPr lang="en-US" sz="2000" dirty="0"/>
              <a:t>Less and Sass are fundamentally different languages, the general manner in which they extend CSS is the same, both rely on a </a:t>
            </a:r>
            <a:r>
              <a:rPr lang="en-US" sz="2000" dirty="0" smtClean="0">
                <a:solidFill>
                  <a:srgbClr val="FF0000"/>
                </a:solidFill>
              </a:rPr>
              <a:t>preprocessor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As </a:t>
            </a:r>
            <a:r>
              <a:rPr lang="en-US" sz="2000" dirty="0"/>
              <a:t>you produce your build, the preprocessor is run, parsing the Less/Sass script and turning your Less or Sass instructions into plain </a:t>
            </a:r>
            <a:r>
              <a:rPr lang="en-US" sz="2000" dirty="0" smtClean="0"/>
              <a:t>CSS.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Less </a:t>
            </a:r>
            <a:r>
              <a:rPr lang="en-US" sz="2000" dirty="0"/>
              <a:t>is the </a:t>
            </a:r>
            <a:r>
              <a:rPr lang="en-US" sz="2000" dirty="0">
                <a:solidFill>
                  <a:srgbClr val="FF0000"/>
                </a:solidFill>
              </a:rPr>
              <a:t>official Bootstrap 3 build</a:t>
            </a:r>
            <a:r>
              <a:rPr lang="en-US" sz="2000" dirty="0"/>
              <a:t>, while Bootstrap 4 has been developed from scratch, and is written entirely in </a:t>
            </a:r>
            <a:r>
              <a:rPr lang="en-US" sz="2000" dirty="0" smtClean="0"/>
              <a:t>Sass.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Both </a:t>
            </a:r>
            <a:r>
              <a:rPr lang="en-US" sz="2000" dirty="0"/>
              <a:t>Less and Sass are compiled into CSS to produce a single file, </a:t>
            </a:r>
            <a:r>
              <a:rPr lang="en-US" sz="2000" dirty="0">
                <a:solidFill>
                  <a:srgbClr val="FF0000"/>
                </a:solidFill>
              </a:rPr>
              <a:t>bootstrap.css</a:t>
            </a:r>
            <a:r>
              <a:rPr lang="en-US" sz="2000" dirty="0"/>
              <a:t>. It is this CSS file that we will be primarily referencing throughout this book (with the exception of Chapter 3 , Building the Layout).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16582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From pixel to root </a:t>
            </a:r>
            <a:r>
              <a:rPr lang="en-US" dirty="0" smtClean="0"/>
              <a:t>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Unlike its predecessor, Bootstrap 4 no longer uses pixel (px) as its unit of typographic </a:t>
            </a:r>
            <a:r>
              <a:rPr lang="en-US" sz="2000" dirty="0" smtClean="0"/>
              <a:t>measurement.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Instead</a:t>
            </a:r>
            <a:r>
              <a:rPr lang="en-US" sz="2000" dirty="0"/>
              <a:t>, it primarily uses </a:t>
            </a:r>
            <a:r>
              <a:rPr lang="en-US" sz="2000" dirty="0">
                <a:solidFill>
                  <a:srgbClr val="FF0000"/>
                </a:solidFill>
              </a:rPr>
              <a:t>root em (rem</a:t>
            </a:r>
            <a:r>
              <a:rPr lang="en-US" sz="2000" dirty="0" smtClean="0">
                <a:solidFill>
                  <a:srgbClr val="FF0000"/>
                </a:solidFill>
              </a:rPr>
              <a:t>).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reasoning behind choosing rem is based on a well known problem with px; websites using px may render incorrectly, or not as originally intended, as users change the size of the </a:t>
            </a:r>
            <a:r>
              <a:rPr lang="en-US" sz="2000" dirty="0">
                <a:solidFill>
                  <a:srgbClr val="FF0000"/>
                </a:solidFill>
              </a:rPr>
              <a:t>browser's base </a:t>
            </a:r>
            <a:r>
              <a:rPr lang="en-US" sz="2000" dirty="0" smtClean="0">
                <a:solidFill>
                  <a:srgbClr val="FF0000"/>
                </a:solidFill>
              </a:rPr>
              <a:t>font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Using </a:t>
            </a:r>
            <a:r>
              <a:rPr lang="en-US" sz="2000" dirty="0"/>
              <a:t>a unit of measurement that is relative to the </a:t>
            </a:r>
            <a:r>
              <a:rPr lang="en-US" sz="2000" dirty="0">
                <a:solidFill>
                  <a:srgbClr val="FF0000"/>
                </a:solidFill>
              </a:rPr>
              <a:t>page's root element</a:t>
            </a:r>
            <a:r>
              <a:rPr lang="en-US" sz="2000" dirty="0"/>
              <a:t> helps address this problem, as the root element will be scaled relative to the browser's base </a:t>
            </a:r>
            <a:r>
              <a:rPr lang="en-US" sz="2000" dirty="0" smtClean="0"/>
              <a:t>font.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turn, a page will be scaled relative to this root element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7399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Typographic units of </a:t>
            </a:r>
            <a:r>
              <a:rPr lang="en-US" dirty="0" smtClean="0"/>
              <a:t>measurement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Typographic </a:t>
            </a:r>
            <a:r>
              <a:rPr lang="en-US" sz="2000" dirty="0"/>
              <a:t>units of measurement determine the size of your font and </a:t>
            </a:r>
            <a:r>
              <a:rPr lang="en-US" sz="2000" dirty="0" smtClean="0"/>
              <a:t>elements.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most commonly used units of measurement are </a:t>
            </a:r>
            <a:r>
              <a:rPr lang="en-US" sz="2000" dirty="0">
                <a:solidFill>
                  <a:srgbClr val="FF0000"/>
                </a:solidFill>
              </a:rPr>
              <a:t>px</a:t>
            </a:r>
            <a:r>
              <a:rPr lang="en-US" sz="2000" dirty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em</a:t>
            </a:r>
            <a:r>
              <a:rPr lang="en-US" sz="2000" dirty="0" smtClean="0"/>
              <a:t>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/>
              <a:t>former is an abbreviation for pixel, and uses a </a:t>
            </a:r>
            <a:r>
              <a:rPr lang="en-US" sz="2000" dirty="0">
                <a:solidFill>
                  <a:srgbClr val="FF0000"/>
                </a:solidFill>
              </a:rPr>
              <a:t>reference pixel</a:t>
            </a:r>
            <a:r>
              <a:rPr lang="en-US" sz="2000" dirty="0"/>
              <a:t> to determine a font's exact </a:t>
            </a:r>
            <a:r>
              <a:rPr lang="en-US" sz="2000" dirty="0" smtClean="0"/>
              <a:t>size.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This </a:t>
            </a:r>
            <a:r>
              <a:rPr lang="en-US" sz="2000" dirty="0"/>
              <a:t>means that, for displays of 96 dots per inch (dpi), 1 px will equal an actual pixel on the </a:t>
            </a:r>
            <a:r>
              <a:rPr lang="en-US" sz="2000" dirty="0" smtClean="0"/>
              <a:t>screen.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For </a:t>
            </a:r>
            <a:r>
              <a:rPr lang="en-US" sz="2000" dirty="0"/>
              <a:t>higher resolution displays, the reference pixel will result in the px being scaled to match the display's </a:t>
            </a:r>
            <a:r>
              <a:rPr lang="en-US" sz="2000" dirty="0" smtClean="0"/>
              <a:t>resolution.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For </a:t>
            </a:r>
            <a:r>
              <a:rPr lang="en-US" sz="2000" dirty="0"/>
              <a:t>example, specifying a font size of 100 px will mean that the font is exactly 100 pixels in size (on a display with 96 dpi), irrespective of any other element on the </a:t>
            </a:r>
            <a:r>
              <a:rPr lang="en-US" sz="2000" dirty="0" smtClean="0"/>
              <a:t>page.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Em</a:t>
            </a:r>
            <a:r>
              <a:rPr lang="en-US" sz="2000" dirty="0" smtClean="0"/>
              <a:t> </a:t>
            </a:r>
            <a:r>
              <a:rPr lang="en-US" sz="2000" dirty="0"/>
              <a:t>is a unit of measurement that is relative to the parent of the element to which it is </a:t>
            </a:r>
            <a:r>
              <a:rPr lang="en-US" sz="2000" dirty="0" smtClean="0"/>
              <a:t>applied.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Example</a:t>
            </a:r>
            <a:r>
              <a:rPr lang="en-US" sz="2000" dirty="0"/>
              <a:t>, if we were to have two nested div elements, the outer element with a font size of 100 px and the inner element with a font size of 2 em, then the inner element's font size would translate to 200 px (as in this case 1 em = 100 px</a:t>
            </a:r>
            <a:r>
              <a:rPr lang="en-US" sz="2000" dirty="0" smtClean="0"/>
              <a:t>).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/>
              <a:t>problem with using a unit of measurement that is relative to parent elements is that it increases your code's complexity, as the nesting of elements makes size calculations more </a:t>
            </a:r>
            <a:r>
              <a:rPr lang="en-US" sz="2000" dirty="0" smtClean="0"/>
              <a:t>difficult.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recently introduced </a:t>
            </a:r>
            <a:r>
              <a:rPr lang="en-US" sz="2000" dirty="0">
                <a:solidFill>
                  <a:srgbClr val="FF0000"/>
                </a:solidFill>
              </a:rPr>
              <a:t>rem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measurement</a:t>
            </a:r>
            <a:r>
              <a:rPr lang="en-US" sz="2000" dirty="0"/>
              <a:t> aims to address both </a:t>
            </a:r>
            <a:r>
              <a:rPr lang="en-US" sz="2000" dirty="0">
                <a:solidFill>
                  <a:srgbClr val="FF0000"/>
                </a:solidFill>
              </a:rPr>
              <a:t>em's and px's shortcomings</a:t>
            </a:r>
            <a:r>
              <a:rPr lang="en-US" sz="2000" dirty="0"/>
              <a:t> by combining their two strengths; instead of being relative to a parent element, </a:t>
            </a:r>
            <a:r>
              <a:rPr lang="en-US" sz="2000" dirty="0">
                <a:solidFill>
                  <a:srgbClr val="0070C0"/>
                </a:solidFill>
              </a:rPr>
              <a:t>rem is relative to the page's root element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98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No more support for Internet Explorer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latest version of Bootstrap no longer supports </a:t>
            </a:r>
            <a:r>
              <a:rPr lang="en-US" sz="2000" dirty="0">
                <a:solidFill>
                  <a:srgbClr val="FF0000"/>
                </a:solidFill>
              </a:rPr>
              <a:t>Internet Explorer </a:t>
            </a:r>
            <a:r>
              <a:rPr lang="en-US" sz="2000" dirty="0" smtClean="0">
                <a:solidFill>
                  <a:srgbClr val="FF0000"/>
                </a:solidFill>
              </a:rPr>
              <a:t>8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As </a:t>
            </a:r>
            <a:r>
              <a:rPr lang="en-US" sz="2000" dirty="0"/>
              <a:t>such, the decision to only support newer versions of Internet Explorer was a reasonable one, as not even Microsoft itself provides technical support and updates for Internet Explorer 8 anymore (as of January 2016).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Furthermore</a:t>
            </a:r>
            <a:r>
              <a:rPr lang="en-US" sz="2000" dirty="0"/>
              <a:t>, Internet Explorer 8 does not support rem, meaning that Bootstrap 4 would have been required to provide a </a:t>
            </a:r>
            <a:r>
              <a:rPr lang="en-US" sz="2000" dirty="0" smtClean="0"/>
              <a:t>workaround.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in turn would most likely have implied a large amount of additional development work, with the potential for inconsistencies. Lastly, responsive website development for Internet Explorer 8 is difficult, as the browser does not support CSS media </a:t>
            </a:r>
            <a:r>
              <a:rPr lang="en-US" sz="2000" dirty="0" smtClean="0"/>
              <a:t>queries.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Given </a:t>
            </a:r>
            <a:r>
              <a:rPr lang="en-US" sz="2000" dirty="0"/>
              <a:t>these three factors, dropping support for this version of Internet Explorer was the most sensible path of action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9808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 new grid </a:t>
            </a:r>
            <a:r>
              <a:rPr lang="en-US" dirty="0" smtClean="0"/>
              <a:t>tier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Bootstrap's grid system consists of a </a:t>
            </a:r>
            <a:r>
              <a:rPr lang="en-US" sz="2000" dirty="0">
                <a:solidFill>
                  <a:srgbClr val="FF0000"/>
                </a:solidFill>
              </a:rPr>
              <a:t>series of CSS classes and media queries</a:t>
            </a:r>
            <a:r>
              <a:rPr lang="en-US" sz="2000" dirty="0"/>
              <a:t> that help you lay out your page.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Specifically</a:t>
            </a:r>
            <a:r>
              <a:rPr lang="en-US" sz="2000" dirty="0"/>
              <a:t>, the grid system helps alleviate the pain points associated with horizontal and vertical positioning of a page's contents and the structure of the page across multiple </a:t>
            </a:r>
            <a:r>
              <a:rPr lang="en-US" sz="2000" dirty="0" smtClean="0"/>
              <a:t>displays.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With </a:t>
            </a:r>
            <a:r>
              <a:rPr lang="en-US" sz="2000" dirty="0"/>
              <a:t>Bootstrap 4, the grid system has been completely overhauled, and a new grid tier has been added with a breakpoint of 480 px and </a:t>
            </a:r>
            <a:r>
              <a:rPr lang="en-US" sz="2000" dirty="0" smtClean="0"/>
              <a:t>below.</a:t>
            </a:r>
          </a:p>
        </p:txBody>
      </p:sp>
    </p:spTree>
    <p:extLst>
      <p:ext uri="{BB962C8B-B14F-4D97-AF65-F5344CB8AC3E}">
        <p14:creationId xmlns:p14="http://schemas.microsoft.com/office/powerpoint/2010/main" val="2827744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Bye-bye </a:t>
            </a:r>
            <a:r>
              <a:rPr lang="en-US" dirty="0" smtClean="0"/>
              <a:t>GLYPHICONS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Bootstrap 3 shipped with a nice collection of over </a:t>
            </a:r>
            <a:r>
              <a:rPr lang="en-US" sz="2000" dirty="0">
                <a:solidFill>
                  <a:srgbClr val="FF0000"/>
                </a:solidFill>
              </a:rPr>
              <a:t>250 font icons, free of </a:t>
            </a:r>
            <a:r>
              <a:rPr lang="en-US" sz="2000" dirty="0" smtClean="0">
                <a:solidFill>
                  <a:srgbClr val="FF0000"/>
                </a:solidFill>
              </a:rPr>
              <a:t>use.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an effort to make the framework more </a:t>
            </a:r>
            <a:r>
              <a:rPr lang="en-US" sz="2000" dirty="0">
                <a:solidFill>
                  <a:srgbClr val="FF0000"/>
                </a:solidFill>
              </a:rPr>
              <a:t>lightweight</a:t>
            </a:r>
            <a:r>
              <a:rPr lang="en-US" sz="2000" dirty="0"/>
              <a:t> (and because font icons are considered bad practice), the GLYPHICON set is no longer available in Bootstrap 4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929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Bigger text: no more panels, wells, and </a:t>
            </a:r>
            <a:r>
              <a:rPr lang="en-US" dirty="0" smtClean="0"/>
              <a:t>thumbnails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default font size in Bootstrap 4 is 2 px bigger than in its predecessor, increasing from </a:t>
            </a:r>
            <a:r>
              <a:rPr lang="en-US" sz="2000" dirty="0">
                <a:solidFill>
                  <a:srgbClr val="FF0000"/>
                </a:solidFill>
              </a:rPr>
              <a:t>14 px to 16 px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Furthermore</a:t>
            </a:r>
            <a:r>
              <a:rPr lang="en-US" sz="2000" dirty="0"/>
              <a:t>, Bootstrap 4 replaced </a:t>
            </a:r>
            <a:r>
              <a:rPr lang="en-US" sz="2000" dirty="0">
                <a:solidFill>
                  <a:srgbClr val="FF0000"/>
                </a:solidFill>
              </a:rPr>
              <a:t>panels, wells, and thumbnails</a:t>
            </a:r>
            <a:r>
              <a:rPr lang="en-US" sz="2000" dirty="0"/>
              <a:t> with a new concept: </a:t>
            </a:r>
            <a:r>
              <a:rPr lang="en-US" sz="2000" dirty="0" smtClean="0">
                <a:solidFill>
                  <a:srgbClr val="FF0000"/>
                </a:solidFill>
              </a:rPr>
              <a:t>cards</a:t>
            </a:r>
            <a:r>
              <a:rPr lang="en-US" sz="2000" dirty="0" smtClean="0"/>
              <a:t>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A </a:t>
            </a:r>
            <a:r>
              <a:rPr lang="en-US" sz="2000" dirty="0"/>
              <a:t>well is a UI component that allows developers to </a:t>
            </a:r>
            <a:r>
              <a:rPr lang="en-US" sz="2000" dirty="0">
                <a:solidFill>
                  <a:srgbClr val="FF0000"/>
                </a:solidFill>
              </a:rPr>
              <a:t>highlight text content</a:t>
            </a:r>
            <a:r>
              <a:rPr lang="en-US" sz="2000" dirty="0"/>
              <a:t> by applying an </a:t>
            </a:r>
            <a:r>
              <a:rPr lang="en-US" sz="2000" dirty="0">
                <a:solidFill>
                  <a:srgbClr val="FF0000"/>
                </a:solidFill>
              </a:rPr>
              <a:t>inset shadow effect</a:t>
            </a:r>
            <a:r>
              <a:rPr lang="en-US" sz="2000" dirty="0"/>
              <a:t> to the element to which it is </a:t>
            </a:r>
            <a:r>
              <a:rPr lang="en-US" sz="2000" dirty="0" smtClean="0"/>
              <a:t>applied.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A </a:t>
            </a:r>
            <a:r>
              <a:rPr lang="en-US" sz="2000" dirty="0"/>
              <a:t>panel also serves to </a:t>
            </a:r>
            <a:r>
              <a:rPr lang="en-US" sz="2000" dirty="0">
                <a:solidFill>
                  <a:srgbClr val="FF0000"/>
                </a:solidFill>
              </a:rPr>
              <a:t>highlight information</a:t>
            </a:r>
            <a:r>
              <a:rPr lang="en-US" sz="2000" dirty="0"/>
              <a:t>, but by applying padding and rounded </a:t>
            </a:r>
            <a:r>
              <a:rPr lang="en-US" sz="2000" dirty="0" smtClean="0"/>
              <a:t>borders.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Cards </a:t>
            </a:r>
            <a:r>
              <a:rPr lang="en-US" sz="2000" dirty="0"/>
              <a:t>serve the same purpose as their predecessors, but are less restrictive as they are flexible enough to </a:t>
            </a:r>
            <a:r>
              <a:rPr lang="en-US" sz="2000" dirty="0">
                <a:solidFill>
                  <a:srgbClr val="0070C0"/>
                </a:solidFill>
              </a:rPr>
              <a:t>support different types of content, such as images, lists, or </a:t>
            </a:r>
            <a:r>
              <a:rPr lang="en-US" sz="2000" dirty="0" smtClean="0">
                <a:solidFill>
                  <a:srgbClr val="0070C0"/>
                </a:solidFill>
              </a:rPr>
              <a:t>text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They </a:t>
            </a:r>
            <a:r>
              <a:rPr lang="en-US" sz="2000" dirty="0"/>
              <a:t>can also be customized to use footers and headers. Take a look at the following screenshot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46" y="4206653"/>
            <a:ext cx="8366124" cy="22026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61531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New and improved form input </a:t>
            </a:r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Bootstrap 4 introduces new form input controls: a color chooser, a date picker, and a time </a:t>
            </a:r>
            <a:r>
              <a:rPr lang="en-US" sz="2000" dirty="0" smtClean="0"/>
              <a:t>picker.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addition, new classes have been introduced, improving the existing form input </a:t>
            </a:r>
            <a:r>
              <a:rPr lang="en-US" sz="2000" dirty="0" smtClean="0"/>
              <a:t>controls.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example, Bootstrap 4 now allows for </a:t>
            </a:r>
            <a:r>
              <a:rPr lang="en-US" sz="2000" dirty="0">
                <a:solidFill>
                  <a:srgbClr val="FF0000"/>
                </a:solidFill>
              </a:rPr>
              <a:t>input control sizing</a:t>
            </a:r>
            <a:r>
              <a:rPr lang="en-US" sz="2000" dirty="0"/>
              <a:t>, as well as classes for denoting block and inline level input </a:t>
            </a:r>
            <a:r>
              <a:rPr lang="en-US" sz="2000" dirty="0" smtClean="0"/>
              <a:t>controls.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However</a:t>
            </a:r>
            <a:r>
              <a:rPr lang="en-US" sz="2000" dirty="0"/>
              <a:t>, one of the most anticipated new additions is Bootstrap's input validation styles, which used to require third-party libraries or a manual implementation, but are now shipped with Bootstrap 4 (see </a:t>
            </a:r>
            <a:r>
              <a:rPr lang="en-US" sz="2000" dirty="0">
                <a:solidFill>
                  <a:srgbClr val="FF0000"/>
                </a:solidFill>
              </a:rPr>
              <a:t>Figure 1.6</a:t>
            </a:r>
            <a:r>
              <a:rPr lang="en-US" sz="2000" dirty="0" smtClean="0"/>
              <a:t>).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Last but not least, Bootstrap 4 also offers custom forms in order to provide even more </a:t>
            </a:r>
            <a:r>
              <a:rPr lang="en-US" sz="2000" dirty="0" smtClean="0"/>
              <a:t>cross-browser </a:t>
            </a:r>
            <a:r>
              <a:rPr lang="en-US" sz="2000" dirty="0"/>
              <a:t>UI consistency across input elements (Figure 1.7</a:t>
            </a:r>
            <a:r>
              <a:rPr lang="en-US" sz="2000" dirty="0" smtClean="0"/>
              <a:t>).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As </a:t>
            </a:r>
            <a:r>
              <a:rPr lang="en-US" sz="2000" dirty="0"/>
              <a:t>noted in the </a:t>
            </a:r>
            <a:r>
              <a:rPr lang="en-US" sz="2000" dirty="0">
                <a:solidFill>
                  <a:srgbClr val="FF0000"/>
                </a:solidFill>
              </a:rPr>
              <a:t>Bootstrap 4 Alpha 4 documentation</a:t>
            </a:r>
            <a:r>
              <a:rPr lang="en-US" sz="2000" dirty="0"/>
              <a:t>, the input controls are "built on top of semantic and accessible markup, so they're solid replacements for any default form </a:t>
            </a:r>
            <a:r>
              <a:rPr lang="en-US" sz="2000" dirty="0" smtClean="0"/>
              <a:t>control“.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672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Figure 1.6 || 1.7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2098"/>
            <a:ext cx="7786687" cy="23401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4096976"/>
            <a:ext cx="8728271" cy="19138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81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developers behind Bootstrap 4 have put specific emphasis on customization throughout the development of Bootstrap 4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As </a:t>
            </a:r>
            <a:r>
              <a:rPr lang="en-US" sz="2000" dirty="0"/>
              <a:t>such, many </a:t>
            </a:r>
            <a:r>
              <a:rPr lang="en-US" sz="2000" dirty="0">
                <a:solidFill>
                  <a:srgbClr val="FF0000"/>
                </a:solidFill>
              </a:rPr>
              <a:t>new variables</a:t>
            </a:r>
            <a:r>
              <a:rPr lang="en-US" sz="2000" dirty="0"/>
              <a:t> have been introduced that allow for the easy </a:t>
            </a:r>
            <a:r>
              <a:rPr lang="en-US" sz="2000" dirty="0">
                <a:solidFill>
                  <a:srgbClr val="FF0000"/>
                </a:solidFill>
              </a:rPr>
              <a:t>customization of </a:t>
            </a:r>
            <a:r>
              <a:rPr lang="en-US" sz="2000" dirty="0" smtClean="0">
                <a:solidFill>
                  <a:srgbClr val="FF0000"/>
                </a:solidFill>
              </a:rPr>
              <a:t>Bootstrap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Using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$enabled-*- Sass</a:t>
            </a:r>
            <a:r>
              <a:rPr lang="en-US" sz="2000" dirty="0"/>
              <a:t> variables, one can now enable or disable specific </a:t>
            </a:r>
            <a:r>
              <a:rPr lang="en-US" sz="2000" dirty="0">
                <a:solidFill>
                  <a:srgbClr val="FF0000"/>
                </a:solidFill>
              </a:rPr>
              <a:t>global CSS preferences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36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Revving Up Bootstrap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975" y="3326396"/>
            <a:ext cx="4819650" cy="31813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05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Setting up our </a:t>
            </a:r>
            <a:r>
              <a:rPr lang="en-US" dirty="0" smtClean="0">
                <a:solidFill>
                  <a:schemeClr val="bg1"/>
                </a:solidFill>
              </a:rPr>
              <a:t>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Follow the below steps to set up the project: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Create </a:t>
            </a:r>
            <a:r>
              <a:rPr lang="en-US" sz="2000" dirty="0"/>
              <a:t>a new project directory named </a:t>
            </a:r>
            <a:r>
              <a:rPr lang="en-US" sz="2000" dirty="0" smtClean="0"/>
              <a:t>MyPhoto. This </a:t>
            </a:r>
            <a:r>
              <a:rPr lang="en-US" sz="2000" dirty="0"/>
              <a:t>will become our project </a:t>
            </a:r>
            <a:r>
              <a:rPr lang="en-US" sz="2000" dirty="0">
                <a:solidFill>
                  <a:srgbClr val="FF0000"/>
                </a:solidFill>
              </a:rPr>
              <a:t>root </a:t>
            </a:r>
            <a:r>
              <a:rPr lang="en-US" sz="2000" dirty="0" smtClean="0">
                <a:solidFill>
                  <a:srgbClr val="FF0000"/>
                </a:solidFill>
              </a:rPr>
              <a:t>directory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Create </a:t>
            </a:r>
            <a:r>
              <a:rPr lang="en-US" sz="2000" dirty="0"/>
              <a:t>a blank index.html file and insert the following HTML </a:t>
            </a:r>
            <a:r>
              <a:rPr lang="en-US" sz="2000" dirty="0" smtClean="0"/>
              <a:t>code (</a:t>
            </a:r>
            <a:r>
              <a:rPr lang="en-US" sz="2000" dirty="0" smtClean="0">
                <a:solidFill>
                  <a:srgbClr val="FF0000"/>
                </a:solidFill>
              </a:rPr>
              <a:t>Code 1.1</a:t>
            </a:r>
            <a:r>
              <a:rPr lang="en-US" sz="2000" dirty="0" smtClean="0"/>
              <a:t>):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Note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three meta tags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/>
              <a:t>The first tag tells the browser that the document in question is </a:t>
            </a:r>
            <a:r>
              <a:rPr lang="en-US" sz="2000" dirty="0">
                <a:solidFill>
                  <a:srgbClr val="FF0000"/>
                </a:solidFill>
              </a:rPr>
              <a:t>utf-8 </a:t>
            </a:r>
            <a:r>
              <a:rPr lang="en-US" sz="2000" dirty="0" smtClean="0">
                <a:solidFill>
                  <a:srgbClr val="FF0000"/>
                </a:solidFill>
              </a:rPr>
              <a:t>encoded</a:t>
            </a:r>
            <a:r>
              <a:rPr lang="en-US" sz="2000" dirty="0" smtClean="0"/>
              <a:t>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Since </a:t>
            </a:r>
            <a:r>
              <a:rPr lang="en-US" sz="2000" dirty="0"/>
              <a:t>Bootstrap optimizes its content for mobile devices, the subsequent meta tag is required to help with </a:t>
            </a:r>
            <a:r>
              <a:rPr lang="en-US" sz="2000" dirty="0">
                <a:solidFill>
                  <a:srgbClr val="FF0000"/>
                </a:solidFill>
              </a:rPr>
              <a:t>viewport </a:t>
            </a:r>
            <a:r>
              <a:rPr lang="en-US" sz="2000" dirty="0" smtClean="0">
                <a:solidFill>
                  <a:srgbClr val="FF0000"/>
                </a:solidFill>
              </a:rPr>
              <a:t>scaling</a:t>
            </a:r>
            <a:r>
              <a:rPr lang="en-US" sz="2000" dirty="0" smtClean="0"/>
              <a:t>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/>
              <a:t>last meta tag forces the document to be rendered using the latest document rendering mode available if viewed in Internet Explorer.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Open </a:t>
            </a:r>
            <a:r>
              <a:rPr lang="en-US" sz="2000" dirty="0"/>
              <a:t>the index.html in your </a:t>
            </a:r>
            <a:r>
              <a:rPr lang="en-US" sz="2000" dirty="0" smtClean="0"/>
              <a:t>browser.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You </a:t>
            </a:r>
            <a:r>
              <a:rPr lang="en-US" sz="2000" dirty="0"/>
              <a:t>should see just a blank page with the </a:t>
            </a:r>
            <a:r>
              <a:rPr lang="en-US" sz="2000" dirty="0" smtClean="0"/>
              <a:t>words</a:t>
            </a:r>
          </a:p>
          <a:p>
            <a:pPr marL="457200" indent="0">
              <a:buNone/>
            </a:pPr>
            <a:r>
              <a:rPr lang="en-US" sz="2000" b="1" dirty="0" smtClean="0"/>
              <a:t>		Hello World</a:t>
            </a:r>
          </a:p>
        </p:txBody>
      </p:sp>
    </p:spTree>
    <p:extLst>
      <p:ext uri="{BB962C8B-B14F-4D97-AF65-F5344CB8AC3E}">
        <p14:creationId xmlns:p14="http://schemas.microsoft.com/office/powerpoint/2010/main" val="1888167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Code 1.1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1275828"/>
            <a:ext cx="7561222" cy="37925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61124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Viewport </a:t>
            </a:r>
            <a:r>
              <a:rPr lang="en-US" dirty="0" smtClean="0"/>
              <a:t>scaling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term "</a:t>
            </a:r>
            <a:r>
              <a:rPr lang="en-US" sz="2000" dirty="0">
                <a:solidFill>
                  <a:srgbClr val="FF0000"/>
                </a:solidFill>
              </a:rPr>
              <a:t>viewport</a:t>
            </a:r>
            <a:r>
              <a:rPr lang="en-US" sz="2000" dirty="0"/>
              <a:t>" refers to the </a:t>
            </a:r>
            <a:r>
              <a:rPr lang="en-US" sz="2000" dirty="0">
                <a:solidFill>
                  <a:srgbClr val="FF0000"/>
                </a:solidFill>
              </a:rPr>
              <a:t>available display size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0070C0"/>
                </a:solidFill>
              </a:rPr>
              <a:t>render the contents of a </a:t>
            </a:r>
            <a:r>
              <a:rPr lang="en-US" sz="2000" dirty="0" smtClean="0">
                <a:solidFill>
                  <a:srgbClr val="0070C0"/>
                </a:solidFill>
              </a:rPr>
              <a:t>page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viewport meta tag allows you to define this available size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Viewport </a:t>
            </a:r>
            <a:r>
              <a:rPr lang="en-US" sz="2000" dirty="0">
                <a:solidFill>
                  <a:srgbClr val="FF0000"/>
                </a:solidFill>
              </a:rPr>
              <a:t>scaling </a:t>
            </a:r>
            <a:r>
              <a:rPr lang="en-US" sz="2000" dirty="0">
                <a:solidFill>
                  <a:srgbClr val="0070C0"/>
                </a:solidFill>
              </a:rPr>
              <a:t>using meta tags</a:t>
            </a:r>
            <a:r>
              <a:rPr lang="en-US" sz="2000" dirty="0"/>
              <a:t> was first introduced by Apple and, at the time of writing, is supported by all major </a:t>
            </a:r>
            <a:r>
              <a:rPr lang="en-US" sz="2000" dirty="0" smtClean="0"/>
              <a:t>browsers.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Using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width</a:t>
            </a:r>
            <a:r>
              <a:rPr lang="en-US" sz="2000" dirty="0"/>
              <a:t> parameter, we can define the exact width of the user's </a:t>
            </a:r>
            <a:r>
              <a:rPr lang="en-US" sz="2000" dirty="0" smtClean="0"/>
              <a:t>viewport.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For </a:t>
            </a:r>
            <a:r>
              <a:rPr lang="en-US" sz="2000" dirty="0"/>
              <a:t>example, &lt;meta name="viewport" content="width=320px"&gt; will instruct the browser to set the viewport's width to </a:t>
            </a:r>
            <a:r>
              <a:rPr lang="en-US" sz="2000" dirty="0" smtClean="0"/>
              <a:t>320px.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/>
              <a:t>ability to control the viewport's width is useful when developing mobile-friendly websites; by default, mobile browsers will attempt to fit the entire page onto their viewports by zooming out as far as </a:t>
            </a:r>
            <a:r>
              <a:rPr lang="en-US" sz="2000" dirty="0" smtClean="0"/>
              <a:t>possible.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This </a:t>
            </a:r>
            <a:r>
              <a:rPr lang="en-US" sz="2000" dirty="0"/>
              <a:t>allows users to view and interact with websites that have not been designed to be viewed on mobile </a:t>
            </a:r>
            <a:r>
              <a:rPr lang="en-US" sz="2000" dirty="0" smtClean="0"/>
              <a:t>devices.</a:t>
            </a:r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522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Viewport </a:t>
            </a:r>
            <a:r>
              <a:rPr lang="en-US" dirty="0" smtClean="0"/>
              <a:t>scaling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However</a:t>
            </a:r>
            <a:r>
              <a:rPr lang="en-US" sz="2000" dirty="0"/>
              <a:t>, as Bootstrap embraces a mobile-first design philosophy, a zoom out will, in fact, result in </a:t>
            </a:r>
            <a:r>
              <a:rPr lang="en-US" sz="2000" dirty="0">
                <a:solidFill>
                  <a:srgbClr val="FF0000"/>
                </a:solidFill>
              </a:rPr>
              <a:t>undesired </a:t>
            </a:r>
            <a:r>
              <a:rPr lang="en-US" sz="2000" dirty="0" smtClean="0">
                <a:solidFill>
                  <a:srgbClr val="FF0000"/>
                </a:solidFill>
              </a:rPr>
              <a:t>side-effects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example, </a:t>
            </a:r>
            <a:r>
              <a:rPr lang="en-US" sz="2000" dirty="0" smtClean="0"/>
              <a:t>breakpoints </a:t>
            </a:r>
            <a:r>
              <a:rPr lang="en-US" sz="2000" dirty="0"/>
              <a:t>will no longer work as intended, as they now deal with the zoomed-out equivalent of the page in </a:t>
            </a:r>
            <a:r>
              <a:rPr lang="en-US" sz="2000" dirty="0" smtClean="0"/>
              <a:t>question.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 This </a:t>
            </a:r>
            <a:r>
              <a:rPr lang="en-US" sz="2000" dirty="0"/>
              <a:t>is why </a:t>
            </a:r>
            <a:r>
              <a:rPr lang="en-US" sz="2000" dirty="0">
                <a:solidFill>
                  <a:srgbClr val="FF0000"/>
                </a:solidFill>
              </a:rPr>
              <a:t>explicitly setting the viewport width</a:t>
            </a:r>
            <a:r>
              <a:rPr lang="en-US" sz="2000" dirty="0"/>
              <a:t> is so </a:t>
            </a:r>
            <a:r>
              <a:rPr lang="en-US" sz="2000" dirty="0" smtClean="0"/>
              <a:t>important.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By </a:t>
            </a:r>
            <a:r>
              <a:rPr lang="en-US" sz="2000" dirty="0"/>
              <a:t>writing content="width=device-width, initial-scale=1, </a:t>
            </a:r>
            <a:r>
              <a:rPr lang="en-US" sz="2000" dirty="0" smtClean="0"/>
              <a:t>shrink-to-fit=no</a:t>
            </a:r>
            <a:r>
              <a:rPr lang="en-US" sz="2000" dirty="0"/>
              <a:t>", we are telling the browser the following: </a:t>
            </a:r>
            <a:endParaRPr lang="en-US" sz="2000" dirty="0" smtClean="0"/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We </a:t>
            </a:r>
            <a:r>
              <a:rPr lang="en-US" sz="2000" dirty="0"/>
              <a:t>want to set the viewport's width equal to the actual device's screen </a:t>
            </a:r>
            <a:r>
              <a:rPr lang="en-US" sz="2000" dirty="0" smtClean="0"/>
              <a:t>width.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We </a:t>
            </a:r>
            <a:r>
              <a:rPr lang="en-US" sz="2000" dirty="0"/>
              <a:t>do not want any zoom, </a:t>
            </a:r>
            <a:r>
              <a:rPr lang="en-US" sz="2000" dirty="0" smtClean="0"/>
              <a:t>initially.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We </a:t>
            </a:r>
            <a:r>
              <a:rPr lang="en-US" sz="2000" dirty="0"/>
              <a:t>do not wish to shrink the content to fit the viewport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348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Including Bootstrap: CDN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At its core, Bootstrap is a </a:t>
            </a:r>
            <a:r>
              <a:rPr lang="en-US" sz="2000" dirty="0">
                <a:solidFill>
                  <a:srgbClr val="FF0000"/>
                </a:solidFill>
              </a:rPr>
              <a:t>glorified CSS style </a:t>
            </a:r>
            <a:r>
              <a:rPr lang="en-US" sz="2000" dirty="0" smtClean="0">
                <a:solidFill>
                  <a:srgbClr val="FF0000"/>
                </a:solidFill>
              </a:rPr>
              <a:t>sheet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Within </a:t>
            </a:r>
            <a:r>
              <a:rPr lang="en-US" sz="2000" dirty="0"/>
              <a:t>that style sheet, Bootstrap exposes very powerful features of CSS with an easy-to-use </a:t>
            </a:r>
            <a:r>
              <a:rPr lang="en-US" sz="2000" dirty="0" smtClean="0"/>
              <a:t>syntax.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It </a:t>
            </a:r>
            <a:r>
              <a:rPr lang="en-US" sz="2000" dirty="0"/>
              <a:t>being a style sheet, you include it in your project as you would with any other style sheet that you might develop </a:t>
            </a:r>
            <a:r>
              <a:rPr lang="en-US" sz="2000" dirty="0" smtClean="0"/>
              <a:t>yourself.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That </a:t>
            </a:r>
            <a:r>
              <a:rPr lang="en-US" sz="2000" dirty="0"/>
              <a:t>is, open the index.html and </a:t>
            </a:r>
            <a:r>
              <a:rPr lang="en-US" sz="2000" dirty="0">
                <a:solidFill>
                  <a:srgbClr val="FF0000"/>
                </a:solidFill>
              </a:rPr>
              <a:t>directly link</a:t>
            </a:r>
            <a:r>
              <a:rPr lang="en-US" sz="2000" dirty="0"/>
              <a:t> it to the style </a:t>
            </a:r>
            <a:r>
              <a:rPr lang="en-US" sz="2000" dirty="0" smtClean="0"/>
              <a:t>sheet.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CDN: </a:t>
            </a:r>
            <a:r>
              <a:rPr lang="en-US" sz="2000" dirty="0" smtClean="0"/>
              <a:t>For </a:t>
            </a:r>
            <a:r>
              <a:rPr lang="en-US" sz="2000" dirty="0"/>
              <a:t>now, we will use the Bootstrap builds hosted on Bootstrap's official Content Delivery Network (CDN).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is done by including the following HTML tag into the head of your HTML </a:t>
            </a:r>
            <a:r>
              <a:rPr lang="en-US" sz="2000" dirty="0" smtClean="0"/>
              <a:t>document:</a:t>
            </a:r>
            <a:endParaRPr lang="en-US" sz="2000" dirty="0"/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Bootstrap </a:t>
            </a:r>
            <a:r>
              <a:rPr lang="en-US" sz="2000" dirty="0">
                <a:solidFill>
                  <a:srgbClr val="FF0000"/>
                </a:solidFill>
              </a:rPr>
              <a:t>relies on jQuery</a:t>
            </a:r>
            <a:r>
              <a:rPr lang="en-US" sz="2000" dirty="0"/>
              <a:t>, a JavaScript framework that provides a layer of abstraction in an effort to simplify the most common JavaScript operations (such as element selection and event handling</a:t>
            </a:r>
            <a:r>
              <a:rPr lang="en-US" sz="2000" dirty="0" smtClean="0"/>
              <a:t>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57" y="4533865"/>
            <a:ext cx="7044751" cy="5493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706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Including Bootstrap: CDN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Therefore</a:t>
            </a:r>
            <a:r>
              <a:rPr lang="en-US" sz="2000" dirty="0"/>
              <a:t>, before we include the </a:t>
            </a:r>
            <a:r>
              <a:rPr lang="en-US" sz="2000" dirty="0">
                <a:solidFill>
                  <a:srgbClr val="FF0000"/>
                </a:solidFill>
              </a:rPr>
              <a:t>Bootstrap JavaScript file</a:t>
            </a:r>
            <a:r>
              <a:rPr lang="en-US" sz="2000" dirty="0"/>
              <a:t>, we must first include jQuery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8" y="1827335"/>
            <a:ext cx="11001544" cy="583566"/>
          </a:xfrm>
          <a:prstGeom prst="rect">
            <a:avLst/>
          </a:prstGeom>
          <a:ln>
            <a:solidFill>
              <a:srgbClr val="3F1779"/>
            </a:solidFill>
          </a:ln>
        </p:spPr>
      </p:pic>
    </p:spTree>
    <p:extLst>
      <p:ext uri="{BB962C8B-B14F-4D97-AF65-F5344CB8AC3E}">
        <p14:creationId xmlns:p14="http://schemas.microsoft.com/office/powerpoint/2010/main" val="135357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is a Content Delivery Network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objective behind any Content Delivery Network (CDN) is to provide users with content that is </a:t>
            </a:r>
            <a:r>
              <a:rPr lang="en-US" sz="2000" dirty="0">
                <a:solidFill>
                  <a:srgbClr val="FF0000"/>
                </a:solidFill>
              </a:rPr>
              <a:t>highly </a:t>
            </a:r>
            <a:r>
              <a:rPr lang="en-US" sz="2000" dirty="0" smtClean="0">
                <a:solidFill>
                  <a:srgbClr val="FF0000"/>
                </a:solidFill>
              </a:rPr>
              <a:t>available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means that a CDN aims to provide you with content, without this content ever (or rarely) becoming </a:t>
            </a:r>
            <a:r>
              <a:rPr lang="en-US" sz="2000" dirty="0" smtClean="0"/>
              <a:t>unavailable.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To </a:t>
            </a:r>
            <a:r>
              <a:rPr lang="en-US" sz="2000" dirty="0"/>
              <a:t>this end, the content is often hosted using a large, distributed set of </a:t>
            </a:r>
            <a:r>
              <a:rPr lang="en-US" sz="2000" dirty="0" smtClean="0"/>
              <a:t>servers.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BootstrapCDN</a:t>
            </a:r>
            <a:r>
              <a:rPr lang="en-US" sz="2000" dirty="0"/>
              <a:t> basically allows you to link to the Bootstrap style sheet so that you do not have to host it </a:t>
            </a:r>
            <a:r>
              <a:rPr lang="en-US" sz="2000" dirty="0" smtClean="0"/>
              <a:t>yourself.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Save </a:t>
            </a:r>
            <a:r>
              <a:rPr lang="en-US" sz="2000" dirty="0"/>
              <a:t>your changes and reload the index.html in your browser. The Hello World string should now contain a green background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198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Tether: Third-party Library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Tether is a </a:t>
            </a:r>
            <a:r>
              <a:rPr lang="en-US" sz="2000" dirty="0">
                <a:solidFill>
                  <a:srgbClr val="FF0000"/>
                </a:solidFill>
              </a:rPr>
              <a:t>JavaScript library</a:t>
            </a:r>
            <a:r>
              <a:rPr lang="en-US" sz="2000" dirty="0"/>
              <a:t> for efficiently making an absolutely positioned element stay next to another element on the </a:t>
            </a:r>
            <a:r>
              <a:rPr lang="en-US" sz="2000" dirty="0" smtClean="0"/>
              <a:t>page.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example, you might want a tooltip or dialog to open, and remain, next to the relevant item on the page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Tether includes the ability to constrain the element within the viewport, its scroll parent, any other element on the page, or a fixed bounding </a:t>
            </a:r>
            <a:r>
              <a:rPr lang="en-US" sz="2000" dirty="0" smtClean="0"/>
              <a:t>box.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When </a:t>
            </a:r>
            <a:r>
              <a:rPr lang="en-US" sz="2000" dirty="0"/>
              <a:t>it exceeds those constraints it can be pinned to the edge, flip to the other side of its target, or hide itself.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Tether is </a:t>
            </a:r>
            <a:r>
              <a:rPr lang="en-US" sz="2000" dirty="0" smtClean="0"/>
              <a:t>available </a:t>
            </a:r>
            <a:r>
              <a:rPr lang="en-US" sz="2000" dirty="0"/>
              <a:t>via the </a:t>
            </a:r>
            <a:r>
              <a:rPr lang="en-US" sz="2000" dirty="0">
                <a:solidFill>
                  <a:srgbClr val="FF0000"/>
                </a:solidFill>
              </a:rPr>
              <a:t>CloudFare CDN</a:t>
            </a:r>
            <a:r>
              <a:rPr lang="en-US" sz="2000" dirty="0"/>
              <a:t>, and consists of both a CSS file and a </a:t>
            </a:r>
            <a:r>
              <a:rPr lang="en-US" sz="2000" dirty="0" smtClean="0"/>
              <a:t>JavaScript.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As before, we should include the JavaScript file at the bottom of our document while we reference Tether's style sheet from inside our document </a:t>
            </a:r>
            <a:r>
              <a:rPr lang="en-US" sz="2000" dirty="0" smtClean="0"/>
              <a:t>head </a:t>
            </a:r>
            <a:r>
              <a:rPr lang="en-US" sz="2000" dirty="0" smtClean="0">
                <a:solidFill>
                  <a:srgbClr val="FF0000"/>
                </a:solidFill>
              </a:rPr>
              <a:t>(Code 1.2)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413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Code 1.2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6668830" cy="46794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945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do I install Bower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Before you can install Bower, you will need two other </a:t>
            </a:r>
            <a:r>
              <a:rPr lang="en-US" sz="2000" dirty="0" smtClean="0"/>
              <a:t>tools: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Node.js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Git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latter is a </a:t>
            </a:r>
            <a:r>
              <a:rPr lang="en-US" sz="2000" dirty="0">
                <a:solidFill>
                  <a:srgbClr val="FF0000"/>
                </a:solidFill>
              </a:rPr>
              <a:t>version control tool</a:t>
            </a:r>
            <a:r>
              <a:rPr lang="en-US" sz="2000" dirty="0"/>
              <a:t>, in essence; it allows you to manage different versions of your </a:t>
            </a:r>
            <a:r>
              <a:rPr lang="en-US" sz="2000" dirty="0" smtClean="0"/>
              <a:t>software.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To </a:t>
            </a:r>
            <a:r>
              <a:rPr lang="en-US" sz="2000" dirty="0"/>
              <a:t>install Git, head over to </a:t>
            </a:r>
            <a:r>
              <a:rPr lang="en-US" sz="2000" dirty="0">
                <a:solidFill>
                  <a:srgbClr val="0070C0"/>
                </a:solidFill>
              </a:rPr>
              <a:t>http://git-scm.com/ </a:t>
            </a:r>
            <a:r>
              <a:rPr lang="en-US" sz="2000" dirty="0"/>
              <a:t>and select the installer appropriate for your operating system.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NodeJS</a:t>
            </a:r>
            <a:r>
              <a:rPr lang="en-US" sz="2000" dirty="0" smtClean="0"/>
              <a:t>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JavaScript runtime environment</a:t>
            </a:r>
            <a:r>
              <a:rPr lang="en-US" sz="2000" dirty="0"/>
              <a:t> needed for Bower to </a:t>
            </a:r>
            <a:r>
              <a:rPr lang="en-US" sz="2000" dirty="0" smtClean="0"/>
              <a:t>run.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To </a:t>
            </a:r>
            <a:r>
              <a:rPr lang="en-US" sz="2000" dirty="0"/>
              <a:t>install it, simply download the installer from the official NodeJS website: </a:t>
            </a:r>
            <a:r>
              <a:rPr lang="en-US" sz="2000" dirty="0">
                <a:hlinkClick r:id="rId2"/>
              </a:rPr>
              <a:t>https://nodejs.org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Once </a:t>
            </a:r>
            <a:r>
              <a:rPr lang="en-US" sz="2000" dirty="0"/>
              <a:t>you have successfully installed Git and NodeJS, you are ready to install </a:t>
            </a:r>
            <a:r>
              <a:rPr lang="en-US" sz="2000" dirty="0" smtClean="0"/>
              <a:t>Bower. Simply </a:t>
            </a:r>
            <a:r>
              <a:rPr lang="en-US" sz="2000" dirty="0"/>
              <a:t>type the following </a:t>
            </a:r>
            <a:r>
              <a:rPr lang="en-US" sz="2000" dirty="0" smtClean="0"/>
              <a:t>command </a:t>
            </a:r>
            <a:r>
              <a:rPr lang="en-US" sz="2000" dirty="0"/>
              <a:t>into your terminal</a:t>
            </a:r>
            <a:r>
              <a:rPr lang="en-US" sz="2000" dirty="0" smtClean="0"/>
              <a:t>:</a:t>
            </a:r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67" y="4919043"/>
            <a:ext cx="3364359" cy="4751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120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Bootstrap is a </a:t>
            </a:r>
            <a:r>
              <a:rPr lang="en-US" sz="2000" dirty="0">
                <a:solidFill>
                  <a:srgbClr val="FF0000"/>
                </a:solidFill>
              </a:rPr>
              <a:t>web development framework</a:t>
            </a:r>
            <a:r>
              <a:rPr lang="en-US" sz="2000" dirty="0"/>
              <a:t> that helps developers build </a:t>
            </a:r>
            <a:r>
              <a:rPr lang="en-US" sz="2000" dirty="0">
                <a:solidFill>
                  <a:srgbClr val="FF0000"/>
                </a:solidFill>
              </a:rPr>
              <a:t>web </a:t>
            </a:r>
            <a:r>
              <a:rPr lang="en-US" sz="2000" dirty="0" smtClean="0">
                <a:solidFill>
                  <a:srgbClr val="FF0000"/>
                </a:solidFill>
              </a:rPr>
              <a:t>interfaces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Originally </a:t>
            </a:r>
            <a:r>
              <a:rPr lang="en-US" sz="2000" dirty="0"/>
              <a:t>conceived at </a:t>
            </a:r>
            <a:r>
              <a:rPr lang="en-US" sz="2000" dirty="0">
                <a:solidFill>
                  <a:srgbClr val="FF0000"/>
                </a:solidFill>
              </a:rPr>
              <a:t>Twitter in 2011</a:t>
            </a:r>
            <a:r>
              <a:rPr lang="en-US" sz="2000" dirty="0"/>
              <a:t> by Mark Otto and Jacob Thornton, the framework is now open source and has grown to be one of the most popular web development frameworks to </a:t>
            </a:r>
            <a:r>
              <a:rPr lang="en-US" sz="2000" dirty="0" smtClean="0"/>
              <a:t>date.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Being </a:t>
            </a:r>
            <a:r>
              <a:rPr lang="en-US" sz="2000" dirty="0"/>
              <a:t>freely available for private, educational, and commercial use meant that Bootstrap quickly grew in popularity. Today, thousands of organizations rely on Bootstrap, including NASA, Walmart, and Bloomberg.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According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F0000"/>
                </a:solidFill>
              </a:rPr>
              <a:t>BuiltWith.com</a:t>
            </a:r>
            <a:r>
              <a:rPr lang="en-US" sz="2000" dirty="0"/>
              <a:t> , over 10% of the world's top 1 million websites are built using </a:t>
            </a:r>
            <a:r>
              <a:rPr lang="en-US" sz="2000" dirty="0" smtClean="0"/>
              <a:t>Bootstrap.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The framework itself consists of a </a:t>
            </a:r>
            <a:r>
              <a:rPr lang="en-US" sz="2000" dirty="0">
                <a:solidFill>
                  <a:srgbClr val="FF0000"/>
                </a:solidFill>
              </a:rPr>
              <a:t>mixture of JavaScript and CSS</a:t>
            </a:r>
            <a:r>
              <a:rPr lang="en-US" sz="2000" dirty="0"/>
              <a:t>, and provides developers with all the essential components required to develop a fully functioning </a:t>
            </a:r>
            <a:r>
              <a:rPr lang="en-US" sz="2000" dirty="0">
                <a:solidFill>
                  <a:srgbClr val="FF0000"/>
                </a:solidFill>
              </a:rPr>
              <a:t>web user interface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3171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Installing Bootstrap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Open </a:t>
            </a:r>
            <a:r>
              <a:rPr lang="en-US" sz="2000" dirty="0"/>
              <a:t>up your terminal, navigate to the project root folder you created earlier, and fetch the bootstrap build:</a:t>
            </a:r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This will create a new folder structure in our project root</a:t>
            </a:r>
            <a:r>
              <a:rPr lang="en-US" sz="2000" dirty="0" smtClean="0"/>
              <a:t>:</a:t>
            </a:r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Go </a:t>
            </a:r>
            <a:r>
              <a:rPr lang="en-US" sz="2000" dirty="0"/>
              <a:t>ahead and open the </a:t>
            </a:r>
            <a:r>
              <a:rPr lang="en-US" sz="2000" dirty="0">
                <a:solidFill>
                  <a:srgbClr val="FF0000"/>
                </a:solidFill>
              </a:rPr>
              <a:t>dist</a:t>
            </a:r>
            <a:r>
              <a:rPr lang="en-US" sz="2000" dirty="0"/>
              <a:t> directory. You should see three sub directories: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css</a:t>
            </a:r>
            <a:endParaRPr lang="en-US" sz="2000" dirty="0"/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fonts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js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3" y="1735667"/>
            <a:ext cx="5104509" cy="3640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161" y="2603862"/>
            <a:ext cx="2161503" cy="214928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147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Installing Bootstrap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name dist stands for </a:t>
            </a:r>
            <a:r>
              <a:rPr lang="en-US" sz="2000" dirty="0">
                <a:solidFill>
                  <a:srgbClr val="FF0000"/>
                </a:solidFill>
              </a:rPr>
              <a:t>distribution</a:t>
            </a:r>
            <a:r>
              <a:rPr lang="en-US" sz="2000" dirty="0"/>
              <a:t>. Typically, the distribution directory contains the </a:t>
            </a:r>
            <a:r>
              <a:rPr lang="en-US" sz="2000" dirty="0">
                <a:solidFill>
                  <a:srgbClr val="FF0000"/>
                </a:solidFill>
              </a:rPr>
              <a:t>production-ready code</a:t>
            </a:r>
            <a:r>
              <a:rPr lang="en-US" sz="2000" dirty="0"/>
              <a:t> that users can </a:t>
            </a:r>
            <a:r>
              <a:rPr lang="en-US" sz="2000" dirty="0" smtClean="0"/>
              <a:t>deploy.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As </a:t>
            </a:r>
            <a:r>
              <a:rPr lang="en-US" sz="2000" dirty="0"/>
              <a:t>its name implies, the </a:t>
            </a:r>
            <a:r>
              <a:rPr lang="en-US" sz="2000" dirty="0">
                <a:solidFill>
                  <a:srgbClr val="FF0000"/>
                </a:solidFill>
              </a:rPr>
              <a:t>css</a:t>
            </a:r>
            <a:r>
              <a:rPr lang="en-US" sz="2000" dirty="0"/>
              <a:t> directory inside dist includes the ready-for-use style </a:t>
            </a:r>
            <a:r>
              <a:rPr lang="en-US" sz="2000" dirty="0" smtClean="0"/>
              <a:t>sheets.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Likewise</a:t>
            </a:r>
            <a:r>
              <a:rPr lang="en-US" sz="2000" dirty="0"/>
              <a:t>, the </a:t>
            </a:r>
            <a:r>
              <a:rPr lang="en-US" sz="2000" dirty="0">
                <a:solidFill>
                  <a:srgbClr val="FF0000"/>
                </a:solidFill>
              </a:rPr>
              <a:t>js</a:t>
            </a:r>
            <a:r>
              <a:rPr lang="en-US" sz="2000" dirty="0"/>
              <a:t> directory contains the JavaScript files that compose </a:t>
            </a:r>
            <a:r>
              <a:rPr lang="en-US" sz="2000" dirty="0" smtClean="0"/>
              <a:t>Bootstrap.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Lastly</a:t>
            </a:r>
            <a:r>
              <a:rPr lang="en-US" sz="2000" dirty="0"/>
              <a:t>, the </a:t>
            </a:r>
            <a:r>
              <a:rPr lang="en-US" sz="2000" dirty="0">
                <a:solidFill>
                  <a:srgbClr val="FF0000"/>
                </a:solidFill>
              </a:rPr>
              <a:t>fonts</a:t>
            </a:r>
            <a:r>
              <a:rPr lang="en-US" sz="2000" dirty="0"/>
              <a:t> directory holds the </a:t>
            </a:r>
            <a:r>
              <a:rPr lang="en-US" sz="2000" dirty="0">
                <a:solidFill>
                  <a:srgbClr val="FF0000"/>
                </a:solidFill>
              </a:rPr>
              <a:t>font assets</a:t>
            </a:r>
            <a:r>
              <a:rPr lang="en-US" sz="2000" dirty="0"/>
              <a:t> that come with </a:t>
            </a:r>
            <a:r>
              <a:rPr lang="en-US" sz="2000" dirty="0" smtClean="0"/>
              <a:t>Bootstrap.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To </a:t>
            </a:r>
            <a:r>
              <a:rPr lang="en-US" sz="2000" dirty="0"/>
              <a:t>reference the local Bootstrap CSS file in our index.html, modify the href attribute of the link tag that points to the </a:t>
            </a:r>
            <a:r>
              <a:rPr lang="en-US" sz="2000" dirty="0">
                <a:solidFill>
                  <a:srgbClr val="FF0000"/>
                </a:solidFill>
              </a:rPr>
              <a:t>bootstrap.min.css</a:t>
            </a:r>
            <a:r>
              <a:rPr lang="en-US" sz="2000" dirty="0" smtClean="0"/>
              <a:t>:</a:t>
            </a:r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Let's do the same for the Bootstrap JavaScript file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1" y="4102636"/>
            <a:ext cx="8806921" cy="5860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1" y="5804207"/>
            <a:ext cx="8806921" cy="3125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427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Installing jQuery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To install jQuery using Bower, use the following command:</a:t>
            </a:r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This will create a new folder structure in our project root</a:t>
            </a:r>
            <a:r>
              <a:rPr lang="en-US" sz="2000" dirty="0" smtClean="0"/>
              <a:t>:</a:t>
            </a:r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Reference </a:t>
            </a:r>
            <a:r>
              <a:rPr lang="en-US" sz="2000" dirty="0">
                <a:solidFill>
                  <a:srgbClr val="FF0000"/>
                </a:solidFill>
              </a:rPr>
              <a:t>jquery.min.js</a:t>
            </a:r>
            <a:r>
              <a:rPr lang="en-US" sz="2000" dirty="0"/>
              <a:t> </a:t>
            </a:r>
            <a:r>
              <a:rPr lang="en-US" sz="2000" dirty="0" smtClean="0"/>
              <a:t>file </a:t>
            </a:r>
            <a:r>
              <a:rPr lang="en-US" sz="2000" dirty="0"/>
              <a:t>by modifying the </a:t>
            </a:r>
            <a:r>
              <a:rPr lang="en-US" sz="2000" dirty="0">
                <a:solidFill>
                  <a:srgbClr val="FF0000"/>
                </a:solidFill>
              </a:rPr>
              <a:t>src</a:t>
            </a:r>
            <a:r>
              <a:rPr lang="en-US" sz="2000" dirty="0"/>
              <a:t> attribute of the script tag that currently points to Google's jquery.min.js by replacing the URL with the path to our local copy of jQuery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321" y="1755246"/>
            <a:ext cx="3105679" cy="443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321" y="2943301"/>
            <a:ext cx="2242357" cy="18573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935" y="5838598"/>
            <a:ext cx="8753365" cy="2767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97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Installing Tether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To install </a:t>
            </a:r>
            <a:r>
              <a:rPr lang="en-US" sz="2000" dirty="0" smtClean="0"/>
              <a:t>Tether </a:t>
            </a:r>
            <a:r>
              <a:rPr lang="en-US" sz="2000" dirty="0"/>
              <a:t>using Bower, use the following command:</a:t>
            </a:r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Once the installation completes, a similar folder structure than the ones for Bootstrap and jQuery will have been </a:t>
            </a:r>
            <a:r>
              <a:rPr lang="en-US" sz="2000" dirty="0" smtClean="0"/>
              <a:t>created.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Verify </a:t>
            </a:r>
            <a:r>
              <a:rPr lang="en-US" sz="2000" dirty="0"/>
              <a:t>the contents of </a:t>
            </a:r>
            <a:r>
              <a:rPr lang="en-US" sz="2000" dirty="0">
                <a:solidFill>
                  <a:srgbClr val="FF0000"/>
                </a:solidFill>
              </a:rPr>
              <a:t>bower_components/tether/dist</a:t>
            </a:r>
            <a:r>
              <a:rPr lang="en-US" sz="2000" dirty="0"/>
              <a:t> and replace the CDN Tether references in our document with their local equivalent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Refresh the index.html in your browser to make sure that everything works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083" y="1823509"/>
            <a:ext cx="3041650" cy="35884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206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Index.html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9462558" cy="46487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424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Making a Style Statement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5" y="3459746"/>
            <a:ext cx="5162550" cy="304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531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Let us start </a:t>
            </a:r>
            <a:r>
              <a:rPr lang="en-US" sz="2000" dirty="0"/>
              <a:t>building the first section of this </a:t>
            </a:r>
            <a:r>
              <a:rPr lang="en-US" sz="2000" dirty="0" smtClean="0"/>
              <a:t>website.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dirty="0"/>
              <a:t>first pass at an element of the Services section that presents the list of print sizes available to </a:t>
            </a:r>
            <a:r>
              <a:rPr lang="en-US" sz="2000" dirty="0" smtClean="0"/>
              <a:t>order.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We </a:t>
            </a:r>
            <a:r>
              <a:rPr lang="en-US" sz="2000" dirty="0"/>
              <a:t>will achieve this by building a </a:t>
            </a:r>
            <a:r>
              <a:rPr lang="en-US" sz="2000" dirty="0">
                <a:solidFill>
                  <a:srgbClr val="FF0000"/>
                </a:solidFill>
              </a:rPr>
              <a:t>grid</a:t>
            </a:r>
            <a:r>
              <a:rPr lang="en-US" sz="2000" dirty="0"/>
              <a:t> using Bootstrap's grid system, creating image elements within the grid system, applying image modifiers, and leveraging Bootstrap's utility classes to create visual indicators and optimized layouts specific to different display </a:t>
            </a:r>
            <a:r>
              <a:rPr lang="en-US" sz="2000" dirty="0" smtClean="0"/>
              <a:t>resolutions.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By </a:t>
            </a:r>
            <a:r>
              <a:rPr lang="en-US" sz="2000" dirty="0"/>
              <a:t>the end of this chapter, through code examples and studying the Bootstrap source code, you will have gained a deep understanding of the </a:t>
            </a:r>
            <a:r>
              <a:rPr lang="en-US" sz="2000" dirty="0" smtClean="0"/>
              <a:t>following: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Bootstrap's </a:t>
            </a:r>
            <a:r>
              <a:rPr lang="en-US" sz="2000" dirty="0"/>
              <a:t>grid </a:t>
            </a:r>
            <a:r>
              <a:rPr lang="en-US" sz="2000" dirty="0" smtClean="0"/>
              <a:t>system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Responsive </a:t>
            </a:r>
            <a:r>
              <a:rPr lang="en-US" sz="2000" dirty="0"/>
              <a:t>images within </a:t>
            </a:r>
            <a:r>
              <a:rPr lang="en-US" sz="2000" dirty="0" smtClean="0"/>
              <a:t>Bootstrap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Bootstrap's </a:t>
            </a:r>
            <a:r>
              <a:rPr lang="en-US" sz="2000" dirty="0"/>
              <a:t>helper </a:t>
            </a:r>
            <a:r>
              <a:rPr lang="en-US" sz="2000" dirty="0" smtClean="0"/>
              <a:t>classes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Bootstrap's </a:t>
            </a:r>
            <a:r>
              <a:rPr lang="en-US" sz="2000" dirty="0"/>
              <a:t>responsive </a:t>
            </a:r>
            <a:r>
              <a:rPr lang="en-US" sz="2000" dirty="0" smtClean="0"/>
              <a:t>utilities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6057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grid system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Bootstrap's grid system</a:t>
            </a:r>
            <a:r>
              <a:rPr lang="en-US" sz="2000" dirty="0"/>
              <a:t> is arguably its most impressive and most commonly used </a:t>
            </a:r>
            <a:r>
              <a:rPr lang="en-US" sz="2000" dirty="0" smtClean="0"/>
              <a:t>feature.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Therefore</a:t>
            </a:r>
            <a:r>
              <a:rPr lang="en-US" sz="2000" dirty="0"/>
              <a:t>, mastering it is essential for any Bootstrap developer as the grid system removes many of the pain-points associated with page layouts, especially responsive page </a:t>
            </a:r>
            <a:r>
              <a:rPr lang="en-US" sz="2000" dirty="0" smtClean="0"/>
              <a:t>layouts.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grid system solves issues such as the horizontal and vertical positioning of a page's contents and the structure of the page across multiple display </a:t>
            </a:r>
            <a:r>
              <a:rPr lang="en-US" sz="2000" dirty="0" smtClean="0"/>
              <a:t>widths.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Bootstrap </a:t>
            </a:r>
            <a:r>
              <a:rPr lang="en-US" sz="2000" dirty="0"/>
              <a:t>4 </a:t>
            </a:r>
            <a:r>
              <a:rPr lang="en-US" sz="2000" dirty="0" smtClean="0"/>
              <a:t>being </a:t>
            </a:r>
            <a:r>
              <a:rPr lang="en-US" sz="2000" dirty="0" smtClean="0">
                <a:solidFill>
                  <a:srgbClr val="FF0000"/>
                </a:solidFill>
              </a:rPr>
              <a:t>mobile-first</a:t>
            </a:r>
            <a:r>
              <a:rPr lang="en-US" sz="2000" dirty="0" smtClean="0"/>
              <a:t>, the </a:t>
            </a:r>
            <a:r>
              <a:rPr lang="en-US" sz="2000" dirty="0"/>
              <a:t>grid system is optimized for </a:t>
            </a:r>
            <a:r>
              <a:rPr lang="en-US" sz="2000" dirty="0">
                <a:solidFill>
                  <a:srgbClr val="FF0000"/>
                </a:solidFill>
              </a:rPr>
              <a:t>smaller viewports</a:t>
            </a:r>
            <a:r>
              <a:rPr lang="en-US" sz="2000" dirty="0"/>
              <a:t> and scales up to suit </a:t>
            </a:r>
            <a:r>
              <a:rPr lang="en-US" sz="2000" dirty="0">
                <a:solidFill>
                  <a:srgbClr val="FF0000"/>
                </a:solidFill>
              </a:rPr>
              <a:t>larger viewports</a:t>
            </a:r>
            <a:r>
              <a:rPr lang="en-US" sz="2000" dirty="0"/>
              <a:t>, as opposed to scaling down to smaller viewports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30553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is a viewport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 viewport is the </a:t>
            </a:r>
            <a:r>
              <a:rPr lang="en-US" sz="2000" dirty="0">
                <a:solidFill>
                  <a:srgbClr val="FF0000"/>
                </a:solidFill>
              </a:rPr>
              <a:t>available display size</a:t>
            </a:r>
            <a:r>
              <a:rPr lang="en-US" sz="2000" dirty="0"/>
              <a:t> to render the contents of a </a:t>
            </a:r>
            <a:r>
              <a:rPr lang="en-US" sz="2000" dirty="0" smtClean="0"/>
              <a:t>page.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example, the size of your browser window, minus the toolbars, scrollbars, and so on, on your display is your </a:t>
            </a:r>
            <a:r>
              <a:rPr lang="en-US" sz="2000" dirty="0" smtClean="0"/>
              <a:t>viewport.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Mobile </a:t>
            </a:r>
            <a:r>
              <a:rPr lang="en-US" sz="2000" dirty="0"/>
              <a:t>devices may indicate their viewport to be larger than it actually is, in order to allow for the display of websites that have not been optimized for display on mobile </a:t>
            </a:r>
            <a:r>
              <a:rPr lang="en-US" sz="2000" dirty="0" smtClean="0"/>
              <a:t>devices.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As </a:t>
            </a:r>
            <a:r>
              <a:rPr lang="en-US" sz="2000" dirty="0"/>
              <a:t>a consequence, websites that take mobile viewports into consideration, may often not render as intended.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As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FF0000"/>
                </a:solidFill>
              </a:rPr>
              <a:t>remedy</a:t>
            </a:r>
            <a:r>
              <a:rPr lang="en-US" sz="2000" dirty="0"/>
              <a:t>, the viewport meta tag was introduced by Apple on iOS, and has since been uniformly adopted by all other major </a:t>
            </a:r>
            <a:r>
              <a:rPr lang="en-US" sz="2000" dirty="0" smtClean="0"/>
              <a:t>browsers.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viewport meta tag</a:t>
            </a:r>
            <a:r>
              <a:rPr lang="en-US" sz="2000" dirty="0"/>
              <a:t> allows you to define the </a:t>
            </a:r>
            <a:r>
              <a:rPr lang="en-US" sz="2000" dirty="0">
                <a:solidFill>
                  <a:srgbClr val="FF0000"/>
                </a:solidFill>
              </a:rPr>
              <a:t>viewport's display </a:t>
            </a:r>
            <a:r>
              <a:rPr lang="en-US" sz="2000" dirty="0" smtClean="0">
                <a:solidFill>
                  <a:srgbClr val="FF0000"/>
                </a:solidFill>
              </a:rPr>
              <a:t>size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grid is a structure that consists of three distinct, but fundamentally linked, </a:t>
            </a:r>
            <a:r>
              <a:rPr lang="en-US" sz="2000" dirty="0" smtClean="0"/>
              <a:t>parts: an </a:t>
            </a:r>
            <a:r>
              <a:rPr lang="en-US" sz="2000" dirty="0"/>
              <a:t>all encapsulating </a:t>
            </a:r>
            <a:r>
              <a:rPr lang="en-US" sz="2000" dirty="0">
                <a:solidFill>
                  <a:srgbClr val="FF0000"/>
                </a:solidFill>
              </a:rPr>
              <a:t>container</a:t>
            </a:r>
            <a:r>
              <a:rPr lang="en-US" sz="2000" dirty="0"/>
              <a:t>, split into horizontal </a:t>
            </a:r>
            <a:r>
              <a:rPr lang="en-US" sz="2000" dirty="0">
                <a:solidFill>
                  <a:srgbClr val="FF0000"/>
                </a:solidFill>
              </a:rPr>
              <a:t>rows</a:t>
            </a:r>
            <a:r>
              <a:rPr lang="en-US" sz="2000" dirty="0"/>
              <a:t> which are themselves split into 12 equal </a:t>
            </a:r>
            <a:r>
              <a:rPr lang="en-US" sz="2000" dirty="0" smtClean="0">
                <a:solidFill>
                  <a:srgbClr val="FF0000"/>
                </a:solidFill>
              </a:rPr>
              <a:t>columns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We </a:t>
            </a:r>
            <a:r>
              <a:rPr lang="en-US" sz="2000" dirty="0"/>
              <a:t>will take an in depth look into the three building blocks of Bootstrap's grid </a:t>
            </a:r>
            <a:r>
              <a:rPr lang="en-US" sz="2000" dirty="0" smtClean="0"/>
              <a:t>system </a:t>
            </a:r>
            <a:r>
              <a:rPr lang="en-US" sz="2000" dirty="0" smtClean="0">
                <a:solidFill>
                  <a:srgbClr val="FF0000"/>
                </a:solidFill>
              </a:rPr>
              <a:t>(Figure 2.1)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2182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Figure 2.1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8146678" cy="41535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1183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Introducing to demo project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concept behind our website is simple: to develop a </a:t>
            </a:r>
            <a:r>
              <a:rPr lang="en-US" sz="2000" dirty="0">
                <a:solidFill>
                  <a:srgbClr val="FF0000"/>
                </a:solidFill>
              </a:rPr>
              <a:t>landing page</a:t>
            </a:r>
            <a:r>
              <a:rPr lang="en-US" sz="2000" dirty="0"/>
              <a:t> for </a:t>
            </a:r>
            <a:r>
              <a:rPr lang="en-US" sz="2000" dirty="0" smtClean="0"/>
              <a:t>photographers.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Using </a:t>
            </a:r>
            <a:r>
              <a:rPr lang="en-US" sz="2000" dirty="0"/>
              <a:t>this landing page, (hypothetical) users will be able to exhibit their wares and </a:t>
            </a:r>
            <a:r>
              <a:rPr lang="en-US" sz="2000" dirty="0" smtClean="0"/>
              <a:t>services.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While </a:t>
            </a:r>
            <a:r>
              <a:rPr lang="en-US" sz="2000" dirty="0"/>
              <a:t>building our website, we will be making use of the same third-party tools and libraries that you would if you were working as a professional software developer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tools that we will use to assist us throughout the development of MyPhoto </a:t>
            </a:r>
            <a:r>
              <a:rPr lang="en-US" sz="2000" dirty="0" smtClean="0"/>
              <a:t>are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</a:rPr>
              <a:t>Bower</a:t>
            </a:r>
            <a:endParaRPr lang="en-US" sz="2000" dirty="0"/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Node Package </a:t>
            </a:r>
            <a:r>
              <a:rPr lang="en-US" sz="2000" dirty="0"/>
              <a:t>M</a:t>
            </a:r>
            <a:r>
              <a:rPr lang="en-US" sz="2000" dirty="0" smtClean="0"/>
              <a:t>anager </a:t>
            </a:r>
            <a:r>
              <a:rPr lang="en-US" sz="2000" dirty="0"/>
              <a:t>(</a:t>
            </a:r>
            <a:r>
              <a:rPr lang="en-US" sz="2000" dirty="0" smtClean="0">
                <a:solidFill>
                  <a:srgbClr val="FF0000"/>
                </a:solidFill>
              </a:rPr>
              <a:t>npm</a:t>
            </a:r>
            <a:r>
              <a:rPr lang="en-US" sz="2000" dirty="0" smtClean="0"/>
              <a:t>) and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>
                <a:solidFill>
                  <a:srgbClr val="FF0000"/>
                </a:solidFill>
              </a:rPr>
              <a:t>Grunt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From a development perspective, the construction of MyPhoto will teach you how to use and apply all of the essential user interface concepts and components required to build a fully functioning website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29447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Flexbox support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Flexbox is a </a:t>
            </a:r>
            <a:r>
              <a:rPr lang="en-US" sz="2000" dirty="0">
                <a:solidFill>
                  <a:srgbClr val="FF0000"/>
                </a:solidFill>
              </a:rPr>
              <a:t>CSS box model</a:t>
            </a:r>
            <a:r>
              <a:rPr lang="en-US" sz="2000" dirty="0"/>
              <a:t> which allows for simple implementation of complex layouts, as opposed to the CSS2 layout modules such as block, inline, table, and </a:t>
            </a:r>
            <a:r>
              <a:rPr lang="en-US" sz="2000" dirty="0" smtClean="0"/>
              <a:t>positioned.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Flexbox </a:t>
            </a:r>
            <a:r>
              <a:rPr lang="en-US" sz="2000" dirty="0"/>
              <a:t>is designed to allow a layout to make the most use out of the available space, through a set of simple </a:t>
            </a:r>
            <a:r>
              <a:rPr lang="en-US" sz="2000" dirty="0" smtClean="0"/>
              <a:t>rules.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Bootstrap </a:t>
            </a:r>
            <a:r>
              <a:rPr lang="en-US" sz="2000" dirty="0"/>
              <a:t>4 allows the developer to configure the framework to use flexbox for certain components, by changing one variable in </a:t>
            </a:r>
            <a:r>
              <a:rPr lang="en-US" sz="2000" dirty="0">
                <a:solidFill>
                  <a:srgbClr val="FF0000"/>
                </a:solidFill>
              </a:rPr>
              <a:t>_variables.scss-$</a:t>
            </a:r>
            <a:r>
              <a:rPr lang="en-US" sz="2000" dirty="0" smtClean="0">
                <a:solidFill>
                  <a:srgbClr val="FF0000"/>
                </a:solidFill>
              </a:rPr>
              <a:t>enable-flex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Set </a:t>
            </a:r>
            <a:r>
              <a:rPr lang="en-US" sz="2000" dirty="0">
                <a:solidFill>
                  <a:srgbClr val="FF0000"/>
                </a:solidFill>
              </a:rPr>
              <a:t>$enable-flex</a:t>
            </a:r>
            <a:r>
              <a:rPr lang="en-US" sz="2000" dirty="0"/>
              <a:t> to true, recompile Bootstrap and a number of Bootstrap components will have their display property set to </a:t>
            </a:r>
            <a:r>
              <a:rPr lang="en-US" sz="2000" dirty="0" smtClean="0"/>
              <a:t>flex.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includes the grid system itself, input groups, and the media component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9293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Containers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Containers</a:t>
            </a:r>
            <a:r>
              <a:rPr lang="en-US" sz="2000" dirty="0"/>
              <a:t> are at the core of Bootstrap's grid system, and practically the </a:t>
            </a:r>
            <a:r>
              <a:rPr lang="en-US" sz="2000" dirty="0">
                <a:solidFill>
                  <a:srgbClr val="FF0000"/>
                </a:solidFill>
              </a:rPr>
              <a:t>parent of all Bootstrap </a:t>
            </a:r>
            <a:r>
              <a:rPr lang="en-US" sz="2000" dirty="0" smtClean="0">
                <a:solidFill>
                  <a:srgbClr val="FF0000"/>
                </a:solidFill>
              </a:rPr>
              <a:t>pages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dirty="0"/>
              <a:t>container is exactly what it sounds like. It encapsulates all other content within a section of a page, providing the base for how the section is </a:t>
            </a:r>
            <a:r>
              <a:rPr lang="en-US" sz="2000" dirty="0" smtClean="0"/>
              <a:t>rendered.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can think of a container as representing a canvas in a browser window for your content to be displayed on a canvas that can transform based on its </a:t>
            </a:r>
            <a:r>
              <a:rPr lang="en-US" sz="2000" dirty="0" smtClean="0"/>
              <a:t>environment.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Unless </a:t>
            </a:r>
            <a:r>
              <a:rPr lang="en-US" sz="2000" dirty="0"/>
              <a:t>explicitly specified, your content will never creep outside of this canvas, regardless of the </a:t>
            </a:r>
            <a:r>
              <a:rPr lang="en-US" sz="2000" dirty="0" smtClean="0"/>
              <a:t>viewport.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dirty="0"/>
              <a:t>container can apply to the entire contents of a page, where you would have one </a:t>
            </a:r>
            <a:r>
              <a:rPr lang="en-US" sz="2000" dirty="0">
                <a:solidFill>
                  <a:srgbClr val="FF0000"/>
                </a:solidFill>
              </a:rPr>
              <a:t>root container element</a:t>
            </a:r>
            <a:r>
              <a:rPr lang="en-US" sz="2000" dirty="0"/>
              <a:t>, or to different sections of a page, where you would have numerous container elements on the </a:t>
            </a:r>
            <a:r>
              <a:rPr lang="en-US" sz="2000" dirty="0" smtClean="0"/>
              <a:t>page.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There </a:t>
            </a:r>
            <a:r>
              <a:rPr lang="en-US" sz="2000" dirty="0"/>
              <a:t>are two types of container classes provided by </a:t>
            </a:r>
            <a:r>
              <a:rPr lang="en-US" sz="2000" dirty="0" smtClean="0"/>
              <a:t>Bootstrap: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Container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Container-fluid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415460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container class</a:t>
            </a:r>
            <a:r>
              <a:rPr lang="en-US" sz="2000" dirty="0"/>
              <a:t> renders the contents of the page to a </a:t>
            </a:r>
            <a:r>
              <a:rPr lang="en-US" sz="2000" dirty="0">
                <a:solidFill>
                  <a:srgbClr val="FF0000"/>
                </a:solidFill>
              </a:rPr>
              <a:t>fixed </a:t>
            </a:r>
            <a:r>
              <a:rPr lang="en-US" sz="2000" dirty="0" smtClean="0">
                <a:solidFill>
                  <a:srgbClr val="FF0000"/>
                </a:solidFill>
              </a:rPr>
              <a:t>width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width is typically based upon the width of the viewport, leveraging </a:t>
            </a:r>
            <a:r>
              <a:rPr lang="en-US" sz="2000" dirty="0">
                <a:solidFill>
                  <a:srgbClr val="FF0000"/>
                </a:solidFill>
              </a:rPr>
              <a:t>CSS media queries</a:t>
            </a:r>
            <a:r>
              <a:rPr lang="en-US" sz="2000" dirty="0"/>
              <a:t> to determine which width is most suitable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60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are media queries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000" dirty="0"/>
              <a:t>Media queries are </a:t>
            </a:r>
            <a:r>
              <a:rPr lang="en-US" sz="2000" dirty="0">
                <a:solidFill>
                  <a:srgbClr val="FF0000"/>
                </a:solidFill>
              </a:rPr>
              <a:t>expressions</a:t>
            </a:r>
            <a:r>
              <a:rPr lang="en-US" sz="2000" dirty="0"/>
              <a:t>, which resolve to a </a:t>
            </a:r>
            <a:r>
              <a:rPr lang="en-US" sz="2000" dirty="0">
                <a:solidFill>
                  <a:srgbClr val="FF0000"/>
                </a:solidFill>
              </a:rPr>
              <a:t>Boolean </a:t>
            </a:r>
            <a:r>
              <a:rPr lang="en-US" sz="2000" dirty="0" smtClean="0">
                <a:solidFill>
                  <a:srgbClr val="FF0000"/>
                </a:solidFill>
              </a:rPr>
              <a:t>value</a:t>
            </a:r>
            <a:r>
              <a:rPr lang="en-US" sz="2000" dirty="0" smtClean="0"/>
              <a:t>.</a:t>
            </a:r>
          </a:p>
          <a:p>
            <a:pPr marL="461963" lvl="0">
              <a:buFont typeface="Wingdings" panose="05000000000000000000" pitchFamily="2" charset="2"/>
              <a:buChar char="§"/>
            </a:pPr>
            <a:r>
              <a:rPr lang="en-US" sz="2000" dirty="0" smtClean="0"/>
              <a:t>They are </a:t>
            </a:r>
            <a:r>
              <a:rPr lang="en-US" sz="2000" dirty="0"/>
              <a:t>used to trigger </a:t>
            </a:r>
            <a:r>
              <a:rPr lang="en-US" sz="2000" dirty="0">
                <a:solidFill>
                  <a:srgbClr val="FF0000"/>
                </a:solidFill>
              </a:rPr>
              <a:t>@media rules</a:t>
            </a:r>
            <a:r>
              <a:rPr lang="en-US" sz="2000" dirty="0"/>
              <a:t> that define styles for different media types</a:t>
            </a:r>
            <a:r>
              <a:rPr lang="en-US" sz="2000" dirty="0" smtClean="0"/>
              <a:t>.</a:t>
            </a:r>
          </a:p>
          <a:p>
            <a:pPr marL="461963" lvl="0">
              <a:buFont typeface="Wingdings" panose="05000000000000000000" pitchFamily="2" charset="2"/>
              <a:buChar char="§"/>
            </a:pPr>
            <a:r>
              <a:rPr lang="en-US" sz="2000" dirty="0"/>
              <a:t>The grid system has </a:t>
            </a:r>
            <a:r>
              <a:rPr lang="en-US" sz="2000" dirty="0">
                <a:solidFill>
                  <a:srgbClr val="FF0000"/>
                </a:solidFill>
              </a:rPr>
              <a:t>five core breakpoints</a:t>
            </a:r>
            <a:r>
              <a:rPr lang="en-US" sz="2000" dirty="0"/>
              <a:t> it references, which are defined in </a:t>
            </a:r>
            <a:r>
              <a:rPr lang="en-US" sz="2000" dirty="0">
                <a:solidFill>
                  <a:srgbClr val="FF0000"/>
                </a:solidFill>
              </a:rPr>
              <a:t>_</a:t>
            </a:r>
            <a:r>
              <a:rPr lang="en-US" sz="2000" dirty="0" smtClean="0">
                <a:solidFill>
                  <a:srgbClr val="FF0000"/>
                </a:solidFill>
              </a:rPr>
              <a:t>variables.scss</a:t>
            </a:r>
            <a:r>
              <a:rPr lang="en-US" sz="2000" dirty="0" smtClean="0"/>
              <a:t>.</a:t>
            </a:r>
          </a:p>
          <a:p>
            <a:pPr marL="461963" lvl="0">
              <a:buFont typeface="Wingdings" panose="05000000000000000000" pitchFamily="2" charset="2"/>
              <a:buChar char="§"/>
            </a:pPr>
            <a:r>
              <a:rPr lang="en-US" sz="2000" dirty="0" smtClean="0"/>
              <a:t>These are:</a:t>
            </a:r>
          </a:p>
          <a:p>
            <a:pPr marL="687388" lvl="0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extra-small </a:t>
            </a:r>
            <a:r>
              <a:rPr lang="en-US" sz="2000" dirty="0"/>
              <a:t>(xs</a:t>
            </a:r>
            <a:r>
              <a:rPr lang="en-US" sz="2000" dirty="0" smtClean="0"/>
              <a:t>)</a:t>
            </a:r>
          </a:p>
          <a:p>
            <a:pPr marL="687388" lvl="0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small </a:t>
            </a:r>
            <a:r>
              <a:rPr lang="en-US" sz="2000" dirty="0"/>
              <a:t>(sm</a:t>
            </a:r>
            <a:r>
              <a:rPr lang="en-US" sz="2000" dirty="0" smtClean="0"/>
              <a:t>)</a:t>
            </a:r>
          </a:p>
          <a:p>
            <a:pPr marL="687388" lvl="0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medium </a:t>
            </a:r>
            <a:r>
              <a:rPr lang="en-US" sz="2000" dirty="0"/>
              <a:t>(md</a:t>
            </a:r>
            <a:r>
              <a:rPr lang="en-US" sz="2000" dirty="0" smtClean="0"/>
              <a:t>)</a:t>
            </a:r>
          </a:p>
          <a:p>
            <a:pPr marL="687388" lvl="0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large </a:t>
            </a:r>
            <a:r>
              <a:rPr lang="en-US" sz="2000" dirty="0"/>
              <a:t>(lg) </a:t>
            </a:r>
            <a:r>
              <a:rPr lang="en-US" sz="2000" dirty="0" smtClean="0"/>
              <a:t>and</a:t>
            </a:r>
          </a:p>
          <a:p>
            <a:pPr marL="687388" lvl="0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extralarge </a:t>
            </a:r>
            <a:r>
              <a:rPr lang="en-US" sz="2000" dirty="0"/>
              <a:t>(xl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67180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are </a:t>
            </a:r>
            <a:r>
              <a:rPr lang="en-US" dirty="0" smtClean="0"/>
              <a:t>Breakpoints?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000" dirty="0"/>
              <a:t>Breakpoints in relation to web development layouts are </a:t>
            </a:r>
            <a:r>
              <a:rPr lang="en-US" sz="2000" dirty="0">
                <a:solidFill>
                  <a:srgbClr val="FF0000"/>
                </a:solidFill>
              </a:rPr>
              <a:t>predefined vertical and horizontal dimensions</a:t>
            </a:r>
            <a:r>
              <a:rPr lang="en-US" sz="2000" dirty="0"/>
              <a:t> at which the </a:t>
            </a:r>
            <a:r>
              <a:rPr lang="en-US" sz="2000" dirty="0">
                <a:solidFill>
                  <a:srgbClr val="FF0000"/>
                </a:solidFill>
              </a:rPr>
              <a:t>style rules </a:t>
            </a:r>
            <a:r>
              <a:rPr lang="en-US" sz="2000" dirty="0" smtClean="0">
                <a:solidFill>
                  <a:srgbClr val="FF0000"/>
                </a:solidFill>
              </a:rPr>
              <a:t>change</a:t>
            </a:r>
            <a:r>
              <a:rPr lang="en-US" sz="2000" dirty="0" smtClean="0"/>
              <a:t>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As </a:t>
            </a:r>
            <a:r>
              <a:rPr lang="en-US" sz="2000" dirty="0"/>
              <a:t>these rules break, they </a:t>
            </a:r>
            <a:r>
              <a:rPr lang="en-US" sz="2000" dirty="0">
                <a:solidFill>
                  <a:srgbClr val="FF0000"/>
                </a:solidFill>
              </a:rPr>
              <a:t>trigger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another set of rules optimized for those </a:t>
            </a:r>
            <a:r>
              <a:rPr lang="en-US" sz="2000" dirty="0" smtClean="0">
                <a:solidFill>
                  <a:srgbClr val="0070C0"/>
                </a:solidFill>
              </a:rPr>
              <a:t>dimensions</a:t>
            </a:r>
            <a:r>
              <a:rPr lang="en-US" sz="2000" dirty="0" smtClean="0"/>
              <a:t>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These </a:t>
            </a:r>
            <a:r>
              <a:rPr lang="en-US" sz="2000" dirty="0"/>
              <a:t>rules are triggered by media queries, querying the dimensions of the </a:t>
            </a:r>
            <a:r>
              <a:rPr lang="en-US" sz="2000" dirty="0" smtClean="0"/>
              <a:t>viewport.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For </a:t>
            </a:r>
            <a:r>
              <a:rPr lang="en-US" sz="2000" dirty="0"/>
              <a:t>example, @media (min-width: 768px) will trigger a set of rules when the viewport is more than 768px wide</a:t>
            </a:r>
            <a:r>
              <a:rPr lang="en-US" sz="2000" dirty="0" smtClean="0"/>
              <a:t>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/>
              <a:t>Let's take a look at _variables.scss</a:t>
            </a:r>
            <a:r>
              <a:rPr lang="en-US" sz="2000" dirty="0" smtClean="0"/>
              <a:t>:</a:t>
            </a:r>
          </a:p>
          <a:p>
            <a:pPr marL="227013" lvl="0" indent="0">
              <a:buNone/>
            </a:pPr>
            <a:endParaRPr lang="en-US" sz="2000" dirty="0" smtClean="0"/>
          </a:p>
          <a:p>
            <a:pPr marL="227013" lvl="0" indent="0">
              <a:buNone/>
            </a:pPr>
            <a:endParaRPr lang="en-US" dirty="0"/>
          </a:p>
          <a:p>
            <a:pPr marL="227013" lvl="0" indent="0">
              <a:buNone/>
            </a:pPr>
            <a:endParaRPr lang="en-US" sz="2000" dirty="0" smtClean="0"/>
          </a:p>
          <a:p>
            <a:pPr marL="227013" lvl="0" indent="0">
              <a:buNone/>
            </a:pPr>
            <a:endParaRPr lang="en-US" dirty="0"/>
          </a:p>
          <a:p>
            <a:pPr marL="227013" lvl="0" indent="0">
              <a:buNone/>
            </a:pPr>
            <a:endParaRPr lang="en-US" sz="2000" dirty="0"/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Here</a:t>
            </a:r>
            <a:r>
              <a:rPr lang="en-US" sz="2000" dirty="0"/>
              <a:t>, Bootstrap is defining the five breakpoints' minimum and maximum width variables, and the associated display </a:t>
            </a:r>
            <a:r>
              <a:rPr lang="en-US" sz="2000" dirty="0" smtClean="0"/>
              <a:t>types.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157" y="3491740"/>
            <a:ext cx="3788822" cy="21339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311719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are </a:t>
            </a:r>
            <a:r>
              <a:rPr lang="en-US" dirty="0" smtClean="0"/>
              <a:t>Breakpoints?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234950">
              <a:buFont typeface="Wingdings" panose="05000000000000000000" pitchFamily="2" charset="2"/>
              <a:buChar char="§"/>
            </a:pPr>
            <a:r>
              <a:rPr lang="en-US" dirty="0"/>
              <a:t>Bootstrap will reference these variables throughout all its Sass code as the breakpoints can now be accessed as properties of </a:t>
            </a:r>
            <a:r>
              <a:rPr lang="en-US" dirty="0">
                <a:solidFill>
                  <a:srgbClr val="FF0000"/>
                </a:solidFill>
              </a:rPr>
              <a:t>$grid-breakpoints</a:t>
            </a:r>
            <a:r>
              <a:rPr lang="en-US" dirty="0"/>
              <a:t>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dirty="0" smtClean="0"/>
              <a:t>We </a:t>
            </a:r>
            <a:r>
              <a:rPr lang="en-US" dirty="0"/>
              <a:t>can also see the variables for the various container sizes, associated with the appropriate breakpoints.</a:t>
            </a:r>
            <a:endParaRPr lang="en-US" sz="2000" dirty="0" smtClean="0"/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Look at the code in </a:t>
            </a:r>
            <a:r>
              <a:rPr lang="en-US" sz="2000" dirty="0" smtClean="0">
                <a:solidFill>
                  <a:srgbClr val="FF0000"/>
                </a:solidFill>
              </a:rPr>
              <a:t>Listing 2-1</a:t>
            </a:r>
          </a:p>
          <a:p>
            <a:pPr marL="687388" lvl="0" indent="-225425">
              <a:buFont typeface="Wingdings" panose="05000000000000000000" pitchFamily="2" charset="2"/>
              <a:buChar char="ü"/>
            </a:pPr>
            <a:r>
              <a:rPr lang="en-US" sz="2000" dirty="0"/>
              <a:t>For example, container-tablet is set to 750 px: 720px plus the value of grid-gutter-width, which is </a:t>
            </a:r>
            <a:r>
              <a:rPr lang="en-US" sz="2000" dirty="0" smtClean="0"/>
              <a:t>30px.</a:t>
            </a:r>
          </a:p>
          <a:p>
            <a:pPr marL="687388" lvl="0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As </a:t>
            </a:r>
            <a:r>
              <a:rPr lang="en-US" sz="2000" dirty="0"/>
              <a:t>you can see from the comments in the code, </a:t>
            </a:r>
            <a:r>
              <a:rPr lang="en-US" sz="2000" dirty="0">
                <a:solidFill>
                  <a:srgbClr val="FF0000"/>
                </a:solidFill>
              </a:rPr>
              <a:t>container-**</a:t>
            </a:r>
            <a:r>
              <a:rPr lang="en-US" sz="2000" dirty="0"/>
              <a:t> is associated directly with </a:t>
            </a:r>
            <a:r>
              <a:rPr lang="en-US" sz="2000" dirty="0">
                <a:solidFill>
                  <a:srgbClr val="FF0000"/>
                </a:solidFill>
              </a:rPr>
              <a:t>screen-</a:t>
            </a:r>
            <a:r>
              <a:rPr lang="en-US" sz="2000" dirty="0" smtClean="0">
                <a:solidFill>
                  <a:srgbClr val="FF0000"/>
                </a:solidFill>
              </a:rPr>
              <a:t>**</a:t>
            </a:r>
            <a:r>
              <a:rPr lang="en-US" sz="2000" dirty="0" smtClean="0"/>
              <a:t>.</a:t>
            </a:r>
          </a:p>
          <a:p>
            <a:pPr marL="687388" lvl="0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Then</a:t>
            </a:r>
            <a:r>
              <a:rPr lang="en-US" sz="2000" dirty="0"/>
              <a:t>, these sizes are leveraged via media queries in </a:t>
            </a:r>
            <a:r>
              <a:rPr lang="en-US" sz="2000" dirty="0">
                <a:solidFill>
                  <a:srgbClr val="FF0000"/>
                </a:solidFill>
              </a:rPr>
              <a:t>_grid.scss</a:t>
            </a:r>
            <a:r>
              <a:rPr lang="en-US" sz="2000" dirty="0"/>
              <a:t> to set the desired width of the container.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/>
              <a:t>Let's take a look inside _grid.scss at the .container class:</a:t>
            </a:r>
          </a:p>
          <a:p>
            <a:pPr marL="227013" lvl="0" indent="0">
              <a:buNone/>
            </a:pPr>
            <a:endParaRPr lang="en-US" sz="2000" dirty="0" smtClean="0"/>
          </a:p>
          <a:p>
            <a:pPr marL="227013" lvl="0" indent="0">
              <a:buNone/>
            </a:pPr>
            <a:endParaRPr lang="en-US" sz="2000" dirty="0" smtClean="0"/>
          </a:p>
          <a:p>
            <a:pPr marL="227013" lvl="0" indent="0">
              <a:buNone/>
            </a:pPr>
            <a:endParaRPr lang="en-US" sz="2000" dirty="0" smtClean="0"/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/>
              <a:t>The make-container() and make-container-max-widths() are mixins with rules to center the container within the viewport and set max-width rules, respectively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64" y="4386118"/>
            <a:ext cx="5623857" cy="10269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0444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Listing 2-1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9091628" cy="33832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448062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mixin?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000" dirty="0"/>
              <a:t>A mixin in this context is a set of predefined style rules encapsulated in a variable, which </a:t>
            </a:r>
            <a:r>
              <a:rPr lang="en-US" sz="2000" dirty="0" smtClean="0"/>
              <a:t>can be </a:t>
            </a:r>
            <a:r>
              <a:rPr lang="en-US" sz="2000" dirty="0"/>
              <a:t>used within another rules </a:t>
            </a:r>
            <a:r>
              <a:rPr lang="en-US" sz="2000" dirty="0" smtClean="0"/>
              <a:t>definition.</a:t>
            </a:r>
          </a:p>
          <a:p>
            <a:pPr marL="461963" lvl="0">
              <a:buFont typeface="Wingdings" panose="05000000000000000000" pitchFamily="2" charset="2"/>
              <a:buChar char="§"/>
            </a:pPr>
            <a:r>
              <a:rPr lang="en-US" sz="2000" dirty="0" smtClean="0"/>
              <a:t>This </a:t>
            </a:r>
            <a:r>
              <a:rPr lang="en-US" sz="2000" dirty="0"/>
              <a:t>is great for code maintenance and don't repeat yourself (</a:t>
            </a:r>
            <a:r>
              <a:rPr lang="en-US" sz="2000" dirty="0">
                <a:solidFill>
                  <a:srgbClr val="FF0000"/>
                </a:solidFill>
              </a:rPr>
              <a:t>DRY</a:t>
            </a:r>
            <a:r>
              <a:rPr lang="en-US" sz="2000" dirty="0"/>
              <a:t>) </a:t>
            </a:r>
            <a:r>
              <a:rPr lang="en-US" sz="2000" dirty="0" smtClean="0"/>
              <a:t>principles.</a:t>
            </a:r>
          </a:p>
          <a:p>
            <a:pPr marL="461963" lvl="0"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will also find make-container and make-container-max-widths within _</a:t>
            </a:r>
            <a:r>
              <a:rPr lang="en-US" sz="2000" dirty="0" smtClean="0"/>
              <a:t>grid.scss.</a:t>
            </a:r>
          </a:p>
          <a:p>
            <a:pPr marL="461963" lvl="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make-container mixin centralizes the alignment of the container using margin and padding </a:t>
            </a:r>
            <a:r>
              <a:rPr lang="en-US" sz="2000" dirty="0" smtClean="0"/>
              <a:t>rules.</a:t>
            </a:r>
          </a:p>
          <a:p>
            <a:pPr marL="461963" lvl="0">
              <a:buFont typeface="Wingdings" panose="05000000000000000000" pitchFamily="2" charset="2"/>
              <a:buChar char="§"/>
            </a:pPr>
            <a:r>
              <a:rPr lang="en-US" sz="2000" dirty="0" smtClean="0"/>
              <a:t>Have </a:t>
            </a:r>
            <a:r>
              <a:rPr lang="en-US" sz="2000" dirty="0"/>
              <a:t>a look at the following code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3221372" y="3951215"/>
            <a:ext cx="272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INCOMPLETE PG 57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959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Container-fluid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other type of container, container-fluid, differs from container in two distinct </a:t>
            </a:r>
            <a:r>
              <a:rPr lang="en-US" sz="2000" dirty="0" smtClean="0"/>
              <a:t>ways: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It </a:t>
            </a:r>
            <a:r>
              <a:rPr lang="en-US" sz="2000" dirty="0"/>
              <a:t>takes up the full-width of the viewport, except for 15 pixels padding left and </a:t>
            </a:r>
            <a:r>
              <a:rPr lang="en-US" sz="2000" dirty="0" smtClean="0"/>
              <a:t>right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It </a:t>
            </a:r>
            <a:r>
              <a:rPr lang="en-US" sz="2000" dirty="0"/>
              <a:t>doesn't concern itself with </a:t>
            </a:r>
            <a:r>
              <a:rPr lang="en-US" sz="2000" dirty="0" smtClean="0"/>
              <a:t>breakpoints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container-fluid allows the page to be fully responsive to all widths, providing smoother </a:t>
            </a:r>
            <a:r>
              <a:rPr lang="en-US" sz="2000" dirty="0" smtClean="0"/>
              <a:t>transitions.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When </a:t>
            </a:r>
            <a:r>
              <a:rPr lang="en-US" sz="2000" dirty="0"/>
              <a:t>responding to breakpoints, container snaps the layout to the appropriate width, while container-fluid progressively alters the layout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The only difference in the markup is that instead of the container class being applied to the container div, the container-fluid class is applied.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Look at the </a:t>
            </a:r>
            <a:r>
              <a:rPr lang="en-US" sz="2000" dirty="0" smtClean="0"/>
              <a:t>code snippet (</a:t>
            </a:r>
            <a:r>
              <a:rPr lang="en-US" sz="2000" dirty="0" smtClean="0">
                <a:solidFill>
                  <a:srgbClr val="FF0000"/>
                </a:solidFill>
              </a:rPr>
              <a:t>Figure 2.3</a:t>
            </a:r>
            <a:r>
              <a:rPr lang="en-US" sz="2000" dirty="0" smtClean="0"/>
              <a:t>)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container element now sits 15 pixels from the edge of the </a:t>
            </a:r>
            <a:r>
              <a:rPr lang="en-US" sz="2000" dirty="0" smtClean="0"/>
              <a:t>browser.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When </a:t>
            </a:r>
            <a:r>
              <a:rPr lang="en-US" sz="2000" dirty="0"/>
              <a:t>we use container, the container already has a hard-coded width </a:t>
            </a:r>
            <a:r>
              <a:rPr lang="en-US" sz="2000" dirty="0" smtClean="0"/>
              <a:t>defined.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This </a:t>
            </a:r>
            <a:r>
              <a:rPr lang="en-US" sz="2000" dirty="0"/>
              <a:t>width is based on the viewport. For example, at a resolution of 1200 px wide, the container would be 1140 px </a:t>
            </a:r>
            <a:r>
              <a:rPr lang="en-US" sz="2000" dirty="0" smtClean="0"/>
              <a:t>wide.</a:t>
            </a:r>
          </a:p>
        </p:txBody>
      </p:sp>
    </p:spTree>
    <p:extLst>
      <p:ext uri="{BB962C8B-B14F-4D97-AF65-F5344CB8AC3E}">
        <p14:creationId xmlns:p14="http://schemas.microsoft.com/office/powerpoint/2010/main" val="9546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Container-fluid			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dirty="0" smtClean="0"/>
              <a:t>At </a:t>
            </a:r>
            <a:r>
              <a:rPr lang="en-US" dirty="0"/>
              <a:t>a resolution of 1280 pixels, the container would remain at 1170 px wide, because the container only responds to certain breakpoints.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When </a:t>
            </a:r>
            <a:r>
              <a:rPr lang="en-US" sz="2000" dirty="0"/>
              <a:t>we use container-fluid, the container width is dynamic, because container-fluid responds to every horizontal change and bases the width solely on the padding values from the </a:t>
            </a:r>
            <a:r>
              <a:rPr lang="en-US" sz="2000" dirty="0">
                <a:solidFill>
                  <a:srgbClr val="FF0000"/>
                </a:solidFill>
              </a:rPr>
              <a:t>make-container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mixin.container</a:t>
            </a:r>
            <a:r>
              <a:rPr lang="en-US" sz="2000" dirty="0"/>
              <a:t>, on the other hand, responds only at specific widths. container-fluid is the approach to take when building a page which needs to work across all display sizes and forms, especially when building mobile-first applications. </a:t>
            </a: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container ensures that our contents will always display within a defined area on the </a:t>
            </a:r>
            <a:r>
              <a:rPr lang="en-US" sz="2000" dirty="0" smtClean="0"/>
              <a:t>page.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But </a:t>
            </a:r>
            <a:r>
              <a:rPr lang="en-US" sz="2000" dirty="0"/>
              <a:t>what about positioning content within the container? This is where rows come into play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69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Demo Project: 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You </a:t>
            </a:r>
            <a:r>
              <a:rPr lang="en-US" sz="2000" dirty="0"/>
              <a:t>will learn how to do the </a:t>
            </a:r>
            <a:r>
              <a:rPr lang="en-US" sz="2000" dirty="0" smtClean="0"/>
              <a:t>following: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Use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Bootstrap grid system</a:t>
            </a:r>
            <a:r>
              <a:rPr lang="en-US" sz="2000" dirty="0"/>
              <a:t> to structure the information presented on your </a:t>
            </a:r>
            <a:r>
              <a:rPr lang="en-US" sz="2000" dirty="0" smtClean="0"/>
              <a:t>website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Create </a:t>
            </a:r>
            <a:r>
              <a:rPr lang="en-US" sz="2000" dirty="0"/>
              <a:t>a fixed, branded, navigation bar with animated scroll </a:t>
            </a:r>
            <a:r>
              <a:rPr lang="en-US" sz="2000" dirty="0" smtClean="0"/>
              <a:t>effects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Use </a:t>
            </a:r>
            <a:r>
              <a:rPr lang="en-US" sz="2000" dirty="0"/>
              <a:t>an </a:t>
            </a:r>
            <a:r>
              <a:rPr lang="en-US" sz="2000" dirty="0">
                <a:solidFill>
                  <a:srgbClr val="FF0000"/>
                </a:solidFill>
              </a:rPr>
              <a:t>image carousel</a:t>
            </a:r>
            <a:r>
              <a:rPr lang="en-US" sz="2000" dirty="0"/>
              <a:t> for displaying different photographs, implemented using Bootstrap's </a:t>
            </a:r>
            <a:r>
              <a:rPr lang="en-US" sz="2000" dirty="0">
                <a:solidFill>
                  <a:srgbClr val="FF0000"/>
                </a:solidFill>
              </a:rPr>
              <a:t>carousel.js</a:t>
            </a:r>
            <a:r>
              <a:rPr lang="en-US" sz="2000" dirty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jumbotron</a:t>
            </a:r>
            <a:r>
              <a:rPr lang="en-US" sz="2000" dirty="0" smtClean="0"/>
              <a:t>. 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Build </a:t>
            </a:r>
            <a:r>
              <a:rPr lang="en-US" sz="2000" dirty="0"/>
              <a:t>custom tabs that allow users to navigate across different </a:t>
            </a:r>
            <a:r>
              <a:rPr lang="en-US" sz="2000" dirty="0" smtClean="0"/>
              <a:t>contents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Use </a:t>
            </a:r>
            <a:r>
              <a:rPr lang="en-US" sz="2000" dirty="0"/>
              <a:t>and apply Bootstrap's </a:t>
            </a:r>
            <a:r>
              <a:rPr lang="en-US" sz="2000" dirty="0">
                <a:solidFill>
                  <a:srgbClr val="FF0000"/>
                </a:solidFill>
              </a:rPr>
              <a:t>modal </a:t>
            </a:r>
            <a:r>
              <a:rPr lang="en-US" sz="2000" dirty="0" smtClean="0">
                <a:solidFill>
                  <a:srgbClr val="FF0000"/>
                </a:solidFill>
              </a:rPr>
              <a:t>dialogs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Apply </a:t>
            </a:r>
            <a:r>
              <a:rPr lang="en-US" sz="2000" dirty="0"/>
              <a:t>a fixed page </a:t>
            </a:r>
            <a:r>
              <a:rPr lang="en-US" sz="2000" dirty="0" smtClean="0"/>
              <a:t>footer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Create </a:t>
            </a:r>
            <a:r>
              <a:rPr lang="en-US" sz="2000" dirty="0"/>
              <a:t>forms for data entry using Bootstrap's input controls (text fields, text areas, and buttons) and apply Bootstrap's input validation </a:t>
            </a:r>
            <a:r>
              <a:rPr lang="en-US" sz="2000" dirty="0" smtClean="0"/>
              <a:t>styles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Make </a:t>
            </a:r>
            <a:r>
              <a:rPr lang="en-US" sz="2000" dirty="0"/>
              <a:t>best use of Bootstrap's </a:t>
            </a:r>
            <a:r>
              <a:rPr lang="en-US" sz="2000" dirty="0">
                <a:solidFill>
                  <a:srgbClr val="FF0000"/>
                </a:solidFill>
              </a:rPr>
              <a:t>context </a:t>
            </a:r>
            <a:r>
              <a:rPr lang="en-US" sz="2000" dirty="0" smtClean="0">
                <a:solidFill>
                  <a:srgbClr val="FF0000"/>
                </a:solidFill>
              </a:rPr>
              <a:t>classes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Create </a:t>
            </a:r>
            <a:r>
              <a:rPr lang="en-US" sz="2000" dirty="0"/>
              <a:t>alert messages and learn how to customize </a:t>
            </a:r>
            <a:r>
              <a:rPr lang="en-US" sz="2000" dirty="0" smtClean="0"/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14407101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Figure 2.3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6574932" cy="36311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05935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Box sizing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</a:pPr>
            <a:r>
              <a:rPr lang="en-US" sz="2000" dirty="0"/>
              <a:t>In CSS, every element is represented as a rectangle, or </a:t>
            </a:r>
            <a:r>
              <a:rPr lang="en-US" sz="2000" dirty="0" smtClean="0"/>
              <a:t>box.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Each </a:t>
            </a:r>
            <a:r>
              <a:rPr lang="en-US" sz="2000" dirty="0"/>
              <a:t>box has a number of properties associated with it to define how the element is rendered. This is the </a:t>
            </a:r>
            <a:r>
              <a:rPr lang="en-US" sz="2000" dirty="0">
                <a:solidFill>
                  <a:srgbClr val="FF0000"/>
                </a:solidFill>
              </a:rPr>
              <a:t>CSS Box </a:t>
            </a:r>
            <a:r>
              <a:rPr lang="en-US" sz="2000" dirty="0" smtClean="0">
                <a:solidFill>
                  <a:srgbClr val="FF0000"/>
                </a:solidFill>
              </a:rPr>
              <a:t>Model</a:t>
            </a:r>
            <a:r>
              <a:rPr lang="en-US" sz="2000" dirty="0" smtClean="0"/>
              <a:t>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box-sizing property of an element defines how the Box Model should calculate the width and height of </a:t>
            </a:r>
            <a:r>
              <a:rPr lang="en-US" sz="2000" dirty="0" smtClean="0"/>
              <a:t>elements.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default value for box-sizing in the CSS box model is </a:t>
            </a:r>
            <a:r>
              <a:rPr lang="en-US" sz="2000" dirty="0" smtClean="0">
                <a:solidFill>
                  <a:srgbClr val="FF0000"/>
                </a:solidFill>
              </a:rPr>
              <a:t>content-box</a:t>
            </a:r>
            <a:r>
              <a:rPr lang="en-US" sz="2000" dirty="0" smtClean="0"/>
              <a:t>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content-box property only includes the content of an element when calculating the size of that element. </a:t>
            </a:r>
            <a:endParaRPr lang="en-US" sz="2000" dirty="0" smtClean="0"/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Bootstrap </a:t>
            </a:r>
            <a:r>
              <a:rPr lang="en-US" sz="2000" dirty="0"/>
              <a:t>4 defaults the value of box-sizing to </a:t>
            </a:r>
            <a:r>
              <a:rPr lang="en-US" sz="2000" dirty="0" smtClean="0">
                <a:solidFill>
                  <a:srgbClr val="FF0000"/>
                </a:solidFill>
              </a:rPr>
              <a:t>border-box</a:t>
            </a:r>
            <a:r>
              <a:rPr lang="en-US" sz="2000" dirty="0" smtClean="0"/>
              <a:t>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border-box property includes the padding and border, as well as the content of the element in the calculation of the height and width of the </a:t>
            </a:r>
            <a:r>
              <a:rPr lang="en-US" sz="2000" dirty="0" smtClean="0"/>
              <a:t>element. Note </a:t>
            </a:r>
            <a:r>
              <a:rPr lang="en-US" sz="2000" dirty="0"/>
              <a:t>that the margin is not included in the </a:t>
            </a:r>
            <a:r>
              <a:rPr lang="en-US" sz="2000" dirty="0" smtClean="0"/>
              <a:t>calculation.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third possible value for box-sizing is </a:t>
            </a:r>
            <a:r>
              <a:rPr lang="en-US" sz="2000" dirty="0" smtClean="0">
                <a:solidFill>
                  <a:srgbClr val="FF0000"/>
                </a:solidFill>
              </a:rPr>
              <a:t>padding-box</a:t>
            </a:r>
            <a:r>
              <a:rPr lang="en-US" sz="2000" dirty="0" smtClean="0"/>
              <a:t>.</a:t>
            </a:r>
          </a:p>
          <a:p>
            <a:pPr marL="461963" lvl="0" indent="-23495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padding-box property, as the name suggests, only uses the content and the padding in calculating the size of an element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44749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Rows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 row is used to define a selection of elements that should be dealt with as a </a:t>
            </a:r>
            <a:r>
              <a:rPr lang="en-US" sz="2000" dirty="0">
                <a:solidFill>
                  <a:srgbClr val="FF0000"/>
                </a:solidFill>
              </a:rPr>
              <a:t>horizontal </a:t>
            </a:r>
            <a:r>
              <a:rPr lang="en-US" sz="2000" dirty="0" smtClean="0">
                <a:solidFill>
                  <a:srgbClr val="FF0000"/>
                </a:solidFill>
              </a:rPr>
              <a:t>group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As </a:t>
            </a:r>
            <a:r>
              <a:rPr lang="en-US" sz="2000" dirty="0"/>
              <a:t>such, rows reside within a container </a:t>
            </a:r>
            <a:r>
              <a:rPr lang="en-US" sz="2000" dirty="0" smtClean="0"/>
              <a:t>element.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power of the row lies in being able to </a:t>
            </a:r>
            <a:r>
              <a:rPr lang="en-US" sz="2000" dirty="0">
                <a:solidFill>
                  <a:srgbClr val="FF0000"/>
                </a:solidFill>
              </a:rPr>
              <a:t>stack content </a:t>
            </a:r>
            <a:r>
              <a:rPr lang="en-US" sz="2000" dirty="0" smtClean="0">
                <a:solidFill>
                  <a:srgbClr val="FF0000"/>
                </a:solidFill>
              </a:rPr>
              <a:t>vertically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Almost </a:t>
            </a:r>
            <a:r>
              <a:rPr lang="en-US" sz="2000" dirty="0"/>
              <a:t>like containers within a container, or defining a section of the </a:t>
            </a:r>
            <a:r>
              <a:rPr lang="en-US" sz="2000" dirty="0" smtClean="0"/>
              <a:t>page.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The true power of rows only becomes apparent when they are used with columns.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Creating </a:t>
            </a:r>
            <a:r>
              <a:rPr lang="en-US" sz="2000" dirty="0"/>
              <a:t>a row is as simple as applying the row class to the desired element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1" y="3684391"/>
            <a:ext cx="4636001" cy="26206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883" y="3684391"/>
            <a:ext cx="6308418" cy="1852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7880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Columns </a:t>
            </a:r>
            <a:r>
              <a:rPr lang="en-US" sz="2000" dirty="0"/>
              <a:t>are the most important piece of the </a:t>
            </a:r>
            <a:r>
              <a:rPr lang="en-US" sz="2000" dirty="0">
                <a:solidFill>
                  <a:srgbClr val="FF0000"/>
                </a:solidFill>
              </a:rPr>
              <a:t>grid </a:t>
            </a:r>
            <a:r>
              <a:rPr lang="en-US" sz="2000" dirty="0" smtClean="0">
                <a:solidFill>
                  <a:srgbClr val="FF0000"/>
                </a:solidFill>
              </a:rPr>
              <a:t>system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Rows </a:t>
            </a:r>
            <a:r>
              <a:rPr lang="en-US" sz="2000" dirty="0"/>
              <a:t>exist within containers, and those rows are split up into </a:t>
            </a:r>
            <a:r>
              <a:rPr lang="en-US" sz="2000" dirty="0">
                <a:solidFill>
                  <a:srgbClr val="FF0000"/>
                </a:solidFill>
              </a:rPr>
              <a:t>12 equal columns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Let's </a:t>
            </a:r>
            <a:r>
              <a:rPr lang="en-US" sz="2000" dirty="0"/>
              <a:t>take a look at an example, by taking the first step into creating the print sizes section of </a:t>
            </a:r>
            <a:r>
              <a:rPr lang="en-US" sz="2000" dirty="0" smtClean="0"/>
              <a:t>MyPhoto.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There </a:t>
            </a:r>
            <a:r>
              <a:rPr lang="en-US" sz="2000" dirty="0"/>
              <a:t>will be 12 print sizes offered. Let's list those sizes </a:t>
            </a:r>
            <a:r>
              <a:rPr lang="en-US" sz="2000" dirty="0" smtClean="0"/>
              <a:t>horizontally </a:t>
            </a:r>
            <a:r>
              <a:rPr lang="en-US" sz="2000" dirty="0" smtClean="0">
                <a:solidFill>
                  <a:srgbClr val="FF0000"/>
                </a:solidFill>
              </a:rPr>
              <a:t>(Figure 2.5)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As usual, we have our </a:t>
            </a:r>
            <a:r>
              <a:rPr lang="en-US" sz="2000" dirty="0" smtClean="0"/>
              <a:t>container.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Within </a:t>
            </a:r>
            <a:r>
              <a:rPr lang="en-US" sz="2000" dirty="0"/>
              <a:t>that container, we have a row, and within that row we have twelve individual elements with the </a:t>
            </a:r>
            <a:r>
              <a:rPr lang="en-US" sz="2000" dirty="0" smtClean="0"/>
              <a:t>col-sm-1.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This </a:t>
            </a:r>
            <a:r>
              <a:rPr lang="en-US" sz="2000" dirty="0"/>
              <a:t>produces a very neat list of evenly spaced elements in a single row on the page. </a:t>
            </a: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59782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Figure 2.5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68362"/>
            <a:ext cx="8781780" cy="45478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20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Nesting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869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Pulling and pushing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842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Offsetting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35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Image elements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244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Responsive utilities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2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Demo Project: Agenda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Rapidly </a:t>
            </a:r>
            <a:r>
              <a:rPr lang="en-US" sz="2000" dirty="0"/>
              <a:t>develop interactive data tables for displaying product </a:t>
            </a:r>
            <a:r>
              <a:rPr lang="en-US" sz="2000" dirty="0" smtClean="0"/>
              <a:t>information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Use </a:t>
            </a:r>
            <a:r>
              <a:rPr lang="en-US" sz="2000" dirty="0"/>
              <a:t>drop-down menus, custom fonts, and </a:t>
            </a:r>
            <a:r>
              <a:rPr lang="en-US" sz="2000" dirty="0" smtClean="0"/>
              <a:t>icons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2017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Helper classes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97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Text alignment and </a:t>
            </a:r>
            <a:r>
              <a:rPr lang="en-US" dirty="0" smtClean="0">
                <a:solidFill>
                  <a:schemeClr val="bg1"/>
                </a:solidFill>
              </a:rPr>
              <a:t>transformation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984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994AD2-711B-412D-8C92-CF1BBB2DA9C7}" type="datetime1">
              <a:rPr lang="en-US" smtClean="0"/>
              <a:t>5/1/2018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1012999-1CD9-4014-B1C6-70315F8BBED0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22703"/>
              </p:ext>
            </p:extLst>
          </p:nvPr>
        </p:nvGraphicFramePr>
        <p:xfrm>
          <a:off x="1188133" y="233280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ill Sans MT" panose="020B0502020104020203" pitchFamily="34" charset="0"/>
                        </a:rPr>
                        <a:t>Bootstrap History - Wiki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Gill Sans MT" panose="020B05020201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91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Bootstrap History - Wiki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Bootstrap, originally named </a:t>
            </a:r>
            <a:r>
              <a:rPr lang="en-US" sz="2000" dirty="0">
                <a:solidFill>
                  <a:srgbClr val="FF0000"/>
                </a:solidFill>
              </a:rPr>
              <a:t>Twitter Blueprint</a:t>
            </a:r>
            <a:r>
              <a:rPr lang="en-US" sz="2000" dirty="0"/>
              <a:t>, was developed by Mark Otto and Jacob Thornton at Twitter as a framework to encourage consistency across internal </a:t>
            </a:r>
            <a:r>
              <a:rPr lang="en-US" sz="2000" dirty="0" smtClean="0"/>
              <a:t>tools.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Before </a:t>
            </a:r>
            <a:r>
              <a:rPr lang="en-US" sz="2000" dirty="0"/>
              <a:t>Bootstrap, various libraries were used for interface development, which led to inconsistencies and a high maintenance burden. </a:t>
            </a:r>
            <a:endParaRPr lang="en-US" sz="2000" dirty="0" smtClean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It was renamed from Twitter Blueprint to </a:t>
            </a:r>
            <a:r>
              <a:rPr lang="en-US" sz="2000" dirty="0">
                <a:solidFill>
                  <a:srgbClr val="FF0000"/>
                </a:solidFill>
              </a:rPr>
              <a:t>Bootstrap</a:t>
            </a:r>
            <a:r>
              <a:rPr lang="en-US" sz="2000" dirty="0"/>
              <a:t>, and released as an open source project on </a:t>
            </a:r>
            <a:r>
              <a:rPr lang="en-US" sz="2000" dirty="0">
                <a:solidFill>
                  <a:srgbClr val="FF0000"/>
                </a:solidFill>
              </a:rPr>
              <a:t>August 19, 2011</a:t>
            </a:r>
            <a:r>
              <a:rPr lang="en-US" sz="2000" dirty="0" smtClean="0"/>
              <a:t>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On January 31, 2012, </a:t>
            </a:r>
            <a:r>
              <a:rPr lang="en-US" sz="2000" dirty="0">
                <a:solidFill>
                  <a:srgbClr val="FF0000"/>
                </a:solidFill>
              </a:rPr>
              <a:t>Bootstrap 2</a:t>
            </a:r>
            <a:r>
              <a:rPr lang="en-US" sz="2000" dirty="0"/>
              <a:t> was released, which added a twelve-column responsive grid layout system, inbuilt support for Glyphicons, several new components, as well as changes to many of the existing </a:t>
            </a:r>
            <a:r>
              <a:rPr lang="en-US" sz="2000" dirty="0" smtClean="0"/>
              <a:t>components.</a:t>
            </a:r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/>
              <a:t>On August 19, 2013, </a:t>
            </a:r>
            <a:r>
              <a:rPr lang="en-US" sz="2000" dirty="0">
                <a:solidFill>
                  <a:srgbClr val="FF0000"/>
                </a:solidFill>
              </a:rPr>
              <a:t>Bootstrap 3</a:t>
            </a:r>
            <a:r>
              <a:rPr lang="en-US" sz="2000" dirty="0"/>
              <a:t> was released, which redesigned components to use flat design, and a mobile first approach</a:t>
            </a:r>
            <a:r>
              <a:rPr lang="en-US" sz="2000" dirty="0" smtClean="0"/>
              <a:t>.</a:t>
            </a:r>
            <a:endParaRPr lang="en-US" sz="2000" dirty="0"/>
          </a:p>
          <a:p>
            <a:pPr marL="461963">
              <a:buFont typeface="Wingdings" panose="05000000000000000000" pitchFamily="2" charset="2"/>
              <a:buChar char="§"/>
            </a:pPr>
            <a:r>
              <a:rPr lang="en-US" sz="2000" dirty="0" smtClean="0"/>
              <a:t>On </a:t>
            </a:r>
            <a:r>
              <a:rPr lang="en-US" sz="2000" dirty="0"/>
              <a:t>October 29, 2014, Mark Otto announced that </a:t>
            </a:r>
            <a:r>
              <a:rPr lang="en-US" sz="2000" dirty="0">
                <a:solidFill>
                  <a:srgbClr val="FF0000"/>
                </a:solidFill>
              </a:rPr>
              <a:t>Bootstrap 4</a:t>
            </a:r>
            <a:r>
              <a:rPr lang="en-US" sz="2000" dirty="0"/>
              <a:t> was in </a:t>
            </a:r>
            <a:r>
              <a:rPr lang="en-US" sz="2000" dirty="0" smtClean="0"/>
              <a:t>development.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/>
              <a:t>first alpha version of Bootstrap 4 was released on August 19, </a:t>
            </a:r>
            <a:r>
              <a:rPr lang="en-US" sz="2000" dirty="0" smtClean="0"/>
              <a:t>2015.</a:t>
            </a:r>
          </a:p>
        </p:txBody>
      </p:sp>
    </p:spTree>
    <p:extLst>
      <p:ext uri="{BB962C8B-B14F-4D97-AF65-F5344CB8AC3E}">
        <p14:creationId xmlns:p14="http://schemas.microsoft.com/office/powerpoint/2010/main" val="27736204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Bootstrap History – Wiki						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/>
              <a:t>first beta version was released on 10 August </a:t>
            </a:r>
            <a:r>
              <a:rPr lang="en-US" sz="2000" dirty="0" smtClean="0"/>
              <a:t>2017</a:t>
            </a:r>
          </a:p>
          <a:p>
            <a:pPr marL="687388" indent="-225425">
              <a:buFont typeface="Wingdings" panose="05000000000000000000" pitchFamily="2" charset="2"/>
              <a:buChar char="ü"/>
            </a:pPr>
            <a:r>
              <a:rPr lang="en-US" sz="2000" dirty="0" smtClean="0"/>
              <a:t>The stable version of Bootstrap 4 was released on </a:t>
            </a:r>
            <a:r>
              <a:rPr lang="en-US" sz="2000" dirty="0" smtClean="0">
                <a:solidFill>
                  <a:srgbClr val="FF0000"/>
                </a:solidFill>
              </a:rPr>
              <a:t>January 18, 2018</a:t>
            </a:r>
            <a:r>
              <a:rPr lang="en-US" sz="2000" dirty="0" smtClean="0"/>
              <a:t> basically improving print styles, border utilities and provides more control over the flexbox.`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546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Third-party Libraries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development of </a:t>
            </a:r>
            <a:r>
              <a:rPr lang="en-US" sz="2000" dirty="0">
                <a:solidFill>
                  <a:srgbClr val="FF0000"/>
                </a:solidFill>
              </a:rPr>
              <a:t>MyPhoto</a:t>
            </a:r>
            <a:r>
              <a:rPr lang="en-US" sz="2000" dirty="0"/>
              <a:t> will introduce you to a range of third-party libraries such </a:t>
            </a:r>
            <a:r>
              <a:rPr lang="en-US" sz="2000" dirty="0" smtClean="0"/>
              <a:t>as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Scrollspy</a:t>
            </a:r>
            <a:r>
              <a:rPr lang="en-US" sz="2000" dirty="0" smtClean="0"/>
              <a:t> </a:t>
            </a:r>
            <a:r>
              <a:rPr lang="en-US" sz="2000" dirty="0"/>
              <a:t>(for scroll animations</a:t>
            </a:r>
            <a:r>
              <a:rPr lang="en-US" sz="2000" dirty="0" smtClean="0"/>
              <a:t>)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SalvattoreJS</a:t>
            </a:r>
            <a:r>
              <a:rPr lang="en-US" sz="2000" dirty="0" smtClean="0"/>
              <a:t> </a:t>
            </a:r>
            <a:r>
              <a:rPr lang="en-US" sz="2000" dirty="0"/>
              <a:t>(a library for complementing our Bootstrap </a:t>
            </a:r>
            <a:r>
              <a:rPr lang="en-US" sz="2000" dirty="0" smtClean="0"/>
              <a:t>grid)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Animate.css</a:t>
            </a:r>
            <a:r>
              <a:rPr lang="en-US" sz="2000" dirty="0" smtClean="0"/>
              <a:t> </a:t>
            </a:r>
            <a:r>
              <a:rPr lang="en-US" sz="2000" dirty="0"/>
              <a:t>(for beautiful CSS animations, such as fade-in </a:t>
            </a:r>
            <a:r>
              <a:rPr lang="en-US" sz="2000" dirty="0" smtClean="0"/>
              <a:t>effects)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Bootstrap </a:t>
            </a:r>
            <a:r>
              <a:rPr lang="en-US" sz="2000" dirty="0">
                <a:solidFill>
                  <a:srgbClr val="FF0000"/>
                </a:solidFill>
              </a:rPr>
              <a:t>DataTables</a:t>
            </a:r>
            <a:r>
              <a:rPr lang="en-US" sz="2000" dirty="0"/>
              <a:t> (for </a:t>
            </a:r>
            <a:r>
              <a:rPr lang="en-US" sz="2000" dirty="0" smtClean="0"/>
              <a:t>rapidly </a:t>
            </a:r>
            <a:r>
              <a:rPr lang="en-US" sz="2000" dirty="0"/>
              <a:t>displaying data in tabular form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560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Website Sections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website itself will consist of different sections: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/>
              <a:t>A Welcome </a:t>
            </a:r>
            <a:r>
              <a:rPr lang="en-US" sz="2000" dirty="0" smtClean="0"/>
              <a:t>section			An </a:t>
            </a:r>
            <a:r>
              <a:rPr lang="en-US" sz="2000" dirty="0"/>
              <a:t>About </a:t>
            </a:r>
            <a:r>
              <a:rPr lang="en-US" sz="2000" dirty="0" smtClean="0"/>
              <a:t>section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A </a:t>
            </a:r>
            <a:r>
              <a:rPr lang="en-US" sz="2000" dirty="0"/>
              <a:t>Services </a:t>
            </a:r>
            <a:r>
              <a:rPr lang="en-US" sz="2000" dirty="0" smtClean="0"/>
              <a:t>section			A </a:t>
            </a:r>
            <a:r>
              <a:rPr lang="en-US" sz="2000" dirty="0"/>
              <a:t>Gallery </a:t>
            </a:r>
            <a:r>
              <a:rPr lang="en-US" sz="2000" dirty="0" smtClean="0"/>
              <a:t>section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A </a:t>
            </a:r>
            <a:r>
              <a:rPr lang="en-US" sz="2000" dirty="0"/>
              <a:t>Contact Us </a:t>
            </a:r>
            <a:r>
              <a:rPr lang="en-US" sz="2000" dirty="0" smtClean="0"/>
              <a:t>section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By </a:t>
            </a:r>
            <a:r>
              <a:rPr lang="en-US" sz="2000" dirty="0"/>
              <a:t>developing the </a:t>
            </a:r>
            <a:r>
              <a:rPr lang="en-US" sz="2000" dirty="0">
                <a:solidFill>
                  <a:srgbClr val="FF0000"/>
                </a:solidFill>
              </a:rPr>
              <a:t>Welcome</a:t>
            </a:r>
            <a:r>
              <a:rPr lang="en-US" sz="2000" dirty="0"/>
              <a:t> section, you will learn how to use Bootstrap's jumbotron and alert </a:t>
            </a:r>
            <a:r>
              <a:rPr lang="en-US" sz="2000" dirty="0" smtClean="0"/>
              <a:t>dialogs along </a:t>
            </a:r>
            <a:r>
              <a:rPr lang="en-US" sz="2000" dirty="0"/>
              <a:t>with different font and text </a:t>
            </a:r>
            <a:r>
              <a:rPr lang="en-US" sz="2000" dirty="0" smtClean="0"/>
              <a:t>styles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>
                <a:solidFill>
                  <a:srgbClr val="FF0000"/>
                </a:solidFill>
              </a:rPr>
              <a:t>About</a:t>
            </a:r>
            <a:r>
              <a:rPr lang="en-US" sz="2000" dirty="0"/>
              <a:t> section will show you how to use </a:t>
            </a:r>
            <a:r>
              <a:rPr lang="en-US" sz="2000" dirty="0" smtClean="0">
                <a:solidFill>
                  <a:srgbClr val="FF0000"/>
                </a:solidFill>
              </a:rPr>
              <a:t>cards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>
                <a:solidFill>
                  <a:srgbClr val="FF0000"/>
                </a:solidFill>
              </a:rPr>
              <a:t>Services</a:t>
            </a:r>
            <a:r>
              <a:rPr lang="en-US" sz="2000" dirty="0"/>
              <a:t> section of our project introduces you to Bootstrap's custom tabs.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Further, </a:t>
            </a:r>
            <a:r>
              <a:rPr lang="en-US" sz="2000" dirty="0"/>
              <a:t>you will </a:t>
            </a:r>
            <a:r>
              <a:rPr lang="en-US" sz="2000" dirty="0" smtClean="0"/>
              <a:t>use </a:t>
            </a:r>
            <a:r>
              <a:rPr lang="en-US" sz="2000" dirty="0"/>
              <a:t>rich imagery to really show off the website's sample services. You will achieve this by really mastering Bootstrap's responsive core along with Bootstrap's carousel and third-party jQuery </a:t>
            </a:r>
            <a:r>
              <a:rPr lang="en-US" sz="2000" dirty="0" smtClean="0"/>
              <a:t>plugins.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Last </a:t>
            </a:r>
            <a:r>
              <a:rPr lang="en-US" sz="2000" dirty="0"/>
              <a:t>but not least, the </a:t>
            </a:r>
            <a:r>
              <a:rPr lang="en-US" sz="2000" dirty="0">
                <a:solidFill>
                  <a:srgbClr val="FF0000"/>
                </a:solidFill>
              </a:rPr>
              <a:t>Contact Us</a:t>
            </a:r>
            <a:r>
              <a:rPr lang="en-US" sz="2000" dirty="0"/>
              <a:t> section will demonstrate how to use Bootstrap's form elements and helper functions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Take a look at the </a:t>
            </a:r>
            <a:r>
              <a:rPr lang="en-US" sz="2000" dirty="0" smtClean="0">
                <a:solidFill>
                  <a:srgbClr val="FF0000"/>
                </a:solidFill>
              </a:rPr>
              <a:t>Figure 1.1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806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5806</Words>
  <Application>Microsoft Office PowerPoint</Application>
  <PresentationFormat>Widescreen</PresentationFormat>
  <Paragraphs>444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PowerPoint Presentation</vt:lpstr>
      <vt:lpstr>PowerPoint Presentation</vt:lpstr>
      <vt:lpstr>PowerPoint Presentation</vt:lpstr>
      <vt:lpstr>Intro</vt:lpstr>
      <vt:lpstr>Introducing to demo project</vt:lpstr>
      <vt:lpstr>Demo Project: Agenda</vt:lpstr>
      <vt:lpstr>Demo Project: Agenda         |</vt:lpstr>
      <vt:lpstr>Third-party Libraries</vt:lpstr>
      <vt:lpstr>Website Sections</vt:lpstr>
      <vt:lpstr>Figure 1.1</vt:lpstr>
      <vt:lpstr>What Bootstrap 4 Alpha 4 has to offer</vt:lpstr>
      <vt:lpstr>Layout</vt:lpstr>
      <vt:lpstr>Content Styling</vt:lpstr>
      <vt:lpstr>Figure 1.2 || 1.3</vt:lpstr>
      <vt:lpstr>Components</vt:lpstr>
      <vt:lpstr>Figure 1.4</vt:lpstr>
      <vt:lpstr>Mobile support</vt:lpstr>
      <vt:lpstr>Utility classes</vt:lpstr>
      <vt:lpstr>Cross-browser compatibility</vt:lpstr>
      <vt:lpstr>Sass instead of Less</vt:lpstr>
      <vt:lpstr>From pixel to root em</vt:lpstr>
      <vt:lpstr>Typographic units of measurement</vt:lpstr>
      <vt:lpstr>No more support for Internet Explorer 8</vt:lpstr>
      <vt:lpstr>A new grid tier</vt:lpstr>
      <vt:lpstr>Bye-bye GLYPHICONS</vt:lpstr>
      <vt:lpstr>Bigger text: no more panels, wells, and thumbnails </vt:lpstr>
      <vt:lpstr>New and improved form input controls</vt:lpstr>
      <vt:lpstr>Figure 1.6 || 1.7</vt:lpstr>
      <vt:lpstr>Customization</vt:lpstr>
      <vt:lpstr>Setting up our project</vt:lpstr>
      <vt:lpstr>Code 1.1</vt:lpstr>
      <vt:lpstr>Viewport scaling</vt:lpstr>
      <vt:lpstr>Viewport scaling           |</vt:lpstr>
      <vt:lpstr>Including Bootstrap: CDN</vt:lpstr>
      <vt:lpstr>Including Bootstrap: CDN         |</vt:lpstr>
      <vt:lpstr>What is a Content Delivery Network?</vt:lpstr>
      <vt:lpstr>Tether: Third-party Library</vt:lpstr>
      <vt:lpstr>Code 1.2</vt:lpstr>
      <vt:lpstr>How do I install Bower?</vt:lpstr>
      <vt:lpstr>Installing Bootstrap</vt:lpstr>
      <vt:lpstr>Installing Bootstrap          |</vt:lpstr>
      <vt:lpstr>Installing jQuery</vt:lpstr>
      <vt:lpstr>Installing Tether</vt:lpstr>
      <vt:lpstr>Index.html</vt:lpstr>
      <vt:lpstr>PowerPoint Presentation</vt:lpstr>
      <vt:lpstr>Intro</vt:lpstr>
      <vt:lpstr>The grid system</vt:lpstr>
      <vt:lpstr>What is a viewport?</vt:lpstr>
      <vt:lpstr>Figure 2.1</vt:lpstr>
      <vt:lpstr>Flexbox support</vt:lpstr>
      <vt:lpstr>Containers</vt:lpstr>
      <vt:lpstr>Container</vt:lpstr>
      <vt:lpstr>What are media queries?</vt:lpstr>
      <vt:lpstr>What are Breakpoints?</vt:lpstr>
      <vt:lpstr>What are Breakpoints?         |</vt:lpstr>
      <vt:lpstr>Listing 2-1</vt:lpstr>
      <vt:lpstr>What mixin?</vt:lpstr>
      <vt:lpstr>Container-fluid</vt:lpstr>
      <vt:lpstr>Container-fluid            |</vt:lpstr>
      <vt:lpstr>Figure 2.3</vt:lpstr>
      <vt:lpstr>Box sizing</vt:lpstr>
      <vt:lpstr>Rows</vt:lpstr>
      <vt:lpstr>Columns</vt:lpstr>
      <vt:lpstr>Figure 2.5</vt:lpstr>
      <vt:lpstr>Nesting</vt:lpstr>
      <vt:lpstr>Pulling and pushing</vt:lpstr>
      <vt:lpstr>Offsetting</vt:lpstr>
      <vt:lpstr>Image elements</vt:lpstr>
      <vt:lpstr>Responsive utilities</vt:lpstr>
      <vt:lpstr>Helper classes</vt:lpstr>
      <vt:lpstr>Text alignment and transformation</vt:lpstr>
      <vt:lpstr>PowerPoint Presentation</vt:lpstr>
      <vt:lpstr>Bootstrap History - Wiki</vt:lpstr>
      <vt:lpstr>Bootstrap History – Wiki         |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76</cp:revision>
  <dcterms:created xsi:type="dcterms:W3CDTF">2018-04-26T03:21:35Z</dcterms:created>
  <dcterms:modified xsi:type="dcterms:W3CDTF">2018-05-01T15:37:32Z</dcterms:modified>
</cp:coreProperties>
</file>