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14" r:id="rId2"/>
    <p:sldId id="31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8" r:id="rId43"/>
    <p:sldId id="316"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BBF7CF-E389-4998-8299-F9BE832090BE}">
          <p14:sldIdLst>
            <p14:sldId id="314"/>
            <p14:sldId id="315"/>
            <p14:sldId id="257"/>
          </p14:sldIdLst>
        </p14:section>
        <p14:section name="Intro" id="{0EF07311-DE3E-4DC5-AC2D-6EC705550491}">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Lst>
        </p14:section>
        <p14:section name="Styling Text" id="{A8871B1E-AFA2-44C4-B38F-1BDF0336BA72}">
          <p14:sldIdLst>
            <p14:sldId id="294"/>
            <p14:sldId id="296"/>
            <p14:sldId id="298"/>
          </p14:sldIdLst>
        </p14:section>
        <p14:section name="Appendix Section" id="{24505AB3-8E66-4C80-BFF3-6D9D4ECD409D}">
          <p14:sldIdLst>
            <p14:sldId id="316"/>
            <p14:sldId id="301"/>
            <p14:sldId id="302"/>
            <p14:sldId id="303"/>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4" autoAdjust="0"/>
    <p:restoredTop sz="94660"/>
  </p:normalViewPr>
  <p:slideViewPr>
    <p:cSldViewPr snapToGrid="0">
      <p:cViewPr varScale="1">
        <p:scale>
          <a:sx n="110" d="100"/>
          <a:sy n="110" d="100"/>
        </p:scale>
        <p:origin x="300"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4/28/2018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53117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4/28/2018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28847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CSS</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4/28/2018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53744941"/>
              </p:ext>
            </p:extLst>
          </p:nvPr>
        </p:nvGraphicFramePr>
        <p:xfrm>
          <a:off x="6890265" y="3340665"/>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dirty="0" smtClean="0"/>
                        <a:t>25-Apr-18</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2171390"/>
              </p:ext>
            </p:extLst>
          </p:nvPr>
        </p:nvGraphicFramePr>
        <p:xfrm>
          <a:off x="9350479" y="3340662"/>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200462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How CSS works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CSS (Cascading Style Sheets) allows you to create great looking web pages, but how does it work under the </a:t>
            </a:r>
            <a:r>
              <a:rPr lang="en-US" sz="2000" dirty="0" smtClean="0"/>
              <a:t>hood?</a:t>
            </a:r>
          </a:p>
          <a:p>
            <a:pPr marL="461963">
              <a:buFont typeface="Wingdings" panose="05000000000000000000" pitchFamily="2" charset="2"/>
              <a:buChar char="§"/>
            </a:pPr>
            <a:r>
              <a:rPr lang="en-US" sz="2000" dirty="0" smtClean="0"/>
              <a:t>This </a:t>
            </a:r>
            <a:r>
              <a:rPr lang="en-US" sz="2000" dirty="0"/>
              <a:t>article </a:t>
            </a:r>
            <a:r>
              <a:rPr lang="en-US" sz="2000" dirty="0" smtClean="0"/>
              <a:t>explains</a:t>
            </a:r>
          </a:p>
          <a:p>
            <a:pPr marL="687388" indent="-225425">
              <a:buFont typeface="Wingdings" panose="05000000000000000000" pitchFamily="2" charset="2"/>
              <a:buChar char="ü"/>
            </a:pPr>
            <a:r>
              <a:rPr lang="en-US" sz="2000" dirty="0" smtClean="0"/>
              <a:t>what </a:t>
            </a:r>
            <a:r>
              <a:rPr lang="en-US" sz="2000" dirty="0"/>
              <a:t>CSS </a:t>
            </a:r>
            <a:r>
              <a:rPr lang="en-US" sz="2000" dirty="0" smtClean="0"/>
              <a:t>is</a:t>
            </a:r>
          </a:p>
          <a:p>
            <a:pPr marL="687388" indent="-225425">
              <a:buFont typeface="Wingdings" panose="05000000000000000000" pitchFamily="2" charset="2"/>
              <a:buChar char="ü"/>
            </a:pPr>
            <a:r>
              <a:rPr lang="en-US" sz="2000" dirty="0" smtClean="0"/>
              <a:t>how </a:t>
            </a:r>
            <a:r>
              <a:rPr lang="en-US" sz="2000" dirty="0"/>
              <a:t>the browser turns HTML into a Document Object Model (</a:t>
            </a:r>
            <a:r>
              <a:rPr lang="en-US" sz="2000" dirty="0" smtClean="0"/>
              <a:t>DOM)</a:t>
            </a:r>
          </a:p>
          <a:p>
            <a:pPr marL="687388" indent="-225425">
              <a:buFont typeface="Wingdings" panose="05000000000000000000" pitchFamily="2" charset="2"/>
              <a:buChar char="ü"/>
            </a:pPr>
            <a:r>
              <a:rPr lang="en-US" sz="2000" dirty="0" smtClean="0"/>
              <a:t>how </a:t>
            </a:r>
            <a:r>
              <a:rPr lang="en-US" sz="2000" dirty="0"/>
              <a:t>CSS is applied to parts of the </a:t>
            </a:r>
            <a:r>
              <a:rPr lang="en-US" sz="2000" dirty="0" smtClean="0"/>
              <a:t>DOM</a:t>
            </a:r>
          </a:p>
          <a:p>
            <a:pPr marL="687388" indent="-225425">
              <a:buFont typeface="Wingdings" panose="05000000000000000000" pitchFamily="2" charset="2"/>
              <a:buChar char="ü"/>
            </a:pPr>
            <a:r>
              <a:rPr lang="en-US" sz="2000" dirty="0" smtClean="0"/>
              <a:t>some </a:t>
            </a:r>
            <a:r>
              <a:rPr lang="en-US" sz="2000" dirty="0"/>
              <a:t>very basic syntax </a:t>
            </a:r>
            <a:r>
              <a:rPr lang="en-US" sz="2000" dirty="0" smtClean="0"/>
              <a:t>examples</a:t>
            </a:r>
          </a:p>
          <a:p>
            <a:pPr marL="687388" indent="-225425">
              <a:buFont typeface="Wingdings" panose="05000000000000000000" pitchFamily="2" charset="2"/>
              <a:buChar char="ü"/>
            </a:pPr>
            <a:r>
              <a:rPr lang="en-US" sz="2000" dirty="0" smtClean="0"/>
              <a:t>what </a:t>
            </a:r>
            <a:r>
              <a:rPr lang="en-US" sz="2000" dirty="0"/>
              <a:t>code is used to actually include our CSS in our web </a:t>
            </a:r>
            <a:r>
              <a:rPr lang="en-US" sz="2000" dirty="0" smtClean="0"/>
              <a:t>page</a:t>
            </a:r>
            <a:endParaRPr lang="en-US" sz="2000" dirty="0"/>
          </a:p>
        </p:txBody>
      </p:sp>
    </p:spTree>
    <p:extLst>
      <p:ext uri="{BB962C8B-B14F-4D97-AF65-F5344CB8AC3E}">
        <p14:creationId xmlns:p14="http://schemas.microsoft.com/office/powerpoint/2010/main" val="297147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What is CSS?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we have mentioned before, CSS is a language for specifying how documents are presented to users — how they are styled, laid out, etc.</a:t>
            </a:r>
          </a:p>
          <a:p>
            <a:pPr marL="461963">
              <a:buFont typeface="Wingdings" panose="05000000000000000000" pitchFamily="2" charset="2"/>
              <a:buChar char="§"/>
            </a:pPr>
            <a:r>
              <a:rPr lang="en-US" sz="2000" dirty="0" smtClean="0"/>
              <a:t>A </a:t>
            </a:r>
            <a:r>
              <a:rPr lang="en-US" sz="2000" dirty="0"/>
              <a:t>document is usually a text file structured using a </a:t>
            </a:r>
            <a:r>
              <a:rPr lang="en-US" sz="2000" dirty="0">
                <a:solidFill>
                  <a:srgbClr val="FF0000"/>
                </a:solidFill>
              </a:rPr>
              <a:t>markup language</a:t>
            </a:r>
            <a:r>
              <a:rPr lang="en-US" sz="2000" dirty="0"/>
              <a:t> — HTML is the most common markup language, but you will also come across other markup languages such as </a:t>
            </a:r>
            <a:r>
              <a:rPr lang="en-US" sz="2000" dirty="0">
                <a:solidFill>
                  <a:srgbClr val="FF0000"/>
                </a:solidFill>
              </a:rPr>
              <a:t>SVG</a:t>
            </a:r>
            <a:r>
              <a:rPr lang="en-US" sz="2000" dirty="0"/>
              <a:t> or </a:t>
            </a:r>
            <a:r>
              <a:rPr lang="en-US" sz="2000" dirty="0" smtClean="0">
                <a:solidFill>
                  <a:srgbClr val="FF0000"/>
                </a:solidFill>
              </a:rPr>
              <a:t>XML</a:t>
            </a:r>
            <a:r>
              <a:rPr lang="en-US" sz="2000" dirty="0" smtClean="0"/>
              <a:t>.</a:t>
            </a:r>
          </a:p>
          <a:p>
            <a:pPr marL="461963">
              <a:buFont typeface="Wingdings" panose="05000000000000000000" pitchFamily="2" charset="2"/>
              <a:buChar char="§"/>
            </a:pPr>
            <a:r>
              <a:rPr lang="en-US" sz="2000" dirty="0" smtClean="0"/>
              <a:t>Presenting </a:t>
            </a:r>
            <a:r>
              <a:rPr lang="en-US" sz="2000" dirty="0"/>
              <a:t>a document to a user means converting it into a usable form for your </a:t>
            </a:r>
            <a:r>
              <a:rPr lang="en-US" sz="2000" dirty="0" smtClean="0"/>
              <a:t>audience.</a:t>
            </a:r>
          </a:p>
          <a:p>
            <a:pPr marL="461963">
              <a:buFont typeface="Wingdings" panose="05000000000000000000" pitchFamily="2" charset="2"/>
              <a:buChar char="§"/>
            </a:pPr>
            <a:r>
              <a:rPr lang="en-US" sz="2000" dirty="0" smtClean="0"/>
              <a:t>Browsers</a:t>
            </a:r>
            <a:r>
              <a:rPr lang="en-US" sz="2000" dirty="0"/>
              <a:t>, like Firefox, Chrome or Internet Explorer, are designed to present documents visually, for example, on a computer screen, projector or printer.</a:t>
            </a:r>
            <a:endParaRPr lang="en-US" sz="2000" dirty="0" smtClean="0"/>
          </a:p>
        </p:txBody>
      </p:sp>
    </p:spTree>
    <p:extLst>
      <p:ext uri="{BB962C8B-B14F-4D97-AF65-F5344CB8AC3E}">
        <p14:creationId xmlns:p14="http://schemas.microsoft.com/office/powerpoint/2010/main" val="353745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How does CSS affect HTML?</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Web browsers apply </a:t>
            </a:r>
            <a:r>
              <a:rPr lang="en-US" sz="2000" dirty="0">
                <a:solidFill>
                  <a:srgbClr val="FF0000"/>
                </a:solidFill>
              </a:rPr>
              <a:t>CSS rules</a:t>
            </a:r>
            <a:r>
              <a:rPr lang="en-US" sz="2000" dirty="0"/>
              <a:t> to a document to affect how they are </a:t>
            </a:r>
            <a:r>
              <a:rPr lang="en-US" sz="2000" dirty="0" smtClean="0"/>
              <a:t>displayed.</a:t>
            </a:r>
          </a:p>
          <a:p>
            <a:pPr marL="461963">
              <a:buFont typeface="Wingdings" panose="05000000000000000000" pitchFamily="2" charset="2"/>
              <a:buChar char="§"/>
            </a:pPr>
            <a:r>
              <a:rPr lang="en-US" sz="2000" dirty="0" smtClean="0"/>
              <a:t>A </a:t>
            </a:r>
            <a:r>
              <a:rPr lang="en-US" sz="2000" dirty="0">
                <a:solidFill>
                  <a:srgbClr val="FF0000"/>
                </a:solidFill>
              </a:rPr>
              <a:t>CSS rule</a:t>
            </a:r>
            <a:r>
              <a:rPr lang="en-US" sz="2000" dirty="0"/>
              <a:t> is formed </a:t>
            </a:r>
            <a:r>
              <a:rPr lang="en-US" sz="2000" dirty="0" smtClean="0"/>
              <a:t>from:</a:t>
            </a:r>
          </a:p>
          <a:p>
            <a:pPr marL="687388" indent="-225425">
              <a:buFont typeface="Wingdings" panose="05000000000000000000" pitchFamily="2" charset="2"/>
              <a:buChar char="ü"/>
            </a:pPr>
            <a:r>
              <a:rPr lang="en-US" sz="2000" dirty="0" smtClean="0"/>
              <a:t>A </a:t>
            </a:r>
            <a:r>
              <a:rPr lang="en-US" sz="2000" dirty="0"/>
              <a:t>set of properties, which have values set to update how the HTML content is displayed, for example I want my element's width to be 50% of its parent element, and its background to be </a:t>
            </a:r>
            <a:r>
              <a:rPr lang="en-US" sz="2000" dirty="0" smtClean="0"/>
              <a:t>red.</a:t>
            </a:r>
          </a:p>
          <a:p>
            <a:pPr marL="687388" indent="-225425">
              <a:buFont typeface="Wingdings" panose="05000000000000000000" pitchFamily="2" charset="2"/>
              <a:buChar char="ü"/>
            </a:pPr>
            <a:r>
              <a:rPr lang="en-US" sz="2000" dirty="0" smtClean="0"/>
              <a:t>A </a:t>
            </a:r>
            <a:r>
              <a:rPr lang="en-US" sz="2000" dirty="0"/>
              <a:t>selector, which selects the element(s) you want to apply the updated property values </a:t>
            </a:r>
            <a:r>
              <a:rPr lang="en-US" sz="2000" dirty="0" smtClean="0"/>
              <a:t>to.</a:t>
            </a:r>
          </a:p>
          <a:p>
            <a:pPr marL="687388" indent="0">
              <a:buNone/>
            </a:pPr>
            <a:r>
              <a:rPr lang="en-US" sz="2000" dirty="0" smtClean="0"/>
              <a:t>For </a:t>
            </a:r>
            <a:r>
              <a:rPr lang="en-US" sz="2000" dirty="0"/>
              <a:t>example, I want to apply my CSS rule to all the paragraphs in my HTML </a:t>
            </a:r>
            <a:r>
              <a:rPr lang="en-US" sz="2000" dirty="0" smtClean="0"/>
              <a:t>document.</a:t>
            </a:r>
          </a:p>
          <a:p>
            <a:pPr marL="461963">
              <a:buFont typeface="Wingdings" panose="05000000000000000000" pitchFamily="2" charset="2"/>
              <a:buChar char="§"/>
            </a:pPr>
            <a:r>
              <a:rPr lang="en-US" sz="2000" dirty="0" smtClean="0"/>
              <a:t>A </a:t>
            </a:r>
            <a:r>
              <a:rPr lang="en-US" sz="2000" dirty="0"/>
              <a:t>set of CSS rules contained within a stylesheet determines how a webpage should </a:t>
            </a:r>
            <a:r>
              <a:rPr lang="en-US" sz="2000" dirty="0" smtClean="0"/>
              <a:t>look.</a:t>
            </a:r>
          </a:p>
          <a:p>
            <a:pPr marL="461963">
              <a:buFont typeface="Wingdings" panose="05000000000000000000" pitchFamily="2" charset="2"/>
              <a:buChar char="§"/>
            </a:pPr>
            <a:r>
              <a:rPr lang="en-US" sz="2000" dirty="0" smtClean="0"/>
              <a:t>You </a:t>
            </a:r>
            <a:r>
              <a:rPr lang="en-US" sz="2000" dirty="0"/>
              <a:t>will learn a lot more about what CSS syntax looks like in the next article of the module — CSS Syntax.</a:t>
            </a:r>
            <a:endParaRPr lang="en-US" sz="2000" dirty="0" smtClean="0"/>
          </a:p>
        </p:txBody>
      </p:sp>
    </p:spTree>
    <p:extLst>
      <p:ext uri="{BB962C8B-B14F-4D97-AF65-F5344CB8AC3E}">
        <p14:creationId xmlns:p14="http://schemas.microsoft.com/office/powerpoint/2010/main" val="334193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A quick CSS example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above descriptions may or may not have made sense, so let's make sure things are clear by presenting a quick </a:t>
            </a:r>
            <a:r>
              <a:rPr lang="en-US" sz="2000" dirty="0" smtClean="0"/>
              <a:t>example.</a:t>
            </a:r>
          </a:p>
          <a:p>
            <a:pPr marL="461963">
              <a:buFont typeface="Wingdings" panose="05000000000000000000" pitchFamily="2" charset="2"/>
              <a:buChar char="§"/>
            </a:pPr>
            <a:r>
              <a:rPr lang="en-US" sz="2000" dirty="0" smtClean="0"/>
              <a:t>First </a:t>
            </a:r>
            <a:r>
              <a:rPr lang="en-US" sz="2000" dirty="0"/>
              <a:t>of all, let's take a simple HTML document, containing an &lt;h1&gt; and a &lt;p&gt; (notice that a stylesheet is applied to the HTML using a &lt;link&gt; element</a:t>
            </a:r>
            <a:r>
              <a:rPr lang="en-US" sz="2000" dirty="0" smtClean="0"/>
              <a:t>) as shown in </a:t>
            </a:r>
            <a:r>
              <a:rPr lang="en-US" sz="2000" dirty="0" smtClean="0">
                <a:solidFill>
                  <a:srgbClr val="FF0000"/>
                </a:solidFill>
              </a:rPr>
              <a:t>Listing H-1</a:t>
            </a:r>
            <a:r>
              <a:rPr lang="en-US" sz="2000" dirty="0" smtClean="0"/>
              <a:t>.</a:t>
            </a:r>
          </a:p>
          <a:p>
            <a:pPr marL="461963">
              <a:buFont typeface="Wingdings" panose="05000000000000000000" pitchFamily="2" charset="2"/>
              <a:buChar char="§"/>
            </a:pPr>
            <a:r>
              <a:rPr lang="en-US" sz="2000" dirty="0"/>
              <a:t>Now let's look at a very simple CSS example containing two </a:t>
            </a:r>
            <a:r>
              <a:rPr lang="en-US" sz="2000" dirty="0" smtClean="0"/>
              <a:t>rules -</a:t>
            </a:r>
            <a:r>
              <a:rPr lang="en-US" sz="2000" dirty="0">
                <a:solidFill>
                  <a:srgbClr val="FF0000"/>
                </a:solidFill>
              </a:rPr>
              <a:t> Listing </a:t>
            </a:r>
            <a:r>
              <a:rPr lang="en-US" sz="2000" dirty="0" smtClean="0">
                <a:solidFill>
                  <a:srgbClr val="FF0000"/>
                </a:solidFill>
              </a:rPr>
              <a:t>H-2.</a:t>
            </a:r>
          </a:p>
          <a:p>
            <a:pPr marL="461963">
              <a:buFont typeface="Wingdings" panose="05000000000000000000" pitchFamily="2" charset="2"/>
              <a:buChar char="§"/>
            </a:pPr>
            <a:r>
              <a:rPr lang="en-US" sz="2000" dirty="0"/>
              <a:t>The first rule starts with an h1 selector, which means that it will apply its property values to the &lt;h1&gt; element. It contains three properties and their values (each property/value pair is called a declaration):</a:t>
            </a:r>
          </a:p>
          <a:p>
            <a:pPr marL="687388" indent="-225425">
              <a:buFont typeface="Wingdings" panose="05000000000000000000" pitchFamily="2" charset="2"/>
              <a:buChar char="ü"/>
            </a:pPr>
            <a:r>
              <a:rPr lang="en-US" sz="2000" dirty="0" smtClean="0"/>
              <a:t>The </a:t>
            </a:r>
            <a:r>
              <a:rPr lang="en-US" sz="2000" dirty="0"/>
              <a:t>first one sets the text color to blue.</a:t>
            </a:r>
          </a:p>
          <a:p>
            <a:pPr marL="687388" indent="-225425">
              <a:buFont typeface="Wingdings" panose="05000000000000000000" pitchFamily="2" charset="2"/>
              <a:buChar char="ü"/>
            </a:pPr>
            <a:r>
              <a:rPr lang="en-US" sz="2000" dirty="0"/>
              <a:t>The second sets the background color to yellow.</a:t>
            </a:r>
          </a:p>
          <a:p>
            <a:pPr marL="687388" indent="-225425">
              <a:buFont typeface="Wingdings" panose="05000000000000000000" pitchFamily="2" charset="2"/>
              <a:buChar char="ü"/>
            </a:pPr>
            <a:r>
              <a:rPr lang="en-US" sz="2000" dirty="0"/>
              <a:t>The third one puts a border around the header that is 1 pixel wide, solid (not dotted, or dashed, etc.), and colored black.</a:t>
            </a:r>
          </a:p>
          <a:p>
            <a:pPr marL="461963">
              <a:buFont typeface="Wingdings" panose="05000000000000000000" pitchFamily="2" charset="2"/>
              <a:buChar char="§"/>
            </a:pPr>
            <a:r>
              <a:rPr lang="en-US" sz="2000" dirty="0"/>
              <a:t>The second rule starts with a p selector, which means that it will apply its property values to the &lt;p&gt; element. It contains one declaration, which sets the text color to red</a:t>
            </a:r>
            <a:r>
              <a:rPr lang="en-US" sz="2000" dirty="0" smtClean="0"/>
              <a:t>.</a:t>
            </a:r>
          </a:p>
          <a:p>
            <a:pPr marL="461963">
              <a:buFont typeface="Wingdings" panose="05000000000000000000" pitchFamily="2" charset="2"/>
              <a:buChar char="§"/>
            </a:pPr>
            <a:r>
              <a:rPr lang="en-US" sz="2000" dirty="0" smtClean="0"/>
              <a:t>In a web browser, the code above would produce the following output -</a:t>
            </a:r>
            <a:r>
              <a:rPr lang="en-US" sz="2000" dirty="0" smtClean="0">
                <a:solidFill>
                  <a:srgbClr val="FF0000"/>
                </a:solidFill>
              </a:rPr>
              <a:t> Listing H-3</a:t>
            </a:r>
            <a:endParaRPr lang="en-US" sz="2000" dirty="0" smtClean="0"/>
          </a:p>
        </p:txBody>
      </p:sp>
    </p:spTree>
    <p:extLst>
      <p:ext uri="{BB962C8B-B14F-4D97-AF65-F5344CB8AC3E}">
        <p14:creationId xmlns:p14="http://schemas.microsoft.com/office/powerpoint/2010/main" val="1624500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H-1 || H-2 || H-3</a:t>
            </a:r>
            <a:endParaRPr lang="en-US" dirty="0"/>
          </a:p>
        </p:txBody>
      </p:sp>
      <p:pic>
        <p:nvPicPr>
          <p:cNvPr id="3" name="Picture 2"/>
          <p:cNvPicPr>
            <a:picLocks noChangeAspect="1"/>
          </p:cNvPicPr>
          <p:nvPr/>
        </p:nvPicPr>
        <p:blipFill>
          <a:blip r:embed="rId2"/>
          <a:stretch>
            <a:fillRect/>
          </a:stretch>
        </p:blipFill>
        <p:spPr>
          <a:xfrm>
            <a:off x="215598" y="1268362"/>
            <a:ext cx="4274717" cy="3269784"/>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5093335" y="1391896"/>
            <a:ext cx="3111010" cy="2571664"/>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5093335" y="4355179"/>
            <a:ext cx="5060678" cy="2119604"/>
          </a:xfrm>
          <a:prstGeom prst="rect">
            <a:avLst/>
          </a:prstGeom>
          <a:ln>
            <a:solidFill>
              <a:schemeClr val="accent1"/>
            </a:solidFill>
          </a:ln>
        </p:spPr>
      </p:pic>
    </p:spTree>
    <p:extLst>
      <p:ext uri="{BB962C8B-B14F-4D97-AF65-F5344CB8AC3E}">
        <p14:creationId xmlns:p14="http://schemas.microsoft.com/office/powerpoint/2010/main" val="187247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How does CSS actually work?</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a browser displays a document, it must combine the </a:t>
            </a:r>
            <a:r>
              <a:rPr lang="en-US" sz="2000" dirty="0">
                <a:solidFill>
                  <a:srgbClr val="FF0000"/>
                </a:solidFill>
              </a:rPr>
              <a:t>document's content</a:t>
            </a:r>
            <a:r>
              <a:rPr lang="en-US" sz="2000" dirty="0"/>
              <a:t> with its </a:t>
            </a:r>
            <a:r>
              <a:rPr lang="en-US" sz="2000" dirty="0">
                <a:solidFill>
                  <a:srgbClr val="FF0000"/>
                </a:solidFill>
              </a:rPr>
              <a:t>style </a:t>
            </a:r>
            <a:r>
              <a:rPr lang="en-US" sz="2000" dirty="0" smtClean="0">
                <a:solidFill>
                  <a:srgbClr val="FF0000"/>
                </a:solidFill>
              </a:rPr>
              <a:t>information</a:t>
            </a:r>
            <a:r>
              <a:rPr lang="en-US" sz="2000" dirty="0" smtClean="0"/>
              <a:t>.</a:t>
            </a:r>
          </a:p>
          <a:p>
            <a:pPr marL="461963" indent="-234950">
              <a:buFont typeface="Wingdings" panose="05000000000000000000" pitchFamily="2" charset="2"/>
              <a:buChar char="§"/>
            </a:pPr>
            <a:r>
              <a:rPr lang="en-US" sz="2000" dirty="0" smtClean="0"/>
              <a:t>It </a:t>
            </a:r>
            <a:r>
              <a:rPr lang="en-US" sz="2000" dirty="0"/>
              <a:t>processes the document in two stages</a:t>
            </a:r>
            <a:r>
              <a:rPr lang="en-US" sz="2000" dirty="0" smtClean="0"/>
              <a:t>:</a:t>
            </a:r>
          </a:p>
          <a:p>
            <a:pPr marL="687388" indent="-225425">
              <a:buFont typeface="Wingdings" panose="05000000000000000000" pitchFamily="2" charset="2"/>
              <a:buChar char="ü"/>
            </a:pPr>
            <a:r>
              <a:rPr lang="en-US" sz="2000" dirty="0"/>
              <a:t>The browser converts HTML and CSS into the </a:t>
            </a:r>
            <a:r>
              <a:rPr lang="en-US" sz="2000" dirty="0">
                <a:solidFill>
                  <a:srgbClr val="FF0000"/>
                </a:solidFill>
              </a:rPr>
              <a:t>DOM</a:t>
            </a:r>
            <a:r>
              <a:rPr lang="en-US" sz="2000" dirty="0"/>
              <a:t> (Document Object Model</a:t>
            </a:r>
            <a:r>
              <a:rPr lang="en-US" sz="2000" dirty="0" smtClean="0"/>
              <a:t>).</a:t>
            </a:r>
          </a:p>
          <a:p>
            <a:pPr marL="687388" indent="0">
              <a:buNone/>
            </a:pPr>
            <a:r>
              <a:rPr lang="en-US" sz="2000" dirty="0" smtClean="0"/>
              <a:t>The </a:t>
            </a:r>
            <a:r>
              <a:rPr lang="en-US" sz="2000" dirty="0"/>
              <a:t>DOM represents the document in the computer's </a:t>
            </a:r>
            <a:r>
              <a:rPr lang="en-US" sz="2000" dirty="0" smtClean="0"/>
              <a:t>memory.</a:t>
            </a:r>
          </a:p>
          <a:p>
            <a:pPr marL="687388" indent="0">
              <a:buNone/>
            </a:pPr>
            <a:r>
              <a:rPr lang="en-US" sz="2000" dirty="0" smtClean="0"/>
              <a:t>It </a:t>
            </a:r>
            <a:r>
              <a:rPr lang="en-US" sz="2000" dirty="0"/>
              <a:t>combines the document's content with its style.</a:t>
            </a:r>
          </a:p>
          <a:p>
            <a:pPr marL="687388" indent="-225425">
              <a:buFont typeface="Wingdings" panose="05000000000000000000" pitchFamily="2" charset="2"/>
              <a:buChar char="ü"/>
            </a:pPr>
            <a:r>
              <a:rPr lang="en-US" sz="2000" dirty="0"/>
              <a:t>The browser displays the contents of the DOM.</a:t>
            </a:r>
            <a:endParaRPr lang="en-US" sz="2000" dirty="0" smtClean="0"/>
          </a:p>
        </p:txBody>
      </p:sp>
      <p:pic>
        <p:nvPicPr>
          <p:cNvPr id="3" name="Picture 2"/>
          <p:cNvPicPr>
            <a:picLocks noChangeAspect="1"/>
          </p:cNvPicPr>
          <p:nvPr/>
        </p:nvPicPr>
        <p:blipFill>
          <a:blip r:embed="rId2"/>
          <a:stretch>
            <a:fillRect/>
          </a:stretch>
        </p:blipFill>
        <p:spPr>
          <a:xfrm>
            <a:off x="585411" y="3942826"/>
            <a:ext cx="5520375" cy="2132245"/>
          </a:xfrm>
          <a:prstGeom prst="rect">
            <a:avLst/>
          </a:prstGeom>
          <a:ln>
            <a:solidFill>
              <a:schemeClr val="accent1"/>
            </a:solidFill>
          </a:ln>
        </p:spPr>
      </p:pic>
    </p:spTree>
    <p:extLst>
      <p:ext uri="{BB962C8B-B14F-4D97-AF65-F5344CB8AC3E}">
        <p14:creationId xmlns:p14="http://schemas.microsoft.com/office/powerpoint/2010/main" val="54312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About the DOM</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DOM has a </a:t>
            </a:r>
            <a:r>
              <a:rPr lang="en-US" sz="2000" dirty="0">
                <a:solidFill>
                  <a:srgbClr val="FF0000"/>
                </a:solidFill>
              </a:rPr>
              <a:t>tree-like </a:t>
            </a:r>
            <a:r>
              <a:rPr lang="en-US" sz="2000" dirty="0" smtClean="0">
                <a:solidFill>
                  <a:srgbClr val="FF0000"/>
                </a:solidFill>
              </a:rPr>
              <a:t>structure</a:t>
            </a:r>
            <a:r>
              <a:rPr lang="en-US" sz="2000" dirty="0" smtClean="0"/>
              <a:t>.</a:t>
            </a:r>
          </a:p>
          <a:p>
            <a:pPr marL="461963">
              <a:buFont typeface="Wingdings" panose="05000000000000000000" pitchFamily="2" charset="2"/>
              <a:buChar char="§"/>
            </a:pPr>
            <a:r>
              <a:rPr lang="en-US" sz="2000" dirty="0" smtClean="0"/>
              <a:t>Each </a:t>
            </a:r>
            <a:r>
              <a:rPr lang="en-US" sz="2000" dirty="0"/>
              <a:t>element, attribute and piece of text in the markup language becomes a DOM node in the tree structure. </a:t>
            </a:r>
            <a:endParaRPr lang="en-US" sz="2000" dirty="0" smtClean="0"/>
          </a:p>
          <a:p>
            <a:pPr marL="461963">
              <a:buFont typeface="Wingdings" panose="05000000000000000000" pitchFamily="2" charset="2"/>
              <a:buChar char="§"/>
            </a:pPr>
            <a:r>
              <a:rPr lang="en-US" sz="2000" dirty="0" smtClean="0"/>
              <a:t>The </a:t>
            </a:r>
            <a:r>
              <a:rPr lang="en-US" sz="2000" dirty="0"/>
              <a:t>nodes are defined by their relationship to other DOM </a:t>
            </a:r>
            <a:r>
              <a:rPr lang="en-US" sz="2000" dirty="0" smtClean="0"/>
              <a:t>nodes.</a:t>
            </a:r>
          </a:p>
          <a:p>
            <a:pPr marL="461963">
              <a:buFont typeface="Wingdings" panose="05000000000000000000" pitchFamily="2" charset="2"/>
              <a:buChar char="§"/>
            </a:pPr>
            <a:r>
              <a:rPr lang="en-US" sz="2000" dirty="0" smtClean="0"/>
              <a:t>Some </a:t>
            </a:r>
            <a:r>
              <a:rPr lang="en-US" sz="2000" dirty="0"/>
              <a:t>elements are parents of child nodes, and child nodes have </a:t>
            </a:r>
            <a:r>
              <a:rPr lang="en-US" sz="2000" dirty="0" smtClean="0"/>
              <a:t>siblings.</a:t>
            </a:r>
          </a:p>
          <a:p>
            <a:pPr marL="461963">
              <a:buFont typeface="Wingdings" panose="05000000000000000000" pitchFamily="2" charset="2"/>
              <a:buChar char="§"/>
            </a:pPr>
            <a:r>
              <a:rPr lang="en-US" sz="2000" dirty="0" smtClean="0"/>
              <a:t>Understanding </a:t>
            </a:r>
            <a:r>
              <a:rPr lang="en-US" sz="2000" dirty="0"/>
              <a:t>the DOM helps you design, debug and maintain your CSS because the DOM is where your CSS and the document's content meet up.</a:t>
            </a:r>
            <a:endParaRPr lang="en-US" sz="2000" dirty="0" smtClean="0"/>
          </a:p>
        </p:txBody>
      </p:sp>
    </p:spTree>
    <p:extLst>
      <p:ext uri="{BB962C8B-B14F-4D97-AF65-F5344CB8AC3E}">
        <p14:creationId xmlns:p14="http://schemas.microsoft.com/office/powerpoint/2010/main" val="392960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DOM representation</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Rather than a long, boring explanation, let's take an example to see how the DOM and CSS work together.</a:t>
            </a:r>
          </a:p>
          <a:p>
            <a:pPr marL="461963">
              <a:buFont typeface="Wingdings" panose="05000000000000000000" pitchFamily="2" charset="2"/>
              <a:buChar char="§"/>
            </a:pPr>
            <a:r>
              <a:rPr lang="en-US" sz="2000" dirty="0" smtClean="0"/>
              <a:t>Let's </a:t>
            </a:r>
            <a:r>
              <a:rPr lang="en-US" sz="2000" dirty="0"/>
              <a:t>assume the </a:t>
            </a:r>
            <a:r>
              <a:rPr lang="en-US" sz="2000" dirty="0" smtClean="0"/>
              <a:t>HTML code in </a:t>
            </a:r>
            <a:r>
              <a:rPr lang="en-US" sz="2000" dirty="0" smtClean="0">
                <a:solidFill>
                  <a:srgbClr val="FF0000"/>
                </a:solidFill>
              </a:rPr>
              <a:t>Listing H-4</a:t>
            </a:r>
            <a:r>
              <a:rPr lang="en-US" sz="2000" dirty="0"/>
              <a:t>.</a:t>
            </a:r>
            <a:endParaRPr lang="en-US" sz="2000" dirty="0" smtClean="0"/>
          </a:p>
          <a:p>
            <a:pPr marL="461963">
              <a:buFont typeface="Wingdings" panose="05000000000000000000" pitchFamily="2" charset="2"/>
              <a:buChar char="§"/>
            </a:pPr>
            <a:r>
              <a:rPr lang="en-US" sz="2000" dirty="0"/>
              <a:t>In the </a:t>
            </a:r>
            <a:r>
              <a:rPr lang="en-US" sz="2000" dirty="0">
                <a:solidFill>
                  <a:srgbClr val="FF0000"/>
                </a:solidFill>
              </a:rPr>
              <a:t>DOM</a:t>
            </a:r>
            <a:r>
              <a:rPr lang="en-US" sz="2000" dirty="0"/>
              <a:t>, the node corresponding to our &lt;p&gt; element is a </a:t>
            </a:r>
            <a:r>
              <a:rPr lang="en-US" sz="2000" dirty="0" smtClean="0"/>
              <a:t>parent.</a:t>
            </a:r>
          </a:p>
          <a:p>
            <a:pPr marL="461963">
              <a:buFont typeface="Wingdings" panose="05000000000000000000" pitchFamily="2" charset="2"/>
              <a:buChar char="§"/>
            </a:pPr>
            <a:r>
              <a:rPr lang="en-US" sz="2000" dirty="0" smtClean="0"/>
              <a:t>Its </a:t>
            </a:r>
            <a:r>
              <a:rPr lang="en-US" sz="2000" dirty="0"/>
              <a:t>children are a text node and the nodes corresponding to our &lt;span&gt; </a:t>
            </a:r>
            <a:r>
              <a:rPr lang="en-US" sz="2000" dirty="0" smtClean="0"/>
              <a:t>elements.</a:t>
            </a:r>
          </a:p>
          <a:p>
            <a:pPr marL="461963">
              <a:buFont typeface="Wingdings" panose="05000000000000000000" pitchFamily="2" charset="2"/>
              <a:buChar char="§"/>
            </a:pPr>
            <a:r>
              <a:rPr lang="en-US" sz="2000" dirty="0" smtClean="0"/>
              <a:t>The </a:t>
            </a:r>
            <a:r>
              <a:rPr lang="en-US" sz="2000" dirty="0"/>
              <a:t>SPAN nodes are also parents, with text nodes as their </a:t>
            </a:r>
            <a:r>
              <a:rPr lang="en-US" sz="2000" dirty="0" smtClean="0"/>
              <a:t>children - </a:t>
            </a:r>
            <a:r>
              <a:rPr lang="en-US" sz="2000" dirty="0">
                <a:solidFill>
                  <a:srgbClr val="FF0000"/>
                </a:solidFill>
              </a:rPr>
              <a:t>Listing </a:t>
            </a:r>
            <a:r>
              <a:rPr lang="en-US" sz="2000" dirty="0" smtClean="0">
                <a:solidFill>
                  <a:srgbClr val="FF0000"/>
                </a:solidFill>
              </a:rPr>
              <a:t>H-5</a:t>
            </a:r>
            <a:r>
              <a:rPr lang="en-US" sz="2000" dirty="0" smtClean="0"/>
              <a:t>.</a:t>
            </a:r>
          </a:p>
          <a:p>
            <a:pPr marL="461963">
              <a:buFont typeface="Wingdings" panose="05000000000000000000" pitchFamily="2" charset="2"/>
              <a:buChar char="§"/>
            </a:pPr>
            <a:r>
              <a:rPr lang="en-US" sz="2000" dirty="0"/>
              <a:t>This is how a browser interprets the previous HTML snippet —it renders the above DOM tree and then outputs it in the browser </a:t>
            </a:r>
            <a:r>
              <a:rPr lang="en-US" sz="2000" dirty="0" smtClean="0"/>
              <a:t>- </a:t>
            </a:r>
            <a:r>
              <a:rPr lang="en-US" sz="2000" dirty="0">
                <a:solidFill>
                  <a:srgbClr val="FF0000"/>
                </a:solidFill>
              </a:rPr>
              <a:t>Listing </a:t>
            </a:r>
            <a:r>
              <a:rPr lang="en-US" sz="2000" dirty="0" smtClean="0">
                <a:solidFill>
                  <a:srgbClr val="FF0000"/>
                </a:solidFill>
              </a:rPr>
              <a:t>H-6</a:t>
            </a:r>
            <a:endParaRPr lang="en-US" sz="2000" dirty="0" smtClean="0"/>
          </a:p>
        </p:txBody>
      </p:sp>
    </p:spTree>
    <p:extLst>
      <p:ext uri="{BB962C8B-B14F-4D97-AF65-F5344CB8AC3E}">
        <p14:creationId xmlns:p14="http://schemas.microsoft.com/office/powerpoint/2010/main" val="6844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H-4 || H-5 || H-6</a:t>
            </a:r>
            <a:endParaRPr lang="en-US" dirty="0"/>
          </a:p>
        </p:txBody>
      </p:sp>
      <p:pic>
        <p:nvPicPr>
          <p:cNvPr id="5" name="Picture 4"/>
          <p:cNvPicPr>
            <a:picLocks noChangeAspect="1"/>
          </p:cNvPicPr>
          <p:nvPr/>
        </p:nvPicPr>
        <p:blipFill>
          <a:blip r:embed="rId2"/>
          <a:stretch>
            <a:fillRect/>
          </a:stretch>
        </p:blipFill>
        <p:spPr>
          <a:xfrm>
            <a:off x="152400" y="1296099"/>
            <a:ext cx="3352800" cy="228600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151677" y="1296099"/>
            <a:ext cx="2781300" cy="2847975"/>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152400" y="4844891"/>
            <a:ext cx="6438900" cy="1362075"/>
          </a:xfrm>
          <a:prstGeom prst="rect">
            <a:avLst/>
          </a:prstGeom>
          <a:ln>
            <a:solidFill>
              <a:schemeClr val="accent1"/>
            </a:solidFill>
          </a:ln>
        </p:spPr>
      </p:pic>
    </p:spTree>
    <p:extLst>
      <p:ext uri="{BB962C8B-B14F-4D97-AF65-F5344CB8AC3E}">
        <p14:creationId xmlns:p14="http://schemas.microsoft.com/office/powerpoint/2010/main" val="234132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Applying CSS to the DOM</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Let's say we added some CSS to our document, to style </a:t>
            </a:r>
            <a:r>
              <a:rPr lang="en-US" sz="2000" dirty="0" smtClean="0"/>
              <a:t>it.</a:t>
            </a:r>
          </a:p>
          <a:p>
            <a:pPr marL="461963">
              <a:buFont typeface="Wingdings" panose="05000000000000000000" pitchFamily="2" charset="2"/>
              <a:buChar char="§"/>
            </a:pPr>
            <a:r>
              <a:rPr lang="en-US" sz="2000" dirty="0" smtClean="0"/>
              <a:t>Again</a:t>
            </a:r>
            <a:r>
              <a:rPr lang="en-US" sz="2000" dirty="0"/>
              <a:t>, the HTML </a:t>
            </a:r>
            <a:r>
              <a:rPr lang="en-US" sz="2000" dirty="0" smtClean="0"/>
              <a:t>is shown in </a:t>
            </a:r>
            <a:r>
              <a:rPr lang="en-US" sz="2000" dirty="0" smtClean="0">
                <a:solidFill>
                  <a:srgbClr val="FF0000"/>
                </a:solidFill>
              </a:rPr>
              <a:t>Listing H-7</a:t>
            </a:r>
            <a:r>
              <a:rPr lang="en-US" sz="2000" dirty="0" smtClean="0"/>
              <a:t>.</a:t>
            </a:r>
          </a:p>
          <a:p>
            <a:pPr marL="461963">
              <a:buFont typeface="Wingdings" panose="05000000000000000000" pitchFamily="2" charset="2"/>
              <a:buChar char="§"/>
            </a:pPr>
            <a:r>
              <a:rPr lang="en-US" sz="2000" dirty="0"/>
              <a:t>If we apply the following CSS to </a:t>
            </a:r>
            <a:r>
              <a:rPr lang="en-US" sz="2000" dirty="0" smtClean="0"/>
              <a:t>it</a:t>
            </a:r>
            <a:r>
              <a:rPr lang="en-US" sz="2000" dirty="0"/>
              <a:t>.</a:t>
            </a:r>
            <a:endParaRPr lang="en-US" sz="2000" dirty="0" smtClean="0"/>
          </a:p>
          <a:p>
            <a:pPr marL="461963">
              <a:buFont typeface="Wingdings" panose="05000000000000000000" pitchFamily="2" charset="2"/>
              <a:buChar char="§"/>
            </a:pPr>
            <a:r>
              <a:rPr lang="en-US" sz="2000" dirty="0"/>
              <a:t>The browser will parse the HTML and create a DOM from it, then parse the </a:t>
            </a:r>
            <a:r>
              <a:rPr lang="en-US" sz="2000" dirty="0" smtClean="0"/>
              <a:t>CSS.</a:t>
            </a:r>
          </a:p>
          <a:p>
            <a:pPr marL="461963">
              <a:buFont typeface="Wingdings" panose="05000000000000000000" pitchFamily="2" charset="2"/>
              <a:buChar char="§"/>
            </a:pPr>
            <a:r>
              <a:rPr lang="en-US" sz="2000" dirty="0" smtClean="0"/>
              <a:t>Since </a:t>
            </a:r>
            <a:r>
              <a:rPr lang="en-US" sz="2000" dirty="0"/>
              <a:t>the only rule available in the CSS has a span selector, it will apply that rule to each one of the three </a:t>
            </a:r>
            <a:r>
              <a:rPr lang="en-US" sz="2000" dirty="0" smtClean="0"/>
              <a:t>spans.</a:t>
            </a:r>
          </a:p>
          <a:p>
            <a:pPr marL="461963">
              <a:buFont typeface="Wingdings" panose="05000000000000000000" pitchFamily="2" charset="2"/>
              <a:buChar char="§"/>
            </a:pPr>
            <a:r>
              <a:rPr lang="en-US" sz="2000" dirty="0" smtClean="0"/>
              <a:t>The </a:t>
            </a:r>
            <a:r>
              <a:rPr lang="en-US" sz="2000" dirty="0"/>
              <a:t>updated output is as </a:t>
            </a:r>
            <a:r>
              <a:rPr lang="en-US" sz="2000" dirty="0" smtClean="0"/>
              <a:t>shown in </a:t>
            </a:r>
            <a:r>
              <a:rPr lang="en-US" sz="2000" dirty="0" smtClean="0">
                <a:solidFill>
                  <a:srgbClr val="FF0000"/>
                </a:solidFill>
              </a:rPr>
              <a:t>Listing H-7</a:t>
            </a:r>
            <a:endParaRPr lang="en-US" sz="2000" dirty="0" smtClean="0"/>
          </a:p>
        </p:txBody>
      </p:sp>
    </p:spTree>
    <p:extLst>
      <p:ext uri="{BB962C8B-B14F-4D97-AF65-F5344CB8AC3E}">
        <p14:creationId xmlns:p14="http://schemas.microsoft.com/office/powerpoint/2010/main" val="3498730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CSS</a:t>
            </a:r>
            <a:endParaRPr lang="en-US" dirty="0"/>
          </a:p>
        </p:txBody>
      </p:sp>
      <p:sp>
        <p:nvSpPr>
          <p:cNvPr id="3" name="Text Placeholder 2"/>
          <p:cNvSpPr>
            <a:spLocks noGrp="1"/>
          </p:cNvSpPr>
          <p:nvPr>
            <p:ph type="body" sz="quarter" idx="14"/>
          </p:nvPr>
        </p:nvSpPr>
        <p:spPr/>
        <p:txBody>
          <a:bodyPr/>
          <a:lstStyle/>
          <a:p>
            <a:r>
              <a:rPr lang="en-US" dirty="0" smtClean="0">
                <a:latin typeface="Gill Sans MT" panose="020B0502020104020203" pitchFamily="34" charset="0"/>
              </a:rPr>
              <a:t>Mozilla Online</a:t>
            </a:r>
            <a:endParaRPr lang="en-US" dirty="0">
              <a:latin typeface="Gill Sans MT" panose="020B0502020104020203" pitchFamily="34" charset="0"/>
            </a:endParaRPr>
          </a:p>
        </p:txBody>
      </p:sp>
      <p:sp>
        <p:nvSpPr>
          <p:cNvPr id="4" name="Text Placeholder 3"/>
          <p:cNvSpPr>
            <a:spLocks noGrp="1"/>
          </p:cNvSpPr>
          <p:nvPr>
            <p:ph type="body" sz="quarter" idx="15"/>
          </p:nvPr>
        </p:nvSpPr>
        <p:spPr>
          <a:xfrm>
            <a:off x="2762250" y="2925811"/>
            <a:ext cx="4970961" cy="365760"/>
          </a:xfrm>
        </p:spPr>
        <p:txBody>
          <a:bodyPr/>
          <a:lstStyle/>
          <a:p>
            <a:r>
              <a:rPr lang="en-US" dirty="0">
                <a:latin typeface="Gill Sans MT" panose="020B0502020104020203" pitchFamily="34" charset="0"/>
              </a:rPr>
              <a:t>https://developer.mozilla.org/en-US/docs/Learn/CSS</a:t>
            </a:r>
          </a:p>
        </p:txBody>
      </p:sp>
      <p:sp>
        <p:nvSpPr>
          <p:cNvPr id="5" name="Date Placeholder 4"/>
          <p:cNvSpPr>
            <a:spLocks noGrp="1"/>
          </p:cNvSpPr>
          <p:nvPr>
            <p:ph type="dt" sz="half" idx="2"/>
          </p:nvPr>
        </p:nvSpPr>
        <p:spPr/>
        <p:txBody>
          <a:bodyPr/>
          <a:lstStyle/>
          <a:p>
            <a:fld id="{67994AD2-711B-412D-8C92-CF1BBB2DA9C7}" type="datetime1">
              <a:rPr lang="en-US" smtClean="0"/>
              <a:t>4/28/2018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33399386"/>
              </p:ext>
            </p:extLst>
          </p:nvPr>
        </p:nvGraphicFramePr>
        <p:xfrm>
          <a:off x="11409510" y="1104900"/>
          <a:ext cx="668462" cy="1524000"/>
        </p:xfrm>
        <a:graphic>
          <a:graphicData uri="http://schemas.openxmlformats.org/drawingml/2006/table">
            <a:tbl>
              <a:tblPr>
                <a:tableStyleId>{BC89EF96-8CEA-46FF-86C4-4CE0E7609802}</a:tableStyleId>
              </a:tblPr>
              <a:tblGrid>
                <a:gridCol w="334231">
                  <a:extLst>
                    <a:ext uri="{9D8B030D-6E8A-4147-A177-3AD203B41FA5}">
                      <a16:colId xmlns:a16="http://schemas.microsoft.com/office/drawing/2014/main" val="1331477486"/>
                    </a:ext>
                  </a:extLst>
                </a:gridCol>
                <a:gridCol w="334231">
                  <a:extLst>
                    <a:ext uri="{9D8B030D-6E8A-4147-A177-3AD203B41FA5}">
                      <a16:colId xmlns:a16="http://schemas.microsoft.com/office/drawing/2014/main" val="508486208"/>
                    </a:ext>
                  </a:extLst>
                </a:gridCol>
              </a:tblGrid>
              <a:tr h="301228">
                <a:tc>
                  <a:txBody>
                    <a:bodyPr/>
                    <a:lstStyle/>
                    <a:p>
                      <a:endParaRPr lang="en-US" sz="1400" dirty="0"/>
                    </a:p>
                  </a:txBody>
                  <a:tcPr/>
                </a:tc>
                <a:tc>
                  <a:txBody>
                    <a:bodyPr/>
                    <a:lstStyle/>
                    <a:p>
                      <a:endParaRPr lang="en-US" sz="1400" dirty="0"/>
                    </a:p>
                  </a:txBody>
                  <a:tcPr>
                    <a:solidFill>
                      <a:srgbClr val="00B050"/>
                    </a:solidFill>
                  </a:tcPr>
                </a:tc>
                <a:extLst>
                  <a:ext uri="{0D108BD9-81ED-4DB2-BD59-A6C34878D82A}">
                    <a16:rowId xmlns:a16="http://schemas.microsoft.com/office/drawing/2014/main" val="1061832011"/>
                  </a:ext>
                </a:extLst>
              </a:tr>
              <a:tr h="301228">
                <a:tc>
                  <a:txBody>
                    <a:bodyPr/>
                    <a:lstStyle/>
                    <a:p>
                      <a:r>
                        <a:rPr lang="en-US" sz="1400" dirty="0" smtClean="0"/>
                        <a:t>1</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01228">
                <a:tc>
                  <a:txBody>
                    <a:bodyPr/>
                    <a:lstStyle/>
                    <a:p>
                      <a:r>
                        <a:rPr lang="en-US" sz="1400" dirty="0" smtClean="0"/>
                        <a:t>2</a:t>
                      </a:r>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01228">
                <a:tc>
                  <a:txBody>
                    <a:bodyPr/>
                    <a:lstStyle/>
                    <a:p>
                      <a:r>
                        <a:rPr lang="en-US" sz="1400" dirty="0" smtClean="0"/>
                        <a:t>3</a:t>
                      </a:r>
                    </a:p>
                  </a:txBody>
                  <a:tcPr/>
                </a:tc>
                <a:tc>
                  <a:txBody>
                    <a:bodyPr/>
                    <a:lstStyle/>
                    <a:p>
                      <a:endParaRPr lang="en-US" sz="1400" dirty="0"/>
                    </a:p>
                  </a:txBody>
                  <a:tcPr/>
                </a:tc>
                <a:extLst>
                  <a:ext uri="{0D108BD9-81ED-4DB2-BD59-A6C34878D82A}">
                    <a16:rowId xmlns:a16="http://schemas.microsoft.com/office/drawing/2014/main" val="3283472548"/>
                  </a:ext>
                </a:extLst>
              </a:tr>
              <a:tr h="301228">
                <a:tc>
                  <a:txBody>
                    <a:bodyPr/>
                    <a:lstStyle/>
                    <a:p>
                      <a:r>
                        <a:rPr lang="en-US" sz="1400" dirty="0" smtClean="0"/>
                        <a:t>4</a:t>
                      </a:r>
                    </a:p>
                  </a:txBody>
                  <a:tcPr/>
                </a:tc>
                <a:tc>
                  <a:txBody>
                    <a:bodyPr/>
                    <a:lstStyle/>
                    <a:p>
                      <a:endParaRPr lang="en-US" sz="1400" dirty="0"/>
                    </a:p>
                  </a:txBody>
                  <a:tcPr>
                    <a:noFill/>
                  </a:tcPr>
                </a:tc>
                <a:extLst>
                  <a:ext uri="{0D108BD9-81ED-4DB2-BD59-A6C34878D82A}">
                    <a16:rowId xmlns:a16="http://schemas.microsoft.com/office/drawing/2014/main" val="1703458135"/>
                  </a:ext>
                </a:extLst>
              </a:tr>
            </a:tbl>
          </a:graphicData>
        </a:graphic>
      </p:graphicFrame>
      <p:pic>
        <p:nvPicPr>
          <p:cNvPr id="9" name="Picture 8"/>
          <p:cNvPicPr>
            <a:picLocks noChangeAspect="1"/>
          </p:cNvPicPr>
          <p:nvPr/>
        </p:nvPicPr>
        <p:blipFill>
          <a:blip r:embed="rId2"/>
          <a:stretch>
            <a:fillRect/>
          </a:stretch>
        </p:blipFill>
        <p:spPr>
          <a:xfrm>
            <a:off x="1152525" y="3740882"/>
            <a:ext cx="2003227" cy="1466844"/>
          </a:xfrm>
          <a:prstGeom prst="rect">
            <a:avLst/>
          </a:prstGeom>
          <a:ln>
            <a:solidFill>
              <a:schemeClr val="accent1"/>
            </a:solidFill>
          </a:ln>
        </p:spPr>
      </p:pic>
    </p:spTree>
    <p:extLst>
      <p:ext uri="{BB962C8B-B14F-4D97-AF65-F5344CB8AC3E}">
        <p14:creationId xmlns:p14="http://schemas.microsoft.com/office/powerpoint/2010/main" val="1850259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H-7</a:t>
            </a:r>
            <a:endParaRPr lang="en-US" dirty="0"/>
          </a:p>
        </p:txBody>
      </p:sp>
      <p:pic>
        <p:nvPicPr>
          <p:cNvPr id="4" name="Picture 3"/>
          <p:cNvPicPr>
            <a:picLocks noChangeAspect="1"/>
          </p:cNvPicPr>
          <p:nvPr/>
        </p:nvPicPr>
        <p:blipFill>
          <a:blip r:embed="rId2"/>
          <a:stretch>
            <a:fillRect/>
          </a:stretch>
        </p:blipFill>
        <p:spPr>
          <a:xfrm>
            <a:off x="152400" y="1268362"/>
            <a:ext cx="3644537" cy="5003805"/>
          </a:xfrm>
          <a:prstGeom prst="rect">
            <a:avLst/>
          </a:prstGeom>
          <a:ln>
            <a:solidFill>
              <a:schemeClr val="accent1"/>
            </a:solidFill>
          </a:ln>
        </p:spPr>
      </p:pic>
    </p:spTree>
    <p:extLst>
      <p:ext uri="{BB962C8B-B14F-4D97-AF65-F5344CB8AC3E}">
        <p14:creationId xmlns:p14="http://schemas.microsoft.com/office/powerpoint/2010/main" val="314271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How to apply your CSS to your HTML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393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How to apply your CSS to your HTML</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three different ways to apply CSS to an HTML document that you'll commonly come across, some more useful than </a:t>
            </a:r>
            <a:r>
              <a:rPr lang="en-US" sz="2000" dirty="0" smtClean="0"/>
              <a:t>others.</a:t>
            </a:r>
          </a:p>
          <a:p>
            <a:pPr marL="461963">
              <a:buFont typeface="Wingdings" panose="05000000000000000000" pitchFamily="2" charset="2"/>
              <a:buChar char="§"/>
            </a:pPr>
            <a:r>
              <a:rPr lang="en-US" sz="2000" dirty="0" smtClean="0"/>
              <a:t>Here </a:t>
            </a:r>
            <a:r>
              <a:rPr lang="en-US" sz="2000" dirty="0"/>
              <a:t>we'll briefly review each one.</a:t>
            </a:r>
          </a:p>
          <a:p>
            <a:pPr marL="687388" indent="-225425">
              <a:buFont typeface="Wingdings" panose="05000000000000000000" pitchFamily="2" charset="2"/>
              <a:buChar char="ü"/>
            </a:pPr>
            <a:r>
              <a:rPr lang="en-US" sz="2000" dirty="0" smtClean="0"/>
              <a:t>External stylesheet</a:t>
            </a:r>
          </a:p>
          <a:p>
            <a:pPr marL="687388" indent="-225425">
              <a:buFont typeface="Wingdings" panose="05000000000000000000" pitchFamily="2" charset="2"/>
              <a:buChar char="ü"/>
            </a:pPr>
            <a:r>
              <a:rPr lang="en-US" sz="2000" dirty="0" smtClean="0"/>
              <a:t>Internal stylesheet</a:t>
            </a:r>
          </a:p>
          <a:p>
            <a:pPr marL="687388" indent="-225425">
              <a:buFont typeface="Wingdings" panose="05000000000000000000" pitchFamily="2" charset="2"/>
              <a:buChar char="ü"/>
            </a:pPr>
            <a:r>
              <a:rPr lang="en-US" sz="2000" dirty="0" smtClean="0"/>
              <a:t>Inline styles</a:t>
            </a:r>
          </a:p>
        </p:txBody>
      </p:sp>
    </p:spTree>
    <p:extLst>
      <p:ext uri="{BB962C8B-B14F-4D97-AF65-F5344CB8AC3E}">
        <p14:creationId xmlns:p14="http://schemas.microsoft.com/office/powerpoint/2010/main" val="303214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External stylesheet</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You've already seen external stylesheets in this article, but not by that name.</a:t>
            </a:r>
          </a:p>
          <a:p>
            <a:pPr marL="461963" indent="-234950">
              <a:buFont typeface="Wingdings" panose="05000000000000000000" pitchFamily="2" charset="2"/>
              <a:buChar char="§"/>
            </a:pPr>
            <a:r>
              <a:rPr lang="en-US" sz="2000" dirty="0"/>
              <a:t>An external stylesheet is when you have your CSS written in a </a:t>
            </a:r>
            <a:r>
              <a:rPr lang="en-US" sz="2000" dirty="0">
                <a:solidFill>
                  <a:srgbClr val="FF0000"/>
                </a:solidFill>
              </a:rPr>
              <a:t>separate file</a:t>
            </a:r>
            <a:r>
              <a:rPr lang="en-US" sz="2000" dirty="0"/>
              <a:t> with a </a:t>
            </a:r>
            <a:r>
              <a:rPr lang="en-US" sz="2000" dirty="0">
                <a:solidFill>
                  <a:srgbClr val="FF0000"/>
                </a:solidFill>
              </a:rPr>
              <a:t>.css extension</a:t>
            </a:r>
            <a:r>
              <a:rPr lang="en-US" sz="2000" dirty="0"/>
              <a:t>, and you reference it from an HTML </a:t>
            </a:r>
            <a:r>
              <a:rPr lang="en-US" sz="2000" dirty="0">
                <a:solidFill>
                  <a:srgbClr val="FF0000"/>
                </a:solidFill>
              </a:rPr>
              <a:t>&lt;link&gt;</a:t>
            </a:r>
            <a:r>
              <a:rPr lang="en-US" sz="2000" dirty="0"/>
              <a:t> element.</a:t>
            </a:r>
          </a:p>
          <a:p>
            <a:pPr marL="461963" indent="-234950">
              <a:buFont typeface="Wingdings" panose="05000000000000000000" pitchFamily="2" charset="2"/>
              <a:buChar char="§"/>
            </a:pPr>
            <a:r>
              <a:rPr lang="en-US" sz="2000" dirty="0"/>
              <a:t>The HTML and CSS files looks something like in </a:t>
            </a:r>
            <a:r>
              <a:rPr lang="en-US" sz="2000" dirty="0">
                <a:solidFill>
                  <a:srgbClr val="FF0000"/>
                </a:solidFill>
              </a:rPr>
              <a:t>Listing </a:t>
            </a:r>
            <a:r>
              <a:rPr lang="en-US" sz="2000" dirty="0" smtClean="0">
                <a:solidFill>
                  <a:srgbClr val="FF0000"/>
                </a:solidFill>
              </a:rPr>
              <a:t>H-8</a:t>
            </a:r>
            <a:r>
              <a:rPr lang="en-US" sz="2000" dirty="0"/>
              <a:t>.</a:t>
            </a:r>
            <a:endParaRPr lang="en-US" sz="2000" dirty="0" smtClean="0"/>
          </a:p>
          <a:p>
            <a:pPr marL="461963" indent="-234950">
              <a:buFont typeface="Wingdings" panose="05000000000000000000" pitchFamily="2" charset="2"/>
              <a:buChar char="§"/>
            </a:pPr>
            <a:r>
              <a:rPr lang="en-US" sz="2000" dirty="0" smtClean="0"/>
              <a:t>This </a:t>
            </a:r>
            <a:r>
              <a:rPr lang="en-US" sz="2000" dirty="0"/>
              <a:t>method is </a:t>
            </a:r>
            <a:r>
              <a:rPr lang="en-US" sz="2000" dirty="0">
                <a:solidFill>
                  <a:srgbClr val="FF0000"/>
                </a:solidFill>
              </a:rPr>
              <a:t>arguably the best</a:t>
            </a:r>
            <a:r>
              <a:rPr lang="en-US" sz="2000" dirty="0"/>
              <a:t>, as you can use one stylesheet to style multiple documents, and would only need to update the CSS in one place if changes were needed.</a:t>
            </a:r>
            <a:endParaRPr lang="en-US" sz="2000" dirty="0" smtClean="0"/>
          </a:p>
        </p:txBody>
      </p:sp>
    </p:spTree>
    <p:extLst>
      <p:ext uri="{BB962C8B-B14F-4D97-AF65-F5344CB8AC3E}">
        <p14:creationId xmlns:p14="http://schemas.microsoft.com/office/powerpoint/2010/main" val="1654823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H-8</a:t>
            </a:r>
            <a:endParaRPr lang="en-US" dirty="0"/>
          </a:p>
        </p:txBody>
      </p:sp>
      <p:pic>
        <p:nvPicPr>
          <p:cNvPr id="3" name="Picture 2"/>
          <p:cNvPicPr>
            <a:picLocks noChangeAspect="1"/>
          </p:cNvPicPr>
          <p:nvPr/>
        </p:nvPicPr>
        <p:blipFill>
          <a:blip r:embed="rId2"/>
          <a:stretch>
            <a:fillRect/>
          </a:stretch>
        </p:blipFill>
        <p:spPr>
          <a:xfrm>
            <a:off x="152400" y="1268362"/>
            <a:ext cx="10267950" cy="3810000"/>
          </a:xfrm>
          <a:prstGeom prst="rect">
            <a:avLst/>
          </a:prstGeom>
          <a:ln>
            <a:solidFill>
              <a:schemeClr val="accent1"/>
            </a:solidFill>
          </a:ln>
        </p:spPr>
      </p:pic>
    </p:spTree>
    <p:extLst>
      <p:ext uri="{BB962C8B-B14F-4D97-AF65-F5344CB8AC3E}">
        <p14:creationId xmlns:p14="http://schemas.microsoft.com/office/powerpoint/2010/main" val="365945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Internal </a:t>
            </a:r>
            <a:r>
              <a:rPr lang="en-US" dirty="0"/>
              <a:t>stylesheet</a:t>
            </a:r>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 internal stylesheet is where you don't have an external CSS file, but instead place your CSS inside a </a:t>
            </a:r>
            <a:r>
              <a:rPr lang="en-US" sz="2000" dirty="0">
                <a:solidFill>
                  <a:srgbClr val="FF0000"/>
                </a:solidFill>
              </a:rPr>
              <a:t>&lt;style&gt; </a:t>
            </a:r>
            <a:r>
              <a:rPr lang="en-US" sz="2000" dirty="0"/>
              <a:t>element, contained inside the HTML </a:t>
            </a:r>
            <a:r>
              <a:rPr lang="en-US" sz="2000" dirty="0" smtClean="0"/>
              <a:t>head.</a:t>
            </a:r>
          </a:p>
          <a:p>
            <a:pPr marL="461963">
              <a:buFont typeface="Wingdings" panose="05000000000000000000" pitchFamily="2" charset="2"/>
              <a:buChar char="§"/>
            </a:pPr>
            <a:r>
              <a:rPr lang="en-US" sz="2000" dirty="0" smtClean="0"/>
              <a:t>So the HTML would look like in </a:t>
            </a:r>
            <a:r>
              <a:rPr lang="en-US" sz="2000" dirty="0">
                <a:solidFill>
                  <a:srgbClr val="FF0000"/>
                </a:solidFill>
              </a:rPr>
              <a:t>Listing </a:t>
            </a:r>
            <a:r>
              <a:rPr lang="en-US" sz="2000" dirty="0" smtClean="0">
                <a:solidFill>
                  <a:srgbClr val="FF0000"/>
                </a:solidFill>
              </a:rPr>
              <a:t>H-9</a:t>
            </a:r>
            <a:r>
              <a:rPr lang="en-US" sz="2000" dirty="0" smtClean="0"/>
              <a:t>.</a:t>
            </a:r>
            <a:endParaRPr lang="en-US" sz="2000" dirty="0"/>
          </a:p>
          <a:p>
            <a:pPr marL="461963">
              <a:buFont typeface="Wingdings" panose="05000000000000000000" pitchFamily="2" charset="2"/>
              <a:buChar char="§"/>
            </a:pPr>
            <a:r>
              <a:rPr lang="en-US" sz="2000" dirty="0"/>
              <a:t>This can be useful in some circumstances (maybe you're working with a </a:t>
            </a:r>
            <a:r>
              <a:rPr lang="en-US" sz="2000" dirty="0">
                <a:solidFill>
                  <a:srgbClr val="FF0000"/>
                </a:solidFill>
              </a:rPr>
              <a:t>content management system</a:t>
            </a:r>
            <a:r>
              <a:rPr lang="en-US" sz="2000" dirty="0"/>
              <a:t> where you can't modify the CSS files directly), but it isn't quite as efficient as external stylesheets — in a website, the CSS would need to be repeated across every page, and updated in multiple places if changes were required.</a:t>
            </a:r>
            <a:endParaRPr lang="en-US" sz="2000" dirty="0" smtClean="0"/>
          </a:p>
        </p:txBody>
      </p:sp>
    </p:spTree>
    <p:extLst>
      <p:ext uri="{BB962C8B-B14F-4D97-AF65-F5344CB8AC3E}">
        <p14:creationId xmlns:p14="http://schemas.microsoft.com/office/powerpoint/2010/main" val="2109459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H-9</a:t>
            </a:r>
            <a:endParaRPr lang="en-US" dirty="0"/>
          </a:p>
        </p:txBody>
      </p:sp>
      <p:pic>
        <p:nvPicPr>
          <p:cNvPr id="4" name="Picture 3"/>
          <p:cNvPicPr>
            <a:picLocks noChangeAspect="1"/>
          </p:cNvPicPr>
          <p:nvPr/>
        </p:nvPicPr>
        <p:blipFill>
          <a:blip r:embed="rId2"/>
          <a:stretch>
            <a:fillRect/>
          </a:stretch>
        </p:blipFill>
        <p:spPr>
          <a:xfrm>
            <a:off x="152400" y="1268362"/>
            <a:ext cx="3862288" cy="4933906"/>
          </a:xfrm>
          <a:prstGeom prst="rect">
            <a:avLst/>
          </a:prstGeom>
          <a:ln>
            <a:solidFill>
              <a:schemeClr val="accent1"/>
            </a:solidFill>
          </a:ln>
        </p:spPr>
      </p:pic>
    </p:spTree>
    <p:extLst>
      <p:ext uri="{BB962C8B-B14F-4D97-AF65-F5344CB8AC3E}">
        <p14:creationId xmlns:p14="http://schemas.microsoft.com/office/powerpoint/2010/main" val="210829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Inline styles</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Inline styles are CSS declarations that </a:t>
            </a:r>
            <a:r>
              <a:rPr lang="en-US" sz="2000" dirty="0">
                <a:solidFill>
                  <a:srgbClr val="FF0000"/>
                </a:solidFill>
              </a:rPr>
              <a:t>affect</a:t>
            </a:r>
            <a:r>
              <a:rPr lang="en-US" sz="2000" dirty="0"/>
              <a:t> </a:t>
            </a:r>
            <a:r>
              <a:rPr lang="en-US" sz="2000" dirty="0">
                <a:solidFill>
                  <a:srgbClr val="FF0000"/>
                </a:solidFill>
              </a:rPr>
              <a:t>one element only</a:t>
            </a:r>
            <a:r>
              <a:rPr lang="en-US" sz="2000" dirty="0"/>
              <a:t>, contained within a </a:t>
            </a:r>
            <a:r>
              <a:rPr lang="en-US" sz="2000" dirty="0">
                <a:solidFill>
                  <a:srgbClr val="FF0000"/>
                </a:solidFill>
              </a:rPr>
              <a:t>style</a:t>
            </a:r>
            <a:r>
              <a:rPr lang="en-US" sz="2000" dirty="0"/>
              <a:t> </a:t>
            </a:r>
            <a:r>
              <a:rPr lang="en-US" sz="2000" dirty="0">
                <a:solidFill>
                  <a:srgbClr val="FF0000"/>
                </a:solidFill>
              </a:rPr>
              <a:t>attribute</a:t>
            </a:r>
            <a:r>
              <a:rPr lang="en-US" sz="2000" dirty="0" smtClean="0"/>
              <a:t>:</a:t>
            </a:r>
          </a:p>
          <a:p>
            <a:pPr marL="461963">
              <a:buFont typeface="Wingdings" panose="05000000000000000000" pitchFamily="2" charset="2"/>
              <a:buChar char="§"/>
            </a:pPr>
            <a:r>
              <a:rPr lang="en-US" sz="2000" dirty="0"/>
              <a:t>Please don't do this, unless you really have </a:t>
            </a:r>
            <a:r>
              <a:rPr lang="en-US" sz="2000" dirty="0" smtClean="0"/>
              <a:t>to!</a:t>
            </a:r>
          </a:p>
          <a:p>
            <a:pPr marL="461963">
              <a:buFont typeface="Wingdings" panose="05000000000000000000" pitchFamily="2" charset="2"/>
              <a:buChar char="§"/>
            </a:pPr>
            <a:r>
              <a:rPr lang="en-US" sz="2000" dirty="0" smtClean="0"/>
              <a:t>It </a:t>
            </a:r>
            <a:r>
              <a:rPr lang="en-US" sz="2000" dirty="0"/>
              <a:t>is really </a:t>
            </a:r>
            <a:r>
              <a:rPr lang="en-US" sz="2000" dirty="0">
                <a:solidFill>
                  <a:srgbClr val="FF0000"/>
                </a:solidFill>
              </a:rPr>
              <a:t>bad for maintenance </a:t>
            </a:r>
            <a:r>
              <a:rPr lang="en-US" sz="2000" dirty="0"/>
              <a:t>(you might have to update the same information multiple times per document), and it also mixes your presentational CSS information with your HTML structural information, making the CSS harder to read and </a:t>
            </a:r>
            <a:r>
              <a:rPr lang="en-US" sz="2000" dirty="0" smtClean="0"/>
              <a:t>understand.</a:t>
            </a:r>
          </a:p>
          <a:p>
            <a:pPr marL="461963">
              <a:buFont typeface="Wingdings" panose="05000000000000000000" pitchFamily="2" charset="2"/>
              <a:buChar char="§"/>
            </a:pPr>
            <a:r>
              <a:rPr lang="en-US" sz="2000" dirty="0" smtClean="0"/>
              <a:t>Keeping </a:t>
            </a:r>
            <a:r>
              <a:rPr lang="en-US" sz="2000" dirty="0"/>
              <a:t>your different types of code separated and pure makes for a much easier job for all who work on the code.</a:t>
            </a:r>
          </a:p>
          <a:p>
            <a:pPr marL="461963">
              <a:buFont typeface="Wingdings" panose="05000000000000000000" pitchFamily="2" charset="2"/>
              <a:buChar char="§"/>
            </a:pPr>
            <a:r>
              <a:rPr lang="en-US" sz="2000" dirty="0" smtClean="0"/>
              <a:t>The </a:t>
            </a:r>
            <a:r>
              <a:rPr lang="en-US" sz="2000" dirty="0"/>
              <a:t>only time you might have to resort to using inline styles is when your working environment is really restrictive (perhaps your CMS only allows you to edit the HTML body.)</a:t>
            </a:r>
            <a:endParaRPr lang="en-US" sz="2000" dirty="0" smtClean="0"/>
          </a:p>
        </p:txBody>
      </p:sp>
    </p:spTree>
    <p:extLst>
      <p:ext uri="{BB962C8B-B14F-4D97-AF65-F5344CB8AC3E}">
        <p14:creationId xmlns:p14="http://schemas.microsoft.com/office/powerpoint/2010/main" val="525281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H-10</a:t>
            </a:r>
            <a:endParaRPr lang="en-US" dirty="0"/>
          </a:p>
        </p:txBody>
      </p:sp>
      <p:pic>
        <p:nvPicPr>
          <p:cNvPr id="3" name="Picture 2"/>
          <p:cNvPicPr>
            <a:picLocks noChangeAspect="1"/>
          </p:cNvPicPr>
          <p:nvPr/>
        </p:nvPicPr>
        <p:blipFill>
          <a:blip r:embed="rId2"/>
          <a:stretch>
            <a:fillRect/>
          </a:stretch>
        </p:blipFill>
        <p:spPr>
          <a:xfrm>
            <a:off x="152400" y="1268362"/>
            <a:ext cx="10214765" cy="2983073"/>
          </a:xfrm>
          <a:prstGeom prst="rect">
            <a:avLst/>
          </a:prstGeom>
          <a:ln>
            <a:solidFill>
              <a:schemeClr val="accent1"/>
            </a:solidFill>
          </a:ln>
        </p:spPr>
      </p:pic>
    </p:spTree>
    <p:extLst>
      <p:ext uri="{BB962C8B-B14F-4D97-AF65-F5344CB8AC3E}">
        <p14:creationId xmlns:p14="http://schemas.microsoft.com/office/powerpoint/2010/main" val="1725660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CSS syntax</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2082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1005231"/>
            <a:ext cx="11182351" cy="1335297"/>
          </a:xfrm>
        </p:spPr>
        <p:txBody>
          <a:bodyPr>
            <a:normAutofit/>
          </a:bodyPr>
          <a:lstStyle/>
          <a:p>
            <a:r>
              <a:rPr lang="en-US" sz="8000" dirty="0"/>
              <a:t>CSS </a:t>
            </a:r>
            <a:r>
              <a:rPr lang="en-US" sz="8000" dirty="0" smtClean="0"/>
              <a:t>– Styling the Web</a:t>
            </a:r>
            <a:endParaRPr lang="en-US" sz="8000" dirty="0"/>
          </a:p>
        </p:txBody>
      </p:sp>
      <p:sp>
        <p:nvSpPr>
          <p:cNvPr id="4" name="Title 1"/>
          <p:cNvSpPr txBox="1">
            <a:spLocks/>
          </p:cNvSpPr>
          <p:nvPr/>
        </p:nvSpPr>
        <p:spPr>
          <a:xfrm>
            <a:off x="0" y="0"/>
            <a:ext cx="931335"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5" name="Title 1"/>
          <p:cNvSpPr txBox="1">
            <a:spLocks/>
          </p:cNvSpPr>
          <p:nvPr/>
        </p:nvSpPr>
        <p:spPr>
          <a:xfrm rot="16200000">
            <a:off x="6073777" y="-5108573"/>
            <a:ext cx="931335" cy="1114848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extBox 5"/>
          <p:cNvSpPr txBox="1"/>
          <p:nvPr/>
        </p:nvSpPr>
        <p:spPr>
          <a:xfrm>
            <a:off x="1053199" y="2414423"/>
            <a:ext cx="6303946" cy="369332"/>
          </a:xfrm>
          <a:prstGeom prst="rect">
            <a:avLst/>
          </a:prstGeom>
          <a:noFill/>
          <a:ln>
            <a:solidFill>
              <a:srgbClr val="3F1779"/>
            </a:solidFill>
          </a:ln>
        </p:spPr>
        <p:txBody>
          <a:bodyPr wrap="square" rtlCol="0">
            <a:spAutoFit/>
          </a:bodyPr>
          <a:lstStyle/>
          <a:p>
            <a:r>
              <a:rPr lang="en-US" dirty="0" smtClean="0">
                <a:solidFill>
                  <a:srgbClr val="FF0000"/>
                </a:solidFill>
              </a:rPr>
              <a:t>Source</a:t>
            </a:r>
            <a:r>
              <a:rPr lang="en-US" dirty="0" smtClean="0">
                <a:solidFill>
                  <a:srgbClr val="FF0000"/>
                </a:solidFill>
              </a:rPr>
              <a:t>:</a:t>
            </a:r>
            <a:endParaRPr lang="en-US" dirty="0"/>
          </a:p>
        </p:txBody>
      </p:sp>
    </p:spTree>
    <p:extLst>
      <p:ext uri="{BB962C8B-B14F-4D97-AF65-F5344CB8AC3E}">
        <p14:creationId xmlns:p14="http://schemas.microsoft.com/office/powerpoint/2010/main" val="1050847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Selectors introduction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633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Simple selectors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099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Attribute </a:t>
            </a:r>
            <a:r>
              <a:rPr lang="en-US" dirty="0">
                <a:solidFill>
                  <a:schemeClr val="bg1"/>
                </a:solidFill>
              </a:rPr>
              <a:t>selectors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3676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Pseudo-classes and pseudo-elements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2809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Combinators and multiple selectors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5280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CSS values and units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3983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Cascade and inheritance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4280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The box model</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3076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Debugging CSS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8014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a:solidFill>
                  <a:schemeClr val="bg1"/>
                </a:solidFill>
              </a:rPr>
              <a:t>Assessment: Fundamental CSS comprehension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6369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Introduction to CSS</a:t>
            </a:r>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9321440" y="3005599"/>
            <a:ext cx="2537185" cy="3502147"/>
          </a:xfrm>
          <a:prstGeom prst="rect">
            <a:avLst/>
          </a:prstGeom>
          <a:ln>
            <a:solidFill>
              <a:schemeClr val="accent1"/>
            </a:solidFill>
          </a:ln>
        </p:spPr>
      </p:pic>
    </p:spTree>
    <p:extLst>
      <p:ext uri="{BB962C8B-B14F-4D97-AF65-F5344CB8AC3E}">
        <p14:creationId xmlns:p14="http://schemas.microsoft.com/office/powerpoint/2010/main" val="3649835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Styling text</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spTree>
    <p:extLst>
      <p:ext uri="{BB962C8B-B14F-4D97-AF65-F5344CB8AC3E}">
        <p14:creationId xmlns:p14="http://schemas.microsoft.com/office/powerpoint/2010/main" val="1891652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Styling boxes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spTree>
    <p:extLst>
      <p:ext uri="{BB962C8B-B14F-4D97-AF65-F5344CB8AC3E}">
        <p14:creationId xmlns:p14="http://schemas.microsoft.com/office/powerpoint/2010/main" val="4160584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CSS Layout</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spTree>
    <p:extLst>
      <p:ext uri="{BB962C8B-B14F-4D97-AF65-F5344CB8AC3E}">
        <p14:creationId xmlns:p14="http://schemas.microsoft.com/office/powerpoint/2010/main" val="1480781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4/28/2018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43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23578753"/>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CSS Timeline</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ill Sans MT" panose="020B0502020104020203" pitchFamily="34" charset="0"/>
                        </a:rPr>
                        <a:t>CSS History - Wiki</a:t>
                      </a: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478410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CSS Timeline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 </a:t>
            </a:r>
            <a:r>
              <a:rPr lang="en-US" sz="2000" dirty="0">
                <a:solidFill>
                  <a:srgbClr val="FF0000"/>
                </a:solidFill>
              </a:rPr>
              <a:t>December</a:t>
            </a:r>
            <a:r>
              <a:rPr lang="en-US" sz="2000" dirty="0"/>
              <a:t> </a:t>
            </a:r>
            <a:r>
              <a:rPr lang="en-US" sz="2000" dirty="0">
                <a:solidFill>
                  <a:srgbClr val="FF0000"/>
                </a:solidFill>
              </a:rPr>
              <a:t>17</a:t>
            </a:r>
            <a:r>
              <a:rPr lang="en-US" sz="2000" dirty="0"/>
              <a:t>, </a:t>
            </a:r>
            <a:r>
              <a:rPr lang="en-US" sz="2000" dirty="0">
                <a:solidFill>
                  <a:srgbClr val="FF0000"/>
                </a:solidFill>
              </a:rPr>
              <a:t>1996</a:t>
            </a:r>
            <a:r>
              <a:rPr lang="en-US" sz="2000" dirty="0"/>
              <a:t>, W3C published the first standard for </a:t>
            </a:r>
            <a:r>
              <a:rPr lang="en-US" sz="2000" dirty="0" smtClean="0"/>
              <a:t>CSS.</a:t>
            </a:r>
          </a:p>
          <a:p>
            <a:pPr marL="403225">
              <a:buFont typeface="Wingdings" panose="05000000000000000000" pitchFamily="2" charset="2"/>
              <a:buChar char="§"/>
            </a:pPr>
            <a:r>
              <a:rPr lang="en-US" sz="2000" dirty="0" smtClean="0"/>
              <a:t>And </a:t>
            </a:r>
            <a:r>
              <a:rPr lang="en-US" sz="2000" dirty="0"/>
              <a:t>thus from December 17, 2016 until one year later, CSS is 20 years old</a:t>
            </a:r>
            <a:r>
              <a:rPr lang="en-US" sz="2000" dirty="0" smtClean="0"/>
              <a:t>.</a:t>
            </a:r>
          </a:p>
          <a:p>
            <a:pPr marL="403225">
              <a:buFont typeface="Wingdings" panose="05000000000000000000" pitchFamily="2" charset="2"/>
              <a:buChar char="§"/>
            </a:pPr>
            <a:r>
              <a:rPr lang="en-US" sz="2000" dirty="0" smtClean="0"/>
              <a:t>The </a:t>
            </a:r>
            <a:r>
              <a:rPr lang="en-US" sz="2000" dirty="0" smtClean="0">
                <a:solidFill>
                  <a:srgbClr val="FF0000"/>
                </a:solidFill>
              </a:rPr>
              <a:t>Timeline T-1</a:t>
            </a:r>
            <a:r>
              <a:rPr lang="en-US" sz="2000" dirty="0" smtClean="0"/>
              <a:t> shows a pictorial view of CSS release history.</a:t>
            </a:r>
            <a:endParaRPr lang="en-US" sz="2000" dirty="0"/>
          </a:p>
        </p:txBody>
      </p:sp>
    </p:spTree>
    <p:extLst>
      <p:ext uri="{BB962C8B-B14F-4D97-AF65-F5344CB8AC3E}">
        <p14:creationId xmlns:p14="http://schemas.microsoft.com/office/powerpoint/2010/main" val="20156160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Timeline T-1</a:t>
            </a:r>
            <a:endParaRPr lang="en-US" dirty="0"/>
          </a:p>
        </p:txBody>
      </p:sp>
      <p:pic>
        <p:nvPicPr>
          <p:cNvPr id="4" name="Picture 3"/>
          <p:cNvPicPr>
            <a:picLocks noChangeAspect="1"/>
          </p:cNvPicPr>
          <p:nvPr/>
        </p:nvPicPr>
        <p:blipFill>
          <a:blip r:embed="rId2"/>
          <a:stretch>
            <a:fillRect/>
          </a:stretch>
        </p:blipFill>
        <p:spPr>
          <a:xfrm>
            <a:off x="152400" y="1272163"/>
            <a:ext cx="4621087" cy="5199650"/>
          </a:xfrm>
          <a:prstGeom prst="rect">
            <a:avLst/>
          </a:prstGeom>
          <a:ln>
            <a:solidFill>
              <a:schemeClr val="accent1"/>
            </a:solidFill>
          </a:ln>
        </p:spPr>
      </p:pic>
      <p:sp>
        <p:nvSpPr>
          <p:cNvPr id="6" name="Rectangle 5"/>
          <p:cNvSpPr/>
          <p:nvPr/>
        </p:nvSpPr>
        <p:spPr>
          <a:xfrm>
            <a:off x="5622527" y="1275126"/>
            <a:ext cx="1060868" cy="369332"/>
          </a:xfrm>
          <a:prstGeom prst="rect">
            <a:avLst/>
          </a:prstGeom>
          <a:ln>
            <a:solidFill>
              <a:schemeClr val="accent1"/>
            </a:solidFill>
          </a:ln>
        </p:spPr>
        <p:txBody>
          <a:bodyPr wrap="none">
            <a:spAutoFit/>
          </a:bodyPr>
          <a:lstStyle/>
          <a:p>
            <a:r>
              <a:rPr lang="en-US" dirty="0" smtClean="0">
                <a:solidFill>
                  <a:srgbClr val="FF0000"/>
                </a:solidFill>
              </a:rPr>
              <a:t>7 Apr 18 </a:t>
            </a:r>
            <a:endParaRPr lang="en-US" dirty="0">
              <a:solidFill>
                <a:srgbClr val="FF0000"/>
              </a:solidFill>
            </a:endParaRPr>
          </a:p>
        </p:txBody>
      </p:sp>
    </p:spTree>
    <p:extLst>
      <p:ext uri="{BB962C8B-B14F-4D97-AF65-F5344CB8AC3E}">
        <p14:creationId xmlns:p14="http://schemas.microsoft.com/office/powerpoint/2010/main" val="848228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Timeline </a:t>
            </a:r>
            <a:r>
              <a:rPr lang="en-US" dirty="0" smtClean="0"/>
              <a:t>T-1										    </a:t>
            </a:r>
            <a:r>
              <a:rPr lang="en-US" dirty="0" smtClean="0">
                <a:solidFill>
                  <a:srgbClr val="C00000"/>
                </a:solidFill>
              </a:rPr>
              <a:t>|</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152400" y="1268362"/>
            <a:ext cx="4886984" cy="503922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307874" y="1268362"/>
            <a:ext cx="4878713" cy="5046945"/>
          </a:xfrm>
          <a:prstGeom prst="rect">
            <a:avLst/>
          </a:prstGeom>
          <a:ln>
            <a:solidFill>
              <a:schemeClr val="accent1"/>
            </a:solidFill>
          </a:ln>
        </p:spPr>
      </p:pic>
    </p:spTree>
    <p:extLst>
      <p:ext uri="{BB962C8B-B14F-4D97-AF65-F5344CB8AC3E}">
        <p14:creationId xmlns:p14="http://schemas.microsoft.com/office/powerpoint/2010/main" val="3697596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Timeline </a:t>
            </a:r>
            <a:r>
              <a:rPr lang="en-US" dirty="0" smtClean="0"/>
              <a:t>T-1										  </a:t>
            </a:r>
            <a:r>
              <a:rPr lang="en-US" dirty="0" smtClean="0">
                <a:solidFill>
                  <a:srgbClr val="C00000"/>
                </a:solidFill>
              </a:rPr>
              <a:t>|||</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152400" y="1275126"/>
            <a:ext cx="6741375" cy="5200489"/>
          </a:xfrm>
          <a:prstGeom prst="rect">
            <a:avLst/>
          </a:prstGeom>
          <a:ln>
            <a:solidFill>
              <a:schemeClr val="accent1"/>
            </a:solidFill>
          </a:ln>
        </p:spPr>
      </p:pic>
      <p:sp>
        <p:nvSpPr>
          <p:cNvPr id="5" name="L-Shape 4"/>
          <p:cNvSpPr/>
          <p:nvPr/>
        </p:nvSpPr>
        <p:spPr>
          <a:xfrm rot="20402962">
            <a:off x="7008435" y="1377982"/>
            <a:ext cx="637207" cy="195110"/>
          </a:xfrm>
          <a:prstGeom prst="corner">
            <a:avLst>
              <a:gd name="adj1" fmla="val 44117"/>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p:cNvSpPr/>
          <p:nvPr/>
        </p:nvSpPr>
        <p:spPr>
          <a:xfrm rot="20402962">
            <a:off x="7008437" y="4029453"/>
            <a:ext cx="637207" cy="195110"/>
          </a:xfrm>
          <a:prstGeom prst="corner">
            <a:avLst>
              <a:gd name="adj1" fmla="val 44117"/>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p:cNvSpPr/>
          <p:nvPr/>
        </p:nvSpPr>
        <p:spPr>
          <a:xfrm rot="20402962">
            <a:off x="7008436" y="2517799"/>
            <a:ext cx="637207" cy="195110"/>
          </a:xfrm>
          <a:prstGeom prst="corner">
            <a:avLst>
              <a:gd name="adj1" fmla="val 44117"/>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23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CSS </a:t>
            </a:r>
            <a:r>
              <a:rPr lang="en-US" smtClean="0">
                <a:solidFill>
                  <a:schemeClr val="bg1"/>
                </a:solidFill>
              </a:rPr>
              <a:t>History - Wiki</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CSS was first proposed by </a:t>
            </a:r>
            <a:r>
              <a:rPr lang="en-US" sz="2000" dirty="0">
                <a:solidFill>
                  <a:srgbClr val="FF0000"/>
                </a:solidFill>
              </a:rPr>
              <a:t>Håkon Wium Lie</a:t>
            </a:r>
            <a:r>
              <a:rPr lang="en-US" sz="2000" dirty="0"/>
              <a:t> on </a:t>
            </a:r>
            <a:r>
              <a:rPr lang="en-US" sz="2000" dirty="0">
                <a:solidFill>
                  <a:srgbClr val="FF0000"/>
                </a:solidFill>
              </a:rPr>
              <a:t>October 10, 1994</a:t>
            </a:r>
            <a:r>
              <a:rPr lang="en-US" sz="2000" dirty="0"/>
              <a:t>.</a:t>
            </a:r>
            <a:endParaRPr lang="en-US" sz="2000" dirty="0" smtClean="0"/>
          </a:p>
          <a:p>
            <a:pPr marL="403225">
              <a:buFont typeface="Wingdings" panose="05000000000000000000" pitchFamily="2" charset="2"/>
              <a:buChar char="§"/>
            </a:pPr>
            <a:r>
              <a:rPr lang="en-US" sz="2000" dirty="0"/>
              <a:t>CSS has </a:t>
            </a:r>
            <a:r>
              <a:rPr lang="en-US" sz="2000" dirty="0">
                <a:solidFill>
                  <a:srgbClr val="FF0000"/>
                </a:solidFill>
              </a:rPr>
              <a:t>various levels and </a:t>
            </a:r>
            <a:r>
              <a:rPr lang="en-US" sz="2000" dirty="0" smtClean="0">
                <a:solidFill>
                  <a:srgbClr val="FF0000"/>
                </a:solidFill>
              </a:rPr>
              <a:t>profiles</a:t>
            </a:r>
            <a:r>
              <a:rPr lang="en-US" sz="2000" dirty="0" smtClean="0"/>
              <a:t>.</a:t>
            </a:r>
          </a:p>
          <a:p>
            <a:pPr marL="403225">
              <a:buFont typeface="Wingdings" panose="05000000000000000000" pitchFamily="2" charset="2"/>
              <a:buChar char="§"/>
            </a:pPr>
            <a:r>
              <a:rPr lang="en-US" sz="2000" dirty="0" smtClean="0"/>
              <a:t>Each </a:t>
            </a:r>
            <a:r>
              <a:rPr lang="en-US" sz="2000" dirty="0"/>
              <a:t>level of CSS builds upon the last, typically adding new features and typically denoted as CSS 1, CSS 2, CSS 3, and CSS </a:t>
            </a:r>
            <a:r>
              <a:rPr lang="en-US" sz="2000" dirty="0" smtClean="0"/>
              <a:t>4.</a:t>
            </a:r>
          </a:p>
          <a:p>
            <a:pPr marL="403225">
              <a:buFont typeface="Wingdings" panose="05000000000000000000" pitchFamily="2" charset="2"/>
              <a:buChar char="§"/>
            </a:pPr>
            <a:r>
              <a:rPr lang="en-US" sz="2000" dirty="0" smtClean="0">
                <a:solidFill>
                  <a:srgbClr val="FF0000"/>
                </a:solidFill>
              </a:rPr>
              <a:t>Profiles</a:t>
            </a:r>
            <a:r>
              <a:rPr lang="en-US" sz="2000" dirty="0" smtClean="0"/>
              <a:t> </a:t>
            </a:r>
            <a:r>
              <a:rPr lang="en-US" sz="2000" dirty="0"/>
              <a:t>are typically a </a:t>
            </a:r>
            <a:r>
              <a:rPr lang="en-US" sz="2000" dirty="0">
                <a:solidFill>
                  <a:srgbClr val="FF0000"/>
                </a:solidFill>
              </a:rPr>
              <a:t>subset</a:t>
            </a:r>
            <a:r>
              <a:rPr lang="en-US" sz="2000" dirty="0"/>
              <a:t> of one or more levels of CSS built for a particular device or user interface. </a:t>
            </a:r>
            <a:endParaRPr lang="en-US" sz="2000" dirty="0" smtClean="0"/>
          </a:p>
          <a:p>
            <a:pPr marL="403225">
              <a:buFont typeface="Wingdings" panose="05000000000000000000" pitchFamily="2" charset="2"/>
              <a:buChar char="§"/>
            </a:pPr>
            <a:r>
              <a:rPr lang="en-US" sz="2000" dirty="0" smtClean="0"/>
              <a:t>Currently </a:t>
            </a:r>
            <a:r>
              <a:rPr lang="en-US" sz="2000" dirty="0"/>
              <a:t>there are profiles for mobile devices, printers, and television </a:t>
            </a:r>
            <a:r>
              <a:rPr lang="en-US" sz="2000" dirty="0" smtClean="0"/>
              <a:t>sets.</a:t>
            </a:r>
          </a:p>
          <a:p>
            <a:pPr marL="403225">
              <a:buFont typeface="Wingdings" panose="05000000000000000000" pitchFamily="2" charset="2"/>
              <a:buChar char="§"/>
            </a:pPr>
            <a:r>
              <a:rPr lang="en-US" sz="2000" dirty="0" smtClean="0"/>
              <a:t>Profiles </a:t>
            </a:r>
            <a:r>
              <a:rPr lang="en-US" sz="2000" dirty="0"/>
              <a:t>should not be confused with media types, which were added in CSS 2.</a:t>
            </a:r>
          </a:p>
        </p:txBody>
      </p:sp>
    </p:spTree>
    <p:extLst>
      <p:ext uri="{BB962C8B-B14F-4D97-AF65-F5344CB8AC3E}">
        <p14:creationId xmlns:p14="http://schemas.microsoft.com/office/powerpoint/2010/main" val="3802254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CSS 1</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first CSS specification to become an official </a:t>
            </a:r>
            <a:r>
              <a:rPr lang="en-US" sz="2000" dirty="0">
                <a:solidFill>
                  <a:srgbClr val="FF0000"/>
                </a:solidFill>
              </a:rPr>
              <a:t>W3C Recommendation</a:t>
            </a:r>
            <a:r>
              <a:rPr lang="en-US" sz="2000" dirty="0"/>
              <a:t> is </a:t>
            </a:r>
            <a:r>
              <a:rPr lang="en-US" sz="2000" dirty="0">
                <a:solidFill>
                  <a:srgbClr val="FF0000"/>
                </a:solidFill>
              </a:rPr>
              <a:t>CSS level 1</a:t>
            </a:r>
            <a:r>
              <a:rPr lang="en-US" sz="2000" dirty="0"/>
              <a:t>, published on </a:t>
            </a:r>
            <a:r>
              <a:rPr lang="en-US" sz="2000" dirty="0">
                <a:solidFill>
                  <a:srgbClr val="FF0000"/>
                </a:solidFill>
              </a:rPr>
              <a:t>December 17, </a:t>
            </a:r>
            <a:r>
              <a:rPr lang="en-US" sz="2000" dirty="0" smtClean="0">
                <a:solidFill>
                  <a:srgbClr val="FF0000"/>
                </a:solidFill>
              </a:rPr>
              <a:t>1996</a:t>
            </a:r>
            <a:r>
              <a:rPr lang="en-US" sz="2000" dirty="0" smtClean="0"/>
              <a:t>.</a:t>
            </a:r>
          </a:p>
          <a:p>
            <a:pPr marL="461963">
              <a:buFont typeface="Wingdings" panose="05000000000000000000" pitchFamily="2" charset="2"/>
              <a:buChar char="§"/>
            </a:pPr>
            <a:r>
              <a:rPr lang="en-US" sz="2000" dirty="0" smtClean="0"/>
              <a:t>Håkon </a:t>
            </a:r>
            <a:r>
              <a:rPr lang="en-US" sz="2000" dirty="0"/>
              <a:t>Wium Lie and Bert Bos are credited as the original </a:t>
            </a:r>
            <a:r>
              <a:rPr lang="en-US" sz="2000" dirty="0" smtClean="0"/>
              <a:t>developers.</a:t>
            </a:r>
          </a:p>
          <a:p>
            <a:pPr marL="461963">
              <a:buFont typeface="Wingdings" panose="05000000000000000000" pitchFamily="2" charset="2"/>
              <a:buChar char="§"/>
            </a:pPr>
            <a:r>
              <a:rPr lang="en-US" sz="2000" dirty="0" smtClean="0"/>
              <a:t>Among </a:t>
            </a:r>
            <a:r>
              <a:rPr lang="en-US" sz="2000" dirty="0"/>
              <a:t>its capabilities are support </a:t>
            </a:r>
            <a:r>
              <a:rPr lang="en-US" sz="2000" dirty="0" smtClean="0"/>
              <a:t>for</a:t>
            </a:r>
            <a:endParaRPr lang="en-US" sz="2000" dirty="0"/>
          </a:p>
          <a:p>
            <a:pPr marL="687388" indent="-225425">
              <a:buFont typeface="Wingdings" panose="05000000000000000000" pitchFamily="2" charset="2"/>
              <a:buChar char="ü"/>
            </a:pPr>
            <a:r>
              <a:rPr lang="en-US" sz="2000" dirty="0"/>
              <a:t>Font properties such as typeface and emphasis</a:t>
            </a:r>
          </a:p>
          <a:p>
            <a:pPr marL="687388" indent="-225425">
              <a:buFont typeface="Wingdings" panose="05000000000000000000" pitchFamily="2" charset="2"/>
              <a:buChar char="ü"/>
            </a:pPr>
            <a:r>
              <a:rPr lang="en-US" sz="2000" dirty="0"/>
              <a:t>Color of text, backgrounds, and other elements</a:t>
            </a:r>
          </a:p>
          <a:p>
            <a:pPr marL="687388" indent="-225425">
              <a:buFont typeface="Wingdings" panose="05000000000000000000" pitchFamily="2" charset="2"/>
              <a:buChar char="ü"/>
            </a:pPr>
            <a:r>
              <a:rPr lang="en-US" sz="2000" dirty="0"/>
              <a:t>Text attributes such as spacing between words, letters, and lines of text</a:t>
            </a:r>
          </a:p>
          <a:p>
            <a:pPr marL="687388" indent="-225425">
              <a:buFont typeface="Wingdings" panose="05000000000000000000" pitchFamily="2" charset="2"/>
              <a:buChar char="ü"/>
            </a:pPr>
            <a:r>
              <a:rPr lang="en-US" sz="2000" dirty="0"/>
              <a:t>Alignment of text, images, tables and other elements</a:t>
            </a:r>
          </a:p>
          <a:p>
            <a:pPr marL="687388" indent="-225425">
              <a:buFont typeface="Wingdings" panose="05000000000000000000" pitchFamily="2" charset="2"/>
              <a:buChar char="ü"/>
            </a:pPr>
            <a:r>
              <a:rPr lang="en-US" sz="2000" dirty="0"/>
              <a:t>Margin, border, padding, and positioning for most elements</a:t>
            </a:r>
          </a:p>
          <a:p>
            <a:pPr marL="687388" indent="-225425">
              <a:buFont typeface="Wingdings" panose="05000000000000000000" pitchFamily="2" charset="2"/>
              <a:buChar char="ü"/>
            </a:pPr>
            <a:r>
              <a:rPr lang="en-US" sz="2000" dirty="0"/>
              <a:t>Unique identification and generic classification of groups of attributes</a:t>
            </a:r>
          </a:p>
          <a:p>
            <a:pPr marL="461963">
              <a:buFont typeface="Wingdings" panose="05000000000000000000" pitchFamily="2" charset="2"/>
              <a:buChar char="§"/>
            </a:pPr>
            <a:r>
              <a:rPr lang="en-US" sz="2000" dirty="0"/>
              <a:t>The W3C no longer maintains the CSS 1 Recommendation.</a:t>
            </a:r>
            <a:endParaRPr lang="en-US" sz="2000" dirty="0" smtClean="0"/>
          </a:p>
        </p:txBody>
      </p:sp>
    </p:spTree>
    <p:extLst>
      <p:ext uri="{BB962C8B-B14F-4D97-AF65-F5344CB8AC3E}">
        <p14:creationId xmlns:p14="http://schemas.microsoft.com/office/powerpoint/2010/main" val="30058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Introduction to </a:t>
            </a:r>
            <a:r>
              <a:rPr lang="en-US" dirty="0" smtClean="0">
                <a:solidFill>
                  <a:schemeClr val="bg1"/>
                </a:solidFill>
              </a:rPr>
              <a:t>CSS overview</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CSS is used to style and lay out web pages — for example, to alter the font, colour, size and spacing of your content, split it into multiple columns, or add animations and other decorative </a:t>
            </a:r>
            <a:r>
              <a:rPr lang="en-US" sz="2000" dirty="0" smtClean="0"/>
              <a:t>features.</a:t>
            </a:r>
          </a:p>
          <a:p>
            <a:pPr marL="461963">
              <a:buFont typeface="Wingdings" panose="05000000000000000000" pitchFamily="2" charset="2"/>
              <a:buChar char="§"/>
            </a:pPr>
            <a:r>
              <a:rPr lang="en-US" sz="2000" dirty="0" smtClean="0"/>
              <a:t>This </a:t>
            </a:r>
            <a:r>
              <a:rPr lang="en-US" sz="2000" dirty="0"/>
              <a:t>module gets you started on the path to CSS mastery with the basics </a:t>
            </a:r>
            <a:r>
              <a:rPr lang="en-US" sz="2000" dirty="0" smtClean="0"/>
              <a:t>of</a:t>
            </a:r>
          </a:p>
          <a:p>
            <a:pPr marL="687388" indent="-225425">
              <a:buFont typeface="Wingdings" panose="05000000000000000000" pitchFamily="2" charset="2"/>
              <a:buChar char="ü"/>
            </a:pPr>
            <a:r>
              <a:rPr lang="en-US" sz="2000" dirty="0" smtClean="0"/>
              <a:t>how </a:t>
            </a:r>
            <a:r>
              <a:rPr lang="en-US" sz="2000" dirty="0"/>
              <a:t>it </a:t>
            </a:r>
            <a:r>
              <a:rPr lang="en-US" sz="2000" dirty="0" smtClean="0"/>
              <a:t>works</a:t>
            </a:r>
          </a:p>
          <a:p>
            <a:pPr marL="687388" indent="-225425">
              <a:buFont typeface="Wingdings" panose="05000000000000000000" pitchFamily="2" charset="2"/>
              <a:buChar char="ü"/>
            </a:pPr>
            <a:r>
              <a:rPr lang="en-US" sz="2000" dirty="0" smtClean="0"/>
              <a:t>including </a:t>
            </a:r>
            <a:r>
              <a:rPr lang="en-US" sz="2000" dirty="0"/>
              <a:t>selectors and </a:t>
            </a:r>
            <a:r>
              <a:rPr lang="en-US" sz="2000" dirty="0" smtClean="0"/>
              <a:t>properties</a:t>
            </a:r>
          </a:p>
          <a:p>
            <a:pPr marL="687388" indent="-225425">
              <a:buFont typeface="Wingdings" panose="05000000000000000000" pitchFamily="2" charset="2"/>
              <a:buChar char="ü"/>
            </a:pPr>
            <a:r>
              <a:rPr lang="en-US" sz="2000" dirty="0" smtClean="0"/>
              <a:t>writing </a:t>
            </a:r>
            <a:r>
              <a:rPr lang="en-US" sz="2000" dirty="0"/>
              <a:t>CSS </a:t>
            </a:r>
            <a:r>
              <a:rPr lang="en-US" sz="2000" dirty="0" smtClean="0"/>
              <a:t>rules</a:t>
            </a:r>
          </a:p>
          <a:p>
            <a:pPr marL="687388" indent="-225425">
              <a:buFont typeface="Wingdings" panose="05000000000000000000" pitchFamily="2" charset="2"/>
              <a:buChar char="ü"/>
            </a:pPr>
            <a:r>
              <a:rPr lang="en-US" sz="2000" dirty="0" smtClean="0"/>
              <a:t>applying </a:t>
            </a:r>
            <a:r>
              <a:rPr lang="en-US" sz="2000" dirty="0"/>
              <a:t>CSS to </a:t>
            </a:r>
            <a:r>
              <a:rPr lang="en-US" sz="2000" dirty="0" smtClean="0"/>
              <a:t>HTML,</a:t>
            </a:r>
          </a:p>
          <a:p>
            <a:pPr marL="687388" indent="-225425">
              <a:buFont typeface="Wingdings" panose="05000000000000000000" pitchFamily="2" charset="2"/>
              <a:buChar char="ü"/>
            </a:pPr>
            <a:r>
              <a:rPr lang="en-US" sz="2000" dirty="0" smtClean="0"/>
              <a:t>how </a:t>
            </a:r>
            <a:r>
              <a:rPr lang="en-US" sz="2000" dirty="0"/>
              <a:t>to specify length, colour, and other units in </a:t>
            </a:r>
            <a:r>
              <a:rPr lang="en-US" sz="2000" dirty="0" smtClean="0"/>
              <a:t>CSS</a:t>
            </a:r>
          </a:p>
          <a:p>
            <a:pPr marL="687388" indent="-225425">
              <a:buFont typeface="Wingdings" panose="05000000000000000000" pitchFamily="2" charset="2"/>
              <a:buChar char="ü"/>
            </a:pPr>
            <a:r>
              <a:rPr lang="en-US" sz="2000" dirty="0" smtClean="0"/>
              <a:t>cascade </a:t>
            </a:r>
            <a:r>
              <a:rPr lang="en-US" sz="2000" dirty="0"/>
              <a:t>and </a:t>
            </a:r>
            <a:r>
              <a:rPr lang="en-US" sz="2000" dirty="0" smtClean="0"/>
              <a:t>inheritance</a:t>
            </a:r>
          </a:p>
          <a:p>
            <a:pPr marL="687388" indent="-225425">
              <a:buFont typeface="Wingdings" panose="05000000000000000000" pitchFamily="2" charset="2"/>
              <a:buChar char="ü"/>
            </a:pPr>
            <a:r>
              <a:rPr lang="en-US" sz="2000" dirty="0" smtClean="0"/>
              <a:t>debugging CSS</a:t>
            </a:r>
            <a:endParaRPr lang="en-US" sz="2000" dirty="0"/>
          </a:p>
        </p:txBody>
      </p:sp>
    </p:spTree>
    <p:extLst>
      <p:ext uri="{BB962C8B-B14F-4D97-AF65-F5344CB8AC3E}">
        <p14:creationId xmlns:p14="http://schemas.microsoft.com/office/powerpoint/2010/main" val="907660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CSS 2</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CSS level 2 specification was developed by the W3C and published as a recommendation </a:t>
            </a:r>
            <a:r>
              <a:rPr lang="en-US" sz="2000" dirty="0" smtClean="0"/>
              <a:t>on </a:t>
            </a:r>
            <a:r>
              <a:rPr lang="en-US" sz="2000" dirty="0" smtClean="0">
                <a:solidFill>
                  <a:srgbClr val="FF0000"/>
                </a:solidFill>
              </a:rPr>
              <a:t>12 May 1998</a:t>
            </a:r>
            <a:r>
              <a:rPr lang="en-US" sz="2000" dirty="0" smtClean="0"/>
              <a:t>.</a:t>
            </a:r>
          </a:p>
          <a:p>
            <a:pPr marL="461963">
              <a:buFont typeface="Wingdings" panose="05000000000000000000" pitchFamily="2" charset="2"/>
              <a:buChar char="§"/>
            </a:pPr>
            <a:r>
              <a:rPr lang="en-US" sz="2000" dirty="0" smtClean="0"/>
              <a:t>A </a:t>
            </a:r>
            <a:r>
              <a:rPr lang="en-US" sz="2000" dirty="0"/>
              <a:t>superset of CSS 1, CSS 2 includes a number of new capabilities like absolute, relative, and fixed positioning of elements and </a:t>
            </a:r>
            <a:r>
              <a:rPr lang="en-US" sz="2000" dirty="0">
                <a:solidFill>
                  <a:srgbClr val="FF0000"/>
                </a:solidFill>
              </a:rPr>
              <a:t>z-index,</a:t>
            </a:r>
            <a:r>
              <a:rPr lang="en-US" sz="2000" dirty="0"/>
              <a:t> the concept of media types, support for </a:t>
            </a:r>
            <a:r>
              <a:rPr lang="en-US" sz="2000" dirty="0">
                <a:solidFill>
                  <a:srgbClr val="FF0000"/>
                </a:solidFill>
              </a:rPr>
              <a:t>aural style sheets</a:t>
            </a:r>
            <a:r>
              <a:rPr lang="en-US" sz="2000" dirty="0"/>
              <a:t> (which were later replaced by the CSS 3 speech </a:t>
            </a:r>
            <a:r>
              <a:rPr lang="en-US" sz="2000" dirty="0" smtClean="0"/>
              <a:t>modules) and </a:t>
            </a:r>
            <a:r>
              <a:rPr lang="en-US" sz="2000" dirty="0"/>
              <a:t>bidirectional text, and new font properties such as </a:t>
            </a:r>
            <a:r>
              <a:rPr lang="en-US" sz="2000" dirty="0" smtClean="0"/>
              <a:t>shadows.</a:t>
            </a:r>
          </a:p>
          <a:p>
            <a:pPr marL="461963">
              <a:buFont typeface="Wingdings" panose="05000000000000000000" pitchFamily="2" charset="2"/>
              <a:buChar char="§"/>
            </a:pPr>
            <a:r>
              <a:rPr lang="en-US" sz="2000" dirty="0" smtClean="0"/>
              <a:t>The </a:t>
            </a:r>
            <a:r>
              <a:rPr lang="en-US" sz="2000" dirty="0"/>
              <a:t>W3C no longer maintains the CSS 2 recommendation.</a:t>
            </a:r>
            <a:endParaRPr lang="en-US" sz="2000" dirty="0" smtClean="0"/>
          </a:p>
        </p:txBody>
      </p:sp>
    </p:spTree>
    <p:extLst>
      <p:ext uri="{BB962C8B-B14F-4D97-AF65-F5344CB8AC3E}">
        <p14:creationId xmlns:p14="http://schemas.microsoft.com/office/powerpoint/2010/main" val="134934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CSS 2.1</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CSS level 2 revision 1, often referred to as "</a:t>
            </a:r>
            <a:r>
              <a:rPr lang="en-US" sz="2000" dirty="0">
                <a:solidFill>
                  <a:srgbClr val="FF0000"/>
                </a:solidFill>
              </a:rPr>
              <a:t>CSS 2.1</a:t>
            </a:r>
            <a:r>
              <a:rPr lang="en-US" sz="2000" dirty="0"/>
              <a:t>", fixes errors in CSS 2, removes poorly supported or not fully interoperable features and adds already implemented browser extensions to the </a:t>
            </a:r>
            <a:r>
              <a:rPr lang="en-US" sz="2000" dirty="0" smtClean="0"/>
              <a:t>specification.</a:t>
            </a:r>
          </a:p>
          <a:p>
            <a:pPr marL="461963" indent="-234950">
              <a:buFont typeface="Wingdings" panose="05000000000000000000" pitchFamily="2" charset="2"/>
              <a:buChar char="§"/>
            </a:pPr>
            <a:r>
              <a:rPr lang="en-US" sz="2000" dirty="0" smtClean="0"/>
              <a:t>To </a:t>
            </a:r>
            <a:r>
              <a:rPr lang="en-US" sz="2000" dirty="0"/>
              <a:t>comply with the W3C Process for standardizing technical specifications, CSS 2.1 went back and forth between Working Draft status and Candidate Recommendation status for many </a:t>
            </a:r>
            <a:r>
              <a:rPr lang="en-US" sz="2000" dirty="0" smtClean="0"/>
              <a:t>years.</a:t>
            </a:r>
          </a:p>
          <a:p>
            <a:pPr marL="461963" indent="-234950">
              <a:buFont typeface="Wingdings" panose="05000000000000000000" pitchFamily="2" charset="2"/>
              <a:buChar char="§"/>
            </a:pPr>
            <a:r>
              <a:rPr lang="en-US" sz="2000" dirty="0" smtClean="0"/>
              <a:t>CSS </a:t>
            </a:r>
            <a:r>
              <a:rPr lang="en-US" sz="2000" dirty="0"/>
              <a:t>2.1 first became a </a:t>
            </a:r>
            <a:r>
              <a:rPr lang="en-US" sz="2000" dirty="0">
                <a:solidFill>
                  <a:srgbClr val="FF0000"/>
                </a:solidFill>
              </a:rPr>
              <a:t>Candidate Recommendation</a:t>
            </a:r>
            <a:r>
              <a:rPr lang="en-US" sz="2000" dirty="0"/>
              <a:t> on </a:t>
            </a:r>
            <a:r>
              <a:rPr lang="en-US" sz="2000" dirty="0">
                <a:solidFill>
                  <a:srgbClr val="FF0000"/>
                </a:solidFill>
              </a:rPr>
              <a:t>February 25, 2004</a:t>
            </a:r>
            <a:r>
              <a:rPr lang="en-US" sz="2000" dirty="0"/>
              <a:t>, but it was reverted to a Working Draft on June 13, 2005 for further </a:t>
            </a:r>
            <a:r>
              <a:rPr lang="en-US" sz="2000" dirty="0" smtClean="0"/>
              <a:t>review.</a:t>
            </a:r>
          </a:p>
          <a:p>
            <a:pPr marL="461963" indent="-234950">
              <a:buFont typeface="Wingdings" panose="05000000000000000000" pitchFamily="2" charset="2"/>
              <a:buChar char="§"/>
            </a:pPr>
            <a:r>
              <a:rPr lang="en-US" sz="2000" dirty="0" smtClean="0"/>
              <a:t>It </a:t>
            </a:r>
            <a:r>
              <a:rPr lang="en-US" sz="2000" dirty="0"/>
              <a:t>returned to </a:t>
            </a:r>
            <a:r>
              <a:rPr lang="en-US" sz="2000" dirty="0" smtClean="0">
                <a:solidFill>
                  <a:srgbClr val="0070C0"/>
                </a:solidFill>
              </a:rPr>
              <a:t>Candidate Recommendation on</a:t>
            </a:r>
            <a:r>
              <a:rPr lang="en-US" sz="2000" dirty="0" smtClean="0">
                <a:solidFill>
                  <a:srgbClr val="FF0000"/>
                </a:solidFill>
              </a:rPr>
              <a:t> 19 July 2007</a:t>
            </a:r>
            <a:r>
              <a:rPr lang="en-US" sz="2000" dirty="0" smtClean="0"/>
              <a:t> and </a:t>
            </a:r>
            <a:r>
              <a:rPr lang="en-US" sz="2000" dirty="0"/>
              <a:t>then updated twice in </a:t>
            </a:r>
            <a:r>
              <a:rPr lang="en-US" sz="2000" dirty="0" smtClean="0"/>
              <a:t>2009.</a:t>
            </a:r>
          </a:p>
          <a:p>
            <a:pPr marL="461963" indent="-234950">
              <a:buFont typeface="Wingdings" panose="05000000000000000000" pitchFamily="2" charset="2"/>
              <a:buChar char="§"/>
            </a:pPr>
            <a:r>
              <a:rPr lang="en-US" sz="2000" dirty="0" smtClean="0"/>
              <a:t>However</a:t>
            </a:r>
            <a:r>
              <a:rPr lang="en-US" sz="2000" dirty="0"/>
              <a:t>, because changes and </a:t>
            </a:r>
            <a:r>
              <a:rPr lang="en-US" sz="2000" dirty="0" smtClean="0"/>
              <a:t>clarifications </a:t>
            </a:r>
            <a:r>
              <a:rPr lang="en-US" sz="2000" dirty="0"/>
              <a:t>were made, it again went back to Last Call Working Draft on 7 December </a:t>
            </a:r>
            <a:r>
              <a:rPr lang="en-US" sz="2000" dirty="0" smtClean="0"/>
              <a:t>2010.</a:t>
            </a:r>
          </a:p>
          <a:p>
            <a:pPr marL="461963" indent="-234950">
              <a:buFont typeface="Wingdings" panose="05000000000000000000" pitchFamily="2" charset="2"/>
              <a:buChar char="§"/>
            </a:pPr>
            <a:r>
              <a:rPr lang="en-US" sz="2000" dirty="0" smtClean="0"/>
              <a:t>CSS 2.1 went to </a:t>
            </a:r>
            <a:r>
              <a:rPr lang="en-US" sz="2000" dirty="0" smtClean="0">
                <a:solidFill>
                  <a:srgbClr val="FF0000"/>
                </a:solidFill>
              </a:rPr>
              <a:t>Proposed Recommendation</a:t>
            </a:r>
            <a:r>
              <a:rPr lang="en-US" sz="2000" dirty="0" smtClean="0"/>
              <a:t> on </a:t>
            </a:r>
            <a:r>
              <a:rPr lang="en-US" sz="2000" dirty="0" smtClean="0">
                <a:solidFill>
                  <a:srgbClr val="FF0000"/>
                </a:solidFill>
              </a:rPr>
              <a:t>12 April 2011</a:t>
            </a:r>
            <a:r>
              <a:rPr lang="en-US" sz="2000" dirty="0" smtClean="0"/>
              <a:t>.</a:t>
            </a:r>
          </a:p>
          <a:p>
            <a:pPr marL="461963" indent="-234950">
              <a:buFont typeface="Wingdings" panose="05000000000000000000" pitchFamily="2" charset="2"/>
              <a:buChar char="§"/>
            </a:pPr>
            <a:r>
              <a:rPr lang="en-US" sz="2000" dirty="0" smtClean="0"/>
              <a:t>After </a:t>
            </a:r>
            <a:r>
              <a:rPr lang="en-US" sz="2000" dirty="0"/>
              <a:t>being reviewed by the W3C Advisory Committee, it was finally published as a </a:t>
            </a:r>
            <a:r>
              <a:rPr lang="en-US" sz="2000" dirty="0">
                <a:solidFill>
                  <a:srgbClr val="FF0000"/>
                </a:solidFill>
              </a:rPr>
              <a:t>W3C Recommendation</a:t>
            </a:r>
            <a:r>
              <a:rPr lang="en-US" sz="2000" dirty="0"/>
              <a:t> on </a:t>
            </a:r>
            <a:r>
              <a:rPr lang="en-US" sz="2000" dirty="0">
                <a:solidFill>
                  <a:srgbClr val="FF0000"/>
                </a:solidFill>
              </a:rPr>
              <a:t>7 June 2011</a:t>
            </a:r>
            <a:r>
              <a:rPr lang="en-US" sz="2000" dirty="0" smtClean="0"/>
              <a:t>.</a:t>
            </a:r>
          </a:p>
          <a:p>
            <a:pPr marL="461963" indent="-234950">
              <a:buFont typeface="Wingdings" panose="05000000000000000000" pitchFamily="2" charset="2"/>
              <a:buChar char="§"/>
            </a:pPr>
            <a:r>
              <a:rPr lang="en-US" sz="2000" dirty="0" smtClean="0"/>
              <a:t>CSS </a:t>
            </a:r>
            <a:r>
              <a:rPr lang="en-US" sz="2000" dirty="0"/>
              <a:t>2.1 was planned as the first and final revision of level 2—but </a:t>
            </a:r>
            <a:r>
              <a:rPr lang="en-US" sz="2000" dirty="0">
                <a:solidFill>
                  <a:srgbClr val="0070C0"/>
                </a:solidFill>
              </a:rPr>
              <a:t>low priority work on</a:t>
            </a:r>
            <a:r>
              <a:rPr lang="en-US" sz="2000" dirty="0">
                <a:solidFill>
                  <a:srgbClr val="FF0000"/>
                </a:solidFill>
              </a:rPr>
              <a:t> CSS 2.2 began in 2015</a:t>
            </a:r>
            <a:r>
              <a:rPr lang="en-US" sz="2000" dirty="0"/>
              <a:t>.</a:t>
            </a:r>
            <a:endParaRPr lang="en-US" sz="2000" dirty="0" smtClean="0"/>
          </a:p>
        </p:txBody>
      </p:sp>
    </p:spTree>
    <p:extLst>
      <p:ext uri="{BB962C8B-B14F-4D97-AF65-F5344CB8AC3E}">
        <p14:creationId xmlns:p14="http://schemas.microsoft.com/office/powerpoint/2010/main" val="430245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CSS 3</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Unlike CSS 2, which is a large single specification defining various features, </a:t>
            </a:r>
            <a:r>
              <a:rPr lang="en-US" sz="2000" dirty="0">
                <a:solidFill>
                  <a:srgbClr val="FF0000"/>
                </a:solidFill>
              </a:rPr>
              <a:t>CSS 3</a:t>
            </a:r>
            <a:r>
              <a:rPr lang="en-US" sz="2000" dirty="0"/>
              <a:t> is divided into several separate documents called "</a:t>
            </a:r>
            <a:r>
              <a:rPr lang="en-US" sz="2000" dirty="0">
                <a:solidFill>
                  <a:srgbClr val="FF0000"/>
                </a:solidFill>
              </a:rPr>
              <a:t>modules</a:t>
            </a:r>
            <a:r>
              <a:rPr lang="en-US" sz="2000" dirty="0" smtClean="0"/>
              <a:t>".</a:t>
            </a:r>
          </a:p>
          <a:p>
            <a:pPr marL="461963">
              <a:buFont typeface="Wingdings" panose="05000000000000000000" pitchFamily="2" charset="2"/>
              <a:buChar char="§"/>
            </a:pPr>
            <a:r>
              <a:rPr lang="en-US" sz="2000" dirty="0" smtClean="0"/>
              <a:t>Each </a:t>
            </a:r>
            <a:r>
              <a:rPr lang="en-US" sz="2000" dirty="0"/>
              <a:t>module adds new capabilities or extends features defined in CSS 2, preserving backward compatibility. </a:t>
            </a:r>
            <a:endParaRPr lang="en-US" sz="2000" dirty="0" smtClean="0"/>
          </a:p>
          <a:p>
            <a:pPr marL="461963">
              <a:buFont typeface="Wingdings" panose="05000000000000000000" pitchFamily="2" charset="2"/>
              <a:buChar char="§"/>
            </a:pPr>
            <a:r>
              <a:rPr lang="en-US" sz="2000" dirty="0" smtClean="0"/>
              <a:t>Work </a:t>
            </a:r>
            <a:r>
              <a:rPr lang="en-US" sz="2000" dirty="0"/>
              <a:t>on CSS level 3 started around the time of publication of the original CSS 2 </a:t>
            </a:r>
            <a:r>
              <a:rPr lang="en-US" sz="2000" dirty="0" smtClean="0"/>
              <a:t>recommendation.</a:t>
            </a:r>
          </a:p>
          <a:p>
            <a:pPr marL="461963">
              <a:buFont typeface="Wingdings" panose="05000000000000000000" pitchFamily="2" charset="2"/>
              <a:buChar char="§"/>
            </a:pPr>
            <a:r>
              <a:rPr lang="en-US" sz="2000" dirty="0" smtClean="0"/>
              <a:t>The </a:t>
            </a:r>
            <a:r>
              <a:rPr lang="en-US" sz="2000" dirty="0">
                <a:solidFill>
                  <a:srgbClr val="0070C0"/>
                </a:solidFill>
              </a:rPr>
              <a:t>earliest CSS 3 drafts</a:t>
            </a:r>
            <a:r>
              <a:rPr lang="en-US" sz="2000" dirty="0"/>
              <a:t> were published </a:t>
            </a:r>
            <a:r>
              <a:rPr lang="en-US" sz="2000" dirty="0" smtClean="0"/>
              <a:t>n </a:t>
            </a:r>
            <a:r>
              <a:rPr lang="en-US" sz="2000" dirty="0" smtClean="0">
                <a:solidFill>
                  <a:srgbClr val="FF0000"/>
                </a:solidFill>
              </a:rPr>
              <a:t>22 June 1999</a:t>
            </a:r>
            <a:r>
              <a:rPr lang="en-US" sz="2000" dirty="0" smtClean="0"/>
              <a:t>.</a:t>
            </a:r>
          </a:p>
          <a:p>
            <a:pPr marL="461963">
              <a:buFont typeface="Wingdings" panose="05000000000000000000" pitchFamily="2" charset="2"/>
              <a:buChar char="§"/>
            </a:pPr>
            <a:r>
              <a:rPr lang="en-US" sz="2000" dirty="0" smtClean="0"/>
              <a:t>Due </a:t>
            </a:r>
            <a:r>
              <a:rPr lang="en-US" sz="2000" dirty="0"/>
              <a:t>to the modularization, different modules have different stability and </a:t>
            </a:r>
            <a:r>
              <a:rPr lang="en-US" sz="2000" dirty="0" smtClean="0"/>
              <a:t>statuses</a:t>
            </a:r>
          </a:p>
          <a:p>
            <a:pPr marL="461963">
              <a:buFont typeface="Wingdings" panose="05000000000000000000" pitchFamily="2" charset="2"/>
              <a:buChar char="§"/>
            </a:pPr>
            <a:r>
              <a:rPr lang="en-US" sz="2000" dirty="0" smtClean="0"/>
              <a:t>As </a:t>
            </a:r>
            <a:r>
              <a:rPr lang="en-US" sz="2000" dirty="0"/>
              <a:t>of </a:t>
            </a:r>
            <a:r>
              <a:rPr lang="en-US" sz="2000" dirty="0">
                <a:solidFill>
                  <a:srgbClr val="FF0000"/>
                </a:solidFill>
              </a:rPr>
              <a:t>June 2012</a:t>
            </a:r>
            <a:r>
              <a:rPr lang="en-US" sz="2000" dirty="0"/>
              <a:t>, there are over </a:t>
            </a:r>
            <a:r>
              <a:rPr lang="en-US" sz="2000" dirty="0">
                <a:solidFill>
                  <a:srgbClr val="FF0000"/>
                </a:solidFill>
              </a:rPr>
              <a:t>fifty CSS modules</a:t>
            </a:r>
            <a:r>
              <a:rPr lang="en-US" sz="2000" dirty="0"/>
              <a:t> published from the CSS Working Group</a:t>
            </a:r>
            <a:r>
              <a:rPr lang="en-US" sz="2000" dirty="0" smtClean="0"/>
              <a:t>., </a:t>
            </a:r>
            <a:r>
              <a:rPr lang="en-US" sz="2000" dirty="0"/>
              <a:t>and four of these have been published as formal recommendations</a:t>
            </a:r>
            <a:r>
              <a:rPr lang="en-US" sz="2000" dirty="0" smtClean="0"/>
              <a:t>:</a:t>
            </a:r>
          </a:p>
          <a:p>
            <a:pPr marL="687388" indent="-225425">
              <a:buFont typeface="Wingdings" panose="05000000000000000000" pitchFamily="2" charset="2"/>
              <a:buChar char="ü"/>
            </a:pPr>
            <a:r>
              <a:rPr lang="en-US" sz="2000" dirty="0"/>
              <a:t>2012-06-19: Media </a:t>
            </a:r>
            <a:r>
              <a:rPr lang="en-US" sz="2000" dirty="0" smtClean="0"/>
              <a:t>Queries				2011-09-29</a:t>
            </a:r>
            <a:r>
              <a:rPr lang="en-US" sz="2000" dirty="0"/>
              <a:t>: Namespaces</a:t>
            </a:r>
          </a:p>
          <a:p>
            <a:pPr marL="687388" indent="-225425">
              <a:buFont typeface="Wingdings" panose="05000000000000000000" pitchFamily="2" charset="2"/>
              <a:buChar char="ü"/>
            </a:pPr>
            <a:r>
              <a:rPr lang="en-US" sz="2000" dirty="0"/>
              <a:t>2011-09-29: Selectors Level </a:t>
            </a:r>
            <a:r>
              <a:rPr lang="en-US" sz="2000" dirty="0" smtClean="0"/>
              <a:t>3			2011-06-07</a:t>
            </a:r>
            <a:r>
              <a:rPr lang="en-US" sz="2000" dirty="0"/>
              <a:t>: Color</a:t>
            </a:r>
          </a:p>
          <a:p>
            <a:pPr marL="461963">
              <a:buFont typeface="Wingdings" panose="05000000000000000000" pitchFamily="2" charset="2"/>
              <a:buChar char="§"/>
            </a:pPr>
            <a:r>
              <a:rPr lang="en-US" sz="2000" dirty="0"/>
              <a:t>Some modules have Candidate Recommendation (CR) status and are considered moderately </a:t>
            </a:r>
            <a:r>
              <a:rPr lang="en-US" sz="2000" dirty="0" smtClean="0"/>
              <a:t>stable. At </a:t>
            </a:r>
            <a:r>
              <a:rPr lang="en-US" sz="2000" dirty="0"/>
              <a:t>CR stage, implementations are advised to drop vendor prefixes</a:t>
            </a:r>
            <a:r>
              <a:rPr lang="en-US" sz="2000" dirty="0" smtClean="0"/>
              <a:t>.</a:t>
            </a:r>
          </a:p>
          <a:p>
            <a:pPr marL="461963">
              <a:buFont typeface="Wingdings" panose="05000000000000000000" pitchFamily="2" charset="2"/>
              <a:buChar char="§"/>
            </a:pPr>
            <a:r>
              <a:rPr lang="en-US" sz="2000" dirty="0" smtClean="0"/>
              <a:t>The Summary </a:t>
            </a:r>
            <a:r>
              <a:rPr lang="en-US" sz="2000" dirty="0"/>
              <a:t>of main </a:t>
            </a:r>
            <a:r>
              <a:rPr lang="en-US" sz="2000" dirty="0" smtClean="0"/>
              <a:t>module-specifications in CSS 3 is shown in </a:t>
            </a:r>
            <a:r>
              <a:rPr lang="en-US" sz="2000" dirty="0" smtClean="0">
                <a:solidFill>
                  <a:srgbClr val="FF0000"/>
                </a:solidFill>
              </a:rPr>
              <a:t>Figure W-1, W-2</a:t>
            </a:r>
            <a:r>
              <a:rPr lang="en-US" sz="2000" dirty="0" smtClean="0"/>
              <a:t>.</a:t>
            </a:r>
          </a:p>
        </p:txBody>
      </p:sp>
    </p:spTree>
    <p:extLst>
      <p:ext uri="{BB962C8B-B14F-4D97-AF65-F5344CB8AC3E}">
        <p14:creationId xmlns:p14="http://schemas.microsoft.com/office/powerpoint/2010/main" val="1195381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W-1</a:t>
            </a:r>
            <a:endParaRPr lang="en-US" dirty="0"/>
          </a:p>
        </p:txBody>
      </p:sp>
      <p:pic>
        <p:nvPicPr>
          <p:cNvPr id="4" name="Picture 3"/>
          <p:cNvPicPr>
            <a:picLocks noChangeAspect="1"/>
          </p:cNvPicPr>
          <p:nvPr/>
        </p:nvPicPr>
        <p:blipFill>
          <a:blip r:embed="rId2"/>
          <a:stretch>
            <a:fillRect/>
          </a:stretch>
        </p:blipFill>
        <p:spPr>
          <a:xfrm>
            <a:off x="152400" y="1277070"/>
            <a:ext cx="5794546" cy="4975684"/>
          </a:xfrm>
          <a:prstGeom prst="rect">
            <a:avLst/>
          </a:prstGeom>
          <a:ln>
            <a:solidFill>
              <a:schemeClr val="accent1"/>
            </a:solidFill>
          </a:ln>
        </p:spPr>
      </p:pic>
    </p:spTree>
    <p:extLst>
      <p:ext uri="{BB962C8B-B14F-4D97-AF65-F5344CB8AC3E}">
        <p14:creationId xmlns:p14="http://schemas.microsoft.com/office/powerpoint/2010/main" val="2591465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W-2</a:t>
            </a:r>
            <a:endParaRPr lang="en-US" dirty="0"/>
          </a:p>
        </p:txBody>
      </p:sp>
      <p:pic>
        <p:nvPicPr>
          <p:cNvPr id="5" name="Picture 4"/>
          <p:cNvPicPr>
            <a:picLocks noChangeAspect="1"/>
          </p:cNvPicPr>
          <p:nvPr/>
        </p:nvPicPr>
        <p:blipFill>
          <a:blip r:embed="rId2"/>
          <a:stretch>
            <a:fillRect/>
          </a:stretch>
        </p:blipFill>
        <p:spPr>
          <a:xfrm>
            <a:off x="152400" y="1268362"/>
            <a:ext cx="4730872" cy="5046818"/>
          </a:xfrm>
          <a:prstGeom prst="rect">
            <a:avLst/>
          </a:prstGeom>
          <a:ln>
            <a:solidFill>
              <a:schemeClr val="accent1"/>
            </a:solidFill>
          </a:ln>
        </p:spPr>
      </p:pic>
    </p:spTree>
    <p:extLst>
      <p:ext uri="{BB962C8B-B14F-4D97-AF65-F5344CB8AC3E}">
        <p14:creationId xmlns:p14="http://schemas.microsoft.com/office/powerpoint/2010/main" val="25652847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CSS 4</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no single, integrated CSS4 </a:t>
            </a:r>
            <a:r>
              <a:rPr lang="en-US" sz="2000" dirty="0" smtClean="0"/>
              <a:t>specification, </a:t>
            </a:r>
            <a:r>
              <a:rPr lang="en-US" sz="2000" dirty="0"/>
              <a:t>because it is split into separate "level 4" modules.</a:t>
            </a:r>
            <a:endParaRPr lang="en-US" sz="2000" dirty="0" smtClean="0"/>
          </a:p>
          <a:p>
            <a:pPr marL="461963">
              <a:buFont typeface="Wingdings" panose="05000000000000000000" pitchFamily="2" charset="2"/>
              <a:buChar char="§"/>
            </a:pPr>
            <a:r>
              <a:rPr lang="en-US" sz="2000" dirty="0"/>
              <a:t>Because CSS3 split the </a:t>
            </a:r>
            <a:r>
              <a:rPr lang="en-US" sz="2000" dirty="0">
                <a:solidFill>
                  <a:srgbClr val="0070C0"/>
                </a:solidFill>
              </a:rPr>
              <a:t>CSS language's definition into </a:t>
            </a:r>
            <a:r>
              <a:rPr lang="en-US" sz="2000" dirty="0">
                <a:solidFill>
                  <a:srgbClr val="FF0000"/>
                </a:solidFill>
              </a:rPr>
              <a:t>modules</a:t>
            </a:r>
            <a:r>
              <a:rPr lang="en-US" sz="2000" dirty="0"/>
              <a:t>, the modules have been allowed to level </a:t>
            </a:r>
            <a:r>
              <a:rPr lang="en-US" sz="2000" dirty="0" smtClean="0"/>
              <a:t>independently.</a:t>
            </a:r>
          </a:p>
          <a:p>
            <a:pPr marL="461963">
              <a:buFont typeface="Wingdings" panose="05000000000000000000" pitchFamily="2" charset="2"/>
              <a:buChar char="§"/>
            </a:pPr>
            <a:r>
              <a:rPr lang="en-US" sz="2000" dirty="0" smtClean="0"/>
              <a:t>Most </a:t>
            </a:r>
            <a:r>
              <a:rPr lang="en-US" sz="2000" dirty="0"/>
              <a:t>modules are level 3—they build on things from CSS </a:t>
            </a:r>
            <a:r>
              <a:rPr lang="en-US" sz="2000" dirty="0" smtClean="0"/>
              <a:t>2.1.</a:t>
            </a:r>
          </a:p>
          <a:p>
            <a:pPr marL="461963">
              <a:buFont typeface="Wingdings" panose="05000000000000000000" pitchFamily="2" charset="2"/>
              <a:buChar char="§"/>
            </a:pPr>
            <a:r>
              <a:rPr lang="en-US" sz="2000" dirty="0" smtClean="0"/>
              <a:t>A </a:t>
            </a:r>
            <a:r>
              <a:rPr lang="en-US" sz="2000" dirty="0"/>
              <a:t>few </a:t>
            </a:r>
            <a:r>
              <a:rPr lang="en-US" sz="2000" dirty="0">
                <a:solidFill>
                  <a:srgbClr val="FF0000"/>
                </a:solidFill>
              </a:rPr>
              <a:t>level-4 modules</a:t>
            </a:r>
            <a:r>
              <a:rPr lang="en-US" sz="2000" dirty="0"/>
              <a:t> exist (such as Image </a:t>
            </a:r>
            <a:r>
              <a:rPr lang="en-US" sz="2000" dirty="0" smtClean="0"/>
              <a:t>Values, Backgrounds </a:t>
            </a:r>
            <a:r>
              <a:rPr lang="en-US" sz="2000" dirty="0"/>
              <a:t>&amp; Borders,[51] or Selectors</a:t>
            </a:r>
            <a:r>
              <a:rPr lang="en-US" sz="2000" dirty="0" smtClean="0"/>
              <a:t>), </a:t>
            </a:r>
            <a:r>
              <a:rPr lang="en-US" sz="2000" dirty="0"/>
              <a:t>which build on the functionality of a preceding level-3 </a:t>
            </a:r>
            <a:r>
              <a:rPr lang="en-US" sz="2000" dirty="0" smtClean="0"/>
              <a:t>module.</a:t>
            </a:r>
          </a:p>
          <a:p>
            <a:pPr marL="461963">
              <a:buFont typeface="Wingdings" panose="05000000000000000000" pitchFamily="2" charset="2"/>
              <a:buChar char="§"/>
            </a:pPr>
            <a:r>
              <a:rPr lang="en-US" sz="2000" dirty="0" smtClean="0"/>
              <a:t>Other </a:t>
            </a:r>
            <a:r>
              <a:rPr lang="en-US" sz="2000" dirty="0"/>
              <a:t>modules defining entirely new functionality, such as </a:t>
            </a:r>
            <a:r>
              <a:rPr lang="en-US" sz="2000" dirty="0">
                <a:solidFill>
                  <a:srgbClr val="FF0000"/>
                </a:solidFill>
              </a:rPr>
              <a:t>Flexbox</a:t>
            </a:r>
            <a:r>
              <a:rPr lang="en-US" sz="2000" dirty="0"/>
              <a:t>, have been designated as "level 1</a:t>
            </a:r>
            <a:r>
              <a:rPr lang="en-US" sz="2000" dirty="0" smtClean="0"/>
              <a:t>".</a:t>
            </a:r>
            <a:endParaRPr lang="en-US" sz="2000" dirty="0"/>
          </a:p>
          <a:p>
            <a:pPr marL="461963">
              <a:buFont typeface="Wingdings" panose="05000000000000000000" pitchFamily="2" charset="2"/>
              <a:buChar char="§"/>
            </a:pPr>
            <a:r>
              <a:rPr lang="en-US" sz="2000" dirty="0" smtClean="0"/>
              <a:t>The </a:t>
            </a:r>
            <a:r>
              <a:rPr lang="en-US" sz="2000" dirty="0"/>
              <a:t>CSS Working Group sometimes publishes "Snapshots", a collection of whole modules and parts of other drafts that are considered stable, interoperably implemented and hence ready to </a:t>
            </a:r>
            <a:r>
              <a:rPr lang="en-US" sz="2000" dirty="0" smtClean="0"/>
              <a:t>use.</a:t>
            </a:r>
          </a:p>
          <a:p>
            <a:pPr marL="461963">
              <a:buFont typeface="Wingdings" panose="05000000000000000000" pitchFamily="2" charset="2"/>
              <a:buChar char="§"/>
            </a:pPr>
            <a:r>
              <a:rPr lang="en-US" sz="2000" dirty="0" smtClean="0"/>
              <a:t>So </a:t>
            </a:r>
            <a:r>
              <a:rPr lang="en-US" sz="2000" dirty="0"/>
              <a:t>far, </a:t>
            </a:r>
            <a:r>
              <a:rPr lang="en-US" sz="2000" dirty="0">
                <a:solidFill>
                  <a:srgbClr val="FF0000"/>
                </a:solidFill>
              </a:rPr>
              <a:t>four</a:t>
            </a:r>
            <a:r>
              <a:rPr lang="en-US" sz="2000" dirty="0"/>
              <a:t> such </a:t>
            </a:r>
            <a:r>
              <a:rPr lang="en-US" sz="2000" dirty="0">
                <a:solidFill>
                  <a:srgbClr val="FF0000"/>
                </a:solidFill>
              </a:rPr>
              <a:t>best current practices document</a:t>
            </a:r>
            <a:r>
              <a:rPr lang="en-US" sz="2000" dirty="0"/>
              <a:t> have been published as Notes, in </a:t>
            </a:r>
            <a:r>
              <a:rPr lang="en-US" sz="2000" dirty="0" smtClean="0"/>
              <a:t>2007, 2010, 2015 </a:t>
            </a:r>
            <a:r>
              <a:rPr lang="en-US" sz="2000" dirty="0"/>
              <a:t>and 2017.</a:t>
            </a:r>
            <a:endParaRPr lang="en-US" sz="2000" dirty="0" smtClean="0"/>
          </a:p>
        </p:txBody>
      </p:sp>
    </p:spTree>
    <p:extLst>
      <p:ext uri="{BB962C8B-B14F-4D97-AF65-F5344CB8AC3E}">
        <p14:creationId xmlns:p14="http://schemas.microsoft.com/office/powerpoint/2010/main" val="289249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Prerequisites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starting this module, you should have:</a:t>
            </a:r>
          </a:p>
          <a:p>
            <a:pPr marL="461963">
              <a:buFont typeface="Wingdings" panose="05000000000000000000" pitchFamily="2" charset="2"/>
              <a:buChar char="§"/>
            </a:pPr>
            <a:r>
              <a:rPr lang="en-US" sz="2000" dirty="0" smtClean="0"/>
              <a:t>Basic </a:t>
            </a:r>
            <a:r>
              <a:rPr lang="en-US" sz="2000" dirty="0"/>
              <a:t>familiarity with using computers, and using the Web passively (i.e. just looking at it, consuming the content.)</a:t>
            </a:r>
          </a:p>
          <a:p>
            <a:pPr marL="461963">
              <a:buFont typeface="Wingdings" panose="05000000000000000000" pitchFamily="2" charset="2"/>
              <a:buChar char="§"/>
            </a:pPr>
            <a:r>
              <a:rPr lang="en-US" sz="2000" dirty="0"/>
              <a:t>A basic work environment set up as detailed in Installing basic software, and an understanding of how to create and manage files, as detailed in Dealing with files.</a:t>
            </a:r>
          </a:p>
          <a:p>
            <a:pPr marL="461963">
              <a:buFont typeface="Wingdings" panose="05000000000000000000" pitchFamily="2" charset="2"/>
              <a:buChar char="§"/>
            </a:pPr>
            <a:r>
              <a:rPr lang="en-US" sz="2000" dirty="0"/>
              <a:t>Basic familiarity with HTML, as discussed in the Introduction to HTML </a:t>
            </a:r>
            <a:r>
              <a:rPr lang="en-US" sz="2000" dirty="0" smtClean="0"/>
              <a:t>module.</a:t>
            </a:r>
          </a:p>
        </p:txBody>
      </p:sp>
    </p:spTree>
    <p:extLst>
      <p:ext uri="{BB962C8B-B14F-4D97-AF65-F5344CB8AC3E}">
        <p14:creationId xmlns:p14="http://schemas.microsoft.com/office/powerpoint/2010/main" val="342635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Guides</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This module contains the following articles, which will take you through all the basic theory of CSS, and provide ample opportunity for you to test out some skills</a:t>
            </a:r>
            <a:r>
              <a:rPr lang="en-US" sz="2000" dirty="0" smtClean="0"/>
              <a:t>.</a:t>
            </a:r>
          </a:p>
          <a:p>
            <a:pPr marL="461963">
              <a:buFont typeface="Wingdings" panose="05000000000000000000" pitchFamily="2" charset="2"/>
              <a:buChar char="§"/>
            </a:pPr>
            <a:r>
              <a:rPr lang="en-US" sz="2000" dirty="0">
                <a:solidFill>
                  <a:srgbClr val="0070C0"/>
                </a:solidFill>
              </a:rPr>
              <a:t>How CSS </a:t>
            </a:r>
            <a:r>
              <a:rPr lang="en-US" sz="2000" dirty="0" smtClean="0">
                <a:solidFill>
                  <a:srgbClr val="0070C0"/>
                </a:solidFill>
              </a:rPr>
              <a:t>works:</a:t>
            </a:r>
            <a:r>
              <a:rPr lang="en-US" sz="2000" dirty="0" smtClean="0"/>
              <a:t> In </a:t>
            </a:r>
            <a:r>
              <a:rPr lang="en-US" sz="2000" dirty="0"/>
              <a:t>this module we start off with a theoretical grounding, looking at what CSS is, how the browser turns HTML into a DOM, how CSS is applied to parts of the DOM, some very basic syntax examples, and what code is used to actually include our CSS in our web page.</a:t>
            </a:r>
          </a:p>
          <a:p>
            <a:pPr marL="461963">
              <a:buFont typeface="Wingdings" panose="05000000000000000000" pitchFamily="2" charset="2"/>
              <a:buChar char="§"/>
            </a:pPr>
            <a:r>
              <a:rPr lang="en-US" sz="2000" dirty="0">
                <a:solidFill>
                  <a:srgbClr val="0070C0"/>
                </a:solidFill>
              </a:rPr>
              <a:t>CSS </a:t>
            </a:r>
            <a:r>
              <a:rPr lang="en-US" sz="2000" dirty="0" smtClean="0">
                <a:solidFill>
                  <a:srgbClr val="0070C0"/>
                </a:solidFill>
              </a:rPr>
              <a:t>syntax: </a:t>
            </a:r>
            <a:r>
              <a:rPr lang="en-US" sz="2000" dirty="0" smtClean="0"/>
              <a:t>Next </a:t>
            </a:r>
            <a:r>
              <a:rPr lang="en-US" sz="2000" dirty="0"/>
              <a:t>up, we dive into CSS syntax in a lot more detail, looking at how properties and their values form into declarations, multiple declarations form into declaration blocks, and declaration blocks and selectors form into complete CSS </a:t>
            </a:r>
            <a:r>
              <a:rPr lang="en-US" sz="2000" dirty="0" smtClean="0"/>
              <a:t>rules.</a:t>
            </a:r>
          </a:p>
          <a:p>
            <a:pPr marL="461963" indent="0">
              <a:buNone/>
            </a:pPr>
            <a:r>
              <a:rPr lang="en-US" sz="2000" dirty="0" smtClean="0"/>
              <a:t>We </a:t>
            </a:r>
            <a:r>
              <a:rPr lang="en-US" sz="2000" dirty="0"/>
              <a:t>round off the article by looking at other CSS syntax features such as comments and whitespace.</a:t>
            </a:r>
          </a:p>
          <a:p>
            <a:pPr marL="461963">
              <a:buFont typeface="Wingdings" panose="05000000000000000000" pitchFamily="2" charset="2"/>
              <a:buChar char="§"/>
            </a:pPr>
            <a:r>
              <a:rPr lang="en-US" sz="2000" dirty="0" smtClean="0">
                <a:solidFill>
                  <a:srgbClr val="0070C0"/>
                </a:solidFill>
              </a:rPr>
              <a:t>Selectors:</a:t>
            </a:r>
            <a:r>
              <a:rPr lang="en-US" sz="2000" dirty="0" smtClean="0"/>
              <a:t> Selectors </a:t>
            </a:r>
            <a:r>
              <a:rPr lang="en-US" sz="2000" dirty="0"/>
              <a:t>are mentioned in the previous article, but in this guide we go into a lot more detail, showing what selector types are available and how they work</a:t>
            </a:r>
            <a:r>
              <a:rPr lang="en-US" sz="2000" dirty="0" smtClean="0"/>
              <a:t>.</a:t>
            </a:r>
          </a:p>
          <a:p>
            <a:pPr marL="461963">
              <a:buFont typeface="Wingdings" panose="05000000000000000000" pitchFamily="2" charset="2"/>
              <a:buChar char="§"/>
            </a:pPr>
            <a:r>
              <a:rPr lang="en-US" sz="2000" dirty="0">
                <a:solidFill>
                  <a:srgbClr val="0070C0"/>
                </a:solidFill>
              </a:rPr>
              <a:t>CSS values and </a:t>
            </a:r>
            <a:r>
              <a:rPr lang="en-US" sz="2000" dirty="0" smtClean="0">
                <a:solidFill>
                  <a:srgbClr val="0070C0"/>
                </a:solidFill>
              </a:rPr>
              <a:t>units: </a:t>
            </a:r>
            <a:r>
              <a:rPr lang="en-US" sz="2000" dirty="0" smtClean="0"/>
              <a:t>There </a:t>
            </a:r>
            <a:r>
              <a:rPr lang="en-US" sz="2000" dirty="0"/>
              <a:t>are many types of CSS property values to consider, from numerical values to colors to functions that perform a certain action (like embedding a background image or rotating an element.) </a:t>
            </a:r>
            <a:endParaRPr lang="en-US" sz="2000" dirty="0" smtClean="0"/>
          </a:p>
          <a:p>
            <a:pPr marL="461963" indent="0">
              <a:buNone/>
            </a:pPr>
            <a:r>
              <a:rPr lang="en-US" sz="2000" dirty="0" smtClean="0"/>
              <a:t>Some </a:t>
            </a:r>
            <a:r>
              <a:rPr lang="en-US" sz="2000" dirty="0"/>
              <a:t>of these rely on particular units for specifying the exact values they are representing — do you want your box to be 30 pixels wide, or 30 </a:t>
            </a:r>
            <a:r>
              <a:rPr lang="en-US" sz="2000" dirty="0" smtClean="0"/>
              <a:t>centimeters, </a:t>
            </a:r>
            <a:r>
              <a:rPr lang="en-US" sz="2000" dirty="0"/>
              <a:t>or 30 </a:t>
            </a:r>
            <a:r>
              <a:rPr lang="en-US" sz="2000" dirty="0" smtClean="0"/>
              <a:t>ems?</a:t>
            </a:r>
          </a:p>
          <a:p>
            <a:pPr marL="461963" indent="0">
              <a:buNone/>
            </a:pPr>
            <a:r>
              <a:rPr lang="en-US" sz="2000" dirty="0" smtClean="0"/>
              <a:t>In </a:t>
            </a:r>
            <a:r>
              <a:rPr lang="en-US" sz="2000" dirty="0"/>
              <a:t>this guide, we look at more common values like length, colour and simple functions, as well as exploring less common units like degrees, and even unitless numerical values.</a:t>
            </a:r>
            <a:endParaRPr lang="en-US" sz="2000" dirty="0" smtClean="0"/>
          </a:p>
        </p:txBody>
      </p:sp>
    </p:spTree>
    <p:extLst>
      <p:ext uri="{BB962C8B-B14F-4D97-AF65-F5344CB8AC3E}">
        <p14:creationId xmlns:p14="http://schemas.microsoft.com/office/powerpoint/2010/main" val="212609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Guides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a:solidFill>
                  <a:srgbClr val="0070C0"/>
                </a:solidFill>
              </a:rPr>
              <a:t>Cascade and </a:t>
            </a:r>
            <a:r>
              <a:rPr lang="en-US" sz="2000" dirty="0" smtClean="0">
                <a:solidFill>
                  <a:srgbClr val="0070C0"/>
                </a:solidFill>
              </a:rPr>
              <a:t>inheritance:</a:t>
            </a:r>
            <a:r>
              <a:rPr lang="en-US" sz="2000" dirty="0" smtClean="0"/>
              <a:t> CSS </a:t>
            </a:r>
            <a:r>
              <a:rPr lang="en-US" sz="2000" dirty="0"/>
              <a:t>has two different but related systems to resolve situations where you have </a:t>
            </a:r>
            <a:r>
              <a:rPr lang="en-US" sz="2000" dirty="0">
                <a:solidFill>
                  <a:srgbClr val="FF0000"/>
                </a:solidFill>
              </a:rPr>
              <a:t>selector conflicts</a:t>
            </a:r>
            <a:r>
              <a:rPr lang="en-US" sz="2000" dirty="0"/>
              <a:t> (different selectors select the same elements; which one wins and ends up being applied?) and elements nested inside other elements (some of the styling applied to the parent elements makes sense to be inherited by the child elements; some doesn't</a:t>
            </a:r>
            <a:r>
              <a:rPr lang="en-US" sz="2000" dirty="0" smtClean="0"/>
              <a:t>.)</a:t>
            </a:r>
          </a:p>
          <a:p>
            <a:pPr marL="461963" indent="0">
              <a:buNone/>
            </a:pPr>
            <a:r>
              <a:rPr lang="en-US" sz="2000" dirty="0" smtClean="0"/>
              <a:t>This </a:t>
            </a:r>
            <a:r>
              <a:rPr lang="en-US" sz="2000" dirty="0"/>
              <a:t>article covers both systems in enough detail to be useful but not overwhelming.</a:t>
            </a:r>
          </a:p>
          <a:p>
            <a:pPr marL="461963">
              <a:buFont typeface="Wingdings" panose="05000000000000000000" pitchFamily="2" charset="2"/>
              <a:buChar char="§"/>
            </a:pPr>
            <a:r>
              <a:rPr lang="en-US" sz="2000" dirty="0">
                <a:solidFill>
                  <a:srgbClr val="0070C0"/>
                </a:solidFill>
              </a:rPr>
              <a:t>The box </a:t>
            </a:r>
            <a:r>
              <a:rPr lang="en-US" sz="2000" dirty="0" smtClean="0">
                <a:solidFill>
                  <a:srgbClr val="0070C0"/>
                </a:solidFill>
              </a:rPr>
              <a:t>model:</a:t>
            </a:r>
            <a:r>
              <a:rPr lang="en-US" sz="2000" dirty="0" smtClean="0"/>
              <a:t> The </a:t>
            </a:r>
            <a:r>
              <a:rPr lang="en-US" sz="2000" dirty="0"/>
              <a:t>CSS box model is the foundation of layout on the Web — each element is represented as a rectangular box, with the box's content, padding, border, and margin built up around one another like the layers of an </a:t>
            </a:r>
            <a:r>
              <a:rPr lang="en-US" sz="2000" dirty="0" smtClean="0"/>
              <a:t>onion.</a:t>
            </a:r>
          </a:p>
          <a:p>
            <a:pPr marL="461963" indent="0">
              <a:buNone/>
            </a:pPr>
            <a:r>
              <a:rPr lang="en-US" sz="2000" dirty="0" smtClean="0"/>
              <a:t>As </a:t>
            </a:r>
            <a:r>
              <a:rPr lang="en-US" sz="2000" dirty="0"/>
              <a:t>a browser renders a web page, it works out what styles are applied to the content of each box, how big the surrounding onion layers are, and where the boxes sit in relation to one </a:t>
            </a:r>
            <a:r>
              <a:rPr lang="en-US" sz="2000" dirty="0" smtClean="0"/>
              <a:t>another.</a:t>
            </a:r>
          </a:p>
          <a:p>
            <a:pPr marL="461963" indent="0">
              <a:buNone/>
            </a:pPr>
            <a:r>
              <a:rPr lang="en-US" sz="2000" dirty="0" smtClean="0"/>
              <a:t>Before </a:t>
            </a:r>
            <a:r>
              <a:rPr lang="en-US" sz="2000" dirty="0"/>
              <a:t>understanding how to create CSS layouts, you need to understand the box model.</a:t>
            </a:r>
          </a:p>
          <a:p>
            <a:pPr marL="461963">
              <a:buFont typeface="Wingdings" panose="05000000000000000000" pitchFamily="2" charset="2"/>
              <a:buChar char="§"/>
            </a:pPr>
            <a:r>
              <a:rPr lang="en-US" sz="2000" dirty="0">
                <a:solidFill>
                  <a:srgbClr val="0070C0"/>
                </a:solidFill>
              </a:rPr>
              <a:t>Debugging </a:t>
            </a:r>
            <a:r>
              <a:rPr lang="en-US" sz="2000" dirty="0" smtClean="0">
                <a:solidFill>
                  <a:srgbClr val="0070C0"/>
                </a:solidFill>
              </a:rPr>
              <a:t>CSS:</a:t>
            </a:r>
            <a:r>
              <a:rPr lang="en-US" sz="2000" dirty="0" smtClean="0"/>
              <a:t> In </a:t>
            </a:r>
            <a:r>
              <a:rPr lang="en-US" sz="2000" dirty="0"/>
              <a:t>the final article of this module, we take a look at the basics of debugging CSS, including exploring the CSS applied to a page, and other tools that can help you find errors in your CSS code.</a:t>
            </a:r>
            <a:endParaRPr lang="en-US" sz="2000" dirty="0" smtClean="0"/>
          </a:p>
        </p:txBody>
      </p:sp>
    </p:spTree>
    <p:extLst>
      <p:ext uri="{BB962C8B-B14F-4D97-AF65-F5344CB8AC3E}">
        <p14:creationId xmlns:p14="http://schemas.microsoft.com/office/powerpoint/2010/main" val="99296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Assessments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following assessments will test your understanding of the CSS basics covered in the guides above.</a:t>
            </a:r>
          </a:p>
          <a:p>
            <a:pPr marL="461963">
              <a:buFont typeface="Wingdings" panose="05000000000000000000" pitchFamily="2" charset="2"/>
              <a:buChar char="§"/>
            </a:pPr>
            <a:r>
              <a:rPr lang="en-US" sz="2000" dirty="0" smtClean="0">
                <a:solidFill>
                  <a:srgbClr val="0070C0"/>
                </a:solidFill>
              </a:rPr>
              <a:t>Fundamental </a:t>
            </a:r>
            <a:r>
              <a:rPr lang="en-US" sz="2000" dirty="0">
                <a:solidFill>
                  <a:srgbClr val="0070C0"/>
                </a:solidFill>
              </a:rPr>
              <a:t>CSS </a:t>
            </a:r>
            <a:r>
              <a:rPr lang="en-US" sz="2000" dirty="0" smtClean="0">
                <a:solidFill>
                  <a:srgbClr val="0070C0"/>
                </a:solidFill>
              </a:rPr>
              <a:t>comprehension:</a:t>
            </a:r>
            <a:r>
              <a:rPr lang="en-US" sz="2000" dirty="0" smtClean="0"/>
              <a:t> This </a:t>
            </a:r>
            <a:r>
              <a:rPr lang="en-US" sz="2000" dirty="0"/>
              <a:t>assessment tests your understanding of the above guides with some carefully crafted exercises.</a:t>
            </a:r>
            <a:endParaRPr lang="en-US" sz="2000" dirty="0" smtClean="0"/>
          </a:p>
        </p:txBody>
      </p:sp>
    </p:spTree>
    <p:extLst>
      <p:ext uri="{BB962C8B-B14F-4D97-AF65-F5344CB8AC3E}">
        <p14:creationId xmlns:p14="http://schemas.microsoft.com/office/powerpoint/2010/main" val="345999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2993</Words>
  <Application>Microsoft Office PowerPoint</Application>
  <PresentationFormat>Widescreen</PresentationFormat>
  <Paragraphs>223</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CSS – Styling the Web</vt:lpstr>
      <vt:lpstr>PowerPoint Presentation</vt:lpstr>
      <vt:lpstr>Introduction to CSS overview</vt:lpstr>
      <vt:lpstr>Prerequisites</vt:lpstr>
      <vt:lpstr>Guides</vt:lpstr>
      <vt:lpstr>Guides               |</vt:lpstr>
      <vt:lpstr>Assessments</vt:lpstr>
      <vt:lpstr>How CSS works</vt:lpstr>
      <vt:lpstr>What is CSS?</vt:lpstr>
      <vt:lpstr>How does CSS affect HTML?</vt:lpstr>
      <vt:lpstr>A quick CSS example</vt:lpstr>
      <vt:lpstr>Listing H-1 || H-2 || H-3</vt:lpstr>
      <vt:lpstr>How does CSS actually work?</vt:lpstr>
      <vt:lpstr>About the DOM</vt:lpstr>
      <vt:lpstr>DOM representation</vt:lpstr>
      <vt:lpstr>Listing H-4 || H-5 || H-6</vt:lpstr>
      <vt:lpstr>Applying CSS to the DOM</vt:lpstr>
      <vt:lpstr>Listing H-7</vt:lpstr>
      <vt:lpstr>How to apply your CSS to your HTML</vt:lpstr>
      <vt:lpstr>How to apply your CSS to your HTML</vt:lpstr>
      <vt:lpstr>External stylesheet</vt:lpstr>
      <vt:lpstr>Listing H-8</vt:lpstr>
      <vt:lpstr>Internal stylesheet</vt:lpstr>
      <vt:lpstr>Listing H-9</vt:lpstr>
      <vt:lpstr>Inline styles</vt:lpstr>
      <vt:lpstr>Listing H-10</vt:lpstr>
      <vt:lpstr>CSS syntax</vt:lpstr>
      <vt:lpstr>Selectors introduction</vt:lpstr>
      <vt:lpstr>Simple selectors</vt:lpstr>
      <vt:lpstr>Attribute selectors</vt:lpstr>
      <vt:lpstr>Pseudo-classes and pseudo-elements</vt:lpstr>
      <vt:lpstr>Combinators and multiple selectors</vt:lpstr>
      <vt:lpstr>CSS values and units</vt:lpstr>
      <vt:lpstr>Cascade and inheritance</vt:lpstr>
      <vt:lpstr>The box model</vt:lpstr>
      <vt:lpstr>Debugging CSS</vt:lpstr>
      <vt:lpstr>Assessment: Fundamental CSS comprehension</vt:lpstr>
      <vt:lpstr>Styling text</vt:lpstr>
      <vt:lpstr>Styling boxes</vt:lpstr>
      <vt:lpstr>CSS Layout</vt:lpstr>
      <vt:lpstr>PowerPoint Presentation</vt:lpstr>
      <vt:lpstr>CSS Timeline</vt:lpstr>
      <vt:lpstr>Timeline T-1</vt:lpstr>
      <vt:lpstr>Timeline T-1              |</vt:lpstr>
      <vt:lpstr>Timeline T-1            |||</vt:lpstr>
      <vt:lpstr>CSS History - Wiki</vt:lpstr>
      <vt:lpstr>CSS 1</vt:lpstr>
      <vt:lpstr>CSS 2</vt:lpstr>
      <vt:lpstr>CSS 2.1</vt:lpstr>
      <vt:lpstr>CSS 3</vt:lpstr>
      <vt:lpstr>Figure W-1</vt:lpstr>
      <vt:lpstr>Figure W-2</vt:lpstr>
      <vt:lpstr>CSS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74</cp:revision>
  <dcterms:created xsi:type="dcterms:W3CDTF">2018-04-26T03:21:35Z</dcterms:created>
  <dcterms:modified xsi:type="dcterms:W3CDTF">2018-04-28T01:07:30Z</dcterms:modified>
</cp:coreProperties>
</file>