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266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C4635-6F5E-4666-8F94-B9534AA1A9C7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E8E4F-ACCA-42C3-801C-D4FC6701F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259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F9719-28BC-48F1-B370-6FDEB7699C57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F1E86-D5E4-4C84-9639-61CB8D4DB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54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4534" y="702614"/>
            <a:ext cx="11521440" cy="237744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7200">
                <a:latin typeface="Gill Sans MT (Headings)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4" name="Subtitle 2"/>
          <p:cNvSpPr txBox="1">
            <a:spLocks/>
          </p:cNvSpPr>
          <p:nvPr userDrawn="1"/>
        </p:nvSpPr>
        <p:spPr>
          <a:xfrm>
            <a:off x="334534" y="3252175"/>
            <a:ext cx="5486400" cy="109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Govardhan Reddy D 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3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ED7D31">
                    <a:lumMod val="50000"/>
                  </a:srgb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		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F1779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Royal Sapphire Edu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F1779"/>
              </a:solidFill>
              <a:effectLst/>
              <a:uLnTx/>
              <a:uFillTx/>
              <a:latin typeface="Brush Script MT" panose="03060802040406070304" pitchFamily="66" charset="0"/>
              <a:ea typeface="+mn-ea"/>
              <a:cs typeface="+mn-cs"/>
            </a:endParaRPr>
          </a:p>
        </p:txBody>
      </p:sp>
      <p:sp>
        <p:nvSpPr>
          <p:cNvPr id="3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3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1887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1152525" y="1101533"/>
            <a:ext cx="5469465" cy="13783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8000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22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2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05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52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5E195-C89C-4871-8AE9-903FDB8B6D9D}" type="datetimeFigureOut">
              <a:rPr lang="en-US" smtClean="0"/>
              <a:t>4/26/2018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D6987-FB6D-4DB8-81B8-AD0F35E3B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 userDrawn="1"/>
        </p:nvSpPr>
        <p:spPr>
          <a:xfrm>
            <a:off x="152400" y="106946"/>
            <a:ext cx="914400" cy="6400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 rot="16200000">
            <a:off x="6162675" y="-4903203"/>
            <a:ext cx="914400" cy="109347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52525" y="1104900"/>
            <a:ext cx="7677150" cy="137160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8000">
                <a:latin typeface="+mj-lt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2762250" y="2556686"/>
            <a:ext cx="4114799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 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2762250" y="2925811"/>
            <a:ext cx="4114799" cy="36576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Book Source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52524" y="2552907"/>
            <a:ext cx="1600201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Book Name: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152525" y="2922239"/>
            <a:ext cx="1600200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Book Source: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63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vel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71575" y="2075163"/>
            <a:ext cx="10687050" cy="895350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124077" y="106946"/>
            <a:ext cx="914400" cy="64008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wrap="square" lIns="91440" tIns="45720" rIns="91440" bIns="45720" rtlCol="0" anchor="b" anchorCtr="0">
            <a:normAutofit/>
          </a:bodyPr>
          <a:lstStyle>
            <a:lvl1pPr algn="ctr">
              <a:buFontTx/>
              <a:buNone/>
              <a:defRPr lang="en-US" sz="60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ctr">
              <a:spcBef>
                <a:spcPct val="0"/>
              </a:spcBef>
              <a:buFontTx/>
              <a:buNone/>
            </a:pPr>
            <a:r>
              <a:rPr lang="en-US" smtClean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878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9300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02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06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09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3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eve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2400" y="90012"/>
            <a:ext cx="11887200" cy="1097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smtClean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68362"/>
            <a:ext cx="11887200" cy="5207253"/>
          </a:xfrm>
          <a:prstGeom prst="rect">
            <a:avLst/>
          </a:prstGeom>
        </p:spPr>
        <p:txBody>
          <a:bodyPr/>
          <a:lstStyle>
            <a:lvl1pPr marL="228600" indent="-228600">
              <a:buFont typeface="Wingdings" panose="05000000000000000000" pitchFamily="2" charset="2"/>
              <a:buChar char="v"/>
              <a:defRPr sz="2000">
                <a:latin typeface="Gill Sans MT" panose="020B0502020104020203" pitchFamily="34" charset="0"/>
              </a:defRPr>
            </a:lvl1pPr>
            <a:lvl2pPr marL="461963" indent="-228600">
              <a:buFont typeface="Wingdings" panose="05000000000000000000" pitchFamily="2" charset="2"/>
              <a:buChar char="§"/>
              <a:defRPr sz="2000">
                <a:latin typeface="Gill Sans MT" panose="020B0502020104020203" pitchFamily="34" charset="0"/>
              </a:defRPr>
            </a:lvl2pPr>
            <a:lvl3pPr marL="688975" indent="-228600">
              <a:buFont typeface="Wingdings" panose="05000000000000000000" pitchFamily="2" charset="2"/>
              <a:buChar char="ü"/>
              <a:defRPr sz="2000">
                <a:latin typeface="Gill Sans MT" panose="020B0502020104020203" pitchFamily="34" charset="0"/>
              </a:defRPr>
            </a:lvl3pPr>
            <a:lvl4pPr marL="914400" indent="-228600">
              <a:buFont typeface="Courier New" panose="02070309020205020404" pitchFamily="49" charset="0"/>
              <a:buChar char="o"/>
              <a:defRPr sz="2000">
                <a:latin typeface="Gill Sans MT" panose="020B0502020104020203" pitchFamily="34" charset="0"/>
              </a:defRPr>
            </a:lvl4pPr>
            <a:lvl5pPr marL="1139825" indent="-228600">
              <a:buFont typeface="Wingdings" panose="05000000000000000000" pitchFamily="2" charset="2"/>
              <a:buChar char="Ø"/>
              <a:defRPr sz="2000"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1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1343025" y="6538912"/>
            <a:ext cx="2743200" cy="254772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Gill Sans MT" panose="020B0502020104020203" pitchFamily="34" charset="0"/>
              </a:defRPr>
            </a:lvl1pPr>
          </a:lstStyle>
          <a:p>
            <a:fld id="{67994AD2-711B-412D-8C92-CF1BBB2DA9C7}" type="datetime1">
              <a:rPr lang="en-US" smtClean="0"/>
              <a:t>4/26/2018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6538912"/>
            <a:ext cx="4114800" cy="254771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US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Gill Sans MT" panose="020B0502020104020203"/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15425" y="6538912"/>
            <a:ext cx="2743200" cy="254771"/>
          </a:xfrm>
          <a:prstGeom prst="rect">
            <a:avLst/>
          </a:prstGeom>
        </p:spPr>
        <p:txBody>
          <a:bodyPr/>
          <a:lstStyle>
            <a:lvl1pPr marL="0" algn="r" defTabSz="914400" rtl="0" eaLnBrk="1" latinLnBrk="0" hangingPunct="1">
              <a:defRPr lang="en-US" sz="1400" b="1" kern="1200" smtClean="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1012999-1CD9-4014-B1C6-70315F8BBE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0" y="6538912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4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2" r:id="rId3"/>
    <p:sldLayoutId id="2147483650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66" r:id="rId10"/>
    <p:sldLayoutId id="2147483673" r:id="rId11"/>
    <p:sldLayoutId id="2147483674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1.xml"/><Relationship Id="rId4" Type="http://schemas.openxmlformats.org/officeDocument/2006/relationships/slide" Target="slide4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041400"/>
            <a:ext cx="9440334" cy="2387600"/>
          </a:xfrm>
        </p:spPr>
        <p:txBody>
          <a:bodyPr/>
          <a:lstStyle/>
          <a:p>
            <a:r>
              <a:rPr lang="en-US" dirty="0" smtClean="0"/>
              <a:t>Programming WCF 3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	- Govardhan Reddy D N</a:t>
            </a:r>
          </a:p>
          <a:p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sz="1800" dirty="0" smtClean="0">
                <a:solidFill>
                  <a:srgbClr val="3F1779"/>
                </a:solidFill>
                <a:latin typeface="Brush Script MT" panose="03060802040406070304" pitchFamily="66" charset="0"/>
              </a:rPr>
              <a:t>Royal Sapphire Edu</a:t>
            </a:r>
            <a:endParaRPr lang="en-US" sz="1800" dirty="0">
              <a:solidFill>
                <a:srgbClr val="3F1779"/>
              </a:solidFill>
              <a:latin typeface="Brush Script MT" panose="03060802040406070304" pitchFamily="66" charset="0"/>
            </a:endParaRPr>
          </a:p>
        </p:txBody>
      </p:sp>
      <p:sp>
        <p:nvSpPr>
          <p:cNvPr id="4" name="Action Button: Forward or Next 3">
            <a:hlinkClick r:id="rId2" action="ppaction://hlinksldjump" highlightClick="1"/>
          </p:cNvPr>
          <p:cNvSpPr/>
          <p:nvPr/>
        </p:nvSpPr>
        <p:spPr>
          <a:xfrm>
            <a:off x="391069" y="5134232"/>
            <a:ext cx="2455333" cy="762000"/>
          </a:xfrm>
          <a:prstGeom prst="actionButtonForwardNex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latin typeface="+mj-lt"/>
                <a:ea typeface="+mj-ea"/>
                <a:cs typeface="+mj-cs"/>
              </a:rPr>
              <a:t>Prog WCF 3</a:t>
            </a:r>
            <a:endParaRPr lang="en-US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942" y="461945"/>
            <a:ext cx="273084" cy="273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1069" y="6072542"/>
            <a:ext cx="1392573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Publisher</a:t>
            </a:r>
            <a:endParaRPr lang="en-US" dirty="0"/>
          </a:p>
        </p:txBody>
      </p:sp>
      <p:sp>
        <p:nvSpPr>
          <p:cNvPr id="8" name="Action Button: Forward or Next 7">
            <a:hlinkClick r:id="rId4" action="ppaction://hlinksldjump" highlightClick="1"/>
          </p:cNvPr>
          <p:cNvSpPr/>
          <p:nvPr/>
        </p:nvSpPr>
        <p:spPr>
          <a:xfrm>
            <a:off x="3640667" y="5134232"/>
            <a:ext cx="2455333" cy="762000"/>
          </a:xfrm>
          <a:prstGeom prst="actionButtonForwardNex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</a:t>
            </a:r>
            <a:endParaRPr lang="en-US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40667" y="6072542"/>
            <a:ext cx="1392573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6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1" y="109753"/>
            <a:ext cx="11938958" cy="1089874"/>
          </a:xfr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Services' Execution </a:t>
            </a:r>
            <a:r>
              <a:rPr lang="en-US" dirty="0" smtClean="0"/>
              <a:t>Boundaries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4892" y="1278466"/>
            <a:ext cx="11938958" cy="5494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With WCF, the client never interacts with the service directly, even when dealing with a local, in-memory </a:t>
            </a:r>
            <a:r>
              <a:rPr lang="en-US" sz="2000" dirty="0" smtClean="0"/>
              <a:t>service.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Instead</a:t>
            </a:r>
            <a:r>
              <a:rPr lang="en-US" sz="2000" dirty="0"/>
              <a:t>, the client always uses a </a:t>
            </a:r>
            <a:r>
              <a:rPr lang="en-US" sz="2000" dirty="0">
                <a:solidFill>
                  <a:srgbClr val="FF0000"/>
                </a:solidFill>
              </a:rPr>
              <a:t>proxy</a:t>
            </a:r>
            <a:r>
              <a:rPr lang="en-US" sz="2000" dirty="0"/>
              <a:t> to forward the call to the </a:t>
            </a:r>
            <a:r>
              <a:rPr lang="en-US" sz="2000" dirty="0" smtClean="0"/>
              <a:t>service.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proxy exposes the same operations as the service, plus some </a:t>
            </a:r>
            <a:r>
              <a:rPr lang="en-US" sz="2000" dirty="0">
                <a:solidFill>
                  <a:srgbClr val="FF0000"/>
                </a:solidFill>
              </a:rPr>
              <a:t>proxy-management </a:t>
            </a:r>
            <a:r>
              <a:rPr lang="en-US" sz="2000" dirty="0" smtClean="0">
                <a:solidFill>
                  <a:srgbClr val="0070C0"/>
                </a:solidFill>
              </a:rPr>
              <a:t>methods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WCF </a:t>
            </a:r>
            <a:r>
              <a:rPr lang="en-US" sz="2000" dirty="0"/>
              <a:t>allows the client to communicate with the service across all </a:t>
            </a:r>
            <a:r>
              <a:rPr lang="en-US" sz="2000" dirty="0">
                <a:solidFill>
                  <a:srgbClr val="FF0000"/>
                </a:solidFill>
              </a:rPr>
              <a:t>execution </a:t>
            </a:r>
            <a:r>
              <a:rPr lang="en-US" sz="2000" dirty="0" smtClean="0">
                <a:solidFill>
                  <a:srgbClr val="FF0000"/>
                </a:solidFill>
              </a:rPr>
              <a:t>boundaries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On </a:t>
            </a:r>
            <a:r>
              <a:rPr lang="en-US" sz="2000" dirty="0"/>
              <a:t>the same machine (see </a:t>
            </a:r>
            <a:r>
              <a:rPr lang="en-US" sz="2000" dirty="0">
                <a:solidFill>
                  <a:srgbClr val="FF0000"/>
                </a:solidFill>
              </a:rPr>
              <a:t>Figure 1-2</a:t>
            </a:r>
            <a:r>
              <a:rPr lang="en-US" sz="2000" dirty="0"/>
              <a:t>), the client can consume services in </a:t>
            </a:r>
            <a:r>
              <a:rPr lang="en-US" sz="2000" dirty="0" smtClean="0"/>
              <a:t>the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same </a:t>
            </a:r>
            <a:r>
              <a:rPr lang="en-US" sz="2000" dirty="0"/>
              <a:t>app </a:t>
            </a:r>
            <a:r>
              <a:rPr lang="en-US" sz="2000" dirty="0" smtClean="0"/>
              <a:t>domain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across </a:t>
            </a:r>
            <a:r>
              <a:rPr lang="en-US" sz="2000" dirty="0"/>
              <a:t>app domains in the same process, </a:t>
            </a:r>
            <a:r>
              <a:rPr lang="en-US" sz="2000" dirty="0" smtClean="0"/>
              <a:t>or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across processes</a:t>
            </a:r>
            <a:endParaRPr lang="en-US" sz="2000" dirty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/>
              <a:t>Across machine boundaries (</a:t>
            </a:r>
            <a:r>
              <a:rPr lang="en-US" sz="2000" dirty="0">
                <a:solidFill>
                  <a:srgbClr val="FF0000"/>
                </a:solidFill>
              </a:rPr>
              <a:t>Figure 1-3</a:t>
            </a:r>
            <a:r>
              <a:rPr lang="en-US" sz="2000" dirty="0"/>
              <a:t>), the client can interact with services in its intranet or across the Internet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924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5" y="109753"/>
            <a:ext cx="11949100" cy="1089874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Figure 1-2 || 1-3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5" y="1286618"/>
            <a:ext cx="6001838" cy="25990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5" y="4238547"/>
            <a:ext cx="6001488" cy="22469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997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95" y="109753"/>
            <a:ext cx="11949100" cy="1089874"/>
          </a:xfr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WCF and location </a:t>
            </a:r>
            <a:r>
              <a:rPr lang="en-US" dirty="0" smtClean="0"/>
              <a:t>transparency</a:t>
            </a:r>
            <a:endParaRPr lang="en-US" dirty="0"/>
          </a:p>
        </p:txBody>
      </p:sp>
      <p:sp>
        <p:nvSpPr>
          <p:cNvPr id="3" name="Content Placeholder 3"/>
          <p:cNvSpPr>
            <a:spLocks noGrp="1"/>
          </p:cNvSpPr>
          <p:nvPr>
            <p:ph sz="half" idx="1"/>
          </p:nvPr>
        </p:nvSpPr>
        <p:spPr>
          <a:xfrm>
            <a:off x="94892" y="1278466"/>
            <a:ext cx="11938958" cy="5520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In the past, distributed computing technologies such as </a:t>
            </a:r>
            <a:r>
              <a:rPr lang="en-US" sz="2000" dirty="0">
                <a:solidFill>
                  <a:srgbClr val="FF0000"/>
                </a:solidFill>
              </a:rPr>
              <a:t>DCOM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0000"/>
                </a:solidFill>
              </a:rPr>
              <a:t>.NET Remoting</a:t>
            </a:r>
            <a:r>
              <a:rPr lang="en-US" sz="2000" dirty="0"/>
              <a:t> aspired to provide the </a:t>
            </a:r>
            <a:r>
              <a:rPr lang="en-US" sz="2000" dirty="0">
                <a:solidFill>
                  <a:srgbClr val="FF0000"/>
                </a:solidFill>
              </a:rPr>
              <a:t>same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programming model</a:t>
            </a:r>
            <a:r>
              <a:rPr lang="en-US" sz="2000" dirty="0"/>
              <a:t> to the client whether the object was local or </a:t>
            </a:r>
            <a:r>
              <a:rPr lang="en-US" sz="2000" dirty="0" smtClean="0"/>
              <a:t>remote.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In </a:t>
            </a:r>
            <a:r>
              <a:rPr lang="en-US" sz="2000" dirty="0"/>
              <a:t>the case of a </a:t>
            </a:r>
            <a:r>
              <a:rPr lang="en-US" sz="2000" dirty="0">
                <a:solidFill>
                  <a:srgbClr val="FF0000"/>
                </a:solidFill>
              </a:rPr>
              <a:t>local call</a:t>
            </a:r>
            <a:r>
              <a:rPr lang="en-US" sz="2000" dirty="0"/>
              <a:t>, the client used a </a:t>
            </a:r>
            <a:r>
              <a:rPr lang="en-US" sz="2000" dirty="0">
                <a:solidFill>
                  <a:srgbClr val="FF0000"/>
                </a:solidFill>
              </a:rPr>
              <a:t>direct reference</a:t>
            </a:r>
            <a:r>
              <a:rPr lang="en-US" sz="2000" dirty="0"/>
              <a:t>, and when dealing with a </a:t>
            </a:r>
            <a:r>
              <a:rPr lang="en-US" sz="2000" dirty="0">
                <a:solidFill>
                  <a:srgbClr val="FF0000"/>
                </a:solidFill>
              </a:rPr>
              <a:t>remote object</a:t>
            </a:r>
            <a:r>
              <a:rPr lang="en-US" sz="2000" dirty="0"/>
              <a:t>, the client used a </a:t>
            </a:r>
            <a:r>
              <a:rPr lang="en-US" sz="2000" dirty="0" smtClean="0">
                <a:solidFill>
                  <a:srgbClr val="FF0000"/>
                </a:solidFill>
              </a:rPr>
              <a:t>proxy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problem with this approach of trying to take the local programming model and make it the remote programming model is that there is much more to a remote call than an object with a </a:t>
            </a:r>
            <a:r>
              <a:rPr lang="en-US" sz="2000" dirty="0" smtClean="0"/>
              <a:t>wire.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Complex </a:t>
            </a:r>
            <a:r>
              <a:rPr lang="en-US" sz="2000" dirty="0"/>
              <a:t>issues such as life cycle management, reliability, state management, scalability, and security raised their heads, making the </a:t>
            </a:r>
            <a:r>
              <a:rPr lang="en-US" sz="2000" dirty="0">
                <a:solidFill>
                  <a:srgbClr val="FF0000"/>
                </a:solidFill>
              </a:rPr>
              <a:t>remote programming model</a:t>
            </a:r>
            <a:r>
              <a:rPr lang="en-US" sz="2000" dirty="0"/>
              <a:t> significantly more complex, all because it tried to be what it is </a:t>
            </a:r>
            <a:r>
              <a:rPr lang="en-US" sz="2000" dirty="0" smtClean="0"/>
              <a:t>not - a </a:t>
            </a:r>
            <a:r>
              <a:rPr lang="en-US" sz="2000" dirty="0"/>
              <a:t>local </a:t>
            </a:r>
            <a:r>
              <a:rPr lang="en-US" sz="2000" dirty="0" smtClean="0"/>
              <a:t>object.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WCF </a:t>
            </a:r>
            <a:r>
              <a:rPr lang="en-US" sz="2000" dirty="0"/>
              <a:t>also strives to provide the client with the same programming model regardless of the location of the </a:t>
            </a:r>
            <a:r>
              <a:rPr lang="en-US" sz="2000" dirty="0" smtClean="0"/>
              <a:t>service.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However</a:t>
            </a:r>
            <a:r>
              <a:rPr lang="en-US" sz="2000" dirty="0"/>
              <a:t>, the WCF approach is the exact opposite: it takes the </a:t>
            </a:r>
            <a:r>
              <a:rPr lang="en-US" sz="2000" dirty="0">
                <a:solidFill>
                  <a:srgbClr val="FF0000"/>
                </a:solidFill>
              </a:rPr>
              <a:t>remote programming model</a:t>
            </a:r>
            <a:r>
              <a:rPr lang="en-US" sz="2000" dirty="0"/>
              <a:t> of instantiating and </a:t>
            </a:r>
            <a:r>
              <a:rPr lang="en-US" sz="2000" dirty="0">
                <a:solidFill>
                  <a:srgbClr val="0070C0"/>
                </a:solidFill>
              </a:rPr>
              <a:t>using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proxy</a:t>
            </a:r>
            <a:r>
              <a:rPr lang="en-US" sz="2000" dirty="0"/>
              <a:t> and uses it even in the most </a:t>
            </a:r>
            <a:r>
              <a:rPr lang="en-US" sz="2000" dirty="0">
                <a:solidFill>
                  <a:srgbClr val="FF0000"/>
                </a:solidFill>
              </a:rPr>
              <a:t>local </a:t>
            </a:r>
            <a:r>
              <a:rPr lang="en-US" sz="2000" dirty="0" smtClean="0">
                <a:solidFill>
                  <a:srgbClr val="FF0000"/>
                </a:solidFill>
              </a:rPr>
              <a:t>case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Because </a:t>
            </a:r>
            <a:r>
              <a:rPr lang="en-US" sz="2000" dirty="0"/>
              <a:t>all interactions are done via a proxy, requiring the same configuration and hosting, WCF maintains the same programming model for the local and remote cases; thus it not only enables you to switch locations without affecting the client, but also significantly simplifies the </a:t>
            </a:r>
            <a:r>
              <a:rPr lang="en-US" sz="2000" dirty="0">
                <a:solidFill>
                  <a:srgbClr val="0070C0"/>
                </a:solidFill>
              </a:rPr>
              <a:t>application programming model</a:t>
            </a:r>
            <a:r>
              <a:rPr lang="en-US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175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Addresses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In WCF, every </a:t>
            </a:r>
            <a:r>
              <a:rPr lang="en-US" sz="2000" dirty="0">
                <a:solidFill>
                  <a:srgbClr val="FF0000"/>
                </a:solidFill>
              </a:rPr>
              <a:t>service</a:t>
            </a:r>
            <a:r>
              <a:rPr lang="en-US" sz="2000" dirty="0"/>
              <a:t> is associated with a </a:t>
            </a:r>
            <a:r>
              <a:rPr lang="en-US" sz="2000" dirty="0">
                <a:solidFill>
                  <a:srgbClr val="0070C0"/>
                </a:solidFill>
              </a:rPr>
              <a:t>unique </a:t>
            </a:r>
            <a:r>
              <a:rPr lang="en-US" sz="2000" dirty="0" smtClean="0">
                <a:solidFill>
                  <a:srgbClr val="FF0000"/>
                </a:solidFill>
              </a:rPr>
              <a:t>address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address provides two important </a:t>
            </a:r>
            <a:r>
              <a:rPr lang="en-US" sz="2000" dirty="0" smtClean="0"/>
              <a:t>elements: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the </a:t>
            </a:r>
            <a:r>
              <a:rPr lang="en-US" sz="2000" dirty="0"/>
              <a:t>location of the </a:t>
            </a:r>
            <a:r>
              <a:rPr lang="en-US" sz="2000" dirty="0" smtClean="0"/>
              <a:t>service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the </a:t>
            </a:r>
            <a:r>
              <a:rPr lang="en-US" sz="2000" dirty="0"/>
              <a:t>transport protocol or transport schema used to communicate with the </a:t>
            </a:r>
            <a:r>
              <a:rPr lang="en-US" sz="2000" dirty="0" smtClean="0"/>
              <a:t>service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location portion of the address indicates the name of the target machine, site, or network; a communication port, pipe, or queue; and an optional specific path or </a:t>
            </a:r>
            <a:r>
              <a:rPr lang="en-US" sz="2000" dirty="0" smtClean="0"/>
              <a:t>URI.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 </a:t>
            </a:r>
            <a:r>
              <a:rPr lang="en-US" sz="2000" dirty="0"/>
              <a:t>URI is a Universal Resource Identifier, and can be any unique string, such as the service name or a GUID. </a:t>
            </a: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WCF </a:t>
            </a:r>
            <a:r>
              <a:rPr lang="en-US" sz="2000" dirty="0"/>
              <a:t>1.0 supports the following transport schemas</a:t>
            </a:r>
            <a:r>
              <a:rPr lang="en-US" sz="2000" dirty="0" smtClean="0"/>
              <a:t>: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/>
              <a:t>HTTP TCP Peer network IPC (Inter-Process Communication over named pipes) </a:t>
            </a:r>
            <a:r>
              <a:rPr lang="en-US" sz="2000" dirty="0" smtClean="0"/>
              <a:t>MSMQ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Addresses </a:t>
            </a:r>
            <a:r>
              <a:rPr lang="en-US" sz="2000" dirty="0"/>
              <a:t>always have the following format</a:t>
            </a:r>
            <a:r>
              <a:rPr lang="en-US" sz="2000" dirty="0" smtClean="0"/>
              <a:t>:</a:t>
            </a:r>
          </a:p>
          <a:p>
            <a:pPr indent="0">
              <a:buNone/>
            </a:pPr>
            <a:endParaRPr lang="en-US" sz="2000" dirty="0"/>
          </a:p>
          <a:p>
            <a:pPr indent="0">
              <a:buNone/>
            </a:pPr>
            <a:endParaRPr lang="en-US" sz="2000" dirty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/>
              <a:t>The base address is always in this format</a:t>
            </a:r>
            <a:r>
              <a:rPr lang="en-US" sz="2000" dirty="0" smtClean="0"/>
              <a:t>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037" y="5026554"/>
            <a:ext cx="4331230" cy="32004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037" y="6108749"/>
            <a:ext cx="6026150" cy="28358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662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Addresses										 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Here </a:t>
            </a:r>
            <a:r>
              <a:rPr lang="en-US" sz="2000" dirty="0"/>
              <a:t>are a few sample addresses</a:t>
            </a:r>
            <a:r>
              <a:rPr lang="en-US" sz="2000" dirty="0" smtClean="0"/>
              <a:t>:</a:t>
            </a:r>
          </a:p>
          <a:p>
            <a:pPr indent="0">
              <a:buNone/>
            </a:pPr>
            <a:endParaRPr lang="en-US" sz="2000" dirty="0"/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endParaRPr lang="en-US" sz="2000" dirty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way to read an address such </a:t>
            </a:r>
            <a:r>
              <a:rPr lang="en-US" sz="2000" dirty="0" smtClean="0"/>
              <a:t>as</a:t>
            </a:r>
          </a:p>
          <a:p>
            <a:pPr indent="0">
              <a:buNone/>
            </a:pPr>
            <a:endParaRPr lang="en-US" sz="2000" dirty="0" smtClean="0"/>
          </a:p>
          <a:p>
            <a:pPr indent="0">
              <a:buNone/>
            </a:pPr>
            <a:endParaRPr lang="en-US" sz="2000" dirty="0"/>
          </a:p>
          <a:p>
            <a:pPr marL="457200" indent="0">
              <a:buNone/>
            </a:pPr>
            <a:r>
              <a:rPr lang="en-US" sz="2000" dirty="0"/>
              <a:t>is like this: "Using HTTP, go to the machine called localhost, where on port 8001 someone is waiting for my calls."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/>
              <a:t>If there is also a URI such as</a:t>
            </a:r>
            <a:r>
              <a:rPr lang="en-US" sz="2000" dirty="0" smtClean="0"/>
              <a:t>:</a:t>
            </a:r>
          </a:p>
          <a:p>
            <a:pPr indent="0">
              <a:buNone/>
            </a:pPr>
            <a:endParaRPr lang="en-US" sz="2000" dirty="0"/>
          </a:p>
          <a:p>
            <a:pPr indent="0">
              <a:buNone/>
            </a:pPr>
            <a:endParaRPr lang="en-US" sz="2000" dirty="0"/>
          </a:p>
          <a:p>
            <a:pPr marL="457200" indent="0">
              <a:buNone/>
            </a:pPr>
            <a:r>
              <a:rPr lang="en-US" sz="2000" dirty="0"/>
              <a:t>then the address would read as follows: "Using HTTP, go to the machine called localhost, where on port 8001 someone called MyService is waiting for my calls</a:t>
            </a:r>
            <a:r>
              <a:rPr lang="en-US" sz="2000" dirty="0" smtClean="0"/>
              <a:t>."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535" y="1351170"/>
            <a:ext cx="4326465" cy="13523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25" y="3265489"/>
            <a:ext cx="3258610" cy="32878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25" y="5021418"/>
            <a:ext cx="4613275" cy="3581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4141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1" y="109753"/>
            <a:ext cx="11938958" cy="1089874"/>
          </a:xfr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TCP Addresses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4892" y="1278466"/>
            <a:ext cx="11938958" cy="5494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459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1" y="109753"/>
            <a:ext cx="11938958" cy="1089874"/>
          </a:xfr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HTTP Addresses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4892" y="1278466"/>
            <a:ext cx="11938958" cy="5494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121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1" y="109753"/>
            <a:ext cx="11938958" cy="1089874"/>
          </a:xfr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IPC Addresses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4892" y="1278466"/>
            <a:ext cx="11938958" cy="5494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9352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1" y="109753"/>
            <a:ext cx="11938958" cy="1089874"/>
          </a:xfr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MSMQ Addresses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4892" y="1278466"/>
            <a:ext cx="11938958" cy="5494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0478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1" y="109753"/>
            <a:ext cx="11938958" cy="1089874"/>
          </a:xfr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Peer Network Address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4892" y="1278466"/>
            <a:ext cx="11938958" cy="54948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776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336" y="1005231"/>
            <a:ext cx="8940798" cy="1314636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Programming WCF 3</a:t>
            </a:r>
            <a:endParaRPr lang="en-US" sz="8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3133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16200000">
            <a:off x="6073777" y="-5108573"/>
            <a:ext cx="931335" cy="1114848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71225" y="2393762"/>
            <a:ext cx="5041707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Book Name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Programming WCF 3 Services 02 2007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1226" y="2763094"/>
            <a:ext cx="5041706" cy="369332"/>
          </a:xfrm>
          <a:prstGeom prst="rect">
            <a:avLst/>
          </a:prstGeom>
          <a:noFill/>
          <a:ln>
            <a:solidFill>
              <a:srgbClr val="3F1779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Book Source: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25" y="3501758"/>
            <a:ext cx="2943225" cy="30099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2245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Contracts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42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Hosting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8922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Bindings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633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EndPoints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162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Metadata Exchange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836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Client-Side </a:t>
            </a:r>
            <a:r>
              <a:rPr lang="en-US" dirty="0" smtClean="0">
                <a:solidFill>
                  <a:schemeClr val="bg1"/>
                </a:solidFill>
              </a:rPr>
              <a:t>Programming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4672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dirty="0">
                <a:solidFill>
                  <a:schemeClr val="bg1"/>
                </a:solidFill>
              </a:rPr>
              <a:t>Programmatic Versus Administrative </a:t>
            </a:r>
            <a:r>
              <a:rPr lang="fr-FR" dirty="0" smtClean="0">
                <a:solidFill>
                  <a:schemeClr val="bg1"/>
                </a:solidFill>
              </a:rPr>
              <a:t>Configuration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43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>
                <a:solidFill>
                  <a:schemeClr val="bg1"/>
                </a:solidFill>
              </a:rPr>
              <a:t>WCF 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6847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Working with </a:t>
            </a:r>
            <a:r>
              <a:rPr lang="en-US" dirty="0" smtClean="0">
                <a:solidFill>
                  <a:schemeClr val="bg1"/>
                </a:solidFill>
              </a:rPr>
              <a:t>Channels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264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Reliability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464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335" y="2634690"/>
            <a:ext cx="7840132" cy="783541"/>
          </a:xfrm>
        </p:spPr>
        <p:txBody>
          <a:bodyPr>
            <a:normAutofit fontScale="90000"/>
          </a:bodyPr>
          <a:lstStyle/>
          <a:p>
            <a:r>
              <a:rPr lang="en-US" sz="5800" dirty="0" smtClean="0"/>
              <a:t>WCF Essentials</a:t>
            </a:r>
            <a:endParaRPr lang="en-US" sz="5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31335" cy="6858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808" y="2398183"/>
            <a:ext cx="3057525" cy="4381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239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335" y="2634690"/>
            <a:ext cx="11048998" cy="783541"/>
          </a:xfrm>
        </p:spPr>
        <p:txBody>
          <a:bodyPr>
            <a:normAutofit fontScale="90000"/>
          </a:bodyPr>
          <a:lstStyle/>
          <a:p>
            <a:r>
              <a:rPr lang="en-US" sz="5800" dirty="0" smtClean="0"/>
              <a:t>Service Contracts</a:t>
            </a:r>
            <a:endParaRPr lang="en-US" sz="5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31335" cy="6858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33" y="5096404"/>
            <a:ext cx="3429000" cy="16097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1888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776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335" y="2634690"/>
            <a:ext cx="11048998" cy="783541"/>
          </a:xfrm>
        </p:spPr>
        <p:txBody>
          <a:bodyPr>
            <a:normAutofit fontScale="90000"/>
          </a:bodyPr>
          <a:lstStyle/>
          <a:p>
            <a:endParaRPr lang="en-US" sz="5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31335" cy="6858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9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28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335" y="2634690"/>
            <a:ext cx="11048998" cy="783541"/>
          </a:xfrm>
        </p:spPr>
        <p:txBody>
          <a:bodyPr>
            <a:normAutofit fontScale="90000"/>
          </a:bodyPr>
          <a:lstStyle/>
          <a:p>
            <a:endParaRPr lang="en-US" sz="5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31335" cy="6858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58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663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335" y="2634690"/>
            <a:ext cx="11048998" cy="783541"/>
          </a:xfrm>
        </p:spPr>
        <p:txBody>
          <a:bodyPr>
            <a:normAutofit fontScale="90000"/>
          </a:bodyPr>
          <a:lstStyle/>
          <a:p>
            <a:endParaRPr lang="en-US" sz="5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31335" cy="6858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350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335" y="2634690"/>
            <a:ext cx="11048998" cy="783541"/>
          </a:xfrm>
        </p:spPr>
        <p:txBody>
          <a:bodyPr>
            <a:normAutofit fontScale="90000"/>
          </a:bodyPr>
          <a:lstStyle/>
          <a:p>
            <a:endParaRPr lang="en-US" sz="5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31335" cy="6858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5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051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This chapter describes the essential concepts and building blocks of WCF and its architecture, enabling you to build simple </a:t>
            </a:r>
            <a:r>
              <a:rPr lang="en-US" sz="2000" dirty="0" smtClean="0"/>
              <a:t>services.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You </a:t>
            </a:r>
            <a:r>
              <a:rPr lang="en-US" sz="2000" dirty="0"/>
              <a:t>will learn the basic terms regarding addresses, bindings, contracts, and endpoints; see how to host a service, learn how to write a client; and understand some related topics, such as in-proc hosting and reliability. </a:t>
            </a: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Even </a:t>
            </a:r>
            <a:r>
              <a:rPr lang="en-US" sz="2000" dirty="0"/>
              <a:t>if you are already familiar with the basic concepts of WCF, I recommend you give this chapter at least a cursory reading, not only to ensure you have a solid foundation, but also because some of the </a:t>
            </a:r>
            <a:r>
              <a:rPr lang="en-US" sz="2000" dirty="0">
                <a:solidFill>
                  <a:srgbClr val="FF0000"/>
                </a:solidFill>
              </a:rPr>
              <a:t>helper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classes</a:t>
            </a:r>
            <a:r>
              <a:rPr lang="en-US" sz="2000" dirty="0"/>
              <a:t> and terms introduced here will be used and extended throughout the book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208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335" y="2634690"/>
            <a:ext cx="11048998" cy="783541"/>
          </a:xfrm>
        </p:spPr>
        <p:txBody>
          <a:bodyPr>
            <a:normAutofit fontScale="90000"/>
          </a:bodyPr>
          <a:lstStyle/>
          <a:p>
            <a:endParaRPr lang="en-US" sz="5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31335" cy="6858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37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155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335" y="2634690"/>
            <a:ext cx="11048998" cy="783541"/>
          </a:xfrm>
        </p:spPr>
        <p:txBody>
          <a:bodyPr>
            <a:normAutofit fontScale="90000"/>
          </a:bodyPr>
          <a:lstStyle/>
          <a:p>
            <a:endParaRPr lang="en-US" sz="5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31335" cy="6858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8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568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335" y="2634690"/>
            <a:ext cx="11048998" cy="783541"/>
          </a:xfrm>
        </p:spPr>
        <p:txBody>
          <a:bodyPr>
            <a:normAutofit fontScale="90000"/>
          </a:bodyPr>
          <a:lstStyle/>
          <a:p>
            <a:endParaRPr lang="en-US" sz="5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31335" cy="6858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0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270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335" y="2634690"/>
            <a:ext cx="11048998" cy="783541"/>
          </a:xfrm>
        </p:spPr>
        <p:txBody>
          <a:bodyPr>
            <a:normAutofit fontScale="90000"/>
          </a:bodyPr>
          <a:lstStyle/>
          <a:p>
            <a:endParaRPr lang="en-US" sz="5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931335" cy="6858000"/>
          </a:xfrm>
          <a:prstGeom prst="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56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Intro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31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1335" y="1005231"/>
            <a:ext cx="5469465" cy="1314636"/>
          </a:xfrm>
        </p:spPr>
        <p:txBody>
          <a:bodyPr>
            <a:normAutofit/>
          </a:bodyPr>
          <a:lstStyle/>
          <a:p>
            <a:r>
              <a:rPr lang="en-US" sz="8000" dirty="0" smtClean="0"/>
              <a:t>Appendix</a:t>
            </a:r>
            <a:endParaRPr lang="en-US" sz="8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31335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 rot="16200000">
            <a:off x="6073777" y="-5108573"/>
            <a:ext cx="931335" cy="1114848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60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1032611" y="2393762"/>
          <a:ext cx="3052983" cy="222504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3052983">
                  <a:extLst>
                    <a:ext uri="{9D8B030D-6E8A-4147-A177-3AD203B41FA5}">
                      <a16:colId xmlns:a16="http://schemas.microsoft.com/office/drawing/2014/main" val="4199222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16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65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39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61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0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1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WCF</a:t>
            </a:r>
            <a:r>
              <a:rPr lang="en-US" dirty="0" smtClean="0">
                <a:solidFill>
                  <a:schemeClr val="bg1"/>
                </a:solidFill>
              </a:rPr>
              <a:t>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Windows Communication Foundation (</a:t>
            </a:r>
            <a:r>
              <a:rPr lang="en-US" sz="2000" dirty="0">
                <a:solidFill>
                  <a:srgbClr val="FF0000"/>
                </a:solidFill>
              </a:rPr>
              <a:t>WCF</a:t>
            </a:r>
            <a:r>
              <a:rPr lang="en-US" sz="2000" dirty="0"/>
              <a:t>) is an </a:t>
            </a:r>
            <a:r>
              <a:rPr lang="en-US" sz="2000" dirty="0">
                <a:solidFill>
                  <a:srgbClr val="FF0000"/>
                </a:solidFill>
              </a:rPr>
              <a:t>SDK</a:t>
            </a:r>
            <a:r>
              <a:rPr lang="en-US" sz="2000" dirty="0"/>
              <a:t> for developing and deploying services on Windows. </a:t>
            </a: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WCF </a:t>
            </a:r>
            <a:r>
              <a:rPr lang="en-US" sz="2000" dirty="0"/>
              <a:t>provides a </a:t>
            </a:r>
            <a:r>
              <a:rPr lang="en-US" sz="2000" dirty="0">
                <a:solidFill>
                  <a:srgbClr val="FF0000"/>
                </a:solidFill>
              </a:rPr>
              <a:t>runtime environment</a:t>
            </a:r>
            <a:r>
              <a:rPr lang="en-US" sz="2000" dirty="0"/>
              <a:t> for your </a:t>
            </a:r>
            <a:r>
              <a:rPr lang="en-US" sz="2000" dirty="0">
                <a:solidFill>
                  <a:srgbClr val="FF0000"/>
                </a:solidFill>
              </a:rPr>
              <a:t>services</a:t>
            </a:r>
            <a:r>
              <a:rPr lang="en-US" sz="2000" dirty="0"/>
              <a:t>, enabling you to expose </a:t>
            </a:r>
            <a:r>
              <a:rPr lang="en-US" sz="2000" dirty="0">
                <a:solidFill>
                  <a:srgbClr val="FF0000"/>
                </a:solidFill>
              </a:rPr>
              <a:t>CLR types</a:t>
            </a:r>
            <a:r>
              <a:rPr lang="en-US" sz="2000" dirty="0"/>
              <a:t> as </a:t>
            </a:r>
            <a:r>
              <a:rPr lang="en-US" sz="2000" dirty="0">
                <a:solidFill>
                  <a:srgbClr val="FF0000"/>
                </a:solidFill>
              </a:rPr>
              <a:t>services</a:t>
            </a:r>
            <a:r>
              <a:rPr lang="en-US" sz="2000" dirty="0"/>
              <a:t>, and to consume other services as CLR </a:t>
            </a:r>
            <a:r>
              <a:rPr lang="en-US" sz="2000" dirty="0" smtClean="0"/>
              <a:t>types.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Although </a:t>
            </a:r>
            <a:r>
              <a:rPr lang="en-US" sz="2000" dirty="0"/>
              <a:t>in theory you could build services without WCF, in practice building services is significantly easier with </a:t>
            </a:r>
            <a:r>
              <a:rPr lang="en-US" sz="2000" dirty="0" smtClean="0"/>
              <a:t>WCF.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WCF </a:t>
            </a:r>
            <a:r>
              <a:rPr lang="en-US" sz="2000" dirty="0"/>
              <a:t>is Microsoft's implementation of a set of industry standards </a:t>
            </a:r>
            <a:r>
              <a:rPr lang="en-US" sz="2000" dirty="0" smtClean="0"/>
              <a:t>defining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service interactions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type conversion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marshaling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various </a:t>
            </a:r>
            <a:r>
              <a:rPr lang="en-US" sz="2000" dirty="0"/>
              <a:t>protocols' </a:t>
            </a:r>
            <a:r>
              <a:rPr lang="en-US" sz="2000" dirty="0" smtClean="0"/>
              <a:t>management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Because </a:t>
            </a:r>
            <a:r>
              <a:rPr lang="en-US" sz="2000" dirty="0"/>
              <a:t>of that, WCF provides interoperability between services. WCF provides developers with the essential off-the-shelf plumbing required by almost any application, and as such, it greatly increases </a:t>
            </a:r>
            <a:r>
              <a:rPr lang="en-US" sz="2000" dirty="0" smtClean="0"/>
              <a:t>productivity.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first release of WCF provides many useful facilities for developing services, such </a:t>
            </a:r>
            <a:r>
              <a:rPr lang="en-US" sz="2000" dirty="0" smtClean="0"/>
              <a:t>as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Hosting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service </a:t>
            </a:r>
            <a:r>
              <a:rPr lang="en-US" sz="2000" dirty="0"/>
              <a:t>instance </a:t>
            </a:r>
            <a:r>
              <a:rPr lang="en-US" sz="2000" dirty="0" smtClean="0"/>
              <a:t>management</a:t>
            </a:r>
          </a:p>
        </p:txBody>
      </p:sp>
    </p:spTree>
    <p:extLst>
      <p:ext uri="{BB962C8B-B14F-4D97-AF65-F5344CB8AC3E}">
        <p14:creationId xmlns:p14="http://schemas.microsoft.com/office/powerpoint/2010/main" val="11603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WCF</a:t>
            </a:r>
            <a:r>
              <a:rPr lang="en-US" dirty="0" smtClean="0">
                <a:solidFill>
                  <a:schemeClr val="bg1"/>
                </a:solidFill>
              </a:rPr>
              <a:t>?									    </a:t>
            </a:r>
            <a:r>
              <a:rPr lang="en-US" dirty="0" smtClean="0">
                <a:solidFill>
                  <a:srgbClr val="C00000"/>
                </a:solidFill>
              </a:rPr>
              <a:t>|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/>
          </a:bodyPr>
          <a:lstStyle/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asynchronous calls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Reliability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transaction management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disconnected queued calls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security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WCF also has an elegant </a:t>
            </a:r>
            <a:r>
              <a:rPr lang="en-US" sz="2000" dirty="0" smtClean="0">
                <a:solidFill>
                  <a:srgbClr val="FF0000"/>
                </a:solidFill>
              </a:rPr>
              <a:t>extensibility model</a:t>
            </a:r>
            <a:r>
              <a:rPr lang="en-US" sz="2000" dirty="0" smtClean="0"/>
              <a:t> that you can use to enrich the basic offering.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In fact, WCF itself is </a:t>
            </a:r>
            <a:r>
              <a:rPr lang="en-US" sz="2000" dirty="0" smtClean="0">
                <a:solidFill>
                  <a:srgbClr val="FF0000"/>
                </a:solidFill>
              </a:rPr>
              <a:t>written</a:t>
            </a:r>
            <a:r>
              <a:rPr lang="en-US" sz="2000" dirty="0" smtClean="0"/>
              <a:t> using this </a:t>
            </a:r>
            <a:r>
              <a:rPr lang="en-US" sz="2000" dirty="0" smtClean="0">
                <a:solidFill>
                  <a:srgbClr val="FF0000"/>
                </a:solidFill>
              </a:rPr>
              <a:t>extensibility model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rest of the chapters in this book are dedicated to those aspects and </a:t>
            </a:r>
            <a:r>
              <a:rPr lang="en-US" sz="2000" dirty="0" smtClean="0"/>
              <a:t>features.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Most </a:t>
            </a:r>
            <a:r>
              <a:rPr lang="en-US" sz="2000" dirty="0"/>
              <a:t>all of the WCF functionality is included in a single </a:t>
            </a:r>
            <a:r>
              <a:rPr lang="en-US" sz="2000" dirty="0">
                <a:solidFill>
                  <a:srgbClr val="0070C0"/>
                </a:solidFill>
              </a:rPr>
              <a:t>assembly</a:t>
            </a:r>
            <a:r>
              <a:rPr lang="en-US" sz="2000" dirty="0"/>
              <a:t> called </a:t>
            </a:r>
            <a:r>
              <a:rPr lang="en-US" sz="2000" dirty="0">
                <a:solidFill>
                  <a:srgbClr val="FF0000"/>
                </a:solidFill>
              </a:rPr>
              <a:t>System.ServiceModel.dll</a:t>
            </a:r>
            <a:r>
              <a:rPr lang="en-US" sz="2000" dirty="0"/>
              <a:t> in the </a:t>
            </a:r>
            <a:r>
              <a:rPr lang="en-US" sz="2000" dirty="0">
                <a:solidFill>
                  <a:srgbClr val="FF0000"/>
                </a:solidFill>
              </a:rPr>
              <a:t>System.ServiceModel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namespace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/>
              <a:t>WCF is part of .NET 3.0 and requires .NET 2.0, so it can only run on operation systems that support it. </a:t>
            </a: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Presently </a:t>
            </a:r>
            <a:r>
              <a:rPr lang="en-US" sz="2000" dirty="0"/>
              <a:t>this list consists of Windows Vista (client and server), Windows XP SP2, and Windows Server 2003 SP1 or their later versions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862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69" y="109753"/>
            <a:ext cx="11939425" cy="1089874"/>
          </a:xfr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Services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0769" y="1274970"/>
            <a:ext cx="11939425" cy="55237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 service is a </a:t>
            </a:r>
            <a:r>
              <a:rPr lang="en-US" sz="2000" dirty="0">
                <a:solidFill>
                  <a:srgbClr val="FF0000"/>
                </a:solidFill>
              </a:rPr>
              <a:t>unit of functionality</a:t>
            </a:r>
            <a:r>
              <a:rPr lang="en-US" sz="2000" dirty="0"/>
              <a:t> exposed to the </a:t>
            </a:r>
            <a:r>
              <a:rPr lang="en-US" sz="2000" dirty="0" smtClean="0"/>
              <a:t>world.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In </a:t>
            </a:r>
            <a:r>
              <a:rPr lang="en-US" sz="2000" dirty="0"/>
              <a:t>that respect, it is the next evolutionary step in the long journey from functions to objects to components to </a:t>
            </a:r>
            <a:r>
              <a:rPr lang="en-US" sz="2000" dirty="0" smtClean="0"/>
              <a:t>services.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Service-orientation </a:t>
            </a:r>
            <a:r>
              <a:rPr lang="en-US" sz="2000" dirty="0"/>
              <a:t>(SO) is an abstract set of principles and best practices for building SO </a:t>
            </a:r>
            <a:r>
              <a:rPr lang="en-US" sz="2000" dirty="0" smtClean="0"/>
              <a:t>applications.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If </a:t>
            </a:r>
            <a:r>
              <a:rPr lang="en-US" sz="2000" dirty="0"/>
              <a:t>you are unfamiliar with the principles of service-orientation, </a:t>
            </a:r>
            <a:r>
              <a:rPr lang="en-US" sz="2000" dirty="0" smtClean="0">
                <a:solidFill>
                  <a:srgbClr val="FF0000"/>
                </a:solidFill>
              </a:rPr>
              <a:t>Appendix A</a:t>
            </a:r>
            <a:r>
              <a:rPr lang="en-US" sz="2000" dirty="0" smtClean="0"/>
              <a:t> </a:t>
            </a:r>
            <a:r>
              <a:rPr lang="en-US" sz="2000" dirty="0"/>
              <a:t>provides a concise overview and motivation for using </a:t>
            </a:r>
            <a:r>
              <a:rPr lang="en-US" sz="2000" dirty="0" smtClean="0"/>
              <a:t>service-orientation.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rest of this book assumes you are familiar with these </a:t>
            </a:r>
            <a:r>
              <a:rPr lang="en-US" sz="2000" dirty="0" smtClean="0"/>
              <a:t>principles.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 service-oriented </a:t>
            </a:r>
            <a:r>
              <a:rPr lang="en-US" sz="2000" dirty="0"/>
              <a:t>application (</a:t>
            </a:r>
            <a:r>
              <a:rPr lang="en-US" sz="2000" dirty="0">
                <a:solidFill>
                  <a:srgbClr val="FF0000"/>
                </a:solidFill>
              </a:rPr>
              <a:t>SOA</a:t>
            </a:r>
            <a:r>
              <a:rPr lang="en-US" sz="2000" dirty="0"/>
              <a:t>) </a:t>
            </a:r>
            <a:r>
              <a:rPr lang="en-US" sz="2000" dirty="0" smtClean="0"/>
              <a:t>aggregates services </a:t>
            </a:r>
            <a:r>
              <a:rPr lang="en-US" sz="2000" dirty="0"/>
              <a:t>into a single logical application similar to the </a:t>
            </a:r>
            <a:r>
              <a:rPr lang="en-US" sz="2000" dirty="0" smtClean="0"/>
              <a:t>way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a </a:t>
            </a:r>
            <a:r>
              <a:rPr lang="en-US" sz="2000" dirty="0"/>
              <a:t>component-oriented application aggregates components </a:t>
            </a:r>
            <a:r>
              <a:rPr lang="en-US" sz="2000" dirty="0" smtClean="0"/>
              <a:t>or</a:t>
            </a:r>
          </a:p>
          <a:p>
            <a:pPr marL="685800">
              <a:buFont typeface="Wingdings" panose="05000000000000000000" pitchFamily="2" charset="2"/>
              <a:buChar char="ü"/>
            </a:pPr>
            <a:r>
              <a:rPr lang="en-US" sz="2000" dirty="0" smtClean="0"/>
              <a:t>an </a:t>
            </a:r>
            <a:r>
              <a:rPr lang="en-US" sz="2000" dirty="0"/>
              <a:t>object-oriented application aggregates </a:t>
            </a:r>
            <a:r>
              <a:rPr lang="en-US" sz="2000" dirty="0" smtClean="0"/>
              <a:t>objects</a:t>
            </a:r>
          </a:p>
          <a:p>
            <a:pPr marL="685800" indent="0">
              <a:buNone/>
            </a:pPr>
            <a:r>
              <a:rPr lang="en-US" sz="2000" dirty="0" smtClean="0"/>
              <a:t>as </a:t>
            </a:r>
            <a:r>
              <a:rPr lang="en-US" sz="2000" dirty="0"/>
              <a:t>shown in </a:t>
            </a:r>
            <a:r>
              <a:rPr lang="en-US" sz="2000" dirty="0">
                <a:solidFill>
                  <a:srgbClr val="FF0000"/>
                </a:solidFill>
              </a:rPr>
              <a:t>Figure 1-1</a:t>
            </a:r>
            <a:r>
              <a:rPr lang="en-US" sz="2000" dirty="0" smtClean="0"/>
              <a:t>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/>
              <a:t>The services can be local or remote, developed by multiple parties using any technology, versioned independently, and even execute on different </a:t>
            </a:r>
            <a:r>
              <a:rPr lang="en-US" sz="2000" dirty="0" smtClean="0"/>
              <a:t>timelines.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rgbClr val="FF0000"/>
                </a:solidFill>
              </a:rPr>
              <a:t>Inside </a:t>
            </a:r>
            <a:r>
              <a:rPr lang="en-US" sz="2000" dirty="0">
                <a:solidFill>
                  <a:srgbClr val="FF0000"/>
                </a:solidFill>
              </a:rPr>
              <a:t>a service</a:t>
            </a:r>
            <a:r>
              <a:rPr lang="en-US" sz="2000" dirty="0"/>
              <a:t>, you will find concepts such as languages, technologies, platforms, versions, and frameworks, yet </a:t>
            </a:r>
            <a:r>
              <a:rPr lang="en-US" sz="2000" dirty="0">
                <a:solidFill>
                  <a:srgbClr val="FF0000"/>
                </a:solidFill>
              </a:rPr>
              <a:t>between services</a:t>
            </a:r>
            <a:r>
              <a:rPr lang="en-US" sz="2000" dirty="0"/>
              <a:t>, only </a:t>
            </a:r>
            <a:r>
              <a:rPr lang="en-US" sz="2000" dirty="0">
                <a:solidFill>
                  <a:srgbClr val="0070C0"/>
                </a:solidFill>
              </a:rPr>
              <a:t>prescribed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communication patterns</a:t>
            </a:r>
            <a:r>
              <a:rPr lang="en-US" sz="2000" dirty="0"/>
              <a:t> are allowed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3198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1" y="109753"/>
            <a:ext cx="11938958" cy="1089874"/>
          </a:xfr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Figure 1-1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2" y="1295399"/>
            <a:ext cx="5628576" cy="31397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9741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91" y="109753"/>
            <a:ext cx="11938958" cy="1089874"/>
          </a:xfr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Exploring Service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4892" y="1278466"/>
            <a:ext cx="11938958" cy="5494867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The client of a service is merely the party consuming its </a:t>
            </a:r>
            <a:r>
              <a:rPr lang="en-US" sz="2000" dirty="0" smtClean="0"/>
              <a:t>functionality.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client can be literally </a:t>
            </a:r>
            <a:r>
              <a:rPr lang="en-US" sz="2000" dirty="0" smtClean="0"/>
              <a:t>anything a </a:t>
            </a:r>
            <a:r>
              <a:rPr lang="en-US" sz="2000" dirty="0"/>
              <a:t>Windows Forms class, an ASP.NET page, or another </a:t>
            </a:r>
            <a:r>
              <a:rPr lang="en-US" sz="2000" dirty="0" smtClean="0"/>
              <a:t>service.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Clients </a:t>
            </a:r>
            <a:r>
              <a:rPr lang="en-US" sz="2000" dirty="0"/>
              <a:t>and services interact by sending and receiving </a:t>
            </a:r>
            <a:r>
              <a:rPr lang="en-US" sz="2000" dirty="0" smtClean="0"/>
              <a:t>messages.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Messages </a:t>
            </a:r>
            <a:r>
              <a:rPr lang="en-US" sz="2000" dirty="0"/>
              <a:t>may transfer directly from client to service or via an </a:t>
            </a:r>
            <a:r>
              <a:rPr lang="en-US" sz="2000" dirty="0" smtClean="0"/>
              <a:t>intermediary.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With </a:t>
            </a:r>
            <a:r>
              <a:rPr lang="en-US" sz="2000" dirty="0"/>
              <a:t>WCF, all messages are </a:t>
            </a:r>
            <a:r>
              <a:rPr lang="en-US" sz="2000" dirty="0">
                <a:solidFill>
                  <a:srgbClr val="FF0000"/>
                </a:solidFill>
              </a:rPr>
              <a:t>SOAP messages</a:t>
            </a:r>
            <a:r>
              <a:rPr lang="en-US" sz="2000" dirty="0"/>
              <a:t>. Note that the messages are independent of transport </a:t>
            </a:r>
            <a:r>
              <a:rPr lang="en-US" sz="2000" dirty="0" smtClean="0"/>
              <a:t>protocols unlike </a:t>
            </a:r>
            <a:r>
              <a:rPr lang="en-US" sz="2000" dirty="0"/>
              <a:t>Web services, WCF services may communicate over a variety of transports, not just </a:t>
            </a:r>
            <a:r>
              <a:rPr lang="en-US" sz="2000" dirty="0" smtClean="0"/>
              <a:t>HTTP.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WCF </a:t>
            </a:r>
            <a:r>
              <a:rPr lang="en-US" sz="2000" dirty="0"/>
              <a:t>clients may interoperate with non-WCF services, and WCF services can interact with non-WCF clients. </a:t>
            </a:r>
            <a:endParaRPr lang="en-US" sz="2000" dirty="0" smtClean="0"/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That </a:t>
            </a:r>
            <a:r>
              <a:rPr lang="en-US" sz="2000" dirty="0"/>
              <a:t>said, typically if you develop both the client and the service, you could construct the application so that both ends require WCF to utilize WCF-specific </a:t>
            </a:r>
            <a:r>
              <a:rPr lang="en-US" sz="2000" dirty="0" smtClean="0"/>
              <a:t>advantages.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Because </a:t>
            </a:r>
            <a:r>
              <a:rPr lang="en-US" sz="2000" dirty="0"/>
              <a:t>the making of the service is opaque from the outside, a WCF service typically </a:t>
            </a:r>
            <a:r>
              <a:rPr lang="en-US" sz="2000" dirty="0">
                <a:solidFill>
                  <a:srgbClr val="FF0000"/>
                </a:solidFill>
              </a:rPr>
              <a:t>exposes metadata</a:t>
            </a:r>
            <a:r>
              <a:rPr lang="en-US" sz="2000" dirty="0"/>
              <a:t> describing the available functionality and possible ways of communicating with the </a:t>
            </a:r>
            <a:r>
              <a:rPr lang="en-US" sz="2000" dirty="0" smtClean="0"/>
              <a:t>service.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metadata is published in a predefined, technology-neutral way, such as using WSDL over HTTP-GET, or an industry standard for metadata </a:t>
            </a:r>
            <a:r>
              <a:rPr lang="en-US" sz="2000" dirty="0" smtClean="0"/>
              <a:t>exchange.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A non WCF </a:t>
            </a:r>
            <a:r>
              <a:rPr lang="en-US" sz="2000" dirty="0"/>
              <a:t>client can import the metadata to its native environment as native </a:t>
            </a:r>
            <a:r>
              <a:rPr lang="en-US" sz="2000" dirty="0" smtClean="0"/>
              <a:t>types.</a:t>
            </a:r>
          </a:p>
          <a:p>
            <a:pPr marL="457200">
              <a:buFont typeface="Wingdings" panose="05000000000000000000" pitchFamily="2" charset="2"/>
              <a:buChar char="§"/>
            </a:pPr>
            <a:r>
              <a:rPr lang="en-US" sz="2000" dirty="0" smtClean="0"/>
              <a:t>Similarly</a:t>
            </a:r>
            <a:r>
              <a:rPr lang="en-US" sz="2000" dirty="0"/>
              <a:t>, a WCF client can import the metadata of a non-WCF service and consume it as native CLR classes and interfaces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483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RoyalSapphire PPT">
      <a:majorFont>
        <a:latin typeface="Gill Sans MT (Headings)"/>
        <a:ea typeface=""/>
        <a:cs typeface=""/>
      </a:majorFont>
      <a:minorFont>
        <a:latin typeface="Gill Sans MT (Body)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1481</Words>
  <Application>Microsoft Office PowerPoint</Application>
  <PresentationFormat>Widescreen</PresentationFormat>
  <Paragraphs>146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Brush Script MT</vt:lpstr>
      <vt:lpstr>Calibri</vt:lpstr>
      <vt:lpstr>Courier New</vt:lpstr>
      <vt:lpstr>Gill Sans MT</vt:lpstr>
      <vt:lpstr>Gill Sans MT (Body)</vt:lpstr>
      <vt:lpstr>Gill Sans MT (Headings)</vt:lpstr>
      <vt:lpstr>Wingdings</vt:lpstr>
      <vt:lpstr>Office Theme</vt:lpstr>
      <vt:lpstr>Programming WCF 3 Services</vt:lpstr>
      <vt:lpstr>Programming WCF 3</vt:lpstr>
      <vt:lpstr>WCF Essentials</vt:lpstr>
      <vt:lpstr>Intro</vt:lpstr>
      <vt:lpstr>What Is WCF?</vt:lpstr>
      <vt:lpstr>What Is WCF?             |</vt:lpstr>
      <vt:lpstr>Services</vt:lpstr>
      <vt:lpstr>Figure 1-1</vt:lpstr>
      <vt:lpstr>Exploring Service</vt:lpstr>
      <vt:lpstr>Services' Execution Boundaries</vt:lpstr>
      <vt:lpstr>Figure 1-2 || 1-3</vt:lpstr>
      <vt:lpstr>WCF and location transparency</vt:lpstr>
      <vt:lpstr>Addresses</vt:lpstr>
      <vt:lpstr>Addresses              |</vt:lpstr>
      <vt:lpstr>TCP Addresses</vt:lpstr>
      <vt:lpstr>HTTP Addresses</vt:lpstr>
      <vt:lpstr>IPC Addresses</vt:lpstr>
      <vt:lpstr>MSMQ Addresses</vt:lpstr>
      <vt:lpstr>Peer Network Address</vt:lpstr>
      <vt:lpstr>Contracts</vt:lpstr>
      <vt:lpstr>Hosting</vt:lpstr>
      <vt:lpstr>Bindings</vt:lpstr>
      <vt:lpstr>EndPoints</vt:lpstr>
      <vt:lpstr>Metadata Exchange</vt:lpstr>
      <vt:lpstr>Client-Side Programming</vt:lpstr>
      <vt:lpstr>Programmatic Versus Administrative Configuration</vt:lpstr>
      <vt:lpstr>WCF Architecture</vt:lpstr>
      <vt:lpstr>Working with Channels</vt:lpstr>
      <vt:lpstr>Reliability</vt:lpstr>
      <vt:lpstr>Service Contracts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PowerPoint Presentation</vt:lpstr>
      <vt:lpstr>Intro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Reddy</dc:creator>
  <cp:lastModifiedBy>Reddy</cp:lastModifiedBy>
  <cp:revision>66</cp:revision>
  <dcterms:created xsi:type="dcterms:W3CDTF">2018-04-26T03:21:35Z</dcterms:created>
  <dcterms:modified xsi:type="dcterms:W3CDTF">2018-04-26T14:09:38Z</dcterms:modified>
</cp:coreProperties>
</file>