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handoutMasterIdLst>
    <p:handoutMasterId r:id="rId113"/>
  </p:handoutMasterIdLst>
  <p:sldIdLst>
    <p:sldId id="374" r:id="rId2"/>
    <p:sldId id="375"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60" r:id="rId105"/>
    <p:sldId id="362" r:id="rId106"/>
    <p:sldId id="364" r:id="rId107"/>
    <p:sldId id="366" r:id="rId108"/>
    <p:sldId id="368" r:id="rId109"/>
    <p:sldId id="370" r:id="rId110"/>
    <p:sldId id="373" r:id="rId1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A7115C-46A6-4730-B619-74EF19D73BFA}">
          <p14:sldIdLst>
            <p14:sldId id="374"/>
            <p14:sldId id="375"/>
          </p14:sldIdLst>
        </p14:section>
        <p14:section name="Untitled Section" id="{1C5FDB99-1BFC-479D-A216-51AEBAA6D18F}">
          <p14:sldIdLst>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Lst>
        </p14:section>
        <p14:section name="Untitled Section" id="{AC67F125-934D-4D67-9E45-433720B86F6E}">
          <p14:sldIdLst>
            <p14:sldId id="301"/>
            <p14:sldId id="302"/>
            <p14:sldId id="303"/>
            <p14:sldId id="304"/>
            <p14:sldId id="305"/>
          </p14:sldIdLst>
        </p14:section>
        <p14:section name="Untitled Section" id="{D57468C0-C802-4693-BCA2-7A3BB3E47902}">
          <p14:sldIdLst>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Lst>
        </p14:section>
        <p14:section name="Untitled Section" id="{0255D4AA-3F7B-41AD-95F3-3F3E241A3759}">
          <p14:sldIdLst>
            <p14:sldId id="338"/>
            <p14:sldId id="339"/>
            <p14:sldId id="340"/>
            <p14:sldId id="341"/>
            <p14:sldId id="342"/>
          </p14:sldIdLst>
        </p14:section>
        <p14:section name="Untitled Section" id="{F95C7535-B882-4D51-B8BC-9B8C0EE798AD}">
          <p14:sldIdLst>
            <p14:sldId id="343"/>
            <p14:sldId id="344"/>
            <p14:sldId id="345"/>
            <p14:sldId id="346"/>
            <p14:sldId id="347"/>
            <p14:sldId id="348"/>
          </p14:sldIdLst>
        </p14:section>
        <p14:section name="Untitled Section" id="{F8A8D04A-3E0C-43E8-92E8-77357F843BBD}">
          <p14:sldIdLst>
            <p14:sldId id="349"/>
            <p14:sldId id="350"/>
            <p14:sldId id="351"/>
            <p14:sldId id="352"/>
          </p14:sldIdLst>
        </p14:section>
        <p14:section name="Untitled Section" id="{09D55B13-93EE-4922-A3CB-0FC27352903C}">
          <p14:sldIdLst>
            <p14:sldId id="353"/>
            <p14:sldId id="354"/>
            <p14:sldId id="355"/>
            <p14:sldId id="356"/>
            <p14:sldId id="357"/>
          </p14:sldIdLst>
        </p14:section>
        <p14:section name="Untitled Section" id="{59BA1315-9CB8-4D20-BF0D-EE5171A08C4B}">
          <p14:sldIdLst>
            <p14:sldId id="358"/>
          </p14:sldIdLst>
        </p14:section>
        <p14:section name="Untitled Section" id="{265FAA4C-0CD9-4577-97D2-72871A5B1CA2}">
          <p14:sldIdLst>
            <p14:sldId id="360"/>
          </p14:sldIdLst>
        </p14:section>
        <p14:section name="Untitled Section" id="{08D42019-305D-40A3-A601-6569B940DAEC}">
          <p14:sldIdLst>
            <p14:sldId id="362"/>
          </p14:sldIdLst>
        </p14:section>
        <p14:section name="Untitled Section" id="{A7EF6616-8B39-4F41-AAB6-B7B169E7FBE1}">
          <p14:sldIdLst>
            <p14:sldId id="364"/>
            <p14:sldId id="366"/>
            <p14:sldId id="368"/>
            <p14:sldId id="370"/>
          </p14:sldIdLst>
        </p14:section>
        <p14:section name="Appendix Section" id="{0B132034-6179-43D7-B66E-2BADDBBC761D}">
          <p14:sldIdLst>
            <p14:sldId id="3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5" autoAdjust="0"/>
    <p:restoredTop sz="94660"/>
  </p:normalViewPr>
  <p:slideViewPr>
    <p:cSldViewPr snapToGrid="0">
      <p:cViewPr varScale="1">
        <p:scale>
          <a:sx n="110" d="100"/>
          <a:sy n="110" d="100"/>
        </p:scale>
        <p:origin x="384" y="102"/>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5/1/2018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5/1/2018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31"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23"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l">
              <a:defRPr sz="6000">
                <a:solidFill>
                  <a:schemeClr val="tx2"/>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accent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65E195-C89C-4871-8AE9-903FDB8B6D9D}" type="datetimeFigureOut">
              <a:rPr lang="en-US" smtClean="0"/>
              <a:t>5/1/2018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4214010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65E195-C89C-4871-8AE9-903FDB8B6D9D}" type="datetimeFigureOut">
              <a:rPr lang="en-US" smtClean="0"/>
              <a:t>5/1/2018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81146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22"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 id="2147483673" r:id="rId11"/>
    <p:sldLayoutId id="2147483674"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10.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hyperlink" Target="http://www.iso.org/iso/iso_catalogue/catalogue_tc/catalogue_detail.htm?csnumber=45991" TargetMode="Externa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SD: Architecture</a:t>
            </a:r>
            <a:endParaRPr lang="en-US" dirty="0"/>
          </a:p>
        </p:txBody>
      </p:sp>
      <p:sp>
        <p:nvSpPr>
          <p:cNvPr id="3" name="Date Placeholder 2"/>
          <p:cNvSpPr>
            <a:spLocks noGrp="1"/>
          </p:cNvSpPr>
          <p:nvPr>
            <p:ph type="dt" sz="half" idx="2"/>
          </p:nvPr>
        </p:nvSpPr>
        <p:spPr/>
        <p:txBody>
          <a:bodyPr/>
          <a:lstStyle/>
          <a:p>
            <a:fld id="{67994AD2-711B-412D-8C92-CF1BBB2DA9C7}" type="datetime1">
              <a:rPr lang="en-US" smtClean="0"/>
              <a:t>5/1/2018</a:t>
            </a:fld>
            <a:endParaRPr lang="en-US" dirty="0"/>
          </a:p>
        </p:txBody>
      </p:sp>
      <p:sp>
        <p:nvSpPr>
          <p:cNvPr id="4" name="Footer Placeholder 3"/>
          <p:cNvSpPr>
            <a:spLocks noGrp="1"/>
          </p:cNvSpPr>
          <p:nvPr>
            <p:ph type="ftr" sz="quarter" idx="3"/>
          </p:nvPr>
        </p:nvSpPr>
        <p:spPr/>
        <p:txBody>
          <a:body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02468565"/>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smtClean="0">
                          <a:solidFill>
                            <a:schemeClr val="dk1"/>
                          </a:solidFill>
                          <a:latin typeface="Gill Sans MT" panose="020B0502020104020203" pitchFamily="34" charset="0"/>
                          <a:ea typeface="+mn-ea"/>
                          <a:cs typeface="+mn-cs"/>
                        </a:rPr>
                        <a:t>04-Apr-18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3839144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Applying architectural principles to </a:t>
            </a:r>
            <a:r>
              <a:rPr lang="en-US" dirty="0" smtClean="0"/>
              <a:t>software		    </a:t>
            </a:r>
            <a:r>
              <a:rPr lang="en-US" dirty="0" smtClean="0">
                <a:solidFill>
                  <a:srgbClr val="C00000"/>
                </a:solidFill>
              </a:rPr>
              <a:t>|</a:t>
            </a:r>
            <a:r>
              <a:rPr lang="en-US" dirty="0" smtClean="0"/>
              <a:t> </a:t>
            </a:r>
            <a:endParaRPr lang="en-US" dirty="0"/>
          </a:p>
        </p:txBody>
      </p:sp>
      <p:sp>
        <p:nvSpPr>
          <p:cNvPr id="4" name="Content Placeholder 3"/>
          <p:cNvSpPr>
            <a:spLocks noGrp="1"/>
          </p:cNvSpPr>
          <p:nvPr>
            <p:ph sz="half" idx="1"/>
          </p:nvPr>
        </p:nvSpPr>
        <p:spPr>
          <a:xfrm>
            <a:off x="94892" y="1278466"/>
            <a:ext cx="11938958" cy="5494867"/>
          </a:xfrm>
        </p:spPr>
        <p:txBody>
          <a:bodyPr>
            <a:normAutofit lnSpcReduction="10000"/>
          </a:bodyPr>
          <a:lstStyle/>
          <a:p>
            <a:pPr marL="457200">
              <a:buFont typeface="Wingdings" panose="05000000000000000000" pitchFamily="2" charset="2"/>
              <a:buChar char="§"/>
            </a:pPr>
            <a:r>
              <a:rPr lang="en-US" sz="2000" dirty="0" smtClean="0"/>
              <a:t>Things </a:t>
            </a:r>
            <a:r>
              <a:rPr lang="en-US" sz="2000" dirty="0"/>
              <a:t>go differently in </a:t>
            </a:r>
            <a:r>
              <a:rPr lang="en-US" sz="2000" dirty="0" smtClean="0"/>
              <a:t>software.</a:t>
            </a:r>
          </a:p>
          <a:p>
            <a:pPr marL="457200">
              <a:buFont typeface="Wingdings" panose="05000000000000000000" pitchFamily="2" charset="2"/>
              <a:buChar char="§"/>
            </a:pPr>
            <a:r>
              <a:rPr lang="en-US" sz="2000" dirty="0" smtClean="0"/>
              <a:t>Software </a:t>
            </a:r>
            <a:r>
              <a:rPr lang="en-US" sz="2000" dirty="0"/>
              <a:t>is typically created for a small group of stakeholders; some of them pay from their own pocket to get something that helps their organization function </a:t>
            </a:r>
            <a:r>
              <a:rPr lang="en-US" sz="2000" dirty="0" smtClean="0"/>
              <a:t>better.</a:t>
            </a:r>
          </a:p>
          <a:p>
            <a:pPr marL="457200">
              <a:buFont typeface="Wingdings" panose="05000000000000000000" pitchFamily="2" charset="2"/>
              <a:buChar char="§"/>
            </a:pPr>
            <a:r>
              <a:rPr lang="en-US" sz="2000" dirty="0" smtClean="0"/>
              <a:t>Requirements</a:t>
            </a:r>
            <a:r>
              <a:rPr lang="en-US" sz="2000" dirty="0"/>
              <a:t>, therefore, are continuously refined, added, removed, and </a:t>
            </a:r>
            <a:r>
              <a:rPr lang="en-US" sz="2000" dirty="0" smtClean="0"/>
              <a:t>reprioritized.</a:t>
            </a:r>
          </a:p>
          <a:p>
            <a:pPr marL="457200">
              <a:buFont typeface="Wingdings" panose="05000000000000000000" pitchFamily="2" charset="2"/>
              <a:buChar char="§"/>
            </a:pPr>
            <a:r>
              <a:rPr lang="en-US" sz="2000" dirty="0" smtClean="0"/>
              <a:t>This </a:t>
            </a:r>
            <a:r>
              <a:rPr lang="en-US" sz="2000" dirty="0"/>
              <a:t>approach to software requires agility and doesn’t wed well with the idea of a big upfront design like you have in civil </a:t>
            </a:r>
            <a:r>
              <a:rPr lang="en-US" sz="2000" dirty="0" smtClean="0"/>
              <a:t>architecture.</a:t>
            </a:r>
          </a:p>
          <a:p>
            <a:pPr marL="457200">
              <a:buFont typeface="Wingdings" panose="05000000000000000000" pitchFamily="2" charset="2"/>
              <a:buChar char="§"/>
            </a:pPr>
            <a:r>
              <a:rPr lang="en-US" sz="2000" dirty="0" smtClean="0"/>
              <a:t>In </a:t>
            </a:r>
            <a:r>
              <a:rPr lang="en-US" sz="2000" dirty="0"/>
              <a:t>a nutshell, today the architectural parallelism between construction and software is not as close as it was a couple of decades </a:t>
            </a:r>
            <a:r>
              <a:rPr lang="en-US" sz="2000" dirty="0" smtClean="0"/>
              <a:t>ago.</a:t>
            </a:r>
          </a:p>
          <a:p>
            <a:pPr marL="457200">
              <a:buFont typeface="Wingdings" panose="05000000000000000000" pitchFamily="2" charset="2"/>
              <a:buChar char="§"/>
            </a:pPr>
            <a:r>
              <a:rPr lang="en-US" sz="2000" dirty="0" smtClean="0"/>
              <a:t>However</a:t>
            </a:r>
            <a:r>
              <a:rPr lang="en-US" sz="2000" dirty="0"/>
              <a:t>, many dictionaries still list a software-related definition of the term “architecture</a:t>
            </a:r>
            <a:r>
              <a:rPr lang="en-US" sz="2000" dirty="0" smtClean="0"/>
              <a:t>.”</a:t>
            </a:r>
          </a:p>
          <a:p>
            <a:pPr marL="457200">
              <a:buFont typeface="Wingdings" panose="05000000000000000000" pitchFamily="2" charset="2"/>
              <a:buChar char="§"/>
            </a:pPr>
            <a:r>
              <a:rPr lang="en-US" sz="2000" dirty="0" smtClean="0"/>
              <a:t>And </a:t>
            </a:r>
            <a:r>
              <a:rPr lang="en-US" sz="2000" dirty="0"/>
              <a:t>software architecture is described as “the composition, integration, and interaction of components within a computer system</a:t>
            </a:r>
            <a:r>
              <a:rPr lang="en-US" sz="2000" dirty="0" smtClean="0"/>
              <a:t>.”</a:t>
            </a:r>
          </a:p>
          <a:p>
            <a:pPr marL="457200">
              <a:buFont typeface="Wingdings" panose="05000000000000000000" pitchFamily="2" charset="2"/>
              <a:buChar char="§"/>
            </a:pPr>
            <a:r>
              <a:rPr lang="en-US" sz="2000" dirty="0" smtClean="0"/>
              <a:t>It </a:t>
            </a:r>
            <a:r>
              <a:rPr lang="en-US" sz="2000" dirty="0"/>
              <a:t>is certainly a definition everybody would agree on. But, in our opinion, it is rather generic and abstract. </a:t>
            </a:r>
            <a:endParaRPr lang="en-US" sz="2000" dirty="0" smtClean="0"/>
          </a:p>
          <a:p>
            <a:pPr marL="457200">
              <a:buFont typeface="Wingdings" panose="05000000000000000000" pitchFamily="2" charset="2"/>
              <a:buChar char="§"/>
            </a:pPr>
            <a:r>
              <a:rPr lang="en-US" sz="2000" dirty="0" smtClean="0"/>
              <a:t>Hence</a:t>
            </a:r>
            <a:r>
              <a:rPr lang="en-US" sz="2000" dirty="0"/>
              <a:t>, it doesn’t </a:t>
            </a:r>
            <a:r>
              <a:rPr lang="en-US" sz="2000" dirty="0" smtClean="0"/>
              <a:t>work.</a:t>
            </a:r>
          </a:p>
          <a:p>
            <a:pPr marL="457200">
              <a:buFont typeface="Wingdings" panose="05000000000000000000" pitchFamily="2" charset="2"/>
              <a:buChar char="§"/>
            </a:pPr>
            <a:r>
              <a:rPr lang="en-US" sz="2000" dirty="0" smtClean="0"/>
              <a:t>We </a:t>
            </a:r>
            <a:r>
              <a:rPr lang="en-US" sz="2000" dirty="0"/>
              <a:t>think that software professionals should agree on a more detailed explanation that breaks down that definition into smaller pieces and puts them into context</a:t>
            </a:r>
            <a:r>
              <a:rPr lang="en-US" sz="2000" dirty="0" smtClean="0"/>
              <a:t>.</a:t>
            </a:r>
            <a:endParaRPr lang="en-US" sz="2000" dirty="0"/>
          </a:p>
        </p:txBody>
      </p:sp>
    </p:spTree>
    <p:extLst>
      <p:ext uri="{BB962C8B-B14F-4D97-AF65-F5344CB8AC3E}">
        <p14:creationId xmlns:p14="http://schemas.microsoft.com/office/powerpoint/2010/main" val="39495298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Patterns for organizing the business </a:t>
            </a:r>
            <a:r>
              <a:rPr lang="en-US" dirty="0" smtClean="0">
                <a:solidFill>
                  <a:schemeClr val="bg1"/>
                </a:solidFill>
              </a:rPr>
              <a:t>logic</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7389735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Moving the focus from data to </a:t>
            </a:r>
            <a:r>
              <a:rPr lang="en-US" dirty="0" smtClean="0">
                <a:solidFill>
                  <a:schemeClr val="bg1"/>
                </a:solidFill>
              </a:rPr>
              <a:t>tasks</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68751568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Moving data across the </a:t>
            </a:r>
            <a:r>
              <a:rPr lang="en-US" dirty="0" smtClean="0">
                <a:solidFill>
                  <a:schemeClr val="bg1"/>
                </a:solidFill>
              </a:rPr>
              <a:t>boundaries</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77884824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9296398" cy="783541"/>
          </a:xfrm>
        </p:spPr>
        <p:txBody>
          <a:bodyPr>
            <a:normAutofit fontScale="90000"/>
          </a:bodyPr>
          <a:lstStyle/>
          <a:p>
            <a:r>
              <a:rPr lang="en-US" sz="5800" dirty="0" smtClean="0"/>
              <a:t>Introducing Domain Model</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a:t>8</a:t>
            </a:r>
          </a:p>
        </p:txBody>
      </p:sp>
      <p:pic>
        <p:nvPicPr>
          <p:cNvPr id="6" name="Picture 5"/>
          <p:cNvPicPr>
            <a:picLocks noChangeAspect="1"/>
          </p:cNvPicPr>
          <p:nvPr/>
        </p:nvPicPr>
        <p:blipFill>
          <a:blip r:embed="rId2"/>
          <a:stretch>
            <a:fillRect/>
          </a:stretch>
        </p:blipFill>
        <p:spPr>
          <a:xfrm>
            <a:off x="9037108" y="5763154"/>
            <a:ext cx="2990850" cy="885825"/>
          </a:xfrm>
          <a:prstGeom prst="rect">
            <a:avLst/>
          </a:prstGeom>
          <a:ln>
            <a:solidFill>
              <a:schemeClr val="accent1"/>
            </a:solidFill>
          </a:ln>
        </p:spPr>
      </p:pic>
    </p:spTree>
    <p:extLst>
      <p:ext uri="{BB962C8B-B14F-4D97-AF65-F5344CB8AC3E}">
        <p14:creationId xmlns:p14="http://schemas.microsoft.com/office/powerpoint/2010/main" val="3391130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9296398" cy="783541"/>
          </a:xfrm>
        </p:spPr>
        <p:txBody>
          <a:bodyPr>
            <a:normAutofit fontScale="90000"/>
          </a:bodyPr>
          <a:lstStyle/>
          <a:p>
            <a:r>
              <a:rPr lang="en-US" sz="5800" dirty="0" smtClean="0"/>
              <a:t>Implementing Domain Model</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9</a:t>
            </a:r>
            <a:endParaRPr lang="en-US" dirty="0"/>
          </a:p>
        </p:txBody>
      </p:sp>
      <p:pic>
        <p:nvPicPr>
          <p:cNvPr id="3" name="Picture 2"/>
          <p:cNvPicPr>
            <a:picLocks noChangeAspect="1"/>
          </p:cNvPicPr>
          <p:nvPr/>
        </p:nvPicPr>
        <p:blipFill>
          <a:blip r:embed="rId2"/>
          <a:stretch>
            <a:fillRect/>
          </a:stretch>
        </p:blipFill>
        <p:spPr>
          <a:xfrm>
            <a:off x="8417983" y="5520267"/>
            <a:ext cx="3619500" cy="1219200"/>
          </a:xfrm>
          <a:prstGeom prst="rect">
            <a:avLst/>
          </a:prstGeom>
        </p:spPr>
      </p:pic>
    </p:spTree>
    <p:extLst>
      <p:ext uri="{BB962C8B-B14F-4D97-AF65-F5344CB8AC3E}">
        <p14:creationId xmlns:p14="http://schemas.microsoft.com/office/powerpoint/2010/main" val="255998499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9296398" cy="783541"/>
          </a:xfrm>
        </p:spPr>
        <p:txBody>
          <a:bodyPr>
            <a:normAutofit fontScale="90000"/>
          </a:bodyPr>
          <a:lstStyle/>
          <a:p>
            <a:r>
              <a:rPr lang="en-US" sz="5800" dirty="0" smtClean="0"/>
              <a:t>Introducing CQRS</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10</a:t>
            </a:r>
            <a:endParaRPr lang="en-US" dirty="0"/>
          </a:p>
        </p:txBody>
      </p:sp>
      <p:pic>
        <p:nvPicPr>
          <p:cNvPr id="4" name="Picture 3"/>
          <p:cNvPicPr>
            <a:picLocks noChangeAspect="1"/>
          </p:cNvPicPr>
          <p:nvPr/>
        </p:nvPicPr>
        <p:blipFill>
          <a:blip r:embed="rId2"/>
          <a:stretch>
            <a:fillRect/>
          </a:stretch>
        </p:blipFill>
        <p:spPr>
          <a:xfrm>
            <a:off x="8830204" y="5534554"/>
            <a:ext cx="2981325" cy="1190625"/>
          </a:xfrm>
          <a:prstGeom prst="rect">
            <a:avLst/>
          </a:prstGeom>
          <a:ln>
            <a:solidFill>
              <a:schemeClr val="accent1"/>
            </a:solidFill>
          </a:ln>
        </p:spPr>
      </p:pic>
    </p:spTree>
    <p:extLst>
      <p:ext uri="{BB962C8B-B14F-4D97-AF65-F5344CB8AC3E}">
        <p14:creationId xmlns:p14="http://schemas.microsoft.com/office/powerpoint/2010/main" val="117217336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9296398" cy="783541"/>
          </a:xfrm>
        </p:spPr>
        <p:txBody>
          <a:bodyPr>
            <a:normAutofit fontScale="90000"/>
          </a:bodyPr>
          <a:lstStyle/>
          <a:p>
            <a:r>
              <a:rPr lang="en-US" sz="5800" dirty="0" smtClean="0"/>
              <a:t>Implementing CQRS</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11</a:t>
            </a:r>
            <a:endParaRPr lang="en-US" dirty="0"/>
          </a:p>
        </p:txBody>
      </p:sp>
      <p:pic>
        <p:nvPicPr>
          <p:cNvPr id="3" name="Picture 2"/>
          <p:cNvPicPr>
            <a:picLocks noChangeAspect="1"/>
          </p:cNvPicPr>
          <p:nvPr/>
        </p:nvPicPr>
        <p:blipFill>
          <a:blip r:embed="rId2"/>
          <a:stretch>
            <a:fillRect/>
          </a:stretch>
        </p:blipFill>
        <p:spPr>
          <a:xfrm>
            <a:off x="9217025" y="5471896"/>
            <a:ext cx="2800350" cy="1162050"/>
          </a:xfrm>
          <a:prstGeom prst="rect">
            <a:avLst/>
          </a:prstGeom>
          <a:ln>
            <a:solidFill>
              <a:schemeClr val="accent1"/>
            </a:solidFill>
          </a:ln>
        </p:spPr>
      </p:pic>
    </p:spTree>
    <p:extLst>
      <p:ext uri="{BB962C8B-B14F-4D97-AF65-F5344CB8AC3E}">
        <p14:creationId xmlns:p14="http://schemas.microsoft.com/office/powerpoint/2010/main" val="210955908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9296398" cy="783541"/>
          </a:xfrm>
        </p:spPr>
        <p:txBody>
          <a:bodyPr>
            <a:normAutofit fontScale="90000"/>
          </a:bodyPr>
          <a:lstStyle/>
          <a:p>
            <a:r>
              <a:rPr lang="en-US" sz="5800" dirty="0" smtClean="0"/>
              <a:t>Introducing event sourcing</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12</a:t>
            </a:r>
            <a:endParaRPr lang="en-US" dirty="0"/>
          </a:p>
        </p:txBody>
      </p:sp>
      <p:pic>
        <p:nvPicPr>
          <p:cNvPr id="4" name="Picture 3"/>
          <p:cNvPicPr>
            <a:picLocks noChangeAspect="1"/>
          </p:cNvPicPr>
          <p:nvPr/>
        </p:nvPicPr>
        <p:blipFill>
          <a:blip r:embed="rId2"/>
          <a:stretch>
            <a:fillRect/>
          </a:stretch>
        </p:blipFill>
        <p:spPr>
          <a:xfrm>
            <a:off x="8870420" y="5824008"/>
            <a:ext cx="3019425" cy="933450"/>
          </a:xfrm>
          <a:prstGeom prst="rect">
            <a:avLst/>
          </a:prstGeom>
          <a:ln>
            <a:solidFill>
              <a:schemeClr val="accent1"/>
            </a:solidFill>
          </a:ln>
        </p:spPr>
      </p:pic>
    </p:spTree>
    <p:extLst>
      <p:ext uri="{BB962C8B-B14F-4D97-AF65-F5344CB8AC3E}">
        <p14:creationId xmlns:p14="http://schemas.microsoft.com/office/powerpoint/2010/main" val="408612476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9296398" cy="783541"/>
          </a:xfrm>
        </p:spPr>
        <p:txBody>
          <a:bodyPr>
            <a:normAutofit fontScale="90000"/>
          </a:bodyPr>
          <a:lstStyle/>
          <a:p>
            <a:r>
              <a:rPr lang="en-US" sz="5800" dirty="0" smtClean="0"/>
              <a:t>Implementing event sourcing</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13</a:t>
            </a:r>
            <a:endParaRPr lang="en-US" dirty="0"/>
          </a:p>
        </p:txBody>
      </p:sp>
      <p:pic>
        <p:nvPicPr>
          <p:cNvPr id="3" name="Picture 2"/>
          <p:cNvPicPr>
            <a:picLocks noChangeAspect="1"/>
          </p:cNvPicPr>
          <p:nvPr/>
        </p:nvPicPr>
        <p:blipFill>
          <a:blip r:embed="rId2"/>
          <a:stretch>
            <a:fillRect/>
          </a:stretch>
        </p:blipFill>
        <p:spPr>
          <a:xfrm>
            <a:off x="8674628" y="5548842"/>
            <a:ext cx="3343275" cy="1162050"/>
          </a:xfrm>
          <a:prstGeom prst="rect">
            <a:avLst/>
          </a:prstGeom>
          <a:ln>
            <a:solidFill>
              <a:schemeClr val="accent1"/>
            </a:solidFill>
          </a:ln>
        </p:spPr>
      </p:pic>
    </p:spTree>
    <p:extLst>
      <p:ext uri="{BB962C8B-B14F-4D97-AF65-F5344CB8AC3E}">
        <p14:creationId xmlns:p14="http://schemas.microsoft.com/office/powerpoint/2010/main" val="280595640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9296398" cy="783541"/>
          </a:xfrm>
        </p:spPr>
        <p:txBody>
          <a:bodyPr>
            <a:normAutofit fontScale="90000"/>
          </a:bodyPr>
          <a:lstStyle/>
          <a:p>
            <a:r>
              <a:rPr lang="en-US" sz="5800" dirty="0" smtClean="0"/>
              <a:t>The persistence layer</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14</a:t>
            </a:r>
            <a:endParaRPr lang="en-US" dirty="0"/>
          </a:p>
        </p:txBody>
      </p:sp>
      <p:pic>
        <p:nvPicPr>
          <p:cNvPr id="4" name="Picture 3"/>
          <p:cNvPicPr>
            <a:picLocks noChangeAspect="1"/>
          </p:cNvPicPr>
          <p:nvPr/>
        </p:nvPicPr>
        <p:blipFill>
          <a:blip r:embed="rId2"/>
          <a:stretch>
            <a:fillRect/>
          </a:stretch>
        </p:blipFill>
        <p:spPr>
          <a:xfrm>
            <a:off x="8203670" y="5537200"/>
            <a:ext cx="3743325" cy="1219200"/>
          </a:xfrm>
          <a:prstGeom prst="rect">
            <a:avLst/>
          </a:prstGeom>
          <a:ln>
            <a:solidFill>
              <a:schemeClr val="accent1"/>
            </a:solidFill>
          </a:ln>
        </p:spPr>
      </p:pic>
    </p:spTree>
    <p:extLst>
      <p:ext uri="{BB962C8B-B14F-4D97-AF65-F5344CB8AC3E}">
        <p14:creationId xmlns:p14="http://schemas.microsoft.com/office/powerpoint/2010/main" val="4245901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Defining the architecture from a standard viewpoint</a:t>
            </a:r>
          </a:p>
        </p:txBody>
      </p:sp>
      <p:sp>
        <p:nvSpPr>
          <p:cNvPr id="4" name="Content Placeholder 3"/>
          <p:cNvSpPr>
            <a:spLocks noGrp="1"/>
          </p:cNvSpPr>
          <p:nvPr>
            <p:ph sz="half" idx="1"/>
          </p:nvPr>
        </p:nvSpPr>
        <p:spPr>
          <a:xfrm>
            <a:off x="94892" y="1278466"/>
            <a:ext cx="11938958" cy="5494867"/>
          </a:xfrm>
        </p:spPr>
        <p:txBody>
          <a:bodyPr>
            <a:normAutofit fontScale="92500" lnSpcReduction="10000"/>
          </a:bodyPr>
          <a:lstStyle/>
          <a:p>
            <a:pPr>
              <a:buFont typeface="Wingdings" panose="05000000000000000000" pitchFamily="2" charset="2"/>
              <a:buChar char="v"/>
            </a:pPr>
            <a:r>
              <a:rPr lang="en-US" sz="2000" dirty="0"/>
              <a:t>Many seem to forget that a </a:t>
            </a:r>
            <a:r>
              <a:rPr lang="en-US" sz="2000" dirty="0">
                <a:solidFill>
                  <a:srgbClr val="0070C0"/>
                </a:solidFill>
              </a:rPr>
              <a:t>standard definition</a:t>
            </a:r>
            <a:r>
              <a:rPr lang="en-US" sz="2000" dirty="0"/>
              <a:t> for </a:t>
            </a:r>
            <a:r>
              <a:rPr lang="en-US" sz="2000" dirty="0">
                <a:solidFill>
                  <a:srgbClr val="FF0000"/>
                </a:solidFill>
              </a:rPr>
              <a:t>software architecture</a:t>
            </a:r>
            <a:r>
              <a:rPr lang="en-US" sz="2000" dirty="0"/>
              <a:t> </a:t>
            </a:r>
            <a:r>
              <a:rPr lang="en-US" sz="2000" dirty="0" smtClean="0"/>
              <a:t>exists.</a:t>
            </a:r>
          </a:p>
          <a:p>
            <a:pPr marL="457200">
              <a:buFont typeface="Wingdings" panose="05000000000000000000" pitchFamily="2" charset="2"/>
              <a:buChar char="§"/>
            </a:pPr>
            <a:r>
              <a:rPr lang="en-US" sz="2000" dirty="0" smtClean="0"/>
              <a:t>More </a:t>
            </a:r>
            <a:r>
              <a:rPr lang="en-US" sz="2000" dirty="0"/>
              <a:t>precisely, it’s been around since </a:t>
            </a:r>
            <a:r>
              <a:rPr lang="en-US" sz="2000" dirty="0">
                <a:solidFill>
                  <a:srgbClr val="FF0000"/>
                </a:solidFill>
              </a:rPr>
              <a:t>September 2000</a:t>
            </a:r>
            <a:r>
              <a:rPr lang="en-US" sz="2000" dirty="0"/>
              <a:t> when the American National Standards Institute/Institute of Electrical and Electronics Engineers (ANSI/IEEE) standard 1471, “Recommended practice for architectural description of software-intensive systems” was </a:t>
            </a:r>
            <a:r>
              <a:rPr lang="en-US" sz="2000" dirty="0" smtClean="0"/>
              <a:t>released.</a:t>
            </a:r>
          </a:p>
          <a:p>
            <a:pPr marL="457200">
              <a:buFont typeface="Wingdings" panose="05000000000000000000" pitchFamily="2" charset="2"/>
              <a:buChar char="§"/>
            </a:pPr>
            <a:r>
              <a:rPr lang="en-US" sz="2000" dirty="0" smtClean="0"/>
              <a:t>Over </a:t>
            </a:r>
            <a:r>
              <a:rPr lang="en-US" sz="2000" dirty="0"/>
              <a:t>the years, the document also became International Organization for Standards/International Electrotechnical Commission (ISO/IEC) standard </a:t>
            </a:r>
            <a:r>
              <a:rPr lang="en-US" sz="2000" dirty="0" smtClean="0"/>
              <a:t>42010.</a:t>
            </a:r>
          </a:p>
          <a:p>
            <a:pPr marL="457200">
              <a:buFont typeface="Wingdings" panose="05000000000000000000" pitchFamily="2" charset="2"/>
              <a:buChar char="§"/>
            </a:pPr>
            <a:r>
              <a:rPr lang="en-US" sz="2000" dirty="0" smtClean="0"/>
              <a:t>Those </a:t>
            </a:r>
            <a:r>
              <a:rPr lang="en-US" sz="2000" dirty="0"/>
              <a:t>interested in reading the full standard can link to the following URL: </a:t>
            </a:r>
            <a:r>
              <a:rPr lang="en-US" sz="2000" dirty="0">
                <a:hlinkClick r:id="rId2"/>
              </a:rPr>
              <a:t>http://</a:t>
            </a:r>
            <a:r>
              <a:rPr lang="en-US" sz="2000" dirty="0" smtClean="0">
                <a:hlinkClick r:id="rId2"/>
              </a:rPr>
              <a:t>www.iso.org/iso/iso_catalogue/catalogue_tc/catalogue_detail.htm?csnumber=45991</a:t>
            </a:r>
            <a:r>
              <a:rPr lang="en-US" sz="2000" dirty="0" smtClean="0"/>
              <a:t>.</a:t>
            </a:r>
          </a:p>
          <a:p>
            <a:pPr marL="457200">
              <a:buFont typeface="Wingdings" panose="05000000000000000000" pitchFamily="2" charset="2"/>
              <a:buChar char="§"/>
            </a:pPr>
            <a:r>
              <a:rPr lang="en-US" sz="2000" dirty="0" smtClean="0"/>
              <a:t>Software </a:t>
            </a:r>
            <a:r>
              <a:rPr lang="en-US" sz="2000" dirty="0"/>
              <a:t>architecture is concerned with the organization of any </a:t>
            </a:r>
            <a:r>
              <a:rPr lang="en-US" sz="2000" dirty="0">
                <a:solidFill>
                  <a:srgbClr val="FF0000"/>
                </a:solidFill>
              </a:rPr>
              <a:t>software-intensive</a:t>
            </a:r>
            <a:r>
              <a:rPr lang="en-US" sz="2000" dirty="0"/>
              <a:t> </a:t>
            </a:r>
            <a:r>
              <a:rPr lang="en-US" sz="2000" dirty="0">
                <a:solidFill>
                  <a:srgbClr val="0070C0"/>
                </a:solidFill>
              </a:rPr>
              <a:t>system</a:t>
            </a:r>
            <a:r>
              <a:rPr lang="en-US" sz="2000" dirty="0"/>
              <a:t> that solves a problem and achieves its mission in full respect of stakeholders’ </a:t>
            </a:r>
            <a:r>
              <a:rPr lang="en-US" sz="2000" dirty="0" smtClean="0"/>
              <a:t>concerns.</a:t>
            </a:r>
          </a:p>
          <a:p>
            <a:pPr marL="457200">
              <a:buFont typeface="Wingdings" panose="05000000000000000000" pitchFamily="2" charset="2"/>
              <a:buChar char="§"/>
            </a:pPr>
            <a:r>
              <a:rPr lang="en-US" sz="2000" dirty="0" smtClean="0"/>
              <a:t>In </a:t>
            </a:r>
            <a:r>
              <a:rPr lang="en-US" sz="2000" dirty="0"/>
              <a:t>extreme synthesis, this is the official definition of the term software architecture you get from international standards </a:t>
            </a:r>
            <a:r>
              <a:rPr lang="en-US" sz="2000" dirty="0" smtClean="0"/>
              <a:t>papers.</a:t>
            </a:r>
          </a:p>
          <a:p>
            <a:pPr marL="457200">
              <a:buFont typeface="Wingdings" panose="05000000000000000000" pitchFamily="2" charset="2"/>
              <a:buChar char="§"/>
            </a:pPr>
            <a:r>
              <a:rPr lang="en-US" sz="2000" dirty="0" smtClean="0"/>
              <a:t>Stakeholders </a:t>
            </a:r>
            <a:r>
              <a:rPr lang="en-US" sz="2000" dirty="0"/>
              <a:t>are defined as all individuals interested or concerned about the building of the </a:t>
            </a:r>
            <a:r>
              <a:rPr lang="en-US" sz="2000" dirty="0" smtClean="0"/>
              <a:t>system.</a:t>
            </a:r>
          </a:p>
          <a:p>
            <a:pPr marL="457200">
              <a:buFont typeface="Wingdings" panose="05000000000000000000" pitchFamily="2" charset="2"/>
              <a:buChar char="§"/>
            </a:pPr>
            <a:r>
              <a:rPr lang="en-US" sz="2000" dirty="0" smtClean="0"/>
              <a:t>The </a:t>
            </a:r>
            <a:r>
              <a:rPr lang="en-US" sz="2000" dirty="0"/>
              <a:t>list includes the builders of the system (architects, developers, testers) as well as the acquirer, end users, analysts, auditors, and chief information officers (CIOs</a:t>
            </a:r>
            <a:r>
              <a:rPr lang="en-US" sz="2000" dirty="0" smtClean="0"/>
              <a:t>).</a:t>
            </a:r>
          </a:p>
          <a:p>
            <a:pPr marL="457200">
              <a:buFont typeface="Wingdings" panose="05000000000000000000" pitchFamily="2" charset="2"/>
              <a:buChar char="§"/>
            </a:pPr>
            <a:r>
              <a:rPr lang="en-US" sz="2000" dirty="0" smtClean="0"/>
              <a:t>Concerns </a:t>
            </a:r>
            <a:r>
              <a:rPr lang="en-US" sz="2000" dirty="0"/>
              <a:t>are defined as any interests that stakeholders can have about the system and the influence they exercise on the system, whether developmental, technological, operational, organizational, economic, or legal</a:t>
            </a:r>
            <a:r>
              <a:rPr lang="en-US" sz="2000" dirty="0" smtClean="0"/>
              <a:t>.</a:t>
            </a:r>
            <a:endParaRPr lang="en-US" sz="2000" dirty="0"/>
          </a:p>
        </p:txBody>
      </p:sp>
    </p:spTree>
    <p:extLst>
      <p:ext uri="{BB962C8B-B14F-4D97-AF65-F5344CB8AC3E}">
        <p14:creationId xmlns:p14="http://schemas.microsoft.com/office/powerpoint/2010/main" val="375124507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67994AD2-711B-412D-8C92-CF1BBB2DA9C7}" type="datetime1">
              <a:rPr lang="en-US" smtClean="0"/>
              <a:t>5/1/2018</a:t>
            </a:fld>
            <a:endParaRPr lang="en-US" dirty="0"/>
          </a:p>
        </p:txBody>
      </p:sp>
      <p:sp>
        <p:nvSpPr>
          <p:cNvPr id="3" name="Footer Placeholder 2"/>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4" name="Slide Number Placeholder 3"/>
          <p:cNvSpPr>
            <a:spLocks noGrp="1"/>
          </p:cNvSpPr>
          <p:nvPr>
            <p:ph type="sldNum" sz="quarter" idx="4"/>
          </p:nvPr>
        </p:nvSpPr>
        <p:spPr/>
        <p:txBody>
          <a:bodyPr/>
          <a:lstStyle/>
          <a:p>
            <a:fld id="{F1012999-1CD9-4014-B1C6-70315F8BBED0}" type="slidenum">
              <a:rPr lang="en-US" smtClean="0"/>
              <a:pPr/>
              <a:t>110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9929274"/>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1716194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1678284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Note</a:t>
            </a:r>
          </a:p>
        </p:txBody>
      </p:sp>
      <p:sp>
        <p:nvSpPr>
          <p:cNvPr id="3" name="Content Placeholder 3"/>
          <p:cNvSpPr>
            <a:spLocks noGrp="1"/>
          </p:cNvSpPr>
          <p:nvPr>
            <p:ph sz="half" idx="1"/>
          </p:nvPr>
        </p:nvSpPr>
        <p:spPr>
          <a:xfrm>
            <a:off x="94892" y="1278466"/>
            <a:ext cx="11938958" cy="5520267"/>
          </a:xfrm>
        </p:spPr>
        <p:txBody>
          <a:bodyPr>
            <a:normAutofit/>
          </a:bodyPr>
          <a:lstStyle/>
          <a:p>
            <a:pPr>
              <a:buFont typeface="Wingdings" panose="05000000000000000000" pitchFamily="2" charset="2"/>
              <a:buChar char="v"/>
            </a:pPr>
            <a:r>
              <a:rPr lang="en-US" sz="2000" dirty="0"/>
              <a:t>We know that a lot of people get scared when they run across acronyms like ISO, ANSI, and the </a:t>
            </a:r>
            <a:r>
              <a:rPr lang="en-US" sz="2000" dirty="0" smtClean="0"/>
              <a:t>like.</a:t>
            </a:r>
          </a:p>
          <a:p>
            <a:pPr marL="457200">
              <a:buFont typeface="Wingdings" panose="05000000000000000000" pitchFamily="2" charset="2"/>
              <a:buChar char="§"/>
            </a:pPr>
            <a:r>
              <a:rPr lang="en-US" sz="2000" dirty="0" smtClean="0"/>
              <a:t>We </a:t>
            </a:r>
            <a:r>
              <a:rPr lang="en-US" sz="2000" dirty="0"/>
              <a:t>also tend sometimes to skip these references because they, well, just sound boring and mindful of the abundant doses of theory we received at </a:t>
            </a:r>
            <a:r>
              <a:rPr lang="en-US" sz="2000" dirty="0" smtClean="0"/>
              <a:t>university.</a:t>
            </a:r>
          </a:p>
          <a:p>
            <a:pPr marL="457200">
              <a:buFont typeface="Wingdings" panose="05000000000000000000" pitchFamily="2" charset="2"/>
              <a:buChar char="§"/>
            </a:pPr>
            <a:r>
              <a:rPr lang="en-US" sz="2000" dirty="0" smtClean="0"/>
              <a:t>Anyway</a:t>
            </a:r>
            <a:r>
              <a:rPr lang="en-US" sz="2000" dirty="0"/>
              <a:t>, standards papers are full of information we just agree </a:t>
            </a:r>
            <a:r>
              <a:rPr lang="en-US" sz="2000" dirty="0" smtClean="0"/>
              <a:t>with.</a:t>
            </a:r>
          </a:p>
          <a:p>
            <a:pPr marL="457200">
              <a:buFont typeface="Wingdings" panose="05000000000000000000" pitchFamily="2" charset="2"/>
              <a:buChar char="§"/>
            </a:pPr>
            <a:r>
              <a:rPr lang="en-US" sz="2000" dirty="0" smtClean="0"/>
              <a:t>In </a:t>
            </a:r>
            <a:r>
              <a:rPr lang="en-US" sz="2000" dirty="0"/>
              <a:t>this chapter, we reference standards mostly to say that in some areas (such as, processing user requirements) a lot has been done and it has been done well enough to reuse it</a:t>
            </a:r>
            <a:r>
              <a:rPr lang="en-US" sz="2000" dirty="0" smtClean="0"/>
              <a:t>.</a:t>
            </a:r>
            <a:endParaRPr lang="en-US" sz="2000" dirty="0"/>
          </a:p>
        </p:txBody>
      </p:sp>
    </p:spTree>
    <p:extLst>
      <p:ext uri="{BB962C8B-B14F-4D97-AF65-F5344CB8AC3E}">
        <p14:creationId xmlns:p14="http://schemas.microsoft.com/office/powerpoint/2010/main" val="19466561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Diagram of a software-intensive system</a:t>
            </a:r>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a:solidFill>
                  <a:srgbClr val="FF0000"/>
                </a:solidFill>
              </a:rPr>
              <a:t>Figure 1-1</a:t>
            </a:r>
            <a:r>
              <a:rPr lang="en-US" sz="2000" dirty="0"/>
              <a:t> summarizes the core part of the official diagram that describes software architecture according to papers recognized by the ISO, IEC, and IEEE.</a:t>
            </a:r>
          </a:p>
          <a:p>
            <a:pPr marL="457200">
              <a:buFont typeface="Wingdings" panose="05000000000000000000" pitchFamily="2" charset="2"/>
              <a:buChar char="§"/>
            </a:pPr>
            <a:r>
              <a:rPr lang="en-US" sz="2000" dirty="0"/>
              <a:t>A system lives in a </a:t>
            </a:r>
            <a:r>
              <a:rPr lang="en-US" sz="2000" dirty="0">
                <a:solidFill>
                  <a:srgbClr val="FF0000"/>
                </a:solidFill>
              </a:rPr>
              <a:t>context</a:t>
            </a:r>
            <a:r>
              <a:rPr lang="en-US" sz="2000" dirty="0"/>
              <a:t>, and this context influences the design of the system by driving some developmental and operational </a:t>
            </a:r>
            <a:r>
              <a:rPr lang="en-US" sz="2000" dirty="0" smtClean="0"/>
              <a:t>decisions.</a:t>
            </a:r>
          </a:p>
          <a:p>
            <a:pPr marL="457200">
              <a:buFont typeface="Wingdings" panose="05000000000000000000" pitchFamily="2" charset="2"/>
              <a:buChar char="§"/>
            </a:pPr>
            <a:r>
              <a:rPr lang="en-US" sz="2000" dirty="0" smtClean="0"/>
              <a:t>Although </a:t>
            </a:r>
            <a:r>
              <a:rPr lang="en-US" sz="2000" dirty="0"/>
              <a:t>current standards envision the system as a composition of interconnected components, architecture also establishes some firm points that are hard to modify </a:t>
            </a:r>
            <a:r>
              <a:rPr lang="en-US" sz="2000" dirty="0" smtClean="0"/>
              <a:t>later.</a:t>
            </a:r>
          </a:p>
          <a:p>
            <a:pPr marL="457200">
              <a:buFont typeface="Wingdings" panose="05000000000000000000" pitchFamily="2" charset="2"/>
              <a:buChar char="§"/>
            </a:pPr>
            <a:r>
              <a:rPr lang="en-US" sz="2000" dirty="0" smtClean="0"/>
              <a:t>In </a:t>
            </a:r>
            <a:r>
              <a:rPr lang="en-US" sz="2000" dirty="0"/>
              <a:t>a way, expressing software development in terms of architecture boils down to making some key decisions that affect the </a:t>
            </a:r>
            <a:r>
              <a:rPr lang="en-US" sz="2000" dirty="0">
                <a:solidFill>
                  <a:srgbClr val="FF0000"/>
                </a:solidFill>
              </a:rPr>
              <a:t>development life cycle</a:t>
            </a:r>
            <a:r>
              <a:rPr lang="en-US" sz="2000" dirty="0"/>
              <a:t> and, ultimately, the </a:t>
            </a:r>
            <a:r>
              <a:rPr lang="en-US" sz="2000" dirty="0">
                <a:solidFill>
                  <a:srgbClr val="FF0000"/>
                </a:solidFill>
              </a:rPr>
              <a:t>quality</a:t>
            </a:r>
            <a:r>
              <a:rPr lang="en-US" sz="2000" dirty="0"/>
              <a:t> of the </a:t>
            </a:r>
            <a:r>
              <a:rPr lang="en-US" sz="2000" dirty="0">
                <a:solidFill>
                  <a:srgbClr val="FF0000"/>
                </a:solidFill>
              </a:rPr>
              <a:t>resulting system</a:t>
            </a:r>
            <a:r>
              <a:rPr lang="en-US" sz="2000" dirty="0" smtClean="0"/>
              <a:t>.</a:t>
            </a:r>
            <a:endParaRPr lang="en-US" sz="2000" dirty="0"/>
          </a:p>
        </p:txBody>
      </p:sp>
    </p:spTree>
    <p:extLst>
      <p:ext uri="{BB962C8B-B14F-4D97-AF65-F5344CB8AC3E}">
        <p14:creationId xmlns:p14="http://schemas.microsoft.com/office/powerpoint/2010/main" val="30393155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Figure 1-1</a:t>
            </a:r>
          </a:p>
        </p:txBody>
      </p:sp>
      <p:pic>
        <p:nvPicPr>
          <p:cNvPr id="5" name="Picture 4"/>
          <p:cNvPicPr>
            <a:picLocks noChangeAspect="1"/>
          </p:cNvPicPr>
          <p:nvPr/>
        </p:nvPicPr>
        <p:blipFill>
          <a:blip r:embed="rId2"/>
          <a:stretch>
            <a:fillRect/>
          </a:stretch>
        </p:blipFill>
        <p:spPr>
          <a:xfrm>
            <a:off x="111095" y="1283385"/>
            <a:ext cx="6706129" cy="4317844"/>
          </a:xfrm>
          <a:prstGeom prst="rect">
            <a:avLst/>
          </a:prstGeom>
          <a:ln>
            <a:solidFill>
              <a:schemeClr val="accent1"/>
            </a:solidFill>
          </a:ln>
        </p:spPr>
      </p:pic>
    </p:spTree>
    <p:extLst>
      <p:ext uri="{BB962C8B-B14F-4D97-AF65-F5344CB8AC3E}">
        <p14:creationId xmlns:p14="http://schemas.microsoft.com/office/powerpoint/2010/main" val="1123033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Our very own blend of software architecture</a:t>
            </a:r>
          </a:p>
        </p:txBody>
      </p:sp>
      <p:sp>
        <p:nvSpPr>
          <p:cNvPr id="4" name="Content Placeholder 3"/>
          <p:cNvSpPr>
            <a:spLocks noGrp="1"/>
          </p:cNvSpPr>
          <p:nvPr>
            <p:ph sz="half" idx="1"/>
          </p:nvPr>
        </p:nvSpPr>
        <p:spPr>
          <a:xfrm>
            <a:off x="94892" y="1278466"/>
            <a:ext cx="11938958" cy="5494867"/>
          </a:xfrm>
        </p:spPr>
        <p:txBody>
          <a:bodyPr>
            <a:normAutofit lnSpcReduction="10000"/>
          </a:bodyPr>
          <a:lstStyle/>
          <a:p>
            <a:pPr>
              <a:buFont typeface="Wingdings" panose="05000000000000000000" pitchFamily="2" charset="2"/>
              <a:buChar char="v"/>
            </a:pPr>
            <a:r>
              <a:rPr lang="en-US" sz="2000" dirty="0"/>
              <a:t>When new people join our companies, we offer them—regardless of skills and roles—our personal view of software </a:t>
            </a:r>
            <a:r>
              <a:rPr lang="en-US" sz="2000" dirty="0" smtClean="0"/>
              <a:t>architecture.</a:t>
            </a:r>
          </a:p>
          <a:p>
            <a:pPr marL="457200">
              <a:buFont typeface="Wingdings" panose="05000000000000000000" pitchFamily="2" charset="2"/>
              <a:buChar char="§"/>
            </a:pPr>
            <a:r>
              <a:rPr lang="en-US" sz="2000" dirty="0" smtClean="0"/>
              <a:t>We’re </a:t>
            </a:r>
            <a:r>
              <a:rPr lang="en-US" sz="2000" dirty="0"/>
              <a:t>Italian, and in Italy we’re rigidly serious about </a:t>
            </a:r>
            <a:r>
              <a:rPr lang="en-US" sz="2000" dirty="0" smtClean="0"/>
              <a:t>coffee.</a:t>
            </a:r>
          </a:p>
          <a:p>
            <a:pPr marL="685800">
              <a:buFont typeface="Wingdings" panose="05000000000000000000" pitchFamily="2" charset="2"/>
              <a:buChar char="ü"/>
            </a:pPr>
            <a:r>
              <a:rPr lang="en-US" sz="2000" dirty="0" smtClean="0"/>
              <a:t>When </a:t>
            </a:r>
            <a:r>
              <a:rPr lang="en-US" sz="2000" dirty="0"/>
              <a:t>it comes to an espresso, there are not that many different types of </a:t>
            </a:r>
            <a:r>
              <a:rPr lang="en-US" sz="2000" dirty="0" smtClean="0"/>
              <a:t>coffee.</a:t>
            </a:r>
          </a:p>
          <a:p>
            <a:pPr marL="685800">
              <a:buFont typeface="Wingdings" panose="05000000000000000000" pitchFamily="2" charset="2"/>
              <a:buChar char="ü"/>
            </a:pPr>
            <a:r>
              <a:rPr lang="en-US" sz="2000" dirty="0" smtClean="0"/>
              <a:t>The </a:t>
            </a:r>
            <a:r>
              <a:rPr lang="en-US" sz="2000" dirty="0"/>
              <a:t>only recognized categorization is between a good espresso and a not-so-good </a:t>
            </a:r>
            <a:r>
              <a:rPr lang="en-US" sz="2000" dirty="0" smtClean="0"/>
              <a:t>espresso.</a:t>
            </a:r>
          </a:p>
          <a:p>
            <a:pPr marL="685800">
              <a:buFont typeface="Wingdings" panose="05000000000000000000" pitchFamily="2" charset="2"/>
              <a:buChar char="ü"/>
            </a:pPr>
            <a:r>
              <a:rPr lang="en-US" sz="2000" dirty="0" smtClean="0"/>
              <a:t>But </a:t>
            </a:r>
            <a:r>
              <a:rPr lang="en-US" sz="2000" dirty="0"/>
              <a:t>when we enter Starbucks, like everybody else, we have our own favorite blend of </a:t>
            </a:r>
            <a:r>
              <a:rPr lang="en-US" sz="2000" dirty="0" smtClean="0"/>
              <a:t>coffee.</a:t>
            </a:r>
          </a:p>
          <a:p>
            <a:pPr marL="457200">
              <a:buFont typeface="Wingdings" panose="05000000000000000000" pitchFamily="2" charset="2"/>
              <a:buChar char="§"/>
            </a:pPr>
            <a:r>
              <a:rPr lang="en-US" sz="2000" dirty="0" smtClean="0"/>
              <a:t>We </a:t>
            </a:r>
            <a:r>
              <a:rPr lang="en-US" sz="2000" dirty="0"/>
              <a:t>like to extend the coffee analogy to software </a:t>
            </a:r>
            <a:r>
              <a:rPr lang="en-US" sz="2000" dirty="0" smtClean="0"/>
              <a:t>architecture.</a:t>
            </a:r>
          </a:p>
          <a:p>
            <a:pPr marL="457200">
              <a:buFont typeface="Wingdings" panose="05000000000000000000" pitchFamily="2" charset="2"/>
              <a:buChar char="§"/>
            </a:pPr>
            <a:r>
              <a:rPr lang="en-US" sz="2000" dirty="0" smtClean="0"/>
              <a:t>As </a:t>
            </a:r>
            <a:r>
              <a:rPr lang="en-US" sz="2000" dirty="0"/>
              <a:t>with espresso, in this world we see only good architecture and not-so-good </a:t>
            </a:r>
            <a:r>
              <a:rPr lang="en-US" sz="2000" dirty="0" smtClean="0"/>
              <a:t>architecture.</a:t>
            </a:r>
          </a:p>
          <a:p>
            <a:pPr marL="457200">
              <a:buFont typeface="Wingdings" panose="05000000000000000000" pitchFamily="2" charset="2"/>
              <a:buChar char="§"/>
            </a:pPr>
            <a:r>
              <a:rPr lang="en-US" sz="2000" dirty="0" smtClean="0"/>
              <a:t>To </a:t>
            </a:r>
            <a:r>
              <a:rPr lang="en-US" sz="2000" dirty="0"/>
              <a:t>keep with the analogy, we’re restricted to just architecture that results in a working </a:t>
            </a:r>
            <a:r>
              <a:rPr lang="en-US" sz="2000" dirty="0" smtClean="0"/>
              <a:t>system.</a:t>
            </a:r>
          </a:p>
          <a:p>
            <a:pPr marL="457200">
              <a:buFont typeface="Wingdings" panose="05000000000000000000" pitchFamily="2" charset="2"/>
              <a:buChar char="§"/>
            </a:pPr>
            <a:r>
              <a:rPr lang="en-US" sz="2000" dirty="0" smtClean="0"/>
              <a:t>We </a:t>
            </a:r>
            <a:r>
              <a:rPr lang="en-US" sz="2000" dirty="0"/>
              <a:t>don’t consider here bad architecture resulting in failing systems, just like we don’t drink bad espresso! </a:t>
            </a:r>
            <a:endParaRPr lang="en-US" sz="2000" dirty="0" smtClean="0"/>
          </a:p>
          <a:p>
            <a:pPr marL="457200">
              <a:buFont typeface="Wingdings" panose="05000000000000000000" pitchFamily="2" charset="2"/>
              <a:buChar char="§"/>
            </a:pPr>
            <a:r>
              <a:rPr lang="en-US" sz="2000" dirty="0" smtClean="0"/>
              <a:t>When </a:t>
            </a:r>
            <a:r>
              <a:rPr lang="en-US" sz="2000" dirty="0"/>
              <a:t>served bad espresso, an Italian doesn’t complain, he just walks out of the bar and shares the appropriate (and respected) </a:t>
            </a:r>
            <a:r>
              <a:rPr lang="en-US" sz="2000" dirty="0" smtClean="0"/>
              <a:t>feedback.</a:t>
            </a:r>
          </a:p>
          <a:p>
            <a:pPr marL="457200">
              <a:buFont typeface="Wingdings" panose="05000000000000000000" pitchFamily="2" charset="2"/>
              <a:buChar char="§"/>
            </a:pPr>
            <a:r>
              <a:rPr lang="en-US" sz="2000" dirty="0" smtClean="0"/>
              <a:t>When </a:t>
            </a:r>
            <a:r>
              <a:rPr lang="en-US" sz="2000" dirty="0"/>
              <a:t>it comes to laying out architecture, just like we do at Starbucks, we have our own vision of </a:t>
            </a:r>
            <a:r>
              <a:rPr lang="en-US" sz="2000" dirty="0" smtClean="0"/>
              <a:t>it.</a:t>
            </a:r>
          </a:p>
          <a:p>
            <a:pPr marL="457200">
              <a:buFont typeface="Wingdings" panose="05000000000000000000" pitchFamily="2" charset="2"/>
              <a:buChar char="§"/>
            </a:pPr>
            <a:r>
              <a:rPr lang="en-US" sz="2000" dirty="0" smtClean="0"/>
              <a:t>Our </a:t>
            </a:r>
            <a:r>
              <a:rPr lang="en-US" sz="2000" dirty="0"/>
              <a:t>vision can be depicted by a plain graph with nodes and arcs, but we feel it expresses how we think and how we work. (See </a:t>
            </a:r>
            <a:r>
              <a:rPr lang="en-US" sz="2000" dirty="0">
                <a:solidFill>
                  <a:srgbClr val="FF0000"/>
                </a:solidFill>
              </a:rPr>
              <a:t>Figure 1-2</a:t>
            </a:r>
            <a:r>
              <a:rPr lang="en-US" sz="2000" dirty="0" smtClean="0"/>
              <a:t>.)</a:t>
            </a:r>
            <a:endParaRPr lang="en-US" sz="2000" dirty="0"/>
          </a:p>
        </p:txBody>
      </p:sp>
    </p:spTree>
    <p:extLst>
      <p:ext uri="{BB962C8B-B14F-4D97-AF65-F5344CB8AC3E}">
        <p14:creationId xmlns:p14="http://schemas.microsoft.com/office/powerpoint/2010/main" val="1278850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1-2</a:t>
            </a:r>
            <a:endParaRPr lang="en-US" dirty="0"/>
          </a:p>
        </p:txBody>
      </p:sp>
      <p:pic>
        <p:nvPicPr>
          <p:cNvPr id="3" name="Picture 2"/>
          <p:cNvPicPr>
            <a:picLocks noChangeAspect="1"/>
          </p:cNvPicPr>
          <p:nvPr/>
        </p:nvPicPr>
        <p:blipFill>
          <a:blip r:embed="rId2"/>
          <a:stretch>
            <a:fillRect/>
          </a:stretch>
        </p:blipFill>
        <p:spPr>
          <a:xfrm>
            <a:off x="111095" y="1286933"/>
            <a:ext cx="5967709" cy="4011083"/>
          </a:xfrm>
          <a:prstGeom prst="rect">
            <a:avLst/>
          </a:prstGeom>
          <a:ln>
            <a:solidFill>
              <a:schemeClr val="accent1"/>
            </a:solidFill>
          </a:ln>
        </p:spPr>
      </p:pic>
    </p:spTree>
    <p:extLst>
      <p:ext uri="{BB962C8B-B14F-4D97-AF65-F5344CB8AC3E}">
        <p14:creationId xmlns:p14="http://schemas.microsoft.com/office/powerpoint/2010/main" val="2906300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Acknowledging </a:t>
            </a:r>
            <a:r>
              <a:rPr lang="en-US" dirty="0" smtClean="0"/>
              <a:t>requirements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a:t>The mission of the system is expressed through a </a:t>
            </a:r>
            <a:r>
              <a:rPr lang="en-US" sz="2000" dirty="0">
                <a:solidFill>
                  <a:srgbClr val="0070C0"/>
                </a:solidFill>
              </a:rPr>
              <a:t>set of</a:t>
            </a:r>
            <a:r>
              <a:rPr lang="en-US" sz="2000" dirty="0"/>
              <a:t> </a:t>
            </a:r>
            <a:r>
              <a:rPr lang="en-US" sz="2000" dirty="0" smtClean="0">
                <a:solidFill>
                  <a:srgbClr val="FF0000"/>
                </a:solidFill>
              </a:rPr>
              <a:t>requirements</a:t>
            </a:r>
            <a:r>
              <a:rPr lang="en-US" sz="2000" dirty="0" smtClean="0"/>
              <a:t>.</a:t>
            </a:r>
          </a:p>
          <a:p>
            <a:pPr marL="457200">
              <a:buFont typeface="Wingdings" panose="05000000000000000000" pitchFamily="2" charset="2"/>
              <a:buChar char="§"/>
            </a:pPr>
            <a:r>
              <a:rPr lang="en-US" sz="2000" dirty="0" smtClean="0"/>
              <a:t>These </a:t>
            </a:r>
            <a:r>
              <a:rPr lang="en-US" sz="2000" dirty="0"/>
              <a:t>requirements ultimately drive the </a:t>
            </a:r>
            <a:r>
              <a:rPr lang="en-US" sz="2000" dirty="0">
                <a:solidFill>
                  <a:srgbClr val="FF0000"/>
                </a:solidFill>
              </a:rPr>
              <a:t>system’s </a:t>
            </a:r>
            <a:r>
              <a:rPr lang="en-US" sz="2000" dirty="0" smtClean="0">
                <a:solidFill>
                  <a:srgbClr val="FF0000"/>
                </a:solidFill>
              </a:rPr>
              <a:t>architecture</a:t>
            </a:r>
            <a:r>
              <a:rPr lang="en-US" sz="2000" dirty="0" smtClean="0"/>
              <a:t>.</a:t>
            </a:r>
          </a:p>
          <a:p>
            <a:pPr marL="457200">
              <a:buFont typeface="Wingdings" panose="05000000000000000000" pitchFamily="2" charset="2"/>
              <a:buChar char="§"/>
            </a:pPr>
            <a:r>
              <a:rPr lang="en-US" sz="2000" dirty="0" smtClean="0"/>
              <a:t>In </a:t>
            </a:r>
            <a:r>
              <a:rPr lang="en-US" sz="2000" dirty="0"/>
              <a:t>rather abstract terms, a requirement is a characteristic of the system that can be </a:t>
            </a:r>
            <a:r>
              <a:rPr lang="en-US" sz="2000" dirty="0" smtClean="0"/>
              <a:t>either</a:t>
            </a:r>
          </a:p>
          <a:p>
            <a:pPr marL="685800">
              <a:buFont typeface="Wingdings" panose="05000000000000000000" pitchFamily="2" charset="2"/>
              <a:buChar char="ü"/>
            </a:pPr>
            <a:r>
              <a:rPr lang="en-US" sz="2000" dirty="0" smtClean="0"/>
              <a:t>functional or</a:t>
            </a:r>
          </a:p>
          <a:p>
            <a:pPr marL="685800">
              <a:buFont typeface="Wingdings" panose="05000000000000000000" pitchFamily="2" charset="2"/>
              <a:buChar char="ü"/>
            </a:pPr>
            <a:r>
              <a:rPr lang="en-US" sz="2000" dirty="0" smtClean="0"/>
              <a:t>nonfunctional</a:t>
            </a:r>
          </a:p>
          <a:p>
            <a:pPr marL="457200">
              <a:buFont typeface="Wingdings" panose="05000000000000000000" pitchFamily="2" charset="2"/>
              <a:buChar char="§"/>
            </a:pPr>
            <a:r>
              <a:rPr lang="en-US" sz="2000" dirty="0" smtClean="0"/>
              <a:t>A </a:t>
            </a:r>
            <a:r>
              <a:rPr lang="en-US" sz="2000" dirty="0"/>
              <a:t>functional requirement refers to a behavior the system must supply to fulfill a given </a:t>
            </a:r>
            <a:r>
              <a:rPr lang="en-US" sz="2000" dirty="0" smtClean="0"/>
              <a:t>scenario.</a:t>
            </a:r>
          </a:p>
          <a:p>
            <a:pPr marL="457200">
              <a:buFont typeface="Wingdings" panose="05000000000000000000" pitchFamily="2" charset="2"/>
              <a:buChar char="§"/>
            </a:pPr>
            <a:r>
              <a:rPr lang="en-US" sz="2000" dirty="0" smtClean="0"/>
              <a:t>A </a:t>
            </a:r>
            <a:r>
              <a:rPr lang="en-US" sz="2000" dirty="0"/>
              <a:t>nonfunctional requirement refers to an attribute of the system explicitly requested by </a:t>
            </a:r>
            <a:r>
              <a:rPr lang="en-US" sz="2000" dirty="0" smtClean="0"/>
              <a:t>stakeholders.</a:t>
            </a:r>
          </a:p>
          <a:p>
            <a:pPr marL="457200">
              <a:buFont typeface="Wingdings" panose="05000000000000000000" pitchFamily="2" charset="2"/>
              <a:buChar char="§"/>
            </a:pPr>
            <a:r>
              <a:rPr lang="en-US" sz="2000" dirty="0" smtClean="0"/>
              <a:t>Are </a:t>
            </a:r>
            <a:r>
              <a:rPr lang="en-US" sz="2000" dirty="0"/>
              <a:t>the definitions of functional and nonfunctional requirements something standard and broadly accepted? </a:t>
            </a:r>
            <a:endParaRPr lang="en-US" sz="2000" dirty="0" smtClean="0"/>
          </a:p>
          <a:p>
            <a:pPr marL="457200">
              <a:buFont typeface="Wingdings" panose="05000000000000000000" pitchFamily="2" charset="2"/>
              <a:buChar char="§"/>
            </a:pPr>
            <a:r>
              <a:rPr lang="en-US" sz="2000" dirty="0" smtClean="0"/>
              <a:t>Actually</a:t>
            </a:r>
            <a:r>
              <a:rPr lang="en-US" sz="2000" dirty="0"/>
              <a:t>, an </a:t>
            </a:r>
            <a:r>
              <a:rPr lang="en-US" sz="2000" dirty="0">
                <a:solidFill>
                  <a:srgbClr val="FF0000"/>
                </a:solidFill>
              </a:rPr>
              <a:t>international standard</a:t>
            </a:r>
            <a:r>
              <a:rPr lang="en-US" sz="2000" dirty="0"/>
              <a:t> to formalize </a:t>
            </a:r>
            <a:r>
              <a:rPr lang="en-US" sz="2000" dirty="0">
                <a:solidFill>
                  <a:srgbClr val="FF0000"/>
                </a:solidFill>
              </a:rPr>
              <a:t>quality characteristics</a:t>
            </a:r>
            <a:r>
              <a:rPr lang="en-US" sz="2000" dirty="0"/>
              <a:t> of </a:t>
            </a:r>
            <a:r>
              <a:rPr lang="en-US" sz="2000" dirty="0">
                <a:solidFill>
                  <a:srgbClr val="0070C0"/>
                </a:solidFill>
              </a:rPr>
              <a:t>software systems</a:t>
            </a:r>
            <a:r>
              <a:rPr lang="en-US" sz="2000" dirty="0"/>
              <a:t> has existed since </a:t>
            </a:r>
            <a:r>
              <a:rPr lang="en-US" sz="2000" dirty="0">
                <a:solidFill>
                  <a:srgbClr val="FF0000"/>
                </a:solidFill>
              </a:rPr>
              <a:t>1991</a:t>
            </a:r>
            <a:r>
              <a:rPr lang="en-US" sz="2000" dirty="0" smtClean="0"/>
              <a:t>.</a:t>
            </a:r>
            <a:endParaRPr lang="en-US" sz="2000" dirty="0"/>
          </a:p>
        </p:txBody>
      </p:sp>
    </p:spTree>
    <p:extLst>
      <p:ext uri="{BB962C8B-B14F-4D97-AF65-F5344CB8AC3E}">
        <p14:creationId xmlns:p14="http://schemas.microsoft.com/office/powerpoint/2010/main" val="2930275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 quick look at the ISO/IEC 9126 standard</a:t>
            </a:r>
          </a:p>
        </p:txBody>
      </p:sp>
      <p:sp>
        <p:nvSpPr>
          <p:cNvPr id="4" name="Content Placeholder 3"/>
          <p:cNvSpPr>
            <a:spLocks noGrp="1"/>
          </p:cNvSpPr>
          <p:nvPr>
            <p:ph sz="half" idx="1"/>
          </p:nvPr>
        </p:nvSpPr>
        <p:spPr>
          <a:xfrm>
            <a:off x="94892" y="1278466"/>
            <a:ext cx="11938958" cy="5494867"/>
          </a:xfrm>
        </p:spPr>
        <p:txBody>
          <a:bodyPr>
            <a:normAutofit fontScale="92500" lnSpcReduction="10000"/>
          </a:bodyPr>
          <a:lstStyle/>
          <a:p>
            <a:pPr>
              <a:buFont typeface="Wingdings" panose="05000000000000000000" pitchFamily="2" charset="2"/>
              <a:buChar char="v"/>
            </a:pPr>
            <a:r>
              <a:rPr lang="en-US" sz="2000" dirty="0"/>
              <a:t>As a matter of fact, failure to acknowledge requirements is one of the most common causes—often, the primary cause—that leads straight to the failure of software </a:t>
            </a:r>
            <a:r>
              <a:rPr lang="en-US" sz="2000" dirty="0" smtClean="0"/>
              <a:t>projects.</a:t>
            </a:r>
          </a:p>
          <a:p>
            <a:pPr marL="457200">
              <a:buFont typeface="Wingdings" panose="05000000000000000000" pitchFamily="2" charset="2"/>
              <a:buChar char="§"/>
            </a:pPr>
            <a:r>
              <a:rPr lang="en-US" sz="2000" dirty="0" smtClean="0"/>
              <a:t>The </a:t>
            </a:r>
            <a:r>
              <a:rPr lang="en-US" sz="2000" dirty="0">
                <a:solidFill>
                  <a:srgbClr val="FF0000"/>
                </a:solidFill>
              </a:rPr>
              <a:t>ISO/IEC 9126</a:t>
            </a:r>
            <a:r>
              <a:rPr lang="en-US" sz="2000" dirty="0"/>
              <a:t> </a:t>
            </a:r>
            <a:r>
              <a:rPr lang="en-US" sz="2000" dirty="0">
                <a:solidFill>
                  <a:srgbClr val="0070C0"/>
                </a:solidFill>
              </a:rPr>
              <a:t>standard</a:t>
            </a:r>
            <a:r>
              <a:rPr lang="en-US" sz="2000" dirty="0"/>
              <a:t> defines a general set of quality characteristics required in software </a:t>
            </a:r>
            <a:r>
              <a:rPr lang="en-US" sz="2000" dirty="0" smtClean="0"/>
              <a:t>products.</a:t>
            </a:r>
          </a:p>
          <a:p>
            <a:pPr marL="457200">
              <a:buFont typeface="Wingdings" panose="05000000000000000000" pitchFamily="2" charset="2"/>
              <a:buChar char="§"/>
            </a:pPr>
            <a:r>
              <a:rPr lang="en-US" sz="2000" dirty="0" smtClean="0"/>
              <a:t>The </a:t>
            </a:r>
            <a:r>
              <a:rPr lang="en-US" sz="2000" dirty="0"/>
              <a:t>standard identifies </a:t>
            </a:r>
            <a:r>
              <a:rPr lang="en-US" sz="2000" dirty="0">
                <a:solidFill>
                  <a:srgbClr val="FF0000"/>
                </a:solidFill>
              </a:rPr>
              <a:t>six families</a:t>
            </a:r>
            <a:r>
              <a:rPr lang="en-US" sz="2000" dirty="0"/>
              <a:t> of </a:t>
            </a:r>
            <a:r>
              <a:rPr lang="en-US" sz="2000" dirty="0">
                <a:solidFill>
                  <a:srgbClr val="FF0000"/>
                </a:solidFill>
              </a:rPr>
              <a:t>quality characteristics</a:t>
            </a:r>
            <a:r>
              <a:rPr lang="en-US" sz="2000" dirty="0"/>
              <a:t>, </a:t>
            </a:r>
            <a:r>
              <a:rPr lang="en-US" sz="2000" dirty="0">
                <a:solidFill>
                  <a:srgbClr val="0070C0"/>
                </a:solidFill>
              </a:rPr>
              <a:t>articulated</a:t>
            </a:r>
            <a:r>
              <a:rPr lang="en-US" sz="2000" dirty="0"/>
              <a:t> in </a:t>
            </a:r>
            <a:r>
              <a:rPr lang="en-US" sz="2000" dirty="0">
                <a:solidFill>
                  <a:srgbClr val="FF0000"/>
                </a:solidFill>
              </a:rPr>
              <a:t>21 </a:t>
            </a:r>
            <a:r>
              <a:rPr lang="en-US" sz="2000" dirty="0" smtClean="0">
                <a:solidFill>
                  <a:srgbClr val="FF0000"/>
                </a:solidFill>
              </a:rPr>
              <a:t>subcharacteristics</a:t>
            </a:r>
            <a:r>
              <a:rPr lang="en-US" sz="2000" dirty="0" smtClean="0"/>
              <a:t>.</a:t>
            </a:r>
          </a:p>
          <a:p>
            <a:pPr marL="457200">
              <a:buFont typeface="Wingdings" panose="05000000000000000000" pitchFamily="2" charset="2"/>
              <a:buChar char="§"/>
            </a:pPr>
            <a:r>
              <a:rPr lang="en-US" sz="2000" dirty="0" smtClean="0"/>
              <a:t>The </a:t>
            </a:r>
            <a:r>
              <a:rPr lang="en-US" sz="2000" dirty="0"/>
              <a:t>main families </a:t>
            </a:r>
            <a:r>
              <a:rPr lang="en-US" sz="2000" dirty="0" smtClean="0"/>
              <a:t>are</a:t>
            </a:r>
          </a:p>
          <a:p>
            <a:pPr marL="457200" indent="0">
              <a:buNone/>
            </a:pPr>
            <a:r>
              <a:rPr lang="en-US" sz="2000" dirty="0" smtClean="0"/>
              <a:t>	Functionality				reliability			usability</a:t>
            </a:r>
          </a:p>
          <a:p>
            <a:pPr marL="457200" indent="0">
              <a:buNone/>
            </a:pPr>
            <a:r>
              <a:rPr lang="en-US" sz="2000" dirty="0" smtClean="0"/>
              <a:t>	Efficiency				maintainability			portability</a:t>
            </a:r>
          </a:p>
          <a:p>
            <a:pPr marL="457200">
              <a:buFont typeface="Wingdings" panose="05000000000000000000" pitchFamily="2" charset="2"/>
              <a:buChar char="§"/>
            </a:pPr>
            <a:r>
              <a:rPr lang="en-US" sz="2000" dirty="0" smtClean="0">
                <a:solidFill>
                  <a:srgbClr val="FF0000"/>
                </a:solidFill>
              </a:rPr>
              <a:t>Table </a:t>
            </a:r>
            <a:r>
              <a:rPr lang="en-US" sz="2000" dirty="0">
                <a:solidFill>
                  <a:srgbClr val="FF0000"/>
                </a:solidFill>
              </a:rPr>
              <a:t>1-1</a:t>
            </a:r>
            <a:r>
              <a:rPr lang="en-US" sz="2000" dirty="0"/>
              <a:t> explains them in more detail and lists the main </a:t>
            </a:r>
            <a:r>
              <a:rPr lang="en-US" sz="2000" dirty="0" smtClean="0"/>
              <a:t>subcharacteristics </a:t>
            </a:r>
            <a:r>
              <a:rPr lang="en-US" sz="2000" dirty="0"/>
              <a:t>associated with each</a:t>
            </a:r>
            <a:r>
              <a:rPr lang="en-US" sz="2000" dirty="0" smtClean="0"/>
              <a:t>.</a:t>
            </a:r>
          </a:p>
          <a:p>
            <a:pPr marL="457200">
              <a:buFont typeface="Wingdings" panose="05000000000000000000" pitchFamily="2" charset="2"/>
              <a:buChar char="§"/>
            </a:pPr>
            <a:r>
              <a:rPr lang="en-US" sz="2000" dirty="0"/>
              <a:t>Subcharacteristics are of two types: external and </a:t>
            </a:r>
            <a:r>
              <a:rPr lang="en-US" sz="2000" dirty="0" smtClean="0"/>
              <a:t>internal.</a:t>
            </a:r>
          </a:p>
          <a:p>
            <a:pPr marL="685800">
              <a:buFont typeface="Wingdings" panose="05000000000000000000" pitchFamily="2" charset="2"/>
              <a:buChar char="ü"/>
            </a:pPr>
            <a:r>
              <a:rPr lang="en-US" sz="2000" dirty="0" smtClean="0"/>
              <a:t>An </a:t>
            </a:r>
            <a:r>
              <a:rPr lang="en-US" sz="2000" dirty="0"/>
              <a:t>external characteristic is user oriented and refers to an external view of the </a:t>
            </a:r>
            <a:r>
              <a:rPr lang="en-US" sz="2000" dirty="0" smtClean="0"/>
              <a:t>system.</a:t>
            </a:r>
          </a:p>
          <a:p>
            <a:pPr marL="685800">
              <a:buFont typeface="Wingdings" panose="05000000000000000000" pitchFamily="2" charset="2"/>
              <a:buChar char="ü"/>
            </a:pPr>
            <a:r>
              <a:rPr lang="en-US" sz="2000" dirty="0" smtClean="0"/>
              <a:t>An </a:t>
            </a:r>
            <a:r>
              <a:rPr lang="en-US" sz="2000" dirty="0"/>
              <a:t>internal characteristic is system oriented and refers to an internal view of the </a:t>
            </a:r>
            <a:r>
              <a:rPr lang="en-US" sz="2000" dirty="0" smtClean="0"/>
              <a:t>system.</a:t>
            </a:r>
          </a:p>
          <a:p>
            <a:pPr marL="457200">
              <a:buFont typeface="Wingdings" panose="05000000000000000000" pitchFamily="2" charset="2"/>
              <a:buChar char="§"/>
            </a:pPr>
            <a:r>
              <a:rPr lang="en-US" sz="2000" dirty="0" smtClean="0"/>
              <a:t>External </a:t>
            </a:r>
            <a:r>
              <a:rPr lang="en-US" sz="2000" dirty="0"/>
              <a:t>characteristics identify functional requirements; internal characteristics identify nonfunctional </a:t>
            </a:r>
            <a:r>
              <a:rPr lang="en-US" sz="2000" dirty="0" smtClean="0"/>
              <a:t>requirements.</a:t>
            </a:r>
          </a:p>
          <a:p>
            <a:pPr marL="457200">
              <a:buFont typeface="Wingdings" panose="05000000000000000000" pitchFamily="2" charset="2"/>
              <a:buChar char="§"/>
            </a:pPr>
            <a:r>
              <a:rPr lang="en-US" sz="2000" dirty="0" smtClean="0"/>
              <a:t>The </a:t>
            </a:r>
            <a:r>
              <a:rPr lang="en-US" sz="2000" dirty="0"/>
              <a:t>newer </a:t>
            </a:r>
            <a:r>
              <a:rPr lang="en-US" sz="2000" dirty="0">
                <a:solidFill>
                  <a:srgbClr val="FF0000"/>
                </a:solidFill>
              </a:rPr>
              <a:t>ISO/IEC 25010</a:t>
            </a:r>
            <a:r>
              <a:rPr lang="en-US" sz="2000" dirty="0"/>
              <a:t> </a:t>
            </a:r>
            <a:r>
              <a:rPr lang="en-US" sz="2000" dirty="0">
                <a:solidFill>
                  <a:srgbClr val="0070C0"/>
                </a:solidFill>
              </a:rPr>
              <a:t>standard</a:t>
            </a:r>
            <a:r>
              <a:rPr lang="en-US" sz="2000" dirty="0"/>
              <a:t> supersedes ISO/IEC 9126 and was issued in </a:t>
            </a:r>
            <a:r>
              <a:rPr lang="en-US" sz="2000" dirty="0">
                <a:solidFill>
                  <a:srgbClr val="FF0000"/>
                </a:solidFill>
              </a:rPr>
              <a:t>March </a:t>
            </a:r>
            <a:r>
              <a:rPr lang="en-US" sz="2000" dirty="0" smtClean="0">
                <a:solidFill>
                  <a:srgbClr val="FF0000"/>
                </a:solidFill>
              </a:rPr>
              <a:t>2011</a:t>
            </a:r>
            <a:r>
              <a:rPr lang="en-US" sz="2000" dirty="0" smtClean="0"/>
              <a:t>.</a:t>
            </a:r>
          </a:p>
          <a:p>
            <a:pPr marL="457200">
              <a:buFont typeface="Wingdings" panose="05000000000000000000" pitchFamily="2" charset="2"/>
              <a:buChar char="§"/>
            </a:pPr>
            <a:r>
              <a:rPr lang="en-US" sz="2000" dirty="0" smtClean="0"/>
              <a:t>ISO </a:t>
            </a:r>
            <a:r>
              <a:rPr lang="en-US" sz="2000" dirty="0"/>
              <a:t>25010 has </a:t>
            </a:r>
            <a:r>
              <a:rPr lang="en-US" sz="2000" dirty="0">
                <a:solidFill>
                  <a:srgbClr val="FF0000"/>
                </a:solidFill>
              </a:rPr>
              <a:t>eight product-quality characteristics</a:t>
            </a:r>
            <a:r>
              <a:rPr lang="en-US" sz="2000" dirty="0"/>
              <a:t> and </a:t>
            </a:r>
            <a:r>
              <a:rPr lang="en-US" sz="2000" dirty="0">
                <a:solidFill>
                  <a:srgbClr val="FF0000"/>
                </a:solidFill>
              </a:rPr>
              <a:t>31 subcharacteristics</a:t>
            </a:r>
            <a:r>
              <a:rPr lang="en-US" sz="2000" dirty="0" smtClean="0"/>
              <a:t>.</a:t>
            </a:r>
            <a:endParaRPr lang="en-US" sz="2000" dirty="0"/>
          </a:p>
        </p:txBody>
      </p:sp>
    </p:spTree>
    <p:extLst>
      <p:ext uri="{BB962C8B-B14F-4D97-AF65-F5344CB8AC3E}">
        <p14:creationId xmlns:p14="http://schemas.microsoft.com/office/powerpoint/2010/main" val="960554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Table 1-1</a:t>
            </a:r>
          </a:p>
        </p:txBody>
      </p:sp>
      <p:pic>
        <p:nvPicPr>
          <p:cNvPr id="4" name="Picture 3"/>
          <p:cNvPicPr>
            <a:picLocks noChangeAspect="1"/>
          </p:cNvPicPr>
          <p:nvPr/>
        </p:nvPicPr>
        <p:blipFill>
          <a:blip r:embed="rId2"/>
          <a:stretch>
            <a:fillRect/>
          </a:stretch>
        </p:blipFill>
        <p:spPr>
          <a:xfrm>
            <a:off x="111095" y="1278920"/>
            <a:ext cx="9539817" cy="4981122"/>
          </a:xfrm>
          <a:prstGeom prst="rect">
            <a:avLst/>
          </a:prstGeom>
          <a:ln>
            <a:solidFill>
              <a:schemeClr val="accent1"/>
            </a:solidFill>
          </a:ln>
        </p:spPr>
      </p:pic>
    </p:spTree>
    <p:extLst>
      <p:ext uri="{BB962C8B-B14F-4D97-AF65-F5344CB8AC3E}">
        <p14:creationId xmlns:p14="http://schemas.microsoft.com/office/powerpoint/2010/main" val="2992369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Architecting</a:t>
            </a:r>
            <a:endParaRPr lang="en-US" dirty="0"/>
          </a:p>
        </p:txBody>
      </p:sp>
      <p:sp>
        <p:nvSpPr>
          <p:cNvPr id="3" name="Text Placeholder 2"/>
          <p:cNvSpPr>
            <a:spLocks noGrp="1"/>
          </p:cNvSpPr>
          <p:nvPr>
            <p:ph type="body" sz="quarter" idx="14"/>
          </p:nvPr>
        </p:nvSpPr>
        <p:spPr>
          <a:xfrm>
            <a:off x="2762250" y="2556686"/>
            <a:ext cx="6353175" cy="365760"/>
          </a:xfrm>
        </p:spPr>
        <p:txBody>
          <a:bodyPr/>
          <a:lstStyle/>
          <a:p>
            <a:r>
              <a:rPr lang="en-US" dirty="0">
                <a:latin typeface="Gill Sans MT" panose="020B0502020104020203" pitchFamily="34" charset="0"/>
              </a:rPr>
              <a:t>Microsoft .NET - 2014 Architecting Applications for the Enterprise</a:t>
            </a:r>
            <a:endParaRPr lang="en-US" dirty="0">
              <a:latin typeface="Gill Sans MT" panose="020B0502020104020203" pitchFamily="34" charset="0"/>
            </a:endParaRP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fld id="{67994AD2-711B-412D-8C92-CF1BBB2DA9C7}" type="datetime1">
              <a:rPr lang="en-US" smtClean="0"/>
              <a:t>5/1/2018</a:t>
            </a:fld>
            <a:endParaRPr lang="en-US" dirty="0"/>
          </a:p>
        </p:txBody>
      </p:sp>
      <p:sp>
        <p:nvSpPr>
          <p:cNvPr id="6" name="Footer Placeholder 5"/>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844024872"/>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err="1" smtClean="0">
                          <a:latin typeface="Gill Sans MT" panose="020B0502020104020203" pitchFamily="34" charset="0"/>
                        </a:rPr>
                        <a:t>ddmmmyy</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pic>
        <p:nvPicPr>
          <p:cNvPr id="9" name="Picture 8"/>
          <p:cNvPicPr>
            <a:picLocks noChangeAspect="1"/>
          </p:cNvPicPr>
          <p:nvPr/>
        </p:nvPicPr>
        <p:blipFill>
          <a:blip r:embed="rId2"/>
          <a:stretch>
            <a:fillRect/>
          </a:stretch>
        </p:blipFill>
        <p:spPr>
          <a:xfrm>
            <a:off x="1154158" y="3524591"/>
            <a:ext cx="7981950" cy="2781300"/>
          </a:xfrm>
          <a:prstGeom prst="rect">
            <a:avLst/>
          </a:prstGeom>
          <a:ln>
            <a:solidFill>
              <a:schemeClr val="accent1"/>
            </a:solidFill>
          </a:ln>
        </p:spPr>
      </p:pic>
    </p:spTree>
    <p:extLst>
      <p:ext uri="{BB962C8B-B14F-4D97-AF65-F5344CB8AC3E}">
        <p14:creationId xmlns:p14="http://schemas.microsoft.com/office/powerpoint/2010/main" val="4311235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Functional requirements</a:t>
            </a:r>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983724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Nonfunctional requirements</a:t>
            </a:r>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8743925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Gathering requirements</a:t>
            </a:r>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3877713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How we deal with requirements</a:t>
            </a:r>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820446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What’s architecture and what’s </a:t>
            </a:r>
            <a:r>
              <a:rPr lang="en-US" dirty="0" smtClean="0"/>
              <a:t>not</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1552355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sz="3400" dirty="0"/>
              <a:t>Defining the borderline between architecture </a:t>
            </a:r>
            <a:r>
              <a:rPr lang="en-US" sz="3400" dirty="0" smtClean="0"/>
              <a:t>and implementation</a:t>
            </a:r>
            <a:endParaRPr lang="en-US" sz="3400"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6847264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The science of hard </a:t>
            </a:r>
            <a:r>
              <a:rPr lang="en-US" dirty="0" smtClean="0"/>
              <a:t>decisions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1739327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Hard decisions are </a:t>
            </a:r>
            <a:r>
              <a:rPr lang="en-US" dirty="0" smtClean="0"/>
              <a:t>everywhere</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4557444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Context makes decisions </a:t>
            </a:r>
            <a:r>
              <a:rPr lang="en-US" dirty="0" smtClean="0"/>
              <a:t>hard</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7764214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The architecture </a:t>
            </a:r>
            <a:r>
              <a:rPr lang="en-US" dirty="0" smtClean="0"/>
              <a:t>process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335252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9296398" cy="783541"/>
          </a:xfrm>
        </p:spPr>
        <p:txBody>
          <a:bodyPr>
            <a:normAutofit fontScale="90000"/>
          </a:bodyPr>
          <a:lstStyle/>
          <a:p>
            <a:r>
              <a:rPr lang="en-US" sz="5800" dirty="0" smtClean="0"/>
              <a:t>Architects and Architecture today</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1</a:t>
            </a:r>
            <a:endParaRPr lang="en-US" dirty="0"/>
          </a:p>
        </p:txBody>
      </p:sp>
      <p:pic>
        <p:nvPicPr>
          <p:cNvPr id="3" name="Picture 2"/>
          <p:cNvPicPr>
            <a:picLocks noChangeAspect="1"/>
          </p:cNvPicPr>
          <p:nvPr/>
        </p:nvPicPr>
        <p:blipFill>
          <a:blip r:embed="rId2"/>
          <a:stretch>
            <a:fillRect/>
          </a:stretch>
        </p:blipFill>
        <p:spPr>
          <a:xfrm>
            <a:off x="8718550" y="5810250"/>
            <a:ext cx="3238500" cy="876300"/>
          </a:xfrm>
          <a:prstGeom prst="rect">
            <a:avLst/>
          </a:prstGeom>
          <a:ln>
            <a:solidFill>
              <a:schemeClr val="accent1"/>
            </a:solidFill>
          </a:ln>
        </p:spPr>
      </p:pic>
    </p:spTree>
    <p:extLst>
      <p:ext uri="{BB962C8B-B14F-4D97-AF65-F5344CB8AC3E}">
        <p14:creationId xmlns:p14="http://schemas.microsoft.com/office/powerpoint/2010/main" val="18364002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Upfront </a:t>
            </a:r>
            <a:r>
              <a:rPr lang="en-US" dirty="0" smtClean="0"/>
              <a:t>architecture</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4943314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Emerging architecture</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2426176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Emerging architecture with upfront analysis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3440063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Who’s the architect, anyway</a:t>
            </a:r>
            <a:r>
              <a:rPr lang="en-US" dirty="0" smtClean="0">
                <a:solidFill>
                  <a:schemeClr val="bg1"/>
                </a:solidFill>
              </a:rPr>
              <a:t>?</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2508789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An architect’s </a:t>
            </a:r>
            <a:r>
              <a:rPr lang="en-US" dirty="0" smtClean="0"/>
              <a:t>responsibilities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915824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Acknowledging the </a:t>
            </a:r>
            <a:r>
              <a:rPr lang="en-US" dirty="0" smtClean="0"/>
              <a:t>requirements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1611667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Breaking down the </a:t>
            </a:r>
            <a:r>
              <a:rPr lang="en-US" dirty="0" smtClean="0"/>
              <a:t>system</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6370657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Identifying and evaluating </a:t>
            </a:r>
            <a:r>
              <a:rPr lang="en-US" dirty="0" smtClean="0"/>
              <a:t>technologies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4633937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Formulating </a:t>
            </a:r>
            <a:r>
              <a:rPr lang="en-US" dirty="0" smtClean="0"/>
              <a:t>specifications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408344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The role of the </a:t>
            </a:r>
            <a:r>
              <a:rPr lang="en-US" dirty="0" smtClean="0"/>
              <a:t>architect</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617964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r>
              <a:rPr lang="en-US" sz="2000" dirty="0"/>
              <a:t>At the very beginning of the computing age, the costs of hardware were largely predominant over the costs of </a:t>
            </a:r>
            <a:r>
              <a:rPr lang="en-US" sz="2000" dirty="0" smtClean="0"/>
              <a:t>software.</a:t>
            </a:r>
          </a:p>
          <a:p>
            <a:pPr marL="457200">
              <a:buFont typeface="Wingdings" panose="05000000000000000000" pitchFamily="2" charset="2"/>
              <a:buChar char="§"/>
            </a:pPr>
            <a:r>
              <a:rPr lang="en-US" sz="2000" dirty="0" smtClean="0"/>
              <a:t>Some </a:t>
            </a:r>
            <a:r>
              <a:rPr lang="en-US" sz="2000" dirty="0"/>
              <a:t>decades later, we look around and find the situation to be radically </a:t>
            </a:r>
            <a:r>
              <a:rPr lang="en-US" sz="2000" dirty="0" smtClean="0"/>
              <a:t>different.</a:t>
            </a:r>
          </a:p>
          <a:p>
            <a:pPr marL="457200">
              <a:buFont typeface="Wingdings" panose="05000000000000000000" pitchFamily="2" charset="2"/>
              <a:buChar char="§"/>
            </a:pPr>
            <a:r>
              <a:rPr lang="en-US" sz="2000" dirty="0" smtClean="0"/>
              <a:t>The </a:t>
            </a:r>
            <a:r>
              <a:rPr lang="en-US" sz="2000" dirty="0"/>
              <a:t>industry made incredible progress, and hardware costs have fallen </a:t>
            </a:r>
            <a:r>
              <a:rPr lang="en-US" sz="2000" dirty="0" smtClean="0"/>
              <a:t>dramatically.</a:t>
            </a:r>
          </a:p>
          <a:p>
            <a:pPr marL="457200">
              <a:buFont typeface="Wingdings" panose="05000000000000000000" pitchFamily="2" charset="2"/>
              <a:buChar char="§"/>
            </a:pPr>
            <a:r>
              <a:rPr lang="en-US" sz="2000" dirty="0" smtClean="0"/>
              <a:t>Software </a:t>
            </a:r>
            <a:r>
              <a:rPr lang="en-US" sz="2000" dirty="0"/>
              <a:t>development costs, on the other hand, have risen considerably, mostly because of the increasing complexity of custom </a:t>
            </a:r>
            <a:r>
              <a:rPr lang="en-US" sz="2000" dirty="0">
                <a:solidFill>
                  <a:srgbClr val="FF0000"/>
                </a:solidFill>
              </a:rPr>
              <a:t>enterprise software </a:t>
            </a:r>
            <a:r>
              <a:rPr lang="en-US" sz="2000" dirty="0" smtClean="0">
                <a:solidFill>
                  <a:srgbClr val="FF0000"/>
                </a:solidFill>
              </a:rPr>
              <a:t>development</a:t>
            </a:r>
            <a:r>
              <a:rPr lang="en-US" sz="2000" dirty="0" smtClean="0"/>
              <a:t>.</a:t>
            </a:r>
          </a:p>
          <a:p>
            <a:pPr marL="457200">
              <a:buFont typeface="Wingdings" panose="05000000000000000000" pitchFamily="2" charset="2"/>
              <a:buChar char="§"/>
            </a:pPr>
            <a:r>
              <a:rPr lang="en-US" sz="2000" dirty="0" smtClean="0"/>
              <a:t>This </a:t>
            </a:r>
            <a:r>
              <a:rPr lang="en-US" sz="2000" dirty="0"/>
              <a:t>situation has created the need for a set of precepts to guide engineers in the design of such systems. </a:t>
            </a:r>
            <a:endParaRPr lang="en-US" sz="2000" dirty="0" smtClean="0"/>
          </a:p>
          <a:p>
            <a:pPr marL="457200">
              <a:buFont typeface="Wingdings" panose="05000000000000000000" pitchFamily="2" charset="2"/>
              <a:buChar char="§"/>
            </a:pPr>
            <a:r>
              <a:rPr lang="en-US" sz="2000" dirty="0" smtClean="0"/>
              <a:t>Appropriated </a:t>
            </a:r>
            <a:r>
              <a:rPr lang="en-US" sz="2000" dirty="0"/>
              <a:t>from the </a:t>
            </a:r>
            <a:r>
              <a:rPr lang="en-US" sz="2000" dirty="0">
                <a:solidFill>
                  <a:srgbClr val="FF0000"/>
                </a:solidFill>
              </a:rPr>
              <a:t>construction industry</a:t>
            </a:r>
            <a:r>
              <a:rPr lang="en-US" sz="2000" dirty="0"/>
              <a:t>, the term </a:t>
            </a:r>
            <a:r>
              <a:rPr lang="en-US" sz="2000" dirty="0">
                <a:solidFill>
                  <a:srgbClr val="FF0000"/>
                </a:solidFill>
              </a:rPr>
              <a:t>architecture</a:t>
            </a:r>
            <a:r>
              <a:rPr lang="en-US" sz="2000" dirty="0"/>
              <a:t> has become the common way to describe the art </a:t>
            </a:r>
            <a:r>
              <a:rPr lang="en-US" sz="2000" dirty="0" smtClean="0"/>
              <a:t>of</a:t>
            </a:r>
          </a:p>
          <a:p>
            <a:pPr marL="685800">
              <a:buFont typeface="Wingdings" panose="05000000000000000000" pitchFamily="2" charset="2"/>
              <a:buChar char="ü"/>
            </a:pPr>
            <a:r>
              <a:rPr lang="en-US" sz="2000" dirty="0" smtClean="0"/>
              <a:t>Planning</a:t>
            </a:r>
          </a:p>
          <a:p>
            <a:pPr marL="685800">
              <a:buFont typeface="Wingdings" panose="05000000000000000000" pitchFamily="2" charset="2"/>
              <a:buChar char="ü"/>
            </a:pPr>
            <a:r>
              <a:rPr lang="en-US" sz="2000" dirty="0" smtClean="0"/>
              <a:t>Designing</a:t>
            </a:r>
          </a:p>
          <a:p>
            <a:pPr marL="685800">
              <a:buFont typeface="Wingdings" panose="05000000000000000000" pitchFamily="2" charset="2"/>
              <a:buChar char="ü"/>
            </a:pPr>
            <a:r>
              <a:rPr lang="en-US" sz="2000" dirty="0" smtClean="0"/>
              <a:t>implementing</a:t>
            </a:r>
          </a:p>
          <a:p>
            <a:pPr marL="457200" indent="0">
              <a:buNone/>
            </a:pPr>
            <a:r>
              <a:rPr lang="en-US" sz="2000" dirty="0" smtClean="0"/>
              <a:t>software-intensive systems.</a:t>
            </a:r>
          </a:p>
        </p:txBody>
      </p:sp>
    </p:spTree>
    <p:extLst>
      <p:ext uri="{BB962C8B-B14F-4D97-AF65-F5344CB8AC3E}">
        <p14:creationId xmlns:p14="http://schemas.microsoft.com/office/powerpoint/2010/main" val="3956473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How many types of architects do you know</a:t>
            </a:r>
            <a:r>
              <a:rPr lang="en-US" dirty="0" smtClean="0"/>
              <a:t>?</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966328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Architect roles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7082100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Common misconceptions about </a:t>
            </a:r>
            <a:r>
              <a:rPr lang="en-US" dirty="0" smtClean="0"/>
              <a:t>architects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0616440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The architect is an </a:t>
            </a:r>
            <a:r>
              <a:rPr lang="en-US" dirty="0" smtClean="0"/>
              <a:t>analyst</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6219613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The architect is </a:t>
            </a:r>
            <a:r>
              <a:rPr lang="en-US" dirty="0" smtClean="0"/>
              <a:t>a project manager</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3660612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The architect never writes any </a:t>
            </a:r>
            <a:r>
              <a:rPr lang="en-US" dirty="0" smtClean="0"/>
              <a:t>code</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5512631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9296398" cy="783541"/>
          </a:xfrm>
        </p:spPr>
        <p:txBody>
          <a:bodyPr>
            <a:normAutofit fontScale="90000"/>
          </a:bodyPr>
          <a:lstStyle/>
          <a:p>
            <a:r>
              <a:rPr lang="en-US" sz="5800" dirty="0" smtClean="0"/>
              <a:t>Designing for success</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2</a:t>
            </a:r>
            <a:endParaRPr lang="en-US" dirty="0"/>
          </a:p>
        </p:txBody>
      </p:sp>
      <p:pic>
        <p:nvPicPr>
          <p:cNvPr id="4" name="Picture 3"/>
          <p:cNvPicPr>
            <a:picLocks noChangeAspect="1"/>
          </p:cNvPicPr>
          <p:nvPr/>
        </p:nvPicPr>
        <p:blipFill>
          <a:blip r:embed="rId2"/>
          <a:stretch>
            <a:fillRect/>
          </a:stretch>
        </p:blipFill>
        <p:spPr>
          <a:xfrm>
            <a:off x="9338204" y="5429033"/>
            <a:ext cx="2676525" cy="1247775"/>
          </a:xfrm>
          <a:prstGeom prst="rect">
            <a:avLst/>
          </a:prstGeom>
          <a:ln>
            <a:solidFill>
              <a:schemeClr val="accent1"/>
            </a:solidFill>
          </a:ln>
        </p:spPr>
      </p:pic>
    </p:spTree>
    <p:extLst>
      <p:ext uri="{BB962C8B-B14F-4D97-AF65-F5344CB8AC3E}">
        <p14:creationId xmlns:p14="http://schemas.microsoft.com/office/powerpoint/2010/main" val="12828209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6867705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The “Big Ball of Mud</a:t>
            </a:r>
            <a:r>
              <a:rPr lang="en-US" dirty="0" smtClean="0">
                <a:solidFill>
                  <a:schemeClr val="bg1"/>
                </a:solidFill>
              </a:rPr>
              <a:t>”</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045341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Mechanics of software </a:t>
            </a:r>
            <a:r>
              <a:rPr lang="en-US" dirty="0" smtClean="0">
                <a:solidFill>
                  <a:schemeClr val="bg1"/>
                </a:solidFill>
              </a:rPr>
              <a:t>projects</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531995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marL="457200">
              <a:buFont typeface="Wingdings" panose="05000000000000000000" pitchFamily="2" charset="2"/>
              <a:buChar char="§"/>
            </a:pPr>
            <a:r>
              <a:rPr lang="en-US" sz="2000" dirty="0" smtClean="0"/>
              <a:t>When </a:t>
            </a:r>
            <a:r>
              <a:rPr lang="en-US" sz="2000" dirty="0"/>
              <a:t>the two of us were teenagers the “Love Is” comic strip (http://www.loveiscartoon.com) was at its peak of popularity. Each installment contained a piece of teenage wisdom about </a:t>
            </a:r>
            <a:r>
              <a:rPr lang="en-US" sz="2000" dirty="0" smtClean="0"/>
              <a:t>love.</a:t>
            </a:r>
          </a:p>
          <a:p>
            <a:pPr marL="685800">
              <a:buFont typeface="Wingdings" panose="05000000000000000000" pitchFamily="2" charset="2"/>
              <a:buChar char="ü"/>
            </a:pPr>
            <a:r>
              <a:rPr lang="en-US" sz="2000" dirty="0" smtClean="0"/>
              <a:t>One </a:t>
            </a:r>
            <a:r>
              <a:rPr lang="en-US" sz="2000" dirty="0"/>
              <a:t>cartoon said something like, “Love is a necessity, not a luxury</a:t>
            </a:r>
            <a:r>
              <a:rPr lang="en-US" sz="2000" dirty="0" smtClean="0"/>
              <a:t>.”</a:t>
            </a:r>
          </a:p>
          <a:p>
            <a:pPr marL="457200">
              <a:buFont typeface="Wingdings" panose="05000000000000000000" pitchFamily="2" charset="2"/>
              <a:buChar char="§"/>
            </a:pPr>
            <a:r>
              <a:rPr lang="en-US" sz="2000" dirty="0" smtClean="0"/>
              <a:t>Well</a:t>
            </a:r>
            <a:r>
              <a:rPr lang="en-US" sz="2000" dirty="0"/>
              <a:t>, that’s precisely the point with architecture in </a:t>
            </a:r>
            <a:r>
              <a:rPr lang="en-US" sz="2000" dirty="0" smtClean="0"/>
              <a:t>software.</a:t>
            </a:r>
          </a:p>
          <a:p>
            <a:pPr marL="457200">
              <a:buFont typeface="Wingdings" panose="05000000000000000000" pitchFamily="2" charset="2"/>
              <a:buChar char="§"/>
            </a:pPr>
            <a:r>
              <a:rPr lang="en-US" sz="2000" dirty="0" smtClean="0"/>
              <a:t>In </a:t>
            </a:r>
            <a:r>
              <a:rPr lang="en-US" sz="2000" dirty="0"/>
              <a:t>this first chapter, we try to share our vision of architecture and how you figure it out and then implement </a:t>
            </a:r>
            <a:r>
              <a:rPr lang="en-US" sz="2000" dirty="0" smtClean="0"/>
              <a:t>it.</a:t>
            </a:r>
          </a:p>
          <a:p>
            <a:pPr marL="457200">
              <a:buFont typeface="Wingdings" panose="05000000000000000000" pitchFamily="2" charset="2"/>
              <a:buChar char="§"/>
            </a:pPr>
            <a:r>
              <a:rPr lang="en-US" sz="2000" dirty="0" smtClean="0"/>
              <a:t>In </a:t>
            </a:r>
            <a:r>
              <a:rPr lang="en-US" sz="2000" dirty="0"/>
              <a:t>doing so, we’ll touch on the role that architects play in the process and the basic facts we’ve seen ruling the mechanics of software </a:t>
            </a:r>
            <a:r>
              <a:rPr lang="en-US" sz="2000" dirty="0" smtClean="0"/>
              <a:t>projects.</a:t>
            </a:r>
          </a:p>
          <a:p>
            <a:pPr marL="457200">
              <a:buFont typeface="Wingdings" panose="05000000000000000000" pitchFamily="2" charset="2"/>
              <a:buChar char="§"/>
            </a:pPr>
            <a:r>
              <a:rPr lang="en-US" sz="2000" dirty="0" smtClean="0"/>
              <a:t>Needless </a:t>
            </a:r>
            <a:r>
              <a:rPr lang="en-US" sz="2000" dirty="0"/>
              <a:t>to say, our experience is just ours. Although we’ve been working on some interesting projects of various sizes, our experience is still limited to what we’ve seen and the mistakes we’ve </a:t>
            </a:r>
            <a:r>
              <a:rPr lang="en-US" sz="2000" dirty="0" smtClean="0"/>
              <a:t>made.</a:t>
            </a:r>
          </a:p>
          <a:p>
            <a:pPr marL="457200">
              <a:buFont typeface="Wingdings" panose="05000000000000000000" pitchFamily="2" charset="2"/>
              <a:buChar char="§"/>
            </a:pPr>
            <a:r>
              <a:rPr lang="en-US" sz="2000" dirty="0" smtClean="0"/>
              <a:t>Nonetheless</a:t>
            </a:r>
            <a:r>
              <a:rPr lang="en-US" sz="2000" dirty="0"/>
              <a:t>, we like to think of this book as the excuse for you to start a longer and more focused conversation within your team about the way you actually build things that work</a:t>
            </a:r>
            <a:r>
              <a:rPr lang="en-US" sz="2000" dirty="0" smtClean="0"/>
              <a:t>.</a:t>
            </a:r>
            <a:endParaRPr lang="en-US" sz="2000" dirty="0"/>
          </a:p>
        </p:txBody>
      </p:sp>
    </p:spTree>
    <p:extLst>
      <p:ext uri="{BB962C8B-B14F-4D97-AF65-F5344CB8AC3E}">
        <p14:creationId xmlns:p14="http://schemas.microsoft.com/office/powerpoint/2010/main" val="24168665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Getting out of the </a:t>
            </a:r>
            <a:r>
              <a:rPr lang="en-US" dirty="0" smtClean="0">
                <a:solidFill>
                  <a:schemeClr val="bg1"/>
                </a:solidFill>
              </a:rPr>
              <a:t>mess</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8585640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9296398" cy="783541"/>
          </a:xfrm>
        </p:spPr>
        <p:txBody>
          <a:bodyPr>
            <a:normAutofit fontScale="90000"/>
          </a:bodyPr>
          <a:lstStyle/>
          <a:p>
            <a:r>
              <a:rPr lang="en-US" sz="5800" dirty="0" smtClean="0"/>
              <a:t>Principles of software design</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3</a:t>
            </a:r>
            <a:endParaRPr lang="en-US" dirty="0"/>
          </a:p>
        </p:txBody>
      </p:sp>
      <p:pic>
        <p:nvPicPr>
          <p:cNvPr id="3" name="Picture 2"/>
          <p:cNvPicPr>
            <a:picLocks noChangeAspect="1"/>
          </p:cNvPicPr>
          <p:nvPr/>
        </p:nvPicPr>
        <p:blipFill>
          <a:blip r:embed="rId2"/>
          <a:stretch>
            <a:fillRect/>
          </a:stretch>
        </p:blipFill>
        <p:spPr>
          <a:xfrm>
            <a:off x="8833908" y="5247746"/>
            <a:ext cx="3143250" cy="1476375"/>
          </a:xfrm>
          <a:prstGeom prst="rect">
            <a:avLst/>
          </a:prstGeom>
          <a:ln>
            <a:solidFill>
              <a:schemeClr val="accent1"/>
            </a:solidFill>
          </a:ln>
        </p:spPr>
      </p:pic>
    </p:spTree>
    <p:extLst>
      <p:ext uri="{BB962C8B-B14F-4D97-AF65-F5344CB8AC3E}">
        <p14:creationId xmlns:p14="http://schemas.microsoft.com/office/powerpoint/2010/main" val="12073985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r>
              <a:rPr lang="en-US" sz="2000" dirty="0" smtClean="0"/>
              <a:t>A popular </a:t>
            </a:r>
            <a:r>
              <a:rPr lang="en-US" sz="2000" dirty="0"/>
              <a:t>saying in software development is that </a:t>
            </a:r>
            <a:r>
              <a:rPr lang="en-US" sz="2000" dirty="0">
                <a:solidFill>
                  <a:srgbClr val="FF0000"/>
                </a:solidFill>
              </a:rPr>
              <a:t>good architecture</a:t>
            </a:r>
            <a:r>
              <a:rPr lang="en-US" sz="2000" dirty="0"/>
              <a:t> is architecture in which all </a:t>
            </a:r>
            <a:r>
              <a:rPr lang="en-US" sz="2000" dirty="0">
                <a:solidFill>
                  <a:srgbClr val="FF0000"/>
                </a:solidFill>
              </a:rPr>
              <a:t>hard-to-change</a:t>
            </a:r>
            <a:r>
              <a:rPr lang="en-US" sz="2000" dirty="0"/>
              <a:t> decisions turn out to be </a:t>
            </a:r>
            <a:r>
              <a:rPr lang="en-US" sz="2000" dirty="0" smtClean="0"/>
              <a:t>right.</a:t>
            </a:r>
          </a:p>
          <a:p>
            <a:pPr marL="457200">
              <a:buFont typeface="Wingdings" panose="05000000000000000000" pitchFamily="2" charset="2"/>
              <a:buChar char="§"/>
            </a:pPr>
            <a:r>
              <a:rPr lang="en-US" sz="2000" dirty="0" smtClean="0"/>
              <a:t>Software </a:t>
            </a:r>
            <a:r>
              <a:rPr lang="en-US" sz="2000" dirty="0"/>
              <a:t>architecture is about implementing behavior around </a:t>
            </a:r>
            <a:r>
              <a:rPr lang="en-US" sz="2000" dirty="0" smtClean="0"/>
              <a:t>pillars.</a:t>
            </a:r>
          </a:p>
          <a:p>
            <a:pPr marL="457200">
              <a:buFont typeface="Wingdings" panose="05000000000000000000" pitchFamily="2" charset="2"/>
              <a:buChar char="§"/>
            </a:pPr>
            <a:r>
              <a:rPr lang="en-US" sz="2000" dirty="0" smtClean="0"/>
              <a:t>Changing </a:t>
            </a:r>
            <a:r>
              <a:rPr lang="en-US" sz="2000" dirty="0"/>
              <a:t>pillars on the go is obviously problematic, but it might become necessary if the pillars fail to support enough weight, or if you think of a better </a:t>
            </a:r>
            <a:r>
              <a:rPr lang="en-US" sz="2000" dirty="0" smtClean="0"/>
              <a:t>idea.</a:t>
            </a:r>
          </a:p>
          <a:p>
            <a:pPr marL="457200">
              <a:buFont typeface="Wingdings" panose="05000000000000000000" pitchFamily="2" charset="2"/>
              <a:buChar char="§"/>
            </a:pPr>
            <a:r>
              <a:rPr lang="en-US" sz="2000" dirty="0" smtClean="0"/>
              <a:t>Ensuring </a:t>
            </a:r>
            <a:r>
              <a:rPr lang="en-US" sz="2000" dirty="0"/>
              <a:t>that code can survive changes and extensions is the Holy Grail of software, and it’s exactly the theory that all gurus and book authors propound and recommend you </a:t>
            </a:r>
            <a:r>
              <a:rPr lang="en-US" sz="2000" dirty="0" smtClean="0"/>
              <a:t>do.</a:t>
            </a:r>
          </a:p>
          <a:p>
            <a:pPr marL="457200">
              <a:buFont typeface="Wingdings" panose="05000000000000000000" pitchFamily="2" charset="2"/>
              <a:buChar char="§"/>
            </a:pPr>
            <a:r>
              <a:rPr lang="en-US" sz="2000" dirty="0" smtClean="0"/>
              <a:t>The </a:t>
            </a:r>
            <a:r>
              <a:rPr lang="en-US" sz="2000" dirty="0"/>
              <a:t>real world is </a:t>
            </a:r>
            <a:r>
              <a:rPr lang="en-US" sz="2000" dirty="0" smtClean="0"/>
              <a:t>different.</a:t>
            </a:r>
          </a:p>
          <a:p>
            <a:pPr marL="457200">
              <a:buFont typeface="Wingdings" panose="05000000000000000000" pitchFamily="2" charset="2"/>
              <a:buChar char="§"/>
            </a:pPr>
            <a:r>
              <a:rPr lang="en-US" sz="2000" dirty="0" smtClean="0"/>
              <a:t>Detecting </a:t>
            </a:r>
            <a:r>
              <a:rPr lang="en-US" sz="2000" dirty="0"/>
              <a:t>alarming symptoms of code deterioration is the easiest part; deciding what action to take to fix them is a bit </a:t>
            </a:r>
            <a:r>
              <a:rPr lang="en-US" sz="2000" dirty="0" smtClean="0"/>
              <a:t>harder.</a:t>
            </a:r>
          </a:p>
          <a:p>
            <a:pPr marL="457200">
              <a:buFont typeface="Wingdings" panose="05000000000000000000" pitchFamily="2" charset="2"/>
              <a:buChar char="§"/>
            </a:pPr>
            <a:r>
              <a:rPr lang="en-US" sz="2000" dirty="0" smtClean="0"/>
              <a:t>In </a:t>
            </a:r>
            <a:r>
              <a:rPr lang="en-US" sz="2000" dirty="0"/>
              <a:t>general, designing a software system is challenging because it requires you to focus on today’s requested features while ensuring that the resulting system is flexible enough to support any future fixes, changes, and new </a:t>
            </a:r>
            <a:r>
              <a:rPr lang="en-US" sz="2000" dirty="0" smtClean="0"/>
              <a:t>features.</a:t>
            </a:r>
          </a:p>
          <a:p>
            <a:pPr marL="457200">
              <a:buFont typeface="Wingdings" panose="05000000000000000000" pitchFamily="2" charset="2"/>
              <a:buChar char="§"/>
            </a:pPr>
            <a:r>
              <a:rPr lang="en-US" sz="2000" dirty="0" smtClean="0"/>
              <a:t>How </a:t>
            </a:r>
            <a:r>
              <a:rPr lang="en-US" sz="2000" dirty="0"/>
              <a:t>would you code to ensure that fixes and extensions can be applied seamlessly and ideally at the sole cost of their implementation</a:t>
            </a:r>
            <a:r>
              <a:rPr lang="en-US" sz="2000" dirty="0" smtClean="0"/>
              <a:t>?</a:t>
            </a:r>
            <a:endParaRPr lang="en-US" sz="2000" dirty="0"/>
          </a:p>
        </p:txBody>
      </p:sp>
    </p:spTree>
    <p:extLst>
      <p:ext uri="{BB962C8B-B14F-4D97-AF65-F5344CB8AC3E}">
        <p14:creationId xmlns:p14="http://schemas.microsoft.com/office/powerpoint/2010/main" val="28330988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marL="457200">
              <a:buFont typeface="Wingdings" panose="05000000000000000000" pitchFamily="2" charset="2"/>
              <a:buChar char="§"/>
            </a:pPr>
            <a:r>
              <a:rPr lang="en-US" sz="2000" dirty="0">
                <a:solidFill>
                  <a:srgbClr val="FF0000"/>
                </a:solidFill>
              </a:rPr>
              <a:t>Maintainability</a:t>
            </a:r>
            <a:r>
              <a:rPr lang="en-US" sz="2000" dirty="0"/>
              <a:t> is the quality characteristic you should give the highest priority to when you design a system. </a:t>
            </a:r>
            <a:endParaRPr lang="en-US" sz="2000" dirty="0" smtClean="0"/>
          </a:p>
          <a:p>
            <a:pPr marL="457200">
              <a:buFont typeface="Wingdings" panose="05000000000000000000" pitchFamily="2" charset="2"/>
              <a:buChar char="§"/>
            </a:pPr>
            <a:r>
              <a:rPr lang="en-US" sz="2000" dirty="0" smtClean="0"/>
              <a:t>Maintainability </a:t>
            </a:r>
            <a:r>
              <a:rPr lang="en-US" sz="2000" dirty="0"/>
              <a:t>refers to the degree to which a codebase handles updates without generating regression and new </a:t>
            </a:r>
            <a:r>
              <a:rPr lang="en-US" sz="2000" dirty="0" smtClean="0"/>
              <a:t>issues.</a:t>
            </a:r>
          </a:p>
          <a:p>
            <a:pPr marL="457200">
              <a:buFont typeface="Wingdings" panose="05000000000000000000" pitchFamily="2" charset="2"/>
              <a:buChar char="§"/>
            </a:pPr>
            <a:r>
              <a:rPr lang="en-US" sz="2000" dirty="0" smtClean="0"/>
              <a:t>Unfortunately</a:t>
            </a:r>
            <a:r>
              <a:rPr lang="en-US" sz="2000" dirty="0"/>
              <a:t>, maintainability is not a one-off feature you can implement; instead, it results from various factors, such as adopting principles and common patterns and paying attention to code cleanliness, readability, and </a:t>
            </a:r>
            <a:r>
              <a:rPr lang="en-US" sz="2000" dirty="0" smtClean="0"/>
              <a:t>testability.</a:t>
            </a:r>
          </a:p>
          <a:p>
            <a:pPr marL="457200">
              <a:buFont typeface="Wingdings" panose="05000000000000000000" pitchFamily="2" charset="2"/>
              <a:buChar char="§"/>
            </a:pPr>
            <a:r>
              <a:rPr lang="en-US" sz="2000" dirty="0" smtClean="0"/>
              <a:t>This </a:t>
            </a:r>
            <a:r>
              <a:rPr lang="en-US" sz="2000" dirty="0"/>
              <a:t>chapter provides you with a quick summary of common practices in software </a:t>
            </a:r>
            <a:r>
              <a:rPr lang="en-US" sz="2000" dirty="0" smtClean="0"/>
              <a:t>engineering.</a:t>
            </a:r>
          </a:p>
          <a:p>
            <a:pPr marL="457200">
              <a:buFont typeface="Wingdings" panose="05000000000000000000" pitchFamily="2" charset="2"/>
              <a:buChar char="§"/>
            </a:pPr>
            <a:r>
              <a:rPr lang="en-US" sz="2000" dirty="0" smtClean="0"/>
              <a:t>It </a:t>
            </a:r>
            <a:r>
              <a:rPr lang="en-US" sz="2000" dirty="0"/>
              <a:t>first outlines some universal principles that should always inspire the design of software and then moves on to discuss principles of object-oriented design and key design vectors such as </a:t>
            </a:r>
            <a:r>
              <a:rPr lang="en-US" sz="2000" dirty="0">
                <a:solidFill>
                  <a:srgbClr val="FF0000"/>
                </a:solidFill>
              </a:rPr>
              <a:t>SOLID</a:t>
            </a:r>
            <a:r>
              <a:rPr lang="en-US" sz="2000" dirty="0" smtClean="0"/>
              <a:t>.</a:t>
            </a:r>
            <a:endParaRPr lang="en-US" sz="2000" dirty="0"/>
          </a:p>
        </p:txBody>
      </p:sp>
    </p:spTree>
    <p:extLst>
      <p:ext uri="{BB962C8B-B14F-4D97-AF65-F5344CB8AC3E}">
        <p14:creationId xmlns:p14="http://schemas.microsoft.com/office/powerpoint/2010/main" val="18034828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Note</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a:t>SOLID is now an extremely popular acronym in software </a:t>
            </a:r>
            <a:r>
              <a:rPr lang="en-US" sz="2000" dirty="0" smtClean="0"/>
              <a:t>development.</a:t>
            </a:r>
          </a:p>
          <a:p>
            <a:pPr marL="457200">
              <a:buFont typeface="Wingdings" panose="05000000000000000000" pitchFamily="2" charset="2"/>
              <a:buChar char="§"/>
            </a:pPr>
            <a:r>
              <a:rPr lang="en-US" sz="2000" dirty="0" smtClean="0"/>
              <a:t>It’s </a:t>
            </a:r>
            <a:r>
              <a:rPr lang="en-US" sz="2000" dirty="0"/>
              <a:t>formed from the initials of five design </a:t>
            </a:r>
            <a:r>
              <a:rPr lang="en-US" sz="2000" dirty="0" smtClean="0"/>
              <a:t>principles:</a:t>
            </a:r>
          </a:p>
          <a:p>
            <a:pPr marL="685800">
              <a:buFont typeface="Wingdings" panose="05000000000000000000" pitchFamily="2" charset="2"/>
              <a:buChar char="ü"/>
            </a:pPr>
            <a:r>
              <a:rPr lang="en-US" sz="2000" dirty="0" smtClean="0"/>
              <a:t>Single responsibility</a:t>
            </a:r>
          </a:p>
          <a:p>
            <a:pPr marL="685800">
              <a:buFont typeface="Wingdings" panose="05000000000000000000" pitchFamily="2" charset="2"/>
              <a:buChar char="ü"/>
            </a:pPr>
            <a:r>
              <a:rPr lang="en-US" sz="2000" dirty="0" smtClean="0"/>
              <a:t>Open/close</a:t>
            </a:r>
          </a:p>
          <a:p>
            <a:pPr marL="685800">
              <a:buFont typeface="Wingdings" panose="05000000000000000000" pitchFamily="2" charset="2"/>
              <a:buChar char="ü"/>
            </a:pPr>
            <a:r>
              <a:rPr lang="en-US" sz="2000" dirty="0" smtClean="0"/>
              <a:t>Liskov’s</a:t>
            </a:r>
            <a:endParaRPr lang="en-US" sz="2000" dirty="0"/>
          </a:p>
          <a:p>
            <a:pPr marL="685800">
              <a:buFont typeface="Wingdings" panose="05000000000000000000" pitchFamily="2" charset="2"/>
              <a:buChar char="ü"/>
            </a:pPr>
            <a:r>
              <a:rPr lang="en-US" sz="2000" dirty="0" smtClean="0"/>
              <a:t>Interface segregation</a:t>
            </a:r>
          </a:p>
          <a:p>
            <a:pPr marL="685800">
              <a:buFont typeface="Wingdings" panose="05000000000000000000" pitchFamily="2" charset="2"/>
              <a:buChar char="ü"/>
            </a:pPr>
            <a:r>
              <a:rPr lang="en-US" sz="2000" dirty="0" smtClean="0"/>
              <a:t>Dependency inversion</a:t>
            </a:r>
          </a:p>
          <a:p>
            <a:pPr marL="457200">
              <a:buFont typeface="Wingdings" panose="05000000000000000000" pitchFamily="2" charset="2"/>
              <a:buChar char="§"/>
            </a:pPr>
            <a:r>
              <a:rPr lang="en-US" sz="2000" dirty="0" smtClean="0"/>
              <a:t>We’ll </a:t>
            </a:r>
            <a:r>
              <a:rPr lang="en-US" sz="2000" dirty="0"/>
              <a:t>touch on SOLID principles later in the chapter</a:t>
            </a:r>
            <a:r>
              <a:rPr lang="en-US" sz="2000" dirty="0" smtClean="0"/>
              <a:t>.</a:t>
            </a:r>
            <a:endParaRPr lang="en-US" sz="2000" dirty="0"/>
          </a:p>
        </p:txBody>
      </p:sp>
    </p:spTree>
    <p:extLst>
      <p:ext uri="{BB962C8B-B14F-4D97-AF65-F5344CB8AC3E}">
        <p14:creationId xmlns:p14="http://schemas.microsoft.com/office/powerpoint/2010/main" val="24948337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Universal principles of software </a:t>
            </a:r>
            <a:r>
              <a:rPr lang="en-US" dirty="0" smtClean="0">
                <a:solidFill>
                  <a:schemeClr val="bg1"/>
                </a:solidFill>
              </a:rPr>
              <a:t>design</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r>
              <a:rPr lang="en-US" sz="2000" dirty="0"/>
              <a:t>When the two of us started programming, which was long before we started making a living out of it, the old BASIC language was still around with its set of GOTO </a:t>
            </a:r>
            <a:r>
              <a:rPr lang="en-US" sz="2000" dirty="0" smtClean="0"/>
              <a:t>statements.</a:t>
            </a:r>
          </a:p>
          <a:p>
            <a:pPr marL="457200">
              <a:buFont typeface="Wingdings" panose="05000000000000000000" pitchFamily="2" charset="2"/>
              <a:buChar char="§"/>
            </a:pPr>
            <a:r>
              <a:rPr lang="en-US" sz="2000" dirty="0" smtClean="0"/>
              <a:t>Like </a:t>
            </a:r>
            <a:r>
              <a:rPr lang="en-US" sz="2000" dirty="0"/>
              <a:t>many others, we wrote toy programs, jumping from one instruction to the next within the same monolithic block of </a:t>
            </a:r>
            <a:r>
              <a:rPr lang="en-US" sz="2000" dirty="0" smtClean="0"/>
              <a:t>code.</a:t>
            </a:r>
          </a:p>
          <a:p>
            <a:pPr marL="457200">
              <a:buFont typeface="Wingdings" panose="05000000000000000000" pitchFamily="2" charset="2"/>
              <a:buChar char="§"/>
            </a:pPr>
            <a:r>
              <a:rPr lang="en-US" sz="2000" dirty="0" smtClean="0"/>
              <a:t>They </a:t>
            </a:r>
            <a:r>
              <a:rPr lang="en-US" sz="2000" dirty="0"/>
              <a:t>worked just fine, but they were only toy programs in the </a:t>
            </a:r>
            <a:r>
              <a:rPr lang="en-US" sz="2000" dirty="0" smtClean="0"/>
              <a:t>end.</a:t>
            </a:r>
          </a:p>
          <a:p>
            <a:pPr marL="457200">
              <a:buFont typeface="Wingdings" panose="05000000000000000000" pitchFamily="2" charset="2"/>
              <a:buChar char="§"/>
            </a:pPr>
            <a:r>
              <a:rPr lang="en-US" sz="2000" dirty="0" smtClean="0"/>
              <a:t>It </a:t>
            </a:r>
            <a:r>
              <a:rPr lang="en-US" sz="2000" dirty="0"/>
              <a:t>was about the </a:t>
            </a:r>
            <a:r>
              <a:rPr lang="en-US" sz="2000" dirty="0">
                <a:solidFill>
                  <a:srgbClr val="FF0000"/>
                </a:solidFill>
              </a:rPr>
              <a:t>late 1960s</a:t>
            </a:r>
            <a:r>
              <a:rPr lang="en-US" sz="2000" dirty="0"/>
              <a:t> when the complexity of the average program crossed the significant threshold that marked the need for a more systematic approach to software </a:t>
            </a:r>
            <a:r>
              <a:rPr lang="en-US" sz="2000" dirty="0" smtClean="0"/>
              <a:t>development.</a:t>
            </a:r>
          </a:p>
          <a:p>
            <a:pPr marL="457200">
              <a:buFont typeface="Wingdings" panose="05000000000000000000" pitchFamily="2" charset="2"/>
              <a:buChar char="§"/>
            </a:pPr>
            <a:r>
              <a:rPr lang="en-US" sz="2000" dirty="0" smtClean="0"/>
              <a:t>That </a:t>
            </a:r>
            <a:r>
              <a:rPr lang="en-US" sz="2000" dirty="0"/>
              <a:t>signaled the </a:t>
            </a:r>
            <a:r>
              <a:rPr lang="en-US" sz="2000" dirty="0">
                <a:solidFill>
                  <a:srgbClr val="FF0000"/>
                </a:solidFill>
              </a:rPr>
              <a:t>official </a:t>
            </a:r>
            <a:r>
              <a:rPr lang="en-US" sz="2000" dirty="0">
                <a:solidFill>
                  <a:srgbClr val="0070C0"/>
                </a:solidFill>
              </a:rPr>
              <a:t>beginning</a:t>
            </a:r>
            <a:r>
              <a:rPr lang="en-US" sz="2000" dirty="0">
                <a:solidFill>
                  <a:srgbClr val="FF0000"/>
                </a:solidFill>
              </a:rPr>
              <a:t> </a:t>
            </a:r>
            <a:r>
              <a:rPr lang="en-US" sz="2000" dirty="0"/>
              <a:t>of </a:t>
            </a:r>
            <a:r>
              <a:rPr lang="en-US" sz="2000" dirty="0">
                <a:solidFill>
                  <a:srgbClr val="FF0000"/>
                </a:solidFill>
              </a:rPr>
              <a:t>software engineering</a:t>
            </a:r>
            <a:r>
              <a:rPr lang="en-US" sz="2000" dirty="0" smtClean="0"/>
              <a:t>.</a:t>
            </a:r>
            <a:endParaRPr lang="en-US" sz="2000" dirty="0"/>
          </a:p>
        </p:txBody>
      </p:sp>
    </p:spTree>
    <p:extLst>
      <p:ext uri="{BB962C8B-B14F-4D97-AF65-F5344CB8AC3E}">
        <p14:creationId xmlns:p14="http://schemas.microsoft.com/office/powerpoint/2010/main" val="12075977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Note</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a:t>Every time we looked at the resulting messy BASIC code we wrote, continually referring to other instructions that appeared a bunch of lines up or down in the code, we didn’t really like it and we weren’t really proud of it. </a:t>
            </a:r>
            <a:endParaRPr lang="en-US" sz="2000" dirty="0" smtClean="0"/>
          </a:p>
          <a:p>
            <a:pPr marL="457200">
              <a:buFont typeface="Wingdings" panose="05000000000000000000" pitchFamily="2" charset="2"/>
              <a:buChar char="§"/>
            </a:pPr>
            <a:r>
              <a:rPr lang="en-US" sz="2000" dirty="0" smtClean="0"/>
              <a:t>But</a:t>
            </a:r>
            <a:r>
              <a:rPr lang="en-US" sz="2000" dirty="0"/>
              <a:t>, at the time, we just thought we were accepting a cool challenge that only a few preordained souls could take on. Programming is a darned hard thing—we thought—but we are going to like it</a:t>
            </a:r>
            <a:r>
              <a:rPr lang="en-US" sz="2000" dirty="0" smtClean="0"/>
              <a:t>.</a:t>
            </a:r>
            <a:endParaRPr lang="en-US" sz="2000" dirty="0"/>
          </a:p>
        </p:txBody>
      </p:sp>
    </p:spTree>
    <p:extLst>
      <p:ext uri="{BB962C8B-B14F-4D97-AF65-F5344CB8AC3E}">
        <p14:creationId xmlns:p14="http://schemas.microsoft.com/office/powerpoint/2010/main" val="11896050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it-IT" dirty="0"/>
              <a:t>From spaghetti code to lasagna </a:t>
            </a:r>
            <a:r>
              <a:rPr lang="it-IT" dirty="0" smtClean="0"/>
              <a:t>code</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8569468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Cohesion</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0873299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Coupling</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592198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Note</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a:t>Although some definitions you find in this book come from international standards, others reflect our personal opinions, experiences, and </a:t>
            </a:r>
            <a:r>
              <a:rPr lang="en-US" sz="2000" dirty="0" smtClean="0"/>
              <a:t>feelings.</a:t>
            </a:r>
          </a:p>
          <a:p>
            <a:pPr marL="457200">
              <a:buFont typeface="Wingdings" panose="05000000000000000000" pitchFamily="2" charset="2"/>
              <a:buChar char="§"/>
            </a:pPr>
            <a:r>
              <a:rPr lang="en-US" sz="2000" dirty="0" smtClean="0"/>
              <a:t>We </a:t>
            </a:r>
            <a:r>
              <a:rPr lang="en-US" sz="2000" dirty="0"/>
              <a:t>will cover the </a:t>
            </a:r>
            <a:r>
              <a:rPr lang="en-US" sz="2000" dirty="0" smtClean="0"/>
              <a:t>well recognized </a:t>
            </a:r>
            <a:r>
              <a:rPr lang="en-US" sz="2000" dirty="0"/>
              <a:t>best practices on architecture, but we will also comment from own </a:t>
            </a:r>
            <a:r>
              <a:rPr lang="en-US" sz="2000" dirty="0" smtClean="0"/>
              <a:t>experience.</a:t>
            </a:r>
          </a:p>
          <a:p>
            <a:pPr marL="457200">
              <a:buFont typeface="Wingdings" panose="05000000000000000000" pitchFamily="2" charset="2"/>
              <a:buChar char="§"/>
            </a:pPr>
            <a:r>
              <a:rPr lang="en-US" sz="2000" dirty="0" smtClean="0"/>
              <a:t>We </a:t>
            </a:r>
            <a:r>
              <a:rPr lang="en-US" sz="2000" dirty="0"/>
              <a:t>hope this combination will help you relate the, sometime dry, international standards to what you will find in the real world</a:t>
            </a:r>
            <a:r>
              <a:rPr lang="en-US" sz="2000" dirty="0" smtClean="0"/>
              <a:t>.</a:t>
            </a:r>
          </a:p>
        </p:txBody>
      </p:sp>
    </p:spTree>
    <p:extLst>
      <p:ext uri="{BB962C8B-B14F-4D97-AF65-F5344CB8AC3E}">
        <p14:creationId xmlns:p14="http://schemas.microsoft.com/office/powerpoint/2010/main" val="8610475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Separation of </a:t>
            </a:r>
            <a:r>
              <a:rPr lang="en-US" dirty="0" smtClean="0"/>
              <a:t>concerns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8022896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Isolation</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3769513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Object-oriented </a:t>
            </a:r>
            <a:r>
              <a:rPr lang="en-US" dirty="0" smtClean="0">
                <a:solidFill>
                  <a:schemeClr val="bg1"/>
                </a:solidFill>
              </a:rPr>
              <a:t>design</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3005205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Pertinent classes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8727987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Program to an </a:t>
            </a:r>
            <a:r>
              <a:rPr lang="en-US" dirty="0" smtClean="0"/>
              <a:t>interface</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1748538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fr-FR" dirty="0"/>
              <a:t>Composition vs. </a:t>
            </a:r>
            <a:r>
              <a:rPr lang="fr-FR" dirty="0" err="1" smtClean="0"/>
              <a:t>inheritance</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1476910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fr-FR" dirty="0"/>
              <a:t>A second pass at </a:t>
            </a:r>
            <a:r>
              <a:rPr lang="fr-FR" dirty="0" smtClean="0"/>
              <a:t>object-orientation</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8774946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solidFill>
                  <a:schemeClr val="bg1"/>
                </a:solidFill>
              </a:rPr>
              <a:t>Development and design </a:t>
            </a:r>
            <a:r>
              <a:rPr lang="en-US" smtClean="0">
                <a:solidFill>
                  <a:schemeClr val="bg1"/>
                </a:solidFill>
              </a:rPr>
              <a:t>vectors</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2362570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fr-FR" dirty="0" smtClean="0"/>
              <a:t>SOLID </a:t>
            </a:r>
            <a:r>
              <a:rPr lang="fr-FR" dirty="0" err="1" smtClean="0"/>
              <a:t>principles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274264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fr-FR" dirty="0"/>
              <a:t>Patterns for handling </a:t>
            </a:r>
            <a:r>
              <a:rPr lang="fr-FR" dirty="0" err="1" smtClean="0"/>
              <a:t>dependencies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329558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What’s software architecture, anyway</a:t>
            </a:r>
            <a:r>
              <a:rPr lang="en-US" dirty="0" smtClean="0">
                <a:solidFill>
                  <a:schemeClr val="bg1"/>
                </a:solidFill>
              </a:rPr>
              <a:t>?</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r>
              <a:rPr lang="en-US" sz="2000" dirty="0"/>
              <a:t>One of this book’s authors had, in the past, frequent interaction with an architecture </a:t>
            </a:r>
            <a:r>
              <a:rPr lang="en-US" sz="2000" dirty="0" smtClean="0"/>
              <a:t>studio.</a:t>
            </a:r>
          </a:p>
          <a:p>
            <a:pPr marL="457200">
              <a:buFont typeface="Wingdings" panose="05000000000000000000" pitchFamily="2" charset="2"/>
              <a:buChar char="§"/>
            </a:pPr>
            <a:r>
              <a:rPr lang="en-US" sz="2000" dirty="0" smtClean="0"/>
              <a:t>One </a:t>
            </a:r>
            <a:r>
              <a:rPr lang="en-US" sz="2000" dirty="0"/>
              <a:t>day, a question popped up for discussion: What’s architecture? Is it an </a:t>
            </a:r>
            <a:r>
              <a:rPr lang="en-US" sz="2000" dirty="0">
                <a:solidFill>
                  <a:srgbClr val="FF0000"/>
                </a:solidFill>
              </a:rPr>
              <a:t>art</a:t>
            </a:r>
            <a:r>
              <a:rPr lang="en-US" sz="2000" dirty="0"/>
              <a:t>? Or is it just </a:t>
            </a:r>
            <a:r>
              <a:rPr lang="en-US" sz="2000" dirty="0">
                <a:solidFill>
                  <a:srgbClr val="FF0000"/>
                </a:solidFill>
              </a:rPr>
              <a:t>building</a:t>
            </a:r>
            <a:r>
              <a:rPr lang="en-US" sz="2000" dirty="0"/>
              <a:t> for a </a:t>
            </a:r>
            <a:r>
              <a:rPr lang="en-US" sz="2000" dirty="0" smtClean="0">
                <a:solidFill>
                  <a:srgbClr val="FF0000"/>
                </a:solidFill>
              </a:rPr>
              <a:t>client</a:t>
            </a:r>
            <a:r>
              <a:rPr lang="en-US" sz="2000" dirty="0" smtClean="0"/>
              <a:t>?</a:t>
            </a:r>
          </a:p>
          <a:p>
            <a:pPr marL="457200">
              <a:buFont typeface="Wingdings" panose="05000000000000000000" pitchFamily="2" charset="2"/>
              <a:buChar char="§"/>
            </a:pPr>
            <a:r>
              <a:rPr lang="en-US" sz="2000" dirty="0" smtClean="0"/>
              <a:t>In </a:t>
            </a:r>
            <a:r>
              <a:rPr lang="en-US" sz="2000" dirty="0"/>
              <a:t>software, the term architecture precisely refers to building a system for a </a:t>
            </a:r>
            <a:r>
              <a:rPr lang="en-US" sz="2000" dirty="0" smtClean="0"/>
              <a:t>client.</a:t>
            </a:r>
          </a:p>
          <a:p>
            <a:pPr marL="457200">
              <a:buFont typeface="Wingdings" panose="05000000000000000000" pitchFamily="2" charset="2"/>
              <a:buChar char="§"/>
            </a:pPr>
            <a:r>
              <a:rPr lang="en-US" sz="2000" dirty="0" smtClean="0"/>
              <a:t>That’s </a:t>
            </a:r>
            <a:r>
              <a:rPr lang="en-US" sz="2000" dirty="0"/>
              <a:t>it: no more and no </a:t>
            </a:r>
            <a:r>
              <a:rPr lang="en-US" sz="2000" dirty="0" smtClean="0"/>
              <a:t>less. This </a:t>
            </a:r>
            <a:r>
              <a:rPr lang="en-US" sz="2000" dirty="0"/>
              <a:t>said, finding a more detailed description of what’s involved in building a system for a client is the toughest </a:t>
            </a:r>
            <a:r>
              <a:rPr lang="en-US" sz="2000" dirty="0" smtClean="0"/>
              <a:t>part.</a:t>
            </a:r>
          </a:p>
          <a:p>
            <a:pPr marL="457200">
              <a:buFont typeface="Wingdings" panose="05000000000000000000" pitchFamily="2" charset="2"/>
              <a:buChar char="§"/>
            </a:pPr>
            <a:r>
              <a:rPr lang="en-US" sz="2000" dirty="0" smtClean="0"/>
              <a:t>We </a:t>
            </a:r>
            <a:r>
              <a:rPr lang="en-US" sz="2000" dirty="0"/>
              <a:t>often wonder whether there’s really a point in </a:t>
            </a:r>
            <a:r>
              <a:rPr lang="en-US" sz="2000" dirty="0" smtClean="0"/>
              <a:t>it.</a:t>
            </a:r>
          </a:p>
          <a:p>
            <a:pPr marL="457200">
              <a:buFont typeface="Wingdings" panose="05000000000000000000" pitchFamily="2" charset="2"/>
              <a:buChar char="§"/>
            </a:pPr>
            <a:r>
              <a:rPr lang="en-US" sz="2000" dirty="0" smtClean="0"/>
              <a:t>A </a:t>
            </a:r>
            <a:r>
              <a:rPr lang="en-US" sz="2000" dirty="0"/>
              <a:t>million times we ask ourselves this question, and a million times we find the same </a:t>
            </a:r>
            <a:r>
              <a:rPr lang="en-US" sz="2000" dirty="0" smtClean="0"/>
              <a:t>answer.</a:t>
            </a:r>
          </a:p>
          <a:p>
            <a:pPr marL="685800">
              <a:buFont typeface="Wingdings" panose="05000000000000000000" pitchFamily="2" charset="2"/>
              <a:buChar char="ü"/>
            </a:pPr>
            <a:r>
              <a:rPr lang="en-US" sz="2000" dirty="0" smtClean="0"/>
              <a:t>It’s </a:t>
            </a:r>
            <a:r>
              <a:rPr lang="en-US" sz="2000" dirty="0"/>
              <a:t>hard, but let’s give it a </a:t>
            </a:r>
            <a:r>
              <a:rPr lang="en-US" sz="2000" dirty="0" smtClean="0"/>
              <a:t>try.</a:t>
            </a:r>
          </a:p>
          <a:p>
            <a:pPr marL="457200">
              <a:buFont typeface="Wingdings" panose="05000000000000000000" pitchFamily="2" charset="2"/>
              <a:buChar char="§"/>
            </a:pPr>
            <a:r>
              <a:rPr lang="en-US" sz="2000" dirty="0" smtClean="0"/>
              <a:t>At </a:t>
            </a:r>
            <a:r>
              <a:rPr lang="en-US" sz="2000" dirty="0"/>
              <a:t>worst, it ends up being a brainstorming session, and brainstorming is never a bad </a:t>
            </a:r>
            <a:r>
              <a:rPr lang="en-US" sz="2000" dirty="0" smtClean="0"/>
              <a:t>thing.</a:t>
            </a:r>
          </a:p>
          <a:p>
            <a:pPr marL="457200">
              <a:buFont typeface="Wingdings" panose="05000000000000000000" pitchFamily="2" charset="2"/>
              <a:buChar char="§"/>
            </a:pPr>
            <a:r>
              <a:rPr lang="en-US" sz="2000" dirty="0" smtClean="0"/>
              <a:t>So </a:t>
            </a:r>
            <a:r>
              <a:rPr lang="en-US" sz="2000" dirty="0"/>
              <a:t>let’s try to clarify what “software architecture” is or, at least, what we intend it to be</a:t>
            </a:r>
            <a:r>
              <a:rPr lang="en-US" sz="2000" dirty="0" smtClean="0"/>
              <a:t>.</a:t>
            </a:r>
            <a:endParaRPr lang="en-US" sz="2000" dirty="0"/>
          </a:p>
        </p:txBody>
      </p:sp>
    </p:spTree>
    <p:extLst>
      <p:ext uri="{BB962C8B-B14F-4D97-AF65-F5344CB8AC3E}">
        <p14:creationId xmlns:p14="http://schemas.microsoft.com/office/powerpoint/2010/main" val="15126876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it-IT" dirty="0"/>
              <a:t>Service Locator </a:t>
            </a:r>
            <a:r>
              <a:rPr lang="it-IT" dirty="0" smtClean="0"/>
              <a:t>pattern</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28266762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Dependency Injection </a:t>
            </a:r>
            <a:r>
              <a:rPr lang="en-US" dirty="0" smtClean="0"/>
              <a:t>pattern</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0504625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fr-FR" dirty="0" smtClean="0"/>
              <a:t>Coding vectors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4352115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KISS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7610927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YAGNI</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7372510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DRY</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35039939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Tell, don’t </a:t>
            </a:r>
            <a:r>
              <a:rPr lang="en-US" dirty="0" smtClean="0"/>
              <a:t>ask</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0331559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Use of </a:t>
            </a:r>
            <a:r>
              <a:rPr lang="en-US" dirty="0" smtClean="0"/>
              <a:t>patterns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54118329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What’s a design pattern, exactly</a:t>
            </a:r>
            <a:r>
              <a:rPr lang="en-US" dirty="0" smtClean="0"/>
              <a:t>?</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04187173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How to work with design </a:t>
            </a:r>
            <a:r>
              <a:rPr lang="en-US" dirty="0" smtClean="0"/>
              <a:t>patterns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579826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Note</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a:t>The term architecture goes hand in hand with the term </a:t>
            </a:r>
            <a:r>
              <a:rPr lang="en-US" sz="2000" dirty="0" smtClean="0">
                <a:solidFill>
                  <a:srgbClr val="FF0000"/>
                </a:solidFill>
              </a:rPr>
              <a:t>architect</a:t>
            </a:r>
            <a:r>
              <a:rPr lang="en-US" sz="2000" dirty="0" smtClean="0"/>
              <a:t>.</a:t>
            </a:r>
          </a:p>
          <a:p>
            <a:pPr marL="457200">
              <a:buFont typeface="Wingdings" panose="05000000000000000000" pitchFamily="2" charset="2"/>
              <a:buChar char="§"/>
            </a:pPr>
            <a:r>
              <a:rPr lang="en-US" sz="2000" dirty="0" smtClean="0"/>
              <a:t>Architect </a:t>
            </a:r>
            <a:r>
              <a:rPr lang="en-US" sz="2000" dirty="0"/>
              <a:t>is a role, and we’ll discuss later in the chapter the responsibilities we associate with the role of an </a:t>
            </a:r>
            <a:r>
              <a:rPr lang="en-US" sz="2000" dirty="0" smtClean="0"/>
              <a:t>architect.</a:t>
            </a:r>
          </a:p>
          <a:p>
            <a:pPr marL="457200">
              <a:buFont typeface="Wingdings" panose="05000000000000000000" pitchFamily="2" charset="2"/>
              <a:buChar char="§"/>
            </a:pPr>
            <a:r>
              <a:rPr lang="en-US" sz="2000" dirty="0" smtClean="0"/>
              <a:t>However</a:t>
            </a:r>
            <a:r>
              <a:rPr lang="en-US" sz="2000" dirty="0"/>
              <a:t>, the term architect still makes people think of a </a:t>
            </a:r>
            <a:r>
              <a:rPr lang="en-US" sz="2000" dirty="0" smtClean="0"/>
              <a:t>profession.</a:t>
            </a:r>
          </a:p>
          <a:p>
            <a:pPr marL="457200">
              <a:buFont typeface="Wingdings" panose="05000000000000000000" pitchFamily="2" charset="2"/>
              <a:buChar char="§"/>
            </a:pPr>
            <a:r>
              <a:rPr lang="en-US" sz="2000" dirty="0" smtClean="0"/>
              <a:t>Unfortunately</a:t>
            </a:r>
            <a:r>
              <a:rPr lang="en-US" sz="2000" dirty="0"/>
              <a:t>, the professional figure behind the term is not </a:t>
            </a:r>
            <a:r>
              <a:rPr lang="en-US" sz="2000" dirty="0" smtClean="0"/>
              <a:t>universal.</a:t>
            </a:r>
          </a:p>
          <a:p>
            <a:pPr marL="457200">
              <a:buFont typeface="Wingdings" panose="05000000000000000000" pitchFamily="2" charset="2"/>
              <a:buChar char="§"/>
            </a:pPr>
            <a:r>
              <a:rPr lang="en-US" sz="2000" dirty="0" smtClean="0"/>
              <a:t>That </a:t>
            </a:r>
            <a:r>
              <a:rPr lang="en-US" sz="2000" dirty="0"/>
              <a:t>title is qualified by adjectives such </a:t>
            </a:r>
            <a:r>
              <a:rPr lang="en-US" sz="2000" dirty="0" smtClean="0"/>
              <a:t>as</a:t>
            </a:r>
          </a:p>
          <a:p>
            <a:pPr marL="685800">
              <a:buFont typeface="Wingdings" panose="05000000000000000000" pitchFamily="2" charset="2"/>
              <a:buChar char="ü"/>
            </a:pPr>
            <a:r>
              <a:rPr lang="en-US" sz="2000" dirty="0" smtClean="0"/>
              <a:t>Enterprise</a:t>
            </a:r>
          </a:p>
          <a:p>
            <a:pPr marL="685800">
              <a:buFont typeface="Wingdings" panose="05000000000000000000" pitchFamily="2" charset="2"/>
              <a:buChar char="ü"/>
            </a:pPr>
            <a:r>
              <a:rPr lang="en-US" sz="2000" dirty="0" smtClean="0"/>
              <a:t>Solution</a:t>
            </a:r>
          </a:p>
          <a:p>
            <a:pPr marL="685800">
              <a:buFont typeface="Wingdings" panose="05000000000000000000" pitchFamily="2" charset="2"/>
              <a:buChar char="ü"/>
            </a:pPr>
            <a:r>
              <a:rPr lang="en-US" sz="2000" dirty="0"/>
              <a:t>S</a:t>
            </a:r>
            <a:r>
              <a:rPr lang="en-US" sz="2000" dirty="0" smtClean="0"/>
              <a:t>ecurity</a:t>
            </a:r>
            <a:r>
              <a:rPr lang="en-US" sz="2000" dirty="0"/>
              <a:t>, and so </a:t>
            </a:r>
            <a:r>
              <a:rPr lang="en-US" sz="2000" dirty="0" smtClean="0"/>
              <a:t>forth</a:t>
            </a:r>
          </a:p>
          <a:p>
            <a:pPr marL="457200">
              <a:buFont typeface="Wingdings" panose="05000000000000000000" pitchFamily="2" charset="2"/>
              <a:buChar char="§"/>
            </a:pPr>
            <a:r>
              <a:rPr lang="en-US" sz="2000" dirty="0" smtClean="0"/>
              <a:t>Unless </a:t>
            </a:r>
            <a:r>
              <a:rPr lang="en-US" sz="2000" dirty="0"/>
              <a:t>we specify otherwise, we mean the professional figure sometimes described as a software architect or solution architect</a:t>
            </a:r>
            <a:r>
              <a:rPr lang="en-US" sz="2000" dirty="0" smtClean="0"/>
              <a:t>.</a:t>
            </a:r>
            <a:endParaRPr lang="en-US" sz="2000" dirty="0"/>
          </a:p>
        </p:txBody>
      </p:sp>
    </p:spTree>
    <p:extLst>
      <p:ext uri="{BB962C8B-B14F-4D97-AF65-F5344CB8AC3E}">
        <p14:creationId xmlns:p14="http://schemas.microsoft.com/office/powerpoint/2010/main" val="35349593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Where’s the value in patterns, exactly</a:t>
            </a:r>
            <a:r>
              <a:rPr lang="en-US" dirty="0" smtClean="0"/>
              <a:t>?</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41421384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Refactoring</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24693691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Defensive </a:t>
            </a:r>
            <a:r>
              <a:rPr lang="en-US" dirty="0" smtClean="0">
                <a:solidFill>
                  <a:schemeClr val="bg1"/>
                </a:solidFill>
              </a:rPr>
              <a:t>programming</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8671609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9296398" cy="783541"/>
          </a:xfrm>
        </p:spPr>
        <p:txBody>
          <a:bodyPr>
            <a:normAutofit fontScale="90000"/>
          </a:bodyPr>
          <a:lstStyle/>
          <a:p>
            <a:r>
              <a:rPr lang="en-US" sz="5800" dirty="0" smtClean="0"/>
              <a:t>Writing software of quality</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4</a:t>
            </a:r>
            <a:endParaRPr lang="en-US" dirty="0"/>
          </a:p>
        </p:txBody>
      </p:sp>
      <p:pic>
        <p:nvPicPr>
          <p:cNvPr id="4" name="Picture 3"/>
          <p:cNvPicPr>
            <a:picLocks noChangeAspect="1"/>
          </p:cNvPicPr>
          <p:nvPr/>
        </p:nvPicPr>
        <p:blipFill>
          <a:blip r:embed="rId2"/>
          <a:stretch>
            <a:fillRect/>
          </a:stretch>
        </p:blipFill>
        <p:spPr>
          <a:xfrm>
            <a:off x="8946620" y="5457608"/>
            <a:ext cx="3019425" cy="1190625"/>
          </a:xfrm>
          <a:prstGeom prst="rect">
            <a:avLst/>
          </a:prstGeom>
          <a:ln>
            <a:solidFill>
              <a:schemeClr val="accent1"/>
            </a:solidFill>
          </a:ln>
        </p:spPr>
      </p:pic>
    </p:spTree>
    <p:extLst>
      <p:ext uri="{BB962C8B-B14F-4D97-AF65-F5344CB8AC3E}">
        <p14:creationId xmlns:p14="http://schemas.microsoft.com/office/powerpoint/2010/main" val="12181912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0728553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The art of writing testable </a:t>
            </a:r>
            <a:r>
              <a:rPr lang="en-US" dirty="0" smtClean="0">
                <a:solidFill>
                  <a:schemeClr val="bg1"/>
                </a:solidFill>
              </a:rPr>
              <a:t>code</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9230783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The practice of code </a:t>
            </a:r>
            <a:r>
              <a:rPr lang="en-US" dirty="0" smtClean="0">
                <a:solidFill>
                  <a:schemeClr val="bg1"/>
                </a:solidFill>
              </a:rPr>
              <a:t>extensibility</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6377218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Writing code that others </a:t>
            </a:r>
            <a:r>
              <a:rPr lang="en-US">
                <a:solidFill>
                  <a:schemeClr val="bg1"/>
                </a:solidFill>
              </a:rPr>
              <a:t>can </a:t>
            </a:r>
            <a:r>
              <a:rPr lang="en-US" smtClean="0">
                <a:solidFill>
                  <a:schemeClr val="bg1"/>
                </a:solidFill>
              </a:rPr>
              <a:t>read</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6944506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4" y="2634690"/>
            <a:ext cx="9965265" cy="783541"/>
          </a:xfrm>
        </p:spPr>
        <p:txBody>
          <a:bodyPr>
            <a:normAutofit fontScale="90000"/>
          </a:bodyPr>
          <a:lstStyle/>
          <a:p>
            <a:r>
              <a:rPr lang="en-US" sz="5800" dirty="0" smtClean="0"/>
              <a:t>Discovering the domain architecture</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5</a:t>
            </a:r>
            <a:endParaRPr lang="en-US" dirty="0"/>
          </a:p>
        </p:txBody>
      </p:sp>
      <p:pic>
        <p:nvPicPr>
          <p:cNvPr id="3" name="Picture 2"/>
          <p:cNvPicPr>
            <a:picLocks noChangeAspect="1"/>
          </p:cNvPicPr>
          <p:nvPr/>
        </p:nvPicPr>
        <p:blipFill>
          <a:blip r:embed="rId2"/>
          <a:stretch>
            <a:fillRect/>
          </a:stretch>
        </p:blipFill>
        <p:spPr>
          <a:xfrm>
            <a:off x="8359775" y="5319496"/>
            <a:ext cx="3600450" cy="1466850"/>
          </a:xfrm>
          <a:prstGeom prst="rect">
            <a:avLst/>
          </a:prstGeom>
          <a:ln>
            <a:solidFill>
              <a:schemeClr val="accent1"/>
            </a:solidFill>
          </a:ln>
        </p:spPr>
      </p:pic>
    </p:spTree>
    <p:extLst>
      <p:ext uri="{BB962C8B-B14F-4D97-AF65-F5344CB8AC3E}">
        <p14:creationId xmlns:p14="http://schemas.microsoft.com/office/powerpoint/2010/main" val="59473523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957567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Applying architectural principles to </a:t>
            </a:r>
            <a:r>
              <a:rPr lang="en-US" dirty="0" smtClean="0"/>
              <a:t>software</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a:t>Many of us grew up as </a:t>
            </a:r>
            <a:r>
              <a:rPr lang="en-US" sz="2000" dirty="0">
                <a:solidFill>
                  <a:srgbClr val="FF0000"/>
                </a:solidFill>
              </a:rPr>
              <a:t>software experts</a:t>
            </a:r>
            <a:r>
              <a:rPr lang="en-US" sz="2000" dirty="0"/>
              <a:t> first thinking that software is somehow related to the world of construction, and later fighting that </a:t>
            </a:r>
            <a:r>
              <a:rPr lang="en-US" sz="2000" dirty="0" smtClean="0"/>
              <a:t>notion.</a:t>
            </a:r>
          </a:p>
          <a:p>
            <a:pPr marL="457200">
              <a:buFont typeface="Wingdings" panose="05000000000000000000" pitchFamily="2" charset="2"/>
              <a:buChar char="§"/>
            </a:pPr>
            <a:r>
              <a:rPr lang="en-US" sz="2000" dirty="0" smtClean="0"/>
              <a:t>The </a:t>
            </a:r>
            <a:r>
              <a:rPr lang="en-US" sz="2000" dirty="0"/>
              <a:t>analogy was first used in the software industry to express the need to plan and design before building computer </a:t>
            </a:r>
            <a:r>
              <a:rPr lang="en-US" sz="2000" dirty="0" smtClean="0"/>
              <a:t>programs.</a:t>
            </a:r>
          </a:p>
          <a:p>
            <a:pPr marL="457200">
              <a:buFont typeface="Wingdings" panose="05000000000000000000" pitchFamily="2" charset="2"/>
              <a:buChar char="§"/>
            </a:pPr>
            <a:r>
              <a:rPr lang="en-US" sz="2000" dirty="0" smtClean="0"/>
              <a:t>However</a:t>
            </a:r>
            <a:r>
              <a:rPr lang="en-US" sz="2000" dirty="0"/>
              <a:t>, a fundamental difference exists between designing and building habitable structures and designing and building usable software </a:t>
            </a:r>
            <a:r>
              <a:rPr lang="en-US" sz="2000" dirty="0" smtClean="0"/>
              <a:t>systems.</a:t>
            </a:r>
          </a:p>
          <a:p>
            <a:pPr marL="457200">
              <a:buFont typeface="Wingdings" panose="05000000000000000000" pitchFamily="2" charset="2"/>
              <a:buChar char="§"/>
            </a:pPr>
            <a:r>
              <a:rPr lang="en-US" sz="2000" dirty="0" smtClean="0"/>
              <a:t>Software </a:t>
            </a:r>
            <a:r>
              <a:rPr lang="en-US" sz="2000" dirty="0"/>
              <a:t>exists to automate business processes and human actions; civil architecture artifacts exist as a service to the </a:t>
            </a:r>
            <a:r>
              <a:rPr lang="en-US" sz="2000" dirty="0" smtClean="0"/>
              <a:t>community.</a:t>
            </a:r>
          </a:p>
          <a:p>
            <a:pPr marL="457200">
              <a:buFont typeface="Wingdings" panose="05000000000000000000" pitchFamily="2" charset="2"/>
              <a:buChar char="§"/>
            </a:pPr>
            <a:r>
              <a:rPr lang="en-US" sz="2000" dirty="0" smtClean="0"/>
              <a:t>Usually</a:t>
            </a:r>
            <a:r>
              <a:rPr lang="en-US" sz="2000" dirty="0"/>
              <a:t>, civil architecture services are planned and realized with best intentions and to be useful to the greatest number of </a:t>
            </a:r>
            <a:r>
              <a:rPr lang="en-US" sz="2000" dirty="0" smtClean="0"/>
              <a:t>people.</a:t>
            </a:r>
          </a:p>
          <a:p>
            <a:pPr marL="457200">
              <a:buFont typeface="Wingdings" panose="05000000000000000000" pitchFamily="2" charset="2"/>
              <a:buChar char="§"/>
            </a:pPr>
            <a:r>
              <a:rPr lang="en-US" sz="2000" dirty="0" smtClean="0"/>
              <a:t>Their </a:t>
            </a:r>
            <a:r>
              <a:rPr lang="en-US" sz="2000" dirty="0"/>
              <a:t>aim isn’t to satisfy just a few </a:t>
            </a:r>
            <a:r>
              <a:rPr lang="en-US" sz="2000" dirty="0" smtClean="0"/>
              <a:t>stakeholders.</a:t>
            </a:r>
          </a:p>
          <a:p>
            <a:pPr marL="457200">
              <a:buFont typeface="Wingdings" panose="05000000000000000000" pitchFamily="2" charset="2"/>
              <a:buChar char="§"/>
            </a:pPr>
            <a:r>
              <a:rPr lang="en-US" sz="2000" dirty="0" smtClean="0"/>
              <a:t>In </a:t>
            </a:r>
            <a:r>
              <a:rPr lang="en-US" sz="2000" dirty="0"/>
              <a:t>addition, civil architecture artifacts are costly and complex enough that nobody ever thinks of making variations to the approved project on the </a:t>
            </a:r>
            <a:r>
              <a:rPr lang="en-US" sz="2000" dirty="0" smtClean="0"/>
              <a:t>fly.</a:t>
            </a:r>
          </a:p>
          <a:p>
            <a:pPr marL="457200">
              <a:buFont typeface="Wingdings" panose="05000000000000000000" pitchFamily="2" charset="2"/>
              <a:buChar char="§"/>
            </a:pPr>
            <a:r>
              <a:rPr lang="en-US" sz="2000" dirty="0" smtClean="0"/>
              <a:t>Or</a:t>
            </a:r>
            <a:r>
              <a:rPr lang="en-US" sz="2000" dirty="0"/>
              <a:t>, at least, variations occur only occasionally. </a:t>
            </a:r>
          </a:p>
        </p:txBody>
      </p:sp>
    </p:spTree>
    <p:extLst>
      <p:ext uri="{BB962C8B-B14F-4D97-AF65-F5344CB8AC3E}">
        <p14:creationId xmlns:p14="http://schemas.microsoft.com/office/powerpoint/2010/main" val="182843397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The real added value of domain-driven </a:t>
            </a:r>
            <a:r>
              <a:rPr lang="en-US" dirty="0" smtClean="0">
                <a:solidFill>
                  <a:schemeClr val="bg1"/>
                </a:solidFill>
              </a:rPr>
              <a:t>design</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7884766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The ubiquitous </a:t>
            </a:r>
            <a:r>
              <a:rPr lang="en-US" dirty="0" smtClean="0">
                <a:solidFill>
                  <a:schemeClr val="bg1"/>
                </a:solidFill>
              </a:rPr>
              <a:t>language</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2444369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Bounded </a:t>
            </a:r>
            <a:r>
              <a:rPr lang="en-US" dirty="0" smtClean="0">
                <a:solidFill>
                  <a:schemeClr val="bg1"/>
                </a:solidFill>
              </a:rPr>
              <a:t>contexts</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5107375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The layered </a:t>
            </a:r>
            <a:r>
              <a:rPr lang="en-US" dirty="0" smtClean="0">
                <a:solidFill>
                  <a:schemeClr val="bg1"/>
                </a:solidFill>
              </a:rPr>
              <a:t>architecture</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8840362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4" y="2634690"/>
            <a:ext cx="9965265" cy="783541"/>
          </a:xfrm>
        </p:spPr>
        <p:txBody>
          <a:bodyPr>
            <a:normAutofit fontScale="90000"/>
          </a:bodyPr>
          <a:lstStyle/>
          <a:p>
            <a:r>
              <a:rPr lang="en-US" sz="5800" dirty="0" smtClean="0"/>
              <a:t>The Presentation layer</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6</a:t>
            </a:r>
            <a:endParaRPr lang="en-US" dirty="0"/>
          </a:p>
        </p:txBody>
      </p:sp>
      <p:pic>
        <p:nvPicPr>
          <p:cNvPr id="4" name="Picture 3"/>
          <p:cNvPicPr>
            <a:picLocks noChangeAspect="1"/>
          </p:cNvPicPr>
          <p:nvPr/>
        </p:nvPicPr>
        <p:blipFill>
          <a:blip r:embed="rId2"/>
          <a:stretch>
            <a:fillRect/>
          </a:stretch>
        </p:blipFill>
        <p:spPr>
          <a:xfrm>
            <a:off x="9350904" y="5810250"/>
            <a:ext cx="2600325" cy="876300"/>
          </a:xfrm>
          <a:prstGeom prst="rect">
            <a:avLst/>
          </a:prstGeom>
          <a:ln>
            <a:solidFill>
              <a:schemeClr val="accent1"/>
            </a:solidFill>
          </a:ln>
        </p:spPr>
      </p:pic>
    </p:spTree>
    <p:extLst>
      <p:ext uri="{BB962C8B-B14F-4D97-AF65-F5344CB8AC3E}">
        <p14:creationId xmlns:p14="http://schemas.microsoft.com/office/powerpoint/2010/main" val="242904167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838374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User experience </a:t>
            </a:r>
            <a:r>
              <a:rPr lang="en-US" dirty="0" smtClean="0">
                <a:solidFill>
                  <a:schemeClr val="bg1"/>
                </a:solidFill>
              </a:rPr>
              <a:t>first</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4658195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Realistic </a:t>
            </a:r>
            <a:r>
              <a:rPr lang="en-US" dirty="0" smtClean="0">
                <a:solidFill>
                  <a:schemeClr val="bg1"/>
                </a:solidFill>
              </a:rPr>
              <a:t>scenarios</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797789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4" y="2634690"/>
            <a:ext cx="9965265" cy="783541"/>
          </a:xfrm>
        </p:spPr>
        <p:txBody>
          <a:bodyPr>
            <a:normAutofit fontScale="90000"/>
          </a:bodyPr>
          <a:lstStyle/>
          <a:p>
            <a:r>
              <a:rPr lang="en-US" sz="5800" dirty="0" smtClean="0"/>
              <a:t>The mythical business layer</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a:t>7</a:t>
            </a:r>
          </a:p>
        </p:txBody>
      </p:sp>
      <p:pic>
        <p:nvPicPr>
          <p:cNvPr id="3" name="Picture 2"/>
          <p:cNvPicPr>
            <a:picLocks noChangeAspect="1"/>
          </p:cNvPicPr>
          <p:nvPr/>
        </p:nvPicPr>
        <p:blipFill>
          <a:blip r:embed="rId2"/>
          <a:stretch>
            <a:fillRect/>
          </a:stretch>
        </p:blipFill>
        <p:spPr>
          <a:xfrm>
            <a:off x="8664575" y="5462371"/>
            <a:ext cx="3295650" cy="1181100"/>
          </a:xfrm>
          <a:prstGeom prst="rect">
            <a:avLst/>
          </a:prstGeom>
          <a:ln>
            <a:solidFill>
              <a:schemeClr val="accent1"/>
            </a:solidFill>
          </a:ln>
        </p:spPr>
      </p:pic>
    </p:spTree>
    <p:extLst>
      <p:ext uri="{BB962C8B-B14F-4D97-AF65-F5344CB8AC3E}">
        <p14:creationId xmlns:p14="http://schemas.microsoft.com/office/powerpoint/2010/main" val="34732034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647985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2814</Words>
  <Application>Microsoft Office PowerPoint</Application>
  <PresentationFormat>Widescreen</PresentationFormat>
  <Paragraphs>283</Paragraphs>
  <Slides>110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110</vt:i4>
      </vt:variant>
    </vt:vector>
  </HeadingPairs>
  <TitlesOfParts>
    <vt:vector size="119"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Architects and Architecture today</vt:lpstr>
      <vt:lpstr>Intro</vt:lpstr>
      <vt:lpstr>Intro               |</vt:lpstr>
      <vt:lpstr>Note</vt:lpstr>
      <vt:lpstr>What’s software architecture, anyway?</vt:lpstr>
      <vt:lpstr>Note</vt:lpstr>
      <vt:lpstr>Applying architectural principles to software</vt:lpstr>
      <vt:lpstr>Applying architectural principles to software      | </vt:lpstr>
      <vt:lpstr>Defining the architecture from a standard viewpoint</vt:lpstr>
      <vt:lpstr>Note</vt:lpstr>
      <vt:lpstr>Diagram of a software-intensive system</vt:lpstr>
      <vt:lpstr>Figure 1-1</vt:lpstr>
      <vt:lpstr>Our very own blend of software architecture</vt:lpstr>
      <vt:lpstr>Figure 1-2</vt:lpstr>
      <vt:lpstr>Acknowledging requirements</vt:lpstr>
      <vt:lpstr>A quick look at the ISO/IEC 9126 standard</vt:lpstr>
      <vt:lpstr>Table 1-1</vt:lpstr>
      <vt:lpstr>Functional requirements</vt:lpstr>
      <vt:lpstr>Nonfunctional requirements</vt:lpstr>
      <vt:lpstr>Gathering requirements</vt:lpstr>
      <vt:lpstr>How we deal with requirements</vt:lpstr>
      <vt:lpstr>What’s architecture and what’s not</vt:lpstr>
      <vt:lpstr>Defining the borderline between architecture and implementation</vt:lpstr>
      <vt:lpstr>The science of hard decisions</vt:lpstr>
      <vt:lpstr>Hard decisions are everywhere</vt:lpstr>
      <vt:lpstr>Context makes decisions hard</vt:lpstr>
      <vt:lpstr>The architecture process</vt:lpstr>
      <vt:lpstr>Upfront architecture</vt:lpstr>
      <vt:lpstr>Emerging architecture</vt:lpstr>
      <vt:lpstr>Emerging architecture with upfront analysis</vt:lpstr>
      <vt:lpstr>Who’s the architect, anyway?</vt:lpstr>
      <vt:lpstr>An architect’s responsibilities</vt:lpstr>
      <vt:lpstr>Acknowledging the requirements</vt:lpstr>
      <vt:lpstr>Breaking down the system</vt:lpstr>
      <vt:lpstr>Identifying and evaluating technologies</vt:lpstr>
      <vt:lpstr>Formulating specifications</vt:lpstr>
      <vt:lpstr>The role of the architect</vt:lpstr>
      <vt:lpstr>How many types of architects do you know?</vt:lpstr>
      <vt:lpstr>Architect roles</vt:lpstr>
      <vt:lpstr>Common misconceptions about architects</vt:lpstr>
      <vt:lpstr>The architect is an analyst</vt:lpstr>
      <vt:lpstr>The architect is a project manager</vt:lpstr>
      <vt:lpstr>The architect never writes any code</vt:lpstr>
      <vt:lpstr>Designing for success</vt:lpstr>
      <vt:lpstr>Intro</vt:lpstr>
      <vt:lpstr>The “Big Ball of Mud”</vt:lpstr>
      <vt:lpstr>Mechanics of software projects</vt:lpstr>
      <vt:lpstr>Getting out of the mess</vt:lpstr>
      <vt:lpstr>Principles of software design</vt:lpstr>
      <vt:lpstr>Intro</vt:lpstr>
      <vt:lpstr>Intro               |</vt:lpstr>
      <vt:lpstr>Note</vt:lpstr>
      <vt:lpstr>Universal principles of software design</vt:lpstr>
      <vt:lpstr>Note</vt:lpstr>
      <vt:lpstr>From spaghetti code to lasagna code</vt:lpstr>
      <vt:lpstr>Cohesion</vt:lpstr>
      <vt:lpstr>Coupling</vt:lpstr>
      <vt:lpstr>Separation of concerns</vt:lpstr>
      <vt:lpstr>Isolation</vt:lpstr>
      <vt:lpstr>Object-oriented design</vt:lpstr>
      <vt:lpstr>Pertinent classes</vt:lpstr>
      <vt:lpstr>Program to an interface</vt:lpstr>
      <vt:lpstr>Composition vs. inheritance</vt:lpstr>
      <vt:lpstr>A second pass at object-orientation</vt:lpstr>
      <vt:lpstr>Development and design vectors</vt:lpstr>
      <vt:lpstr>SOLID principles</vt:lpstr>
      <vt:lpstr>Patterns for handling dependencies</vt:lpstr>
      <vt:lpstr>Service Locator pattern</vt:lpstr>
      <vt:lpstr>Dependency Injection pattern</vt:lpstr>
      <vt:lpstr>Coding vectors</vt:lpstr>
      <vt:lpstr>KISS</vt:lpstr>
      <vt:lpstr>YAGNI</vt:lpstr>
      <vt:lpstr>DRY</vt:lpstr>
      <vt:lpstr>Tell, don’t ask</vt:lpstr>
      <vt:lpstr>Use of patterns</vt:lpstr>
      <vt:lpstr>What’s a design pattern, exactly?</vt:lpstr>
      <vt:lpstr>How to work with design patterns</vt:lpstr>
      <vt:lpstr>Where’s the value in patterns, exactly?</vt:lpstr>
      <vt:lpstr>Refactoring</vt:lpstr>
      <vt:lpstr>Defensive programming</vt:lpstr>
      <vt:lpstr>Writing software of quality</vt:lpstr>
      <vt:lpstr>Intro</vt:lpstr>
      <vt:lpstr>The art of writing testable code</vt:lpstr>
      <vt:lpstr>The practice of code extensibility</vt:lpstr>
      <vt:lpstr>Writing code that others can read</vt:lpstr>
      <vt:lpstr>Discovering the domain architecture</vt:lpstr>
      <vt:lpstr>Intro</vt:lpstr>
      <vt:lpstr>The real added value of domain-driven design</vt:lpstr>
      <vt:lpstr>The ubiquitous language</vt:lpstr>
      <vt:lpstr>Bounded contexts</vt:lpstr>
      <vt:lpstr>The layered architecture</vt:lpstr>
      <vt:lpstr>The Presentation layer</vt:lpstr>
      <vt:lpstr>Intro</vt:lpstr>
      <vt:lpstr>User experience first</vt:lpstr>
      <vt:lpstr>Realistic scenarios</vt:lpstr>
      <vt:lpstr>The mythical business layer</vt:lpstr>
      <vt:lpstr>Intro</vt:lpstr>
      <vt:lpstr>Patterns for organizing the business logic</vt:lpstr>
      <vt:lpstr>Moving the focus from data to tasks</vt:lpstr>
      <vt:lpstr>Moving data across the boundaries</vt:lpstr>
      <vt:lpstr>Introducing Domain Model</vt:lpstr>
      <vt:lpstr>Implementing Domain Model</vt:lpstr>
      <vt:lpstr>Introducing CQRS</vt:lpstr>
      <vt:lpstr>Implementing CQRS</vt:lpstr>
      <vt:lpstr>Introducing event sourcing</vt:lpstr>
      <vt:lpstr>Implementing event sourcing</vt:lpstr>
      <vt:lpstr>The persistence layer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68</cp:revision>
  <dcterms:created xsi:type="dcterms:W3CDTF">2018-04-26T03:21:35Z</dcterms:created>
  <dcterms:modified xsi:type="dcterms:W3CDTF">2018-05-01T15:31:50Z</dcterms:modified>
</cp:coreProperties>
</file>