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handoutMasterIdLst>
    <p:handoutMasterId r:id="rId66"/>
  </p:handoutMasterIdLst>
  <p:sldIdLst>
    <p:sldId id="256" r:id="rId2"/>
    <p:sldId id="257" r:id="rId3"/>
    <p:sldId id="259" r:id="rId4"/>
    <p:sldId id="260" r:id="rId5"/>
    <p:sldId id="270" r:id="rId6"/>
    <p:sldId id="271" r:id="rId7"/>
    <p:sldId id="263" r:id="rId8"/>
    <p:sldId id="264" r:id="rId9"/>
    <p:sldId id="273" r:id="rId10"/>
    <p:sldId id="274" r:id="rId11"/>
    <p:sldId id="275" r:id="rId12"/>
    <p:sldId id="276" r:id="rId13"/>
    <p:sldId id="277" r:id="rId14"/>
    <p:sldId id="278" r:id="rId15"/>
    <p:sldId id="283" r:id="rId16"/>
    <p:sldId id="296" r:id="rId17"/>
    <p:sldId id="297" r:id="rId18"/>
    <p:sldId id="298" r:id="rId19"/>
    <p:sldId id="279" r:id="rId20"/>
    <p:sldId id="280" r:id="rId21"/>
    <p:sldId id="281" r:id="rId22"/>
    <p:sldId id="282" r:id="rId23"/>
    <p:sldId id="265" r:id="rId24"/>
    <p:sldId id="284" r:id="rId25"/>
    <p:sldId id="285" r:id="rId26"/>
    <p:sldId id="286" r:id="rId27"/>
    <p:sldId id="299" r:id="rId28"/>
    <p:sldId id="300" r:id="rId29"/>
    <p:sldId id="302" r:id="rId30"/>
    <p:sldId id="266" r:id="rId31"/>
    <p:sldId id="267" r:id="rId32"/>
    <p:sldId id="303" r:id="rId33"/>
    <p:sldId id="304" r:id="rId34"/>
    <p:sldId id="268" r:id="rId35"/>
    <p:sldId id="269" r:id="rId36"/>
    <p:sldId id="305" r:id="rId37"/>
    <p:sldId id="306" r:id="rId38"/>
    <p:sldId id="308" r:id="rId39"/>
    <p:sldId id="307" r:id="rId40"/>
    <p:sldId id="321" r:id="rId41"/>
    <p:sldId id="313" r:id="rId42"/>
    <p:sldId id="314" r:id="rId43"/>
    <p:sldId id="315" r:id="rId44"/>
    <p:sldId id="316" r:id="rId45"/>
    <p:sldId id="317" r:id="rId46"/>
    <p:sldId id="318" r:id="rId47"/>
    <p:sldId id="319" r:id="rId48"/>
    <p:sldId id="320" r:id="rId49"/>
    <p:sldId id="309" r:id="rId50"/>
    <p:sldId id="311" r:id="rId51"/>
    <p:sldId id="310" r:id="rId52"/>
    <p:sldId id="312" r:id="rId53"/>
    <p:sldId id="258" r:id="rId54"/>
    <p:sldId id="261" r:id="rId55"/>
    <p:sldId id="262" r:id="rId56"/>
    <p:sldId id="287" r:id="rId57"/>
    <p:sldId id="288" r:id="rId58"/>
    <p:sldId id="290" r:id="rId59"/>
    <p:sldId id="291" r:id="rId60"/>
    <p:sldId id="292" r:id="rId61"/>
    <p:sldId id="293" r:id="rId62"/>
    <p:sldId id="294" r:id="rId63"/>
    <p:sldId id="295"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E23D3F1-F46E-4F85-BBD5-1BB9B82B36BF}">
          <p14:sldIdLst>
            <p14:sldId id="256"/>
            <p14:sldId id="257"/>
          </p14:sldIdLst>
        </p14:section>
        <p14:section name="Intro" id="{EE321E2F-266A-45FA-AC26-3C7547F1B0F4}">
          <p14:sldIdLst>
            <p14:sldId id="259"/>
            <p14:sldId id="260"/>
            <p14:sldId id="270"/>
            <p14:sldId id="271"/>
            <p14:sldId id="263"/>
            <p14:sldId id="264"/>
            <p14:sldId id="273"/>
            <p14:sldId id="274"/>
            <p14:sldId id="275"/>
            <p14:sldId id="276"/>
            <p14:sldId id="277"/>
            <p14:sldId id="278"/>
            <p14:sldId id="283"/>
            <p14:sldId id="296"/>
            <p14:sldId id="297"/>
            <p14:sldId id="298"/>
            <p14:sldId id="279"/>
            <p14:sldId id="280"/>
            <p14:sldId id="281"/>
            <p14:sldId id="282"/>
            <p14:sldId id="265"/>
            <p14:sldId id="284"/>
            <p14:sldId id="285"/>
            <p14:sldId id="286"/>
            <p14:sldId id="299"/>
            <p14:sldId id="300"/>
            <p14:sldId id="302"/>
            <p14:sldId id="266"/>
            <p14:sldId id="267"/>
            <p14:sldId id="303"/>
            <p14:sldId id="304"/>
            <p14:sldId id="268"/>
            <p14:sldId id="269"/>
            <p14:sldId id="305"/>
            <p14:sldId id="306"/>
          </p14:sldIdLst>
        </p14:section>
        <p14:section name="Development Process" id="{673BC0B3-E55A-45EF-A7EC-9CFDABD573F0}">
          <p14:sldIdLst>
            <p14:sldId id="308"/>
            <p14:sldId id="307"/>
            <p14:sldId id="321"/>
            <p14:sldId id="313"/>
            <p14:sldId id="314"/>
            <p14:sldId id="315"/>
            <p14:sldId id="316"/>
            <p14:sldId id="317"/>
            <p14:sldId id="318"/>
            <p14:sldId id="319"/>
            <p14:sldId id="320"/>
          </p14:sldIdLst>
        </p14:section>
        <p14:section name="Class Diagrams: Essentials" id="{47F026D8-916D-4341-8723-F77C8F5D636E}">
          <p14:sldIdLst>
            <p14:sldId id="309"/>
          </p14:sldIdLst>
        </p14:section>
        <p14:section name="Sequence Diagrams" id="{AB731D47-12FF-4488-B7CB-191101B1A219}">
          <p14:sldIdLst>
            <p14:sldId id="311"/>
          </p14:sldIdLst>
        </p14:section>
        <p14:section name="Class Diagrams: Advanced" id="{EEAE2BA1-179B-4B5B-B430-BFF2AB312943}">
          <p14:sldIdLst>
            <p14:sldId id="310"/>
          </p14:sldIdLst>
        </p14:section>
        <p14:section name="Untitled Section" id="{8ABD79B3-1CC9-4F28-A434-058365DB5567}">
          <p14:sldIdLst>
            <p14:sldId id="312"/>
          </p14:sldIdLst>
        </p14:section>
        <p14:section name="Appendix Section" id="{0882439A-7AB8-4D41-A9FC-FC0D8E26C57D}">
          <p14:sldIdLst>
            <p14:sldId id="258"/>
            <p14:sldId id="261"/>
            <p14:sldId id="262"/>
            <p14:sldId id="287"/>
            <p14:sldId id="288"/>
            <p14:sldId id="290"/>
            <p14:sldId id="291"/>
            <p14:sldId id="292"/>
            <p14:sldId id="293"/>
            <p14:sldId id="294"/>
            <p14:sldId id="2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49" autoAdjust="0"/>
    <p:restoredTop sz="96552" autoAdjust="0"/>
  </p:normalViewPr>
  <p:slideViewPr>
    <p:cSldViewPr snapToGrid="0">
      <p:cViewPr>
        <p:scale>
          <a:sx n="117" d="100"/>
          <a:sy n="117" d="100"/>
        </p:scale>
        <p:origin x="246" y="12"/>
      </p:cViewPr>
      <p:guideLst/>
    </p:cSldViewPr>
  </p:slideViewPr>
  <p:notesTextViewPr>
    <p:cViewPr>
      <p:scale>
        <a:sx n="1" d="1"/>
        <a:sy n="1" d="1"/>
      </p:scale>
      <p:origin x="0" y="0"/>
    </p:cViewPr>
  </p:notesTextViewPr>
  <p:notesViewPr>
    <p:cSldViewPr snapToGrid="0">
      <p:cViewPr varScale="1">
        <p:scale>
          <a:sx n="89" d="100"/>
          <a:sy n="89" d="100"/>
        </p:scale>
        <p:origin x="2664"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EC4635-6F5E-4666-8F94-B9534AA1A9C7}" type="datetimeFigureOut">
              <a:rPr lang="en-US" smtClean="0"/>
              <a:t>5/21/2018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2E8E4F-ACCA-42C3-801C-D4FC6701FF6D}" type="slidenum">
              <a:rPr lang="en-US" smtClean="0"/>
              <a:t>‹#›</a:t>
            </a:fld>
            <a:endParaRPr lang="en-US"/>
          </a:p>
        </p:txBody>
      </p:sp>
    </p:spTree>
    <p:extLst>
      <p:ext uri="{BB962C8B-B14F-4D97-AF65-F5344CB8AC3E}">
        <p14:creationId xmlns:p14="http://schemas.microsoft.com/office/powerpoint/2010/main" val="2956425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F9719-28BC-48F1-B370-6FDEB7699C57}" type="datetimeFigureOut">
              <a:rPr lang="en-US" smtClean="0"/>
              <a:t>5/21/2018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F1E86-D5E4-4C84-9639-61CB8D4DBCAC}" type="slidenum">
              <a:rPr lang="en-US" smtClean="0"/>
              <a:t>‹#›</a:t>
            </a:fld>
            <a:endParaRPr lang="en-US"/>
          </a:p>
        </p:txBody>
      </p:sp>
    </p:spTree>
    <p:extLst>
      <p:ext uri="{BB962C8B-B14F-4D97-AF65-F5344CB8AC3E}">
        <p14:creationId xmlns:p14="http://schemas.microsoft.com/office/powerpoint/2010/main" val="2014454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34534" y="702614"/>
            <a:ext cx="11521440" cy="2377440"/>
          </a:xfrm>
          <a:prstGeom prst="rect">
            <a:avLst/>
          </a:prstGeom>
        </p:spPr>
        <p:txBody>
          <a:bodyPr anchor="b" anchorCtr="0"/>
          <a:lstStyle>
            <a:lvl1pPr marL="0" indent="0">
              <a:buNone/>
              <a:defRPr sz="7200">
                <a:latin typeface="Gill Sans MT (Heading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a:t>
            </a:r>
            <a:endParaRPr lang="en-US" dirty="0"/>
          </a:p>
        </p:txBody>
      </p:sp>
      <p:sp>
        <p:nvSpPr>
          <p:cNvPr id="14" name="Subtitle 2"/>
          <p:cNvSpPr txBox="1">
            <a:spLocks/>
          </p:cNvSpPr>
          <p:nvPr userDrawn="1"/>
        </p:nvSpPr>
        <p:spPr>
          <a:xfrm>
            <a:off x="334534" y="3252175"/>
            <a:ext cx="5486400" cy="1097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Font typeface="Arial" panose="020B0604020202020204" pitchFamily="34" charset="0"/>
              <a:buNone/>
              <a:defRPr sz="24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2400" b="0" i="0" u="none" strike="noStrike" kern="1200" cap="none" spc="0" normalizeH="0" baseline="0" noProof="0" dirty="0" smtClean="0">
                <a:ln>
                  <a:noFill/>
                </a:ln>
                <a:solidFill>
                  <a:srgbClr val="0070C0"/>
                </a:solidFill>
                <a:effectLst/>
                <a:uLnTx/>
                <a:uFillTx/>
                <a:latin typeface="+mn-lt"/>
                <a:ea typeface="+mn-ea"/>
                <a:cs typeface="+mn-cs"/>
              </a:rPr>
              <a:t>- Govardhan Reddy D N</a:t>
            </a:r>
          </a:p>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1800" b="0" i="0" u="none" strike="noStrike" kern="1200" cap="none" spc="0" normalizeH="0" baseline="0" noProof="0" dirty="0" smtClean="0">
                <a:ln>
                  <a:noFill/>
                </a:ln>
                <a:solidFill>
                  <a:srgbClr val="3F1779"/>
                </a:solidFill>
                <a:effectLst/>
                <a:uLnTx/>
                <a:uFillTx/>
                <a:latin typeface="Brush Script MT" panose="03060802040406070304" pitchFamily="66" charset="0"/>
                <a:ea typeface="+mn-ea"/>
                <a:cs typeface="+mn-cs"/>
              </a:rPr>
              <a:t>Royal Sapphire Edu</a:t>
            </a:r>
            <a:endParaRPr kumimoji="0" lang="en-US" sz="1800" b="0" i="0" u="none" strike="noStrike" kern="1200" cap="none" spc="0" normalizeH="0" baseline="0" noProof="0" dirty="0">
              <a:ln>
                <a:noFill/>
              </a:ln>
              <a:solidFill>
                <a:srgbClr val="3F1779"/>
              </a:solidFill>
              <a:effectLst/>
              <a:uLnTx/>
              <a:uFillTx/>
              <a:latin typeface="Brush Script MT" panose="03060802040406070304" pitchFamily="66" charset="0"/>
              <a:ea typeface="+mn-ea"/>
              <a:cs typeface="+mn-cs"/>
            </a:endParaRPr>
          </a:p>
        </p:txBody>
      </p:sp>
      <p:sp>
        <p:nvSpPr>
          <p:cNvPr id="3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29 Apr 2018</a:t>
            </a:r>
            <a:endParaRPr lang="en-US" dirty="0"/>
          </a:p>
        </p:txBody>
      </p:sp>
      <p:sp>
        <p:nvSpPr>
          <p:cNvPr id="32"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7371887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2" name="TextBox 1"/>
          <p:cNvSpPr txBox="1"/>
          <p:nvPr userDrawn="1"/>
        </p:nvSpPr>
        <p:spPr>
          <a:xfrm>
            <a:off x="1152525" y="1101533"/>
            <a:ext cx="5469465" cy="1378331"/>
          </a:xfrm>
          <a:prstGeom prst="rect">
            <a:avLst/>
          </a:prstGeom>
        </p:spPr>
        <p:txBody>
          <a:bodyPr>
            <a:normAutofit/>
          </a:bodyPr>
          <a:lstStyle>
            <a:lvl1pPr>
              <a:lnSpc>
                <a:spcPct val="90000"/>
              </a:lnSpc>
              <a:spcBef>
                <a:spcPct val="0"/>
              </a:spcBef>
              <a:buNone/>
              <a:defRPr sz="8000">
                <a:latin typeface="+mj-lt"/>
                <a:ea typeface="+mj-ea"/>
                <a:cs typeface="+mj-cs"/>
              </a:defRPr>
            </a:lvl1pPr>
          </a:lstStyle>
          <a:p>
            <a:pPr lvl="0"/>
            <a:r>
              <a:rPr lang="en-US" dirty="0" smtClean="0"/>
              <a:t>Appendix</a:t>
            </a:r>
            <a:endParaRPr lang="en-US" dirty="0"/>
          </a:p>
        </p:txBody>
      </p:sp>
      <p:sp>
        <p:nvSpPr>
          <p:cNvPr id="22"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29 Apr 2018</a:t>
            </a:r>
            <a:endParaRPr lang="en-US" dirty="0"/>
          </a:p>
        </p:txBody>
      </p:sp>
      <p:sp>
        <p:nvSpPr>
          <p:cNvPr id="24"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2372054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15" name="Text Placeholder 14"/>
          <p:cNvSpPr>
            <a:spLocks noGrp="1"/>
          </p:cNvSpPr>
          <p:nvPr>
            <p:ph type="body" sz="quarter" idx="13" hasCustomPrompt="1"/>
          </p:nvPr>
        </p:nvSpPr>
        <p:spPr>
          <a:xfrm>
            <a:off x="1152525" y="1104900"/>
            <a:ext cx="7677150" cy="1371600"/>
          </a:xfrm>
          <a:prstGeom prst="rect">
            <a:avLst/>
          </a:prstGeom>
        </p:spPr>
        <p:txBody>
          <a:bodyPr anchor="b" anchorCtr="0"/>
          <a:lstStyle>
            <a:lvl1pPr marL="0" indent="0">
              <a:buNone/>
              <a:defRPr sz="8000">
                <a:latin typeface="+mj-lt"/>
              </a:defRPr>
            </a:lvl1pPr>
          </a:lstStyle>
          <a:p>
            <a:pPr lvl="0"/>
            <a:r>
              <a:rPr lang="en-US" dirty="0" smtClean="0"/>
              <a:t>Title</a:t>
            </a:r>
            <a:endParaRPr lang="en-US" dirty="0"/>
          </a:p>
        </p:txBody>
      </p:sp>
      <p:sp>
        <p:nvSpPr>
          <p:cNvPr id="17" name="Text Placeholder 16"/>
          <p:cNvSpPr>
            <a:spLocks noGrp="1"/>
          </p:cNvSpPr>
          <p:nvPr>
            <p:ph type="body" sz="quarter" idx="14" hasCustomPrompt="1"/>
          </p:nvPr>
        </p:nvSpPr>
        <p:spPr>
          <a:xfrm>
            <a:off x="2762250" y="2556686"/>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Name</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p>
        </p:txBody>
      </p:sp>
      <p:sp>
        <p:nvSpPr>
          <p:cNvPr id="18" name="Text Placeholder 16"/>
          <p:cNvSpPr>
            <a:spLocks noGrp="1"/>
          </p:cNvSpPr>
          <p:nvPr>
            <p:ph type="body" sz="quarter" idx="15" hasCustomPrompt="1"/>
          </p:nvPr>
        </p:nvSpPr>
        <p:spPr>
          <a:xfrm>
            <a:off x="2762250" y="2925811"/>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Source</a:t>
            </a:r>
            <a:endPar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p:txBody>
      </p:sp>
      <p:sp>
        <p:nvSpPr>
          <p:cNvPr id="19" name="TextBox 18"/>
          <p:cNvSpPr txBox="1"/>
          <p:nvPr userDrawn="1"/>
        </p:nvSpPr>
        <p:spPr>
          <a:xfrm>
            <a:off x="1152524" y="2552907"/>
            <a:ext cx="1600201" cy="369332"/>
          </a:xfrm>
          <a:prstGeom prst="rect">
            <a:avLst/>
          </a:prstGeom>
          <a:noFill/>
          <a:ln>
            <a:solidFill>
              <a:srgbClr val="3F1779"/>
            </a:solidFill>
          </a:ln>
        </p:spPr>
        <p:txBody>
          <a:bodyPr wrap="square" rtlCol="0">
            <a:spAutoFit/>
          </a:bodyPr>
          <a:lstStyle/>
          <a:p>
            <a:r>
              <a:rPr lang="en-US" dirty="0" smtClean="0">
                <a:solidFill>
                  <a:srgbClr val="FF0000"/>
                </a:solidFill>
              </a:rPr>
              <a:t>Book Name:</a:t>
            </a:r>
            <a:r>
              <a:rPr lang="en-US" dirty="0" smtClean="0"/>
              <a:t> </a:t>
            </a:r>
            <a:endParaRPr lang="en-US" dirty="0"/>
          </a:p>
        </p:txBody>
      </p:sp>
      <p:sp>
        <p:nvSpPr>
          <p:cNvPr id="20" name="TextBox 19"/>
          <p:cNvSpPr txBox="1"/>
          <p:nvPr userDrawn="1"/>
        </p:nvSpPr>
        <p:spPr>
          <a:xfrm>
            <a:off x="1152525" y="2922239"/>
            <a:ext cx="1600200" cy="369332"/>
          </a:xfrm>
          <a:prstGeom prst="rect">
            <a:avLst/>
          </a:prstGeom>
          <a:noFill/>
          <a:ln>
            <a:solidFill>
              <a:srgbClr val="3F1779"/>
            </a:solidFill>
          </a:ln>
        </p:spPr>
        <p:txBody>
          <a:bodyPr wrap="square" rtlCol="0">
            <a:spAutoFit/>
          </a:bodyPr>
          <a:lstStyle/>
          <a:p>
            <a:r>
              <a:rPr lang="en-US" dirty="0" smtClean="0">
                <a:solidFill>
                  <a:srgbClr val="FF0000"/>
                </a:solidFill>
              </a:rPr>
              <a:t>Book Source:</a:t>
            </a:r>
            <a:r>
              <a:rPr lang="en-US" dirty="0" smtClean="0"/>
              <a:t> </a:t>
            </a:r>
            <a:endParaRPr lang="en-US" dirty="0"/>
          </a:p>
        </p:txBody>
      </p:sp>
      <p:sp>
        <p:nvSpPr>
          <p:cNvPr id="21"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29 Apr 2018</a:t>
            </a:r>
            <a:endParaRPr lang="en-US" dirty="0"/>
          </a:p>
        </p:txBody>
      </p:sp>
      <p:sp>
        <p:nvSpPr>
          <p:cNvPr id="23"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5630632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vel 0">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1171575" y="2075163"/>
            <a:ext cx="10687050" cy="895350"/>
          </a:xfrm>
          <a:prstGeom prst="rect">
            <a:avLst/>
          </a:prstGeom>
        </p:spPr>
        <p:txBody>
          <a:bodyPr anchor="b" anchorCtr="0"/>
          <a:lstStyle>
            <a:lvl1pPr marL="0" indent="0">
              <a:buNone/>
              <a:defRPr lang="en-US" sz="5400" kern="1200" dirty="0">
                <a:solidFill>
                  <a:schemeClr val="tx2"/>
                </a:solidFill>
                <a:latin typeface="+mj-lt"/>
                <a:ea typeface="+mj-ea"/>
                <a:cs typeface="+mj-cs"/>
              </a:defRPr>
            </a:lvl1pPr>
          </a:lstStyle>
          <a:p>
            <a:pPr lvl="0"/>
            <a:r>
              <a:rPr lang="en-US" dirty="0" smtClean="0"/>
              <a:t>Title</a:t>
            </a:r>
            <a:endParaRPr lang="en-US" dirty="0"/>
          </a:p>
        </p:txBody>
      </p:sp>
      <p:sp>
        <p:nvSpPr>
          <p:cNvPr id="1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29 Apr 2018</a:t>
            </a:r>
            <a:endParaRPr lang="en-US" dirty="0"/>
          </a:p>
        </p:txBody>
      </p:sp>
      <p:sp>
        <p:nvSpPr>
          <p:cNvPr id="16"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
        <p:nvSpPr>
          <p:cNvPr id="3" name="Text Placeholder 2"/>
          <p:cNvSpPr>
            <a:spLocks noGrp="1" noChangeAspect="1"/>
          </p:cNvSpPr>
          <p:nvPr>
            <p:ph type="body" sz="quarter" idx="16" hasCustomPrompt="1"/>
          </p:nvPr>
        </p:nvSpPr>
        <p:spPr>
          <a:xfrm>
            <a:off x="124077" y="106946"/>
            <a:ext cx="914400" cy="64008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rtlCol="0" anchor="b" anchorCtr="0">
            <a:normAutofit/>
          </a:bodyPr>
          <a:lstStyle>
            <a:lvl1pPr algn="ctr">
              <a:buFontTx/>
              <a:buNone/>
              <a:defRPr lang="en-US" sz="6000" dirty="0">
                <a:solidFill>
                  <a:schemeClr val="bg1"/>
                </a:solidFill>
                <a:latin typeface="+mj-lt"/>
                <a:ea typeface="+mj-ea"/>
                <a:cs typeface="+mj-cs"/>
              </a:defRPr>
            </a:lvl1pPr>
          </a:lstStyle>
          <a:p>
            <a:pPr marL="0" lvl="0" indent="0" algn="ctr">
              <a:spcBef>
                <a:spcPct val="0"/>
              </a:spcBef>
              <a:buFontTx/>
              <a:buNone/>
            </a:pPr>
            <a:r>
              <a:rPr lang="en-US" smtClean="0"/>
              <a:t>00</a:t>
            </a:r>
            <a:endParaRPr lang="en-US" dirty="0"/>
          </a:p>
        </p:txBody>
      </p:sp>
    </p:spTree>
    <p:extLst>
      <p:ext uri="{BB962C8B-B14F-4D97-AF65-F5344CB8AC3E}">
        <p14:creationId xmlns:p14="http://schemas.microsoft.com/office/powerpoint/2010/main" val="1258687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evel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a:solidFill>
                  <a:schemeClr val="bg1"/>
                </a:solidFill>
              </a:defRPr>
            </a:lvl1pPr>
          </a:lstStyle>
          <a:p>
            <a:pPr lvl="0"/>
            <a:r>
              <a:rPr lang="en-US" dirty="0"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29 Apr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875930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Level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29 Apr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79602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Level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29 Apr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7926066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vel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29 Apr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7620950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evel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29 Apr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485383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Level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29 Apr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911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29 Apr 2018</a:t>
            </a:r>
            <a:endParaRPr lang="en-US" dirty="0"/>
          </a:p>
        </p:txBody>
      </p:sp>
      <p:sp>
        <p:nvSpPr>
          <p:cNvPr id="15"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cxnSp>
        <p:nvCxnSpPr>
          <p:cNvPr id="19" name="Straight Connector 18"/>
          <p:cNvCxnSpPr/>
          <p:nvPr userDrawn="1"/>
        </p:nvCxnSpPr>
        <p:spPr>
          <a:xfrm>
            <a:off x="0" y="653891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5469226" y="6569926"/>
            <a:ext cx="1611018" cy="276999"/>
          </a:xfrm>
          <a:prstGeom prst="rect">
            <a:avLst/>
          </a:prstGeom>
          <a:noFill/>
        </p:spPr>
        <p:txBody>
          <a:bodyPr wrap="none" lIns="0" tIns="0" rIns="0" bIns="0" rtlCol="0">
            <a:spAutoFit/>
          </a:bodyPr>
          <a:lstStyle/>
          <a:p>
            <a:r>
              <a:rPr lang="en-US" sz="1800" dirty="0" smtClean="0">
                <a:solidFill>
                  <a:srgbClr val="3F1779"/>
                </a:solidFill>
                <a:latin typeface="Brush Script MT" panose="03060802040406070304" pitchFamily="66" charset="0"/>
              </a:rPr>
              <a:t>Royal Sapphire Edu</a:t>
            </a:r>
            <a:endParaRPr lang="en-US" sz="1800" dirty="0">
              <a:solidFill>
                <a:prstClr val="black">
                  <a:lumMod val="75000"/>
                  <a:lumOff val="25000"/>
                </a:prstClr>
              </a:solidFill>
              <a:latin typeface="Gill Sans MT" panose="020B0502020104020203"/>
            </a:endParaRPr>
          </a:p>
        </p:txBody>
      </p:sp>
    </p:spTree>
    <p:extLst>
      <p:ext uri="{BB962C8B-B14F-4D97-AF65-F5344CB8AC3E}">
        <p14:creationId xmlns:p14="http://schemas.microsoft.com/office/powerpoint/2010/main" val="19154785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2" r:id="rId3"/>
    <p:sldLayoutId id="2147483650" r:id="rId4"/>
    <p:sldLayoutId id="2147483667" r:id="rId5"/>
    <p:sldLayoutId id="2147483668" r:id="rId6"/>
    <p:sldLayoutId id="2147483669" r:id="rId7"/>
    <p:sldLayoutId id="2147483670" r:id="rId8"/>
    <p:sldLayoutId id="2147483671" r:id="rId9"/>
    <p:sldLayoutId id="2147483666" r:id="rId10"/>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UML 2</a:t>
            </a:r>
            <a:endParaRPr lang="en-US" dirty="0"/>
          </a:p>
        </p:txBody>
      </p:sp>
      <p:sp>
        <p:nvSpPr>
          <p:cNvPr id="3" name="Date Placeholder 2"/>
          <p:cNvSpPr>
            <a:spLocks noGrp="1"/>
          </p:cNvSpPr>
          <p:nvPr>
            <p:ph type="dt" sz="half" idx="2"/>
          </p:nvPr>
        </p:nvSpPr>
        <p:spPr/>
        <p:txBody>
          <a:bodyPr/>
          <a:lstStyle/>
          <a:p>
            <a:r>
              <a:rPr lang="en-US" smtClean="0"/>
              <a:t>29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a:t>
            </a:fld>
            <a:endParaRPr lang="en-US" dirty="0"/>
          </a:p>
        </p:txBody>
      </p:sp>
      <p:sp>
        <p:nvSpPr>
          <p:cNvPr id="9" name="TextBox 8"/>
          <p:cNvSpPr txBox="1"/>
          <p:nvPr/>
        </p:nvSpPr>
        <p:spPr>
          <a:xfrm>
            <a:off x="334534" y="5801605"/>
            <a:ext cx="1392573" cy="369332"/>
          </a:xfrm>
          <a:prstGeom prst="rect">
            <a:avLst/>
          </a:prstGeom>
          <a:noFill/>
          <a:ln>
            <a:solidFill>
              <a:srgbClr val="3F1779"/>
            </a:solidFill>
          </a:ln>
        </p:spPr>
        <p:txBody>
          <a:bodyPr wrap="square" rtlCol="0">
            <a:spAutoFit/>
          </a:bodyPr>
          <a:lstStyle/>
          <a:p>
            <a:r>
              <a:rPr lang="en-US" dirty="0" smtClean="0"/>
              <a:t>Online</a:t>
            </a:r>
            <a:endParaRPr lang="en-US" dirty="0"/>
          </a:p>
        </p:txBody>
      </p:sp>
      <p:sp>
        <p:nvSpPr>
          <p:cNvPr id="10" name="Action Button: Forward or Next 9">
            <a:hlinkClick r:id="rId2" action="ppaction://hlinksldjump" highlightClick="1"/>
          </p:cNvPr>
          <p:cNvSpPr/>
          <p:nvPr/>
        </p:nvSpPr>
        <p:spPr>
          <a:xfrm>
            <a:off x="334534" y="4881943"/>
            <a:ext cx="2455333" cy="762000"/>
          </a:xfrm>
          <a:prstGeom prst="actionButtonForwardNext">
            <a:avLst/>
          </a:prstGeom>
          <a:solidFill>
            <a:schemeClr val="accent1">
              <a:lumMod val="60000"/>
              <a:lumOff val="40000"/>
            </a:schemeClr>
          </a:solidFill>
          <a:ln>
            <a:solidFill>
              <a:srgbClr val="002060"/>
            </a:solidFill>
          </a:ln>
          <a:effectLst>
            <a:innerShdw blurRad="63500" dist="50800" dir="5400000">
              <a:prstClr val="black">
                <a:alpha val="50000"/>
              </a:prstClr>
            </a:innerShdw>
          </a:effectLst>
          <a:scene3d>
            <a:camera prst="orthographicFront"/>
            <a:lightRig rig="threePt" dir="t"/>
          </a:scene3d>
          <a:sp3d>
            <a:bevelT w="114300" prst="artDeco"/>
          </a:sp3d>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p>
            <a:pPr algn="ctr">
              <a:lnSpc>
                <a:spcPct val="90000"/>
              </a:lnSpc>
              <a:spcBef>
                <a:spcPct val="0"/>
              </a:spcBef>
            </a:pPr>
            <a:r>
              <a:rPr lang="en-US" sz="2400" b="1" dirty="0">
                <a:ln w="10160">
                  <a:solidFill>
                    <a:schemeClr val="tx1">
                      <a:lumMod val="50000"/>
                      <a:lumOff val="50000"/>
                    </a:schemeClr>
                  </a:solidFill>
                  <a:prstDash val="solid"/>
                </a:ln>
                <a:solidFill>
                  <a:schemeClr val="bg1"/>
                </a:solidFill>
                <a:effectLst>
                  <a:outerShdw blurRad="38100" dist="22860" dir="5400000" algn="tl" rotWithShape="0">
                    <a:srgbClr val="000000">
                      <a:alpha val="30000"/>
                    </a:srgbClr>
                  </a:outerShdw>
                </a:effectLst>
                <a:latin typeface="+mj-lt"/>
                <a:ea typeface="+mj-ea"/>
                <a:cs typeface="+mj-cs"/>
              </a:rPr>
              <a:t>Appendix</a:t>
            </a:r>
          </a:p>
        </p:txBody>
      </p:sp>
      <p:graphicFrame>
        <p:nvGraphicFramePr>
          <p:cNvPr id="11" name="Table 10"/>
          <p:cNvGraphicFramePr>
            <a:graphicFrameLocks noGrp="1"/>
          </p:cNvGraphicFramePr>
          <p:nvPr>
            <p:extLst>
              <p:ext uri="{D42A27DB-BD31-4B8C-83A1-F6EECF244321}">
                <p14:modId xmlns:p14="http://schemas.microsoft.com/office/powerpoint/2010/main" val="2170714868"/>
              </p:ext>
            </p:extLst>
          </p:nvPr>
        </p:nvGraphicFramePr>
        <p:xfrm>
          <a:off x="6890265" y="3340665"/>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r>
                        <a:rPr lang="en-US" sz="1400" kern="1200" dirty="0" smtClean="0">
                          <a:solidFill>
                            <a:schemeClr val="dk1"/>
                          </a:solidFill>
                          <a:latin typeface="Gill Sans MT" panose="020B0502020104020203" pitchFamily="34" charset="0"/>
                          <a:ea typeface="+mn-ea"/>
                          <a:cs typeface="+mn-cs"/>
                        </a:rPr>
                        <a:t>29 Apr 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Start</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r>
                        <a:rPr lang="en-US" sz="1400" kern="1200" dirty="0" smtClean="0">
                          <a:solidFill>
                            <a:schemeClr val="dk1"/>
                          </a:solidFill>
                          <a:latin typeface="Gill Sans MT" panose="020B0502020104020203" pitchFamily="34" charset="0"/>
                          <a:ea typeface="+mn-ea"/>
                          <a:cs typeface="+mn-cs"/>
                        </a:rPr>
                        <a:t>30</a:t>
                      </a:r>
                      <a:r>
                        <a:rPr lang="en-US" sz="1400" kern="1200" baseline="0" dirty="0" smtClean="0">
                          <a:solidFill>
                            <a:schemeClr val="dk1"/>
                          </a:solidFill>
                          <a:latin typeface="Gill Sans MT" panose="020B0502020104020203" pitchFamily="34" charset="0"/>
                          <a:ea typeface="+mn-ea"/>
                          <a:cs typeface="+mn-cs"/>
                        </a:rPr>
                        <a:t> </a:t>
                      </a:r>
                      <a:r>
                        <a:rPr lang="en-US" sz="1400" kern="1200" dirty="0" smtClean="0">
                          <a:solidFill>
                            <a:schemeClr val="dk1"/>
                          </a:solidFill>
                          <a:latin typeface="Gill Sans MT" panose="020B0502020104020203" pitchFamily="34" charset="0"/>
                          <a:ea typeface="+mn-ea"/>
                          <a:cs typeface="+mn-cs"/>
                        </a:rPr>
                        <a:t>Apr</a:t>
                      </a:r>
                      <a:r>
                        <a:rPr lang="en-US" sz="1400" kern="1200" baseline="0" dirty="0" smtClean="0">
                          <a:solidFill>
                            <a:schemeClr val="dk1"/>
                          </a:solidFill>
                          <a:latin typeface="Gill Sans MT" panose="020B0502020104020203" pitchFamily="34" charset="0"/>
                          <a:ea typeface="+mn-ea"/>
                          <a:cs typeface="+mn-cs"/>
                        </a:rPr>
                        <a:t> </a:t>
                      </a:r>
                      <a:r>
                        <a:rPr lang="en-US" sz="1400" kern="1200" dirty="0" smtClean="0">
                          <a:solidFill>
                            <a:schemeClr val="dk1"/>
                          </a:solidFill>
                          <a:latin typeface="Gill Sans MT" panose="020B0502020104020203" pitchFamily="34" charset="0"/>
                          <a:ea typeface="+mn-ea"/>
                          <a:cs typeface="+mn-cs"/>
                        </a:rPr>
                        <a:t>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1: 3-9</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r>
                        <a:rPr lang="en-US" sz="1400" kern="1200" dirty="0" smtClean="0">
                          <a:solidFill>
                            <a:schemeClr val="dk1"/>
                          </a:solidFill>
                          <a:latin typeface="Gill Sans MT" panose="020B0502020104020203" pitchFamily="34" charset="0"/>
                          <a:ea typeface="+mn-ea"/>
                          <a:cs typeface="+mn-cs"/>
                        </a:rPr>
                        <a:t>21 May 18</a:t>
                      </a:r>
                      <a:endParaRPr lang="en-US" sz="1400" kern="1200" dirty="0" smtClean="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1: 10-13</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898696628"/>
              </p:ext>
            </p:extLst>
          </p:nvPr>
        </p:nvGraphicFramePr>
        <p:xfrm>
          <a:off x="9350479" y="3340662"/>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spTree>
    <p:extLst>
      <p:ext uri="{BB962C8B-B14F-4D97-AF65-F5344CB8AC3E}">
        <p14:creationId xmlns:p14="http://schemas.microsoft.com/office/powerpoint/2010/main" val="35024120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UML as Sketch </a:t>
            </a:r>
            <a:r>
              <a:rPr lang="en-US" dirty="0" smtClean="0"/>
              <a:t>								   </a:t>
            </a:r>
            <a:r>
              <a:rPr lang="en-US" dirty="0" smtClean="0">
                <a:solidFill>
                  <a:srgbClr val="C00000"/>
                </a:solidFill>
              </a:rPr>
              <a:t>|</a:t>
            </a:r>
            <a:endParaRPr lang="en-US" dirty="0">
              <a:solidFill>
                <a:srgbClr val="C00000"/>
              </a:solidFill>
            </a:endParaRPr>
          </a:p>
        </p:txBody>
      </p:sp>
      <p:sp>
        <p:nvSpPr>
          <p:cNvPr id="8" name="Content Placeholder 7"/>
          <p:cNvSpPr>
            <a:spLocks noGrp="1"/>
          </p:cNvSpPr>
          <p:nvPr>
            <p:ph idx="1"/>
          </p:nvPr>
        </p:nvSpPr>
        <p:spPr/>
        <p:txBody>
          <a:bodyPr/>
          <a:lstStyle/>
          <a:p>
            <a:pPr lvl="1"/>
            <a:r>
              <a:rPr lang="en-US" dirty="0" smtClean="0"/>
              <a:t>With </a:t>
            </a:r>
            <a:r>
              <a:rPr lang="en-US" dirty="0">
                <a:solidFill>
                  <a:srgbClr val="FF0000"/>
                </a:solidFill>
              </a:rPr>
              <a:t>reverse engineering</a:t>
            </a:r>
            <a:r>
              <a:rPr lang="en-US" dirty="0"/>
              <a:t>, you use </a:t>
            </a:r>
            <a:r>
              <a:rPr lang="en-US" dirty="0">
                <a:solidFill>
                  <a:srgbClr val="FF0000"/>
                </a:solidFill>
              </a:rPr>
              <a:t>sketches</a:t>
            </a:r>
            <a:r>
              <a:rPr lang="en-US" dirty="0"/>
              <a:t> to explain how </a:t>
            </a:r>
            <a:r>
              <a:rPr lang="en-US" dirty="0">
                <a:solidFill>
                  <a:srgbClr val="FF0000"/>
                </a:solidFill>
              </a:rPr>
              <a:t>some part</a:t>
            </a:r>
            <a:r>
              <a:rPr lang="en-US" dirty="0"/>
              <a:t> of a system </a:t>
            </a:r>
            <a:r>
              <a:rPr lang="en-US" dirty="0">
                <a:solidFill>
                  <a:srgbClr val="FF0000"/>
                </a:solidFill>
              </a:rPr>
              <a:t>works</a:t>
            </a:r>
            <a:r>
              <a:rPr lang="en-US" dirty="0"/>
              <a:t>.</a:t>
            </a:r>
          </a:p>
          <a:p>
            <a:pPr lvl="2"/>
            <a:r>
              <a:rPr lang="en-US" dirty="0"/>
              <a:t>You don't show every class, simply those that are interesting and worth talking about before you dig into the code.</a:t>
            </a:r>
          </a:p>
          <a:p>
            <a:pPr lvl="1"/>
            <a:r>
              <a:rPr lang="en-US" dirty="0" smtClean="0"/>
              <a:t>Because </a:t>
            </a:r>
            <a:r>
              <a:rPr lang="en-US" dirty="0"/>
              <a:t>sketching is pretty </a:t>
            </a:r>
            <a:r>
              <a:rPr lang="en-US" dirty="0">
                <a:solidFill>
                  <a:srgbClr val="FF0000"/>
                </a:solidFill>
              </a:rPr>
              <a:t>informal</a:t>
            </a:r>
            <a:r>
              <a:rPr lang="en-US" dirty="0"/>
              <a:t> and </a:t>
            </a:r>
            <a:r>
              <a:rPr lang="en-US" dirty="0">
                <a:solidFill>
                  <a:srgbClr val="FF0000"/>
                </a:solidFill>
              </a:rPr>
              <a:t>dynamic</a:t>
            </a:r>
            <a:r>
              <a:rPr lang="en-US" dirty="0"/>
              <a:t>, you need to do it quickly and collaboratively, so a </a:t>
            </a:r>
            <a:r>
              <a:rPr lang="en-US" dirty="0">
                <a:solidFill>
                  <a:srgbClr val="FF0000"/>
                </a:solidFill>
              </a:rPr>
              <a:t>common medium</a:t>
            </a:r>
            <a:r>
              <a:rPr lang="en-US" dirty="0"/>
              <a:t> is a </a:t>
            </a:r>
            <a:r>
              <a:rPr lang="en-US" dirty="0">
                <a:solidFill>
                  <a:srgbClr val="FF0000"/>
                </a:solidFill>
              </a:rPr>
              <a:t>whiteboard</a:t>
            </a:r>
            <a:r>
              <a:rPr lang="en-US" dirty="0"/>
              <a:t>.</a:t>
            </a:r>
          </a:p>
          <a:p>
            <a:pPr lvl="2"/>
            <a:r>
              <a:rPr lang="en-US" dirty="0"/>
              <a:t>Sketches are also useful in documents, in which case the focus is communication rather than completeness. </a:t>
            </a:r>
          </a:p>
          <a:p>
            <a:pPr lvl="2"/>
            <a:r>
              <a:rPr lang="en-US" dirty="0"/>
              <a:t>The tools used for sketching are </a:t>
            </a:r>
            <a:r>
              <a:rPr lang="en-US" dirty="0">
                <a:solidFill>
                  <a:srgbClr val="FF0000"/>
                </a:solidFill>
              </a:rPr>
              <a:t>lightweight drawing tools</a:t>
            </a:r>
            <a:r>
              <a:rPr lang="en-US" dirty="0"/>
              <a:t>, and often people aren't too particular about keeping to every strict rule of the UML.</a:t>
            </a:r>
          </a:p>
          <a:p>
            <a:pPr lvl="1"/>
            <a:r>
              <a:rPr lang="en-US" dirty="0"/>
              <a:t>Most UML diagrams shown in books, such as my other books, are </a:t>
            </a:r>
            <a:r>
              <a:rPr lang="en-US" dirty="0" smtClean="0"/>
              <a:t>sketches.</a:t>
            </a:r>
          </a:p>
          <a:p>
            <a:pPr lvl="1"/>
            <a:r>
              <a:rPr lang="en-US" dirty="0" smtClean="0"/>
              <a:t>Their </a:t>
            </a:r>
            <a:r>
              <a:rPr lang="en-US" dirty="0"/>
              <a:t>emphasis is on </a:t>
            </a:r>
            <a:r>
              <a:rPr lang="en-US" dirty="0">
                <a:solidFill>
                  <a:srgbClr val="FF0000"/>
                </a:solidFill>
              </a:rPr>
              <a:t>selective communication</a:t>
            </a:r>
            <a:r>
              <a:rPr lang="en-US" dirty="0"/>
              <a:t> rather than </a:t>
            </a:r>
            <a:r>
              <a:rPr lang="en-US" dirty="0">
                <a:solidFill>
                  <a:srgbClr val="FF0000"/>
                </a:solidFill>
              </a:rPr>
              <a:t>complete specification</a:t>
            </a:r>
            <a:r>
              <a:rPr lang="en-US" dirty="0" smtClean="0"/>
              <a:t>.</a:t>
            </a:r>
            <a:endParaRPr lang="en-US" dirty="0"/>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10</a:t>
            </a:fld>
            <a:endParaRPr lang="en-US" dirty="0"/>
          </a:p>
        </p:txBody>
      </p:sp>
    </p:spTree>
    <p:extLst>
      <p:ext uri="{BB962C8B-B14F-4D97-AF65-F5344CB8AC3E}">
        <p14:creationId xmlns:p14="http://schemas.microsoft.com/office/powerpoint/2010/main" val="388582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as Blueprint</a:t>
            </a:r>
            <a:endParaRPr lang="en-US" dirty="0"/>
          </a:p>
        </p:txBody>
      </p:sp>
      <p:sp>
        <p:nvSpPr>
          <p:cNvPr id="3" name="Content Placeholder 2"/>
          <p:cNvSpPr>
            <a:spLocks noGrp="1"/>
          </p:cNvSpPr>
          <p:nvPr>
            <p:ph idx="1"/>
          </p:nvPr>
        </p:nvSpPr>
        <p:spPr/>
        <p:txBody>
          <a:bodyPr/>
          <a:lstStyle/>
          <a:p>
            <a:r>
              <a:rPr lang="en-US" dirty="0"/>
              <a:t>In contrast, </a:t>
            </a:r>
            <a:r>
              <a:rPr lang="en-US" dirty="0">
                <a:solidFill>
                  <a:srgbClr val="FF0000"/>
                </a:solidFill>
              </a:rPr>
              <a:t>UML as blueprint</a:t>
            </a:r>
            <a:r>
              <a:rPr lang="en-US" dirty="0"/>
              <a:t> is about </a:t>
            </a:r>
            <a:r>
              <a:rPr lang="en-US" dirty="0" smtClean="0">
                <a:solidFill>
                  <a:srgbClr val="FF0000"/>
                </a:solidFill>
              </a:rPr>
              <a:t>completeness</a:t>
            </a:r>
            <a:r>
              <a:rPr lang="en-US" dirty="0" smtClean="0"/>
              <a:t>.</a:t>
            </a:r>
          </a:p>
          <a:p>
            <a:pPr lvl="1"/>
            <a:r>
              <a:rPr lang="en-US" dirty="0" smtClean="0"/>
              <a:t>In </a:t>
            </a:r>
            <a:r>
              <a:rPr lang="en-US" dirty="0">
                <a:solidFill>
                  <a:srgbClr val="FF0000"/>
                </a:solidFill>
              </a:rPr>
              <a:t>forward engineering</a:t>
            </a:r>
            <a:r>
              <a:rPr lang="en-US" dirty="0"/>
              <a:t>, the </a:t>
            </a:r>
            <a:r>
              <a:rPr lang="en-US" dirty="0">
                <a:solidFill>
                  <a:srgbClr val="FF0000"/>
                </a:solidFill>
              </a:rPr>
              <a:t>idea</a:t>
            </a:r>
            <a:r>
              <a:rPr lang="en-US" dirty="0"/>
              <a:t> is that blueprints are developed by a </a:t>
            </a:r>
            <a:r>
              <a:rPr lang="en-US" dirty="0">
                <a:solidFill>
                  <a:srgbClr val="FF0000"/>
                </a:solidFill>
              </a:rPr>
              <a:t>designer</a:t>
            </a:r>
            <a:r>
              <a:rPr lang="en-US" dirty="0"/>
              <a:t> whose job is to build a </a:t>
            </a:r>
            <a:r>
              <a:rPr lang="en-US" dirty="0">
                <a:solidFill>
                  <a:srgbClr val="FF0000"/>
                </a:solidFill>
              </a:rPr>
              <a:t>detailed design</a:t>
            </a:r>
            <a:r>
              <a:rPr lang="en-US" dirty="0"/>
              <a:t> for a </a:t>
            </a:r>
            <a:r>
              <a:rPr lang="en-US" dirty="0">
                <a:solidFill>
                  <a:srgbClr val="FF0000"/>
                </a:solidFill>
              </a:rPr>
              <a:t>programmer</a:t>
            </a:r>
            <a:r>
              <a:rPr lang="en-US" dirty="0"/>
              <a:t> to </a:t>
            </a:r>
            <a:r>
              <a:rPr lang="en-US" dirty="0">
                <a:solidFill>
                  <a:srgbClr val="FF0000"/>
                </a:solidFill>
              </a:rPr>
              <a:t>code </a:t>
            </a:r>
            <a:r>
              <a:rPr lang="en-US" dirty="0" smtClean="0">
                <a:solidFill>
                  <a:srgbClr val="FF0000"/>
                </a:solidFill>
              </a:rPr>
              <a:t>up</a:t>
            </a:r>
            <a:r>
              <a:rPr lang="en-US" dirty="0" smtClean="0"/>
              <a:t>.</a:t>
            </a:r>
          </a:p>
          <a:p>
            <a:pPr lvl="2"/>
            <a:r>
              <a:rPr lang="en-US" dirty="0" smtClean="0"/>
              <a:t>That </a:t>
            </a:r>
            <a:r>
              <a:rPr lang="en-US" dirty="0"/>
              <a:t>design should be sufficiently complete in that all </a:t>
            </a:r>
            <a:r>
              <a:rPr lang="en-US" dirty="0">
                <a:solidFill>
                  <a:srgbClr val="FF0000"/>
                </a:solidFill>
              </a:rPr>
              <a:t>design decisions</a:t>
            </a:r>
            <a:r>
              <a:rPr lang="en-US" dirty="0"/>
              <a:t> are laid out, and the </a:t>
            </a:r>
            <a:r>
              <a:rPr lang="en-US" dirty="0">
                <a:solidFill>
                  <a:srgbClr val="FF0000"/>
                </a:solidFill>
              </a:rPr>
              <a:t>programmer</a:t>
            </a:r>
            <a:r>
              <a:rPr lang="en-US" dirty="0"/>
              <a:t> should be able to follow it as a </a:t>
            </a:r>
            <a:r>
              <a:rPr lang="en-US" dirty="0">
                <a:solidFill>
                  <a:srgbClr val="0070C0"/>
                </a:solidFill>
              </a:rPr>
              <a:t>pretty</a:t>
            </a:r>
            <a:r>
              <a:rPr lang="en-US" dirty="0"/>
              <a:t> </a:t>
            </a:r>
            <a:r>
              <a:rPr lang="en-US" dirty="0">
                <a:solidFill>
                  <a:srgbClr val="FF0000"/>
                </a:solidFill>
              </a:rPr>
              <a:t>straightforward</a:t>
            </a:r>
            <a:r>
              <a:rPr lang="en-US" dirty="0"/>
              <a:t> </a:t>
            </a:r>
            <a:r>
              <a:rPr lang="en-US" dirty="0">
                <a:solidFill>
                  <a:srgbClr val="0070C0"/>
                </a:solidFill>
              </a:rPr>
              <a:t>activity</a:t>
            </a:r>
            <a:r>
              <a:rPr lang="en-US" dirty="0"/>
              <a:t> that </a:t>
            </a:r>
            <a:r>
              <a:rPr lang="en-US" dirty="0">
                <a:solidFill>
                  <a:srgbClr val="0070C0"/>
                </a:solidFill>
              </a:rPr>
              <a:t>requires</a:t>
            </a:r>
            <a:r>
              <a:rPr lang="en-US" dirty="0"/>
              <a:t> </a:t>
            </a:r>
            <a:r>
              <a:rPr lang="en-US" dirty="0">
                <a:solidFill>
                  <a:srgbClr val="FF0000"/>
                </a:solidFill>
              </a:rPr>
              <a:t>little </a:t>
            </a:r>
            <a:r>
              <a:rPr lang="en-US" dirty="0" smtClean="0">
                <a:solidFill>
                  <a:srgbClr val="FF0000"/>
                </a:solidFill>
              </a:rPr>
              <a:t>thought</a:t>
            </a:r>
            <a:r>
              <a:rPr lang="en-US" dirty="0" smtClean="0"/>
              <a:t>.</a:t>
            </a:r>
          </a:p>
          <a:p>
            <a:pPr lvl="2"/>
            <a:r>
              <a:rPr lang="en-US" dirty="0" smtClean="0"/>
              <a:t>The </a:t>
            </a:r>
            <a:r>
              <a:rPr lang="en-US" dirty="0">
                <a:solidFill>
                  <a:srgbClr val="FF0000"/>
                </a:solidFill>
              </a:rPr>
              <a:t>designer</a:t>
            </a:r>
            <a:r>
              <a:rPr lang="en-US" dirty="0"/>
              <a:t> may be the </a:t>
            </a:r>
            <a:r>
              <a:rPr lang="en-US" dirty="0">
                <a:solidFill>
                  <a:srgbClr val="FF0000"/>
                </a:solidFill>
              </a:rPr>
              <a:t>same person</a:t>
            </a:r>
            <a:r>
              <a:rPr lang="en-US" dirty="0"/>
              <a:t> as the </a:t>
            </a:r>
            <a:r>
              <a:rPr lang="en-US" dirty="0">
                <a:solidFill>
                  <a:srgbClr val="FF0000"/>
                </a:solidFill>
              </a:rPr>
              <a:t>programmer</a:t>
            </a:r>
            <a:r>
              <a:rPr lang="en-US" dirty="0"/>
              <a:t>, but usually the designer is a more </a:t>
            </a:r>
            <a:r>
              <a:rPr lang="en-US" dirty="0">
                <a:solidFill>
                  <a:srgbClr val="FF0000"/>
                </a:solidFill>
              </a:rPr>
              <a:t>senior developer</a:t>
            </a:r>
            <a:r>
              <a:rPr lang="en-US" dirty="0"/>
              <a:t> who designs for a team of </a:t>
            </a:r>
            <a:r>
              <a:rPr lang="en-US" dirty="0" smtClean="0"/>
              <a:t>programmers.</a:t>
            </a:r>
          </a:p>
          <a:p>
            <a:pPr lvl="2"/>
            <a:r>
              <a:rPr lang="en-US" dirty="0" smtClean="0"/>
              <a:t>The </a:t>
            </a:r>
            <a:r>
              <a:rPr lang="en-US" dirty="0"/>
              <a:t>inspiration for this approach is other forms of engineering in which professional engineers create engineering drawings that are handed over to construction companies to </a:t>
            </a:r>
            <a:r>
              <a:rPr lang="en-US" dirty="0" smtClean="0"/>
              <a:t>build.</a:t>
            </a:r>
          </a:p>
          <a:p>
            <a:pPr lvl="2"/>
            <a:r>
              <a:rPr lang="en-US" dirty="0" smtClean="0">
                <a:solidFill>
                  <a:srgbClr val="FF0000"/>
                </a:solidFill>
              </a:rPr>
              <a:t>Blueprinting</a:t>
            </a:r>
            <a:r>
              <a:rPr lang="en-US" dirty="0" smtClean="0"/>
              <a:t> </a:t>
            </a:r>
            <a:r>
              <a:rPr lang="en-US" dirty="0"/>
              <a:t>may be used for </a:t>
            </a:r>
            <a:r>
              <a:rPr lang="en-US" dirty="0">
                <a:solidFill>
                  <a:srgbClr val="FF0000"/>
                </a:solidFill>
              </a:rPr>
              <a:t>all details</a:t>
            </a:r>
            <a:r>
              <a:rPr lang="en-US" dirty="0"/>
              <a:t>, or a designer may draw blueprints to a </a:t>
            </a:r>
            <a:r>
              <a:rPr lang="en-US" dirty="0">
                <a:solidFill>
                  <a:srgbClr val="FF0000"/>
                </a:solidFill>
              </a:rPr>
              <a:t>particular </a:t>
            </a:r>
            <a:r>
              <a:rPr lang="en-US" dirty="0" smtClean="0">
                <a:solidFill>
                  <a:srgbClr val="FF0000"/>
                </a:solidFill>
              </a:rPr>
              <a:t>area</a:t>
            </a:r>
            <a:r>
              <a:rPr lang="en-US" dirty="0" smtClean="0"/>
              <a:t>.</a:t>
            </a:r>
          </a:p>
          <a:p>
            <a:pPr lvl="2"/>
            <a:r>
              <a:rPr lang="en-US" dirty="0" smtClean="0"/>
              <a:t>A </a:t>
            </a:r>
            <a:r>
              <a:rPr lang="en-US" dirty="0"/>
              <a:t>common approach is for a designer to develop </a:t>
            </a:r>
            <a:r>
              <a:rPr lang="en-US" dirty="0">
                <a:solidFill>
                  <a:srgbClr val="FF0000"/>
                </a:solidFill>
              </a:rPr>
              <a:t>blueprint-level models</a:t>
            </a:r>
            <a:r>
              <a:rPr lang="en-US" dirty="0"/>
              <a:t> as far as </a:t>
            </a:r>
            <a:r>
              <a:rPr lang="en-US" dirty="0">
                <a:solidFill>
                  <a:srgbClr val="FF0000"/>
                </a:solidFill>
              </a:rPr>
              <a:t>interfaces of subsystems</a:t>
            </a:r>
            <a:r>
              <a:rPr lang="en-US" dirty="0"/>
              <a:t> but then let developers work out the details of implementing those </a:t>
            </a:r>
            <a:r>
              <a:rPr lang="en-US" dirty="0" smtClean="0"/>
              <a:t>details.</a:t>
            </a:r>
          </a:p>
          <a:p>
            <a:pPr lvl="1"/>
            <a:r>
              <a:rPr lang="en-US" dirty="0" smtClean="0"/>
              <a:t>In </a:t>
            </a:r>
            <a:r>
              <a:rPr lang="en-US" dirty="0">
                <a:solidFill>
                  <a:srgbClr val="FF0000"/>
                </a:solidFill>
              </a:rPr>
              <a:t>reverse engineering</a:t>
            </a:r>
            <a:r>
              <a:rPr lang="en-US" dirty="0"/>
              <a:t>, blueprints aim to convey </a:t>
            </a:r>
            <a:r>
              <a:rPr lang="en-US" dirty="0">
                <a:solidFill>
                  <a:srgbClr val="FF0000"/>
                </a:solidFill>
              </a:rPr>
              <a:t>detailed information</a:t>
            </a:r>
            <a:r>
              <a:rPr lang="en-US" dirty="0"/>
              <a:t> about the </a:t>
            </a:r>
            <a:r>
              <a:rPr lang="en-US" dirty="0">
                <a:solidFill>
                  <a:srgbClr val="FF0000"/>
                </a:solidFill>
              </a:rPr>
              <a:t>code</a:t>
            </a:r>
            <a:r>
              <a:rPr lang="en-US" dirty="0"/>
              <a:t> either in </a:t>
            </a:r>
            <a:r>
              <a:rPr lang="en-US" dirty="0">
                <a:solidFill>
                  <a:srgbClr val="FF0000"/>
                </a:solidFill>
              </a:rPr>
              <a:t>paper documents</a:t>
            </a:r>
            <a:r>
              <a:rPr lang="en-US" dirty="0"/>
              <a:t> or as an </a:t>
            </a:r>
            <a:r>
              <a:rPr lang="en-US" dirty="0">
                <a:solidFill>
                  <a:srgbClr val="FF0000"/>
                </a:solidFill>
              </a:rPr>
              <a:t>interactive graphical </a:t>
            </a:r>
            <a:r>
              <a:rPr lang="en-US" dirty="0" smtClean="0">
                <a:solidFill>
                  <a:srgbClr val="FF0000"/>
                </a:solidFill>
              </a:rPr>
              <a:t>browser</a:t>
            </a:r>
            <a:r>
              <a:rPr lang="en-US" dirty="0" smtClean="0"/>
              <a:t>.</a:t>
            </a:r>
          </a:p>
          <a:p>
            <a:pPr lvl="2"/>
            <a:r>
              <a:rPr lang="en-US" dirty="0" smtClean="0"/>
              <a:t>The </a:t>
            </a:r>
            <a:r>
              <a:rPr lang="en-US" dirty="0"/>
              <a:t>blueprints can show every detail about a class in a graphical form that's easier for developers to </a:t>
            </a:r>
            <a:r>
              <a:rPr lang="en-US" dirty="0" smtClean="0"/>
              <a:t>understand.</a:t>
            </a:r>
            <a:endParaRPr lang="en-US" dirty="0"/>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11</a:t>
            </a:fld>
            <a:endParaRPr lang="en-US" dirty="0"/>
          </a:p>
        </p:txBody>
      </p:sp>
    </p:spTree>
    <p:extLst>
      <p:ext uri="{BB962C8B-B14F-4D97-AF65-F5344CB8AC3E}">
        <p14:creationId xmlns:p14="http://schemas.microsoft.com/office/powerpoint/2010/main" val="17294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as </a:t>
            </a:r>
            <a:r>
              <a:rPr lang="en-US" dirty="0" smtClean="0"/>
              <a:t>Blueprint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2"/>
            <a:r>
              <a:rPr lang="en-US" dirty="0" smtClean="0"/>
              <a:t>Blueprints </a:t>
            </a:r>
            <a:r>
              <a:rPr lang="en-US" dirty="0"/>
              <a:t>require much more </a:t>
            </a:r>
            <a:r>
              <a:rPr lang="en-US" dirty="0">
                <a:solidFill>
                  <a:srgbClr val="FF0000"/>
                </a:solidFill>
              </a:rPr>
              <a:t>sophisticated tools</a:t>
            </a:r>
            <a:r>
              <a:rPr lang="en-US" dirty="0"/>
              <a:t> than sketches do in order to handle the details required for the </a:t>
            </a:r>
            <a:r>
              <a:rPr lang="en-US" dirty="0" smtClean="0"/>
              <a:t>task.</a:t>
            </a:r>
          </a:p>
          <a:p>
            <a:pPr lvl="2"/>
            <a:r>
              <a:rPr lang="en-US" dirty="0" smtClean="0"/>
              <a:t>Specialized </a:t>
            </a:r>
            <a:r>
              <a:rPr lang="en-US" dirty="0">
                <a:solidFill>
                  <a:srgbClr val="FF0000"/>
                </a:solidFill>
              </a:rPr>
              <a:t>CASE</a:t>
            </a:r>
            <a:r>
              <a:rPr lang="en-US" dirty="0"/>
              <a:t> (computer-aided software engineering) </a:t>
            </a:r>
            <a:r>
              <a:rPr lang="en-US" dirty="0">
                <a:solidFill>
                  <a:srgbClr val="FF0000"/>
                </a:solidFill>
              </a:rPr>
              <a:t>tools</a:t>
            </a:r>
            <a:r>
              <a:rPr lang="en-US" dirty="0"/>
              <a:t> fall into this category, although the term CASE has become a dirty word, and vendors try to avoid it </a:t>
            </a:r>
            <a:r>
              <a:rPr lang="en-US" dirty="0" smtClean="0"/>
              <a:t>now.</a:t>
            </a:r>
          </a:p>
          <a:p>
            <a:pPr lvl="1"/>
            <a:r>
              <a:rPr lang="en-US" dirty="0" smtClean="0">
                <a:solidFill>
                  <a:srgbClr val="FF0000"/>
                </a:solidFill>
              </a:rPr>
              <a:t>Forward-engineering</a:t>
            </a:r>
            <a:r>
              <a:rPr lang="en-US" dirty="0" smtClean="0"/>
              <a:t> </a:t>
            </a:r>
            <a:r>
              <a:rPr lang="en-US" dirty="0">
                <a:solidFill>
                  <a:srgbClr val="FF0000"/>
                </a:solidFill>
              </a:rPr>
              <a:t>tools</a:t>
            </a:r>
            <a:r>
              <a:rPr lang="en-US" dirty="0"/>
              <a:t> support </a:t>
            </a:r>
            <a:r>
              <a:rPr lang="en-US" dirty="0">
                <a:solidFill>
                  <a:srgbClr val="FF0000"/>
                </a:solidFill>
              </a:rPr>
              <a:t>diagram drawing</a:t>
            </a:r>
            <a:r>
              <a:rPr lang="en-US" dirty="0"/>
              <a:t> and back it up with a </a:t>
            </a:r>
            <a:r>
              <a:rPr lang="en-US" dirty="0">
                <a:solidFill>
                  <a:srgbClr val="FF0000"/>
                </a:solidFill>
              </a:rPr>
              <a:t>repository</a:t>
            </a:r>
            <a:r>
              <a:rPr lang="en-US" dirty="0"/>
              <a:t> to hold the information. </a:t>
            </a:r>
            <a:endParaRPr lang="en-US" dirty="0" smtClean="0"/>
          </a:p>
          <a:p>
            <a:pPr lvl="1"/>
            <a:r>
              <a:rPr lang="en-US" dirty="0" smtClean="0">
                <a:solidFill>
                  <a:srgbClr val="FF0000"/>
                </a:solidFill>
              </a:rPr>
              <a:t>Reverse-engineering</a:t>
            </a:r>
            <a:r>
              <a:rPr lang="en-US" dirty="0" smtClean="0"/>
              <a:t> </a:t>
            </a:r>
            <a:r>
              <a:rPr lang="en-US" dirty="0">
                <a:solidFill>
                  <a:srgbClr val="FF0000"/>
                </a:solidFill>
              </a:rPr>
              <a:t>tools</a:t>
            </a:r>
            <a:r>
              <a:rPr lang="en-US" dirty="0"/>
              <a:t> read </a:t>
            </a:r>
            <a:r>
              <a:rPr lang="en-US" dirty="0">
                <a:solidFill>
                  <a:srgbClr val="FF0000"/>
                </a:solidFill>
              </a:rPr>
              <a:t>source code</a:t>
            </a:r>
            <a:r>
              <a:rPr lang="en-US" dirty="0"/>
              <a:t> and </a:t>
            </a:r>
            <a:r>
              <a:rPr lang="en-US" dirty="0">
                <a:solidFill>
                  <a:srgbClr val="FF0000"/>
                </a:solidFill>
              </a:rPr>
              <a:t>interpret</a:t>
            </a:r>
            <a:r>
              <a:rPr lang="en-US" dirty="0"/>
              <a:t> from it into the </a:t>
            </a:r>
            <a:r>
              <a:rPr lang="en-US" dirty="0">
                <a:solidFill>
                  <a:srgbClr val="FF0000"/>
                </a:solidFill>
              </a:rPr>
              <a:t>repository</a:t>
            </a:r>
            <a:r>
              <a:rPr lang="en-US" dirty="0"/>
              <a:t> and </a:t>
            </a:r>
            <a:r>
              <a:rPr lang="en-US" dirty="0">
                <a:solidFill>
                  <a:srgbClr val="FF0000"/>
                </a:solidFill>
              </a:rPr>
              <a:t>generate diagrams</a:t>
            </a:r>
            <a:r>
              <a:rPr lang="en-US" dirty="0"/>
              <a:t>. </a:t>
            </a:r>
            <a:endParaRPr lang="en-US" dirty="0" smtClean="0"/>
          </a:p>
          <a:p>
            <a:pPr lvl="1"/>
            <a:r>
              <a:rPr lang="en-US" dirty="0" smtClean="0"/>
              <a:t>Tools </a:t>
            </a:r>
            <a:r>
              <a:rPr lang="en-US" dirty="0"/>
              <a:t>that can do both forward and reverse engineering like this are referred to as </a:t>
            </a:r>
            <a:r>
              <a:rPr lang="en-US" dirty="0">
                <a:solidFill>
                  <a:srgbClr val="FF0000"/>
                </a:solidFill>
              </a:rPr>
              <a:t>round-trip </a:t>
            </a:r>
            <a:r>
              <a:rPr lang="en-US" dirty="0" smtClean="0">
                <a:solidFill>
                  <a:srgbClr val="FF0000"/>
                </a:solidFill>
              </a:rPr>
              <a:t>tools</a:t>
            </a:r>
            <a:r>
              <a:rPr lang="en-US" dirty="0" smtClean="0"/>
              <a:t>.</a:t>
            </a:r>
          </a:p>
          <a:p>
            <a:pPr lvl="1"/>
            <a:r>
              <a:rPr lang="en-US" dirty="0" smtClean="0"/>
              <a:t>Some </a:t>
            </a:r>
            <a:r>
              <a:rPr lang="en-US" dirty="0"/>
              <a:t>tools use the </a:t>
            </a:r>
            <a:r>
              <a:rPr lang="en-US" dirty="0">
                <a:solidFill>
                  <a:srgbClr val="FF0000"/>
                </a:solidFill>
              </a:rPr>
              <a:t>source code</a:t>
            </a:r>
            <a:r>
              <a:rPr lang="en-US" dirty="0"/>
              <a:t> itself as the </a:t>
            </a:r>
            <a:r>
              <a:rPr lang="en-US" dirty="0">
                <a:solidFill>
                  <a:srgbClr val="FF0000"/>
                </a:solidFill>
              </a:rPr>
              <a:t>repository</a:t>
            </a:r>
            <a:r>
              <a:rPr lang="en-US" dirty="0"/>
              <a:t> and use </a:t>
            </a:r>
            <a:r>
              <a:rPr lang="en-US" dirty="0">
                <a:solidFill>
                  <a:srgbClr val="FF0000"/>
                </a:solidFill>
              </a:rPr>
              <a:t>diagrams</a:t>
            </a:r>
            <a:r>
              <a:rPr lang="en-US" dirty="0"/>
              <a:t> as a </a:t>
            </a:r>
            <a:r>
              <a:rPr lang="en-US" dirty="0">
                <a:solidFill>
                  <a:srgbClr val="FF0000"/>
                </a:solidFill>
              </a:rPr>
              <a:t>graphic viewport</a:t>
            </a:r>
            <a:r>
              <a:rPr lang="en-US" dirty="0"/>
              <a:t> on the code. </a:t>
            </a:r>
            <a:endParaRPr lang="en-US" dirty="0" smtClean="0"/>
          </a:p>
          <a:p>
            <a:pPr lvl="2"/>
            <a:r>
              <a:rPr lang="en-US" dirty="0" smtClean="0"/>
              <a:t>These </a:t>
            </a:r>
            <a:r>
              <a:rPr lang="en-US" dirty="0">
                <a:solidFill>
                  <a:srgbClr val="FF0000"/>
                </a:solidFill>
              </a:rPr>
              <a:t>tools</a:t>
            </a:r>
            <a:r>
              <a:rPr lang="en-US" dirty="0"/>
              <a:t> </a:t>
            </a:r>
            <a:r>
              <a:rPr lang="en-US" dirty="0">
                <a:solidFill>
                  <a:srgbClr val="FF0000"/>
                </a:solidFill>
              </a:rPr>
              <a:t>tie</a:t>
            </a:r>
            <a:r>
              <a:rPr lang="en-US" dirty="0"/>
              <a:t> much more </a:t>
            </a:r>
            <a:r>
              <a:rPr lang="en-US" dirty="0">
                <a:solidFill>
                  <a:srgbClr val="FF0000"/>
                </a:solidFill>
              </a:rPr>
              <a:t>closely</a:t>
            </a:r>
            <a:r>
              <a:rPr lang="en-US" dirty="0"/>
              <a:t> into </a:t>
            </a:r>
            <a:r>
              <a:rPr lang="en-US" dirty="0">
                <a:solidFill>
                  <a:srgbClr val="FF0000"/>
                </a:solidFill>
              </a:rPr>
              <a:t>programming</a:t>
            </a:r>
            <a:r>
              <a:rPr lang="en-US" dirty="0"/>
              <a:t> and often </a:t>
            </a:r>
            <a:r>
              <a:rPr lang="en-US" dirty="0">
                <a:solidFill>
                  <a:srgbClr val="FF0000"/>
                </a:solidFill>
              </a:rPr>
              <a:t>integrate</a:t>
            </a:r>
            <a:r>
              <a:rPr lang="en-US" dirty="0"/>
              <a:t> directly with </a:t>
            </a:r>
            <a:r>
              <a:rPr lang="en-US" dirty="0">
                <a:solidFill>
                  <a:srgbClr val="FF0000"/>
                </a:solidFill>
              </a:rPr>
              <a:t>programming</a:t>
            </a:r>
            <a:r>
              <a:rPr lang="en-US" dirty="0"/>
              <a:t> </a:t>
            </a:r>
            <a:r>
              <a:rPr lang="en-US" dirty="0" smtClean="0">
                <a:solidFill>
                  <a:srgbClr val="FF0000"/>
                </a:solidFill>
              </a:rPr>
              <a:t>editors</a:t>
            </a:r>
            <a:r>
              <a:rPr lang="en-US" dirty="0" smtClean="0"/>
              <a:t>.</a:t>
            </a:r>
          </a:p>
          <a:p>
            <a:pPr lvl="2"/>
            <a:r>
              <a:rPr lang="en-US" dirty="0" smtClean="0"/>
              <a:t>I </a:t>
            </a:r>
            <a:r>
              <a:rPr lang="en-US" dirty="0"/>
              <a:t>like to think of these as </a:t>
            </a:r>
            <a:r>
              <a:rPr lang="en-US" dirty="0">
                <a:solidFill>
                  <a:srgbClr val="FF0000"/>
                </a:solidFill>
              </a:rPr>
              <a:t>tripless tools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12</a:t>
            </a:fld>
            <a:endParaRPr lang="en-US" dirty="0"/>
          </a:p>
        </p:txBody>
      </p:sp>
    </p:spTree>
    <p:extLst>
      <p:ext uri="{BB962C8B-B14F-4D97-AF65-F5344CB8AC3E}">
        <p14:creationId xmlns:p14="http://schemas.microsoft.com/office/powerpoint/2010/main" val="2509346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as Programming Language</a:t>
            </a:r>
            <a:endParaRPr lang="en-US" dirty="0"/>
          </a:p>
        </p:txBody>
      </p:sp>
      <p:sp>
        <p:nvSpPr>
          <p:cNvPr id="3" name="Content Placeholder 2"/>
          <p:cNvSpPr>
            <a:spLocks noGrp="1"/>
          </p:cNvSpPr>
          <p:nvPr>
            <p:ph idx="1"/>
          </p:nvPr>
        </p:nvSpPr>
        <p:spPr/>
        <p:txBody>
          <a:bodyPr/>
          <a:lstStyle/>
          <a:p>
            <a:r>
              <a:rPr lang="en-US" dirty="0"/>
              <a:t>As you do more and more in the </a:t>
            </a:r>
            <a:r>
              <a:rPr lang="en-US" dirty="0">
                <a:solidFill>
                  <a:srgbClr val="FF0000"/>
                </a:solidFill>
              </a:rPr>
              <a:t>UML</a:t>
            </a:r>
            <a:r>
              <a:rPr lang="en-US" dirty="0"/>
              <a:t> and the </a:t>
            </a:r>
            <a:r>
              <a:rPr lang="en-US" dirty="0">
                <a:solidFill>
                  <a:srgbClr val="FF0000"/>
                </a:solidFill>
              </a:rPr>
              <a:t>programming</a:t>
            </a:r>
            <a:r>
              <a:rPr lang="en-US" dirty="0"/>
              <a:t> gets </a:t>
            </a:r>
            <a:r>
              <a:rPr lang="en-US" dirty="0">
                <a:solidFill>
                  <a:srgbClr val="0070C0"/>
                </a:solidFill>
              </a:rPr>
              <a:t>increasingly</a:t>
            </a:r>
            <a:r>
              <a:rPr lang="en-US" dirty="0">
                <a:solidFill>
                  <a:srgbClr val="FF0000"/>
                </a:solidFill>
              </a:rPr>
              <a:t> mechanical</a:t>
            </a:r>
            <a:r>
              <a:rPr lang="en-US" dirty="0"/>
              <a:t>, it becomes obvious that the </a:t>
            </a:r>
            <a:r>
              <a:rPr lang="en-US" dirty="0">
                <a:solidFill>
                  <a:srgbClr val="FF0000"/>
                </a:solidFill>
              </a:rPr>
              <a:t>programming</a:t>
            </a:r>
            <a:r>
              <a:rPr lang="en-US" dirty="0"/>
              <a:t> should be </a:t>
            </a:r>
            <a:r>
              <a:rPr lang="en-US" dirty="0" smtClean="0">
                <a:solidFill>
                  <a:srgbClr val="FF0000"/>
                </a:solidFill>
              </a:rPr>
              <a:t>automated</a:t>
            </a:r>
            <a:r>
              <a:rPr lang="en-US" dirty="0" smtClean="0"/>
              <a:t>.</a:t>
            </a:r>
          </a:p>
          <a:p>
            <a:pPr lvl="1"/>
            <a:r>
              <a:rPr lang="en-US" dirty="0" smtClean="0"/>
              <a:t>Indeed</a:t>
            </a:r>
            <a:r>
              <a:rPr lang="en-US" dirty="0"/>
              <a:t>, many </a:t>
            </a:r>
            <a:r>
              <a:rPr lang="en-US" dirty="0">
                <a:solidFill>
                  <a:srgbClr val="FF0000"/>
                </a:solidFill>
              </a:rPr>
              <a:t>CASE tools</a:t>
            </a:r>
            <a:r>
              <a:rPr lang="en-US" dirty="0"/>
              <a:t> do </a:t>
            </a:r>
            <a:r>
              <a:rPr lang="en-US" dirty="0">
                <a:solidFill>
                  <a:srgbClr val="0070C0"/>
                </a:solidFill>
              </a:rPr>
              <a:t>some</a:t>
            </a:r>
            <a:r>
              <a:rPr lang="en-US" dirty="0"/>
              <a:t> </a:t>
            </a:r>
            <a:r>
              <a:rPr lang="en-US" dirty="0">
                <a:solidFill>
                  <a:srgbClr val="0070C0"/>
                </a:solidFill>
              </a:rPr>
              <a:t>form</a:t>
            </a:r>
            <a:r>
              <a:rPr lang="en-US" dirty="0"/>
              <a:t> of </a:t>
            </a:r>
            <a:r>
              <a:rPr lang="en-US" dirty="0">
                <a:solidFill>
                  <a:srgbClr val="FF0000"/>
                </a:solidFill>
              </a:rPr>
              <a:t>code generation</a:t>
            </a:r>
            <a:r>
              <a:rPr lang="en-US" dirty="0"/>
              <a:t>, which automates building a significant part of a </a:t>
            </a:r>
            <a:r>
              <a:rPr lang="en-US" dirty="0" smtClean="0"/>
              <a:t>system.</a:t>
            </a:r>
          </a:p>
          <a:p>
            <a:pPr lvl="1"/>
            <a:r>
              <a:rPr lang="en-US" dirty="0" smtClean="0"/>
              <a:t>Eventually</a:t>
            </a:r>
            <a:r>
              <a:rPr lang="en-US" dirty="0"/>
              <a:t>, however, you reach the </a:t>
            </a:r>
            <a:r>
              <a:rPr lang="en-US" dirty="0">
                <a:solidFill>
                  <a:srgbClr val="FF0000"/>
                </a:solidFill>
              </a:rPr>
              <a:t>point</a:t>
            </a:r>
            <a:r>
              <a:rPr lang="en-US" dirty="0"/>
              <a:t> at which </a:t>
            </a:r>
            <a:r>
              <a:rPr lang="en-US" dirty="0">
                <a:solidFill>
                  <a:srgbClr val="FF0000"/>
                </a:solidFill>
              </a:rPr>
              <a:t>all the system</a:t>
            </a:r>
            <a:r>
              <a:rPr lang="en-US" dirty="0"/>
              <a:t> can be specified in the </a:t>
            </a:r>
            <a:r>
              <a:rPr lang="en-US" dirty="0">
                <a:solidFill>
                  <a:srgbClr val="FF0000"/>
                </a:solidFill>
              </a:rPr>
              <a:t>UML</a:t>
            </a:r>
            <a:r>
              <a:rPr lang="en-US" dirty="0"/>
              <a:t>, and you reach </a:t>
            </a:r>
            <a:r>
              <a:rPr lang="en-US" dirty="0">
                <a:solidFill>
                  <a:srgbClr val="FF0000"/>
                </a:solidFill>
              </a:rPr>
              <a:t>UML as programming </a:t>
            </a:r>
            <a:r>
              <a:rPr lang="en-US" dirty="0" smtClean="0">
                <a:solidFill>
                  <a:srgbClr val="FF0000"/>
                </a:solidFill>
              </a:rPr>
              <a:t>language</a:t>
            </a:r>
            <a:r>
              <a:rPr lang="en-US" dirty="0" smtClean="0"/>
              <a:t>.</a:t>
            </a:r>
          </a:p>
          <a:p>
            <a:pPr lvl="1"/>
            <a:r>
              <a:rPr lang="en-US" dirty="0" smtClean="0"/>
              <a:t>In </a:t>
            </a:r>
            <a:r>
              <a:rPr lang="en-US" dirty="0"/>
              <a:t>this environment, </a:t>
            </a:r>
            <a:r>
              <a:rPr lang="en-US" dirty="0">
                <a:solidFill>
                  <a:srgbClr val="FF0000"/>
                </a:solidFill>
              </a:rPr>
              <a:t>developers</a:t>
            </a:r>
            <a:r>
              <a:rPr lang="en-US" dirty="0"/>
              <a:t> draw </a:t>
            </a:r>
            <a:r>
              <a:rPr lang="en-US" dirty="0">
                <a:solidFill>
                  <a:srgbClr val="FF0000"/>
                </a:solidFill>
              </a:rPr>
              <a:t>UML diagrams</a:t>
            </a:r>
            <a:r>
              <a:rPr lang="en-US" dirty="0"/>
              <a:t> that are </a:t>
            </a:r>
            <a:r>
              <a:rPr lang="en-US" dirty="0">
                <a:solidFill>
                  <a:srgbClr val="FF0000"/>
                </a:solidFill>
              </a:rPr>
              <a:t>compiled</a:t>
            </a:r>
            <a:r>
              <a:rPr lang="en-US" dirty="0"/>
              <a:t> directly to </a:t>
            </a:r>
            <a:r>
              <a:rPr lang="en-US" dirty="0">
                <a:solidFill>
                  <a:srgbClr val="FF0000"/>
                </a:solidFill>
              </a:rPr>
              <a:t>executable code</a:t>
            </a:r>
            <a:r>
              <a:rPr lang="en-US" dirty="0"/>
              <a:t>, and the </a:t>
            </a:r>
            <a:r>
              <a:rPr lang="en-US" dirty="0">
                <a:solidFill>
                  <a:srgbClr val="FF0000"/>
                </a:solidFill>
              </a:rPr>
              <a:t>UML </a:t>
            </a:r>
            <a:r>
              <a:rPr lang="en-US" dirty="0">
                <a:solidFill>
                  <a:srgbClr val="0070C0"/>
                </a:solidFill>
              </a:rPr>
              <a:t>becomes the</a:t>
            </a:r>
            <a:r>
              <a:rPr lang="en-US" dirty="0">
                <a:solidFill>
                  <a:srgbClr val="FF0000"/>
                </a:solidFill>
              </a:rPr>
              <a:t> source </a:t>
            </a:r>
            <a:r>
              <a:rPr lang="en-US" dirty="0" smtClean="0">
                <a:solidFill>
                  <a:srgbClr val="FF0000"/>
                </a:solidFill>
              </a:rPr>
              <a:t>code</a:t>
            </a:r>
            <a:r>
              <a:rPr lang="en-US" dirty="0" smtClean="0"/>
              <a:t>.</a:t>
            </a:r>
          </a:p>
          <a:p>
            <a:pPr lvl="1"/>
            <a:r>
              <a:rPr lang="en-US" dirty="0" smtClean="0"/>
              <a:t>Obviously</a:t>
            </a:r>
            <a:r>
              <a:rPr lang="en-US" dirty="0"/>
              <a:t>, this usage of UML demands particularly </a:t>
            </a:r>
            <a:r>
              <a:rPr lang="en-US" dirty="0">
                <a:solidFill>
                  <a:srgbClr val="0070C0"/>
                </a:solidFill>
              </a:rPr>
              <a:t>sophisticated </a:t>
            </a:r>
            <a:r>
              <a:rPr lang="en-US" dirty="0">
                <a:solidFill>
                  <a:srgbClr val="FF0000"/>
                </a:solidFill>
              </a:rPr>
              <a:t>tooling</a:t>
            </a:r>
            <a:r>
              <a:rPr lang="en-US" dirty="0"/>
              <a:t>. (Also, the </a:t>
            </a:r>
            <a:r>
              <a:rPr lang="en-US" dirty="0">
                <a:solidFill>
                  <a:srgbClr val="FF0000"/>
                </a:solidFill>
              </a:rPr>
              <a:t>notions</a:t>
            </a:r>
            <a:r>
              <a:rPr lang="en-US" dirty="0"/>
              <a:t> of </a:t>
            </a:r>
            <a:r>
              <a:rPr lang="en-US" dirty="0">
                <a:solidFill>
                  <a:srgbClr val="FF0000"/>
                </a:solidFill>
              </a:rPr>
              <a:t>forward</a:t>
            </a:r>
            <a:r>
              <a:rPr lang="en-US" dirty="0"/>
              <a:t> and </a:t>
            </a:r>
            <a:r>
              <a:rPr lang="en-US" dirty="0">
                <a:solidFill>
                  <a:srgbClr val="FF0000"/>
                </a:solidFill>
              </a:rPr>
              <a:t>reverse</a:t>
            </a:r>
            <a:r>
              <a:rPr lang="en-US" dirty="0"/>
              <a:t> </a:t>
            </a:r>
            <a:r>
              <a:rPr lang="en-US" dirty="0">
                <a:solidFill>
                  <a:srgbClr val="0070C0"/>
                </a:solidFill>
              </a:rPr>
              <a:t>engineering</a:t>
            </a:r>
            <a:r>
              <a:rPr lang="en-US" dirty="0"/>
              <a:t> </a:t>
            </a:r>
            <a:r>
              <a:rPr lang="en-US" dirty="0">
                <a:solidFill>
                  <a:srgbClr val="FF0000"/>
                </a:solidFill>
              </a:rPr>
              <a:t>don't make any sense </a:t>
            </a:r>
            <a:r>
              <a:rPr lang="en-US" dirty="0"/>
              <a:t>for this mode, as the </a:t>
            </a:r>
            <a:r>
              <a:rPr lang="en-US" dirty="0">
                <a:solidFill>
                  <a:srgbClr val="FF0000"/>
                </a:solidFill>
              </a:rPr>
              <a:t>UML</a:t>
            </a:r>
            <a:r>
              <a:rPr lang="en-US" dirty="0"/>
              <a:t> and </a:t>
            </a:r>
            <a:r>
              <a:rPr lang="en-US" dirty="0">
                <a:solidFill>
                  <a:srgbClr val="FF0000"/>
                </a:solidFill>
              </a:rPr>
              <a:t>source code</a:t>
            </a:r>
            <a:r>
              <a:rPr lang="en-US" dirty="0"/>
              <a:t> are the </a:t>
            </a:r>
            <a:r>
              <a:rPr lang="en-US" dirty="0">
                <a:solidFill>
                  <a:srgbClr val="FF0000"/>
                </a:solidFill>
              </a:rPr>
              <a:t>same thing</a:t>
            </a:r>
            <a:r>
              <a:rPr lang="en-US" dirty="0" smtClean="0"/>
              <a:t>.)</a:t>
            </a:r>
          </a:p>
          <a:p>
            <a:pPr lvl="1"/>
            <a:r>
              <a:rPr lang="en-US" dirty="0"/>
              <a:t>One of the interesting questions around the UML as programming language is how to </a:t>
            </a:r>
            <a:r>
              <a:rPr lang="en-US" dirty="0">
                <a:solidFill>
                  <a:srgbClr val="FF0000"/>
                </a:solidFill>
              </a:rPr>
              <a:t>model</a:t>
            </a:r>
            <a:r>
              <a:rPr lang="en-US" dirty="0"/>
              <a:t> </a:t>
            </a:r>
            <a:r>
              <a:rPr lang="en-US" dirty="0">
                <a:solidFill>
                  <a:srgbClr val="FF0000"/>
                </a:solidFill>
              </a:rPr>
              <a:t>behavioral logic</a:t>
            </a:r>
            <a:r>
              <a:rPr lang="en-US" dirty="0"/>
              <a:t>. </a:t>
            </a:r>
            <a:endParaRPr lang="en-US" dirty="0" smtClean="0"/>
          </a:p>
          <a:p>
            <a:pPr lvl="1"/>
            <a:r>
              <a:rPr lang="en-US" dirty="0" smtClean="0">
                <a:solidFill>
                  <a:srgbClr val="FF0000"/>
                </a:solidFill>
              </a:rPr>
              <a:t>UML </a:t>
            </a:r>
            <a:r>
              <a:rPr lang="en-US" dirty="0">
                <a:solidFill>
                  <a:srgbClr val="FF0000"/>
                </a:solidFill>
              </a:rPr>
              <a:t>2</a:t>
            </a:r>
            <a:r>
              <a:rPr lang="en-US" dirty="0"/>
              <a:t> offers </a:t>
            </a:r>
            <a:r>
              <a:rPr lang="en-US" dirty="0">
                <a:solidFill>
                  <a:srgbClr val="FF0000"/>
                </a:solidFill>
              </a:rPr>
              <a:t>three ways </a:t>
            </a:r>
            <a:r>
              <a:rPr lang="en-US" dirty="0"/>
              <a:t>of </a:t>
            </a:r>
            <a:r>
              <a:rPr lang="en-US" dirty="0">
                <a:solidFill>
                  <a:srgbClr val="FF0000"/>
                </a:solidFill>
              </a:rPr>
              <a:t>behavioral </a:t>
            </a:r>
            <a:r>
              <a:rPr lang="en-US" dirty="0" smtClean="0">
                <a:solidFill>
                  <a:srgbClr val="FF0000"/>
                </a:solidFill>
              </a:rPr>
              <a:t>modeling</a:t>
            </a:r>
            <a:r>
              <a:rPr lang="en-US" dirty="0" smtClean="0"/>
              <a:t>:</a:t>
            </a:r>
          </a:p>
          <a:p>
            <a:pPr lvl="2"/>
            <a:r>
              <a:rPr lang="en-US" dirty="0" smtClean="0"/>
              <a:t>Interaction diagrams</a:t>
            </a:r>
          </a:p>
          <a:p>
            <a:pPr lvl="2"/>
            <a:r>
              <a:rPr lang="en-US" dirty="0" smtClean="0"/>
              <a:t>State diagrams, and</a:t>
            </a:r>
          </a:p>
          <a:p>
            <a:pPr lvl="2"/>
            <a:r>
              <a:rPr lang="en-US" dirty="0" smtClean="0"/>
              <a:t>Activity diagrams</a:t>
            </a:r>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13</a:t>
            </a:fld>
            <a:endParaRPr lang="en-US" dirty="0"/>
          </a:p>
        </p:txBody>
      </p:sp>
    </p:spTree>
    <p:extLst>
      <p:ext uri="{BB962C8B-B14F-4D97-AF65-F5344CB8AC3E}">
        <p14:creationId xmlns:p14="http://schemas.microsoft.com/office/powerpoint/2010/main" val="1228841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as Programming Language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All </a:t>
            </a:r>
            <a:r>
              <a:rPr lang="en-US" dirty="0"/>
              <a:t>have their </a:t>
            </a:r>
            <a:r>
              <a:rPr lang="en-US" dirty="0">
                <a:solidFill>
                  <a:srgbClr val="FF0000"/>
                </a:solidFill>
              </a:rPr>
              <a:t>proponents</a:t>
            </a:r>
            <a:r>
              <a:rPr lang="en-US" dirty="0"/>
              <a:t> for programming in.</a:t>
            </a:r>
          </a:p>
          <a:p>
            <a:pPr lvl="2"/>
            <a:r>
              <a:rPr lang="en-US" dirty="0" smtClean="0"/>
              <a:t>If </a:t>
            </a:r>
            <a:r>
              <a:rPr lang="en-US" dirty="0"/>
              <a:t>the UML does gain popularity as a programming language, it will be interesting to see which of these techniques become successful</a:t>
            </a:r>
            <a:r>
              <a:rPr lang="en-US" dirty="0" smtClean="0"/>
              <a:t>.</a:t>
            </a:r>
          </a:p>
          <a:p>
            <a:pPr lvl="1"/>
            <a:r>
              <a:rPr lang="en-US" dirty="0"/>
              <a:t>Another way in which people look at the UML is the range between using it for </a:t>
            </a:r>
            <a:r>
              <a:rPr lang="en-US" dirty="0">
                <a:solidFill>
                  <a:srgbClr val="FF0000"/>
                </a:solidFill>
              </a:rPr>
              <a:t>conceptual</a:t>
            </a:r>
            <a:r>
              <a:rPr lang="en-US" dirty="0"/>
              <a:t> and for </a:t>
            </a:r>
            <a:r>
              <a:rPr lang="en-US" dirty="0">
                <a:solidFill>
                  <a:srgbClr val="FF0000"/>
                </a:solidFill>
              </a:rPr>
              <a:t>software </a:t>
            </a:r>
            <a:r>
              <a:rPr lang="en-US" dirty="0" smtClean="0">
                <a:solidFill>
                  <a:srgbClr val="FF0000"/>
                </a:solidFill>
              </a:rPr>
              <a:t>modeling</a:t>
            </a:r>
            <a:r>
              <a:rPr lang="en-US" dirty="0" smtClean="0"/>
              <a:t>.</a:t>
            </a:r>
          </a:p>
          <a:p>
            <a:pPr lvl="1"/>
            <a:r>
              <a:rPr lang="en-US" dirty="0" smtClean="0"/>
              <a:t>Most </a:t>
            </a:r>
            <a:r>
              <a:rPr lang="en-US" dirty="0"/>
              <a:t>people are familiar with the UML used for </a:t>
            </a:r>
            <a:r>
              <a:rPr lang="en-US" dirty="0">
                <a:solidFill>
                  <a:srgbClr val="FF0000"/>
                </a:solidFill>
              </a:rPr>
              <a:t>software </a:t>
            </a:r>
            <a:r>
              <a:rPr lang="en-US" dirty="0" smtClean="0">
                <a:solidFill>
                  <a:srgbClr val="FF0000"/>
                </a:solidFill>
              </a:rPr>
              <a:t>modeling</a:t>
            </a:r>
            <a:r>
              <a:rPr lang="en-US" dirty="0" smtClean="0"/>
              <a:t>.</a:t>
            </a:r>
          </a:p>
          <a:p>
            <a:pPr lvl="1"/>
            <a:r>
              <a:rPr lang="en-US" dirty="0" smtClean="0"/>
              <a:t>In </a:t>
            </a:r>
            <a:r>
              <a:rPr lang="en-US" dirty="0"/>
              <a:t>this </a:t>
            </a:r>
            <a:r>
              <a:rPr lang="en-US" dirty="0">
                <a:solidFill>
                  <a:srgbClr val="FF0000"/>
                </a:solidFill>
              </a:rPr>
              <a:t>software perspective</a:t>
            </a:r>
            <a:r>
              <a:rPr lang="en-US" dirty="0"/>
              <a:t>, the </a:t>
            </a:r>
            <a:r>
              <a:rPr lang="en-US" dirty="0">
                <a:solidFill>
                  <a:srgbClr val="0070C0"/>
                </a:solidFill>
              </a:rPr>
              <a:t>elements</a:t>
            </a:r>
            <a:r>
              <a:rPr lang="en-US" dirty="0"/>
              <a:t> of the </a:t>
            </a:r>
            <a:r>
              <a:rPr lang="en-US" dirty="0">
                <a:solidFill>
                  <a:srgbClr val="FF0000"/>
                </a:solidFill>
              </a:rPr>
              <a:t>UML</a:t>
            </a:r>
            <a:r>
              <a:rPr lang="en-US" dirty="0"/>
              <a:t> </a:t>
            </a:r>
            <a:r>
              <a:rPr lang="en-US" dirty="0">
                <a:solidFill>
                  <a:srgbClr val="0070C0"/>
                </a:solidFill>
              </a:rPr>
              <a:t>map</a:t>
            </a:r>
            <a:r>
              <a:rPr lang="en-US" dirty="0"/>
              <a:t> pretty </a:t>
            </a:r>
            <a:r>
              <a:rPr lang="en-US" dirty="0">
                <a:solidFill>
                  <a:srgbClr val="FF0000"/>
                </a:solidFill>
              </a:rPr>
              <a:t>directly</a:t>
            </a:r>
            <a:r>
              <a:rPr lang="en-US" dirty="0"/>
              <a:t> to </a:t>
            </a:r>
            <a:r>
              <a:rPr lang="en-US" dirty="0">
                <a:solidFill>
                  <a:srgbClr val="0070C0"/>
                </a:solidFill>
              </a:rPr>
              <a:t>elements</a:t>
            </a:r>
            <a:r>
              <a:rPr lang="en-US" dirty="0"/>
              <a:t> in a </a:t>
            </a:r>
            <a:r>
              <a:rPr lang="en-US" dirty="0">
                <a:solidFill>
                  <a:srgbClr val="FF0000"/>
                </a:solidFill>
              </a:rPr>
              <a:t>software </a:t>
            </a:r>
            <a:r>
              <a:rPr lang="en-US" dirty="0" smtClean="0">
                <a:solidFill>
                  <a:srgbClr val="FF0000"/>
                </a:solidFill>
              </a:rPr>
              <a:t>system</a:t>
            </a:r>
            <a:r>
              <a:rPr lang="en-US" dirty="0" smtClean="0"/>
              <a:t>.</a:t>
            </a:r>
          </a:p>
          <a:p>
            <a:pPr lvl="2"/>
            <a:r>
              <a:rPr lang="en-US" dirty="0" smtClean="0"/>
              <a:t>As </a:t>
            </a:r>
            <a:r>
              <a:rPr lang="en-US" dirty="0"/>
              <a:t>we shall see, the mapping is by no means prescriptive, but when we use the UML, we are talking about software elements.</a:t>
            </a:r>
          </a:p>
          <a:p>
            <a:pPr lvl="1"/>
            <a:r>
              <a:rPr lang="en-US" dirty="0"/>
              <a:t>With the </a:t>
            </a:r>
            <a:r>
              <a:rPr lang="en-US" dirty="0">
                <a:solidFill>
                  <a:srgbClr val="FF0000"/>
                </a:solidFill>
              </a:rPr>
              <a:t>conceptual perspective</a:t>
            </a:r>
            <a:r>
              <a:rPr lang="en-US" dirty="0"/>
              <a:t>, the UML represents a description of the concepts of a </a:t>
            </a:r>
            <a:r>
              <a:rPr lang="en-US" dirty="0">
                <a:solidFill>
                  <a:srgbClr val="FF0000"/>
                </a:solidFill>
              </a:rPr>
              <a:t>domain</a:t>
            </a:r>
            <a:r>
              <a:rPr lang="en-US" dirty="0"/>
              <a:t> of study. </a:t>
            </a:r>
            <a:endParaRPr lang="en-US" dirty="0" smtClean="0"/>
          </a:p>
          <a:p>
            <a:pPr lvl="2"/>
            <a:r>
              <a:rPr lang="en-US" dirty="0" smtClean="0"/>
              <a:t>Here</a:t>
            </a:r>
            <a:r>
              <a:rPr lang="en-US" dirty="0"/>
              <a:t>, we aren't talking about software elements so much as we are building a vocabulary to talk about a particular domain.</a:t>
            </a:r>
          </a:p>
          <a:p>
            <a:pPr lvl="1"/>
            <a:r>
              <a:rPr lang="en-US" dirty="0"/>
              <a:t>There are no hard-and-fast rules about perspective; as it turns out, there's really quite a large range of usage. </a:t>
            </a:r>
            <a:endParaRPr lang="en-US" dirty="0" smtClean="0"/>
          </a:p>
          <a:p>
            <a:pPr lvl="1"/>
            <a:r>
              <a:rPr lang="en-US" dirty="0" smtClean="0"/>
              <a:t>Some </a:t>
            </a:r>
            <a:r>
              <a:rPr lang="en-US" dirty="0"/>
              <a:t>tools automatically turn source code into the UML diagrams, treating the UML as an alternative view of the </a:t>
            </a:r>
            <a:r>
              <a:rPr lang="en-US" dirty="0" smtClean="0"/>
              <a:t>source. </a:t>
            </a:r>
            <a:r>
              <a:rPr lang="en-US" dirty="0"/>
              <a:t>That's very much a </a:t>
            </a:r>
            <a:r>
              <a:rPr lang="en-US" dirty="0">
                <a:solidFill>
                  <a:srgbClr val="FF0000"/>
                </a:solidFill>
              </a:rPr>
              <a:t>software perspective</a:t>
            </a:r>
            <a:r>
              <a:rPr lang="en-US" dirty="0"/>
              <a:t>. </a:t>
            </a:r>
            <a:endParaRPr lang="en-US" dirty="0" smtClean="0"/>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14</a:t>
            </a:fld>
            <a:endParaRPr lang="en-US" dirty="0"/>
          </a:p>
        </p:txBody>
      </p:sp>
    </p:spTree>
    <p:extLst>
      <p:ext uri="{BB962C8B-B14F-4D97-AF65-F5344CB8AC3E}">
        <p14:creationId xmlns:p14="http://schemas.microsoft.com/office/powerpoint/2010/main" val="92292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as Programming Language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If </a:t>
            </a:r>
            <a:r>
              <a:rPr lang="en-US" dirty="0"/>
              <a:t>you use UML diagrams to try and understand the various meanings of the terms </a:t>
            </a:r>
            <a:r>
              <a:rPr lang="en-US" dirty="0">
                <a:solidFill>
                  <a:srgbClr val="FF0000"/>
                </a:solidFill>
              </a:rPr>
              <a:t>asset pool</a:t>
            </a:r>
            <a:r>
              <a:rPr lang="en-US" dirty="0"/>
              <a:t> with a bunch of accountants, you are in a much more </a:t>
            </a:r>
            <a:r>
              <a:rPr lang="en-US" dirty="0">
                <a:solidFill>
                  <a:srgbClr val="FF0000"/>
                </a:solidFill>
              </a:rPr>
              <a:t>conceptual frame </a:t>
            </a:r>
            <a:r>
              <a:rPr lang="en-US" dirty="0">
                <a:solidFill>
                  <a:srgbClr val="0070C0"/>
                </a:solidFill>
              </a:rPr>
              <a:t>of</a:t>
            </a:r>
            <a:r>
              <a:rPr lang="en-US" dirty="0">
                <a:solidFill>
                  <a:srgbClr val="FF0000"/>
                </a:solidFill>
              </a:rPr>
              <a:t> mind</a:t>
            </a:r>
            <a:r>
              <a:rPr lang="en-US" dirty="0" smtClean="0"/>
              <a:t>.</a:t>
            </a:r>
            <a:endParaRPr lang="en-US" dirty="0"/>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15</a:t>
            </a:fld>
            <a:endParaRPr lang="en-US" dirty="0"/>
          </a:p>
        </p:txBody>
      </p:sp>
    </p:spTree>
    <p:extLst>
      <p:ext uri="{BB962C8B-B14F-4D97-AF65-F5344CB8AC3E}">
        <p14:creationId xmlns:p14="http://schemas.microsoft.com/office/powerpoint/2010/main" val="44278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Edition</a:t>
            </a:r>
            <a:endParaRPr lang="en-US" dirty="0"/>
          </a:p>
        </p:txBody>
      </p:sp>
      <p:sp>
        <p:nvSpPr>
          <p:cNvPr id="3" name="Content Placeholder 2"/>
          <p:cNvSpPr>
            <a:spLocks noGrp="1"/>
          </p:cNvSpPr>
          <p:nvPr>
            <p:ph idx="1"/>
          </p:nvPr>
        </p:nvSpPr>
        <p:spPr/>
        <p:txBody>
          <a:bodyPr/>
          <a:lstStyle/>
          <a:p>
            <a:r>
              <a:rPr lang="en-US" dirty="0"/>
              <a:t>In previous editions of this book, I split the </a:t>
            </a:r>
            <a:r>
              <a:rPr lang="en-US" dirty="0">
                <a:solidFill>
                  <a:srgbClr val="FF0000"/>
                </a:solidFill>
              </a:rPr>
              <a:t>software perspective</a:t>
            </a:r>
            <a:r>
              <a:rPr lang="en-US" dirty="0"/>
              <a:t> </a:t>
            </a:r>
            <a:r>
              <a:rPr lang="en-US" dirty="0" smtClean="0"/>
              <a:t>into</a:t>
            </a:r>
          </a:p>
          <a:p>
            <a:pPr lvl="2"/>
            <a:r>
              <a:rPr lang="en-US" dirty="0" smtClean="0"/>
              <a:t>specification </a:t>
            </a:r>
            <a:r>
              <a:rPr lang="en-US" dirty="0"/>
              <a:t>(interface</a:t>
            </a:r>
            <a:r>
              <a:rPr lang="en-US" dirty="0" smtClean="0"/>
              <a:t>)</a:t>
            </a:r>
          </a:p>
          <a:p>
            <a:pPr lvl="2"/>
            <a:r>
              <a:rPr lang="en-US" dirty="0" smtClean="0"/>
              <a:t>Implementation</a:t>
            </a:r>
          </a:p>
          <a:p>
            <a:pPr lvl="1"/>
            <a:r>
              <a:rPr lang="en-US" dirty="0" smtClean="0"/>
              <a:t>In </a:t>
            </a:r>
            <a:r>
              <a:rPr lang="en-US" dirty="0"/>
              <a:t>practice, I found that it was too hard to draw a precise line between the two, so I feel that the distinction is no longer worth making a fuss </a:t>
            </a:r>
            <a:r>
              <a:rPr lang="en-US" dirty="0" smtClean="0"/>
              <a:t>about.</a:t>
            </a:r>
          </a:p>
          <a:p>
            <a:pPr lvl="1"/>
            <a:r>
              <a:rPr lang="en-US" dirty="0" smtClean="0"/>
              <a:t>However</a:t>
            </a:r>
            <a:r>
              <a:rPr lang="en-US" dirty="0"/>
              <a:t>, I'm always inclined to emphasize interface rather than implementation in my </a:t>
            </a:r>
            <a:r>
              <a:rPr lang="en-US" dirty="0" smtClean="0"/>
              <a:t>diagrams.</a:t>
            </a:r>
          </a:p>
          <a:p>
            <a:pPr lvl="1"/>
            <a:r>
              <a:rPr lang="en-US" dirty="0" smtClean="0"/>
              <a:t>These </a:t>
            </a:r>
            <a:r>
              <a:rPr lang="en-US" dirty="0"/>
              <a:t>different ways of using the UML lead to a host of arguments about what UML diagrams mean and what their relationship is to the rest of the </a:t>
            </a:r>
            <a:r>
              <a:rPr lang="en-US" dirty="0" smtClean="0"/>
              <a:t>world.</a:t>
            </a:r>
          </a:p>
          <a:p>
            <a:pPr lvl="1"/>
            <a:r>
              <a:rPr lang="en-US" dirty="0" smtClean="0"/>
              <a:t>In </a:t>
            </a:r>
            <a:r>
              <a:rPr lang="en-US" dirty="0"/>
              <a:t>particular, it affects the relationship between the UML and source </a:t>
            </a:r>
            <a:r>
              <a:rPr lang="en-US" dirty="0" smtClean="0"/>
              <a:t>code.</a:t>
            </a:r>
          </a:p>
          <a:p>
            <a:pPr lvl="1"/>
            <a:r>
              <a:rPr lang="en-US" dirty="0" smtClean="0"/>
              <a:t>Some </a:t>
            </a:r>
            <a:r>
              <a:rPr lang="en-US" dirty="0"/>
              <a:t>people hold the view that the UML should be used to create a design that is independent of the programming language that's used for </a:t>
            </a:r>
            <a:r>
              <a:rPr lang="en-US" dirty="0" smtClean="0"/>
              <a:t>implementation.</a:t>
            </a:r>
          </a:p>
          <a:p>
            <a:pPr lvl="2"/>
            <a:r>
              <a:rPr lang="en-US" dirty="0" smtClean="0"/>
              <a:t>Others </a:t>
            </a:r>
            <a:r>
              <a:rPr lang="en-US" dirty="0"/>
              <a:t>believe that language-independent design is an </a:t>
            </a:r>
            <a:r>
              <a:rPr lang="en-US" dirty="0">
                <a:solidFill>
                  <a:srgbClr val="FF0000"/>
                </a:solidFill>
              </a:rPr>
              <a:t>oxymoron</a:t>
            </a:r>
            <a:r>
              <a:rPr lang="en-US" dirty="0"/>
              <a:t>, with a strong emphasis on the moron. </a:t>
            </a:r>
            <a:endParaRPr lang="en-US" dirty="0" smtClean="0"/>
          </a:p>
          <a:p>
            <a:pPr lvl="2"/>
            <a:r>
              <a:rPr lang="en-US" dirty="0" smtClean="0"/>
              <a:t>Another </a:t>
            </a:r>
            <a:r>
              <a:rPr lang="en-US" dirty="0"/>
              <a:t>difference in viewpoints is what the essence of the UML </a:t>
            </a:r>
            <a:r>
              <a:rPr lang="en-US" dirty="0" smtClean="0"/>
              <a:t>is.</a:t>
            </a:r>
          </a:p>
          <a:p>
            <a:pPr lvl="2"/>
            <a:r>
              <a:rPr lang="en-US" dirty="0" smtClean="0"/>
              <a:t>In </a:t>
            </a:r>
            <a:r>
              <a:rPr lang="en-US" dirty="0"/>
              <a:t>my view, most users of the UML, particularly sketchers, see the essence of the UML to be the diagrams. </a:t>
            </a:r>
            <a:endParaRPr lang="en-US" dirty="0" smtClean="0"/>
          </a:p>
          <a:p>
            <a:pPr lvl="2"/>
            <a:r>
              <a:rPr lang="en-US" dirty="0" smtClean="0"/>
              <a:t>However</a:t>
            </a:r>
            <a:r>
              <a:rPr lang="en-US" dirty="0"/>
              <a:t>, the creators of the UML see the diagrams as secondary; the </a:t>
            </a:r>
            <a:r>
              <a:rPr lang="en-US" dirty="0">
                <a:solidFill>
                  <a:srgbClr val="FF0000"/>
                </a:solidFill>
              </a:rPr>
              <a:t>essence</a:t>
            </a:r>
            <a:r>
              <a:rPr lang="en-US" dirty="0"/>
              <a:t> of the UML is the </a:t>
            </a:r>
            <a:r>
              <a:rPr lang="en-US" dirty="0">
                <a:solidFill>
                  <a:srgbClr val="FF0000"/>
                </a:solidFill>
              </a:rPr>
              <a:t>meta-model</a:t>
            </a:r>
            <a:r>
              <a:rPr lang="en-US" dirty="0" smtClean="0"/>
              <a:t>.</a:t>
            </a:r>
            <a:endParaRPr lang="en-US" dirty="0"/>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16</a:t>
            </a:fld>
            <a:endParaRPr lang="en-US" dirty="0"/>
          </a:p>
        </p:txBody>
      </p:sp>
    </p:spTree>
    <p:extLst>
      <p:ext uri="{BB962C8B-B14F-4D97-AF65-F5344CB8AC3E}">
        <p14:creationId xmlns:p14="http://schemas.microsoft.com/office/powerpoint/2010/main" val="4127102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2"/>
            <a:r>
              <a:rPr lang="en-US" dirty="0" smtClean="0"/>
              <a:t>This </a:t>
            </a:r>
            <a:r>
              <a:rPr lang="en-US" dirty="0"/>
              <a:t>view also makes sense to </a:t>
            </a:r>
            <a:r>
              <a:rPr lang="en-US" dirty="0">
                <a:solidFill>
                  <a:srgbClr val="FF0000"/>
                </a:solidFill>
              </a:rPr>
              <a:t>blueprinters</a:t>
            </a:r>
            <a:r>
              <a:rPr lang="en-US" dirty="0"/>
              <a:t> and UML programming language </a:t>
            </a:r>
            <a:r>
              <a:rPr lang="en-US" dirty="0" smtClean="0"/>
              <a:t>users.</a:t>
            </a:r>
          </a:p>
          <a:p>
            <a:pPr lvl="1"/>
            <a:r>
              <a:rPr lang="en-US" dirty="0" smtClean="0"/>
              <a:t>So </a:t>
            </a:r>
            <a:r>
              <a:rPr lang="en-US" dirty="0"/>
              <a:t>whenever you read anything involving the UML, it's important to understand the point of view of the </a:t>
            </a:r>
            <a:r>
              <a:rPr lang="en-US" dirty="0" smtClean="0"/>
              <a:t>author.</a:t>
            </a:r>
          </a:p>
          <a:p>
            <a:pPr lvl="1"/>
            <a:r>
              <a:rPr lang="en-US" dirty="0" smtClean="0"/>
              <a:t>Only </a:t>
            </a:r>
            <a:r>
              <a:rPr lang="en-US" dirty="0"/>
              <a:t>then can you make sense of the often fierce arguments that the UML </a:t>
            </a:r>
            <a:r>
              <a:rPr lang="en-US" dirty="0" smtClean="0"/>
              <a:t>encourages.</a:t>
            </a:r>
          </a:p>
          <a:p>
            <a:pPr lvl="1"/>
            <a:r>
              <a:rPr lang="en-US" dirty="0" smtClean="0"/>
              <a:t>Having </a:t>
            </a:r>
            <a:r>
              <a:rPr lang="en-US" dirty="0"/>
              <a:t>said all that, I need to make my biases </a:t>
            </a:r>
            <a:r>
              <a:rPr lang="en-US" dirty="0" smtClean="0"/>
              <a:t>clear.</a:t>
            </a:r>
          </a:p>
          <a:p>
            <a:pPr lvl="2"/>
            <a:r>
              <a:rPr lang="en-US" dirty="0" smtClean="0"/>
              <a:t>Almost </a:t>
            </a:r>
            <a:r>
              <a:rPr lang="en-US" dirty="0"/>
              <a:t>all the time, </a:t>
            </a:r>
            <a:r>
              <a:rPr lang="en-US" dirty="0">
                <a:solidFill>
                  <a:srgbClr val="FF0000"/>
                </a:solidFill>
              </a:rPr>
              <a:t>my use</a:t>
            </a:r>
            <a:r>
              <a:rPr lang="en-US" dirty="0"/>
              <a:t> of the </a:t>
            </a:r>
            <a:r>
              <a:rPr lang="en-US" dirty="0">
                <a:solidFill>
                  <a:srgbClr val="FF0000"/>
                </a:solidFill>
              </a:rPr>
              <a:t>UML</a:t>
            </a:r>
            <a:r>
              <a:rPr lang="en-US" dirty="0"/>
              <a:t> is as </a:t>
            </a:r>
            <a:r>
              <a:rPr lang="en-US" dirty="0" smtClean="0">
                <a:solidFill>
                  <a:srgbClr val="FF0000"/>
                </a:solidFill>
              </a:rPr>
              <a:t>sketches</a:t>
            </a:r>
            <a:r>
              <a:rPr lang="en-US" dirty="0" smtClean="0"/>
              <a:t>.</a:t>
            </a:r>
          </a:p>
          <a:p>
            <a:pPr lvl="2"/>
            <a:r>
              <a:rPr lang="en-US" dirty="0" smtClean="0"/>
              <a:t>I </a:t>
            </a:r>
            <a:r>
              <a:rPr lang="en-US" dirty="0"/>
              <a:t>find the UML sketches useful with forward and reverse engineering and in both conceptual and software perspectives</a:t>
            </a:r>
            <a:r>
              <a:rPr lang="en-US" dirty="0" smtClean="0"/>
              <a:t>.</a:t>
            </a:r>
          </a:p>
          <a:p>
            <a:pPr lvl="1"/>
            <a:r>
              <a:rPr lang="en-US" dirty="0"/>
              <a:t>I'm not a fan of </a:t>
            </a:r>
            <a:r>
              <a:rPr lang="en-US" dirty="0">
                <a:solidFill>
                  <a:srgbClr val="FF0000"/>
                </a:solidFill>
              </a:rPr>
              <a:t>detailed forward-engineered blueprints</a:t>
            </a:r>
            <a:r>
              <a:rPr lang="en-US" dirty="0"/>
              <a:t>; I believe that it's too difficult to do well and slows down a development </a:t>
            </a:r>
            <a:r>
              <a:rPr lang="en-US" dirty="0" smtClean="0"/>
              <a:t>effort.</a:t>
            </a:r>
          </a:p>
          <a:p>
            <a:pPr lvl="1"/>
            <a:r>
              <a:rPr lang="en-US" dirty="0" smtClean="0"/>
              <a:t>Blueprinting </a:t>
            </a:r>
            <a:r>
              <a:rPr lang="en-US" dirty="0"/>
              <a:t>to a level of subsystem interfaces is reasonable, but even then you should expect to change those interfaces as developers implement the interactions across the </a:t>
            </a:r>
            <a:r>
              <a:rPr lang="en-US" dirty="0" smtClean="0"/>
              <a:t>interface.</a:t>
            </a:r>
          </a:p>
          <a:p>
            <a:pPr lvl="1"/>
            <a:r>
              <a:rPr lang="en-US" dirty="0" smtClean="0"/>
              <a:t>The </a:t>
            </a:r>
            <a:r>
              <a:rPr lang="en-US" dirty="0"/>
              <a:t>value of reverse-engineered blueprints is dependent on how the tool </a:t>
            </a:r>
            <a:r>
              <a:rPr lang="en-US" dirty="0" smtClean="0"/>
              <a:t>works.</a:t>
            </a:r>
          </a:p>
          <a:p>
            <a:pPr lvl="1"/>
            <a:r>
              <a:rPr lang="en-US" dirty="0" smtClean="0"/>
              <a:t>If </a:t>
            </a:r>
            <a:r>
              <a:rPr lang="en-US" dirty="0"/>
              <a:t>it's used as a dynamic browser, it can be very helpful; if it generates a large document, all it does is kill </a:t>
            </a:r>
            <a:r>
              <a:rPr lang="en-US" dirty="0" smtClean="0"/>
              <a:t>trees.</a:t>
            </a:r>
          </a:p>
          <a:p>
            <a:pPr lvl="1"/>
            <a:r>
              <a:rPr lang="en-US" dirty="0" smtClean="0"/>
              <a:t>I </a:t>
            </a:r>
            <a:r>
              <a:rPr lang="en-US" dirty="0"/>
              <a:t>see the UML as programming language as a nice idea but doubt that it will ever see significant usage</a:t>
            </a:r>
            <a:r>
              <a:rPr lang="en-US" dirty="0" smtClean="0"/>
              <a:t>.</a:t>
            </a:r>
            <a:endParaRPr lang="en-US" dirty="0"/>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17</a:t>
            </a:fld>
            <a:endParaRPr lang="en-US" dirty="0"/>
          </a:p>
        </p:txBody>
      </p:sp>
      <p:sp>
        <p:nvSpPr>
          <p:cNvPr id="6" name="Title 5"/>
          <p:cNvSpPr>
            <a:spLocks noGrp="1"/>
          </p:cNvSpPr>
          <p:nvPr>
            <p:ph type="title"/>
          </p:nvPr>
        </p:nvSpPr>
        <p:spPr/>
        <p:txBody>
          <a:bodyPr/>
          <a:lstStyle/>
          <a:p>
            <a:r>
              <a:rPr lang="en-US" dirty="0"/>
              <a:t>Previous Edition								  </a:t>
            </a:r>
            <a:r>
              <a:rPr lang="en-US" dirty="0" smtClean="0">
                <a:solidFill>
                  <a:srgbClr val="C00000"/>
                </a:solidFill>
              </a:rPr>
              <a:t> |</a:t>
            </a:r>
            <a:endParaRPr lang="en-US" dirty="0"/>
          </a:p>
        </p:txBody>
      </p:sp>
    </p:spTree>
    <p:extLst>
      <p:ext uri="{BB962C8B-B14F-4D97-AF65-F5344CB8AC3E}">
        <p14:creationId xmlns:p14="http://schemas.microsoft.com/office/powerpoint/2010/main" val="1410994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Edition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I'm </a:t>
            </a:r>
            <a:r>
              <a:rPr lang="en-US" dirty="0"/>
              <a:t>not convinced that graphical forms are more productive than textual forms for most programming tasks and that even if they are, it's very difficult for a language to be widely </a:t>
            </a:r>
            <a:r>
              <a:rPr lang="en-US" dirty="0" smtClean="0"/>
              <a:t>accepted.</a:t>
            </a:r>
          </a:p>
          <a:p>
            <a:pPr lvl="1"/>
            <a:r>
              <a:rPr lang="en-US" dirty="0" smtClean="0"/>
              <a:t>As </a:t>
            </a:r>
            <a:r>
              <a:rPr lang="en-US" dirty="0"/>
              <a:t>a result of my biases, this book focuses much more on using the UML for sketching. Fortunately, this makes sense for a brief </a:t>
            </a:r>
            <a:r>
              <a:rPr lang="en-US" dirty="0" smtClean="0"/>
              <a:t>guide.</a:t>
            </a:r>
          </a:p>
          <a:p>
            <a:pPr lvl="1"/>
            <a:r>
              <a:rPr lang="en-US" dirty="0" smtClean="0"/>
              <a:t>I </a:t>
            </a:r>
            <a:r>
              <a:rPr lang="en-US" dirty="0"/>
              <a:t>can't do justice to the UML in its other modes in a book this size, but a book this size makes a good introduction to other books that </a:t>
            </a:r>
            <a:r>
              <a:rPr lang="en-US" dirty="0" smtClean="0"/>
              <a:t>can.</a:t>
            </a:r>
          </a:p>
          <a:p>
            <a:pPr lvl="1"/>
            <a:r>
              <a:rPr lang="en-US" dirty="0" smtClean="0"/>
              <a:t>So </a:t>
            </a:r>
            <a:r>
              <a:rPr lang="en-US" dirty="0"/>
              <a:t>if you're interested in the UML in its other modes, I'd suggest that you treat this book as an introduction and move on to other books as you need </a:t>
            </a:r>
            <a:r>
              <a:rPr lang="en-US" dirty="0" smtClean="0"/>
              <a:t>them.</a:t>
            </a:r>
          </a:p>
          <a:p>
            <a:pPr lvl="1"/>
            <a:r>
              <a:rPr lang="en-US" dirty="0" smtClean="0"/>
              <a:t>If </a:t>
            </a:r>
            <a:r>
              <a:rPr lang="en-US" dirty="0"/>
              <a:t>you're interested only in sketches, this book may well be all you need</a:t>
            </a:r>
            <a:r>
              <a:rPr lang="en-US" dirty="0" smtClean="0"/>
              <a:t>.</a:t>
            </a:r>
            <a:endParaRPr lang="en-US" dirty="0"/>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18</a:t>
            </a:fld>
            <a:endParaRPr lang="en-US" dirty="0"/>
          </a:p>
        </p:txBody>
      </p:sp>
    </p:spTree>
    <p:extLst>
      <p:ext uri="{BB962C8B-B14F-4D97-AF65-F5344CB8AC3E}">
        <p14:creationId xmlns:p14="http://schemas.microsoft.com/office/powerpoint/2010/main" val="3424934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Model Driven </a:t>
            </a:r>
            <a:r>
              <a:rPr lang="en-US" dirty="0" smtClean="0"/>
              <a:t>Architecture </a:t>
            </a:r>
            <a:r>
              <a:rPr lang="en-US" dirty="0"/>
              <a:t>and Executable </a:t>
            </a:r>
            <a:r>
              <a:rPr lang="en-US" dirty="0" smtClean="0"/>
              <a:t>UML</a:t>
            </a:r>
            <a:endParaRPr lang="en-US" dirty="0"/>
          </a:p>
        </p:txBody>
      </p:sp>
      <p:sp>
        <p:nvSpPr>
          <p:cNvPr id="8" name="Content Placeholder 7"/>
          <p:cNvSpPr>
            <a:spLocks noGrp="1"/>
          </p:cNvSpPr>
          <p:nvPr>
            <p:ph idx="1"/>
          </p:nvPr>
        </p:nvSpPr>
        <p:spPr/>
        <p:txBody>
          <a:bodyPr/>
          <a:lstStyle/>
          <a:p>
            <a:r>
              <a:rPr lang="en-US" dirty="0"/>
              <a:t>When people talk about the UML, they also often talk about Model Driven Architecture (MDA) [Kleppe et al.]. </a:t>
            </a:r>
            <a:endParaRPr lang="en-US" dirty="0" smtClean="0"/>
          </a:p>
          <a:p>
            <a:pPr lvl="1"/>
            <a:r>
              <a:rPr lang="en-US" dirty="0" smtClean="0"/>
              <a:t>Essentially</a:t>
            </a:r>
            <a:r>
              <a:rPr lang="en-US" dirty="0"/>
              <a:t>, MDA is a </a:t>
            </a:r>
            <a:r>
              <a:rPr lang="en-US" dirty="0">
                <a:solidFill>
                  <a:srgbClr val="FF0000"/>
                </a:solidFill>
              </a:rPr>
              <a:t>standard approach</a:t>
            </a:r>
            <a:r>
              <a:rPr lang="en-US" dirty="0"/>
              <a:t> to using the </a:t>
            </a:r>
            <a:r>
              <a:rPr lang="en-US" dirty="0">
                <a:solidFill>
                  <a:srgbClr val="FF0000"/>
                </a:solidFill>
              </a:rPr>
              <a:t>UML as a programming language</a:t>
            </a:r>
            <a:r>
              <a:rPr lang="en-US" dirty="0"/>
              <a:t>; the standard is controlled by the </a:t>
            </a:r>
            <a:r>
              <a:rPr lang="en-US" dirty="0">
                <a:solidFill>
                  <a:srgbClr val="FF0000"/>
                </a:solidFill>
              </a:rPr>
              <a:t>OMG</a:t>
            </a:r>
            <a:r>
              <a:rPr lang="en-US" dirty="0"/>
              <a:t>, as is the </a:t>
            </a:r>
            <a:r>
              <a:rPr lang="en-US" dirty="0" smtClean="0"/>
              <a:t>UML.</a:t>
            </a:r>
          </a:p>
          <a:p>
            <a:pPr lvl="1"/>
            <a:r>
              <a:rPr lang="en-US" dirty="0" smtClean="0"/>
              <a:t>By </a:t>
            </a:r>
            <a:r>
              <a:rPr lang="en-US" dirty="0"/>
              <a:t>producing a modeling environment that conforms to the MDA, vendors can create models that can also work with other </a:t>
            </a:r>
            <a:r>
              <a:rPr lang="en-US" dirty="0">
                <a:solidFill>
                  <a:srgbClr val="FF0000"/>
                </a:solidFill>
              </a:rPr>
              <a:t>MDA-compliant</a:t>
            </a:r>
            <a:r>
              <a:rPr lang="en-US" dirty="0"/>
              <a:t> </a:t>
            </a:r>
            <a:r>
              <a:rPr lang="en-US" dirty="0" smtClean="0">
                <a:solidFill>
                  <a:srgbClr val="0070C0"/>
                </a:solidFill>
              </a:rPr>
              <a:t>environments</a:t>
            </a:r>
            <a:r>
              <a:rPr lang="en-US" dirty="0" smtClean="0"/>
              <a:t>.</a:t>
            </a:r>
          </a:p>
          <a:p>
            <a:pPr lvl="1"/>
            <a:r>
              <a:rPr lang="en-US" dirty="0" smtClean="0"/>
              <a:t>MDA </a:t>
            </a:r>
            <a:r>
              <a:rPr lang="en-US" dirty="0"/>
              <a:t>is often talked about in the same breath as the UML because </a:t>
            </a:r>
            <a:r>
              <a:rPr lang="en-US" dirty="0">
                <a:solidFill>
                  <a:srgbClr val="FF0000"/>
                </a:solidFill>
              </a:rPr>
              <a:t>MDA</a:t>
            </a:r>
            <a:r>
              <a:rPr lang="en-US" dirty="0"/>
              <a:t> </a:t>
            </a:r>
            <a:r>
              <a:rPr lang="en-US" dirty="0">
                <a:solidFill>
                  <a:srgbClr val="0070C0"/>
                </a:solidFill>
              </a:rPr>
              <a:t>uses the </a:t>
            </a:r>
            <a:r>
              <a:rPr lang="en-US" dirty="0">
                <a:solidFill>
                  <a:srgbClr val="FF0000"/>
                </a:solidFill>
              </a:rPr>
              <a:t>UML</a:t>
            </a:r>
            <a:r>
              <a:rPr lang="en-US" dirty="0"/>
              <a:t> as its </a:t>
            </a:r>
            <a:r>
              <a:rPr lang="en-US" dirty="0">
                <a:solidFill>
                  <a:srgbClr val="0070C0"/>
                </a:solidFill>
              </a:rPr>
              <a:t>basic</a:t>
            </a:r>
            <a:r>
              <a:rPr lang="en-US" dirty="0"/>
              <a:t> </a:t>
            </a:r>
            <a:r>
              <a:rPr lang="en-US" dirty="0">
                <a:solidFill>
                  <a:srgbClr val="FF0000"/>
                </a:solidFill>
              </a:rPr>
              <a:t>modeling</a:t>
            </a:r>
            <a:r>
              <a:rPr lang="en-US" dirty="0"/>
              <a:t> </a:t>
            </a:r>
            <a:r>
              <a:rPr lang="en-US" dirty="0" smtClean="0">
                <a:solidFill>
                  <a:srgbClr val="0070C0"/>
                </a:solidFill>
              </a:rPr>
              <a:t>language</a:t>
            </a:r>
            <a:r>
              <a:rPr lang="en-US" dirty="0" smtClean="0"/>
              <a:t>.</a:t>
            </a:r>
          </a:p>
          <a:p>
            <a:pPr lvl="1"/>
            <a:r>
              <a:rPr lang="en-US" dirty="0" smtClean="0"/>
              <a:t>But</a:t>
            </a:r>
            <a:r>
              <a:rPr lang="en-US" dirty="0"/>
              <a:t>, of course, you don't have to be using MDA to use the </a:t>
            </a:r>
            <a:r>
              <a:rPr lang="en-US" dirty="0" smtClean="0"/>
              <a:t>UML.</a:t>
            </a:r>
          </a:p>
          <a:p>
            <a:pPr lvl="1"/>
            <a:r>
              <a:rPr lang="en-US" dirty="0" smtClean="0"/>
              <a:t>MDA </a:t>
            </a:r>
            <a:r>
              <a:rPr lang="en-US" dirty="0"/>
              <a:t>divides development work into two main </a:t>
            </a:r>
            <a:r>
              <a:rPr lang="en-US" dirty="0" smtClean="0"/>
              <a:t>areas.</a:t>
            </a:r>
          </a:p>
          <a:p>
            <a:pPr lvl="2"/>
            <a:r>
              <a:rPr lang="en-US" dirty="0" smtClean="0"/>
              <a:t>Modelers </a:t>
            </a:r>
            <a:r>
              <a:rPr lang="en-US" dirty="0"/>
              <a:t>represent a particular application by creating a </a:t>
            </a:r>
            <a:r>
              <a:rPr lang="en-US" dirty="0">
                <a:solidFill>
                  <a:srgbClr val="FF0000"/>
                </a:solidFill>
              </a:rPr>
              <a:t>Platform Independent Model</a:t>
            </a:r>
            <a:r>
              <a:rPr lang="en-US" dirty="0"/>
              <a:t> (PIM</a:t>
            </a:r>
            <a:r>
              <a:rPr lang="en-US" dirty="0" smtClean="0"/>
              <a:t>).</a:t>
            </a:r>
          </a:p>
          <a:p>
            <a:pPr lvl="3"/>
            <a:r>
              <a:rPr lang="en-US" dirty="0" smtClean="0"/>
              <a:t>The </a:t>
            </a:r>
            <a:r>
              <a:rPr lang="en-US" dirty="0"/>
              <a:t>PIM is a UML model that is independent of any particular </a:t>
            </a:r>
            <a:r>
              <a:rPr lang="en-US" dirty="0" smtClean="0"/>
              <a:t>technology.</a:t>
            </a:r>
          </a:p>
          <a:p>
            <a:pPr lvl="2"/>
            <a:r>
              <a:rPr lang="en-US" dirty="0" smtClean="0"/>
              <a:t>Tools </a:t>
            </a:r>
            <a:r>
              <a:rPr lang="en-US" dirty="0"/>
              <a:t>can then turn a PIM into a </a:t>
            </a:r>
            <a:r>
              <a:rPr lang="en-US" dirty="0">
                <a:solidFill>
                  <a:srgbClr val="FF0000"/>
                </a:solidFill>
              </a:rPr>
              <a:t>Platform Specific Model</a:t>
            </a:r>
            <a:r>
              <a:rPr lang="en-US" dirty="0"/>
              <a:t> (PSM</a:t>
            </a:r>
            <a:r>
              <a:rPr lang="en-US" dirty="0" smtClean="0"/>
              <a:t>).</a:t>
            </a:r>
          </a:p>
          <a:p>
            <a:pPr lvl="3"/>
            <a:r>
              <a:rPr lang="en-US" dirty="0" smtClean="0"/>
              <a:t>The </a:t>
            </a:r>
            <a:r>
              <a:rPr lang="en-US" dirty="0"/>
              <a:t>PSM is a model of a system targeted to a specific execution </a:t>
            </a:r>
            <a:r>
              <a:rPr lang="en-US" dirty="0" smtClean="0"/>
              <a:t>environment.</a:t>
            </a:r>
          </a:p>
          <a:p>
            <a:pPr lvl="1"/>
            <a:r>
              <a:rPr lang="en-US" dirty="0" smtClean="0"/>
              <a:t>Further </a:t>
            </a:r>
            <a:r>
              <a:rPr lang="en-US" dirty="0"/>
              <a:t>tools then take the PSM and generate code for that </a:t>
            </a:r>
            <a:r>
              <a:rPr lang="en-US" dirty="0" smtClean="0"/>
              <a:t>platform.</a:t>
            </a:r>
          </a:p>
          <a:p>
            <a:pPr lvl="1"/>
            <a:r>
              <a:rPr lang="en-US" dirty="0" smtClean="0"/>
              <a:t>The </a:t>
            </a:r>
            <a:r>
              <a:rPr lang="en-US" dirty="0"/>
              <a:t>PSM could be UML but doesn't have to be</a:t>
            </a:r>
            <a:r>
              <a:rPr lang="en-US" dirty="0" smtClean="0"/>
              <a:t>.</a:t>
            </a:r>
            <a:endParaRPr lang="en-US" dirty="0"/>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19</a:t>
            </a:fld>
            <a:endParaRPr lang="en-US" dirty="0"/>
          </a:p>
        </p:txBody>
      </p:sp>
    </p:spTree>
    <p:extLst>
      <p:ext uri="{BB962C8B-B14F-4D97-AF65-F5344CB8AC3E}">
        <p14:creationId xmlns:p14="http://schemas.microsoft.com/office/powerpoint/2010/main" val="2704519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UML 2</a:t>
            </a:r>
            <a:endParaRPr lang="en-US" dirty="0"/>
          </a:p>
        </p:txBody>
      </p:sp>
      <p:sp>
        <p:nvSpPr>
          <p:cNvPr id="3" name="Text Placeholder 2"/>
          <p:cNvSpPr>
            <a:spLocks noGrp="1"/>
          </p:cNvSpPr>
          <p:nvPr>
            <p:ph type="body" sz="quarter" idx="14"/>
          </p:nvPr>
        </p:nvSpPr>
        <p:spPr/>
        <p:txBody>
          <a:bodyPr/>
          <a:lstStyle/>
          <a:p>
            <a:r>
              <a:rPr lang="en-US" dirty="0">
                <a:latin typeface="Gill Sans MT" panose="020B0502020104020203" pitchFamily="34" charset="0"/>
              </a:rPr>
              <a:t>UML 2.0 Distilled Martin Fowler 10 2003</a:t>
            </a:r>
          </a:p>
        </p:txBody>
      </p:sp>
      <p:sp>
        <p:nvSpPr>
          <p:cNvPr id="4" name="Text Placeholder 3"/>
          <p:cNvSpPr>
            <a:spLocks noGrp="1"/>
          </p:cNvSpPr>
          <p:nvPr>
            <p:ph type="body" sz="quarter" idx="15"/>
          </p:nvPr>
        </p:nvSpPr>
        <p:spPr/>
        <p:txBody>
          <a:bodyPr/>
          <a:lstStyle/>
          <a:p>
            <a:endParaRPr lang="en-US" dirty="0">
              <a:latin typeface="Gill Sans MT" panose="020B0502020104020203" pitchFamily="34" charset="0"/>
            </a:endParaRPr>
          </a:p>
        </p:txBody>
      </p:sp>
      <p:sp>
        <p:nvSpPr>
          <p:cNvPr id="5" name="Date Placeholder 4"/>
          <p:cNvSpPr>
            <a:spLocks noGrp="1"/>
          </p:cNvSpPr>
          <p:nvPr>
            <p:ph type="dt" sz="half" idx="2"/>
          </p:nvPr>
        </p:nvSpPr>
        <p:spPr/>
        <p:txBody>
          <a:bodyPr/>
          <a:lstStyle/>
          <a:p>
            <a:r>
              <a:rPr lang="en-US" smtClean="0"/>
              <a:t>29 Apr 2018</a:t>
            </a:r>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2</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921700666"/>
              </p:ext>
            </p:extLst>
          </p:nvPr>
        </p:nvGraphicFramePr>
        <p:xfrm>
          <a:off x="10785021" y="1104900"/>
          <a:ext cx="1292952" cy="2711052"/>
        </p:xfrm>
        <a:graphic>
          <a:graphicData uri="http://schemas.openxmlformats.org/drawingml/2006/table">
            <a:tbl>
              <a:tblPr firstRow="1">
                <a:tableStyleId>{5C22544A-7EE6-4342-B048-85BDC9FD1C3A}</a:tableStyleId>
              </a:tblPr>
              <a:tblGrid>
                <a:gridCol w="448065">
                  <a:extLst>
                    <a:ext uri="{9D8B030D-6E8A-4147-A177-3AD203B41FA5}">
                      <a16:colId xmlns:a16="http://schemas.microsoft.com/office/drawing/2014/main" val="1331477486"/>
                    </a:ext>
                  </a:extLst>
                </a:gridCol>
                <a:gridCol w="844887">
                  <a:extLst>
                    <a:ext uri="{9D8B030D-6E8A-4147-A177-3AD203B41FA5}">
                      <a16:colId xmlns:a16="http://schemas.microsoft.com/office/drawing/2014/main" val="508486208"/>
                    </a:ext>
                  </a:extLst>
                </a:gridCol>
              </a:tblGrid>
              <a:tr h="301228">
                <a:tc>
                  <a:txBody>
                    <a:bodyPr/>
                    <a:lstStyle/>
                    <a:p>
                      <a:r>
                        <a:rPr lang="en-US" sz="1200" dirty="0" smtClean="0">
                          <a:latin typeface="Gill Sans MT" panose="020B0502020104020203" pitchFamily="34" charset="0"/>
                        </a:rPr>
                        <a:t>Ch</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Date</a:t>
                      </a:r>
                      <a:endParaRPr lang="en-US" sz="1200" dirty="0">
                        <a:latin typeface="Gill Sans MT" panose="020B0502020104020203" pitchFamily="34" charset="0"/>
                      </a:endParaRPr>
                    </a:p>
                  </a:txBody>
                  <a:tcPr/>
                </a:tc>
                <a:extLst>
                  <a:ext uri="{0D108BD9-81ED-4DB2-BD59-A6C34878D82A}">
                    <a16:rowId xmlns:a16="http://schemas.microsoft.com/office/drawing/2014/main" val="1061832011"/>
                  </a:ext>
                </a:extLst>
              </a:tr>
              <a:tr h="301228">
                <a:tc>
                  <a:txBody>
                    <a:bodyPr/>
                    <a:lstStyle/>
                    <a:p>
                      <a:r>
                        <a:rPr lang="en-US" sz="1200" dirty="0" smtClean="0">
                          <a:latin typeface="Gill Sans MT" panose="020B0502020104020203" pitchFamily="34" charset="0"/>
                        </a:rPr>
                        <a:t>1</a:t>
                      </a:r>
                      <a:endParaRPr lang="en-US" sz="1200" dirty="0">
                        <a:latin typeface="Gill Sans MT" panose="020B0502020104020203" pitchFamily="34" charset="0"/>
                      </a:endParaRPr>
                    </a:p>
                  </a:txBody>
                  <a:tcPr/>
                </a:tc>
                <a:tc>
                  <a:txBody>
                    <a:bodyPr/>
                    <a:lstStyle/>
                    <a:p>
                      <a:r>
                        <a:rPr lang="en-US" sz="1200" smtClean="0">
                          <a:latin typeface="Gill Sans MT" panose="020B0502020104020203" pitchFamily="34" charset="0"/>
                        </a:rPr>
                        <a:t>00 May 18</a:t>
                      </a:r>
                      <a:endParaRPr lang="en-US" sz="1200" dirty="0">
                        <a:latin typeface="Gill Sans MT" panose="020B0502020104020203" pitchFamily="34" charset="0"/>
                      </a:endParaRPr>
                    </a:p>
                  </a:txBody>
                  <a:tcPr/>
                </a:tc>
                <a:extLst>
                  <a:ext uri="{0D108BD9-81ED-4DB2-BD59-A6C34878D82A}">
                    <a16:rowId xmlns:a16="http://schemas.microsoft.com/office/drawing/2014/main" val="3915895731"/>
                  </a:ext>
                </a:extLst>
              </a:tr>
              <a:tr h="301228">
                <a:tc>
                  <a:txBody>
                    <a:bodyPr/>
                    <a:lstStyle/>
                    <a:p>
                      <a:r>
                        <a:rPr lang="en-US" sz="1200" dirty="0" smtClean="0">
                          <a:latin typeface="Gill Sans MT" panose="020B0502020104020203" pitchFamily="34" charset="0"/>
                        </a:rPr>
                        <a:t>2</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126986426"/>
                  </a:ext>
                </a:extLst>
              </a:tr>
              <a:tr h="301228">
                <a:tc>
                  <a:txBody>
                    <a:bodyPr/>
                    <a:lstStyle/>
                    <a:p>
                      <a:r>
                        <a:rPr lang="en-US" sz="1200" dirty="0" smtClean="0">
                          <a:latin typeface="Gill Sans MT" panose="020B0502020104020203" pitchFamily="34" charset="0"/>
                        </a:rPr>
                        <a:t>3</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283472548"/>
                  </a:ext>
                </a:extLst>
              </a:tr>
              <a:tr h="301228">
                <a:tc>
                  <a:txBody>
                    <a:bodyPr/>
                    <a:lstStyle/>
                    <a:p>
                      <a:r>
                        <a:rPr lang="en-US" sz="1200" dirty="0" smtClean="0">
                          <a:latin typeface="Gill Sans MT" panose="020B0502020104020203" pitchFamily="34" charset="0"/>
                        </a:rPr>
                        <a:t>4</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703458135"/>
                  </a:ext>
                </a:extLst>
              </a:tr>
              <a:tr h="301228">
                <a:tc>
                  <a:txBody>
                    <a:bodyPr/>
                    <a:lstStyle/>
                    <a:p>
                      <a:r>
                        <a:rPr lang="en-US" sz="1200" dirty="0" smtClean="0">
                          <a:latin typeface="Gill Sans MT" panose="020B0502020104020203" pitchFamily="34" charset="0"/>
                        </a:rPr>
                        <a:t>5</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733363448"/>
                  </a:ext>
                </a:extLst>
              </a:tr>
              <a:tr h="301228">
                <a:tc>
                  <a:txBody>
                    <a:bodyPr/>
                    <a:lstStyle/>
                    <a:p>
                      <a:r>
                        <a:rPr lang="en-US" sz="1200" dirty="0" smtClean="0">
                          <a:latin typeface="Gill Sans MT" panose="020B0502020104020203" pitchFamily="34" charset="0"/>
                        </a:rPr>
                        <a:t>6</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274355365"/>
                  </a:ext>
                </a:extLst>
              </a:tr>
              <a:tr h="301228">
                <a:tc>
                  <a:txBody>
                    <a:bodyPr/>
                    <a:lstStyle/>
                    <a:p>
                      <a:r>
                        <a:rPr lang="en-US" sz="1200" dirty="0" smtClean="0">
                          <a:latin typeface="Gill Sans MT" panose="020B0502020104020203" pitchFamily="34" charset="0"/>
                        </a:rPr>
                        <a:t>7</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587235144"/>
                  </a:ext>
                </a:extLst>
              </a:tr>
              <a:tr h="301228">
                <a:tc>
                  <a:txBody>
                    <a:bodyPr/>
                    <a:lstStyle/>
                    <a:p>
                      <a:r>
                        <a:rPr lang="en-US" sz="1200" dirty="0" smtClean="0">
                          <a:latin typeface="Gill Sans MT" panose="020B0502020104020203" pitchFamily="34" charset="0"/>
                        </a:rPr>
                        <a:t>8</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656554897"/>
                  </a:ext>
                </a:extLst>
              </a:tr>
            </a:tbl>
          </a:graphicData>
        </a:graphic>
      </p:graphicFrame>
    </p:spTree>
    <p:extLst>
      <p:ext uri="{BB962C8B-B14F-4D97-AF65-F5344CB8AC3E}">
        <p14:creationId xmlns:p14="http://schemas.microsoft.com/office/powerpoint/2010/main" val="22722738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Warehousing System with MDA</a:t>
            </a:r>
            <a:endParaRPr lang="en-US" dirty="0"/>
          </a:p>
        </p:txBody>
      </p:sp>
      <p:sp>
        <p:nvSpPr>
          <p:cNvPr id="8" name="Content Placeholder 7"/>
          <p:cNvSpPr>
            <a:spLocks noGrp="1"/>
          </p:cNvSpPr>
          <p:nvPr>
            <p:ph idx="1"/>
          </p:nvPr>
        </p:nvSpPr>
        <p:spPr/>
        <p:txBody>
          <a:bodyPr/>
          <a:lstStyle/>
          <a:p>
            <a:r>
              <a:rPr lang="en-US" dirty="0"/>
              <a:t>So if you want to build a warehousing system using MDA, you would start by creating a </a:t>
            </a:r>
            <a:r>
              <a:rPr lang="en-US" dirty="0">
                <a:solidFill>
                  <a:srgbClr val="FF0000"/>
                </a:solidFill>
              </a:rPr>
              <a:t>single PIM</a:t>
            </a:r>
            <a:r>
              <a:rPr lang="en-US" dirty="0"/>
              <a:t> of your warehousing </a:t>
            </a:r>
            <a:r>
              <a:rPr lang="en-US" dirty="0" smtClean="0"/>
              <a:t>system.</a:t>
            </a:r>
          </a:p>
          <a:p>
            <a:pPr lvl="1"/>
            <a:r>
              <a:rPr lang="en-US" dirty="0" smtClean="0"/>
              <a:t>If </a:t>
            </a:r>
            <a:r>
              <a:rPr lang="en-US" dirty="0"/>
              <a:t>you then wanted this warehousing system to run on J2EE and .NET, you would use some vendor tools to create </a:t>
            </a:r>
            <a:r>
              <a:rPr lang="en-US" dirty="0">
                <a:solidFill>
                  <a:srgbClr val="FF0000"/>
                </a:solidFill>
              </a:rPr>
              <a:t>two</a:t>
            </a:r>
            <a:r>
              <a:rPr lang="en-US" dirty="0"/>
              <a:t> </a:t>
            </a:r>
            <a:r>
              <a:rPr lang="en-US" dirty="0">
                <a:solidFill>
                  <a:srgbClr val="FF0000"/>
                </a:solidFill>
              </a:rPr>
              <a:t>PSMs</a:t>
            </a:r>
            <a:r>
              <a:rPr lang="en-US" dirty="0"/>
              <a:t>: one for each </a:t>
            </a:r>
            <a:r>
              <a:rPr lang="en-US" dirty="0" smtClean="0"/>
              <a:t>platform.</a:t>
            </a:r>
          </a:p>
          <a:p>
            <a:pPr lvl="1"/>
            <a:r>
              <a:rPr lang="en-US" dirty="0" smtClean="0"/>
              <a:t>Then </a:t>
            </a:r>
            <a:r>
              <a:rPr lang="en-US" dirty="0"/>
              <a:t>further tools would generate code for the two </a:t>
            </a:r>
            <a:r>
              <a:rPr lang="en-US" dirty="0" smtClean="0"/>
              <a:t>platforms.</a:t>
            </a:r>
          </a:p>
          <a:p>
            <a:pPr lvl="1"/>
            <a:r>
              <a:rPr lang="en-US" dirty="0" smtClean="0"/>
              <a:t>If </a:t>
            </a:r>
            <a:r>
              <a:rPr lang="en-US" dirty="0"/>
              <a:t>the process of going from PIM to PSM to final code is </a:t>
            </a:r>
            <a:r>
              <a:rPr lang="en-US" dirty="0">
                <a:solidFill>
                  <a:srgbClr val="FF0000"/>
                </a:solidFill>
              </a:rPr>
              <a:t>completely automated</a:t>
            </a:r>
            <a:r>
              <a:rPr lang="en-US" dirty="0"/>
              <a:t>, we have the </a:t>
            </a:r>
            <a:r>
              <a:rPr lang="en-US" dirty="0">
                <a:solidFill>
                  <a:srgbClr val="FF0000"/>
                </a:solidFill>
              </a:rPr>
              <a:t>UML as programming </a:t>
            </a:r>
            <a:r>
              <a:rPr lang="en-US" dirty="0" smtClean="0">
                <a:solidFill>
                  <a:srgbClr val="FF0000"/>
                </a:solidFill>
              </a:rPr>
              <a:t>language</a:t>
            </a:r>
            <a:r>
              <a:rPr lang="en-US" dirty="0" smtClean="0"/>
              <a:t>.</a:t>
            </a:r>
          </a:p>
          <a:p>
            <a:pPr lvl="1"/>
            <a:r>
              <a:rPr lang="en-US" dirty="0" smtClean="0"/>
              <a:t>If </a:t>
            </a:r>
            <a:r>
              <a:rPr lang="en-US" dirty="0"/>
              <a:t>any of the steps is manual, we have </a:t>
            </a:r>
            <a:r>
              <a:rPr lang="en-US" dirty="0" smtClean="0"/>
              <a:t>blueprints.</a:t>
            </a:r>
          </a:p>
          <a:p>
            <a:pPr lvl="1"/>
            <a:r>
              <a:rPr lang="en-US" dirty="0" smtClean="0"/>
              <a:t>Steve </a:t>
            </a:r>
            <a:r>
              <a:rPr lang="en-US" dirty="0"/>
              <a:t>Mellor has long been active in this kind of work and has recently used the term Executable UML [Mellor and Balcer</a:t>
            </a:r>
            <a:r>
              <a:rPr lang="en-US" dirty="0" smtClean="0"/>
              <a:t>].</a:t>
            </a:r>
            <a:endParaRPr lang="en-US" dirty="0"/>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20</a:t>
            </a:fld>
            <a:endParaRPr lang="en-US" dirty="0"/>
          </a:p>
        </p:txBody>
      </p:sp>
    </p:spTree>
    <p:extLst>
      <p:ext uri="{BB962C8B-B14F-4D97-AF65-F5344CB8AC3E}">
        <p14:creationId xmlns:p14="http://schemas.microsoft.com/office/powerpoint/2010/main" val="3167795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Executable UML</a:t>
            </a:r>
            <a:endParaRPr lang="en-US" dirty="0"/>
          </a:p>
        </p:txBody>
      </p:sp>
      <p:sp>
        <p:nvSpPr>
          <p:cNvPr id="8" name="Content Placeholder 7"/>
          <p:cNvSpPr>
            <a:spLocks noGrp="1"/>
          </p:cNvSpPr>
          <p:nvPr>
            <p:ph idx="1"/>
          </p:nvPr>
        </p:nvSpPr>
        <p:spPr/>
        <p:txBody>
          <a:bodyPr/>
          <a:lstStyle/>
          <a:p>
            <a:r>
              <a:rPr lang="en-US" dirty="0" smtClean="0">
                <a:solidFill>
                  <a:srgbClr val="FF0000"/>
                </a:solidFill>
              </a:rPr>
              <a:t>Executable UML</a:t>
            </a:r>
            <a:r>
              <a:rPr lang="en-US" dirty="0" smtClean="0"/>
              <a:t> is similar to </a:t>
            </a:r>
            <a:r>
              <a:rPr lang="en-US" dirty="0" smtClean="0">
                <a:solidFill>
                  <a:srgbClr val="FF0000"/>
                </a:solidFill>
              </a:rPr>
              <a:t>MDA</a:t>
            </a:r>
            <a:r>
              <a:rPr lang="en-US" dirty="0" smtClean="0"/>
              <a:t> but uses slightly different terms.</a:t>
            </a:r>
          </a:p>
          <a:p>
            <a:pPr lvl="1"/>
            <a:r>
              <a:rPr lang="en-US" dirty="0" smtClean="0"/>
              <a:t>Similarly, you begin with a platform-independent model that is equivalent to MDA's PIM.</a:t>
            </a:r>
          </a:p>
          <a:p>
            <a:pPr lvl="1"/>
            <a:r>
              <a:rPr lang="en-US" dirty="0" smtClean="0"/>
              <a:t>However, the next step is to use a </a:t>
            </a:r>
            <a:r>
              <a:rPr lang="en-US" dirty="0" smtClean="0">
                <a:solidFill>
                  <a:srgbClr val="FF0000"/>
                </a:solidFill>
              </a:rPr>
              <a:t>Model Compiler</a:t>
            </a:r>
            <a:r>
              <a:rPr lang="en-US" dirty="0" smtClean="0"/>
              <a:t> to turn that </a:t>
            </a:r>
            <a:r>
              <a:rPr lang="en-US" dirty="0" smtClean="0">
                <a:solidFill>
                  <a:srgbClr val="FF0000"/>
                </a:solidFill>
              </a:rPr>
              <a:t>UML model</a:t>
            </a:r>
            <a:r>
              <a:rPr lang="en-US" dirty="0" smtClean="0"/>
              <a:t> into a </a:t>
            </a:r>
            <a:r>
              <a:rPr lang="en-US" dirty="0" smtClean="0">
                <a:solidFill>
                  <a:srgbClr val="FF0000"/>
                </a:solidFill>
              </a:rPr>
              <a:t>deployable system</a:t>
            </a:r>
            <a:r>
              <a:rPr lang="en-US" dirty="0" smtClean="0"/>
              <a:t> in a single step; hence, there's no need for the PSM.</a:t>
            </a:r>
          </a:p>
          <a:p>
            <a:pPr lvl="1"/>
            <a:r>
              <a:rPr lang="en-US" dirty="0" smtClean="0"/>
              <a:t>As the term compiler suggests, this step is completely automatic.</a:t>
            </a:r>
          </a:p>
          <a:p>
            <a:pPr lvl="1"/>
            <a:r>
              <a:rPr lang="en-US" dirty="0" smtClean="0"/>
              <a:t>The model compilers are based on </a:t>
            </a:r>
            <a:r>
              <a:rPr lang="en-US" dirty="0" smtClean="0">
                <a:solidFill>
                  <a:srgbClr val="FF0000"/>
                </a:solidFill>
              </a:rPr>
              <a:t>reusable archetypes</a:t>
            </a:r>
            <a:r>
              <a:rPr lang="en-US" dirty="0" smtClean="0"/>
              <a:t>.</a:t>
            </a:r>
          </a:p>
          <a:p>
            <a:pPr lvl="2"/>
            <a:r>
              <a:rPr lang="en-US" dirty="0" smtClean="0"/>
              <a:t>An archetype describes how to take an executable UML model and turn it into a particular programming platform.</a:t>
            </a:r>
          </a:p>
          <a:p>
            <a:pPr lvl="1"/>
            <a:r>
              <a:rPr lang="en-US" dirty="0" smtClean="0"/>
              <a:t>So for the warehousing example, you would buy a model compiler and two archetypes (J2EE and .NET).</a:t>
            </a:r>
          </a:p>
          <a:p>
            <a:pPr lvl="2"/>
            <a:r>
              <a:rPr lang="en-US" dirty="0" smtClean="0"/>
              <a:t>Run each archetype on your executable UML model, and you have your two versions of the warehousing system.</a:t>
            </a:r>
          </a:p>
          <a:p>
            <a:pPr lvl="1"/>
            <a:r>
              <a:rPr lang="en-US" dirty="0" smtClean="0"/>
              <a:t>Executable UML </a:t>
            </a:r>
            <a:r>
              <a:rPr lang="en-US" dirty="0" smtClean="0">
                <a:solidFill>
                  <a:srgbClr val="FF0000"/>
                </a:solidFill>
              </a:rPr>
              <a:t>does not use</a:t>
            </a:r>
            <a:r>
              <a:rPr lang="en-US" dirty="0" smtClean="0"/>
              <a:t> the </a:t>
            </a:r>
            <a:r>
              <a:rPr lang="en-US" dirty="0" smtClean="0">
                <a:solidFill>
                  <a:srgbClr val="0070C0"/>
                </a:solidFill>
              </a:rPr>
              <a:t>full</a:t>
            </a:r>
            <a:r>
              <a:rPr lang="en-US" dirty="0" smtClean="0">
                <a:solidFill>
                  <a:srgbClr val="FF0000"/>
                </a:solidFill>
              </a:rPr>
              <a:t> UML standard</a:t>
            </a:r>
            <a:r>
              <a:rPr lang="en-US" dirty="0" smtClean="0"/>
              <a:t>; many constructs of UML are considered to be unnecessary and are therefore not used.</a:t>
            </a:r>
          </a:p>
          <a:p>
            <a:pPr lvl="1"/>
            <a:r>
              <a:rPr lang="en-US" dirty="0" smtClean="0"/>
              <a:t>As a result, Executable UML is simpler than full UML.</a:t>
            </a:r>
            <a:endParaRPr lang="en-US" dirty="0"/>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21</a:t>
            </a:fld>
            <a:endParaRPr lang="en-US" dirty="0"/>
          </a:p>
        </p:txBody>
      </p:sp>
    </p:spTree>
    <p:extLst>
      <p:ext uri="{BB962C8B-B14F-4D97-AF65-F5344CB8AC3E}">
        <p14:creationId xmlns:p14="http://schemas.microsoft.com/office/powerpoint/2010/main" val="697449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Executable UML								   </a:t>
            </a:r>
            <a:r>
              <a:rPr lang="en-US" dirty="0" smtClean="0">
                <a:solidFill>
                  <a:srgbClr val="C00000"/>
                </a:solidFill>
              </a:rPr>
              <a:t>|</a:t>
            </a:r>
            <a:endParaRPr lang="en-US" dirty="0">
              <a:solidFill>
                <a:srgbClr val="C00000"/>
              </a:solidFill>
            </a:endParaRPr>
          </a:p>
        </p:txBody>
      </p:sp>
      <p:sp>
        <p:nvSpPr>
          <p:cNvPr id="8" name="Content Placeholder 7"/>
          <p:cNvSpPr>
            <a:spLocks noGrp="1"/>
          </p:cNvSpPr>
          <p:nvPr>
            <p:ph idx="1"/>
          </p:nvPr>
        </p:nvSpPr>
        <p:spPr/>
        <p:txBody>
          <a:bodyPr/>
          <a:lstStyle/>
          <a:p>
            <a:pPr lvl="1"/>
            <a:r>
              <a:rPr lang="en-US" dirty="0"/>
              <a:t>All this sounds good, but how realistic is </a:t>
            </a:r>
            <a:r>
              <a:rPr lang="en-US" dirty="0" smtClean="0"/>
              <a:t>it?</a:t>
            </a:r>
          </a:p>
          <a:p>
            <a:pPr lvl="1"/>
            <a:r>
              <a:rPr lang="en-US" dirty="0" smtClean="0"/>
              <a:t>In </a:t>
            </a:r>
            <a:r>
              <a:rPr lang="en-US" dirty="0"/>
              <a:t>my view, there are two issues </a:t>
            </a:r>
            <a:r>
              <a:rPr lang="en-US" dirty="0" smtClean="0"/>
              <a:t>here.</a:t>
            </a:r>
          </a:p>
          <a:p>
            <a:pPr lvl="2"/>
            <a:r>
              <a:rPr lang="en-US" dirty="0" smtClean="0"/>
              <a:t>First </a:t>
            </a:r>
            <a:r>
              <a:rPr lang="en-US" dirty="0"/>
              <a:t>is the question of the tools: whether they are mature enough to do the </a:t>
            </a:r>
            <a:r>
              <a:rPr lang="en-US" dirty="0" smtClean="0"/>
              <a:t>job.</a:t>
            </a:r>
          </a:p>
          <a:p>
            <a:pPr lvl="3"/>
            <a:r>
              <a:rPr lang="en-US" dirty="0" smtClean="0"/>
              <a:t>This </a:t>
            </a:r>
            <a:r>
              <a:rPr lang="en-US" dirty="0"/>
              <a:t>is something that changes over time; certainly, as I write this, they aren't widely used, and I haven't seen much of them in </a:t>
            </a:r>
            <a:r>
              <a:rPr lang="en-US" dirty="0" smtClean="0"/>
              <a:t>action.</a:t>
            </a:r>
          </a:p>
          <a:p>
            <a:pPr lvl="2"/>
            <a:r>
              <a:rPr lang="en-US" dirty="0" smtClean="0"/>
              <a:t>A </a:t>
            </a:r>
            <a:r>
              <a:rPr lang="en-US" dirty="0"/>
              <a:t>more fundamental issue is the whole notion of the UML as a programming </a:t>
            </a:r>
            <a:r>
              <a:rPr lang="en-US" dirty="0" smtClean="0"/>
              <a:t>language.</a:t>
            </a:r>
          </a:p>
          <a:p>
            <a:pPr lvl="3"/>
            <a:r>
              <a:rPr lang="en-US" dirty="0" smtClean="0"/>
              <a:t>In </a:t>
            </a:r>
            <a:r>
              <a:rPr lang="en-US" dirty="0"/>
              <a:t>my view, it's worth using the UML as a programming language only if it results in something that's significantly more productive than using another programming </a:t>
            </a:r>
            <a:r>
              <a:rPr lang="en-US" dirty="0" smtClean="0"/>
              <a:t>language.</a:t>
            </a:r>
          </a:p>
          <a:p>
            <a:pPr lvl="3"/>
            <a:r>
              <a:rPr lang="en-US" dirty="0" smtClean="0"/>
              <a:t>I'm </a:t>
            </a:r>
            <a:r>
              <a:rPr lang="en-US" dirty="0"/>
              <a:t>not convinced that it is, based on various graphical development environments I've worked with in the </a:t>
            </a:r>
            <a:r>
              <a:rPr lang="en-US" dirty="0" smtClean="0"/>
              <a:t>past.</a:t>
            </a:r>
          </a:p>
          <a:p>
            <a:pPr lvl="1"/>
            <a:r>
              <a:rPr lang="en-US" dirty="0" smtClean="0"/>
              <a:t>Even </a:t>
            </a:r>
            <a:r>
              <a:rPr lang="en-US" dirty="0"/>
              <a:t>if it is more productive, it still needs to get a critical mass of users for it to make the </a:t>
            </a:r>
            <a:r>
              <a:rPr lang="en-US" dirty="0" smtClean="0"/>
              <a:t>mainstream.</a:t>
            </a:r>
          </a:p>
          <a:p>
            <a:pPr lvl="1"/>
            <a:r>
              <a:rPr lang="en-US" dirty="0" smtClean="0"/>
              <a:t>That's </a:t>
            </a:r>
            <a:r>
              <a:rPr lang="en-US" dirty="0"/>
              <a:t>a big hurdle in itself. Like many old Smalltalkers, I consider Smalltalk to be much more productive than current mainstream </a:t>
            </a:r>
            <a:r>
              <a:rPr lang="en-US" dirty="0" smtClean="0"/>
              <a:t>languages.</a:t>
            </a:r>
          </a:p>
          <a:p>
            <a:pPr lvl="1"/>
            <a:r>
              <a:rPr lang="en-US" dirty="0" smtClean="0"/>
              <a:t>But </a:t>
            </a:r>
            <a:r>
              <a:rPr lang="en-US" dirty="0"/>
              <a:t>as Smalltalk is now only a niche language, I don't see many projects using it. To avoid Smalltalk's fate, the UML has to be luckier, even if it is </a:t>
            </a:r>
            <a:r>
              <a:rPr lang="en-US" dirty="0" smtClean="0"/>
              <a:t>superior.</a:t>
            </a:r>
          </a:p>
          <a:p>
            <a:pPr lvl="1"/>
            <a:r>
              <a:rPr lang="en-US" dirty="0" smtClean="0"/>
              <a:t>One </a:t>
            </a:r>
            <a:r>
              <a:rPr lang="en-US" dirty="0"/>
              <a:t>of the interesting questions around the UML as programming language is </a:t>
            </a:r>
            <a:r>
              <a:rPr lang="en-US" dirty="0" smtClean="0"/>
              <a:t>how</a:t>
            </a:r>
            <a:endParaRPr lang="en-US" dirty="0"/>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22</a:t>
            </a:fld>
            <a:endParaRPr lang="en-US" dirty="0"/>
          </a:p>
        </p:txBody>
      </p:sp>
    </p:spTree>
    <p:extLst>
      <p:ext uri="{BB962C8B-B14F-4D97-AF65-F5344CB8AC3E}">
        <p14:creationId xmlns:p14="http://schemas.microsoft.com/office/powerpoint/2010/main" val="3084123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We Got to the </a:t>
            </a:r>
            <a:r>
              <a:rPr lang="en-US" dirty="0" smtClean="0"/>
              <a:t>UML</a:t>
            </a:r>
            <a:endParaRPr lang="en-US" dirty="0"/>
          </a:p>
        </p:txBody>
      </p:sp>
      <p:sp>
        <p:nvSpPr>
          <p:cNvPr id="3" name="Content Placeholder 2"/>
          <p:cNvSpPr>
            <a:spLocks noGrp="1"/>
          </p:cNvSpPr>
          <p:nvPr>
            <p:ph idx="1"/>
          </p:nvPr>
        </p:nvSpPr>
        <p:spPr/>
        <p:txBody>
          <a:bodyPr/>
          <a:lstStyle/>
          <a:p>
            <a:r>
              <a:rPr lang="en-US" dirty="0"/>
              <a:t>I'll admit, I'm a history buff. My favorite idea of light reading is a good history </a:t>
            </a:r>
            <a:r>
              <a:rPr lang="en-US" dirty="0" smtClean="0"/>
              <a:t>book.</a:t>
            </a:r>
          </a:p>
          <a:p>
            <a:pPr lvl="1"/>
            <a:r>
              <a:rPr lang="en-US" dirty="0" smtClean="0"/>
              <a:t>But </a:t>
            </a:r>
            <a:r>
              <a:rPr lang="en-US" dirty="0"/>
              <a:t>I also know that it's not everybody's idea of </a:t>
            </a:r>
            <a:r>
              <a:rPr lang="en-US" dirty="0" smtClean="0"/>
              <a:t>fun.</a:t>
            </a:r>
          </a:p>
          <a:p>
            <a:pPr lvl="1"/>
            <a:r>
              <a:rPr lang="en-US" dirty="0" smtClean="0"/>
              <a:t>I </a:t>
            </a:r>
            <a:r>
              <a:rPr lang="en-US" dirty="0"/>
              <a:t>talk about history here because I think that in many ways, it's hard to understand where the UML is without understanding the history of how it got here</a:t>
            </a:r>
            <a:r>
              <a:rPr lang="en-US" dirty="0" smtClean="0"/>
              <a:t>.</a:t>
            </a:r>
          </a:p>
          <a:p>
            <a:pPr lvl="1"/>
            <a:r>
              <a:rPr lang="en-US" dirty="0"/>
              <a:t>In the 1980s, </a:t>
            </a:r>
            <a:r>
              <a:rPr lang="en-US" dirty="0">
                <a:solidFill>
                  <a:srgbClr val="FF0000"/>
                </a:solidFill>
              </a:rPr>
              <a:t>objects</a:t>
            </a:r>
            <a:r>
              <a:rPr lang="en-US" dirty="0"/>
              <a:t> began to move away from the </a:t>
            </a:r>
            <a:r>
              <a:rPr lang="en-US" dirty="0">
                <a:solidFill>
                  <a:srgbClr val="FF0000"/>
                </a:solidFill>
              </a:rPr>
              <a:t>research labs</a:t>
            </a:r>
            <a:r>
              <a:rPr lang="en-US" dirty="0"/>
              <a:t> and took their first steps toward the "</a:t>
            </a:r>
            <a:r>
              <a:rPr lang="en-US" dirty="0">
                <a:solidFill>
                  <a:srgbClr val="FF0000"/>
                </a:solidFill>
              </a:rPr>
              <a:t>real</a:t>
            </a:r>
            <a:r>
              <a:rPr lang="en-US" dirty="0"/>
              <a:t>" </a:t>
            </a:r>
            <a:r>
              <a:rPr lang="en-US" dirty="0" smtClean="0">
                <a:solidFill>
                  <a:srgbClr val="FF0000"/>
                </a:solidFill>
              </a:rPr>
              <a:t>world</a:t>
            </a:r>
            <a:r>
              <a:rPr lang="en-US" dirty="0" smtClean="0"/>
              <a:t>.</a:t>
            </a:r>
          </a:p>
          <a:p>
            <a:pPr lvl="1"/>
            <a:r>
              <a:rPr lang="en-US" dirty="0" smtClean="0"/>
              <a:t>Smalltalk </a:t>
            </a:r>
            <a:r>
              <a:rPr lang="en-US" dirty="0"/>
              <a:t>stabilized into a platform that people could use, and C++ was </a:t>
            </a:r>
            <a:r>
              <a:rPr lang="en-US" dirty="0" smtClean="0"/>
              <a:t>born.</a:t>
            </a:r>
          </a:p>
          <a:p>
            <a:pPr lvl="1"/>
            <a:r>
              <a:rPr lang="en-US" dirty="0" smtClean="0"/>
              <a:t>At </a:t>
            </a:r>
            <a:r>
              <a:rPr lang="en-US" dirty="0"/>
              <a:t>that time, various people started thinking about object-oriented graphical design </a:t>
            </a:r>
            <a:r>
              <a:rPr lang="en-US" dirty="0" smtClean="0"/>
              <a:t>languages.</a:t>
            </a:r>
          </a:p>
          <a:p>
            <a:pPr lvl="1"/>
            <a:r>
              <a:rPr lang="en-US" dirty="0" smtClean="0"/>
              <a:t>The </a:t>
            </a:r>
            <a:r>
              <a:rPr lang="en-US" dirty="0"/>
              <a:t>key books about object-oriented graphical modeling languages appeared between 1988 and 1992. </a:t>
            </a:r>
            <a:endParaRPr lang="en-US" dirty="0" smtClean="0"/>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23</a:t>
            </a:fld>
            <a:endParaRPr lang="en-US" dirty="0"/>
          </a:p>
        </p:txBody>
      </p:sp>
    </p:spTree>
    <p:extLst>
      <p:ext uri="{BB962C8B-B14F-4D97-AF65-F5344CB8AC3E}">
        <p14:creationId xmlns:p14="http://schemas.microsoft.com/office/powerpoint/2010/main" val="1491291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Leading Figures</a:t>
            </a:r>
            <a:endParaRPr lang="en-US" dirty="0"/>
          </a:p>
        </p:txBody>
      </p:sp>
      <p:sp>
        <p:nvSpPr>
          <p:cNvPr id="3" name="Content Placeholder 2"/>
          <p:cNvSpPr>
            <a:spLocks noGrp="1"/>
          </p:cNvSpPr>
          <p:nvPr>
            <p:ph idx="1"/>
          </p:nvPr>
        </p:nvSpPr>
        <p:spPr/>
        <p:txBody>
          <a:bodyPr/>
          <a:lstStyle/>
          <a:p>
            <a:r>
              <a:rPr lang="en-US" dirty="0" smtClean="0"/>
              <a:t>Leading </a:t>
            </a:r>
            <a:r>
              <a:rPr lang="en-US" dirty="0"/>
              <a:t>figures included</a:t>
            </a:r>
          </a:p>
          <a:p>
            <a:pPr lvl="2"/>
            <a:r>
              <a:rPr lang="en-US" dirty="0"/>
              <a:t>Grady Booch [Booch, OOAD]</a:t>
            </a:r>
          </a:p>
          <a:p>
            <a:pPr lvl="2"/>
            <a:r>
              <a:rPr lang="en-US" dirty="0"/>
              <a:t>Peter Coad [Coad, OOA], [Coad, OOD]</a:t>
            </a:r>
          </a:p>
          <a:p>
            <a:pPr lvl="2"/>
            <a:r>
              <a:rPr lang="en-US" dirty="0"/>
              <a:t>Ivar Jacobson (Objectory) [Jacobson, OOSE]</a:t>
            </a:r>
          </a:p>
          <a:p>
            <a:pPr lvl="2"/>
            <a:r>
              <a:rPr lang="en-US" dirty="0"/>
              <a:t>Jim Odell [Odell]</a:t>
            </a:r>
          </a:p>
          <a:p>
            <a:pPr lvl="2"/>
            <a:r>
              <a:rPr lang="en-US" dirty="0"/>
              <a:t>Jim Rumbaugh (OMT) [Rumbaugh, insights], [Rumbaugh, </a:t>
            </a:r>
            <a:r>
              <a:rPr lang="en-US" dirty="0" smtClean="0"/>
              <a:t>OMT]</a:t>
            </a:r>
          </a:p>
          <a:p>
            <a:pPr lvl="2"/>
            <a:r>
              <a:rPr lang="en-US" dirty="0" smtClean="0"/>
              <a:t>Sally </a:t>
            </a:r>
            <a:r>
              <a:rPr lang="en-US" dirty="0"/>
              <a:t>Shlaer and Steve Mellor [Shlaer and Mellor, data], [Shlaer and Mellor, </a:t>
            </a:r>
            <a:r>
              <a:rPr lang="en-US" dirty="0" smtClean="0"/>
              <a:t>states]</a:t>
            </a:r>
          </a:p>
          <a:p>
            <a:pPr lvl="2"/>
            <a:r>
              <a:rPr lang="en-US" dirty="0" smtClean="0"/>
              <a:t>Rebecca </a:t>
            </a:r>
            <a:r>
              <a:rPr lang="en-US" dirty="0"/>
              <a:t>Wirfs-Brock (Responsibility Driven Design) [Wirfs-Brock</a:t>
            </a:r>
            <a:r>
              <a:rPr lang="en-US" dirty="0" smtClean="0"/>
              <a:t>]</a:t>
            </a:r>
          </a:p>
          <a:p>
            <a:pPr lvl="1"/>
            <a:r>
              <a:rPr lang="en-US" dirty="0" smtClean="0"/>
              <a:t>Each </a:t>
            </a:r>
            <a:r>
              <a:rPr lang="en-US" dirty="0"/>
              <a:t>of those authors was now informally leading a group of practitioners who liked those </a:t>
            </a:r>
            <a:r>
              <a:rPr lang="en-US" dirty="0" smtClean="0"/>
              <a:t>ideas.</a:t>
            </a:r>
          </a:p>
          <a:p>
            <a:pPr lvl="1"/>
            <a:r>
              <a:rPr lang="en-US" dirty="0" smtClean="0"/>
              <a:t>All </a:t>
            </a:r>
            <a:r>
              <a:rPr lang="en-US" dirty="0"/>
              <a:t>these methods were very similar, yet they contained a number of often </a:t>
            </a:r>
            <a:r>
              <a:rPr lang="en-US" dirty="0">
                <a:solidFill>
                  <a:srgbClr val="FF0000"/>
                </a:solidFill>
              </a:rPr>
              <a:t>annoying minor differences</a:t>
            </a:r>
            <a:r>
              <a:rPr lang="en-US" dirty="0"/>
              <a:t> among </a:t>
            </a:r>
            <a:r>
              <a:rPr lang="en-US" dirty="0" smtClean="0"/>
              <a:t>them.</a:t>
            </a:r>
          </a:p>
          <a:p>
            <a:pPr lvl="1"/>
            <a:r>
              <a:rPr lang="en-US" dirty="0" smtClean="0"/>
              <a:t>The </a:t>
            </a:r>
            <a:r>
              <a:rPr lang="en-US" dirty="0"/>
              <a:t>same basic concepts would appear in very different notations, which caused confusion to my clients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24</a:t>
            </a:fld>
            <a:endParaRPr lang="en-US" dirty="0"/>
          </a:p>
        </p:txBody>
      </p:sp>
    </p:spTree>
    <p:extLst>
      <p:ext uri="{BB962C8B-B14F-4D97-AF65-F5344CB8AC3E}">
        <p14:creationId xmlns:p14="http://schemas.microsoft.com/office/powerpoint/2010/main" val="1428776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to Standardization</a:t>
            </a:r>
            <a:endParaRPr lang="en-US" dirty="0"/>
          </a:p>
        </p:txBody>
      </p:sp>
      <p:sp>
        <p:nvSpPr>
          <p:cNvPr id="3" name="Content Placeholder 2"/>
          <p:cNvSpPr>
            <a:spLocks noGrp="1"/>
          </p:cNvSpPr>
          <p:nvPr>
            <p:ph idx="1"/>
          </p:nvPr>
        </p:nvSpPr>
        <p:spPr/>
        <p:txBody>
          <a:bodyPr/>
          <a:lstStyle/>
          <a:p>
            <a:r>
              <a:rPr lang="en-US" dirty="0"/>
              <a:t>During that heady time, </a:t>
            </a:r>
            <a:r>
              <a:rPr lang="en-US" dirty="0">
                <a:solidFill>
                  <a:srgbClr val="FF0000"/>
                </a:solidFill>
              </a:rPr>
              <a:t>standardization</a:t>
            </a:r>
            <a:r>
              <a:rPr lang="en-US" dirty="0"/>
              <a:t> was as talked about as it was </a:t>
            </a:r>
            <a:r>
              <a:rPr lang="en-US" dirty="0" smtClean="0"/>
              <a:t>ignored.</a:t>
            </a:r>
          </a:p>
          <a:p>
            <a:pPr lvl="1"/>
            <a:r>
              <a:rPr lang="en-US" dirty="0" smtClean="0"/>
              <a:t>A </a:t>
            </a:r>
            <a:r>
              <a:rPr lang="en-US" dirty="0"/>
              <a:t>team from the </a:t>
            </a:r>
            <a:r>
              <a:rPr lang="en-US" dirty="0">
                <a:solidFill>
                  <a:srgbClr val="FF0000"/>
                </a:solidFill>
              </a:rPr>
              <a:t>OMG</a:t>
            </a:r>
            <a:r>
              <a:rPr lang="en-US" dirty="0"/>
              <a:t> tried to look at standardization but got only an open letter of protest from all the key methodologists. (This reminds me of an old joke. Question: What is the difference between a methodologist and a terrorist? Answer: You can negotiate with a terrorist</a:t>
            </a:r>
            <a:r>
              <a:rPr lang="en-US" dirty="0" smtClean="0"/>
              <a:t>.)</a:t>
            </a:r>
          </a:p>
          <a:p>
            <a:pPr lvl="1"/>
            <a:r>
              <a:rPr lang="en-US" dirty="0" smtClean="0"/>
              <a:t>The </a:t>
            </a:r>
            <a:r>
              <a:rPr lang="en-US" dirty="0"/>
              <a:t>cataclysmic event that first initiated the UML was when </a:t>
            </a:r>
            <a:r>
              <a:rPr lang="en-US" dirty="0">
                <a:solidFill>
                  <a:srgbClr val="FF0000"/>
                </a:solidFill>
              </a:rPr>
              <a:t>Jim Rumbaugh</a:t>
            </a:r>
            <a:r>
              <a:rPr lang="en-US" dirty="0"/>
              <a:t> left </a:t>
            </a:r>
            <a:r>
              <a:rPr lang="en-US" dirty="0">
                <a:solidFill>
                  <a:srgbClr val="FF0000"/>
                </a:solidFill>
              </a:rPr>
              <a:t>GE</a:t>
            </a:r>
            <a:r>
              <a:rPr lang="en-US" dirty="0"/>
              <a:t> to join </a:t>
            </a:r>
            <a:r>
              <a:rPr lang="en-US" dirty="0">
                <a:solidFill>
                  <a:srgbClr val="FF0000"/>
                </a:solidFill>
              </a:rPr>
              <a:t>Grady Booch</a:t>
            </a:r>
            <a:r>
              <a:rPr lang="en-US" dirty="0"/>
              <a:t> at </a:t>
            </a:r>
            <a:r>
              <a:rPr lang="en-US" dirty="0">
                <a:solidFill>
                  <a:srgbClr val="FF0000"/>
                </a:solidFill>
              </a:rPr>
              <a:t>Rational</a:t>
            </a:r>
            <a:r>
              <a:rPr lang="en-US" dirty="0"/>
              <a:t> (now a part of </a:t>
            </a:r>
            <a:r>
              <a:rPr lang="en-US" dirty="0">
                <a:solidFill>
                  <a:srgbClr val="FF0000"/>
                </a:solidFill>
              </a:rPr>
              <a:t>IBM</a:t>
            </a:r>
            <a:r>
              <a:rPr lang="en-US" dirty="0" smtClean="0"/>
              <a:t>).</a:t>
            </a:r>
          </a:p>
          <a:p>
            <a:pPr lvl="1"/>
            <a:r>
              <a:rPr lang="en-US" dirty="0" smtClean="0"/>
              <a:t>The </a:t>
            </a:r>
            <a:r>
              <a:rPr lang="en-US" dirty="0"/>
              <a:t>Booch/Rumbaugh alliance was seen from the beginning as one that could get a critical mass of market </a:t>
            </a:r>
            <a:r>
              <a:rPr lang="en-US" dirty="0" smtClean="0"/>
              <a:t>share.</a:t>
            </a:r>
          </a:p>
          <a:p>
            <a:pPr lvl="1"/>
            <a:r>
              <a:rPr lang="en-US" dirty="0" smtClean="0"/>
              <a:t>Grady </a:t>
            </a:r>
            <a:r>
              <a:rPr lang="en-US" dirty="0"/>
              <a:t>and Jim proclaimed that "the methods war is over we won," basically declaring that they were going to achieve standardization "</a:t>
            </a:r>
            <a:r>
              <a:rPr lang="en-US" dirty="0">
                <a:solidFill>
                  <a:srgbClr val="FF0000"/>
                </a:solidFill>
              </a:rPr>
              <a:t>the Microsoft way</a:t>
            </a:r>
            <a:r>
              <a:rPr lang="en-US" dirty="0" smtClean="0"/>
              <a:t>.“</a:t>
            </a:r>
          </a:p>
          <a:p>
            <a:pPr lvl="1"/>
            <a:r>
              <a:rPr lang="en-US" dirty="0" smtClean="0"/>
              <a:t>A </a:t>
            </a:r>
            <a:r>
              <a:rPr lang="en-US" dirty="0"/>
              <a:t>number of other methodologists suggested forming an </a:t>
            </a:r>
            <a:r>
              <a:rPr lang="en-US" dirty="0">
                <a:solidFill>
                  <a:srgbClr val="FF0000"/>
                </a:solidFill>
              </a:rPr>
              <a:t>Anti-Booch </a:t>
            </a:r>
            <a:r>
              <a:rPr lang="en-US" dirty="0" smtClean="0">
                <a:solidFill>
                  <a:srgbClr val="FF0000"/>
                </a:solidFill>
              </a:rPr>
              <a:t>Coalition</a:t>
            </a:r>
            <a:r>
              <a:rPr lang="en-US" dirty="0" smtClean="0"/>
              <a:t>.</a:t>
            </a:r>
          </a:p>
          <a:p>
            <a:pPr lvl="1"/>
            <a:r>
              <a:rPr lang="en-US" dirty="0" smtClean="0"/>
              <a:t>By </a:t>
            </a:r>
            <a:r>
              <a:rPr lang="en-US" dirty="0"/>
              <a:t>OOPSLA '95, Grady and Jim had prepared their first public description of their merged method: </a:t>
            </a:r>
            <a:r>
              <a:rPr lang="en-US" dirty="0">
                <a:solidFill>
                  <a:srgbClr val="FF0000"/>
                </a:solidFill>
              </a:rPr>
              <a:t>version 0.8 of the Unified Method </a:t>
            </a:r>
            <a:r>
              <a:rPr lang="en-US" dirty="0" smtClean="0">
                <a:solidFill>
                  <a:srgbClr val="FF0000"/>
                </a:solidFill>
              </a:rPr>
              <a:t>documentation</a:t>
            </a:r>
            <a:r>
              <a:rPr lang="en-US" dirty="0" smtClean="0"/>
              <a:t>.</a:t>
            </a:r>
          </a:p>
          <a:p>
            <a:pPr lvl="1"/>
            <a:r>
              <a:rPr lang="en-US" dirty="0" smtClean="0"/>
              <a:t>Even </a:t>
            </a:r>
            <a:r>
              <a:rPr lang="en-US" dirty="0"/>
              <a:t>more significant, they announced that Rational Software had bought Objectory and that therefore, Ivar Jacobson would be joining the Unified team</a:t>
            </a:r>
            <a:r>
              <a:rPr lang="en-US" dirty="0" smtClean="0"/>
              <a:t>.</a:t>
            </a:r>
            <a:endParaRPr lang="en-US" dirty="0"/>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25</a:t>
            </a:fld>
            <a:endParaRPr lang="en-US" dirty="0"/>
          </a:p>
        </p:txBody>
      </p:sp>
    </p:spTree>
    <p:extLst>
      <p:ext uri="{BB962C8B-B14F-4D97-AF65-F5344CB8AC3E}">
        <p14:creationId xmlns:p14="http://schemas.microsoft.com/office/powerpoint/2010/main" val="859919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to Standardization						  </a:t>
            </a:r>
            <a:r>
              <a:rPr lang="en-US" dirty="0" smtClean="0"/>
              <a:t>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Rational </a:t>
            </a:r>
            <a:r>
              <a:rPr lang="en-US" dirty="0"/>
              <a:t>held a well-attended party to celebrate the release of the 0.8 draft. (The highlight of the party was the first public display of Jim Rumbaugh's singing; we all hope it's also the last</a:t>
            </a:r>
            <a:r>
              <a:rPr lang="en-US" dirty="0" smtClean="0"/>
              <a:t>.)</a:t>
            </a:r>
          </a:p>
          <a:p>
            <a:pPr lvl="1"/>
            <a:r>
              <a:rPr lang="en-US" dirty="0" smtClean="0"/>
              <a:t>The </a:t>
            </a:r>
            <a:r>
              <a:rPr lang="en-US" dirty="0"/>
              <a:t>next year saw a more open process </a:t>
            </a:r>
            <a:r>
              <a:rPr lang="en-US" dirty="0" smtClean="0"/>
              <a:t>emerge.</a:t>
            </a:r>
          </a:p>
          <a:p>
            <a:pPr lvl="1"/>
            <a:r>
              <a:rPr lang="en-US" dirty="0" smtClean="0"/>
              <a:t>The </a:t>
            </a:r>
            <a:r>
              <a:rPr lang="en-US" dirty="0"/>
              <a:t>OMG, which had mostly stood on the sidelines, now took an active </a:t>
            </a:r>
            <a:r>
              <a:rPr lang="en-US" dirty="0" smtClean="0"/>
              <a:t>role.</a:t>
            </a:r>
          </a:p>
          <a:p>
            <a:pPr lvl="1"/>
            <a:r>
              <a:rPr lang="en-US" dirty="0" smtClean="0"/>
              <a:t>Rational </a:t>
            </a:r>
            <a:r>
              <a:rPr lang="en-US" dirty="0"/>
              <a:t>had to incorporate Ivar's ideas and also spent time with other partners. More important, the OMG decided to take a major role</a:t>
            </a:r>
            <a:r>
              <a:rPr lang="en-US" dirty="0" smtClean="0"/>
              <a:t>.</a:t>
            </a:r>
          </a:p>
          <a:p>
            <a:pPr lvl="1"/>
            <a:r>
              <a:rPr lang="en-US" dirty="0"/>
              <a:t>At this point, it's important to realize why the OMG got </a:t>
            </a:r>
            <a:r>
              <a:rPr lang="en-US" dirty="0" smtClean="0"/>
              <a:t>involved.</a:t>
            </a:r>
          </a:p>
          <a:p>
            <a:pPr lvl="2"/>
            <a:r>
              <a:rPr lang="en-US" dirty="0" smtClean="0">
                <a:solidFill>
                  <a:srgbClr val="FF0000"/>
                </a:solidFill>
              </a:rPr>
              <a:t>Methodologists</a:t>
            </a:r>
            <a:r>
              <a:rPr lang="en-US" dirty="0"/>
              <a:t>, like book authors, like to think that they are </a:t>
            </a:r>
            <a:r>
              <a:rPr lang="en-US" dirty="0" smtClean="0"/>
              <a:t>important.</a:t>
            </a:r>
          </a:p>
          <a:p>
            <a:pPr lvl="2"/>
            <a:r>
              <a:rPr lang="en-US" dirty="0" smtClean="0"/>
              <a:t>But </a:t>
            </a:r>
            <a:r>
              <a:rPr lang="en-US" dirty="0"/>
              <a:t>I don't think that the screams of book authors would even be heard by the </a:t>
            </a:r>
            <a:r>
              <a:rPr lang="en-US" dirty="0" smtClean="0"/>
              <a:t>OMG.</a:t>
            </a:r>
          </a:p>
          <a:p>
            <a:pPr lvl="2"/>
            <a:r>
              <a:rPr lang="en-US" dirty="0" smtClean="0"/>
              <a:t>What </a:t>
            </a:r>
            <a:r>
              <a:rPr lang="en-US" dirty="0"/>
              <a:t>got the OMG involved were the </a:t>
            </a:r>
            <a:r>
              <a:rPr lang="en-US" dirty="0">
                <a:solidFill>
                  <a:srgbClr val="FF0000"/>
                </a:solidFill>
              </a:rPr>
              <a:t>screams </a:t>
            </a:r>
            <a:r>
              <a:rPr lang="en-US" dirty="0">
                <a:solidFill>
                  <a:srgbClr val="0070C0"/>
                </a:solidFill>
              </a:rPr>
              <a:t>of</a:t>
            </a:r>
            <a:r>
              <a:rPr lang="en-US" dirty="0">
                <a:solidFill>
                  <a:srgbClr val="FF0000"/>
                </a:solidFill>
              </a:rPr>
              <a:t> tools vendors</a:t>
            </a:r>
            <a:r>
              <a:rPr lang="en-US" dirty="0"/>
              <a:t>, all of which were frightened that a standard controlled by Rational would give Rational tools an unfair competitive </a:t>
            </a:r>
            <a:r>
              <a:rPr lang="en-US" dirty="0" smtClean="0"/>
              <a:t>advantage.</a:t>
            </a:r>
          </a:p>
          <a:p>
            <a:pPr lvl="1"/>
            <a:r>
              <a:rPr lang="en-US" dirty="0" smtClean="0"/>
              <a:t>As </a:t>
            </a:r>
            <a:r>
              <a:rPr lang="en-US" dirty="0"/>
              <a:t>a result, the vendors </a:t>
            </a:r>
            <a:r>
              <a:rPr lang="en-US" dirty="0">
                <a:solidFill>
                  <a:srgbClr val="0070C0"/>
                </a:solidFill>
              </a:rPr>
              <a:t>energized</a:t>
            </a:r>
            <a:r>
              <a:rPr lang="en-US" dirty="0"/>
              <a:t> the </a:t>
            </a:r>
            <a:r>
              <a:rPr lang="en-US" dirty="0">
                <a:solidFill>
                  <a:srgbClr val="FF0000"/>
                </a:solidFill>
              </a:rPr>
              <a:t>OMG</a:t>
            </a:r>
            <a:r>
              <a:rPr lang="en-US" dirty="0"/>
              <a:t> to do something about it, under the banner of </a:t>
            </a:r>
            <a:r>
              <a:rPr lang="en-US" dirty="0">
                <a:solidFill>
                  <a:srgbClr val="FF0000"/>
                </a:solidFill>
              </a:rPr>
              <a:t>CASE tool </a:t>
            </a:r>
            <a:r>
              <a:rPr lang="en-US" dirty="0" smtClean="0">
                <a:solidFill>
                  <a:srgbClr val="FF0000"/>
                </a:solidFill>
              </a:rPr>
              <a:t>interoperability.</a:t>
            </a:r>
            <a:endParaRPr lang="en-US" dirty="0" smtClean="0"/>
          </a:p>
          <a:p>
            <a:pPr lvl="1"/>
            <a:r>
              <a:rPr lang="en-US" dirty="0" smtClean="0"/>
              <a:t>This </a:t>
            </a:r>
            <a:r>
              <a:rPr lang="en-US" dirty="0"/>
              <a:t>banner was important, as the OMG was </a:t>
            </a:r>
            <a:r>
              <a:rPr lang="en-US" dirty="0">
                <a:solidFill>
                  <a:srgbClr val="0070C0"/>
                </a:solidFill>
              </a:rPr>
              <a:t>all about </a:t>
            </a:r>
            <a:r>
              <a:rPr lang="en-US" dirty="0" smtClean="0">
                <a:solidFill>
                  <a:srgbClr val="FF0000"/>
                </a:solidFill>
              </a:rPr>
              <a:t>interoperability</a:t>
            </a:r>
            <a:r>
              <a:rPr lang="en-US" dirty="0" smtClean="0"/>
              <a:t>.</a:t>
            </a:r>
          </a:p>
          <a:p>
            <a:pPr lvl="1"/>
            <a:r>
              <a:rPr lang="en-US" dirty="0" smtClean="0"/>
              <a:t>The </a:t>
            </a:r>
            <a:r>
              <a:rPr lang="en-US" dirty="0"/>
              <a:t>idea was to create a UML that would allow </a:t>
            </a:r>
            <a:r>
              <a:rPr lang="en-US" dirty="0">
                <a:solidFill>
                  <a:srgbClr val="FF0000"/>
                </a:solidFill>
              </a:rPr>
              <a:t>CASE tools</a:t>
            </a:r>
            <a:r>
              <a:rPr lang="en-US" dirty="0"/>
              <a:t> to </a:t>
            </a:r>
            <a:r>
              <a:rPr lang="en-US" dirty="0">
                <a:solidFill>
                  <a:srgbClr val="0070C0"/>
                </a:solidFill>
              </a:rPr>
              <a:t>freely exchange</a:t>
            </a:r>
            <a:r>
              <a:rPr lang="en-US" dirty="0"/>
              <a:t> </a:t>
            </a:r>
            <a:r>
              <a:rPr lang="en-US" dirty="0" smtClean="0">
                <a:solidFill>
                  <a:srgbClr val="FF0000"/>
                </a:solidFill>
              </a:rPr>
              <a:t>models</a:t>
            </a:r>
            <a:r>
              <a:rPr lang="en-US" dirty="0" smtClean="0"/>
              <a:t>.</a:t>
            </a:r>
          </a:p>
          <a:p>
            <a:pPr lvl="1"/>
            <a:r>
              <a:rPr lang="en-US" dirty="0" smtClean="0"/>
              <a:t>Mary </a:t>
            </a:r>
            <a:r>
              <a:rPr lang="en-US" dirty="0"/>
              <a:t>Loomis and Jim Odell chaired the initial task force</a:t>
            </a:r>
            <a:r>
              <a:rPr lang="en-US" dirty="0" smtClean="0"/>
              <a:t>.</a:t>
            </a:r>
            <a:endParaRPr lang="en-US" dirty="0"/>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26</a:t>
            </a:fld>
            <a:endParaRPr lang="en-US" dirty="0"/>
          </a:p>
        </p:txBody>
      </p:sp>
    </p:spTree>
    <p:extLst>
      <p:ext uri="{BB962C8B-B14F-4D97-AF65-F5344CB8AC3E}">
        <p14:creationId xmlns:p14="http://schemas.microsoft.com/office/powerpoint/2010/main" val="3502864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to Standardization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Odell </a:t>
            </a:r>
            <a:r>
              <a:rPr lang="en-US" dirty="0"/>
              <a:t>made it clear that he was prepared to give up his method to a standard, but he did not want a </a:t>
            </a:r>
            <a:r>
              <a:rPr lang="en-US" dirty="0">
                <a:solidFill>
                  <a:srgbClr val="FF0000"/>
                </a:solidFill>
              </a:rPr>
              <a:t>Rational-imposed </a:t>
            </a:r>
            <a:r>
              <a:rPr lang="en-US" dirty="0" smtClean="0">
                <a:solidFill>
                  <a:srgbClr val="FF0000"/>
                </a:solidFill>
              </a:rPr>
              <a:t>standard</a:t>
            </a:r>
            <a:r>
              <a:rPr lang="en-US" dirty="0" smtClean="0"/>
              <a:t>.</a:t>
            </a:r>
          </a:p>
          <a:p>
            <a:pPr lvl="1"/>
            <a:r>
              <a:rPr lang="en-US" dirty="0" smtClean="0"/>
              <a:t>In </a:t>
            </a:r>
            <a:r>
              <a:rPr lang="en-US" dirty="0"/>
              <a:t>January 1997, various organizations submitted proposals for a methods standard to facilitate the </a:t>
            </a:r>
            <a:r>
              <a:rPr lang="en-US" dirty="0">
                <a:solidFill>
                  <a:srgbClr val="FF0000"/>
                </a:solidFill>
              </a:rPr>
              <a:t>interchange of </a:t>
            </a:r>
            <a:r>
              <a:rPr lang="en-US" dirty="0" smtClean="0">
                <a:solidFill>
                  <a:srgbClr val="FF0000"/>
                </a:solidFill>
              </a:rPr>
              <a:t>models</a:t>
            </a:r>
            <a:r>
              <a:rPr lang="en-US" dirty="0" smtClean="0"/>
              <a:t>.</a:t>
            </a:r>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27</a:t>
            </a:fld>
            <a:endParaRPr lang="en-US" dirty="0"/>
          </a:p>
        </p:txBody>
      </p:sp>
    </p:spTree>
    <p:extLst>
      <p:ext uri="{BB962C8B-B14F-4D97-AF65-F5344CB8AC3E}">
        <p14:creationId xmlns:p14="http://schemas.microsoft.com/office/powerpoint/2010/main" val="1058262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Revisions</a:t>
            </a:r>
            <a:endParaRPr lang="en-US" dirty="0"/>
          </a:p>
        </p:txBody>
      </p:sp>
      <p:sp>
        <p:nvSpPr>
          <p:cNvPr id="7" name="Content Placeholder 6"/>
          <p:cNvSpPr>
            <a:spLocks noGrp="1"/>
          </p:cNvSpPr>
          <p:nvPr>
            <p:ph idx="1"/>
          </p:nvPr>
        </p:nvSpPr>
        <p:spPr/>
        <p:txBody>
          <a:bodyPr/>
          <a:lstStyle/>
          <a:p>
            <a:r>
              <a:rPr lang="en-US" dirty="0"/>
              <a:t>Rational collaborated with a number of other organizations and released </a:t>
            </a:r>
            <a:r>
              <a:rPr lang="en-US" dirty="0">
                <a:solidFill>
                  <a:srgbClr val="FF0000"/>
                </a:solidFill>
              </a:rPr>
              <a:t>version 1.0</a:t>
            </a:r>
            <a:r>
              <a:rPr lang="en-US" dirty="0"/>
              <a:t> of the </a:t>
            </a:r>
            <a:r>
              <a:rPr lang="en-US" dirty="0">
                <a:solidFill>
                  <a:srgbClr val="FF0000"/>
                </a:solidFill>
              </a:rPr>
              <a:t>UML</a:t>
            </a:r>
            <a:r>
              <a:rPr lang="en-US" dirty="0"/>
              <a:t> documentation as their proposal, the first animal to answer to the name Unified Modeling Language.</a:t>
            </a:r>
          </a:p>
          <a:p>
            <a:pPr lvl="1"/>
            <a:r>
              <a:rPr lang="en-US" dirty="0"/>
              <a:t>Then followed a short period of arm twisting while the various proposals were merged.</a:t>
            </a:r>
          </a:p>
          <a:p>
            <a:pPr lvl="1"/>
            <a:r>
              <a:rPr lang="en-US" dirty="0"/>
              <a:t>The OMG adopted the resulting </a:t>
            </a:r>
            <a:r>
              <a:rPr lang="en-US" dirty="0">
                <a:solidFill>
                  <a:srgbClr val="FF0000"/>
                </a:solidFill>
              </a:rPr>
              <a:t>1.1</a:t>
            </a:r>
            <a:r>
              <a:rPr lang="en-US" dirty="0"/>
              <a:t> as an </a:t>
            </a:r>
            <a:r>
              <a:rPr lang="en-US" dirty="0">
                <a:solidFill>
                  <a:srgbClr val="FF0000"/>
                </a:solidFill>
              </a:rPr>
              <a:t>official OMG standard</a:t>
            </a:r>
            <a:r>
              <a:rPr lang="en-US" dirty="0"/>
              <a:t>. Some revisions were made later on. </a:t>
            </a:r>
          </a:p>
          <a:p>
            <a:pPr lvl="2"/>
            <a:r>
              <a:rPr lang="en-US" dirty="0">
                <a:solidFill>
                  <a:srgbClr val="FF0000"/>
                </a:solidFill>
              </a:rPr>
              <a:t>Revision</a:t>
            </a:r>
            <a:r>
              <a:rPr lang="en-US" dirty="0"/>
              <a:t> </a:t>
            </a:r>
            <a:r>
              <a:rPr lang="en-US" dirty="0">
                <a:solidFill>
                  <a:srgbClr val="FF0000"/>
                </a:solidFill>
              </a:rPr>
              <a:t>1.2</a:t>
            </a:r>
            <a:r>
              <a:rPr lang="en-US" dirty="0"/>
              <a:t> was entirely cosmetic.</a:t>
            </a:r>
          </a:p>
          <a:p>
            <a:pPr lvl="2"/>
            <a:r>
              <a:rPr lang="en-US" dirty="0">
                <a:solidFill>
                  <a:srgbClr val="FF0000"/>
                </a:solidFill>
              </a:rPr>
              <a:t>Revision 1.3</a:t>
            </a:r>
            <a:r>
              <a:rPr lang="en-US" dirty="0"/>
              <a:t> was more significant.</a:t>
            </a:r>
          </a:p>
          <a:p>
            <a:pPr lvl="2"/>
            <a:r>
              <a:rPr lang="en-US" dirty="0">
                <a:solidFill>
                  <a:srgbClr val="FF0000"/>
                </a:solidFill>
              </a:rPr>
              <a:t>Revision 1.4</a:t>
            </a:r>
            <a:r>
              <a:rPr lang="en-US" dirty="0"/>
              <a:t> added a number of detailed concepts around components and profiles.</a:t>
            </a:r>
          </a:p>
          <a:p>
            <a:pPr lvl="2"/>
            <a:r>
              <a:rPr lang="en-US" dirty="0">
                <a:solidFill>
                  <a:srgbClr val="FF0000"/>
                </a:solidFill>
              </a:rPr>
              <a:t>Revision 1.5</a:t>
            </a:r>
            <a:r>
              <a:rPr lang="en-US" dirty="0"/>
              <a:t> added action </a:t>
            </a:r>
            <a:r>
              <a:rPr lang="en-US" dirty="0">
                <a:solidFill>
                  <a:srgbClr val="FF0000"/>
                </a:solidFill>
              </a:rPr>
              <a:t>semantics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28</a:t>
            </a:fld>
            <a:endParaRPr lang="en-US" dirty="0"/>
          </a:p>
        </p:txBody>
      </p:sp>
    </p:spTree>
    <p:extLst>
      <p:ext uri="{BB962C8B-B14F-4D97-AF65-F5344CB8AC3E}">
        <p14:creationId xmlns:p14="http://schemas.microsoft.com/office/powerpoint/2010/main" val="3833917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Creators</a:t>
            </a:r>
            <a:endParaRPr lang="en-US" dirty="0"/>
          </a:p>
        </p:txBody>
      </p:sp>
      <p:sp>
        <p:nvSpPr>
          <p:cNvPr id="7" name="Content Placeholder 6"/>
          <p:cNvSpPr>
            <a:spLocks noGrp="1"/>
          </p:cNvSpPr>
          <p:nvPr>
            <p:ph idx="1"/>
          </p:nvPr>
        </p:nvSpPr>
        <p:spPr/>
        <p:txBody>
          <a:bodyPr/>
          <a:lstStyle/>
          <a:p>
            <a:r>
              <a:rPr lang="en-US" dirty="0" smtClean="0"/>
              <a:t>When </a:t>
            </a:r>
            <a:r>
              <a:rPr lang="en-US" dirty="0"/>
              <a:t>people talk about the UML, they credit </a:t>
            </a:r>
            <a:r>
              <a:rPr lang="en-US" dirty="0" smtClean="0"/>
              <a:t>mainly</a:t>
            </a:r>
          </a:p>
          <a:p>
            <a:pPr lvl="2"/>
            <a:r>
              <a:rPr lang="en-US" dirty="0" smtClean="0"/>
              <a:t>Grady Booch</a:t>
            </a:r>
          </a:p>
          <a:p>
            <a:pPr lvl="2"/>
            <a:r>
              <a:rPr lang="en-US" dirty="0" smtClean="0"/>
              <a:t>Ivar Jacobson</a:t>
            </a:r>
          </a:p>
          <a:p>
            <a:pPr lvl="2"/>
            <a:r>
              <a:rPr lang="en-US" dirty="0" smtClean="0"/>
              <a:t>Jim Rumbaugh</a:t>
            </a:r>
          </a:p>
          <a:p>
            <a:pPr marL="460375" lvl="2" indent="0">
              <a:buNone/>
            </a:pPr>
            <a:r>
              <a:rPr lang="en-US" dirty="0" smtClean="0"/>
              <a:t>as </a:t>
            </a:r>
            <a:r>
              <a:rPr lang="en-US" dirty="0"/>
              <a:t>its </a:t>
            </a:r>
            <a:r>
              <a:rPr lang="en-US" dirty="0" smtClean="0">
                <a:solidFill>
                  <a:srgbClr val="FF0000"/>
                </a:solidFill>
              </a:rPr>
              <a:t>creators</a:t>
            </a:r>
            <a:r>
              <a:rPr lang="en-US" dirty="0" smtClean="0"/>
              <a:t>.</a:t>
            </a:r>
          </a:p>
          <a:p>
            <a:pPr lvl="1"/>
            <a:r>
              <a:rPr lang="en-US" dirty="0" smtClean="0"/>
              <a:t>They </a:t>
            </a:r>
            <a:r>
              <a:rPr lang="en-US" dirty="0"/>
              <a:t>are generally referred to as the </a:t>
            </a:r>
            <a:r>
              <a:rPr lang="en-US" dirty="0">
                <a:solidFill>
                  <a:srgbClr val="FF0000"/>
                </a:solidFill>
              </a:rPr>
              <a:t>Three Amigos</a:t>
            </a:r>
            <a:r>
              <a:rPr lang="en-US" dirty="0"/>
              <a:t>, although wags like to drop the first syllable of the second </a:t>
            </a:r>
            <a:r>
              <a:rPr lang="en-US" dirty="0" smtClean="0"/>
              <a:t>word.</a:t>
            </a:r>
          </a:p>
          <a:p>
            <a:pPr lvl="1"/>
            <a:r>
              <a:rPr lang="en-US" dirty="0" smtClean="0"/>
              <a:t>Although </a:t>
            </a:r>
            <a:r>
              <a:rPr lang="en-US" dirty="0"/>
              <a:t>they are most credited with the UML, I think it somewhat </a:t>
            </a:r>
            <a:r>
              <a:rPr lang="en-US" dirty="0">
                <a:solidFill>
                  <a:srgbClr val="FF0000"/>
                </a:solidFill>
              </a:rPr>
              <a:t>unfair</a:t>
            </a:r>
            <a:r>
              <a:rPr lang="en-US" dirty="0"/>
              <a:t> to give them the </a:t>
            </a:r>
            <a:r>
              <a:rPr lang="en-US" dirty="0">
                <a:solidFill>
                  <a:srgbClr val="FF0000"/>
                </a:solidFill>
              </a:rPr>
              <a:t>dominant credit</a:t>
            </a:r>
            <a:r>
              <a:rPr lang="en-US" dirty="0"/>
              <a:t>. </a:t>
            </a:r>
            <a:endParaRPr lang="en-US" dirty="0" smtClean="0"/>
          </a:p>
          <a:p>
            <a:pPr lvl="1"/>
            <a:r>
              <a:rPr lang="en-US" dirty="0" smtClean="0"/>
              <a:t>The </a:t>
            </a:r>
            <a:r>
              <a:rPr lang="en-US" dirty="0"/>
              <a:t>UML notation was first formed in the </a:t>
            </a:r>
            <a:r>
              <a:rPr lang="en-US" dirty="0">
                <a:solidFill>
                  <a:srgbClr val="FF0000"/>
                </a:solidFill>
              </a:rPr>
              <a:t>Booch/Rumbaugh</a:t>
            </a:r>
            <a:r>
              <a:rPr lang="en-US" dirty="0"/>
              <a:t> </a:t>
            </a:r>
            <a:r>
              <a:rPr lang="en-US" dirty="0">
                <a:solidFill>
                  <a:srgbClr val="FF0000"/>
                </a:solidFill>
              </a:rPr>
              <a:t>Unified Method</a:t>
            </a:r>
            <a:r>
              <a:rPr lang="en-US" dirty="0" smtClean="0"/>
              <a:t>.</a:t>
            </a:r>
          </a:p>
          <a:p>
            <a:pPr lvl="1"/>
            <a:r>
              <a:rPr lang="en-US" dirty="0" smtClean="0"/>
              <a:t>Since </a:t>
            </a:r>
            <a:r>
              <a:rPr lang="en-US" dirty="0"/>
              <a:t>then, much of the work has been led by </a:t>
            </a:r>
            <a:r>
              <a:rPr lang="en-US" dirty="0">
                <a:solidFill>
                  <a:srgbClr val="FF0000"/>
                </a:solidFill>
              </a:rPr>
              <a:t>OMG </a:t>
            </a:r>
            <a:r>
              <a:rPr lang="en-US" dirty="0" smtClean="0">
                <a:solidFill>
                  <a:srgbClr val="FF0000"/>
                </a:solidFill>
              </a:rPr>
              <a:t>committees</a:t>
            </a:r>
            <a:r>
              <a:rPr lang="en-US" dirty="0" smtClean="0"/>
              <a:t>.</a:t>
            </a:r>
          </a:p>
          <a:p>
            <a:pPr lvl="1"/>
            <a:r>
              <a:rPr lang="en-US" dirty="0" smtClean="0"/>
              <a:t>During </a:t>
            </a:r>
            <a:r>
              <a:rPr lang="en-US" dirty="0"/>
              <a:t>these later stages, </a:t>
            </a:r>
            <a:r>
              <a:rPr lang="en-US" dirty="0">
                <a:solidFill>
                  <a:srgbClr val="FF0000"/>
                </a:solidFill>
              </a:rPr>
              <a:t>Jim Rumbaugh</a:t>
            </a:r>
            <a:r>
              <a:rPr lang="en-US" dirty="0"/>
              <a:t> is the only one of the three to have made a </a:t>
            </a:r>
            <a:r>
              <a:rPr lang="en-US" dirty="0">
                <a:solidFill>
                  <a:srgbClr val="FF0000"/>
                </a:solidFill>
              </a:rPr>
              <a:t>heavy </a:t>
            </a:r>
            <a:r>
              <a:rPr lang="en-US" dirty="0" smtClean="0">
                <a:solidFill>
                  <a:srgbClr val="FF0000"/>
                </a:solidFill>
              </a:rPr>
              <a:t>commitment</a:t>
            </a:r>
            <a:r>
              <a:rPr lang="en-US" dirty="0" smtClean="0"/>
              <a:t>.</a:t>
            </a:r>
          </a:p>
          <a:p>
            <a:pPr lvl="1"/>
            <a:r>
              <a:rPr lang="en-US" dirty="0" smtClean="0"/>
              <a:t>My </a:t>
            </a:r>
            <a:r>
              <a:rPr lang="en-US" dirty="0"/>
              <a:t>view is that it's these members of the UML committee process that deserve the principal credit for the UML</a:t>
            </a:r>
            <a:r>
              <a:rPr lang="en-US" dirty="0" smtClean="0"/>
              <a:t>.</a:t>
            </a:r>
            <a:endParaRPr lang="en-US" dirty="0"/>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29</a:t>
            </a:fld>
            <a:endParaRPr lang="en-US" dirty="0"/>
          </a:p>
        </p:txBody>
      </p:sp>
    </p:spTree>
    <p:extLst>
      <p:ext uri="{BB962C8B-B14F-4D97-AF65-F5344CB8AC3E}">
        <p14:creationId xmlns:p14="http://schemas.microsoft.com/office/powerpoint/2010/main" val="1090080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smtClean="0"/>
              <a:t>Introduction</a:t>
            </a:r>
            <a:endParaRPr lang="en-US" dirty="0"/>
          </a:p>
        </p:txBody>
      </p:sp>
      <p:sp>
        <p:nvSpPr>
          <p:cNvPr id="5" name="Date Placeholder 4"/>
          <p:cNvSpPr>
            <a:spLocks noGrp="1"/>
          </p:cNvSpPr>
          <p:nvPr>
            <p:ph type="dt" sz="half" idx="2"/>
          </p:nvPr>
        </p:nvSpPr>
        <p:spPr/>
        <p:txBody>
          <a:bodyPr/>
          <a:lstStyle/>
          <a:p>
            <a:r>
              <a:rPr lang="en-US" smtClean="0"/>
              <a:t>29 Apr 2018</a:t>
            </a:r>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3</a:t>
            </a:fld>
            <a:endParaRPr lang="en-US" dirty="0"/>
          </a:p>
        </p:txBody>
      </p:sp>
      <p:sp>
        <p:nvSpPr>
          <p:cNvPr id="9" name="Text Placeholder 8"/>
          <p:cNvSpPr>
            <a:spLocks noGrp="1"/>
          </p:cNvSpPr>
          <p:nvPr>
            <p:ph type="body" sz="quarter" idx="16"/>
          </p:nvPr>
        </p:nvSpPr>
        <p:spPr/>
        <p:txBody>
          <a:bodyPr/>
          <a:lstStyle/>
          <a:p>
            <a:r>
              <a:rPr lang="en-US" dirty="0" smtClean="0"/>
              <a:t>1</a:t>
            </a:r>
            <a:endParaRPr lang="en-US" dirty="0"/>
          </a:p>
        </p:txBody>
      </p:sp>
      <p:pic>
        <p:nvPicPr>
          <p:cNvPr id="10" name="Picture 9"/>
          <p:cNvPicPr>
            <a:picLocks noChangeAspect="1"/>
          </p:cNvPicPr>
          <p:nvPr/>
        </p:nvPicPr>
        <p:blipFill>
          <a:blip r:embed="rId2"/>
          <a:stretch>
            <a:fillRect/>
          </a:stretch>
        </p:blipFill>
        <p:spPr>
          <a:xfrm>
            <a:off x="6657295" y="4477617"/>
            <a:ext cx="5201330" cy="2030129"/>
          </a:xfrm>
          <a:prstGeom prst="rect">
            <a:avLst/>
          </a:prstGeom>
          <a:ln>
            <a:solidFill>
              <a:schemeClr val="accent1"/>
            </a:solidFill>
          </a:ln>
        </p:spPr>
      </p:pic>
    </p:spTree>
    <p:extLst>
      <p:ext uri="{BB962C8B-B14F-4D97-AF65-F5344CB8AC3E}">
        <p14:creationId xmlns:p14="http://schemas.microsoft.com/office/powerpoint/2010/main" val="1085100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Notations and </a:t>
            </a:r>
            <a:r>
              <a:rPr lang="en-US" dirty="0" smtClean="0"/>
              <a:t>Meta-Models</a:t>
            </a:r>
            <a:endParaRPr lang="en-US" dirty="0"/>
          </a:p>
        </p:txBody>
      </p:sp>
      <p:sp>
        <p:nvSpPr>
          <p:cNvPr id="3" name="Content Placeholder 2"/>
          <p:cNvSpPr>
            <a:spLocks noGrp="1"/>
          </p:cNvSpPr>
          <p:nvPr>
            <p:ph idx="1"/>
          </p:nvPr>
        </p:nvSpPr>
        <p:spPr/>
        <p:txBody>
          <a:bodyPr/>
          <a:lstStyle/>
          <a:p>
            <a:r>
              <a:rPr lang="en-US" dirty="0"/>
              <a:t>The </a:t>
            </a:r>
            <a:r>
              <a:rPr lang="en-US" dirty="0">
                <a:solidFill>
                  <a:srgbClr val="FF0000"/>
                </a:solidFill>
              </a:rPr>
              <a:t>UML</a:t>
            </a:r>
            <a:r>
              <a:rPr lang="en-US" dirty="0"/>
              <a:t>, in its current state, defines a </a:t>
            </a:r>
            <a:r>
              <a:rPr lang="en-US" dirty="0">
                <a:solidFill>
                  <a:srgbClr val="FF0000"/>
                </a:solidFill>
              </a:rPr>
              <a:t>notation</a:t>
            </a:r>
            <a:r>
              <a:rPr lang="en-US" dirty="0"/>
              <a:t> and a </a:t>
            </a:r>
            <a:r>
              <a:rPr lang="en-US" dirty="0" smtClean="0">
                <a:solidFill>
                  <a:srgbClr val="FF0000"/>
                </a:solidFill>
              </a:rPr>
              <a:t>meta-model</a:t>
            </a:r>
            <a:r>
              <a:rPr lang="en-US" dirty="0" smtClean="0"/>
              <a:t>.</a:t>
            </a:r>
          </a:p>
          <a:p>
            <a:pPr lvl="1"/>
            <a:r>
              <a:rPr lang="en-US" dirty="0" smtClean="0"/>
              <a:t>The </a:t>
            </a:r>
            <a:r>
              <a:rPr lang="en-US" dirty="0"/>
              <a:t>notation is the graphical stuff you see in models; it is the </a:t>
            </a:r>
            <a:r>
              <a:rPr lang="en-US" dirty="0">
                <a:solidFill>
                  <a:srgbClr val="FF0000"/>
                </a:solidFill>
              </a:rPr>
              <a:t>graphical syntax</a:t>
            </a:r>
            <a:r>
              <a:rPr lang="en-US" dirty="0"/>
              <a:t> of the </a:t>
            </a:r>
            <a:r>
              <a:rPr lang="en-US" dirty="0">
                <a:solidFill>
                  <a:srgbClr val="FF0000"/>
                </a:solidFill>
              </a:rPr>
              <a:t>modeling </a:t>
            </a:r>
            <a:r>
              <a:rPr lang="en-US" dirty="0" smtClean="0">
                <a:solidFill>
                  <a:srgbClr val="FF0000"/>
                </a:solidFill>
              </a:rPr>
              <a:t>language</a:t>
            </a:r>
            <a:r>
              <a:rPr lang="en-US" dirty="0" smtClean="0"/>
              <a:t>.</a:t>
            </a:r>
          </a:p>
          <a:p>
            <a:pPr lvl="1"/>
            <a:r>
              <a:rPr lang="en-US" dirty="0" smtClean="0"/>
              <a:t>For </a:t>
            </a:r>
            <a:r>
              <a:rPr lang="en-US" dirty="0"/>
              <a:t>instance, class diagram notation defines how items and concepts, such as class, association, and multiplicity, are </a:t>
            </a:r>
            <a:r>
              <a:rPr lang="en-US" dirty="0" smtClean="0"/>
              <a:t>represented.</a:t>
            </a:r>
          </a:p>
          <a:p>
            <a:pPr lvl="1"/>
            <a:r>
              <a:rPr lang="en-US" dirty="0" smtClean="0"/>
              <a:t>Of </a:t>
            </a:r>
            <a:r>
              <a:rPr lang="en-US" dirty="0"/>
              <a:t>course, this leads to the question of what exactly is meant by an association or multiplicity or even a class. Common usage suggests some informal definitions, but many people want more rigor than </a:t>
            </a:r>
            <a:r>
              <a:rPr lang="en-US" dirty="0" smtClean="0"/>
              <a:t>that.</a:t>
            </a:r>
          </a:p>
          <a:p>
            <a:pPr lvl="1"/>
            <a:r>
              <a:rPr lang="en-US" dirty="0" smtClean="0"/>
              <a:t>The </a:t>
            </a:r>
            <a:r>
              <a:rPr lang="en-US" dirty="0"/>
              <a:t>idea of rigorous specification and design languages is most prevalent in the field of formal </a:t>
            </a:r>
            <a:r>
              <a:rPr lang="en-US" dirty="0" smtClean="0"/>
              <a:t>methods.</a:t>
            </a:r>
          </a:p>
          <a:p>
            <a:pPr lvl="1"/>
            <a:r>
              <a:rPr lang="en-US" dirty="0" smtClean="0"/>
              <a:t>In </a:t>
            </a:r>
            <a:r>
              <a:rPr lang="en-US" dirty="0"/>
              <a:t>such techniques, designs and specifications are represented using some derivative of </a:t>
            </a:r>
            <a:r>
              <a:rPr lang="en-US" dirty="0">
                <a:solidFill>
                  <a:srgbClr val="FF0000"/>
                </a:solidFill>
              </a:rPr>
              <a:t>predicate calculus</a:t>
            </a:r>
            <a:r>
              <a:rPr lang="en-US" dirty="0"/>
              <a:t>. Such definitions are mathematically rigorous and allow no </a:t>
            </a:r>
            <a:r>
              <a:rPr lang="en-US" dirty="0" smtClean="0"/>
              <a:t>ambiguity.</a:t>
            </a:r>
          </a:p>
          <a:p>
            <a:pPr lvl="1"/>
            <a:r>
              <a:rPr lang="en-US" dirty="0" smtClean="0"/>
              <a:t>However</a:t>
            </a:r>
            <a:r>
              <a:rPr lang="en-US" dirty="0"/>
              <a:t>, the value of these definitions is by no means universal. Even if you can prove that a program satisfies a mathematical specification, there is no way to prove that the mathematical specification meets the real requirements of the system. Most graphical modeling languages have very little rigor; their notation appeals to intuition rather than to formal definition. On the whole, this does not seem to have done much harm. These methods may be informal, but many people still find them useful—and it is usefulness that counts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30</a:t>
            </a:fld>
            <a:endParaRPr lang="en-US" dirty="0"/>
          </a:p>
        </p:txBody>
      </p:sp>
    </p:spTree>
    <p:extLst>
      <p:ext uri="{BB962C8B-B14F-4D97-AF65-F5344CB8AC3E}">
        <p14:creationId xmlns:p14="http://schemas.microsoft.com/office/powerpoint/2010/main" val="23014651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UML Diagrams</a:t>
            </a:r>
            <a:endParaRPr lang="en-US"/>
          </a:p>
        </p:txBody>
      </p:sp>
      <p:sp>
        <p:nvSpPr>
          <p:cNvPr id="3" name="Content Placeholder 2"/>
          <p:cNvSpPr>
            <a:spLocks noGrp="1"/>
          </p:cNvSpPr>
          <p:nvPr>
            <p:ph idx="1"/>
          </p:nvPr>
        </p:nvSpPr>
        <p:spPr/>
        <p:txBody>
          <a:bodyPr/>
          <a:lstStyle/>
          <a:p>
            <a:r>
              <a:rPr lang="en-US" dirty="0" smtClean="0">
                <a:solidFill>
                  <a:srgbClr val="FF0000"/>
                </a:solidFill>
              </a:rPr>
              <a:t>UML </a:t>
            </a:r>
            <a:r>
              <a:rPr lang="en-US" dirty="0">
                <a:solidFill>
                  <a:srgbClr val="FF0000"/>
                </a:solidFill>
              </a:rPr>
              <a:t>2</a:t>
            </a:r>
            <a:r>
              <a:rPr lang="en-US" dirty="0"/>
              <a:t> describes </a:t>
            </a:r>
            <a:r>
              <a:rPr lang="en-US" dirty="0">
                <a:solidFill>
                  <a:srgbClr val="FF0000"/>
                </a:solidFill>
              </a:rPr>
              <a:t>13 official diagram types</a:t>
            </a:r>
            <a:r>
              <a:rPr lang="en-US" dirty="0"/>
              <a:t> listed in </a:t>
            </a:r>
            <a:r>
              <a:rPr lang="en-US" dirty="0">
                <a:solidFill>
                  <a:srgbClr val="FF0000"/>
                </a:solidFill>
              </a:rPr>
              <a:t>Table 1.1</a:t>
            </a:r>
            <a:r>
              <a:rPr lang="en-US" dirty="0"/>
              <a:t> and classified as indicated on </a:t>
            </a:r>
            <a:r>
              <a:rPr lang="en-US" dirty="0">
                <a:solidFill>
                  <a:srgbClr val="FF0000"/>
                </a:solidFill>
              </a:rPr>
              <a:t>Figure </a:t>
            </a:r>
            <a:r>
              <a:rPr lang="en-US" dirty="0" smtClean="0">
                <a:solidFill>
                  <a:srgbClr val="FF0000"/>
                </a:solidFill>
              </a:rPr>
              <a:t>1.2</a:t>
            </a:r>
            <a:r>
              <a:rPr lang="en-US" dirty="0" smtClean="0"/>
              <a:t>.</a:t>
            </a:r>
          </a:p>
          <a:p>
            <a:pPr lvl="1"/>
            <a:r>
              <a:rPr lang="en-US" dirty="0" smtClean="0"/>
              <a:t>Although </a:t>
            </a:r>
            <a:r>
              <a:rPr lang="en-US" dirty="0"/>
              <a:t>these diagram types are the way many people approach the UML and how I've organized this book, the </a:t>
            </a:r>
            <a:r>
              <a:rPr lang="en-US" dirty="0">
                <a:solidFill>
                  <a:srgbClr val="FF0000"/>
                </a:solidFill>
              </a:rPr>
              <a:t>UML's authors</a:t>
            </a:r>
            <a:r>
              <a:rPr lang="en-US" dirty="0"/>
              <a:t> </a:t>
            </a:r>
            <a:r>
              <a:rPr lang="en-US" dirty="0">
                <a:solidFill>
                  <a:srgbClr val="0070C0"/>
                </a:solidFill>
              </a:rPr>
              <a:t>do not see </a:t>
            </a:r>
            <a:r>
              <a:rPr lang="en-US" dirty="0"/>
              <a:t>diagrams as the </a:t>
            </a:r>
            <a:r>
              <a:rPr lang="en-US" dirty="0">
                <a:solidFill>
                  <a:srgbClr val="FF0000"/>
                </a:solidFill>
              </a:rPr>
              <a:t>central part</a:t>
            </a:r>
            <a:r>
              <a:rPr lang="en-US" dirty="0"/>
              <a:t> of the </a:t>
            </a:r>
            <a:r>
              <a:rPr lang="en-US" dirty="0" smtClean="0">
                <a:solidFill>
                  <a:srgbClr val="FF0000"/>
                </a:solidFill>
              </a:rPr>
              <a:t>UML</a:t>
            </a:r>
            <a:r>
              <a:rPr lang="en-US" dirty="0" smtClean="0"/>
              <a:t>.</a:t>
            </a:r>
          </a:p>
          <a:p>
            <a:pPr lvl="2"/>
            <a:r>
              <a:rPr lang="en-US" dirty="0" smtClean="0"/>
              <a:t>As </a:t>
            </a:r>
            <a:r>
              <a:rPr lang="en-US" dirty="0"/>
              <a:t>a result, the diagram types are not particularly </a:t>
            </a:r>
            <a:r>
              <a:rPr lang="en-US" dirty="0" smtClean="0"/>
              <a:t>rigid.</a:t>
            </a:r>
          </a:p>
          <a:p>
            <a:pPr lvl="2"/>
            <a:r>
              <a:rPr lang="en-US" dirty="0" smtClean="0"/>
              <a:t>Often</a:t>
            </a:r>
            <a:r>
              <a:rPr lang="en-US" dirty="0"/>
              <a:t>, you can legally use elements from one diagram type on another </a:t>
            </a:r>
            <a:r>
              <a:rPr lang="en-US" dirty="0" smtClean="0"/>
              <a:t>diagram.</a:t>
            </a:r>
          </a:p>
          <a:p>
            <a:pPr lvl="1"/>
            <a:r>
              <a:rPr lang="en-US" dirty="0" smtClean="0"/>
              <a:t>The </a:t>
            </a:r>
            <a:r>
              <a:rPr lang="en-US" dirty="0"/>
              <a:t>UML standard indicates that certain elements are typically drawn on certain diagram types, but this is not a prescription</a:t>
            </a:r>
            <a:r>
              <a:rPr lang="en-US" dirty="0" smtClean="0"/>
              <a:t>.</a:t>
            </a:r>
            <a:endParaRPr lang="en-US" dirty="0"/>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31</a:t>
            </a:fld>
            <a:endParaRPr lang="en-US" dirty="0"/>
          </a:p>
        </p:txBody>
      </p:sp>
    </p:spTree>
    <p:extLst>
      <p:ext uri="{BB962C8B-B14F-4D97-AF65-F5344CB8AC3E}">
        <p14:creationId xmlns:p14="http://schemas.microsoft.com/office/powerpoint/2010/main" val="4327374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Figure 1.2</a:t>
            </a:r>
            <a:endParaRPr lang="en-US" dirty="0"/>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32</a:t>
            </a:fld>
            <a:endParaRPr lang="en-US" dirty="0"/>
          </a:p>
        </p:txBody>
      </p:sp>
      <p:pic>
        <p:nvPicPr>
          <p:cNvPr id="9" name="Picture 8"/>
          <p:cNvPicPr>
            <a:picLocks noChangeAspect="1"/>
          </p:cNvPicPr>
          <p:nvPr/>
        </p:nvPicPr>
        <p:blipFill>
          <a:blip r:embed="rId2"/>
          <a:stretch>
            <a:fillRect/>
          </a:stretch>
        </p:blipFill>
        <p:spPr>
          <a:xfrm>
            <a:off x="152400" y="1258814"/>
            <a:ext cx="10357518" cy="4772870"/>
          </a:xfrm>
          <a:prstGeom prst="rect">
            <a:avLst/>
          </a:prstGeom>
          <a:ln>
            <a:solidFill>
              <a:schemeClr val="accent1"/>
            </a:solidFill>
          </a:ln>
        </p:spPr>
      </p:pic>
    </p:spTree>
    <p:extLst>
      <p:ext uri="{BB962C8B-B14F-4D97-AF65-F5344CB8AC3E}">
        <p14:creationId xmlns:p14="http://schemas.microsoft.com/office/powerpoint/2010/main" val="1673991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Table 1.1</a:t>
            </a:r>
            <a:endParaRPr lang="en-US" dirty="0"/>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33</a:t>
            </a:fld>
            <a:endParaRPr lang="en-US" dirty="0"/>
          </a:p>
        </p:txBody>
      </p:sp>
      <p:pic>
        <p:nvPicPr>
          <p:cNvPr id="2" name="Picture 1"/>
          <p:cNvPicPr>
            <a:picLocks noChangeAspect="1"/>
          </p:cNvPicPr>
          <p:nvPr/>
        </p:nvPicPr>
        <p:blipFill>
          <a:blip r:embed="rId2"/>
          <a:stretch>
            <a:fillRect/>
          </a:stretch>
        </p:blipFill>
        <p:spPr>
          <a:xfrm>
            <a:off x="152400" y="1271947"/>
            <a:ext cx="6611030" cy="4970576"/>
          </a:xfrm>
          <a:prstGeom prst="rect">
            <a:avLst/>
          </a:prstGeom>
          <a:ln>
            <a:solidFill>
              <a:schemeClr val="accent1"/>
            </a:solidFill>
          </a:ln>
        </p:spPr>
      </p:pic>
    </p:spTree>
    <p:extLst>
      <p:ext uri="{BB962C8B-B14F-4D97-AF65-F5344CB8AC3E}">
        <p14:creationId xmlns:p14="http://schemas.microsoft.com/office/powerpoint/2010/main" val="32035768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Legal UML?</a:t>
            </a:r>
            <a:endParaRPr lang="en-US"/>
          </a:p>
        </p:txBody>
      </p:sp>
      <p:sp>
        <p:nvSpPr>
          <p:cNvPr id="3" name="Content Placeholder 2"/>
          <p:cNvSpPr>
            <a:spLocks noGrp="1"/>
          </p:cNvSpPr>
          <p:nvPr>
            <p:ph idx="1"/>
          </p:nvPr>
        </p:nvSpPr>
        <p:spPr/>
        <p:txBody>
          <a:bodyPr/>
          <a:lstStyle/>
          <a:p>
            <a:r>
              <a:rPr lang="en-US" dirty="0" smtClean="0"/>
              <a:t>At </a:t>
            </a:r>
            <a:r>
              <a:rPr lang="en-US" dirty="0"/>
              <a:t>first blush, this should be a simple question to answer: Legal UML is what is defined as well formed in the specification. In practice, however, the answer is a bit more complicated. An important part of this question is whether the UML has descriptive or prescriptive rules. A language with prescriptive rules is controlled by an official body that states what is or isn't legal in the language and what meaning you give to utterances in that language. A language with descriptive rules is one in which you understand its rules by looking at how people use the language in practice. Programming languages tend to have prescriptive rules set by a standards committee or dominant vendor, while natural languages, such as English, tend to have descriptive rules whose meaning is set by convention. UML is quite a precise language, so you might expect it to have prescriptive rules. But UML is often considered to be the software equivalent of the blueprints in other engineering disciplines, and these blueprints are not prescriptive notations. No committee says what the legal symbols are on a structural engineering drawing; the notation has been accepted by convention, similarly to a natural language. Simply having a standards body doesn't do the trick either, because people in the field may not follow everything the standards body says; just ask the French about the </a:t>
            </a:r>
            <a:r>
              <a:rPr lang="en-US" dirty="0" err="1"/>
              <a:t>Académie</a:t>
            </a:r>
            <a:r>
              <a:rPr lang="en-US" dirty="0"/>
              <a:t> </a:t>
            </a:r>
            <a:r>
              <a:rPr lang="en-US" dirty="0" err="1"/>
              <a:t>Française</a:t>
            </a:r>
            <a:r>
              <a:rPr lang="en-US" dirty="0"/>
              <a:t>. In addition, the UML is so complex that the standard is often open to multiple interpretations. Even the UML leaders who reviewed this book would disagree on interpretation of the UML standard.</a:t>
            </a:r>
          </a:p>
          <a:p>
            <a:endParaRPr lang="en-US" dirty="0"/>
          </a:p>
          <a:p>
            <a:r>
              <a:rPr lang="en-US" dirty="0"/>
              <a:t>(Page 23).</a:t>
            </a:r>
            <a:endParaRPr lang="en-US" dirty="0"/>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34</a:t>
            </a:fld>
            <a:endParaRPr lang="en-US" dirty="0"/>
          </a:p>
        </p:txBody>
      </p:sp>
    </p:spTree>
    <p:extLst>
      <p:ext uri="{BB962C8B-B14F-4D97-AF65-F5344CB8AC3E}">
        <p14:creationId xmlns:p14="http://schemas.microsoft.com/office/powerpoint/2010/main" val="11249140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Meaning of UML</a:t>
            </a:r>
            <a:endParaRPr lang="en-US"/>
          </a:p>
        </p:txBody>
      </p:sp>
      <p:sp>
        <p:nvSpPr>
          <p:cNvPr id="3" name="Content Placeholder 2"/>
          <p:cNvSpPr>
            <a:spLocks noGrp="1"/>
          </p:cNvSpPr>
          <p:nvPr>
            <p:ph idx="1"/>
          </p:nvPr>
        </p:nvSpPr>
        <p:spPr/>
        <p:txBody>
          <a:bodyPr/>
          <a:lstStyle/>
          <a:p>
            <a:r>
              <a:rPr lang="en-US" dirty="0" smtClean="0"/>
              <a:t>One </a:t>
            </a:r>
            <a:r>
              <a:rPr lang="en-US" dirty="0"/>
              <a:t>of the awkward issues about the UML is that, although the specification describes in great detail what well-formed UML is, it doesn't have much to say about what the UML means outside of the rarefied world of the UML meta-model. No formal definition exists of how the UML maps to any particular programming language. You cannot look at a UML diagram and say exactly what the equivalent code would look like. However, you can get a rough idea of what the code would look like. In practice, that's enough to be useful. Development teams often form their local conventions for these, and you'll need to be familiar with the ones in use.</a:t>
            </a:r>
          </a:p>
          <a:p>
            <a:endParaRPr lang="en-US" dirty="0"/>
          </a:p>
          <a:p>
            <a:r>
              <a:rPr lang="en-US" dirty="0"/>
              <a:t>(Page 24).</a:t>
            </a:r>
            <a:endParaRPr lang="en-US" dirty="0"/>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35</a:t>
            </a:fld>
            <a:endParaRPr lang="en-US" dirty="0"/>
          </a:p>
        </p:txBody>
      </p:sp>
    </p:spTree>
    <p:extLst>
      <p:ext uri="{BB962C8B-B14F-4D97-AF65-F5344CB8AC3E}">
        <p14:creationId xmlns:p14="http://schemas.microsoft.com/office/powerpoint/2010/main" val="9681289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UML Is Not Enough</a:t>
            </a:r>
          </a:p>
        </p:txBody>
      </p:sp>
      <p:sp>
        <p:nvSpPr>
          <p:cNvPr id="3" name="Content Placeholder 2"/>
          <p:cNvSpPr>
            <a:spLocks noGrp="1"/>
          </p:cNvSpPr>
          <p:nvPr>
            <p:ph idx="1"/>
          </p:nvPr>
        </p:nvSpPr>
        <p:spPr/>
        <p:txBody>
          <a:bodyPr/>
          <a:lstStyle/>
          <a:p>
            <a:r>
              <a:rPr lang="en-US" dirty="0" smtClean="0"/>
              <a:t>Although </a:t>
            </a:r>
            <a:r>
              <a:rPr lang="en-US" dirty="0"/>
              <a:t>the UML provides quite a considerable body of various diagrams that help to define an application, it's by no means a complete list of all the useful diagrams that you might want to use. In many places, different diagrams can be useful, and you shouldn't hesitate to use a non-UML diagram if no UML diagram suits your purpose. Figure 1.3, a screen flow diagram, shows the various screens on a user interface and how you move between them. I've seen and used these screen flow diagrams for many years. I've never seen more than a very rough definition of what they mean; there isn't anything like it in the UML, yet I've found it a very useful diagram.</a:t>
            </a:r>
          </a:p>
          <a:p>
            <a:endParaRPr lang="en-US" dirty="0"/>
          </a:p>
          <a:p>
            <a:r>
              <a:rPr lang="en-US" dirty="0"/>
              <a:t>(Page 24).</a:t>
            </a:r>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36</a:t>
            </a:fld>
            <a:endParaRPr lang="en-US" dirty="0"/>
          </a:p>
        </p:txBody>
      </p:sp>
    </p:spTree>
    <p:extLst>
      <p:ext uri="{BB962C8B-B14F-4D97-AF65-F5344CB8AC3E}">
        <p14:creationId xmlns:p14="http://schemas.microsoft.com/office/powerpoint/2010/main" val="25248575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Where to Start with the UML</a:t>
            </a:r>
          </a:p>
        </p:txBody>
      </p:sp>
      <p:sp>
        <p:nvSpPr>
          <p:cNvPr id="3" name="Content Placeholder 2"/>
          <p:cNvSpPr>
            <a:spLocks noGrp="1"/>
          </p:cNvSpPr>
          <p:nvPr>
            <p:ph idx="1"/>
          </p:nvPr>
        </p:nvSpPr>
        <p:spPr/>
        <p:txBody>
          <a:bodyPr/>
          <a:lstStyle/>
          <a:p>
            <a:r>
              <a:rPr lang="en-US" dirty="0" smtClean="0"/>
              <a:t>Nobody</a:t>
            </a:r>
            <a:r>
              <a:rPr lang="en-US" dirty="0"/>
              <a:t>, not even the creators of the UML, understand or use all of it. Most people use a small subset of the UML and work with that. You have to find the subset of the UML that works for you and your colleagues. If you are starting out, I suggest that you concentrate first on the basic forms of class diagrams and sequence diagrams. These are the most common and, in my view, the most useful diagram types.</a:t>
            </a:r>
          </a:p>
          <a:p>
            <a:endParaRPr lang="en-US" dirty="0"/>
          </a:p>
          <a:p>
            <a:r>
              <a:rPr lang="en-US" dirty="0"/>
              <a:t>(Page 25).</a:t>
            </a:r>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37</a:t>
            </a:fld>
            <a:endParaRPr lang="en-US" dirty="0"/>
          </a:p>
        </p:txBody>
      </p:sp>
    </p:spTree>
    <p:extLst>
      <p:ext uri="{BB962C8B-B14F-4D97-AF65-F5344CB8AC3E}">
        <p14:creationId xmlns:p14="http://schemas.microsoft.com/office/powerpoint/2010/main" val="42494535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dirty="0" smtClean="0"/>
              <a:t>Development Process</a:t>
            </a:r>
            <a:endParaRPr lang="en-US" dirty="0"/>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38</a:t>
            </a:fld>
            <a:endParaRPr lang="en-US" dirty="0"/>
          </a:p>
        </p:txBody>
      </p:sp>
      <p:sp>
        <p:nvSpPr>
          <p:cNvPr id="7" name="Text Placeholder 6"/>
          <p:cNvSpPr>
            <a:spLocks noGrp="1"/>
          </p:cNvSpPr>
          <p:nvPr>
            <p:ph type="body" sz="quarter" idx="16"/>
          </p:nvPr>
        </p:nvSpPr>
        <p:spPr/>
        <p:txBody>
          <a:bodyPr/>
          <a:lstStyle/>
          <a:p>
            <a:r>
              <a:rPr lang="en-US" dirty="0" smtClean="0"/>
              <a:t>2</a:t>
            </a:r>
            <a:endParaRPr lang="en-US" dirty="0"/>
          </a:p>
        </p:txBody>
      </p:sp>
      <p:pic>
        <p:nvPicPr>
          <p:cNvPr id="8" name="Picture 7"/>
          <p:cNvPicPr>
            <a:picLocks noChangeAspect="1"/>
          </p:cNvPicPr>
          <p:nvPr/>
        </p:nvPicPr>
        <p:blipFill>
          <a:blip r:embed="rId2"/>
          <a:stretch>
            <a:fillRect/>
          </a:stretch>
        </p:blipFill>
        <p:spPr>
          <a:xfrm>
            <a:off x="8454048" y="4461912"/>
            <a:ext cx="3404577" cy="2045834"/>
          </a:xfrm>
          <a:prstGeom prst="rect">
            <a:avLst/>
          </a:prstGeom>
          <a:ln>
            <a:solidFill>
              <a:schemeClr val="accent1"/>
            </a:solidFill>
          </a:ln>
        </p:spPr>
      </p:pic>
    </p:spTree>
    <p:extLst>
      <p:ext uri="{BB962C8B-B14F-4D97-AF65-F5344CB8AC3E}">
        <p14:creationId xmlns:p14="http://schemas.microsoft.com/office/powerpoint/2010/main" val="25768775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a:t>As I've already mentioned, the </a:t>
            </a:r>
            <a:r>
              <a:rPr lang="en-US" dirty="0">
                <a:solidFill>
                  <a:srgbClr val="FF0000"/>
                </a:solidFill>
              </a:rPr>
              <a:t>UML</a:t>
            </a:r>
            <a:r>
              <a:rPr lang="en-US" dirty="0"/>
              <a:t> </a:t>
            </a:r>
            <a:r>
              <a:rPr lang="en-US" dirty="0">
                <a:solidFill>
                  <a:srgbClr val="FF0000"/>
                </a:solidFill>
              </a:rPr>
              <a:t>grew out</a:t>
            </a:r>
            <a:r>
              <a:rPr lang="en-US" dirty="0"/>
              <a:t> of a bunch of </a:t>
            </a:r>
            <a:r>
              <a:rPr lang="en-US" dirty="0">
                <a:solidFill>
                  <a:srgbClr val="FF0000"/>
                </a:solidFill>
              </a:rPr>
              <a:t>OO analysis </a:t>
            </a:r>
            <a:r>
              <a:rPr lang="en-US" dirty="0">
                <a:solidFill>
                  <a:srgbClr val="0070C0"/>
                </a:solidFill>
              </a:rPr>
              <a:t>and</a:t>
            </a:r>
            <a:r>
              <a:rPr lang="en-US" dirty="0">
                <a:solidFill>
                  <a:srgbClr val="FF0000"/>
                </a:solidFill>
              </a:rPr>
              <a:t> design </a:t>
            </a:r>
            <a:r>
              <a:rPr lang="en-US" dirty="0" smtClean="0">
                <a:solidFill>
                  <a:srgbClr val="FF0000"/>
                </a:solidFill>
              </a:rPr>
              <a:t>methods</a:t>
            </a:r>
            <a:r>
              <a:rPr lang="en-US" dirty="0" smtClean="0"/>
              <a:t>.</a:t>
            </a:r>
          </a:p>
          <a:p>
            <a:pPr lvl="1"/>
            <a:r>
              <a:rPr lang="en-US" dirty="0" smtClean="0"/>
              <a:t>To </a:t>
            </a:r>
            <a:r>
              <a:rPr lang="en-US" dirty="0"/>
              <a:t>some extent, all of them mixed a graphical modeling language with a process that described how to go about developing </a:t>
            </a:r>
            <a:r>
              <a:rPr lang="en-US" dirty="0" smtClean="0"/>
              <a:t>software.</a:t>
            </a:r>
          </a:p>
          <a:p>
            <a:pPr lvl="1"/>
            <a:r>
              <a:rPr lang="en-US" dirty="0" smtClean="0"/>
              <a:t>Interestingly</a:t>
            </a:r>
            <a:r>
              <a:rPr lang="en-US" dirty="0"/>
              <a:t>, as the UML was formed, the various players discovered that although they could </a:t>
            </a:r>
            <a:r>
              <a:rPr lang="en-US" dirty="0">
                <a:solidFill>
                  <a:srgbClr val="FF0000"/>
                </a:solidFill>
              </a:rPr>
              <a:t>agree</a:t>
            </a:r>
            <a:r>
              <a:rPr lang="en-US" dirty="0"/>
              <a:t> on a </a:t>
            </a:r>
            <a:r>
              <a:rPr lang="en-US" dirty="0">
                <a:solidFill>
                  <a:srgbClr val="FF0000"/>
                </a:solidFill>
              </a:rPr>
              <a:t>modeling language</a:t>
            </a:r>
            <a:r>
              <a:rPr lang="en-US" dirty="0"/>
              <a:t>, they most certainly could </a:t>
            </a:r>
            <a:r>
              <a:rPr lang="en-US" dirty="0">
                <a:solidFill>
                  <a:srgbClr val="FF0000"/>
                </a:solidFill>
              </a:rPr>
              <a:t>not agree</a:t>
            </a:r>
            <a:r>
              <a:rPr lang="en-US" dirty="0"/>
              <a:t> on a </a:t>
            </a:r>
            <a:r>
              <a:rPr lang="en-US" dirty="0" smtClean="0">
                <a:solidFill>
                  <a:srgbClr val="FF0000"/>
                </a:solidFill>
              </a:rPr>
              <a:t>process</a:t>
            </a:r>
            <a:r>
              <a:rPr lang="en-US" dirty="0" smtClean="0"/>
              <a:t>.</a:t>
            </a:r>
          </a:p>
          <a:p>
            <a:pPr lvl="1"/>
            <a:r>
              <a:rPr lang="en-US" dirty="0" smtClean="0"/>
              <a:t>As </a:t>
            </a:r>
            <a:r>
              <a:rPr lang="en-US" dirty="0"/>
              <a:t>a result, they agreed to leave any agreement on process until later and to confine the UML to being a modeling </a:t>
            </a:r>
            <a:r>
              <a:rPr lang="en-US" dirty="0" smtClean="0"/>
              <a:t>language.</a:t>
            </a:r>
          </a:p>
          <a:p>
            <a:pPr lvl="1"/>
            <a:r>
              <a:rPr lang="en-US" dirty="0" smtClean="0"/>
              <a:t>The </a:t>
            </a:r>
            <a:r>
              <a:rPr lang="en-US" dirty="0"/>
              <a:t>title of this book is </a:t>
            </a:r>
            <a:r>
              <a:rPr lang="en-US" dirty="0">
                <a:solidFill>
                  <a:srgbClr val="FF0000"/>
                </a:solidFill>
              </a:rPr>
              <a:t>UML Distilled</a:t>
            </a:r>
            <a:r>
              <a:rPr lang="en-US" dirty="0"/>
              <a:t>, so I could have safely ignored </a:t>
            </a:r>
            <a:r>
              <a:rPr lang="en-US" dirty="0" smtClean="0"/>
              <a:t>process.</a:t>
            </a:r>
          </a:p>
          <a:p>
            <a:pPr lvl="1"/>
            <a:r>
              <a:rPr lang="en-US" dirty="0" smtClean="0"/>
              <a:t>However</a:t>
            </a:r>
            <a:r>
              <a:rPr lang="en-US" dirty="0"/>
              <a:t>, I don't believe that </a:t>
            </a:r>
            <a:r>
              <a:rPr lang="en-US" dirty="0">
                <a:solidFill>
                  <a:srgbClr val="FF0000"/>
                </a:solidFill>
              </a:rPr>
              <a:t>modeling techniques</a:t>
            </a:r>
            <a:r>
              <a:rPr lang="en-US" dirty="0"/>
              <a:t> make any sense without knowing how they fit into a </a:t>
            </a:r>
            <a:r>
              <a:rPr lang="en-US" dirty="0" smtClean="0">
                <a:solidFill>
                  <a:srgbClr val="FF0000"/>
                </a:solidFill>
              </a:rPr>
              <a:t>process</a:t>
            </a:r>
            <a:r>
              <a:rPr lang="en-US" dirty="0" smtClean="0"/>
              <a:t>.</a:t>
            </a:r>
          </a:p>
          <a:p>
            <a:pPr lvl="1"/>
            <a:r>
              <a:rPr lang="en-US" dirty="0" smtClean="0"/>
              <a:t>The </a:t>
            </a:r>
            <a:r>
              <a:rPr lang="en-US" dirty="0"/>
              <a:t>way you use the UML depends a lot on the style of process you </a:t>
            </a:r>
            <a:r>
              <a:rPr lang="en-US" dirty="0" smtClean="0"/>
              <a:t>use.</a:t>
            </a:r>
          </a:p>
          <a:p>
            <a:pPr lvl="1"/>
            <a:r>
              <a:rPr lang="en-US" dirty="0" smtClean="0"/>
              <a:t>As </a:t>
            </a:r>
            <a:r>
              <a:rPr lang="en-US" dirty="0"/>
              <a:t>a result, I think that it's important to talk about process first so that you can see the context for using the </a:t>
            </a:r>
            <a:r>
              <a:rPr lang="en-US" dirty="0" smtClean="0"/>
              <a:t>UML.</a:t>
            </a:r>
          </a:p>
          <a:p>
            <a:pPr lvl="1"/>
            <a:r>
              <a:rPr lang="en-US" dirty="0" smtClean="0"/>
              <a:t>I'm </a:t>
            </a:r>
            <a:r>
              <a:rPr lang="en-US" dirty="0"/>
              <a:t>not going to go into great detail on any particular process; I simply want to give you enough information to see this context and pointers to where you can find out </a:t>
            </a:r>
            <a:r>
              <a:rPr lang="en-US" dirty="0" smtClean="0"/>
              <a:t>more.</a:t>
            </a:r>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39</a:t>
            </a:fld>
            <a:endParaRPr lang="en-US" dirty="0"/>
          </a:p>
        </p:txBody>
      </p:sp>
    </p:spTree>
    <p:extLst>
      <p:ext uri="{BB962C8B-B14F-4D97-AF65-F5344CB8AC3E}">
        <p14:creationId xmlns:p14="http://schemas.microsoft.com/office/powerpoint/2010/main" val="3838634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What Is the UML</a:t>
            </a:r>
            <a:r>
              <a:rPr lang="en-US" dirty="0" smtClean="0"/>
              <a:t>?</a:t>
            </a:r>
            <a:endParaRPr lang="en-US" dirty="0"/>
          </a:p>
        </p:txBody>
      </p:sp>
      <p:sp>
        <p:nvSpPr>
          <p:cNvPr id="8" name="Content Placeholder 7"/>
          <p:cNvSpPr>
            <a:spLocks noGrp="1"/>
          </p:cNvSpPr>
          <p:nvPr>
            <p:ph idx="1"/>
          </p:nvPr>
        </p:nvSpPr>
        <p:spPr/>
        <p:txBody>
          <a:bodyPr/>
          <a:lstStyle/>
          <a:p>
            <a:r>
              <a:rPr lang="en-US" dirty="0"/>
              <a:t>The Unified Modeling Language (</a:t>
            </a:r>
            <a:r>
              <a:rPr lang="en-US" dirty="0">
                <a:solidFill>
                  <a:srgbClr val="FF0000"/>
                </a:solidFill>
              </a:rPr>
              <a:t>UML</a:t>
            </a:r>
            <a:r>
              <a:rPr lang="en-US" dirty="0"/>
              <a:t>) </a:t>
            </a:r>
            <a:r>
              <a:rPr lang="en-US" dirty="0" smtClean="0"/>
              <a:t>is</a:t>
            </a:r>
          </a:p>
          <a:p>
            <a:pPr lvl="2"/>
            <a:r>
              <a:rPr lang="en-US" dirty="0" smtClean="0"/>
              <a:t>a </a:t>
            </a:r>
            <a:r>
              <a:rPr lang="en-US" dirty="0"/>
              <a:t>family of graphical notations, backed by single </a:t>
            </a:r>
            <a:r>
              <a:rPr lang="en-US" dirty="0" smtClean="0">
                <a:solidFill>
                  <a:srgbClr val="FF0000"/>
                </a:solidFill>
              </a:rPr>
              <a:t>meta-model</a:t>
            </a:r>
            <a:r>
              <a:rPr lang="en-US" dirty="0" smtClean="0"/>
              <a:t>,</a:t>
            </a:r>
          </a:p>
          <a:p>
            <a:pPr lvl="2"/>
            <a:r>
              <a:rPr lang="en-US" dirty="0" smtClean="0"/>
              <a:t>that </a:t>
            </a:r>
            <a:r>
              <a:rPr lang="en-US" dirty="0"/>
              <a:t>help in describing and designing software </a:t>
            </a:r>
            <a:r>
              <a:rPr lang="en-US" dirty="0" smtClean="0"/>
              <a:t>systems,</a:t>
            </a:r>
          </a:p>
          <a:p>
            <a:pPr lvl="2"/>
            <a:r>
              <a:rPr lang="en-US" dirty="0" smtClean="0"/>
              <a:t>particularly </a:t>
            </a:r>
            <a:r>
              <a:rPr lang="en-US" dirty="0"/>
              <a:t>software systems built using the object-oriented (OO) </a:t>
            </a:r>
            <a:r>
              <a:rPr lang="en-US" dirty="0" smtClean="0"/>
              <a:t>style</a:t>
            </a:r>
          </a:p>
          <a:p>
            <a:pPr lvl="1"/>
            <a:r>
              <a:rPr lang="en-US" dirty="0" smtClean="0"/>
              <a:t>That's </a:t>
            </a:r>
            <a:r>
              <a:rPr lang="en-US" dirty="0"/>
              <a:t>a somewhat simplified definition. In fact, the UML is a few different things to different </a:t>
            </a:r>
            <a:r>
              <a:rPr lang="en-US" dirty="0" smtClean="0"/>
              <a:t>people.</a:t>
            </a:r>
          </a:p>
          <a:p>
            <a:pPr lvl="1"/>
            <a:r>
              <a:rPr lang="en-US" dirty="0" smtClean="0"/>
              <a:t>This </a:t>
            </a:r>
            <a:r>
              <a:rPr lang="en-US" dirty="0"/>
              <a:t>comes both from its own history and from the different views that people have about what makes an effective software engineering </a:t>
            </a:r>
            <a:r>
              <a:rPr lang="en-US" dirty="0" smtClean="0"/>
              <a:t>process.</a:t>
            </a:r>
          </a:p>
          <a:p>
            <a:pPr lvl="1"/>
            <a:r>
              <a:rPr lang="en-US" dirty="0" smtClean="0"/>
              <a:t>As </a:t>
            </a:r>
            <a:r>
              <a:rPr lang="en-US" dirty="0"/>
              <a:t>a result, my task in much of this chapter is to set the scene for this book by explaining the different ways in which people see and use the </a:t>
            </a:r>
            <a:r>
              <a:rPr lang="en-US" dirty="0" smtClean="0"/>
              <a:t>UML.</a:t>
            </a:r>
          </a:p>
          <a:p>
            <a:pPr lvl="1"/>
            <a:r>
              <a:rPr lang="en-US" dirty="0" smtClean="0">
                <a:solidFill>
                  <a:srgbClr val="FF0000"/>
                </a:solidFill>
              </a:rPr>
              <a:t>Graphical </a:t>
            </a:r>
            <a:r>
              <a:rPr lang="en-US" dirty="0">
                <a:solidFill>
                  <a:srgbClr val="FF0000"/>
                </a:solidFill>
              </a:rPr>
              <a:t>modeling languages</a:t>
            </a:r>
            <a:r>
              <a:rPr lang="en-US" dirty="0"/>
              <a:t> have been around in the software industry for a long </a:t>
            </a:r>
            <a:r>
              <a:rPr lang="en-US" dirty="0" smtClean="0"/>
              <a:t>time.</a:t>
            </a:r>
          </a:p>
          <a:p>
            <a:pPr lvl="1"/>
            <a:r>
              <a:rPr lang="en-US" dirty="0" smtClean="0"/>
              <a:t>The </a:t>
            </a:r>
            <a:r>
              <a:rPr lang="en-US" dirty="0"/>
              <a:t>fundamental driver behind them all is that programming languages are not at a high enough level of abstraction to facilitate discussions about </a:t>
            </a:r>
            <a:r>
              <a:rPr lang="en-US" dirty="0" smtClean="0"/>
              <a:t>design.</a:t>
            </a:r>
          </a:p>
          <a:p>
            <a:pPr lvl="1"/>
            <a:r>
              <a:rPr lang="en-US" dirty="0" smtClean="0"/>
              <a:t>Despite </a:t>
            </a:r>
            <a:r>
              <a:rPr lang="en-US" dirty="0"/>
              <a:t>the fact that graphical modeling languages have been around for a long time, there is an enormous amount of dispute in the software industry about their </a:t>
            </a:r>
            <a:r>
              <a:rPr lang="en-US" dirty="0" smtClean="0"/>
              <a:t>role.</a:t>
            </a:r>
          </a:p>
          <a:p>
            <a:pPr lvl="1"/>
            <a:r>
              <a:rPr lang="en-US" dirty="0" smtClean="0"/>
              <a:t>These </a:t>
            </a:r>
            <a:r>
              <a:rPr lang="en-US" dirty="0"/>
              <a:t>disputes play directly into how people perceive the role of the UML itself. </a:t>
            </a:r>
          </a:p>
        </p:txBody>
      </p:sp>
      <p:sp>
        <p:nvSpPr>
          <p:cNvPr id="3" name="Date Placeholder 2"/>
          <p:cNvSpPr>
            <a:spLocks noGrp="1"/>
          </p:cNvSpPr>
          <p:nvPr>
            <p:ph type="dt" sz="half" idx="2"/>
          </p:nvPr>
        </p:nvSpPr>
        <p:spPr/>
        <p:txBody>
          <a:bodyPr/>
          <a:lstStyle/>
          <a:p>
            <a:r>
              <a:rPr lang="en-US" smtClean="0"/>
              <a:t>29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a:t>
            </a:fld>
            <a:endParaRPr lang="en-US" dirty="0"/>
          </a:p>
        </p:txBody>
      </p:sp>
    </p:spTree>
    <p:extLst>
      <p:ext uri="{BB962C8B-B14F-4D97-AF65-F5344CB8AC3E}">
        <p14:creationId xmlns:p14="http://schemas.microsoft.com/office/powerpoint/2010/main" val="30523781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When </a:t>
            </a:r>
            <a:r>
              <a:rPr lang="en-US" dirty="0"/>
              <a:t>you hear people discuss the UML, you often hear them talk about the </a:t>
            </a:r>
            <a:r>
              <a:rPr lang="en-US" dirty="0">
                <a:solidFill>
                  <a:srgbClr val="FF0000"/>
                </a:solidFill>
              </a:rPr>
              <a:t>Rational Unified Process</a:t>
            </a:r>
            <a:r>
              <a:rPr lang="en-US" dirty="0"/>
              <a:t> (</a:t>
            </a:r>
            <a:r>
              <a:rPr lang="en-US" dirty="0">
                <a:solidFill>
                  <a:srgbClr val="FF0000"/>
                </a:solidFill>
              </a:rPr>
              <a:t>RUP</a:t>
            </a:r>
            <a:r>
              <a:rPr lang="en-US" dirty="0"/>
              <a:t>). </a:t>
            </a:r>
            <a:endParaRPr lang="en-US" dirty="0" smtClean="0"/>
          </a:p>
          <a:p>
            <a:pPr lvl="2"/>
            <a:r>
              <a:rPr lang="en-US" dirty="0" smtClean="0"/>
              <a:t>RUP </a:t>
            </a:r>
            <a:r>
              <a:rPr lang="en-US" dirty="0"/>
              <a:t>is </a:t>
            </a:r>
            <a:r>
              <a:rPr lang="en-US" dirty="0">
                <a:solidFill>
                  <a:srgbClr val="FF0000"/>
                </a:solidFill>
              </a:rPr>
              <a:t>one process</a:t>
            </a:r>
            <a:r>
              <a:rPr lang="en-US" dirty="0"/>
              <a:t>—or, more strictly, a </a:t>
            </a:r>
            <a:r>
              <a:rPr lang="en-US" dirty="0">
                <a:solidFill>
                  <a:srgbClr val="FF0000"/>
                </a:solidFill>
              </a:rPr>
              <a:t>process framework</a:t>
            </a:r>
            <a:r>
              <a:rPr lang="en-US" dirty="0"/>
              <a:t>—that you can use with the </a:t>
            </a:r>
            <a:r>
              <a:rPr lang="en-US" dirty="0" smtClean="0"/>
              <a:t>UML.</a:t>
            </a:r>
          </a:p>
          <a:p>
            <a:pPr lvl="2"/>
            <a:r>
              <a:rPr lang="en-US" dirty="0" smtClean="0"/>
              <a:t>But </a:t>
            </a:r>
            <a:r>
              <a:rPr lang="en-US" dirty="0"/>
              <a:t>other than the common involvement of various people from Rational and the name "unified," it doesn't have any special relationship to the </a:t>
            </a:r>
            <a:r>
              <a:rPr lang="en-US" dirty="0" smtClean="0"/>
              <a:t>UML.</a:t>
            </a:r>
          </a:p>
          <a:p>
            <a:pPr lvl="2"/>
            <a:r>
              <a:rPr lang="en-US" dirty="0" smtClean="0"/>
              <a:t>The </a:t>
            </a:r>
            <a:r>
              <a:rPr lang="en-US" dirty="0"/>
              <a:t>UML can be used with any </a:t>
            </a:r>
            <a:r>
              <a:rPr lang="en-US" dirty="0" smtClean="0"/>
              <a:t>process.</a:t>
            </a:r>
          </a:p>
          <a:p>
            <a:pPr lvl="2"/>
            <a:r>
              <a:rPr lang="en-US" dirty="0" smtClean="0">
                <a:solidFill>
                  <a:srgbClr val="FF0000"/>
                </a:solidFill>
              </a:rPr>
              <a:t>RUP</a:t>
            </a:r>
            <a:r>
              <a:rPr lang="en-US" dirty="0" smtClean="0"/>
              <a:t> </a:t>
            </a:r>
            <a:r>
              <a:rPr lang="en-US" dirty="0"/>
              <a:t>is a </a:t>
            </a:r>
            <a:r>
              <a:rPr lang="en-US" dirty="0">
                <a:solidFill>
                  <a:srgbClr val="0070C0"/>
                </a:solidFill>
              </a:rPr>
              <a:t>popular</a:t>
            </a:r>
            <a:r>
              <a:rPr lang="en-US" dirty="0">
                <a:solidFill>
                  <a:srgbClr val="FF0000"/>
                </a:solidFill>
              </a:rPr>
              <a:t> approach</a:t>
            </a:r>
            <a:r>
              <a:rPr lang="en-US" dirty="0"/>
              <a:t> and is discussed on page 25</a:t>
            </a:r>
            <a:r>
              <a:rPr lang="en-US" dirty="0" smtClean="0"/>
              <a:t>.</a:t>
            </a:r>
            <a:endParaRPr lang="en-US" dirty="0"/>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40</a:t>
            </a:fld>
            <a:endParaRPr lang="en-US" dirty="0"/>
          </a:p>
        </p:txBody>
      </p:sp>
    </p:spTree>
    <p:extLst>
      <p:ext uri="{BB962C8B-B14F-4D97-AF65-F5344CB8AC3E}">
        <p14:creationId xmlns:p14="http://schemas.microsoft.com/office/powerpoint/2010/main" val="35490952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Iterative and Waterfall Processes</a:t>
            </a:r>
          </a:p>
        </p:txBody>
      </p:sp>
      <p:sp>
        <p:nvSpPr>
          <p:cNvPr id="3" name="Content Placeholder 2"/>
          <p:cNvSpPr>
            <a:spLocks noGrp="1"/>
          </p:cNvSpPr>
          <p:nvPr>
            <p:ph idx="1"/>
          </p:nvPr>
        </p:nvSpPr>
        <p:spPr/>
        <p:txBody>
          <a:bodyPr/>
          <a:lstStyle/>
          <a:p>
            <a:r>
              <a:rPr lang="en-US" dirty="0" smtClean="0"/>
              <a:t>One </a:t>
            </a:r>
            <a:r>
              <a:rPr lang="en-US" dirty="0"/>
              <a:t>of the biggest debates about process is that between </a:t>
            </a:r>
            <a:endParaRPr lang="en-US" dirty="0" smtClean="0"/>
          </a:p>
          <a:p>
            <a:pPr lvl="2"/>
            <a:r>
              <a:rPr lang="en-US" dirty="0" smtClean="0"/>
              <a:t>Waterfall</a:t>
            </a:r>
          </a:p>
          <a:p>
            <a:pPr lvl="2"/>
            <a:r>
              <a:rPr lang="en-US" dirty="0" smtClean="0"/>
              <a:t>iterative styles.</a:t>
            </a:r>
          </a:p>
          <a:p>
            <a:pPr lvl="1"/>
            <a:r>
              <a:rPr lang="en-US" dirty="0" smtClean="0"/>
              <a:t>The </a:t>
            </a:r>
            <a:r>
              <a:rPr lang="en-US" dirty="0"/>
              <a:t>terms often get misused, particularly as iterative is seen as fashionable, while the waterfall process seems to wear plaid trousers. As a result, many projects claim to do iterative development but are really doing waterfall. The essential difference between the two is how you break up a project into smaller chunks. If you have a project that you think will take a year, few people are comfortable telling the team to go away for a year and to come back when done. Some breakdown is needed so that people can approach the problem and track progress. The waterfall style breaks down a project based on activity. To build software, you have to do certain activities: requirements analysis, design, coding, and testing. Our 1-year project might thus have a 2-month analysis phase, followed by a 4-month design phase, followed by a 3-month coding phase, followed by a 3-month testing phase. The iterative style breaks down a project by subsets of functionality. You might take a year and break it into 3-month iterations. In the first iteration, you'd take a quarter of the requirements and do the complete software life cycle for that quarter: analysis, design, code, and test. At the end of the first iteration, you'd have a system that does a quarter of the needed functionality. Then you'd do a second iteration so that at the end of 6 months, you'd have a system that does half the </a:t>
            </a:r>
            <a:r>
              <a:rPr lang="en-US"/>
              <a:t>functionality</a:t>
            </a:r>
            <a:r>
              <a:rPr lang="en-US" smtClean="0"/>
              <a:t>.</a:t>
            </a:r>
            <a:endParaRPr lang="en-US" dirty="0"/>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41</a:t>
            </a:fld>
            <a:endParaRPr lang="en-US" dirty="0"/>
          </a:p>
        </p:txBody>
      </p:sp>
    </p:spTree>
    <p:extLst>
      <p:ext uri="{BB962C8B-B14F-4D97-AF65-F5344CB8AC3E}">
        <p14:creationId xmlns:p14="http://schemas.microsoft.com/office/powerpoint/2010/main" val="12675252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42</a:t>
            </a:fld>
            <a:endParaRPr lang="en-US" dirty="0"/>
          </a:p>
        </p:txBody>
      </p:sp>
    </p:spTree>
    <p:extLst>
      <p:ext uri="{BB962C8B-B14F-4D97-AF65-F5344CB8AC3E}">
        <p14:creationId xmlns:p14="http://schemas.microsoft.com/office/powerpoint/2010/main" val="2422968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43</a:t>
            </a:fld>
            <a:endParaRPr lang="en-US" dirty="0"/>
          </a:p>
        </p:txBody>
      </p:sp>
    </p:spTree>
    <p:extLst>
      <p:ext uri="{BB962C8B-B14F-4D97-AF65-F5344CB8AC3E}">
        <p14:creationId xmlns:p14="http://schemas.microsoft.com/office/powerpoint/2010/main" val="35613643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44</a:t>
            </a:fld>
            <a:endParaRPr lang="en-US" dirty="0"/>
          </a:p>
        </p:txBody>
      </p:sp>
    </p:spTree>
    <p:extLst>
      <p:ext uri="{BB962C8B-B14F-4D97-AF65-F5344CB8AC3E}">
        <p14:creationId xmlns:p14="http://schemas.microsoft.com/office/powerpoint/2010/main" val="35984484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45</a:t>
            </a:fld>
            <a:endParaRPr lang="en-US" dirty="0"/>
          </a:p>
        </p:txBody>
      </p:sp>
    </p:spTree>
    <p:extLst>
      <p:ext uri="{BB962C8B-B14F-4D97-AF65-F5344CB8AC3E}">
        <p14:creationId xmlns:p14="http://schemas.microsoft.com/office/powerpoint/2010/main" val="5856002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46</a:t>
            </a:fld>
            <a:endParaRPr lang="en-US" dirty="0"/>
          </a:p>
        </p:txBody>
      </p:sp>
    </p:spTree>
    <p:extLst>
      <p:ext uri="{BB962C8B-B14F-4D97-AF65-F5344CB8AC3E}">
        <p14:creationId xmlns:p14="http://schemas.microsoft.com/office/powerpoint/2010/main" val="15246096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47</a:t>
            </a:fld>
            <a:endParaRPr lang="en-US" dirty="0"/>
          </a:p>
        </p:txBody>
      </p:sp>
    </p:spTree>
    <p:extLst>
      <p:ext uri="{BB962C8B-B14F-4D97-AF65-F5344CB8AC3E}">
        <p14:creationId xmlns:p14="http://schemas.microsoft.com/office/powerpoint/2010/main" val="1170790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48</a:t>
            </a:fld>
            <a:endParaRPr lang="en-US" dirty="0"/>
          </a:p>
        </p:txBody>
      </p:sp>
    </p:spTree>
    <p:extLst>
      <p:ext uri="{BB962C8B-B14F-4D97-AF65-F5344CB8AC3E}">
        <p14:creationId xmlns:p14="http://schemas.microsoft.com/office/powerpoint/2010/main" val="32764926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Class Diagrams: The Essentials</a:t>
            </a:r>
            <a:endParaRPr lang="en-US" dirty="0"/>
          </a:p>
        </p:txBody>
      </p:sp>
      <p:sp>
        <p:nvSpPr>
          <p:cNvPr id="3" name="Date Placeholder 2"/>
          <p:cNvSpPr>
            <a:spLocks noGrp="1"/>
          </p:cNvSpPr>
          <p:nvPr>
            <p:ph type="dt" sz="half" idx="2"/>
          </p:nvPr>
        </p:nvSpPr>
        <p:spPr/>
        <p:txBody>
          <a:bodyPr/>
          <a:lstStyle/>
          <a:p>
            <a:r>
              <a:rPr lang="en-US" smtClean="0"/>
              <a:t>29 Apr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49</a:t>
            </a:fld>
            <a:endParaRPr lang="en-US" dirty="0"/>
          </a:p>
        </p:txBody>
      </p:sp>
      <p:sp>
        <p:nvSpPr>
          <p:cNvPr id="5" name="Text Placeholder 4"/>
          <p:cNvSpPr>
            <a:spLocks noGrp="1"/>
          </p:cNvSpPr>
          <p:nvPr>
            <p:ph type="body" sz="quarter" idx="16"/>
          </p:nvPr>
        </p:nvSpPr>
        <p:spPr/>
        <p:txBody>
          <a:bodyPr/>
          <a:lstStyle/>
          <a:p>
            <a:r>
              <a:rPr lang="en-US" dirty="0" smtClean="0"/>
              <a:t>3</a:t>
            </a:r>
            <a:endParaRPr lang="en-US" dirty="0"/>
          </a:p>
        </p:txBody>
      </p:sp>
      <p:pic>
        <p:nvPicPr>
          <p:cNvPr id="6" name="Picture 5"/>
          <p:cNvPicPr>
            <a:picLocks noChangeAspect="1"/>
          </p:cNvPicPr>
          <p:nvPr/>
        </p:nvPicPr>
        <p:blipFill>
          <a:blip r:embed="rId2"/>
          <a:stretch>
            <a:fillRect/>
          </a:stretch>
        </p:blipFill>
        <p:spPr>
          <a:xfrm>
            <a:off x="8118474" y="3976817"/>
            <a:ext cx="3740151" cy="2530929"/>
          </a:xfrm>
          <a:prstGeom prst="rect">
            <a:avLst/>
          </a:prstGeom>
          <a:ln>
            <a:solidFill>
              <a:schemeClr val="accent1"/>
            </a:solidFill>
          </a:ln>
        </p:spPr>
      </p:pic>
    </p:spTree>
    <p:extLst>
      <p:ext uri="{BB962C8B-B14F-4D97-AF65-F5344CB8AC3E}">
        <p14:creationId xmlns:p14="http://schemas.microsoft.com/office/powerpoint/2010/main" val="223202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What Is the UML</a:t>
            </a:r>
            <a:r>
              <a:rPr lang="en-US" dirty="0" smtClean="0"/>
              <a:t>?								   </a:t>
            </a:r>
            <a:r>
              <a:rPr lang="en-US" dirty="0" smtClean="0">
                <a:solidFill>
                  <a:srgbClr val="C00000"/>
                </a:solidFill>
              </a:rPr>
              <a:t>|</a:t>
            </a:r>
            <a:endParaRPr lang="en-US" dirty="0">
              <a:solidFill>
                <a:srgbClr val="C00000"/>
              </a:solidFill>
            </a:endParaRPr>
          </a:p>
        </p:txBody>
      </p:sp>
      <p:sp>
        <p:nvSpPr>
          <p:cNvPr id="8" name="Content Placeholder 7"/>
          <p:cNvSpPr>
            <a:spLocks noGrp="1"/>
          </p:cNvSpPr>
          <p:nvPr>
            <p:ph idx="1"/>
          </p:nvPr>
        </p:nvSpPr>
        <p:spPr/>
        <p:txBody>
          <a:bodyPr/>
          <a:lstStyle/>
          <a:p>
            <a:pPr lvl="1"/>
            <a:r>
              <a:rPr lang="en-US" dirty="0" smtClean="0"/>
              <a:t>The </a:t>
            </a:r>
            <a:r>
              <a:rPr lang="en-US" dirty="0"/>
              <a:t>UML is a relatively open standard, controlled by the </a:t>
            </a:r>
            <a:r>
              <a:rPr lang="en-US" dirty="0">
                <a:solidFill>
                  <a:srgbClr val="FF0000"/>
                </a:solidFill>
              </a:rPr>
              <a:t>Object Management Group</a:t>
            </a:r>
            <a:r>
              <a:rPr lang="en-US" dirty="0"/>
              <a:t> (OMG), an open consortium of </a:t>
            </a:r>
            <a:r>
              <a:rPr lang="en-US" dirty="0" smtClean="0"/>
              <a:t>companies.</a:t>
            </a:r>
          </a:p>
          <a:p>
            <a:pPr lvl="1"/>
            <a:r>
              <a:rPr lang="en-US" dirty="0" smtClean="0"/>
              <a:t>The </a:t>
            </a:r>
            <a:r>
              <a:rPr lang="en-US" dirty="0">
                <a:solidFill>
                  <a:srgbClr val="FF0000"/>
                </a:solidFill>
              </a:rPr>
              <a:t>OMG</a:t>
            </a:r>
            <a:r>
              <a:rPr lang="en-US" dirty="0"/>
              <a:t> was formed to build standards that supported interoperability, specifically the interoperability of object-oriented </a:t>
            </a:r>
            <a:r>
              <a:rPr lang="en-US" dirty="0" smtClean="0"/>
              <a:t>systems.</a:t>
            </a:r>
          </a:p>
          <a:p>
            <a:pPr lvl="1"/>
            <a:r>
              <a:rPr lang="en-US" dirty="0" smtClean="0"/>
              <a:t>The </a:t>
            </a:r>
            <a:r>
              <a:rPr lang="en-US" dirty="0"/>
              <a:t>OMG is perhaps best known for the </a:t>
            </a:r>
            <a:r>
              <a:rPr lang="en-US" dirty="0">
                <a:solidFill>
                  <a:srgbClr val="FF0000"/>
                </a:solidFill>
              </a:rPr>
              <a:t>CORBA</a:t>
            </a:r>
            <a:r>
              <a:rPr lang="en-US" dirty="0"/>
              <a:t> (Common Object Request Broker Architecture) </a:t>
            </a:r>
            <a:r>
              <a:rPr lang="en-US" dirty="0" smtClean="0"/>
              <a:t>standards.</a:t>
            </a:r>
          </a:p>
          <a:p>
            <a:pPr lvl="1"/>
            <a:r>
              <a:rPr lang="en-US" dirty="0" smtClean="0"/>
              <a:t>The </a:t>
            </a:r>
            <a:r>
              <a:rPr lang="en-US" dirty="0"/>
              <a:t>UML was born out of the unification of the many </a:t>
            </a:r>
            <a:r>
              <a:rPr lang="en-US" dirty="0">
                <a:solidFill>
                  <a:srgbClr val="FF0000"/>
                </a:solidFill>
              </a:rPr>
              <a:t>object-oriented</a:t>
            </a:r>
            <a:r>
              <a:rPr lang="en-US" dirty="0"/>
              <a:t> </a:t>
            </a:r>
            <a:r>
              <a:rPr lang="en-US" dirty="0">
                <a:solidFill>
                  <a:srgbClr val="FF0000"/>
                </a:solidFill>
              </a:rPr>
              <a:t>graphical modeling </a:t>
            </a:r>
            <a:r>
              <a:rPr lang="en-US" dirty="0">
                <a:solidFill>
                  <a:srgbClr val="0070C0"/>
                </a:solidFill>
              </a:rPr>
              <a:t>languages</a:t>
            </a:r>
            <a:r>
              <a:rPr lang="en-US" dirty="0"/>
              <a:t> that thrived in the late 1980s and early </a:t>
            </a:r>
            <a:r>
              <a:rPr lang="en-US" dirty="0" smtClean="0"/>
              <a:t>1990s.</a:t>
            </a:r>
          </a:p>
          <a:p>
            <a:pPr lvl="1"/>
            <a:r>
              <a:rPr lang="en-US" dirty="0" smtClean="0"/>
              <a:t>Since </a:t>
            </a:r>
            <a:r>
              <a:rPr lang="en-US" dirty="0"/>
              <a:t>its appearance in 1997, it has relegated that particular tower of Babel to </a:t>
            </a:r>
            <a:r>
              <a:rPr lang="en-US" dirty="0" smtClean="0"/>
              <a:t>history.</a:t>
            </a:r>
          </a:p>
          <a:p>
            <a:pPr lvl="1"/>
            <a:r>
              <a:rPr lang="en-US" dirty="0" smtClean="0"/>
              <a:t>That's </a:t>
            </a:r>
            <a:r>
              <a:rPr lang="en-US" dirty="0"/>
              <a:t>a service I, and many other developers, am deeply thankful for</a:t>
            </a:r>
            <a:r>
              <a:rPr lang="en-US" dirty="0" smtClean="0"/>
              <a:t>.</a:t>
            </a:r>
            <a:endParaRPr lang="en-US" dirty="0"/>
          </a:p>
        </p:txBody>
      </p:sp>
      <p:sp>
        <p:nvSpPr>
          <p:cNvPr id="3" name="Date Placeholder 2"/>
          <p:cNvSpPr>
            <a:spLocks noGrp="1"/>
          </p:cNvSpPr>
          <p:nvPr>
            <p:ph type="dt" sz="half" idx="2"/>
          </p:nvPr>
        </p:nvSpPr>
        <p:spPr/>
        <p:txBody>
          <a:bodyPr/>
          <a:lstStyle/>
          <a:p>
            <a:r>
              <a:rPr lang="en-US" smtClean="0"/>
              <a:t>29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a:t>
            </a:fld>
            <a:endParaRPr lang="en-US" dirty="0"/>
          </a:p>
        </p:txBody>
      </p:sp>
    </p:spTree>
    <p:extLst>
      <p:ext uri="{BB962C8B-B14F-4D97-AF65-F5344CB8AC3E}">
        <p14:creationId xmlns:p14="http://schemas.microsoft.com/office/powerpoint/2010/main" val="29365086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Sequence Diagrams</a:t>
            </a:r>
            <a:endParaRPr lang="en-US" dirty="0"/>
          </a:p>
        </p:txBody>
      </p:sp>
      <p:sp>
        <p:nvSpPr>
          <p:cNvPr id="3" name="Date Placeholder 2"/>
          <p:cNvSpPr>
            <a:spLocks noGrp="1"/>
          </p:cNvSpPr>
          <p:nvPr>
            <p:ph type="dt" sz="half" idx="2"/>
          </p:nvPr>
        </p:nvSpPr>
        <p:spPr/>
        <p:txBody>
          <a:bodyPr/>
          <a:lstStyle/>
          <a:p>
            <a:r>
              <a:rPr lang="en-US" smtClean="0"/>
              <a:t>29 Apr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50</a:t>
            </a:fld>
            <a:endParaRPr lang="en-US" dirty="0"/>
          </a:p>
        </p:txBody>
      </p:sp>
      <p:sp>
        <p:nvSpPr>
          <p:cNvPr id="5" name="Text Placeholder 4"/>
          <p:cNvSpPr>
            <a:spLocks noGrp="1"/>
          </p:cNvSpPr>
          <p:nvPr>
            <p:ph type="body" sz="quarter" idx="16"/>
          </p:nvPr>
        </p:nvSpPr>
        <p:spPr/>
        <p:txBody>
          <a:bodyPr/>
          <a:lstStyle/>
          <a:p>
            <a:r>
              <a:rPr lang="en-US" dirty="0" smtClean="0"/>
              <a:t>4</a:t>
            </a:r>
            <a:endParaRPr lang="en-US" dirty="0"/>
          </a:p>
        </p:txBody>
      </p:sp>
      <p:pic>
        <p:nvPicPr>
          <p:cNvPr id="6" name="Picture 5"/>
          <p:cNvPicPr>
            <a:picLocks noChangeAspect="1"/>
          </p:cNvPicPr>
          <p:nvPr/>
        </p:nvPicPr>
        <p:blipFill>
          <a:blip r:embed="rId2"/>
          <a:stretch>
            <a:fillRect/>
          </a:stretch>
        </p:blipFill>
        <p:spPr>
          <a:xfrm>
            <a:off x="7813221" y="5284809"/>
            <a:ext cx="3982810" cy="1222937"/>
          </a:xfrm>
          <a:prstGeom prst="rect">
            <a:avLst/>
          </a:prstGeom>
          <a:ln>
            <a:solidFill>
              <a:schemeClr val="accent1"/>
            </a:solidFill>
          </a:ln>
        </p:spPr>
      </p:pic>
    </p:spTree>
    <p:extLst>
      <p:ext uri="{BB962C8B-B14F-4D97-AF65-F5344CB8AC3E}">
        <p14:creationId xmlns:p14="http://schemas.microsoft.com/office/powerpoint/2010/main" val="40974057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Class Diagrams: Advanced Concepts</a:t>
            </a:r>
            <a:endParaRPr lang="en-US" dirty="0"/>
          </a:p>
        </p:txBody>
      </p:sp>
      <p:sp>
        <p:nvSpPr>
          <p:cNvPr id="3" name="Date Placeholder 2"/>
          <p:cNvSpPr>
            <a:spLocks noGrp="1"/>
          </p:cNvSpPr>
          <p:nvPr>
            <p:ph type="dt" sz="half" idx="2"/>
          </p:nvPr>
        </p:nvSpPr>
        <p:spPr/>
        <p:txBody>
          <a:bodyPr/>
          <a:lstStyle/>
          <a:p>
            <a:r>
              <a:rPr lang="en-US" smtClean="0"/>
              <a:t>29 Apr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51</a:t>
            </a:fld>
            <a:endParaRPr lang="en-US" dirty="0"/>
          </a:p>
        </p:txBody>
      </p:sp>
      <p:sp>
        <p:nvSpPr>
          <p:cNvPr id="5" name="Text Placeholder 4"/>
          <p:cNvSpPr>
            <a:spLocks noGrp="1"/>
          </p:cNvSpPr>
          <p:nvPr>
            <p:ph type="body" sz="quarter" idx="16"/>
          </p:nvPr>
        </p:nvSpPr>
        <p:spPr/>
        <p:txBody>
          <a:bodyPr/>
          <a:lstStyle/>
          <a:p>
            <a:r>
              <a:rPr lang="en-US" dirty="0" smtClean="0"/>
              <a:t>5</a:t>
            </a:r>
            <a:endParaRPr lang="en-US" dirty="0"/>
          </a:p>
        </p:txBody>
      </p:sp>
      <p:pic>
        <p:nvPicPr>
          <p:cNvPr id="6" name="Picture 5"/>
          <p:cNvPicPr>
            <a:picLocks noChangeAspect="1"/>
          </p:cNvPicPr>
          <p:nvPr/>
        </p:nvPicPr>
        <p:blipFill>
          <a:blip r:embed="rId2"/>
          <a:stretch>
            <a:fillRect/>
          </a:stretch>
        </p:blipFill>
        <p:spPr>
          <a:xfrm>
            <a:off x="8153499" y="3118756"/>
            <a:ext cx="3705126" cy="3388989"/>
          </a:xfrm>
          <a:prstGeom prst="rect">
            <a:avLst/>
          </a:prstGeom>
          <a:ln>
            <a:solidFill>
              <a:schemeClr val="accent1"/>
            </a:solidFill>
          </a:ln>
        </p:spPr>
      </p:pic>
    </p:spTree>
    <p:extLst>
      <p:ext uri="{BB962C8B-B14F-4D97-AF65-F5344CB8AC3E}">
        <p14:creationId xmlns:p14="http://schemas.microsoft.com/office/powerpoint/2010/main" val="14467847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29 Apr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52</a:t>
            </a:fld>
            <a:endParaRPr lang="en-US" dirty="0"/>
          </a:p>
        </p:txBody>
      </p:sp>
      <p:sp>
        <p:nvSpPr>
          <p:cNvPr id="5" name="Text Placeholder 4"/>
          <p:cNvSpPr>
            <a:spLocks noGrp="1"/>
          </p:cNvSpPr>
          <p:nvPr>
            <p:ph type="body" sz="quarter" idx="16"/>
          </p:nvPr>
        </p:nvSpPr>
        <p:spPr/>
        <p:txBody>
          <a:bodyPr/>
          <a:lstStyle/>
          <a:p>
            <a:r>
              <a:rPr lang="en-US" dirty="0" smtClean="0"/>
              <a:t>6</a:t>
            </a:r>
            <a:endParaRPr lang="en-US" dirty="0"/>
          </a:p>
        </p:txBody>
      </p:sp>
    </p:spTree>
    <p:extLst>
      <p:ext uri="{BB962C8B-B14F-4D97-AF65-F5344CB8AC3E}">
        <p14:creationId xmlns:p14="http://schemas.microsoft.com/office/powerpoint/2010/main" val="12141517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smtClean="0"/>
              <a:t>29 Apr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53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05774940"/>
              </p:ext>
            </p:extLst>
          </p:nvPr>
        </p:nvGraphicFramePr>
        <p:xfrm>
          <a:off x="1188133" y="2332802"/>
          <a:ext cx="3052983" cy="2225040"/>
        </p:xfrm>
        <a:graphic>
          <a:graphicData uri="http://schemas.openxmlformats.org/drawingml/2006/table">
            <a:tbl>
              <a:tblPr bandRow="1">
                <a:tableStyleId>{69012ECD-51FC-41F1-AA8D-1B2483CD663E}</a:tableStyleId>
              </a:tblPr>
              <a:tblGrid>
                <a:gridCol w="3052983">
                  <a:extLst>
                    <a:ext uri="{9D8B030D-6E8A-4147-A177-3AD203B41FA5}">
                      <a16:colId xmlns:a16="http://schemas.microsoft.com/office/drawing/2014/main" val="4199222970"/>
                    </a:ext>
                  </a:extLst>
                </a:gridCol>
              </a:tblGrid>
              <a:tr h="370840">
                <a:tc>
                  <a:txBody>
                    <a:bodyPr/>
                    <a:lstStyle/>
                    <a:p>
                      <a:r>
                        <a:rPr lang="en-US" sz="1800" kern="1200" dirty="0" smtClean="0">
                          <a:solidFill>
                            <a:schemeClr val="tx1"/>
                          </a:solidFill>
                          <a:latin typeface="Gill Sans MT" panose="020B0502020104020203" pitchFamily="34" charset="0"/>
                          <a:ea typeface="+mn-ea"/>
                          <a:cs typeface="+mn-cs"/>
                        </a:rPr>
                        <a:t>UML History</a:t>
                      </a: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817161940"/>
                  </a:ext>
                </a:extLst>
              </a:tr>
              <a:tr h="370840">
                <a:tc>
                  <a:txBody>
                    <a:bodyPr/>
                    <a:lstStyle/>
                    <a:p>
                      <a:r>
                        <a:rPr lang="en-US" sz="1800" kern="1200" dirty="0" smtClean="0">
                          <a:solidFill>
                            <a:schemeClr val="tx1"/>
                          </a:solidFill>
                          <a:latin typeface="Gill Sans MT" panose="020B0502020104020203" pitchFamily="34" charset="0"/>
                          <a:ea typeface="+mn-ea"/>
                          <a:cs typeface="+mn-cs"/>
                        </a:rPr>
                        <a:t>UML Class Diagram Notations</a:t>
                      </a: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9406522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Gill Sans MT" panose="020B0502020104020203" pitchFamily="34" charset="0"/>
                          <a:ea typeface="+mn-ea"/>
                          <a:cs typeface="+mn-cs"/>
                        </a:rPr>
                        <a:t>Modeling Language</a:t>
                      </a:r>
                      <a:r>
                        <a:rPr lang="en-US" sz="1800" kern="1200" baseline="0" dirty="0" smtClean="0">
                          <a:solidFill>
                            <a:schemeClr val="tx1"/>
                          </a:solidFill>
                          <a:latin typeface="Gill Sans MT" panose="020B0502020104020203" pitchFamily="34" charset="0"/>
                          <a:ea typeface="+mn-ea"/>
                          <a:cs typeface="+mn-cs"/>
                        </a:rPr>
                        <a:t> - Wiki</a:t>
                      </a: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21139172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21496107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85789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379807457"/>
                  </a:ext>
                </a:extLst>
              </a:tr>
            </a:tbl>
          </a:graphicData>
        </a:graphic>
      </p:graphicFrame>
    </p:spTree>
    <p:extLst>
      <p:ext uri="{BB962C8B-B14F-4D97-AF65-F5344CB8AC3E}">
        <p14:creationId xmlns:p14="http://schemas.microsoft.com/office/powerpoint/2010/main" val="12897019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UML History</a:t>
            </a:r>
            <a:endParaRPr lang="en-US" dirty="0"/>
          </a:p>
        </p:txBody>
      </p:sp>
      <p:sp>
        <p:nvSpPr>
          <p:cNvPr id="2" name="Date Placeholder 1"/>
          <p:cNvSpPr>
            <a:spLocks noGrp="1"/>
          </p:cNvSpPr>
          <p:nvPr>
            <p:ph type="dt" sz="half" idx="2"/>
          </p:nvPr>
        </p:nvSpPr>
        <p:spPr/>
        <p:txBody>
          <a:bodyPr/>
          <a:lstStyle/>
          <a:p>
            <a:r>
              <a:rPr lang="en-US" smtClean="0"/>
              <a:t>29 Apr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54</a:t>
            </a:fld>
            <a:endParaRPr lang="en-US" dirty="0"/>
          </a:p>
        </p:txBody>
      </p:sp>
      <p:pic>
        <p:nvPicPr>
          <p:cNvPr id="7" name="Picture 6"/>
          <p:cNvPicPr>
            <a:picLocks noChangeAspect="1"/>
          </p:cNvPicPr>
          <p:nvPr/>
        </p:nvPicPr>
        <p:blipFill>
          <a:blip r:embed="rId2"/>
          <a:stretch>
            <a:fillRect/>
          </a:stretch>
        </p:blipFill>
        <p:spPr>
          <a:xfrm>
            <a:off x="152400" y="1259035"/>
            <a:ext cx="5842907" cy="4832202"/>
          </a:xfrm>
          <a:prstGeom prst="rect">
            <a:avLst/>
          </a:prstGeom>
          <a:ln>
            <a:solidFill>
              <a:schemeClr val="accent1"/>
            </a:solidFill>
          </a:ln>
        </p:spPr>
      </p:pic>
    </p:spTree>
    <p:extLst>
      <p:ext uri="{BB962C8B-B14F-4D97-AF65-F5344CB8AC3E}">
        <p14:creationId xmlns:p14="http://schemas.microsoft.com/office/powerpoint/2010/main" val="879505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UML Class Diagram Notations</a:t>
            </a:r>
            <a:endParaRPr lang="en-US" dirty="0"/>
          </a:p>
        </p:txBody>
      </p:sp>
      <p:sp>
        <p:nvSpPr>
          <p:cNvPr id="2" name="Date Placeholder 1"/>
          <p:cNvSpPr>
            <a:spLocks noGrp="1"/>
          </p:cNvSpPr>
          <p:nvPr>
            <p:ph type="dt" sz="half" idx="2"/>
          </p:nvPr>
        </p:nvSpPr>
        <p:spPr/>
        <p:txBody>
          <a:bodyPr/>
          <a:lstStyle/>
          <a:p>
            <a:r>
              <a:rPr lang="en-US" smtClean="0"/>
              <a:t>29 Apr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55</a:t>
            </a:fld>
            <a:endParaRPr lang="en-US" dirty="0"/>
          </a:p>
        </p:txBody>
      </p:sp>
      <p:pic>
        <p:nvPicPr>
          <p:cNvPr id="8" name="Picture 7"/>
          <p:cNvPicPr>
            <a:picLocks noChangeAspect="1"/>
          </p:cNvPicPr>
          <p:nvPr/>
        </p:nvPicPr>
        <p:blipFill>
          <a:blip r:embed="rId2"/>
          <a:stretch>
            <a:fillRect/>
          </a:stretch>
        </p:blipFill>
        <p:spPr>
          <a:xfrm>
            <a:off x="152400" y="1262742"/>
            <a:ext cx="10144125" cy="5067300"/>
          </a:xfrm>
          <a:prstGeom prst="rect">
            <a:avLst/>
          </a:prstGeom>
          <a:ln>
            <a:solidFill>
              <a:schemeClr val="accent1"/>
            </a:solidFill>
          </a:ln>
        </p:spPr>
      </p:pic>
    </p:spTree>
    <p:extLst>
      <p:ext uri="{BB962C8B-B14F-4D97-AF65-F5344CB8AC3E}">
        <p14:creationId xmlns:p14="http://schemas.microsoft.com/office/powerpoint/2010/main" val="19617684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Modeling Language - Wiki</a:t>
            </a:r>
          </a:p>
        </p:txBody>
      </p:sp>
      <p:sp>
        <p:nvSpPr>
          <p:cNvPr id="3" name="Content Placeholder 2"/>
          <p:cNvSpPr>
            <a:spLocks noGrp="1"/>
          </p:cNvSpPr>
          <p:nvPr>
            <p:ph idx="1"/>
          </p:nvPr>
        </p:nvSpPr>
        <p:spPr/>
        <p:txBody>
          <a:bodyPr/>
          <a:lstStyle/>
          <a:p>
            <a:r>
              <a:rPr lang="en-US" dirty="0"/>
              <a:t>A modeling language is any artificial language that can be used to express information or knowledge or systems in a structure that is defined by a consistent set of </a:t>
            </a:r>
            <a:r>
              <a:rPr lang="en-US" dirty="0" smtClean="0"/>
              <a:t>rules.</a:t>
            </a:r>
          </a:p>
          <a:p>
            <a:pPr lvl="1"/>
            <a:r>
              <a:rPr lang="en-US" dirty="0" smtClean="0"/>
              <a:t>The </a:t>
            </a:r>
            <a:r>
              <a:rPr lang="en-US" dirty="0"/>
              <a:t>rules are used for interpretation of the meaning of components in the structure</a:t>
            </a:r>
            <a:r>
              <a:rPr lang="en-US" dirty="0" smtClean="0"/>
              <a:t>.</a:t>
            </a:r>
          </a:p>
          <a:p>
            <a:pPr lvl="1"/>
            <a:r>
              <a:rPr lang="en-US" dirty="0"/>
              <a:t>A modeling language can be graphical or textual</a:t>
            </a:r>
            <a:r>
              <a:rPr lang="en-US" dirty="0" smtClean="0"/>
              <a:t>.</a:t>
            </a:r>
            <a:endParaRPr lang="en-US" dirty="0"/>
          </a:p>
          <a:p>
            <a:pPr lvl="2"/>
            <a:r>
              <a:rPr lang="en-US" dirty="0" smtClean="0"/>
              <a:t>Graphical </a:t>
            </a:r>
            <a:r>
              <a:rPr lang="en-US" dirty="0"/>
              <a:t>modeling languages use a diagram technique with named symbols that represent concepts and lines that connect the symbols and represent relationships and various other graphical notation to represent constraints.</a:t>
            </a:r>
          </a:p>
          <a:p>
            <a:pPr lvl="2"/>
            <a:r>
              <a:rPr lang="en-US" dirty="0"/>
              <a:t>Textual modeling languages may use standardized keywords accompanied by parameters or natural language terms and phrases to make computer-interpretable expressions.</a:t>
            </a:r>
          </a:p>
          <a:p>
            <a:pPr lvl="1"/>
            <a:r>
              <a:rPr lang="en-US" dirty="0"/>
              <a:t>An example of a graphical modeling language and a corresponding textual modeling language is </a:t>
            </a:r>
            <a:r>
              <a:rPr lang="en-US" dirty="0">
                <a:solidFill>
                  <a:srgbClr val="FF0000"/>
                </a:solidFill>
              </a:rPr>
              <a:t>EXPRESS</a:t>
            </a:r>
            <a:r>
              <a:rPr lang="en-US" dirty="0"/>
              <a:t>.</a:t>
            </a:r>
          </a:p>
          <a:p>
            <a:pPr lvl="1"/>
            <a:r>
              <a:rPr lang="en-US" dirty="0" smtClean="0"/>
              <a:t>Not </a:t>
            </a:r>
            <a:r>
              <a:rPr lang="en-US" dirty="0"/>
              <a:t>all modeling languages are executable, and for those that are, the use of them doesn't necessarily mean that programmers are no longer </a:t>
            </a:r>
            <a:r>
              <a:rPr lang="en-US" dirty="0" smtClean="0"/>
              <a:t>required.</a:t>
            </a:r>
          </a:p>
          <a:p>
            <a:pPr lvl="1"/>
            <a:r>
              <a:rPr lang="en-US" dirty="0" smtClean="0"/>
              <a:t>On </a:t>
            </a:r>
            <a:r>
              <a:rPr lang="en-US" dirty="0"/>
              <a:t>the contrary, executable modeling languages are intended to amplify the productivity of skilled programmers, so that they can address more challenging problems, such as parallel computing and distributed systems.</a:t>
            </a:r>
          </a:p>
          <a:p>
            <a:pPr lvl="1"/>
            <a:r>
              <a:rPr lang="en-US" dirty="0" smtClean="0"/>
              <a:t>A </a:t>
            </a:r>
            <a:r>
              <a:rPr lang="en-US" dirty="0"/>
              <a:t>large number of modeling languages appear in the literature.</a:t>
            </a:r>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56</a:t>
            </a:fld>
            <a:endParaRPr lang="en-US" dirty="0"/>
          </a:p>
        </p:txBody>
      </p:sp>
    </p:spTree>
    <p:extLst>
      <p:ext uri="{BB962C8B-B14F-4D97-AF65-F5344CB8AC3E}">
        <p14:creationId xmlns:p14="http://schemas.microsoft.com/office/powerpoint/2010/main" val="7716642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Graphical Modeling Languages</a:t>
            </a:r>
            <a:endParaRPr lang="en-US" dirty="0"/>
          </a:p>
        </p:txBody>
      </p:sp>
      <p:sp>
        <p:nvSpPr>
          <p:cNvPr id="8" name="Content Placeholder 7"/>
          <p:cNvSpPr>
            <a:spLocks noGrp="1"/>
          </p:cNvSpPr>
          <p:nvPr>
            <p:ph idx="1"/>
          </p:nvPr>
        </p:nvSpPr>
        <p:spPr/>
        <p:txBody>
          <a:bodyPr/>
          <a:lstStyle/>
          <a:p>
            <a:r>
              <a:rPr lang="en-US" dirty="0"/>
              <a:t>Example of graphical modeling languages in the field of computer science, project management and systems engineering:</a:t>
            </a:r>
          </a:p>
          <a:p>
            <a:pPr lvl="1"/>
            <a:r>
              <a:rPr lang="en-US" dirty="0" smtClean="0"/>
              <a:t>Behavior </a:t>
            </a:r>
            <a:r>
              <a:rPr lang="en-US" dirty="0"/>
              <a:t>Trees are a formal, graphical modeling language used primarily in systems and software engineering. Commonly used to unambiguously represent the hundreds or even thousands of natural language requirements that are typically used to express the stakeholder needs for a large-scale software-integrated system.</a:t>
            </a:r>
          </a:p>
          <a:p>
            <a:pPr lvl="1"/>
            <a:r>
              <a:rPr lang="en-US" dirty="0"/>
              <a:t>Business Process Modeling Notation (BPMN, and the XML form BPML) is an example of a Process Modeling language.</a:t>
            </a:r>
          </a:p>
          <a:p>
            <a:pPr lvl="1"/>
            <a:r>
              <a:rPr lang="en-US" dirty="0"/>
              <a:t>C-K theory consists of a modeling language for design processes.</a:t>
            </a:r>
          </a:p>
          <a:p>
            <a:pPr lvl="1"/>
            <a:r>
              <a:rPr lang="en-US" dirty="0"/>
              <a:t>DRAKON is a general-purpose algorithmic modeling language for specifying software-intensive systems, a schematic representation of an algorithm or a stepwise process, and a family of programming languages.</a:t>
            </a:r>
          </a:p>
          <a:p>
            <a:pPr lvl="1"/>
            <a:r>
              <a:rPr lang="en-US" dirty="0"/>
              <a:t>EXPRESS and EXPRESS-G (ISO 10303-11) is an international standard general-purpose data modeling language.</a:t>
            </a:r>
          </a:p>
          <a:p>
            <a:pPr lvl="1"/>
            <a:r>
              <a:rPr lang="en-US" dirty="0"/>
              <a:t>Extended Enterprise Modeling Language (EEML) is commonly used for business process modeling across a number of layers.</a:t>
            </a:r>
          </a:p>
          <a:p>
            <a:pPr lvl="1"/>
            <a:r>
              <a:rPr lang="en-US" dirty="0"/>
              <a:t>Flowchart is a schematic representation of an algorithm or a stepwise process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57</a:t>
            </a:fld>
            <a:endParaRPr lang="en-US" dirty="0"/>
          </a:p>
        </p:txBody>
      </p:sp>
    </p:spTree>
    <p:extLst>
      <p:ext uri="{BB962C8B-B14F-4D97-AF65-F5344CB8AC3E}">
        <p14:creationId xmlns:p14="http://schemas.microsoft.com/office/powerpoint/2010/main" val="4767832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Graphical Modeling Languages				   </a:t>
            </a:r>
            <a:r>
              <a:rPr lang="en-US" dirty="0" smtClean="0">
                <a:solidFill>
                  <a:srgbClr val="C00000"/>
                </a:solidFill>
              </a:rPr>
              <a:t>|</a:t>
            </a:r>
            <a:endParaRPr lang="en-US" dirty="0">
              <a:solidFill>
                <a:srgbClr val="C00000"/>
              </a:solidFill>
            </a:endParaRPr>
          </a:p>
        </p:txBody>
      </p:sp>
      <p:sp>
        <p:nvSpPr>
          <p:cNvPr id="8" name="Content Placeholder 7"/>
          <p:cNvSpPr>
            <a:spLocks noGrp="1"/>
          </p:cNvSpPr>
          <p:nvPr>
            <p:ph idx="1"/>
          </p:nvPr>
        </p:nvSpPr>
        <p:spPr/>
        <p:txBody>
          <a:bodyPr/>
          <a:lstStyle/>
          <a:p>
            <a:pPr lvl="1"/>
            <a:r>
              <a:rPr lang="en-US" dirty="0" smtClean="0"/>
              <a:t>Fundamental </a:t>
            </a:r>
            <a:r>
              <a:rPr lang="en-US" dirty="0"/>
              <a:t>Modeling Concepts (FMC) modeling language for software-intensive systems.</a:t>
            </a:r>
          </a:p>
          <a:p>
            <a:pPr lvl="1"/>
            <a:r>
              <a:rPr lang="en-US" dirty="0"/>
              <a:t>IDEF is a family of modeling languages, which include IDEF0 for functional modeling, IDEF1X for information modeling, IDEF3 for business process modeling, IDEF4 for Object-Oriented Design and IDEF5 for modeling ontologies.</a:t>
            </a:r>
          </a:p>
          <a:p>
            <a:pPr lvl="1"/>
            <a:r>
              <a:rPr lang="en-US" dirty="0"/>
              <a:t>Jackson Structured Programming (JSP) is a method for structured programming based on correspondences between data stream structure and program structure.</a:t>
            </a:r>
          </a:p>
          <a:p>
            <a:pPr lvl="1"/>
            <a:r>
              <a:rPr lang="en-US" dirty="0"/>
              <a:t>LePUS3 is an object-oriented visual Design Description Language and a formal specification language that is suitable primarily for modeling large object-oriented (Java, C++, C#) programs and design patterns.</a:t>
            </a:r>
          </a:p>
          <a:p>
            <a:pPr lvl="1"/>
            <a:r>
              <a:rPr lang="en-US" dirty="0"/>
              <a:t>Object-Role Modeling (ORM) in the field of software engineering is a method for conceptual modeling, and can be used as a tool for information and rules analysis.</a:t>
            </a:r>
          </a:p>
          <a:p>
            <a:pPr lvl="1"/>
            <a:r>
              <a:rPr lang="en-US" dirty="0"/>
              <a:t>Petri nets use variations on exactly one diagramming technique and topology, namely the bipartite </a:t>
            </a:r>
            <a:r>
              <a:rPr lang="en-US" dirty="0" smtClean="0"/>
              <a:t>graph.</a:t>
            </a:r>
          </a:p>
          <a:p>
            <a:pPr marL="457200" lvl="1" indent="0">
              <a:buNone/>
            </a:pPr>
            <a:r>
              <a:rPr lang="en-US" dirty="0" smtClean="0"/>
              <a:t>The </a:t>
            </a:r>
            <a:r>
              <a:rPr lang="en-US" dirty="0"/>
              <a:t>simplicity of its basic user interface easily enabled extensive tool support over the years, particularly in the areas of model checking, graphically oriented simulation, and software verification</a:t>
            </a:r>
            <a:r>
              <a:rPr lang="en-US" dirty="0" smtClean="0"/>
              <a:t>.</a:t>
            </a:r>
          </a:p>
          <a:p>
            <a:pPr lvl="1"/>
            <a:r>
              <a:rPr lang="en-US" dirty="0" smtClean="0"/>
              <a:t>Southbeach Notation is a visual modeling language used to describe situations in terms of agents that are considered useful or harmful from the modeler's perspective.</a:t>
            </a:r>
          </a:p>
          <a:p>
            <a:pPr marL="457200" lvl="1" indent="0">
              <a:buNone/>
            </a:pPr>
            <a:r>
              <a:rPr lang="en-US" dirty="0" smtClean="0"/>
              <a:t>The notation shows how the agents interact with each other and whether this interaction improves or worsens the situation.</a:t>
            </a:r>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58</a:t>
            </a:fld>
            <a:endParaRPr lang="en-US" dirty="0"/>
          </a:p>
        </p:txBody>
      </p:sp>
    </p:spTree>
    <p:extLst>
      <p:ext uri="{BB962C8B-B14F-4D97-AF65-F5344CB8AC3E}">
        <p14:creationId xmlns:p14="http://schemas.microsoft.com/office/powerpoint/2010/main" val="10686471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Graphical Modeling Languages				  </a:t>
            </a:r>
            <a:r>
              <a:rPr lang="en-US" dirty="0" smtClean="0">
                <a:solidFill>
                  <a:srgbClr val="C00000"/>
                </a:solidFill>
              </a:rPr>
              <a:t>||</a:t>
            </a:r>
            <a:endParaRPr lang="en-US" dirty="0">
              <a:solidFill>
                <a:srgbClr val="C00000"/>
              </a:solidFill>
            </a:endParaRPr>
          </a:p>
        </p:txBody>
      </p:sp>
      <p:sp>
        <p:nvSpPr>
          <p:cNvPr id="8" name="Content Placeholder 7"/>
          <p:cNvSpPr>
            <a:spLocks noGrp="1"/>
          </p:cNvSpPr>
          <p:nvPr>
            <p:ph idx="1"/>
          </p:nvPr>
        </p:nvSpPr>
        <p:spPr/>
        <p:txBody>
          <a:bodyPr/>
          <a:lstStyle/>
          <a:p>
            <a:pPr lvl="1"/>
            <a:r>
              <a:rPr lang="en-US" dirty="0" smtClean="0"/>
              <a:t>Specification </a:t>
            </a:r>
            <a:r>
              <a:rPr lang="en-US" dirty="0"/>
              <a:t>and Description Language (SDL) is a specification language targeted at the unambiguous specification and description of the behavior of reactive and distributed systems.</a:t>
            </a:r>
          </a:p>
          <a:p>
            <a:pPr lvl="1"/>
            <a:r>
              <a:rPr lang="en-US" dirty="0"/>
              <a:t>SysML is a Domain-Specific Modeling language for systems engineering that is defined as a UML profile (customization).</a:t>
            </a:r>
          </a:p>
          <a:p>
            <a:pPr lvl="1"/>
            <a:r>
              <a:rPr lang="en-US" dirty="0"/>
              <a:t>Unified Modeling Language (UML) is a general-purpose modeling language that is an industry standard for specifying software-intensive systems. UML 2.0, the current version, supports thirteen different diagram techniques, and has widespread tool support.</a:t>
            </a:r>
          </a:p>
          <a:p>
            <a:pPr lvl="1"/>
            <a:r>
              <a:rPr lang="en-US" dirty="0"/>
              <a:t>Service-oriented modeling framework (SOMF) is a holistic language for designing enterprise and application level architecture models in the space of enterprise architecture, virtualization, service-oriented architecture (SOA), cloud computing, and more.[2]</a:t>
            </a:r>
          </a:p>
          <a:p>
            <a:pPr lvl="1"/>
            <a:r>
              <a:rPr lang="en-US" dirty="0"/>
              <a:t>Architecture description language (ADL) is a language used to describe and represent the systems architecture of a system.</a:t>
            </a:r>
          </a:p>
          <a:p>
            <a:pPr lvl="1"/>
            <a:r>
              <a:rPr lang="en-US" dirty="0"/>
              <a:t>AADL (AADL) is a modeling language that supports early and repeated analyses of a system's architecture with respect to performance-critical properties through an </a:t>
            </a:r>
            <a:r>
              <a:rPr lang="en-US" dirty="0" err="1"/>
              <a:t>exetendable</a:t>
            </a:r>
            <a:r>
              <a:rPr lang="en-US" dirty="0"/>
              <a:t> notation, a tool framework, and precisely defined semantics.</a:t>
            </a:r>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59</a:t>
            </a:fld>
            <a:endParaRPr lang="en-US" dirty="0"/>
          </a:p>
        </p:txBody>
      </p:sp>
    </p:spTree>
    <p:extLst>
      <p:ext uri="{BB962C8B-B14F-4D97-AF65-F5344CB8AC3E}">
        <p14:creationId xmlns:p14="http://schemas.microsoft.com/office/powerpoint/2010/main" val="3518849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Where to Find Out </a:t>
            </a:r>
            <a:r>
              <a:rPr lang="en-US" dirty="0" smtClean="0"/>
              <a:t>More</a:t>
            </a:r>
            <a:endParaRPr lang="en-US" dirty="0"/>
          </a:p>
        </p:txBody>
      </p:sp>
      <p:sp>
        <p:nvSpPr>
          <p:cNvPr id="3" name="Content Placeholder 2"/>
          <p:cNvSpPr>
            <a:spLocks noGrp="1"/>
          </p:cNvSpPr>
          <p:nvPr>
            <p:ph idx="1"/>
          </p:nvPr>
        </p:nvSpPr>
        <p:spPr/>
        <p:txBody>
          <a:bodyPr/>
          <a:lstStyle/>
          <a:p>
            <a:r>
              <a:rPr lang="en-US" dirty="0"/>
              <a:t>This book is not a complete and definitive reference to the UML, let alone </a:t>
            </a:r>
            <a:r>
              <a:rPr lang="en-US" dirty="0">
                <a:solidFill>
                  <a:srgbClr val="FF0000"/>
                </a:solidFill>
              </a:rPr>
              <a:t>OO analysis and </a:t>
            </a:r>
            <a:r>
              <a:rPr lang="en-US" dirty="0" smtClean="0">
                <a:solidFill>
                  <a:srgbClr val="FF0000"/>
                </a:solidFill>
              </a:rPr>
              <a:t>design</a:t>
            </a:r>
            <a:r>
              <a:rPr lang="en-US" dirty="0" smtClean="0"/>
              <a:t>.</a:t>
            </a:r>
          </a:p>
          <a:p>
            <a:pPr lvl="1"/>
            <a:r>
              <a:rPr lang="en-US" dirty="0" smtClean="0"/>
              <a:t>A </a:t>
            </a:r>
            <a:r>
              <a:rPr lang="en-US" dirty="0"/>
              <a:t>lot of words are out there and a lot of worthwhile things to </a:t>
            </a:r>
            <a:r>
              <a:rPr lang="en-US" dirty="0" smtClean="0"/>
              <a:t>read.</a:t>
            </a:r>
          </a:p>
          <a:p>
            <a:pPr lvl="1"/>
            <a:r>
              <a:rPr lang="en-US" dirty="0" smtClean="0"/>
              <a:t>As </a:t>
            </a:r>
            <a:r>
              <a:rPr lang="en-US" dirty="0"/>
              <a:t>I discuss the individual topics, I also mention other books you should go to for more in-depth information </a:t>
            </a:r>
            <a:r>
              <a:rPr lang="en-US" dirty="0" smtClean="0"/>
              <a:t>there.</a:t>
            </a:r>
          </a:p>
          <a:p>
            <a:pPr lvl="1"/>
            <a:r>
              <a:rPr lang="en-US" dirty="0" smtClean="0"/>
              <a:t>Here </a:t>
            </a:r>
            <a:r>
              <a:rPr lang="en-US" dirty="0"/>
              <a:t>are some </a:t>
            </a:r>
            <a:r>
              <a:rPr lang="en-US" dirty="0">
                <a:solidFill>
                  <a:srgbClr val="FF0000"/>
                </a:solidFill>
              </a:rPr>
              <a:t>general books</a:t>
            </a:r>
            <a:r>
              <a:rPr lang="en-US" dirty="0"/>
              <a:t> on the </a:t>
            </a:r>
            <a:r>
              <a:rPr lang="en-US" dirty="0">
                <a:solidFill>
                  <a:srgbClr val="FF0000"/>
                </a:solidFill>
              </a:rPr>
              <a:t>UML and object-oriented design</a:t>
            </a:r>
            <a:r>
              <a:rPr lang="en-US" dirty="0"/>
              <a:t>. As with all book recommendations, you may need to check which version of the UML they are written </a:t>
            </a:r>
            <a:r>
              <a:rPr lang="en-US" dirty="0" smtClean="0"/>
              <a:t>for.</a:t>
            </a:r>
          </a:p>
          <a:p>
            <a:pPr lvl="1"/>
            <a:r>
              <a:rPr lang="en-US" dirty="0" smtClean="0"/>
              <a:t>As </a:t>
            </a:r>
            <a:r>
              <a:rPr lang="en-US" dirty="0"/>
              <a:t>of June 2003, no published book uses UML 2.0, which is hardly surprising, as the ink is barely dry on the </a:t>
            </a:r>
            <a:r>
              <a:rPr lang="en-US" dirty="0" smtClean="0"/>
              <a:t>standard.</a:t>
            </a:r>
          </a:p>
          <a:p>
            <a:pPr lvl="1"/>
            <a:r>
              <a:rPr lang="en-US" dirty="0" smtClean="0"/>
              <a:t>The </a:t>
            </a:r>
            <a:r>
              <a:rPr lang="en-US" dirty="0"/>
              <a:t>books I suggest are good books, but I can't tell whether or when they will be updated to the UML 2 </a:t>
            </a:r>
            <a:r>
              <a:rPr lang="en-US" dirty="0" smtClean="0"/>
              <a:t>standard.</a:t>
            </a:r>
          </a:p>
          <a:p>
            <a:pPr lvl="1"/>
            <a:r>
              <a:rPr lang="en-US" dirty="0" smtClean="0"/>
              <a:t>If </a:t>
            </a:r>
            <a:r>
              <a:rPr lang="en-US" dirty="0"/>
              <a:t>you are </a:t>
            </a:r>
            <a:r>
              <a:rPr lang="en-US" dirty="0">
                <a:solidFill>
                  <a:srgbClr val="FF0000"/>
                </a:solidFill>
              </a:rPr>
              <a:t>new to objects</a:t>
            </a:r>
            <a:r>
              <a:rPr lang="en-US" dirty="0"/>
              <a:t>, I recommend my current favorite introductory book: [</a:t>
            </a:r>
            <a:r>
              <a:rPr lang="en-US" dirty="0">
                <a:solidFill>
                  <a:srgbClr val="FF0000"/>
                </a:solidFill>
              </a:rPr>
              <a:t>Larman</a:t>
            </a:r>
            <a:r>
              <a:rPr lang="en-US" dirty="0" smtClean="0"/>
              <a:t>].</a:t>
            </a:r>
          </a:p>
          <a:p>
            <a:pPr lvl="2"/>
            <a:r>
              <a:rPr lang="en-US" dirty="0" smtClean="0"/>
              <a:t>The </a:t>
            </a:r>
            <a:r>
              <a:rPr lang="en-US" dirty="0"/>
              <a:t>author's strong responsibility-driven approach to design is worth </a:t>
            </a:r>
            <a:r>
              <a:rPr lang="en-US" dirty="0" smtClean="0"/>
              <a:t>following.</a:t>
            </a:r>
          </a:p>
          <a:p>
            <a:pPr lvl="2"/>
            <a:r>
              <a:rPr lang="en-US" dirty="0" smtClean="0"/>
              <a:t>For </a:t>
            </a:r>
            <a:r>
              <a:rPr lang="en-US" dirty="0"/>
              <a:t>the conclusive word on the UML, you should look to the official standards documents; but remember, they are written for consenting methodologists in the privacy of their own </a:t>
            </a:r>
            <a:r>
              <a:rPr lang="en-US" dirty="0" smtClean="0"/>
              <a:t>cubicles.</a:t>
            </a:r>
          </a:p>
          <a:p>
            <a:pPr lvl="1"/>
            <a:r>
              <a:rPr lang="en-US" dirty="0" smtClean="0"/>
              <a:t>For </a:t>
            </a:r>
            <a:r>
              <a:rPr lang="en-US" dirty="0"/>
              <a:t>a much more digestible version of the standard, take a look at [</a:t>
            </a:r>
            <a:r>
              <a:rPr lang="en-US" dirty="0">
                <a:solidFill>
                  <a:srgbClr val="FF0000"/>
                </a:solidFill>
              </a:rPr>
              <a:t>Rumbaugh, UML Reference</a:t>
            </a:r>
            <a:r>
              <a:rPr lang="en-US" dirty="0"/>
              <a:t>]. </a:t>
            </a:r>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a:t>
            </a:fld>
            <a:endParaRPr lang="en-US" dirty="0"/>
          </a:p>
        </p:txBody>
      </p:sp>
    </p:spTree>
    <p:extLst>
      <p:ext uri="{BB962C8B-B14F-4D97-AF65-F5344CB8AC3E}">
        <p14:creationId xmlns:p14="http://schemas.microsoft.com/office/powerpoint/2010/main" val="38141134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Textual Modeling Languages</a:t>
            </a:r>
            <a:endParaRPr lang="en-US" dirty="0"/>
          </a:p>
        </p:txBody>
      </p:sp>
      <p:sp>
        <p:nvSpPr>
          <p:cNvPr id="3" name="Content Placeholder 2"/>
          <p:cNvSpPr>
            <a:spLocks noGrp="1"/>
          </p:cNvSpPr>
          <p:nvPr>
            <p:ph idx="1"/>
          </p:nvPr>
        </p:nvSpPr>
        <p:spPr/>
        <p:txBody>
          <a:bodyPr/>
          <a:lstStyle/>
          <a:p>
            <a:r>
              <a:rPr lang="en-US" dirty="0"/>
              <a:t>Information models can also be expressed in formalized </a:t>
            </a:r>
            <a:r>
              <a:rPr lang="en-US" dirty="0">
                <a:solidFill>
                  <a:srgbClr val="FF0000"/>
                </a:solidFill>
              </a:rPr>
              <a:t>natural languages</a:t>
            </a:r>
            <a:r>
              <a:rPr lang="en-US" dirty="0"/>
              <a:t>, such as </a:t>
            </a:r>
            <a:r>
              <a:rPr lang="en-US" dirty="0" smtClean="0">
                <a:solidFill>
                  <a:srgbClr val="FF0000"/>
                </a:solidFill>
              </a:rPr>
              <a:t>Gellish</a:t>
            </a:r>
            <a:r>
              <a:rPr lang="en-US" dirty="0" smtClean="0"/>
              <a:t>.</a:t>
            </a:r>
          </a:p>
          <a:p>
            <a:pPr lvl="1"/>
            <a:r>
              <a:rPr lang="en-US" dirty="0" smtClean="0"/>
              <a:t>Gellish </a:t>
            </a:r>
            <a:r>
              <a:rPr lang="en-US" dirty="0"/>
              <a:t>has natural language variants such as Gellish Formal English and Gellish Formal Dutch (Gellish Formeel Nederlands), </a:t>
            </a:r>
            <a:r>
              <a:rPr lang="en-US" dirty="0" smtClean="0"/>
              <a:t>etc.</a:t>
            </a:r>
          </a:p>
          <a:p>
            <a:pPr lvl="1"/>
            <a:r>
              <a:rPr lang="en-US" dirty="0" smtClean="0"/>
              <a:t>Gellish </a:t>
            </a:r>
            <a:r>
              <a:rPr lang="en-US" dirty="0"/>
              <a:t>Formal English is an information representation language or semantic modeling language that is defined in the Gellish English Dictionary-Taxonomy, which has the form of a Taxonomy-Ontology (similarly for Dutch</a:t>
            </a:r>
            <a:r>
              <a:rPr lang="en-US" dirty="0" smtClean="0"/>
              <a:t>).</a:t>
            </a:r>
          </a:p>
          <a:p>
            <a:pPr lvl="1"/>
            <a:r>
              <a:rPr lang="en-US" dirty="0" smtClean="0"/>
              <a:t>Gellish </a:t>
            </a:r>
            <a:r>
              <a:rPr lang="en-US" dirty="0"/>
              <a:t>Formal English is not only suitable to express knowledge, requirements and dictionaries, taxonomies and ontologies, but also information about individual </a:t>
            </a:r>
            <a:r>
              <a:rPr lang="en-US" dirty="0" smtClean="0"/>
              <a:t>things.</a:t>
            </a:r>
          </a:p>
          <a:p>
            <a:pPr lvl="1"/>
            <a:r>
              <a:rPr lang="en-US" dirty="0" smtClean="0"/>
              <a:t>All </a:t>
            </a:r>
            <a:r>
              <a:rPr lang="en-US" dirty="0"/>
              <a:t>that information is expressed in one language and therefore it can all be integrated, independent of the question whether it is stored in central or distributed or in federated </a:t>
            </a:r>
            <a:r>
              <a:rPr lang="en-US" dirty="0" smtClean="0"/>
              <a:t>databases.</a:t>
            </a:r>
          </a:p>
          <a:p>
            <a:pPr lvl="1"/>
            <a:r>
              <a:rPr lang="en-US" dirty="0" smtClean="0"/>
              <a:t>Information </a:t>
            </a:r>
            <a:r>
              <a:rPr lang="en-US" dirty="0"/>
              <a:t>models in Gellish Formal English consists of collections of Gellish Formal English expressions, that use natural language terms and formalized </a:t>
            </a:r>
            <a:r>
              <a:rPr lang="en-US" dirty="0" smtClean="0"/>
              <a:t>phrases.</a:t>
            </a:r>
          </a:p>
          <a:p>
            <a:pPr lvl="1"/>
            <a:r>
              <a:rPr lang="en-US" dirty="0" smtClean="0"/>
              <a:t>For </a:t>
            </a:r>
            <a:r>
              <a:rPr lang="en-US" dirty="0"/>
              <a:t>example, a geographic information model might consist of a number of Gellish Formal English expressions, such as:</a:t>
            </a:r>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60</a:t>
            </a:fld>
            <a:endParaRPr lang="en-US" dirty="0"/>
          </a:p>
        </p:txBody>
      </p:sp>
      <p:pic>
        <p:nvPicPr>
          <p:cNvPr id="7" name="Picture 6"/>
          <p:cNvPicPr>
            <a:picLocks noChangeAspect="1"/>
          </p:cNvPicPr>
          <p:nvPr/>
        </p:nvPicPr>
        <p:blipFill>
          <a:blip r:embed="rId2"/>
          <a:stretch>
            <a:fillRect/>
          </a:stretch>
        </p:blipFill>
        <p:spPr>
          <a:xfrm>
            <a:off x="601435" y="5778601"/>
            <a:ext cx="3771900" cy="485775"/>
          </a:xfrm>
          <a:prstGeom prst="rect">
            <a:avLst/>
          </a:prstGeom>
          <a:ln>
            <a:solidFill>
              <a:schemeClr val="accent1"/>
            </a:solidFill>
          </a:ln>
        </p:spPr>
      </p:pic>
    </p:spTree>
    <p:extLst>
      <p:ext uri="{BB962C8B-B14F-4D97-AF65-F5344CB8AC3E}">
        <p14:creationId xmlns:p14="http://schemas.microsoft.com/office/powerpoint/2010/main" val="27145126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Textual Modeling Languages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a:t>whereas information requirements and knowledge can be expressed for example as follows</a:t>
            </a:r>
            <a:r>
              <a:rPr lang="en-US" dirty="0" smtClean="0"/>
              <a:t>:</a:t>
            </a:r>
          </a:p>
          <a:p>
            <a:pPr marL="233363" lvl="1" indent="0">
              <a:buNone/>
            </a:pPr>
            <a:endParaRPr lang="en-US" dirty="0" smtClean="0"/>
          </a:p>
          <a:p>
            <a:pPr marL="233363" lvl="1" indent="0">
              <a:buNone/>
            </a:pPr>
            <a:endParaRPr lang="en-US" dirty="0" smtClean="0"/>
          </a:p>
          <a:p>
            <a:pPr marL="233363" lvl="1" indent="0">
              <a:buNone/>
            </a:pPr>
            <a:endParaRPr lang="en-US" dirty="0"/>
          </a:p>
          <a:p>
            <a:pPr lvl="1"/>
            <a:r>
              <a:rPr lang="en-US" dirty="0"/>
              <a:t>Such Gellish Formal English expressions use names of concepts (such as 'city') and phrases that represent relation types (such as &lt;is located in&gt; and &lt;is classified as a&gt;) that should be selected from the Gellish English Dictionary-Taxonomy (or of your own domain dictionary</a:t>
            </a:r>
            <a:r>
              <a:rPr lang="en-US" dirty="0" smtClean="0"/>
              <a:t>).</a:t>
            </a:r>
          </a:p>
          <a:p>
            <a:pPr lvl="1"/>
            <a:r>
              <a:rPr lang="en-US" dirty="0" smtClean="0"/>
              <a:t>The </a:t>
            </a:r>
            <a:r>
              <a:rPr lang="en-US" dirty="0"/>
              <a:t>Gellish English Dictionary-Taxonomy enables the creation of semantically rich information models, because the dictionary contains more than 600 standard relation types and contains definitions of more than 40000 </a:t>
            </a:r>
            <a:r>
              <a:rPr lang="en-US" dirty="0" smtClean="0"/>
              <a:t>concepts</a:t>
            </a:r>
          </a:p>
          <a:p>
            <a:pPr lvl="1"/>
            <a:r>
              <a:rPr lang="en-US" dirty="0" smtClean="0"/>
              <a:t> </a:t>
            </a:r>
            <a:r>
              <a:rPr lang="en-US" dirty="0"/>
              <a:t>An information model in Gellish can express facts or make statements, queries and answers.</a:t>
            </a:r>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61</a:t>
            </a:fld>
            <a:endParaRPr lang="en-US" dirty="0"/>
          </a:p>
        </p:txBody>
      </p:sp>
      <p:pic>
        <p:nvPicPr>
          <p:cNvPr id="8" name="Picture 7"/>
          <p:cNvPicPr>
            <a:picLocks noChangeAspect="1"/>
          </p:cNvPicPr>
          <p:nvPr/>
        </p:nvPicPr>
        <p:blipFill>
          <a:blip r:embed="rId2"/>
          <a:stretch>
            <a:fillRect/>
          </a:stretch>
        </p:blipFill>
        <p:spPr>
          <a:xfrm>
            <a:off x="855208" y="1896155"/>
            <a:ext cx="4619625" cy="485775"/>
          </a:xfrm>
          <a:prstGeom prst="rect">
            <a:avLst/>
          </a:prstGeom>
          <a:ln>
            <a:solidFill>
              <a:schemeClr val="accent1"/>
            </a:solidFill>
          </a:ln>
        </p:spPr>
      </p:pic>
    </p:spTree>
    <p:extLst>
      <p:ext uri="{BB962C8B-B14F-4D97-AF65-F5344CB8AC3E}">
        <p14:creationId xmlns:p14="http://schemas.microsoft.com/office/powerpoint/2010/main" val="10149319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Specific Types</a:t>
            </a:r>
            <a:endParaRPr lang="en-US" dirty="0"/>
          </a:p>
        </p:txBody>
      </p:sp>
      <p:sp>
        <p:nvSpPr>
          <p:cNvPr id="3" name="Content Placeholder 2"/>
          <p:cNvSpPr>
            <a:spLocks noGrp="1"/>
          </p:cNvSpPr>
          <p:nvPr>
            <p:ph idx="1"/>
          </p:nvPr>
        </p:nvSpPr>
        <p:spPr/>
        <p:txBody>
          <a:bodyPr/>
          <a:lstStyle/>
          <a:p>
            <a:r>
              <a:rPr lang="en-US" dirty="0"/>
              <a:t>In the field of computer science recently more specific types of modeling languages have emerged.</a:t>
            </a:r>
          </a:p>
          <a:p>
            <a:pPr lvl="1"/>
            <a:r>
              <a:rPr lang="en-US" dirty="0" smtClean="0"/>
              <a:t>Algebraic: Algebraic </a:t>
            </a:r>
            <a:r>
              <a:rPr lang="en-US" dirty="0"/>
              <a:t>Modeling Languages (AML) are high-level programming languages for describing and solving high complexity problems for large scale mathematical computation (i.e. large scale optimization type problems). One particular advantage of AMLs like AIMMS, AMPL, GAMS, LPL, Mosel, MPL, OPL and OptimJ is the similarity of its syntax to the mathematical notation of optimization problems. This allows for a very concise and readable definition of problems in the domain of optimization, which is supported by certain language elements like sets, indices, algebraic expressions, powerful sparse index and data handling variables, constraints with arbitrary names. The algebraic formulation of a model does not contain any hints how to process it.</a:t>
            </a:r>
          </a:p>
          <a:p>
            <a:pPr lvl="1"/>
            <a:r>
              <a:rPr lang="en-US" dirty="0" smtClean="0"/>
              <a:t>Behavioral: Behavioral </a:t>
            </a:r>
            <a:r>
              <a:rPr lang="en-US" dirty="0"/>
              <a:t>languages are designed to describe the observable behavior of complex systems consisting of components that execute concurrently. These languages focus on the description of key concepts such as: concurrency, nondeterminism, synchronization, and communication. The semantic foundations of Behavioral languages are process calculus or process algebra</a:t>
            </a:r>
            <a:r>
              <a:rPr lang="en-US" dirty="0" smtClean="0"/>
              <a:t>.</a:t>
            </a:r>
            <a:endParaRPr lang="en-US" dirty="0"/>
          </a:p>
          <a:p>
            <a:pPr lvl="1"/>
            <a:r>
              <a:rPr lang="en-US" dirty="0" smtClean="0"/>
              <a:t>Discipline-Specific: A </a:t>
            </a:r>
            <a:r>
              <a:rPr lang="en-US" dirty="0"/>
              <a:t>discipline-specific modeling (DspM) language is focused on deliverables affiliated with a specific software development life cycle stage. Therefore, such language offers a distinct vocabulary, syntax, and notation for each stage, such as discovery, analysis, design, architecture, contraction, etc. For example, for the analysis phase of a project, the modeler employs specific analysis notation to deliver an analysis proposition diagram. During the design phase, however, logical design notation is used to depict relationship between software entities. In addition, the discipline-specific modeling language best practices does not preclude practitioners from combining the various notations in a single diagram.</a:t>
            </a:r>
          </a:p>
          <a:p>
            <a:pPr lvl="1"/>
            <a:r>
              <a:rPr lang="en-US" dirty="0" smtClean="0"/>
              <a:t>Domain-specific: Domain-specific </a:t>
            </a:r>
            <a:r>
              <a:rPr lang="en-US" dirty="0"/>
              <a:t>modeling (DSM) is a software engineering methodology for designing and developing systems, most often IT systems such as computer software. It involves systematic use of a graphical domain-specific language (DSL) to represent the various facets of a system. DSM languages tend to support higher-level abstractions than General-purpose modeling languages, so they require less effort and fewer low-level details to specify a given system.</a:t>
            </a:r>
          </a:p>
          <a:p>
            <a:pPr lvl="1"/>
            <a:r>
              <a:rPr lang="en-US" dirty="0" smtClean="0"/>
              <a:t>Framework-specific: A </a:t>
            </a:r>
            <a:r>
              <a:rPr lang="en-US" dirty="0"/>
              <a:t>framework-specific modeling language (FSML) is a kind of domain-specific modeling language which is designed for an object-oriented application framework. FSMLs define framework-provided abstractions as FSML concepts and decompose the abstractions into features. The features represent implementation steps or </a:t>
            </a:r>
            <a:r>
              <a:rPr lang="en-US" dirty="0" smtClean="0"/>
              <a:t>choices. A </a:t>
            </a:r>
            <a:r>
              <a:rPr lang="en-US" dirty="0"/>
              <a:t>FSML concept can be configured by selecting features and providing values for features. Such a concept configuration represents how the concept should be implemented in the code. In other words, concept configuration describes how the framework should be completed in order to create the implementation of the concept.</a:t>
            </a:r>
          </a:p>
          <a:p>
            <a:pPr lvl="1"/>
            <a:r>
              <a:rPr lang="en-US" dirty="0" smtClean="0"/>
              <a:t>Information </a:t>
            </a:r>
            <a:r>
              <a:rPr lang="en-US" dirty="0"/>
              <a:t>and knowledge </a:t>
            </a:r>
            <a:r>
              <a:rPr lang="en-US" dirty="0" smtClean="0"/>
              <a:t>modelling: Linked </a:t>
            </a:r>
            <a:r>
              <a:rPr lang="en-US" dirty="0"/>
              <a:t>data and ontology engineering require 'host languages' to represent entities and the relations between them, constraints between the properties of entities and relations, and metadata attributes. JSON-LD and RDF are two major (and semantically almost equivalent) languages in this context, primarily because they support statement reification and </a:t>
            </a:r>
            <a:r>
              <a:rPr lang="en-US" dirty="0" err="1"/>
              <a:t>contextualisation</a:t>
            </a:r>
            <a:r>
              <a:rPr lang="en-US" dirty="0"/>
              <a:t> which are essential properties to support the higher-order logic needed to reason about models. Model transformation is a common example of such reasoning.</a:t>
            </a:r>
          </a:p>
          <a:p>
            <a:pPr lvl="1"/>
            <a:r>
              <a:rPr lang="en-US" dirty="0" smtClean="0"/>
              <a:t>Object-oriented: Object </a:t>
            </a:r>
            <a:r>
              <a:rPr lang="en-US" dirty="0"/>
              <a:t>modeling language are modeling languages based on a standardized set of symbols and ways of arranging them to model (part of) an object oriented software design or system </a:t>
            </a:r>
            <a:r>
              <a:rPr lang="en-US" dirty="0" smtClean="0"/>
              <a:t>design. Some </a:t>
            </a:r>
            <a:r>
              <a:rPr lang="en-US" dirty="0"/>
              <a:t>organizations use them extensively in combination with a software development methodology to progress from initial specification to an implementation plan and to communicate that plan to an entire team of developers and stakeholders. Because a modeling language is visual and at a higher-level of abstraction than code, using models encourages the generation of a shared vision that may prevent problems of differing interpretation later in development. Often software modeling tools are used to construct these models, which may then be capable of automatic translation to code.</a:t>
            </a:r>
          </a:p>
          <a:p>
            <a:pPr lvl="1"/>
            <a:r>
              <a:rPr lang="en-US" dirty="0" smtClean="0"/>
              <a:t>Virtual reality: Virtual </a:t>
            </a:r>
            <a:r>
              <a:rPr lang="en-US" dirty="0"/>
              <a:t>Reality Modeling Language (VRML), before 1995 known as the Virtual Reality Markup Language is a standard file format for representing 3-dimensional (3D) interactive vector graphics, designed particularly with the World Wide Web in mind</a:t>
            </a:r>
            <a:r>
              <a:rPr lang="en-US" dirty="0" smtClean="0"/>
              <a:t>.</a:t>
            </a:r>
            <a:endParaRPr lang="en-US" dirty="0"/>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62</a:t>
            </a:fld>
            <a:endParaRPr lang="en-US" dirty="0"/>
          </a:p>
        </p:txBody>
      </p:sp>
    </p:spTree>
    <p:extLst>
      <p:ext uri="{BB962C8B-B14F-4D97-AF65-F5344CB8AC3E}">
        <p14:creationId xmlns:p14="http://schemas.microsoft.com/office/powerpoint/2010/main" val="2552561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a:t>
            </a:r>
            <a:endParaRPr lang="en-US" dirty="0"/>
          </a:p>
        </p:txBody>
      </p:sp>
      <p:sp>
        <p:nvSpPr>
          <p:cNvPr id="3" name="Content Placeholder 2"/>
          <p:cNvSpPr>
            <a:spLocks noGrp="1"/>
          </p:cNvSpPr>
          <p:nvPr>
            <p:ph idx="1"/>
          </p:nvPr>
        </p:nvSpPr>
        <p:spPr/>
        <p:txBody>
          <a:bodyPr/>
          <a:lstStyle/>
          <a:p>
            <a:r>
              <a:rPr lang="en-US" dirty="0" smtClean="0"/>
              <a:t>Other languages include:</a:t>
            </a:r>
          </a:p>
          <a:p>
            <a:pPr lvl="1"/>
            <a:r>
              <a:rPr lang="en-US" dirty="0"/>
              <a:t>Architecture Description Language</a:t>
            </a:r>
          </a:p>
          <a:p>
            <a:pPr lvl="1"/>
            <a:r>
              <a:rPr lang="en-US" dirty="0"/>
              <a:t>Face Modeling Language</a:t>
            </a:r>
          </a:p>
          <a:p>
            <a:pPr lvl="1"/>
            <a:r>
              <a:rPr lang="en-US" dirty="0"/>
              <a:t>Generative Modelling Language</a:t>
            </a:r>
          </a:p>
          <a:p>
            <a:pPr lvl="1"/>
            <a:r>
              <a:rPr lang="en-US" dirty="0"/>
              <a:t>Java Modeling Language</a:t>
            </a:r>
          </a:p>
          <a:p>
            <a:pPr lvl="1"/>
            <a:r>
              <a:rPr lang="en-US" dirty="0" err="1"/>
              <a:t>Promela</a:t>
            </a:r>
            <a:endParaRPr lang="en-US" dirty="0"/>
          </a:p>
          <a:p>
            <a:pPr lvl="1"/>
            <a:r>
              <a:rPr lang="en-US" dirty="0"/>
              <a:t>Rebeca Modeling Language</a:t>
            </a:r>
          </a:p>
          <a:p>
            <a:pPr lvl="1"/>
            <a:r>
              <a:rPr lang="en-US" dirty="0"/>
              <a:t>Service Modeling Language</a:t>
            </a:r>
          </a:p>
          <a:p>
            <a:pPr lvl="1"/>
            <a:r>
              <a:rPr lang="en-US" dirty="0"/>
              <a:t>Web Services Modeling Language</a:t>
            </a:r>
          </a:p>
          <a:p>
            <a:pPr lvl="1"/>
            <a:r>
              <a:rPr lang="en-US" dirty="0"/>
              <a:t>X3D</a:t>
            </a:r>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63</a:t>
            </a:fld>
            <a:endParaRPr lang="en-US" dirty="0"/>
          </a:p>
        </p:txBody>
      </p:sp>
    </p:spTree>
    <p:extLst>
      <p:ext uri="{BB962C8B-B14F-4D97-AF65-F5344CB8AC3E}">
        <p14:creationId xmlns:p14="http://schemas.microsoft.com/office/powerpoint/2010/main" val="2727070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Where to Find Out </a:t>
            </a:r>
            <a:r>
              <a:rPr lang="en-US" dirty="0" smtClean="0"/>
              <a:t>More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For </a:t>
            </a:r>
            <a:r>
              <a:rPr lang="en-US" dirty="0"/>
              <a:t>more detailed advice on </a:t>
            </a:r>
            <a:r>
              <a:rPr lang="en-US" dirty="0">
                <a:solidFill>
                  <a:srgbClr val="FF0000"/>
                </a:solidFill>
              </a:rPr>
              <a:t>object-oriented design</a:t>
            </a:r>
            <a:r>
              <a:rPr lang="en-US" dirty="0"/>
              <a:t>, you'll learn many good things from [</a:t>
            </a:r>
            <a:r>
              <a:rPr lang="en-US" dirty="0">
                <a:solidFill>
                  <a:srgbClr val="FF0000"/>
                </a:solidFill>
              </a:rPr>
              <a:t>Martin</a:t>
            </a:r>
            <a:r>
              <a:rPr lang="en-US" dirty="0" smtClean="0"/>
              <a:t>].</a:t>
            </a:r>
          </a:p>
          <a:p>
            <a:pPr lvl="1"/>
            <a:r>
              <a:rPr lang="en-US" dirty="0" smtClean="0"/>
              <a:t>I </a:t>
            </a:r>
            <a:r>
              <a:rPr lang="en-US" dirty="0"/>
              <a:t>also suggest that you read books on patterns for material that will take you beyond the </a:t>
            </a:r>
            <a:r>
              <a:rPr lang="en-US" dirty="0" smtClean="0"/>
              <a:t>basics.</a:t>
            </a:r>
          </a:p>
          <a:p>
            <a:pPr lvl="1"/>
            <a:r>
              <a:rPr lang="en-US" dirty="0" smtClean="0"/>
              <a:t>Now </a:t>
            </a:r>
            <a:r>
              <a:rPr lang="en-US" dirty="0"/>
              <a:t>that the methods war is over, patterns (page 27) are where most of the interesting material about analysis and design appears</a:t>
            </a:r>
            <a:r>
              <a:rPr lang="en-US" dirty="0" smtClean="0"/>
              <a:t>.</a:t>
            </a:r>
            <a:endParaRPr lang="en-US" dirty="0"/>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7</a:t>
            </a:fld>
            <a:endParaRPr lang="en-US" dirty="0"/>
          </a:p>
        </p:txBody>
      </p:sp>
    </p:spTree>
    <p:extLst>
      <p:ext uri="{BB962C8B-B14F-4D97-AF65-F5344CB8AC3E}">
        <p14:creationId xmlns:p14="http://schemas.microsoft.com/office/powerpoint/2010/main" val="1859368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Ways of Using the </a:t>
            </a:r>
            <a:r>
              <a:rPr lang="en-US" dirty="0" smtClean="0"/>
              <a:t>UML</a:t>
            </a:r>
            <a:endParaRPr lang="en-US" dirty="0"/>
          </a:p>
        </p:txBody>
      </p:sp>
      <p:sp>
        <p:nvSpPr>
          <p:cNvPr id="3" name="Content Placeholder 2"/>
          <p:cNvSpPr>
            <a:spLocks noGrp="1"/>
          </p:cNvSpPr>
          <p:nvPr>
            <p:ph idx="1"/>
          </p:nvPr>
        </p:nvSpPr>
        <p:spPr/>
        <p:txBody>
          <a:bodyPr/>
          <a:lstStyle/>
          <a:p>
            <a:r>
              <a:rPr lang="en-US" dirty="0"/>
              <a:t>At the heart of the role of the UML in software development are the </a:t>
            </a:r>
            <a:r>
              <a:rPr lang="en-US" dirty="0">
                <a:solidFill>
                  <a:srgbClr val="FF0000"/>
                </a:solidFill>
              </a:rPr>
              <a:t>different ways</a:t>
            </a:r>
            <a:r>
              <a:rPr lang="en-US" dirty="0"/>
              <a:t> in which people want to use it, differences that carry over from other graphical modeling </a:t>
            </a:r>
            <a:r>
              <a:rPr lang="en-US" dirty="0" smtClean="0"/>
              <a:t>languages.</a:t>
            </a:r>
          </a:p>
          <a:p>
            <a:pPr lvl="1"/>
            <a:r>
              <a:rPr lang="en-US" dirty="0" smtClean="0"/>
              <a:t>These </a:t>
            </a:r>
            <a:r>
              <a:rPr lang="en-US" dirty="0"/>
              <a:t>differences lead to long and difficult arguments about how the UML should be </a:t>
            </a:r>
            <a:r>
              <a:rPr lang="en-US" dirty="0" smtClean="0"/>
              <a:t>used.</a:t>
            </a:r>
          </a:p>
          <a:p>
            <a:pPr lvl="1"/>
            <a:r>
              <a:rPr lang="en-US" dirty="0" smtClean="0"/>
              <a:t>To </a:t>
            </a:r>
            <a:r>
              <a:rPr lang="en-US" dirty="0"/>
              <a:t>untangle this, </a:t>
            </a:r>
            <a:r>
              <a:rPr lang="en-US" dirty="0">
                <a:solidFill>
                  <a:srgbClr val="FF0000"/>
                </a:solidFill>
              </a:rPr>
              <a:t>Steve Mellor</a:t>
            </a:r>
            <a:r>
              <a:rPr lang="en-US" dirty="0"/>
              <a:t> and I independently came up with a </a:t>
            </a:r>
            <a:r>
              <a:rPr lang="en-US" dirty="0">
                <a:solidFill>
                  <a:srgbClr val="FF0000"/>
                </a:solidFill>
              </a:rPr>
              <a:t>characterization</a:t>
            </a:r>
            <a:r>
              <a:rPr lang="en-US" dirty="0"/>
              <a:t> of the </a:t>
            </a:r>
            <a:r>
              <a:rPr lang="en-US" dirty="0">
                <a:solidFill>
                  <a:srgbClr val="FF0000"/>
                </a:solidFill>
              </a:rPr>
              <a:t>three modes</a:t>
            </a:r>
            <a:r>
              <a:rPr lang="en-US" dirty="0"/>
              <a:t> in which people use the </a:t>
            </a:r>
            <a:r>
              <a:rPr lang="en-US" dirty="0" smtClean="0"/>
              <a:t>UML:</a:t>
            </a:r>
          </a:p>
          <a:p>
            <a:pPr lvl="2"/>
            <a:r>
              <a:rPr lang="en-US" dirty="0" smtClean="0"/>
              <a:t>Sketch</a:t>
            </a:r>
          </a:p>
          <a:p>
            <a:pPr lvl="2"/>
            <a:r>
              <a:rPr lang="en-US" dirty="0" smtClean="0"/>
              <a:t>Blueprint</a:t>
            </a:r>
          </a:p>
          <a:p>
            <a:pPr lvl="2"/>
            <a:r>
              <a:rPr lang="en-US" dirty="0" smtClean="0"/>
              <a:t>Programming language</a:t>
            </a:r>
          </a:p>
          <a:p>
            <a:pPr lvl="1"/>
            <a:r>
              <a:rPr lang="en-US" dirty="0"/>
              <a:t>The line between blueprints and sketches is somewhat blurry, but the distinction, I think, rests on the fact that </a:t>
            </a:r>
            <a:endParaRPr lang="en-US" dirty="0" smtClean="0"/>
          </a:p>
          <a:p>
            <a:pPr lvl="2"/>
            <a:r>
              <a:rPr lang="en-US" dirty="0" smtClean="0">
                <a:solidFill>
                  <a:srgbClr val="FF0000"/>
                </a:solidFill>
              </a:rPr>
              <a:t>sketches</a:t>
            </a:r>
            <a:r>
              <a:rPr lang="en-US" dirty="0" smtClean="0"/>
              <a:t> </a:t>
            </a:r>
            <a:r>
              <a:rPr lang="en-US" dirty="0"/>
              <a:t>are </a:t>
            </a:r>
            <a:r>
              <a:rPr lang="en-US" dirty="0">
                <a:solidFill>
                  <a:srgbClr val="FF0000"/>
                </a:solidFill>
              </a:rPr>
              <a:t>deliberately incomplete</a:t>
            </a:r>
            <a:r>
              <a:rPr lang="en-US" dirty="0"/>
              <a:t>, highlighting important </a:t>
            </a:r>
            <a:r>
              <a:rPr lang="en-US" dirty="0" smtClean="0"/>
              <a:t>information</a:t>
            </a:r>
          </a:p>
          <a:p>
            <a:pPr lvl="2"/>
            <a:r>
              <a:rPr lang="en-US" dirty="0" smtClean="0"/>
              <a:t>While </a:t>
            </a:r>
            <a:r>
              <a:rPr lang="en-US" dirty="0" smtClean="0">
                <a:solidFill>
                  <a:srgbClr val="FF0000"/>
                </a:solidFill>
              </a:rPr>
              <a:t>blueprints</a:t>
            </a:r>
            <a:r>
              <a:rPr lang="en-US" dirty="0" smtClean="0"/>
              <a:t> </a:t>
            </a:r>
            <a:r>
              <a:rPr lang="en-US" dirty="0"/>
              <a:t>intend to be </a:t>
            </a:r>
            <a:r>
              <a:rPr lang="en-US" dirty="0">
                <a:solidFill>
                  <a:srgbClr val="FF0000"/>
                </a:solidFill>
              </a:rPr>
              <a:t>comprehensive</a:t>
            </a:r>
            <a:r>
              <a:rPr lang="en-US" dirty="0"/>
              <a:t>, often with the aim of reducing programming to a simple and fairly mechanical </a:t>
            </a:r>
            <a:r>
              <a:rPr lang="en-US" dirty="0" smtClean="0"/>
              <a:t>activity</a:t>
            </a:r>
          </a:p>
          <a:p>
            <a:pPr lvl="1"/>
            <a:r>
              <a:rPr lang="en-US" dirty="0" smtClean="0"/>
              <a:t>In </a:t>
            </a:r>
            <a:r>
              <a:rPr lang="en-US" dirty="0"/>
              <a:t>a </a:t>
            </a:r>
            <a:r>
              <a:rPr lang="en-US" dirty="0" smtClean="0"/>
              <a:t>sound </a:t>
            </a:r>
            <a:r>
              <a:rPr lang="en-US" dirty="0"/>
              <a:t>bite, I'd say </a:t>
            </a:r>
            <a:r>
              <a:rPr lang="en-US" dirty="0" smtClean="0"/>
              <a:t>that</a:t>
            </a:r>
          </a:p>
          <a:p>
            <a:pPr lvl="2"/>
            <a:r>
              <a:rPr lang="en-US" dirty="0" smtClean="0"/>
              <a:t>sketches </a:t>
            </a:r>
            <a:r>
              <a:rPr lang="en-US" dirty="0"/>
              <a:t>are </a:t>
            </a:r>
            <a:r>
              <a:rPr lang="en-US" dirty="0" smtClean="0"/>
              <a:t>explorative</a:t>
            </a:r>
          </a:p>
          <a:p>
            <a:pPr lvl="2"/>
            <a:r>
              <a:rPr lang="en-US" dirty="0" smtClean="0"/>
              <a:t>while </a:t>
            </a:r>
            <a:r>
              <a:rPr lang="en-US" dirty="0"/>
              <a:t>blueprints are </a:t>
            </a:r>
            <a:r>
              <a:rPr lang="en-US" dirty="0" smtClean="0"/>
              <a:t>definitive</a:t>
            </a:r>
            <a:endParaRPr lang="en-US" dirty="0"/>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8</a:t>
            </a:fld>
            <a:endParaRPr lang="en-US" dirty="0"/>
          </a:p>
        </p:txBody>
      </p:sp>
    </p:spTree>
    <p:extLst>
      <p:ext uri="{BB962C8B-B14F-4D97-AF65-F5344CB8AC3E}">
        <p14:creationId xmlns:p14="http://schemas.microsoft.com/office/powerpoint/2010/main" val="2187783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UML as Sketch</a:t>
            </a:r>
            <a:endParaRPr lang="en-US" dirty="0"/>
          </a:p>
        </p:txBody>
      </p:sp>
      <p:sp>
        <p:nvSpPr>
          <p:cNvPr id="8" name="Content Placeholder 7"/>
          <p:cNvSpPr>
            <a:spLocks noGrp="1"/>
          </p:cNvSpPr>
          <p:nvPr>
            <p:ph idx="1"/>
          </p:nvPr>
        </p:nvSpPr>
        <p:spPr/>
        <p:txBody>
          <a:bodyPr/>
          <a:lstStyle/>
          <a:p>
            <a:r>
              <a:rPr lang="en-US" dirty="0" smtClean="0"/>
              <a:t>By </a:t>
            </a:r>
            <a:r>
              <a:rPr lang="en-US" dirty="0"/>
              <a:t>far the most common of the three, at least to my biased eye, is </a:t>
            </a:r>
            <a:r>
              <a:rPr lang="en-US" dirty="0">
                <a:solidFill>
                  <a:srgbClr val="FF0000"/>
                </a:solidFill>
              </a:rPr>
              <a:t>UML as sketch</a:t>
            </a:r>
            <a:r>
              <a:rPr lang="en-US" dirty="0"/>
              <a:t>.</a:t>
            </a:r>
          </a:p>
          <a:p>
            <a:pPr lvl="1"/>
            <a:r>
              <a:rPr lang="en-US" dirty="0"/>
              <a:t>In this usage, developers use the UML to help communicate some aspects of a system.</a:t>
            </a:r>
          </a:p>
          <a:p>
            <a:pPr lvl="1"/>
            <a:r>
              <a:rPr lang="en-US" dirty="0"/>
              <a:t>As with blueprints, you can use sketches in </a:t>
            </a:r>
            <a:r>
              <a:rPr lang="en-US" dirty="0" smtClean="0"/>
              <a:t>a</a:t>
            </a:r>
          </a:p>
          <a:p>
            <a:pPr lvl="2"/>
            <a:r>
              <a:rPr lang="en-US" dirty="0" smtClean="0">
                <a:solidFill>
                  <a:srgbClr val="FF0000"/>
                </a:solidFill>
              </a:rPr>
              <a:t>forward-engineering</a:t>
            </a:r>
            <a:r>
              <a:rPr lang="en-US" dirty="0" smtClean="0"/>
              <a:t> or</a:t>
            </a:r>
          </a:p>
          <a:p>
            <a:pPr lvl="2"/>
            <a:r>
              <a:rPr lang="en-US" dirty="0" smtClean="0">
                <a:solidFill>
                  <a:srgbClr val="FF0000"/>
                </a:solidFill>
              </a:rPr>
              <a:t>reverse-engineering</a:t>
            </a:r>
            <a:r>
              <a:rPr lang="en-US" dirty="0" smtClean="0"/>
              <a:t> </a:t>
            </a:r>
            <a:r>
              <a:rPr lang="en-US" dirty="0"/>
              <a:t>direction.</a:t>
            </a:r>
          </a:p>
          <a:p>
            <a:pPr lvl="1"/>
            <a:r>
              <a:rPr lang="en-US" dirty="0"/>
              <a:t>Forward engineering draws a UML diagram before you write code, while reverse engineering builds a UML diagram from existing code in order to help understand </a:t>
            </a:r>
            <a:r>
              <a:rPr lang="en-US" dirty="0" smtClean="0"/>
              <a:t>it.</a:t>
            </a:r>
          </a:p>
          <a:p>
            <a:pPr lvl="2"/>
            <a:r>
              <a:rPr lang="en-US" dirty="0" smtClean="0"/>
              <a:t>The </a:t>
            </a:r>
            <a:r>
              <a:rPr lang="en-US" dirty="0">
                <a:solidFill>
                  <a:srgbClr val="FF0000"/>
                </a:solidFill>
              </a:rPr>
              <a:t>essence</a:t>
            </a:r>
            <a:r>
              <a:rPr lang="en-US" dirty="0"/>
              <a:t> of </a:t>
            </a:r>
            <a:r>
              <a:rPr lang="en-US" dirty="0">
                <a:solidFill>
                  <a:srgbClr val="FF0000"/>
                </a:solidFill>
              </a:rPr>
              <a:t>sketching</a:t>
            </a:r>
            <a:r>
              <a:rPr lang="en-US" dirty="0"/>
              <a:t> is </a:t>
            </a:r>
            <a:r>
              <a:rPr lang="en-US" dirty="0">
                <a:solidFill>
                  <a:srgbClr val="FF0000"/>
                </a:solidFill>
              </a:rPr>
              <a:t>selectivity</a:t>
            </a:r>
            <a:r>
              <a:rPr lang="en-US" dirty="0"/>
              <a:t>. With forward sketching, you rough out some issues in code you are about to write, usually discussing them with a group of people on your team. </a:t>
            </a:r>
            <a:endParaRPr lang="en-US" dirty="0" smtClean="0"/>
          </a:p>
          <a:p>
            <a:pPr lvl="2"/>
            <a:r>
              <a:rPr lang="en-US" dirty="0"/>
              <a:t>Your aim is to use the sketches to help communicate ideas and alternatives about what you're about to do</a:t>
            </a:r>
          </a:p>
          <a:p>
            <a:pPr lvl="2"/>
            <a:r>
              <a:rPr lang="en-US" dirty="0"/>
              <a:t>You don't talk about all the code you are going to work on, only important issues that you want to run past your colleagues first or sections of the design that you want to visualize before you begin programming. </a:t>
            </a:r>
          </a:p>
          <a:p>
            <a:pPr lvl="2"/>
            <a:r>
              <a:rPr lang="en-US" dirty="0"/>
              <a:t>Sessions like this can be very short:</a:t>
            </a:r>
          </a:p>
          <a:p>
            <a:pPr lvl="3"/>
            <a:r>
              <a:rPr lang="en-US" dirty="0"/>
              <a:t>a 10-minute session to discuss a few hours of programming or</a:t>
            </a:r>
          </a:p>
          <a:p>
            <a:pPr lvl="3"/>
            <a:r>
              <a:rPr lang="en-US" dirty="0"/>
              <a:t>a day to discuss a 2-week </a:t>
            </a:r>
            <a:r>
              <a:rPr lang="en-US" dirty="0" smtClean="0"/>
              <a:t>iteration</a:t>
            </a:r>
          </a:p>
        </p:txBody>
      </p:sp>
      <p:sp>
        <p:nvSpPr>
          <p:cNvPr id="4" name="Date Placeholder 3"/>
          <p:cNvSpPr>
            <a:spLocks noGrp="1"/>
          </p:cNvSpPr>
          <p:nvPr>
            <p:ph type="dt" sz="half" idx="2"/>
          </p:nvPr>
        </p:nvSpPr>
        <p:spPr/>
        <p:txBody>
          <a:bodyPr/>
          <a:lstStyle/>
          <a:p>
            <a:r>
              <a:rPr lang="en-US" smtClean="0"/>
              <a:t>29 Apr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9</a:t>
            </a:fld>
            <a:endParaRPr lang="en-US" dirty="0"/>
          </a:p>
        </p:txBody>
      </p:sp>
    </p:spTree>
    <p:extLst>
      <p:ext uri="{BB962C8B-B14F-4D97-AF65-F5344CB8AC3E}">
        <p14:creationId xmlns:p14="http://schemas.microsoft.com/office/powerpoint/2010/main" val="2376628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yalSapphire PPT">
      <a:majorFont>
        <a:latin typeface="Gill Sans MT (Headings)"/>
        <a:ea typeface=""/>
        <a:cs typeface=""/>
      </a:majorFont>
      <a:minorFont>
        <a:latin typeface="Gill Sans MT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TotalTime>
  <Words>8072</Words>
  <Application>Microsoft Office PowerPoint</Application>
  <PresentationFormat>Widescreen</PresentationFormat>
  <Paragraphs>540</Paragraphs>
  <Slides>63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63</vt:i4>
      </vt:variant>
    </vt:vector>
  </HeadingPairs>
  <TitlesOfParts>
    <vt:vector size="72" baseType="lpstr">
      <vt:lpstr>Arial</vt:lpstr>
      <vt:lpstr>Brush Script MT</vt:lpstr>
      <vt:lpstr>Calibri</vt:lpstr>
      <vt:lpstr>Courier New</vt:lpstr>
      <vt:lpstr>Gill Sans MT</vt:lpstr>
      <vt:lpstr>Gill Sans MT (Body)</vt:lpstr>
      <vt:lpstr>Gill Sans MT (Headings)</vt:lpstr>
      <vt:lpstr>Wingdings</vt:lpstr>
      <vt:lpstr>Office Theme</vt:lpstr>
      <vt:lpstr>PowerPoint Presentation</vt:lpstr>
      <vt:lpstr>PowerPoint Presentation</vt:lpstr>
      <vt:lpstr>PowerPoint Presentation</vt:lpstr>
      <vt:lpstr>What Is the UML?</vt:lpstr>
      <vt:lpstr>What Is the UML?           |</vt:lpstr>
      <vt:lpstr>Where to Find Out More</vt:lpstr>
      <vt:lpstr>Where to Find Out More         |</vt:lpstr>
      <vt:lpstr>Ways of Using the UML</vt:lpstr>
      <vt:lpstr>UML as Sketch</vt:lpstr>
      <vt:lpstr>UML as Sketch            |</vt:lpstr>
      <vt:lpstr>UML as Blueprint</vt:lpstr>
      <vt:lpstr>UML as Blueprint           |</vt:lpstr>
      <vt:lpstr>UML as Programming Language</vt:lpstr>
      <vt:lpstr>UML as Programming Language       |</vt:lpstr>
      <vt:lpstr>UML as Programming Language      ||</vt:lpstr>
      <vt:lpstr>Previous Edition</vt:lpstr>
      <vt:lpstr>Previous Edition           |</vt:lpstr>
      <vt:lpstr>Previous Edition          ||</vt:lpstr>
      <vt:lpstr>Model Driven Architecture and Executable UML</vt:lpstr>
      <vt:lpstr>Warehousing System with MDA</vt:lpstr>
      <vt:lpstr>Executable UML</vt:lpstr>
      <vt:lpstr>Executable UML           |</vt:lpstr>
      <vt:lpstr>How We Got to the UML</vt:lpstr>
      <vt:lpstr>Leading Figures</vt:lpstr>
      <vt:lpstr>Path to Standardization</vt:lpstr>
      <vt:lpstr>Path to Standardization         |</vt:lpstr>
      <vt:lpstr>Path to Standardization        ||</vt:lpstr>
      <vt:lpstr>Revisions</vt:lpstr>
      <vt:lpstr>Creators</vt:lpstr>
      <vt:lpstr>Notations and Meta-Models</vt:lpstr>
      <vt:lpstr>UML Diagrams</vt:lpstr>
      <vt:lpstr>Figure 1.2</vt:lpstr>
      <vt:lpstr>Table 1.1</vt:lpstr>
      <vt:lpstr>What Is Legal UML?</vt:lpstr>
      <vt:lpstr>The Meaning of UML</vt:lpstr>
      <vt:lpstr>UML Is Not Enough</vt:lpstr>
      <vt:lpstr>Where to Start with the UML</vt:lpstr>
      <vt:lpstr>PowerPoint Presentation</vt:lpstr>
      <vt:lpstr>Intro</vt:lpstr>
      <vt:lpstr>Intro              |</vt:lpstr>
      <vt:lpstr>Iterative and Waterfall Processes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UML History</vt:lpstr>
      <vt:lpstr>UML Class Diagram Notations</vt:lpstr>
      <vt:lpstr>Modeling Language - Wiki</vt:lpstr>
      <vt:lpstr>Graphical Modeling Languages</vt:lpstr>
      <vt:lpstr>Graphical Modeling Languages       |</vt:lpstr>
      <vt:lpstr>Graphical Modeling Languages      ||</vt:lpstr>
      <vt:lpstr>Textual Modeling Languages</vt:lpstr>
      <vt:lpstr>Textual Modeling Languages        |</vt:lpstr>
      <vt:lpstr>More Specific Types</vt:lpstr>
      <vt:lpstr>Others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dc:creator>
  <cp:lastModifiedBy>Reddy</cp:lastModifiedBy>
  <cp:revision>116</cp:revision>
  <dcterms:created xsi:type="dcterms:W3CDTF">2018-04-26T03:21:35Z</dcterms:created>
  <dcterms:modified xsi:type="dcterms:W3CDTF">2018-05-21T05:07:31Z</dcterms:modified>
</cp:coreProperties>
</file>