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304" r:id="rId2"/>
    <p:sldId id="305"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300" r:id="rId44"/>
    <p:sldId id="302" r:id="rId45"/>
    <p:sldId id="30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E30C66-614C-4700-BD91-20D466801965}">
          <p14:sldIdLst>
            <p14:sldId id="304"/>
            <p14:sldId id="305"/>
          </p14:sldIdLst>
        </p14:section>
        <p14:section name="Untitled Section" id="{3016C955-4CAF-4268-B186-A4DF3EE0235C}">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Lst>
        </p14:section>
        <p14:section name="Untitled Section" id="{AA0981EB-3AFF-4047-AEBC-E62A421FD2C7}">
          <p14:sldIdLst>
            <p14:sldId id="282"/>
            <p14:sldId id="283"/>
            <p14:sldId id="284"/>
            <p14:sldId id="285"/>
            <p14:sldId id="286"/>
            <p14:sldId id="287"/>
            <p14:sldId id="288"/>
            <p14:sldId id="289"/>
            <p14:sldId id="290"/>
            <p14:sldId id="291"/>
            <p14:sldId id="292"/>
            <p14:sldId id="293"/>
            <p14:sldId id="294"/>
            <p14:sldId id="295"/>
          </p14:sldIdLst>
        </p14:section>
        <p14:section name="Untitled Section" id="{C84CEFA2-20C5-4728-9BD7-6781AF6F3D42}">
          <p14:sldIdLst>
            <p14:sldId id="296"/>
          </p14:sldIdLst>
        </p14:section>
        <p14:section name="Untitled Section" id="{F4CA32E7-5333-423E-8A85-62DC14637326}">
          <p14:sldIdLst>
            <p14:sldId id="298"/>
          </p14:sldIdLst>
        </p14:section>
        <p14:section name="Untitled Section" id="{A322A5E7-297B-4774-9C60-498782E3D2FF}">
          <p14:sldIdLst>
            <p14:sldId id="300"/>
          </p14:sldIdLst>
        </p14:section>
        <p14:section name="Untitled Section" id="{33348E92-B50A-482A-96B2-A3E41B7522F8}">
          <p14:sldIdLst>
            <p14:sldId id="302"/>
          </p14:sldIdLst>
        </p14:section>
        <p14:section name="Untitled Section" id="{B4C190C6-2586-459C-8F99-229D378F135C}">
          <p14:sldIdLst>
            <p14:sldId id="30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94660"/>
  </p:normalViewPr>
  <p:slideViewPr>
    <p:cSldViewPr snapToGrid="0">
      <p:cViewPr varScale="1">
        <p:scale>
          <a:sx n="110" d="100"/>
          <a:sy n="110" d="100"/>
        </p:scale>
        <p:origin x="384"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5/1/2018</a:t>
            </a:fld>
            <a:endParaRPr lang="en-US"/>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905633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5E195-C89C-4871-8AE9-903FDB8B6D9D}" type="datetimeFigureOut">
              <a:rPr lang="en-US" smtClean="0"/>
              <a:t>5/1/2018</a:t>
            </a:fld>
            <a:endParaRPr lang="en-US"/>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90384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SD: </a:t>
            </a:r>
            <a:r>
              <a:rPr lang="en-US" dirty="0" smtClean="0"/>
              <a:t>Patterns .NET</a:t>
            </a:r>
            <a:endParaRPr lang="en-US" dirty="0"/>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742724275"/>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smtClean="0">
                          <a:solidFill>
                            <a:schemeClr val="dk1"/>
                          </a:solidFill>
                          <a:latin typeface="Gill Sans MT" panose="020B0502020104020203" pitchFamily="34" charset="0"/>
                          <a:ea typeface="+mn-ea"/>
                          <a:cs typeface="+mn-cs"/>
                        </a:rPr>
                        <a:t>31-Mar-18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1095535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Protocol-based Programming &amp; Java</a:t>
            </a:r>
            <a:endParaRPr lang="en-US" dirty="0"/>
          </a:p>
        </p:txBody>
      </p:sp>
      <p:sp>
        <p:nvSpPr>
          <p:cNvPr id="6" name="Content Placeholder 3"/>
          <p:cNvSpPr>
            <a:spLocks noGrp="1"/>
          </p:cNvSpPr>
          <p:nvPr>
            <p:ph sz="half" idx="1"/>
          </p:nvPr>
        </p:nvSpPr>
        <p:spPr>
          <a:xfrm>
            <a:off x="111095" y="1273322"/>
            <a:ext cx="11949100" cy="5513371"/>
          </a:xfrm>
        </p:spPr>
        <p:txBody>
          <a:bodyPr>
            <a:normAutofit lnSpcReduction="10000"/>
          </a:bodyPr>
          <a:lstStyle/>
          <a:p>
            <a:pPr lvl="0">
              <a:spcBef>
                <a:spcPct val="30000"/>
              </a:spcBef>
              <a:buFont typeface="Wingdings" panose="05000000000000000000" pitchFamily="2" charset="2"/>
              <a:buChar char="v"/>
            </a:pPr>
            <a:r>
              <a:rPr lang="en-US" sz="2000" dirty="0"/>
              <a:t>There were attempts to make protocol-based development using middleware technologies like Microsoft's Component Object Model (</a:t>
            </a:r>
            <a:r>
              <a:rPr lang="en-US" sz="2000" dirty="0">
                <a:solidFill>
                  <a:srgbClr val="FF0000"/>
                </a:solidFill>
              </a:rPr>
              <a:t>COM</a:t>
            </a:r>
            <a:r>
              <a:rPr lang="en-US" sz="2000" dirty="0"/>
              <a:t>) and OMG's Common Object Request Broker Architecture (</a:t>
            </a:r>
            <a:r>
              <a:rPr lang="en-US" sz="2000" dirty="0">
                <a:solidFill>
                  <a:srgbClr val="FF0000"/>
                </a:solidFill>
              </a:rPr>
              <a:t>CORBA</a:t>
            </a:r>
            <a:r>
              <a:rPr lang="en-US" sz="2000" dirty="0" smtClean="0"/>
              <a:t>).</a:t>
            </a:r>
          </a:p>
          <a:p>
            <a:pPr marL="461963" lvl="0">
              <a:spcBef>
                <a:spcPct val="30000"/>
              </a:spcBef>
              <a:buFont typeface="Wingdings" panose="05000000000000000000" pitchFamily="2" charset="2"/>
              <a:buChar char="§"/>
            </a:pPr>
            <a:r>
              <a:rPr lang="en-US" sz="2000" dirty="0" smtClean="0"/>
              <a:t>Both </a:t>
            </a:r>
            <a:r>
              <a:rPr lang="en-US" sz="2000" dirty="0"/>
              <a:t>CORBA and COM were very similar, and both </a:t>
            </a:r>
            <a:r>
              <a:rPr lang="en-US" sz="2000" dirty="0" smtClean="0"/>
              <a:t>facilitated </a:t>
            </a:r>
            <a:r>
              <a:rPr lang="en-US" sz="2000" dirty="0" smtClean="0">
                <a:solidFill>
                  <a:srgbClr val="FF0000"/>
                </a:solidFill>
              </a:rPr>
              <a:t>object interoperability at the binary level</a:t>
            </a:r>
            <a:r>
              <a:rPr lang="en-US" sz="2000" dirty="0" smtClean="0"/>
              <a:t>.</a:t>
            </a:r>
          </a:p>
          <a:p>
            <a:pPr marL="461963" lvl="0">
              <a:spcBef>
                <a:spcPct val="30000"/>
              </a:spcBef>
              <a:buFont typeface="Wingdings" panose="05000000000000000000" pitchFamily="2" charset="2"/>
              <a:buChar char="§"/>
            </a:pPr>
            <a:r>
              <a:rPr lang="en-US" sz="2000" dirty="0" smtClean="0"/>
              <a:t>Each </a:t>
            </a:r>
            <a:r>
              <a:rPr lang="en-US" sz="2000" dirty="0"/>
              <a:t>protocol had its own binary encoding format, and interoperability between these two </a:t>
            </a:r>
            <a:r>
              <a:rPr lang="en-US" sz="2000" dirty="0" smtClean="0"/>
              <a:t>standards </a:t>
            </a:r>
            <a:r>
              <a:rPr lang="en-US" sz="2000" dirty="0"/>
              <a:t>became a </a:t>
            </a:r>
            <a:r>
              <a:rPr lang="en-US" sz="2000" dirty="0" smtClean="0"/>
              <a:t>problem.</a:t>
            </a:r>
          </a:p>
          <a:p>
            <a:pPr marL="461963" lvl="0">
              <a:spcBef>
                <a:spcPct val="30000"/>
              </a:spcBef>
              <a:buFont typeface="Wingdings" panose="05000000000000000000" pitchFamily="2" charset="2"/>
              <a:buChar char="§"/>
            </a:pPr>
            <a:r>
              <a:rPr lang="en-US" sz="2000" dirty="0" smtClean="0"/>
              <a:t>Some </a:t>
            </a:r>
            <a:r>
              <a:rPr lang="en-US" sz="2000" dirty="0"/>
              <a:t>enterprising companies made a living by writing COM/CORBA bridge to rectify this </a:t>
            </a:r>
            <a:r>
              <a:rPr lang="en-US" sz="2000" dirty="0" smtClean="0"/>
              <a:t>problem.</a:t>
            </a:r>
          </a:p>
          <a:p>
            <a:pPr marL="461963" lvl="0">
              <a:spcBef>
                <a:spcPct val="30000"/>
              </a:spcBef>
              <a:buFont typeface="Wingdings" panose="05000000000000000000" pitchFamily="2" charset="2"/>
              <a:buChar char="§"/>
            </a:pPr>
            <a:r>
              <a:rPr lang="en-US" sz="2000" dirty="0" smtClean="0"/>
              <a:t>Also</a:t>
            </a:r>
            <a:r>
              <a:rPr lang="en-US" sz="2000" dirty="0"/>
              <a:t>, COM was mostly available only on Microsoft Windows, making it a platform-specific </a:t>
            </a:r>
            <a:r>
              <a:rPr lang="en-US" sz="2000" dirty="0" smtClean="0"/>
              <a:t>solution.</a:t>
            </a:r>
          </a:p>
          <a:p>
            <a:pPr marL="461963" lvl="0">
              <a:spcBef>
                <a:spcPct val="30000"/>
              </a:spcBef>
              <a:buFont typeface="Wingdings" panose="05000000000000000000" pitchFamily="2" charset="2"/>
              <a:buChar char="§"/>
            </a:pPr>
            <a:r>
              <a:rPr lang="en-US" sz="2000" dirty="0" smtClean="0"/>
              <a:t>Then</a:t>
            </a:r>
            <a:r>
              <a:rPr lang="en-US" sz="2000" dirty="0"/>
              <a:t>, in 1996, Sun Microsystems came up with a language which was marketed as a programming language to write applications that are hosted in a browser (</a:t>
            </a:r>
            <a:r>
              <a:rPr lang="en-US" sz="2000" dirty="0">
                <a:solidFill>
                  <a:srgbClr val="FF0000"/>
                </a:solidFill>
              </a:rPr>
              <a:t>Applets</a:t>
            </a:r>
            <a:r>
              <a:rPr lang="en-US" sz="2000" dirty="0" smtClean="0"/>
              <a:t>). They </a:t>
            </a:r>
            <a:r>
              <a:rPr lang="en-US" sz="2000" dirty="0"/>
              <a:t>named it </a:t>
            </a:r>
            <a:r>
              <a:rPr lang="en-US" sz="2000" dirty="0" smtClean="0">
                <a:solidFill>
                  <a:srgbClr val="FF0000"/>
                </a:solidFill>
              </a:rPr>
              <a:t>Java</a:t>
            </a:r>
            <a:r>
              <a:rPr lang="en-US" sz="2000" dirty="0" smtClean="0"/>
              <a:t>.</a:t>
            </a:r>
          </a:p>
          <a:p>
            <a:pPr marL="461963" lvl="0">
              <a:spcBef>
                <a:spcPct val="30000"/>
              </a:spcBef>
              <a:buFont typeface="Wingdings" panose="05000000000000000000" pitchFamily="2" charset="2"/>
              <a:buChar char="§"/>
            </a:pPr>
            <a:r>
              <a:rPr lang="en-US" sz="2000" dirty="0" smtClean="0"/>
              <a:t>However</a:t>
            </a:r>
            <a:r>
              <a:rPr lang="en-US" sz="2000" dirty="0"/>
              <a:t>, due to performance and political reasons, applet development did not </a:t>
            </a:r>
            <a:r>
              <a:rPr lang="en-US" sz="2000" dirty="0" smtClean="0"/>
              <a:t>take off.</a:t>
            </a:r>
          </a:p>
          <a:p>
            <a:pPr marL="461963" lvl="0">
              <a:spcBef>
                <a:spcPct val="30000"/>
              </a:spcBef>
              <a:buFont typeface="Wingdings" panose="05000000000000000000" pitchFamily="2" charset="2"/>
              <a:buChar char="§"/>
            </a:pPr>
            <a:r>
              <a:rPr lang="en-US" sz="2000" dirty="0" smtClean="0"/>
              <a:t>The </a:t>
            </a:r>
            <a:r>
              <a:rPr lang="en-US" sz="2000" dirty="0"/>
              <a:t>language, along with its associated platform, was soon projected as a </a:t>
            </a:r>
            <a:r>
              <a:rPr lang="en-US" sz="2000" dirty="0">
                <a:solidFill>
                  <a:srgbClr val="FF0000"/>
                </a:solidFill>
              </a:rPr>
              <a:t>server-side programming system</a:t>
            </a:r>
            <a:r>
              <a:rPr lang="en-US" sz="2000" dirty="0"/>
              <a:t>. </a:t>
            </a:r>
            <a:endParaRPr lang="en-US" sz="2000" dirty="0" smtClean="0"/>
          </a:p>
          <a:p>
            <a:pPr marL="461963" lvl="0">
              <a:spcBef>
                <a:spcPct val="30000"/>
              </a:spcBef>
              <a:buFont typeface="Wingdings" panose="05000000000000000000" pitchFamily="2" charset="2"/>
              <a:buChar char="§"/>
            </a:pPr>
            <a:r>
              <a:rPr lang="en-US" sz="2000" dirty="0" smtClean="0"/>
              <a:t>This </a:t>
            </a:r>
            <a:r>
              <a:rPr lang="en-US" sz="2000" dirty="0"/>
              <a:t>was a tremendous success, and the Java language made a strong comeback, further popularizing the OOP programming </a:t>
            </a:r>
            <a:r>
              <a:rPr lang="en-US" sz="2000" dirty="0" smtClean="0"/>
              <a:t>model.</a:t>
            </a:r>
          </a:p>
          <a:p>
            <a:pPr marL="461963" lvl="0">
              <a:spcBef>
                <a:spcPct val="30000"/>
              </a:spcBef>
              <a:buFont typeface="Wingdings" panose="05000000000000000000" pitchFamily="2" charset="2"/>
              <a:buChar char="§"/>
            </a:pPr>
            <a:r>
              <a:rPr lang="en-US" sz="2000" dirty="0" smtClean="0"/>
              <a:t>The </a:t>
            </a:r>
            <a:r>
              <a:rPr lang="en-US" sz="2000" dirty="0"/>
              <a:t>primary architect of the Java language was </a:t>
            </a:r>
            <a:r>
              <a:rPr lang="en-US" sz="2000" dirty="0">
                <a:solidFill>
                  <a:srgbClr val="FF0000"/>
                </a:solidFill>
              </a:rPr>
              <a:t>James Gosling</a:t>
            </a:r>
            <a:r>
              <a:rPr lang="en-US" sz="2000" dirty="0" smtClean="0"/>
              <a:t>.</a:t>
            </a:r>
            <a:endParaRPr lang="en-US" sz="2000" dirty="0"/>
          </a:p>
        </p:txBody>
      </p:sp>
    </p:spTree>
    <p:extLst>
      <p:ext uri="{BB962C8B-B14F-4D97-AF65-F5344CB8AC3E}">
        <p14:creationId xmlns:p14="http://schemas.microsoft.com/office/powerpoint/2010/main" val="367520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t>In the year </a:t>
            </a:r>
            <a:r>
              <a:rPr lang="en-US" sz="2000" dirty="0">
                <a:solidFill>
                  <a:srgbClr val="FF0000"/>
                </a:solidFill>
              </a:rPr>
              <a:t>2001</a:t>
            </a:r>
            <a:r>
              <a:rPr lang="en-US" sz="2000" dirty="0"/>
              <a:t>, Microsoft released </a:t>
            </a:r>
            <a:r>
              <a:rPr lang="en-US" sz="2000" dirty="0">
                <a:solidFill>
                  <a:srgbClr val="FF0000"/>
                </a:solidFill>
              </a:rPr>
              <a:t>C#</a:t>
            </a:r>
            <a:r>
              <a:rPr lang="en-US" sz="2000" dirty="0"/>
              <a:t>, a brand new OOP language for their new virtual machine development platform, known as </a:t>
            </a:r>
            <a:r>
              <a:rPr lang="en-US" sz="2000" dirty="0">
                <a:solidFill>
                  <a:srgbClr val="FF0000"/>
                </a:solidFill>
              </a:rPr>
              <a:t>.</a:t>
            </a:r>
            <a:r>
              <a:rPr lang="en-US" sz="2000" dirty="0" smtClean="0">
                <a:solidFill>
                  <a:srgbClr val="FF0000"/>
                </a:solidFill>
              </a:rPr>
              <a:t>NET</a:t>
            </a:r>
            <a:r>
              <a:rPr lang="en-US" sz="2000" dirty="0" smtClean="0"/>
              <a:t>.</a:t>
            </a:r>
          </a:p>
          <a:p>
            <a:pPr marL="461963" lvl="0">
              <a:spcBef>
                <a:spcPct val="30000"/>
              </a:spcBef>
              <a:buFont typeface="Wingdings" panose="05000000000000000000" pitchFamily="2" charset="2"/>
              <a:buChar char="§"/>
            </a:pPr>
            <a:r>
              <a:rPr lang="en-US" sz="2000" dirty="0" smtClean="0"/>
              <a:t>Later</a:t>
            </a:r>
            <a:r>
              <a:rPr lang="en-US" sz="2000" dirty="0"/>
              <a:t>, Microsoft did add support for generics, lambda, dynamic typing, and LINQ, among others, to make C# one of the most powerful programming languages in the </a:t>
            </a:r>
            <a:r>
              <a:rPr lang="en-US" sz="2000" dirty="0" smtClean="0"/>
              <a:t>world.</a:t>
            </a:r>
          </a:p>
          <a:p>
            <a:pPr marL="461963" lvl="0">
              <a:spcBef>
                <a:spcPct val="30000"/>
              </a:spcBef>
              <a:buFont typeface="Wingdings" panose="05000000000000000000" pitchFamily="2" charset="2"/>
              <a:buChar char="§"/>
            </a:pPr>
            <a:r>
              <a:rPr lang="en-US" sz="2000" dirty="0" smtClean="0"/>
              <a:t>The </a:t>
            </a:r>
            <a:r>
              <a:rPr lang="en-US" sz="2000" dirty="0"/>
              <a:t>primary architect of the language was </a:t>
            </a:r>
            <a:r>
              <a:rPr lang="en-US" sz="2000" dirty="0">
                <a:solidFill>
                  <a:srgbClr val="FF0000"/>
                </a:solidFill>
              </a:rPr>
              <a:t>Anders </a:t>
            </a:r>
            <a:r>
              <a:rPr lang="en-US" sz="2000" dirty="0" smtClean="0">
                <a:solidFill>
                  <a:srgbClr val="FF0000"/>
                </a:solidFill>
              </a:rPr>
              <a:t>Hejlsberg</a:t>
            </a:r>
            <a:r>
              <a:rPr lang="en-US" sz="2000" dirty="0" smtClean="0"/>
              <a:t>.</a:t>
            </a:r>
          </a:p>
          <a:p>
            <a:pPr marL="461963" lvl="0">
              <a:spcBef>
                <a:spcPct val="30000"/>
              </a:spcBef>
              <a:buFont typeface="Wingdings" panose="05000000000000000000" pitchFamily="2" charset="2"/>
              <a:buChar char="§"/>
            </a:pPr>
            <a:r>
              <a:rPr lang="en-US" sz="2000" dirty="0" smtClean="0"/>
              <a:t>Meanwhile</a:t>
            </a:r>
            <a:r>
              <a:rPr lang="en-US" sz="2000" dirty="0"/>
              <a:t>, languages such as Ruby and Python made an appearance, and are still relevant in certain areas. </a:t>
            </a:r>
            <a:endParaRPr lang="en-US" sz="2000" dirty="0" smtClean="0"/>
          </a:p>
          <a:p>
            <a:pPr marL="461963" lvl="0">
              <a:spcBef>
                <a:spcPct val="30000"/>
              </a:spcBef>
              <a:buFont typeface="Wingdings" panose="05000000000000000000" pitchFamily="2" charset="2"/>
              <a:buChar char="§"/>
            </a:pPr>
            <a:r>
              <a:rPr lang="en-US" sz="2000" dirty="0" smtClean="0"/>
              <a:t>Then</a:t>
            </a:r>
            <a:r>
              <a:rPr lang="en-US" sz="2000" dirty="0"/>
              <a:t>, there were object-functional languages such as F#, Scala, Groovy, Clojure, and so </a:t>
            </a:r>
            <a:r>
              <a:rPr lang="en-US" sz="2000" dirty="0" smtClean="0"/>
              <a:t>on.</a:t>
            </a:r>
          </a:p>
          <a:p>
            <a:pPr marL="461963" lvl="0">
              <a:spcBef>
                <a:spcPct val="30000"/>
              </a:spcBef>
              <a:buFont typeface="Wingdings" panose="05000000000000000000" pitchFamily="2" charset="2"/>
              <a:buChar char="§"/>
            </a:pPr>
            <a:r>
              <a:rPr lang="en-US" sz="2000" dirty="0" smtClean="0"/>
              <a:t>However</a:t>
            </a:r>
            <a:r>
              <a:rPr lang="en-US" sz="2000" dirty="0"/>
              <a:t>, the OOP model is symbolized by C++, C#, and Java</a:t>
            </a:r>
            <a:r>
              <a:rPr lang="en-US" sz="2000" dirty="0" smtClean="0"/>
              <a:t>.</a:t>
            </a:r>
            <a:endParaRPr lang="en-US" sz="2000" dirty="0"/>
          </a:p>
        </p:txBody>
      </p:sp>
    </p:spTree>
    <p:extLst>
      <p:ext uri="{BB962C8B-B14F-4D97-AF65-F5344CB8AC3E}">
        <p14:creationId xmlns:p14="http://schemas.microsoft.com/office/powerpoint/2010/main" val="374223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Patterns and pattern </a:t>
            </a:r>
            <a:r>
              <a:rPr lang="en-US" dirty="0" smtClean="0">
                <a:solidFill>
                  <a:schemeClr val="bg1"/>
                </a:solidFill>
              </a:rPr>
              <a:t>movement</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solidFill>
                  <a:prstClr val="black"/>
                </a:solidFill>
              </a:rPr>
              <a:t>Programmers of the early 1990s struggled a lot to understand OOP, and how to effectively use them in large </a:t>
            </a:r>
            <a:r>
              <a:rPr lang="en-US" sz="2000" dirty="0" smtClean="0">
                <a:solidFill>
                  <a:prstClr val="black"/>
                </a:solidFill>
              </a:rPr>
              <a:t>projects.</a:t>
            </a:r>
          </a:p>
          <a:p>
            <a:pPr marL="461963" lvl="0">
              <a:spcBef>
                <a:spcPct val="30000"/>
              </a:spcBef>
              <a:buFont typeface="Wingdings" panose="05000000000000000000" pitchFamily="2" charset="2"/>
              <a:buChar char="§"/>
            </a:pPr>
            <a:r>
              <a:rPr lang="en-US" sz="2000" dirty="0" smtClean="0">
                <a:solidFill>
                  <a:prstClr val="black"/>
                </a:solidFill>
              </a:rPr>
              <a:t>Without </a:t>
            </a:r>
            <a:r>
              <a:rPr lang="en-US" sz="2000" dirty="0">
                <a:solidFill>
                  <a:prstClr val="black"/>
                </a:solidFill>
              </a:rPr>
              <a:t>a viral medium such as the Internet, it was quite a struggle for </a:t>
            </a:r>
            <a:r>
              <a:rPr lang="en-US" sz="2000" dirty="0" smtClean="0">
                <a:solidFill>
                  <a:prstClr val="black"/>
                </a:solidFill>
              </a:rPr>
              <a:t>them.</a:t>
            </a:r>
          </a:p>
          <a:p>
            <a:pPr marL="687388" lvl="0" indent="-225425">
              <a:spcBef>
                <a:spcPct val="30000"/>
              </a:spcBef>
              <a:buFont typeface="Wingdings" panose="05000000000000000000" pitchFamily="2" charset="2"/>
              <a:buChar char="ü"/>
            </a:pPr>
            <a:r>
              <a:rPr lang="en-US" sz="2000" dirty="0" smtClean="0">
                <a:solidFill>
                  <a:prstClr val="black"/>
                </a:solidFill>
              </a:rPr>
              <a:t>Early </a:t>
            </a:r>
            <a:r>
              <a:rPr lang="en-US" sz="2000" dirty="0">
                <a:solidFill>
                  <a:prstClr val="black"/>
                </a:solidFill>
              </a:rPr>
              <a:t>adopters published technical reports, wrote in periodicals/journals, and conducted seminars to popularize OOP </a:t>
            </a:r>
            <a:r>
              <a:rPr lang="en-US" sz="2000" dirty="0" smtClean="0">
                <a:solidFill>
                  <a:prstClr val="black"/>
                </a:solidFill>
              </a:rPr>
              <a:t>techniques.</a:t>
            </a:r>
          </a:p>
          <a:p>
            <a:pPr marL="687388" lvl="0" indent="-225425">
              <a:spcBef>
                <a:spcPct val="30000"/>
              </a:spcBef>
              <a:buFont typeface="Wingdings" panose="05000000000000000000" pitchFamily="2" charset="2"/>
              <a:buChar char="ü"/>
            </a:pPr>
            <a:r>
              <a:rPr lang="en-US" sz="2000" dirty="0" smtClean="0">
                <a:solidFill>
                  <a:prstClr val="black"/>
                </a:solidFill>
              </a:rPr>
              <a:t>Magazines </a:t>
            </a:r>
            <a:r>
              <a:rPr lang="en-US" sz="2000" dirty="0">
                <a:solidFill>
                  <a:prstClr val="black"/>
                </a:solidFill>
              </a:rPr>
              <a:t>such as Dr. Dobbs Journal and C++ Report carried columns featuring </a:t>
            </a:r>
            <a:r>
              <a:rPr lang="en-US" sz="2000" dirty="0" smtClean="0">
                <a:solidFill>
                  <a:prstClr val="black"/>
                </a:solidFill>
              </a:rPr>
              <a:t>OOP.</a:t>
            </a:r>
          </a:p>
          <a:p>
            <a:pPr marL="461963" lvl="0">
              <a:spcBef>
                <a:spcPct val="30000"/>
              </a:spcBef>
              <a:buFont typeface="Wingdings" panose="05000000000000000000" pitchFamily="2" charset="2"/>
              <a:buChar char="§"/>
            </a:pPr>
            <a:r>
              <a:rPr lang="en-US" sz="2000" dirty="0" smtClean="0">
                <a:solidFill>
                  <a:prstClr val="black"/>
                </a:solidFill>
              </a:rPr>
              <a:t>A </a:t>
            </a:r>
            <a:r>
              <a:rPr lang="en-US" sz="2000" dirty="0">
                <a:solidFill>
                  <a:prstClr val="black"/>
                </a:solidFill>
              </a:rPr>
              <a:t>need was felt to transfer the wisdom of the experts to the ever-increasing </a:t>
            </a:r>
            <a:r>
              <a:rPr lang="en-US" sz="2000" dirty="0">
                <a:solidFill>
                  <a:srgbClr val="FF0000"/>
                </a:solidFill>
              </a:rPr>
              <a:t>programming community</a:t>
            </a:r>
            <a:r>
              <a:rPr lang="en-US" sz="2000" dirty="0">
                <a:solidFill>
                  <a:prstClr val="black"/>
                </a:solidFill>
              </a:rPr>
              <a:t>, but this knowledge propagation was not </a:t>
            </a:r>
            <a:r>
              <a:rPr lang="en-US" sz="2000" dirty="0" smtClean="0">
                <a:solidFill>
                  <a:prstClr val="black"/>
                </a:solidFill>
              </a:rPr>
              <a:t>happening.</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legendary German mathematician </a:t>
            </a:r>
            <a:r>
              <a:rPr lang="en-US" sz="2000" dirty="0">
                <a:solidFill>
                  <a:srgbClr val="FF0000"/>
                </a:solidFill>
              </a:rPr>
              <a:t>Carl Friedrich Gauss</a:t>
            </a:r>
            <a:r>
              <a:rPr lang="en-US" sz="2000" dirty="0">
                <a:solidFill>
                  <a:prstClr val="black"/>
                </a:solidFill>
              </a:rPr>
              <a:t> once remarked, “Always learn from the masters”. </a:t>
            </a:r>
            <a:endParaRPr lang="en-US" sz="2000" dirty="0" smtClean="0">
              <a:solidFill>
                <a:prstClr val="black"/>
              </a:solidFill>
            </a:endParaRPr>
          </a:p>
          <a:p>
            <a:pPr marL="461963" lvl="0">
              <a:spcBef>
                <a:spcPct val="30000"/>
              </a:spcBef>
              <a:buFont typeface="Wingdings" panose="05000000000000000000" pitchFamily="2" charset="2"/>
              <a:buChar char="§"/>
            </a:pPr>
            <a:r>
              <a:rPr lang="en-US" sz="2000" dirty="0" smtClean="0">
                <a:solidFill>
                  <a:prstClr val="black"/>
                </a:solidFill>
              </a:rPr>
              <a:t>Even </a:t>
            </a:r>
            <a:r>
              <a:rPr lang="en-US" sz="2000" dirty="0">
                <a:solidFill>
                  <a:prstClr val="black"/>
                </a:solidFill>
              </a:rPr>
              <a:t>though Gauss had mathematics in mind, it is true for any non-trivial human </a:t>
            </a:r>
            <a:r>
              <a:rPr lang="en-US" sz="2000" dirty="0" smtClean="0">
                <a:solidFill>
                  <a:prstClr val="black"/>
                </a:solidFill>
              </a:rPr>
              <a:t>endeavor.</a:t>
            </a:r>
          </a:p>
          <a:p>
            <a:pPr marL="461963" lvl="0">
              <a:spcBef>
                <a:spcPct val="30000"/>
              </a:spcBef>
              <a:buFont typeface="Wingdings" panose="05000000000000000000" pitchFamily="2" charset="2"/>
              <a:buChar char="§"/>
            </a:pPr>
            <a:r>
              <a:rPr lang="en-US" sz="2000" dirty="0" smtClean="0">
                <a:solidFill>
                  <a:prstClr val="black"/>
                </a:solidFill>
              </a:rPr>
              <a:t>However</a:t>
            </a:r>
            <a:r>
              <a:rPr lang="en-US" sz="2000" dirty="0">
                <a:solidFill>
                  <a:prstClr val="black"/>
                </a:solidFill>
              </a:rPr>
              <a:t>, there were very few masters of the OOP techniques, and the apprenticeship model was not scaling well</a:t>
            </a:r>
            <a:r>
              <a:rPr lang="en-US" sz="2000" dirty="0" smtClean="0">
                <a:solidFill>
                  <a:prstClr val="black"/>
                </a:solidFill>
              </a:rPr>
              <a:t>.</a:t>
            </a:r>
            <a:endParaRPr lang="en-US" sz="2000" dirty="0">
              <a:solidFill>
                <a:prstClr val="black"/>
              </a:solidFill>
            </a:endParaRPr>
          </a:p>
        </p:txBody>
      </p:sp>
    </p:spTree>
    <p:extLst>
      <p:ext uri="{BB962C8B-B14F-4D97-AF65-F5344CB8AC3E}">
        <p14:creationId xmlns:p14="http://schemas.microsoft.com/office/powerpoint/2010/main" val="31761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Pattern Movement</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solidFill>
                  <a:srgbClr val="FF0000"/>
                </a:solidFill>
              </a:rPr>
              <a:t>James Coplien</a:t>
            </a:r>
            <a:r>
              <a:rPr lang="en-US" sz="2000" dirty="0"/>
              <a:t> published an influential book titled </a:t>
            </a:r>
            <a:r>
              <a:rPr lang="en-US" sz="2000" dirty="0">
                <a:solidFill>
                  <a:srgbClr val="FF0000"/>
                </a:solidFill>
              </a:rPr>
              <a:t>Advanced C++ Programming Styles and Idioms</a:t>
            </a:r>
            <a:r>
              <a:rPr lang="en-US" sz="2000" dirty="0"/>
              <a:t>, which dealt with </a:t>
            </a:r>
            <a:r>
              <a:rPr lang="en-US" sz="2000" dirty="0">
                <a:solidFill>
                  <a:srgbClr val="0070C0"/>
                </a:solidFill>
              </a:rPr>
              <a:t>low-level patterns</a:t>
            </a:r>
            <a:r>
              <a:rPr lang="en-US" sz="2000" dirty="0"/>
              <a:t> (</a:t>
            </a:r>
            <a:r>
              <a:rPr lang="en-US" sz="2000" dirty="0">
                <a:solidFill>
                  <a:srgbClr val="FF0000"/>
                </a:solidFill>
              </a:rPr>
              <a:t>idioms</a:t>
            </a:r>
            <a:r>
              <a:rPr lang="en-US" sz="2000" dirty="0"/>
              <a:t>) associated with the usage of the C++ programming </a:t>
            </a:r>
            <a:r>
              <a:rPr lang="en-US" sz="2000" dirty="0" smtClean="0"/>
              <a:t>language.</a:t>
            </a:r>
          </a:p>
          <a:p>
            <a:pPr marL="461963" lvl="0">
              <a:spcBef>
                <a:spcPct val="30000"/>
              </a:spcBef>
              <a:buFont typeface="Wingdings" panose="05000000000000000000" pitchFamily="2" charset="2"/>
              <a:buChar char="§"/>
            </a:pPr>
            <a:r>
              <a:rPr lang="en-US" sz="2000" dirty="0" smtClean="0"/>
              <a:t>Despite </a:t>
            </a:r>
            <a:r>
              <a:rPr lang="en-US" sz="2000" dirty="0"/>
              <a:t>being not widely cited, authors consider this a notable book towards cataloguing the best practices and techniques of OOP</a:t>
            </a:r>
            <a:r>
              <a:rPr lang="en-US" sz="2000" dirty="0" smtClean="0"/>
              <a:t>.</a:t>
            </a:r>
          </a:p>
          <a:p>
            <a:pPr marL="461963" lvl="0">
              <a:spcBef>
                <a:spcPct val="30000"/>
              </a:spcBef>
              <a:buFont typeface="Wingdings" panose="05000000000000000000" pitchFamily="2" charset="2"/>
              <a:buChar char="§"/>
            </a:pPr>
            <a:r>
              <a:rPr lang="en-US" sz="2000" dirty="0"/>
              <a:t>The </a:t>
            </a:r>
            <a:r>
              <a:rPr lang="en-US" sz="2000" dirty="0" smtClean="0">
                <a:solidFill>
                  <a:srgbClr val="FF0000"/>
                </a:solidFill>
              </a:rPr>
              <a:t>Figure C-1</a:t>
            </a:r>
            <a:r>
              <a:rPr lang="en-US" sz="2000" dirty="0" smtClean="0"/>
              <a:t> illustrates </a:t>
            </a:r>
            <a:r>
              <a:rPr lang="en-US" sz="2000" dirty="0"/>
              <a:t>the evolution of design methodologies, programming languages, and pattern catalogs</a:t>
            </a:r>
            <a:r>
              <a:rPr lang="en-US" sz="2000" dirty="0" smtClean="0"/>
              <a:t>:</a:t>
            </a:r>
            <a:endParaRPr lang="en-US" sz="2000" dirty="0"/>
          </a:p>
        </p:txBody>
      </p:sp>
    </p:spTree>
    <p:extLst>
      <p:ext uri="{BB962C8B-B14F-4D97-AF65-F5344CB8AC3E}">
        <p14:creationId xmlns:p14="http://schemas.microsoft.com/office/powerpoint/2010/main" val="84815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C-1</a:t>
            </a:r>
            <a:endParaRPr lang="en-US" dirty="0"/>
          </a:p>
        </p:txBody>
      </p:sp>
      <p:pic>
        <p:nvPicPr>
          <p:cNvPr id="4" name="Picture 3"/>
          <p:cNvPicPr>
            <a:picLocks noChangeAspect="1"/>
          </p:cNvPicPr>
          <p:nvPr/>
        </p:nvPicPr>
        <p:blipFill>
          <a:blip r:embed="rId2"/>
          <a:stretch>
            <a:fillRect/>
          </a:stretch>
        </p:blipFill>
        <p:spPr>
          <a:xfrm>
            <a:off x="111095" y="1317071"/>
            <a:ext cx="10089918" cy="3368784"/>
          </a:xfrm>
          <a:prstGeom prst="rect">
            <a:avLst/>
          </a:prstGeom>
          <a:ln>
            <a:solidFill>
              <a:schemeClr val="accent1"/>
            </a:solidFill>
          </a:ln>
        </p:spPr>
      </p:pic>
    </p:spTree>
    <p:extLst>
      <p:ext uri="{BB962C8B-B14F-4D97-AF65-F5344CB8AC3E}">
        <p14:creationId xmlns:p14="http://schemas.microsoft.com/office/powerpoint/2010/main" val="405354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GoF</a:t>
            </a:r>
            <a:endParaRPr lang="en-US" dirty="0"/>
          </a:p>
        </p:txBody>
      </p:sp>
      <p:sp>
        <p:nvSpPr>
          <p:cNvPr id="6" name="Content Placeholder 3"/>
          <p:cNvSpPr>
            <a:spLocks noGrp="1"/>
          </p:cNvSpPr>
          <p:nvPr>
            <p:ph sz="half" idx="1"/>
          </p:nvPr>
        </p:nvSpPr>
        <p:spPr>
          <a:xfrm>
            <a:off x="111095" y="1273323"/>
            <a:ext cx="11949100" cy="5521760"/>
          </a:xfrm>
        </p:spPr>
        <p:txBody>
          <a:bodyPr>
            <a:normAutofit/>
          </a:bodyPr>
          <a:lstStyle/>
          <a:p>
            <a:pPr lvl="0">
              <a:spcBef>
                <a:spcPct val="30000"/>
              </a:spcBef>
              <a:buFont typeface="Wingdings" panose="05000000000000000000" pitchFamily="2" charset="2"/>
              <a:buChar char="v"/>
            </a:pPr>
            <a:r>
              <a:rPr lang="en-US" sz="2000" dirty="0"/>
              <a:t>It was during this time that </a:t>
            </a:r>
            <a:r>
              <a:rPr lang="en-US" sz="2000" dirty="0">
                <a:solidFill>
                  <a:srgbClr val="FF0000"/>
                </a:solidFill>
              </a:rPr>
              <a:t>Erich Gamma</a:t>
            </a:r>
            <a:r>
              <a:rPr lang="en-US" sz="2000" dirty="0"/>
              <a:t> began his work on a </a:t>
            </a:r>
            <a:r>
              <a:rPr lang="en-US" sz="2000" dirty="0">
                <a:solidFill>
                  <a:srgbClr val="FF0000"/>
                </a:solidFill>
              </a:rPr>
              <a:t>pattern catalog</a:t>
            </a:r>
            <a:r>
              <a:rPr lang="en-US" sz="2000" dirty="0"/>
              <a:t> as part of his PhD thesis, inspired by an architect named Christopher </a:t>
            </a:r>
            <a:r>
              <a:rPr lang="en-US" sz="2000" dirty="0" smtClean="0"/>
              <a:t>Alexander.</a:t>
            </a:r>
          </a:p>
          <a:p>
            <a:pPr marL="461963" lvl="0">
              <a:spcBef>
                <a:spcPct val="30000"/>
              </a:spcBef>
              <a:buFont typeface="Wingdings" panose="05000000000000000000" pitchFamily="2" charset="2"/>
              <a:buChar char="§"/>
            </a:pPr>
            <a:r>
              <a:rPr lang="en-US" sz="2000" dirty="0" smtClean="0"/>
              <a:t>Christopher </a:t>
            </a:r>
            <a:r>
              <a:rPr lang="en-US" sz="2000" dirty="0"/>
              <a:t>Alexander's A Pattern Language – Towns, Buildings, Construction was a source of inspiration for Erich </a:t>
            </a:r>
            <a:r>
              <a:rPr lang="en-US" sz="2000" dirty="0" smtClean="0"/>
              <a:t>Gamma.</a:t>
            </a:r>
          </a:p>
          <a:p>
            <a:pPr marL="461963" lvl="0">
              <a:spcBef>
                <a:spcPct val="30000"/>
              </a:spcBef>
              <a:buFont typeface="Wingdings" panose="05000000000000000000" pitchFamily="2" charset="2"/>
              <a:buChar char="§"/>
            </a:pPr>
            <a:r>
              <a:rPr lang="en-US" sz="2000" dirty="0" smtClean="0"/>
              <a:t>Then</a:t>
            </a:r>
            <a:r>
              <a:rPr lang="en-US" sz="2000" dirty="0"/>
              <a:t>, people with similar ideas, namely Ralph Johnson, John Vlissides, and Richard Helm, joined hands with Erich Gamma to create a catalog of 23 patterns, now popularly known as the Gang of Four (GoF) design </a:t>
            </a:r>
            <a:r>
              <a:rPr lang="en-US" sz="2000" dirty="0" smtClean="0"/>
              <a:t>patterns.</a:t>
            </a:r>
          </a:p>
          <a:p>
            <a:pPr marL="461963" lvl="0">
              <a:spcBef>
                <a:spcPct val="30000"/>
              </a:spcBef>
              <a:buFont typeface="Wingdings" panose="05000000000000000000" pitchFamily="2" charset="2"/>
              <a:buChar char="§"/>
            </a:pPr>
            <a:r>
              <a:rPr lang="en-US" sz="2000" dirty="0" smtClean="0"/>
              <a:t>Addison </a:t>
            </a:r>
            <a:r>
              <a:rPr lang="en-US" sz="2000" dirty="0"/>
              <a:t>Wesley published the book Design Patterns: Elements of Reusable Object-Oriented Software in the year </a:t>
            </a:r>
            <a:r>
              <a:rPr lang="en-US" sz="2000" dirty="0" smtClean="0"/>
              <a:t>1994.</a:t>
            </a:r>
          </a:p>
          <a:p>
            <a:pPr marL="461963" lvl="0">
              <a:spcBef>
                <a:spcPct val="30000"/>
              </a:spcBef>
              <a:buFont typeface="Wingdings" panose="05000000000000000000" pitchFamily="2" charset="2"/>
              <a:buChar char="§"/>
            </a:pPr>
            <a:r>
              <a:rPr lang="en-US" sz="2000" dirty="0" smtClean="0"/>
              <a:t>This </a:t>
            </a:r>
            <a:r>
              <a:rPr lang="en-US" sz="2000" dirty="0"/>
              <a:t>soon became a great reference for the programmer, and fueled software development based on patterns. </a:t>
            </a:r>
            <a:endParaRPr lang="en-US" sz="2000" dirty="0" smtClean="0"/>
          </a:p>
          <a:p>
            <a:pPr marL="461963" lvl="0">
              <a:spcBef>
                <a:spcPct val="30000"/>
              </a:spcBef>
              <a:buFont typeface="Wingdings" panose="05000000000000000000" pitchFamily="2" charset="2"/>
              <a:buChar char="§"/>
            </a:pPr>
            <a:r>
              <a:rPr lang="en-US" sz="2000" dirty="0" smtClean="0"/>
              <a:t>The </a:t>
            </a:r>
            <a:r>
              <a:rPr lang="en-US" sz="2000" dirty="0"/>
              <a:t>GoF catalog was mostly focused on software design</a:t>
            </a:r>
            <a:r>
              <a:rPr lang="en-US" sz="2000" dirty="0" smtClean="0"/>
              <a:t>.</a:t>
            </a:r>
            <a:endParaRPr lang="en-US" sz="2000" dirty="0"/>
          </a:p>
        </p:txBody>
      </p:sp>
    </p:spTree>
    <p:extLst>
      <p:ext uri="{BB962C8B-B14F-4D97-AF65-F5344CB8AC3E}">
        <p14:creationId xmlns:p14="http://schemas.microsoft.com/office/powerpoint/2010/main" val="3147011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POSA</a:t>
            </a:r>
            <a:endParaRPr lang="en-US" dirty="0"/>
          </a:p>
        </p:txBody>
      </p:sp>
      <p:sp>
        <p:nvSpPr>
          <p:cNvPr id="6" name="Content Placeholder 3"/>
          <p:cNvSpPr>
            <a:spLocks noGrp="1"/>
          </p:cNvSpPr>
          <p:nvPr>
            <p:ph sz="half" idx="1"/>
          </p:nvPr>
        </p:nvSpPr>
        <p:spPr>
          <a:xfrm>
            <a:off x="111095" y="1273323"/>
            <a:ext cx="11949100" cy="5521760"/>
          </a:xfrm>
        </p:spPr>
        <p:txBody>
          <a:bodyPr>
            <a:normAutofit/>
          </a:bodyPr>
          <a:lstStyle/>
          <a:p>
            <a:pPr lvl="0">
              <a:spcBef>
                <a:spcPct val="30000"/>
              </a:spcBef>
              <a:buFont typeface="Wingdings" panose="05000000000000000000" pitchFamily="2" charset="2"/>
              <a:buChar char="v"/>
            </a:pPr>
            <a:r>
              <a:rPr lang="en-US" sz="2000" dirty="0"/>
              <a:t>In the year 1996, a group of engineers from Siemens published a book titled Pattern-Oriented Software Architecture, which focused mostly on the architectural aspects of building a </a:t>
            </a:r>
            <a:r>
              <a:rPr lang="en-US" sz="2000" dirty="0" smtClean="0"/>
              <a:t>system.</a:t>
            </a:r>
          </a:p>
          <a:p>
            <a:pPr marL="461963" lvl="0">
              <a:spcBef>
                <a:spcPct val="30000"/>
              </a:spcBef>
              <a:buFont typeface="Wingdings" panose="05000000000000000000" pitchFamily="2" charset="2"/>
              <a:buChar char="§"/>
            </a:pPr>
            <a:r>
              <a:rPr lang="en-US" sz="2000" dirty="0" smtClean="0"/>
              <a:t>The </a:t>
            </a:r>
            <a:r>
              <a:rPr lang="en-US" sz="2000" dirty="0"/>
              <a:t>entire Pattern-Oriented Software Architecture (POSA) pattern catalog was documented in five books published by John Wiley and </a:t>
            </a:r>
            <a:r>
              <a:rPr lang="en-US" sz="2000" dirty="0" smtClean="0"/>
              <a:t>Sons.</a:t>
            </a:r>
          </a:p>
          <a:p>
            <a:pPr marL="461963" lvl="0">
              <a:spcBef>
                <a:spcPct val="30000"/>
              </a:spcBef>
              <a:buFont typeface="Wingdings" panose="05000000000000000000" pitchFamily="2" charset="2"/>
              <a:buChar char="§"/>
            </a:pPr>
            <a:r>
              <a:rPr lang="en-US" sz="2000" dirty="0" smtClean="0"/>
              <a:t>The </a:t>
            </a:r>
            <a:r>
              <a:rPr lang="en-US" sz="2000" dirty="0"/>
              <a:t>group was joined by Douglas Schmidt, the creator of the Adaptive Communication Environment (ACE) network programming library and TAO (The ACE ORB</a:t>
            </a:r>
            <a:r>
              <a:rPr lang="en-US" sz="2000" dirty="0" smtClean="0"/>
              <a:t>).</a:t>
            </a:r>
          </a:p>
          <a:p>
            <a:pPr marL="461963" lvl="0">
              <a:spcBef>
                <a:spcPct val="30000"/>
              </a:spcBef>
              <a:buFont typeface="Wingdings" panose="05000000000000000000" pitchFamily="2" charset="2"/>
              <a:buChar char="§"/>
            </a:pPr>
            <a:r>
              <a:rPr lang="en-US" sz="2000" dirty="0" smtClean="0"/>
              <a:t>He </a:t>
            </a:r>
            <a:r>
              <a:rPr lang="en-US" sz="2000" dirty="0"/>
              <a:t>later became the chair of Object Management Group (</a:t>
            </a:r>
            <a:r>
              <a:rPr lang="en-US" sz="2000" dirty="0">
                <a:solidFill>
                  <a:srgbClr val="FF0000"/>
                </a:solidFill>
              </a:rPr>
              <a:t>OMG</a:t>
            </a:r>
            <a:r>
              <a:rPr lang="en-US" sz="2000" dirty="0"/>
              <a:t>), which develops, adopts, and maintains standards such as CORBA and UML</a:t>
            </a:r>
            <a:r>
              <a:rPr lang="en-US" sz="2000" dirty="0" smtClean="0"/>
              <a:t>.</a:t>
            </a:r>
            <a:endParaRPr lang="en-US" sz="2000" dirty="0"/>
          </a:p>
        </p:txBody>
      </p:sp>
    </p:spTree>
    <p:extLst>
      <p:ext uri="{BB962C8B-B14F-4D97-AF65-F5344CB8AC3E}">
        <p14:creationId xmlns:p14="http://schemas.microsoft.com/office/powerpoint/2010/main" val="410583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PoEAA</a:t>
            </a:r>
            <a:endParaRPr lang="en-US" dirty="0"/>
          </a:p>
        </p:txBody>
      </p:sp>
      <p:sp>
        <p:nvSpPr>
          <p:cNvPr id="6" name="Content Placeholder 3"/>
          <p:cNvSpPr>
            <a:spLocks noGrp="1"/>
          </p:cNvSpPr>
          <p:nvPr>
            <p:ph sz="half" idx="1"/>
          </p:nvPr>
        </p:nvSpPr>
        <p:spPr>
          <a:xfrm>
            <a:off x="111095" y="1273323"/>
            <a:ext cx="11949100" cy="5521760"/>
          </a:xfrm>
        </p:spPr>
        <p:txBody>
          <a:bodyPr>
            <a:normAutofit/>
          </a:bodyPr>
          <a:lstStyle/>
          <a:p>
            <a:pPr lvl="0">
              <a:spcBef>
                <a:spcPct val="30000"/>
              </a:spcBef>
              <a:buFont typeface="Wingdings" panose="05000000000000000000" pitchFamily="2" charset="2"/>
              <a:buChar char="v"/>
            </a:pPr>
            <a:r>
              <a:rPr lang="en-US" sz="2000" dirty="0"/>
              <a:t>Another influential catalog was published by </a:t>
            </a:r>
            <a:r>
              <a:rPr lang="en-US" sz="2000" dirty="0">
                <a:solidFill>
                  <a:srgbClr val="FF0000"/>
                </a:solidFill>
              </a:rPr>
              <a:t>Martin Fowler</a:t>
            </a:r>
            <a:r>
              <a:rPr lang="en-US" sz="2000" dirty="0"/>
              <a:t> in a book titled Patterns of Enterprise Application Architecture in the year </a:t>
            </a:r>
            <a:r>
              <a:rPr lang="en-US" sz="2000" dirty="0" smtClean="0">
                <a:solidFill>
                  <a:srgbClr val="FF0000"/>
                </a:solidFill>
              </a:rPr>
              <a:t>2001</a:t>
            </a:r>
            <a:r>
              <a:rPr lang="en-US" sz="2000" dirty="0" smtClean="0"/>
              <a:t>.</a:t>
            </a:r>
          </a:p>
          <a:p>
            <a:pPr marL="461963" lvl="0">
              <a:spcBef>
                <a:spcPct val="30000"/>
              </a:spcBef>
              <a:buFont typeface="Wingdings" panose="05000000000000000000" pitchFamily="2" charset="2"/>
              <a:buChar char="§"/>
            </a:pPr>
            <a:r>
              <a:rPr lang="en-US" sz="2000" dirty="0" smtClean="0"/>
              <a:t>The </a:t>
            </a:r>
            <a:r>
              <a:rPr lang="en-US" sz="2000" dirty="0"/>
              <a:t>book mostly focused on patterns that come up while developing enterprise applications using the </a:t>
            </a:r>
            <a:r>
              <a:rPr lang="en-US" sz="2000" dirty="0">
                <a:solidFill>
                  <a:srgbClr val="FF0000"/>
                </a:solidFill>
              </a:rPr>
              <a:t>JEE</a:t>
            </a:r>
            <a:r>
              <a:rPr lang="en-US" sz="2000" dirty="0"/>
              <a:t> and </a:t>
            </a:r>
            <a:r>
              <a:rPr lang="en-US" sz="2000" dirty="0">
                <a:solidFill>
                  <a:srgbClr val="FF0000"/>
                </a:solidFill>
              </a:rPr>
              <a:t>.NET </a:t>
            </a:r>
            <a:r>
              <a:rPr lang="en-US" sz="2000" dirty="0" smtClean="0">
                <a:solidFill>
                  <a:srgbClr val="FF0000"/>
                </a:solidFill>
              </a:rPr>
              <a:t>frameworks</a:t>
            </a:r>
            <a:r>
              <a:rPr lang="en-US" sz="2000" dirty="0" smtClean="0"/>
              <a:t>.</a:t>
            </a:r>
          </a:p>
          <a:p>
            <a:pPr marL="461963" lvl="0">
              <a:spcBef>
                <a:spcPct val="30000"/>
              </a:spcBef>
              <a:buFont typeface="Wingdings" panose="05000000000000000000" pitchFamily="2" charset="2"/>
              <a:buChar char="§"/>
            </a:pPr>
            <a:r>
              <a:rPr lang="en-US" sz="2000" dirty="0" smtClean="0"/>
              <a:t>Incidentally</a:t>
            </a:r>
            <a:r>
              <a:rPr lang="en-US" sz="2000" dirty="0"/>
              <a:t>, most of the code snippets were in Java and C</a:t>
            </a:r>
            <a:r>
              <a:rPr lang="en-US" sz="2000" dirty="0" smtClean="0"/>
              <a:t>#.</a:t>
            </a:r>
            <a:endParaRPr lang="en-US" sz="2000" dirty="0"/>
          </a:p>
        </p:txBody>
      </p:sp>
    </p:spTree>
    <p:extLst>
      <p:ext uri="{BB962C8B-B14F-4D97-AF65-F5344CB8AC3E}">
        <p14:creationId xmlns:p14="http://schemas.microsoft.com/office/powerpoint/2010/main" val="3065714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EIP</a:t>
            </a:r>
            <a:endParaRPr lang="en-US" dirty="0"/>
          </a:p>
        </p:txBody>
      </p:sp>
      <p:sp>
        <p:nvSpPr>
          <p:cNvPr id="6" name="Content Placeholder 3"/>
          <p:cNvSpPr>
            <a:spLocks noGrp="1"/>
          </p:cNvSpPr>
          <p:nvPr>
            <p:ph sz="half" idx="1"/>
          </p:nvPr>
        </p:nvSpPr>
        <p:spPr>
          <a:xfrm>
            <a:off x="111095" y="1273323"/>
            <a:ext cx="11949100" cy="5521760"/>
          </a:xfrm>
        </p:spPr>
        <p:txBody>
          <a:bodyPr>
            <a:normAutofit/>
          </a:bodyPr>
          <a:lstStyle/>
          <a:p>
            <a:pPr lvl="0">
              <a:spcBef>
                <a:spcPct val="30000"/>
              </a:spcBef>
              <a:buFont typeface="Wingdings" panose="05000000000000000000" pitchFamily="2" charset="2"/>
              <a:buChar char="v"/>
            </a:pPr>
            <a:r>
              <a:rPr lang="en-US" sz="2000" dirty="0"/>
              <a:t>Gregor Hohpe and Bobby Woolf published a pattern catalog to document the patterns that arise in the enterprise integration </a:t>
            </a:r>
            <a:r>
              <a:rPr lang="en-US" sz="2000" dirty="0" smtClean="0"/>
              <a:t>scenario.</a:t>
            </a:r>
          </a:p>
          <a:p>
            <a:pPr marL="461963" lvl="0">
              <a:spcBef>
                <a:spcPct val="30000"/>
              </a:spcBef>
              <a:buFont typeface="Wingdings" panose="05000000000000000000" pitchFamily="2" charset="2"/>
              <a:buChar char="§"/>
            </a:pPr>
            <a:r>
              <a:rPr lang="en-US" sz="2000" dirty="0" smtClean="0"/>
              <a:t>Their </a:t>
            </a:r>
            <a:r>
              <a:rPr lang="en-US" sz="2000" dirty="0"/>
              <a:t>catalog titled </a:t>
            </a:r>
            <a:r>
              <a:rPr lang="en-US" sz="2000" dirty="0">
                <a:solidFill>
                  <a:srgbClr val="FF0000"/>
                </a:solidFill>
              </a:rPr>
              <a:t>Enterprise Integration Patterns</a:t>
            </a:r>
            <a:r>
              <a:rPr lang="en-US" sz="2000" dirty="0"/>
              <a:t>, published as part of the Martin Fowler signature book series, is widely recognized as a source of ideas regarding enterprise integration </a:t>
            </a:r>
            <a:r>
              <a:rPr lang="en-US" sz="2000" dirty="0" smtClean="0"/>
              <a:t>techniques.</a:t>
            </a:r>
          </a:p>
          <a:p>
            <a:pPr marL="461963" lvl="0">
              <a:spcBef>
                <a:spcPct val="30000"/>
              </a:spcBef>
              <a:buFont typeface="Wingdings" panose="05000000000000000000" pitchFamily="2" charset="2"/>
              <a:buChar char="§"/>
            </a:pPr>
            <a:r>
              <a:rPr lang="en-US" sz="2000" dirty="0" smtClean="0"/>
              <a:t>The </a:t>
            </a:r>
            <a:r>
              <a:rPr lang="en-US" sz="2000" dirty="0"/>
              <a:t>Apache Camel integration library is inspired by this book</a:t>
            </a:r>
            <a:r>
              <a:rPr lang="en-US" sz="2000" dirty="0" smtClean="0"/>
              <a:t>.</a:t>
            </a:r>
            <a:endParaRPr lang="en-US" sz="2000" dirty="0"/>
          </a:p>
        </p:txBody>
      </p:sp>
    </p:spTree>
    <p:extLst>
      <p:ext uri="{BB962C8B-B14F-4D97-AF65-F5344CB8AC3E}">
        <p14:creationId xmlns:p14="http://schemas.microsoft.com/office/powerpoint/2010/main" val="19360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Core J2EE Patterns</a:t>
            </a:r>
            <a:endParaRPr lang="en-US" dirty="0"/>
          </a:p>
        </p:txBody>
      </p:sp>
      <p:sp>
        <p:nvSpPr>
          <p:cNvPr id="6" name="Content Placeholder 3"/>
          <p:cNvSpPr>
            <a:spLocks noGrp="1"/>
          </p:cNvSpPr>
          <p:nvPr>
            <p:ph sz="half" idx="1"/>
          </p:nvPr>
        </p:nvSpPr>
        <p:spPr>
          <a:xfrm>
            <a:off x="111095" y="1273323"/>
            <a:ext cx="11949100" cy="5521760"/>
          </a:xfrm>
        </p:spPr>
        <p:txBody>
          <a:bodyPr>
            <a:normAutofit/>
          </a:bodyPr>
          <a:lstStyle/>
          <a:p>
            <a:pPr lvl="0">
              <a:spcBef>
                <a:spcPct val="30000"/>
              </a:spcBef>
              <a:buFont typeface="Wingdings" panose="05000000000000000000" pitchFamily="2" charset="2"/>
              <a:buChar char="v"/>
            </a:pPr>
            <a:r>
              <a:rPr lang="en-US" sz="2000" dirty="0"/>
              <a:t>Best Practices and Design Strategies (by Deepak Alur et al.), although a platform-specific catalog, is a rich source of ideas regarding the structuring of an enterprise </a:t>
            </a:r>
            <a:r>
              <a:rPr lang="en-US" sz="2000" dirty="0" smtClean="0"/>
              <a:t>application.</a:t>
            </a:r>
          </a:p>
          <a:p>
            <a:pPr marL="461963" lvl="0">
              <a:spcBef>
                <a:spcPct val="30000"/>
              </a:spcBef>
              <a:buFont typeface="Wingdings" panose="05000000000000000000" pitchFamily="2" charset="2"/>
              <a:buChar char="§"/>
            </a:pPr>
            <a:r>
              <a:rPr lang="en-US" sz="2000" dirty="0" smtClean="0"/>
              <a:t>The </a:t>
            </a:r>
            <a:r>
              <a:rPr lang="en-US" sz="2000" dirty="0"/>
              <a:t>book includes patterns for presentation, data, and service tiers in web application </a:t>
            </a:r>
            <a:r>
              <a:rPr lang="en-US" sz="2000" dirty="0" smtClean="0"/>
              <a:t>development.</a:t>
            </a:r>
            <a:endParaRPr lang="en-US" sz="2000" dirty="0"/>
          </a:p>
        </p:txBody>
      </p:sp>
    </p:spTree>
    <p:extLst>
      <p:ext uri="{BB962C8B-B14F-4D97-AF65-F5344CB8AC3E}">
        <p14:creationId xmlns:p14="http://schemas.microsoft.com/office/powerpoint/2010/main" val="310622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5" y="1104900"/>
            <a:ext cx="8487864" cy="1371600"/>
          </a:xfrm>
        </p:spPr>
        <p:txBody>
          <a:bodyPr/>
          <a:lstStyle/>
          <a:p>
            <a:r>
              <a:rPr lang="en-US" dirty="0" smtClean="0"/>
              <a:t>Design Patterns</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.NET Design Patterns 01 2017</a:t>
            </a:r>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fld id="{67994AD2-711B-412D-8C92-CF1BBB2DA9C7}" type="datetime1">
              <a:rPr lang="en-US" smtClean="0"/>
              <a:t>5/1/2018</a:t>
            </a:fld>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44024872"/>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err="1" smtClean="0">
                          <a:latin typeface="Gill Sans MT" panose="020B0502020104020203" pitchFamily="34" charset="0"/>
                        </a:rPr>
                        <a:t>ddmmmyy</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2525" y="4553085"/>
            <a:ext cx="8934450" cy="1914525"/>
          </a:xfrm>
          <a:prstGeom prst="rect">
            <a:avLst/>
          </a:prstGeom>
          <a:ln>
            <a:solidFill>
              <a:schemeClr val="accent1"/>
            </a:solidFill>
          </a:ln>
        </p:spPr>
      </p:pic>
    </p:spTree>
    <p:extLst>
      <p:ext uri="{BB962C8B-B14F-4D97-AF65-F5344CB8AC3E}">
        <p14:creationId xmlns:p14="http://schemas.microsoft.com/office/powerpoint/2010/main" val="3390333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Domain-Driven Design</a:t>
            </a:r>
            <a:endParaRPr lang="en-US" dirty="0"/>
          </a:p>
        </p:txBody>
      </p:sp>
      <p:sp>
        <p:nvSpPr>
          <p:cNvPr id="6" name="Content Placeholder 3"/>
          <p:cNvSpPr>
            <a:spLocks noGrp="1"/>
          </p:cNvSpPr>
          <p:nvPr>
            <p:ph sz="half" idx="1"/>
          </p:nvPr>
        </p:nvSpPr>
        <p:spPr>
          <a:xfrm>
            <a:off x="111095" y="1273323"/>
            <a:ext cx="11949100" cy="5521760"/>
          </a:xfrm>
        </p:spPr>
        <p:txBody>
          <a:bodyPr>
            <a:normAutofit/>
          </a:bodyPr>
          <a:lstStyle/>
          <a:p>
            <a:pPr lvl="0">
              <a:spcBef>
                <a:spcPct val="30000"/>
              </a:spcBef>
              <a:buFont typeface="Wingdings" panose="05000000000000000000" pitchFamily="2" charset="2"/>
              <a:buChar char="v"/>
            </a:pPr>
            <a:r>
              <a:rPr lang="en-US" sz="2000" dirty="0"/>
              <a:t>Domain-Driven Design, published by </a:t>
            </a:r>
            <a:r>
              <a:rPr lang="en-US" sz="2000" dirty="0">
                <a:solidFill>
                  <a:srgbClr val="FF0000"/>
                </a:solidFill>
              </a:rPr>
              <a:t>Eric Evans</a:t>
            </a:r>
            <a:r>
              <a:rPr lang="en-US" sz="2000" dirty="0"/>
              <a:t> in the year </a:t>
            </a:r>
            <a:r>
              <a:rPr lang="en-US" sz="2000" dirty="0">
                <a:solidFill>
                  <a:srgbClr val="FF0000"/>
                </a:solidFill>
              </a:rPr>
              <a:t>2003</a:t>
            </a:r>
            <a:r>
              <a:rPr lang="en-US" sz="2000" dirty="0"/>
              <a:t>, deals with a technique called domain-driven design (DDD</a:t>
            </a:r>
            <a:r>
              <a:rPr lang="en-US" sz="2000" dirty="0" smtClean="0"/>
              <a:t>).</a:t>
            </a:r>
          </a:p>
          <a:p>
            <a:pPr marL="461963" lvl="0">
              <a:spcBef>
                <a:spcPct val="30000"/>
              </a:spcBef>
              <a:buFont typeface="Wingdings" panose="05000000000000000000" pitchFamily="2" charset="2"/>
              <a:buChar char="§"/>
            </a:pPr>
            <a:r>
              <a:rPr lang="en-US" sz="2000" dirty="0" smtClean="0"/>
              <a:t>The </a:t>
            </a:r>
            <a:r>
              <a:rPr lang="en-US" sz="2000" dirty="0"/>
              <a:t>book uses GoF and Patterns of Enterprise Application Architecture (POEAA) patterns to put forward a design methodology that focuses on building a persistent ignorant domain </a:t>
            </a:r>
            <a:r>
              <a:rPr lang="en-US" sz="2000" dirty="0" smtClean="0"/>
              <a:t>model.</a:t>
            </a:r>
          </a:p>
          <a:p>
            <a:pPr marL="461963" lvl="0">
              <a:spcBef>
                <a:spcPct val="30000"/>
              </a:spcBef>
              <a:buFont typeface="Wingdings" panose="05000000000000000000" pitchFamily="2" charset="2"/>
              <a:buChar char="§"/>
            </a:pPr>
            <a:r>
              <a:rPr lang="en-US" sz="2000" dirty="0" smtClean="0"/>
              <a:t>The </a:t>
            </a:r>
            <a:r>
              <a:rPr lang="en-US" sz="2000" dirty="0"/>
              <a:t>book also introduces some patterns and idioms for structuring domain logic</a:t>
            </a:r>
            <a:r>
              <a:rPr lang="en-US" sz="2000" dirty="0" smtClean="0"/>
              <a:t>.</a:t>
            </a:r>
            <a:endParaRPr lang="en-US" sz="2000" dirty="0"/>
          </a:p>
        </p:txBody>
      </p:sp>
    </p:spTree>
    <p:extLst>
      <p:ext uri="{BB962C8B-B14F-4D97-AF65-F5344CB8AC3E}">
        <p14:creationId xmlns:p14="http://schemas.microsoft.com/office/powerpoint/2010/main" val="3737794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Enterprise Patterns and MDA</a:t>
            </a:r>
            <a:endParaRPr lang="en-US" dirty="0"/>
          </a:p>
        </p:txBody>
      </p:sp>
      <p:sp>
        <p:nvSpPr>
          <p:cNvPr id="6" name="Content Placeholder 3"/>
          <p:cNvSpPr>
            <a:spLocks noGrp="1"/>
          </p:cNvSpPr>
          <p:nvPr>
            <p:ph sz="half" idx="1"/>
          </p:nvPr>
        </p:nvSpPr>
        <p:spPr>
          <a:xfrm>
            <a:off x="111095" y="1273323"/>
            <a:ext cx="11949100" cy="5521760"/>
          </a:xfrm>
        </p:spPr>
        <p:txBody>
          <a:bodyPr>
            <a:normAutofit/>
          </a:bodyPr>
          <a:lstStyle/>
          <a:p>
            <a:pPr lvl="0">
              <a:spcBef>
                <a:spcPct val="30000"/>
              </a:spcBef>
              <a:buFont typeface="Wingdings" panose="05000000000000000000" pitchFamily="2" charset="2"/>
              <a:buChar char="v"/>
            </a:pPr>
            <a:r>
              <a:rPr lang="en-US" sz="2000" dirty="0"/>
              <a:t>Jim Arlow and Ila Nuestadt published a book entitled Enterprise Patterns and MDA, which catalogued a set of patterns based on the </a:t>
            </a:r>
            <a:r>
              <a:rPr lang="en-US" sz="2000" dirty="0">
                <a:solidFill>
                  <a:srgbClr val="FF0000"/>
                </a:solidFill>
              </a:rPr>
              <a:t>Jungian </a:t>
            </a:r>
            <a:r>
              <a:rPr lang="en-US" sz="2000" dirty="0" smtClean="0">
                <a:solidFill>
                  <a:srgbClr val="FF0000"/>
                </a:solidFill>
              </a:rPr>
              <a:t>Archetypes</a:t>
            </a:r>
            <a:r>
              <a:rPr lang="en-US" sz="2000" dirty="0" smtClean="0"/>
              <a:t>.</a:t>
            </a:r>
          </a:p>
          <a:p>
            <a:pPr marL="461963" lvl="0">
              <a:spcBef>
                <a:spcPct val="30000"/>
              </a:spcBef>
              <a:buFont typeface="Wingdings" panose="05000000000000000000" pitchFamily="2" charset="2"/>
              <a:buChar char="§"/>
            </a:pPr>
            <a:r>
              <a:rPr lang="en-US" sz="2000" dirty="0" smtClean="0"/>
              <a:t>This </a:t>
            </a:r>
            <a:r>
              <a:rPr lang="en-US" sz="2000" dirty="0"/>
              <a:t>catalog contains nine top-level archetypes and 168 business archetypes for developing applications</a:t>
            </a:r>
            <a:r>
              <a:rPr lang="en-US" sz="2000" dirty="0" smtClean="0"/>
              <a:t>.</a:t>
            </a:r>
            <a:endParaRPr lang="en-US" sz="2000" dirty="0"/>
          </a:p>
        </p:txBody>
      </p:sp>
    </p:spTree>
    <p:extLst>
      <p:ext uri="{BB962C8B-B14F-4D97-AF65-F5344CB8AC3E}">
        <p14:creationId xmlns:p14="http://schemas.microsoft.com/office/powerpoint/2010/main" val="2193787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Key pattern </a:t>
            </a:r>
            <a:r>
              <a:rPr lang="en-US" dirty="0" smtClean="0"/>
              <a:t>catalogs</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t>Patterns are most often catalogued in some kind of </a:t>
            </a:r>
            <a:r>
              <a:rPr lang="en-US" sz="2000" dirty="0">
                <a:solidFill>
                  <a:srgbClr val="FF0000"/>
                </a:solidFill>
              </a:rPr>
              <a:t>pattern </a:t>
            </a:r>
            <a:r>
              <a:rPr lang="en-US" sz="2000" dirty="0" smtClean="0">
                <a:solidFill>
                  <a:srgbClr val="FF0000"/>
                </a:solidFill>
              </a:rPr>
              <a:t>repository</a:t>
            </a:r>
            <a:r>
              <a:rPr lang="en-US" sz="2000" dirty="0" smtClean="0"/>
              <a:t>.</a:t>
            </a:r>
          </a:p>
          <a:p>
            <a:pPr marL="461963" lvl="0">
              <a:spcBef>
                <a:spcPct val="30000"/>
              </a:spcBef>
              <a:buFont typeface="Wingdings" panose="05000000000000000000" pitchFamily="2" charset="2"/>
              <a:buChar char="§"/>
            </a:pPr>
            <a:r>
              <a:rPr lang="en-US" sz="2000" dirty="0" smtClean="0"/>
              <a:t>Some </a:t>
            </a:r>
            <a:r>
              <a:rPr lang="en-US" sz="2000" dirty="0"/>
              <a:t>of them are published as </a:t>
            </a:r>
            <a:r>
              <a:rPr lang="en-US" sz="2000" dirty="0" smtClean="0"/>
              <a:t>books.</a:t>
            </a:r>
          </a:p>
          <a:p>
            <a:pPr marL="461963" lvl="0">
              <a:spcBef>
                <a:spcPct val="30000"/>
              </a:spcBef>
              <a:buFont typeface="Wingdings" panose="05000000000000000000" pitchFamily="2" charset="2"/>
              <a:buChar char="§"/>
            </a:pPr>
            <a:r>
              <a:rPr lang="en-US" sz="2000" dirty="0" smtClean="0"/>
              <a:t>The </a:t>
            </a:r>
            <a:r>
              <a:rPr lang="en-US" sz="2000" dirty="0"/>
              <a:t>most popular and widely used pattern catalog is GoF, named after the four collaborators that produced them. </a:t>
            </a:r>
            <a:endParaRPr lang="en-US" sz="2000" dirty="0" smtClean="0"/>
          </a:p>
          <a:p>
            <a:pPr marL="461963" lvl="0">
              <a:spcBef>
                <a:spcPct val="30000"/>
              </a:spcBef>
              <a:buFont typeface="Wingdings" panose="05000000000000000000" pitchFamily="2" charset="2"/>
              <a:buChar char="§"/>
            </a:pPr>
            <a:r>
              <a:rPr lang="en-US" sz="2000" dirty="0" smtClean="0"/>
              <a:t>They </a:t>
            </a:r>
            <a:r>
              <a:rPr lang="en-US" sz="2000" dirty="0"/>
              <a:t>are Eric Gama, Ralph Johnson, John Vlissides, and Richard Helm</a:t>
            </a:r>
            <a:r>
              <a:rPr lang="en-US" sz="2000" dirty="0" smtClean="0"/>
              <a:t>.</a:t>
            </a:r>
            <a:endParaRPr lang="en-US" sz="2000" dirty="0"/>
          </a:p>
        </p:txBody>
      </p:sp>
    </p:spTree>
    <p:extLst>
      <p:ext uri="{BB962C8B-B14F-4D97-AF65-F5344CB8AC3E}">
        <p14:creationId xmlns:p14="http://schemas.microsoft.com/office/powerpoint/2010/main" val="384532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Should we use all of these</a:t>
            </a:r>
            <a:r>
              <a:rPr lang="en-US" dirty="0" smtClean="0">
                <a:solidFill>
                  <a:schemeClr val="bg1"/>
                </a:solidFill>
              </a:rPr>
              <a:t>?</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solidFill>
                  <a:prstClr val="black"/>
                </a:solidFill>
              </a:rPr>
              <a:t>Pattern catalogs are available to deal with various concerns of software development, be it design, architecture, security, data, and so </a:t>
            </a:r>
            <a:r>
              <a:rPr lang="en-US" sz="2000" dirty="0" smtClean="0">
                <a:solidFill>
                  <a:prstClr val="black"/>
                </a:solidFill>
              </a:rPr>
              <a:t>on.</a:t>
            </a:r>
          </a:p>
          <a:p>
            <a:pPr marL="461963" lvl="0">
              <a:spcBef>
                <a:spcPct val="30000"/>
              </a:spcBef>
              <a:buFont typeface="Wingdings" panose="05000000000000000000" pitchFamily="2" charset="2"/>
              <a:buChar char="§"/>
            </a:pPr>
            <a:r>
              <a:rPr lang="en-US" sz="2000" dirty="0" smtClean="0">
                <a:solidFill>
                  <a:prstClr val="black"/>
                </a:solidFill>
              </a:rPr>
              <a:t>Most </a:t>
            </a:r>
            <a:r>
              <a:rPr lang="en-US" sz="2000" dirty="0">
                <a:solidFill>
                  <a:prstClr val="black"/>
                </a:solidFill>
              </a:rPr>
              <a:t>applications, or even frameworks, leverage only a fraction of the patterns listed </a:t>
            </a:r>
            <a:r>
              <a:rPr lang="en-US" sz="2000" dirty="0" smtClean="0">
                <a:solidFill>
                  <a:prstClr val="black"/>
                </a:solidFill>
              </a:rPr>
              <a:t>earlier.</a:t>
            </a:r>
          </a:p>
          <a:p>
            <a:pPr marL="461963" lvl="0">
              <a:spcBef>
                <a:spcPct val="30000"/>
              </a:spcBef>
              <a:buFont typeface="Wingdings" panose="05000000000000000000" pitchFamily="2" charset="2"/>
              <a:buChar char="§"/>
            </a:pPr>
            <a:r>
              <a:rPr lang="en-US" sz="2000" dirty="0" smtClean="0">
                <a:solidFill>
                  <a:prstClr val="black"/>
                </a:solidFill>
              </a:rPr>
              <a:t>Understanding </a:t>
            </a:r>
            <a:r>
              <a:rPr lang="en-US" sz="2000" dirty="0">
                <a:solidFill>
                  <a:prstClr val="black"/>
                </a:solidFill>
              </a:rPr>
              <a:t>the pattern catalogs and their applicability is a rich source of design ideas for any software </a:t>
            </a:r>
            <a:r>
              <a:rPr lang="en-US" sz="2000" dirty="0" smtClean="0">
                <a:solidFill>
                  <a:prstClr val="black"/>
                </a:solidFill>
              </a:rPr>
              <a:t>developer.</a:t>
            </a:r>
          </a:p>
          <a:p>
            <a:pPr marL="461963" lvl="0">
              <a:spcBef>
                <a:spcPct val="30000"/>
              </a:spcBef>
              <a:buFont typeface="Wingdings" panose="05000000000000000000" pitchFamily="2" charset="2"/>
              <a:buChar char="§"/>
            </a:pPr>
            <a:r>
              <a:rPr lang="en-US" sz="2000" dirty="0" smtClean="0">
                <a:solidFill>
                  <a:prstClr val="black"/>
                </a:solidFill>
              </a:rPr>
              <a:t>A </a:t>
            </a:r>
            <a:r>
              <a:rPr lang="en-US" sz="2000" dirty="0">
                <a:solidFill>
                  <a:prstClr val="black"/>
                </a:solidFill>
              </a:rPr>
              <a:t>developer should be careful to avoid the malady of so-called pattern </a:t>
            </a:r>
            <a:r>
              <a:rPr lang="en-US" sz="2000" dirty="0" smtClean="0">
                <a:solidFill>
                  <a:prstClr val="black"/>
                </a:solidFill>
              </a:rPr>
              <a:t>diarrhea.</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smtClean="0">
                <a:solidFill>
                  <a:srgbClr val="FF0000"/>
                </a:solidFill>
              </a:rPr>
              <a:t>Table P-1</a:t>
            </a:r>
            <a:r>
              <a:rPr lang="en-US" sz="2000" dirty="0" smtClean="0">
                <a:solidFill>
                  <a:prstClr val="black"/>
                </a:solidFill>
              </a:rPr>
              <a:t>shows the pattern catalogs and use-case.</a:t>
            </a:r>
            <a:endParaRPr lang="en-US" sz="2000" dirty="0">
              <a:solidFill>
                <a:prstClr val="black"/>
              </a:solidFill>
            </a:endParaRPr>
          </a:p>
        </p:txBody>
      </p:sp>
    </p:spTree>
    <p:extLst>
      <p:ext uri="{BB962C8B-B14F-4D97-AF65-F5344CB8AC3E}">
        <p14:creationId xmlns:p14="http://schemas.microsoft.com/office/powerpoint/2010/main" val="102436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Table P-1</a:t>
            </a:r>
            <a:endParaRPr lang="en-US" dirty="0"/>
          </a:p>
        </p:txBody>
      </p:sp>
      <p:pic>
        <p:nvPicPr>
          <p:cNvPr id="4" name="Picture 3"/>
          <p:cNvPicPr>
            <a:picLocks noChangeAspect="1"/>
          </p:cNvPicPr>
          <p:nvPr/>
        </p:nvPicPr>
        <p:blipFill>
          <a:blip r:embed="rId2"/>
          <a:stretch>
            <a:fillRect/>
          </a:stretch>
        </p:blipFill>
        <p:spPr>
          <a:xfrm>
            <a:off x="111095" y="1275126"/>
            <a:ext cx="8680567" cy="5219372"/>
          </a:xfrm>
          <a:prstGeom prst="rect">
            <a:avLst/>
          </a:prstGeom>
          <a:ln>
            <a:solidFill>
              <a:schemeClr val="accent1"/>
            </a:solidFill>
          </a:ln>
        </p:spPr>
      </p:pic>
    </p:spTree>
    <p:extLst>
      <p:ext uri="{BB962C8B-B14F-4D97-AF65-F5344CB8AC3E}">
        <p14:creationId xmlns:p14="http://schemas.microsoft.com/office/powerpoint/2010/main" val="23303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The C# language and the .</a:t>
            </a:r>
            <a:r>
              <a:rPr lang="en-US">
                <a:solidFill>
                  <a:schemeClr val="bg1"/>
                </a:solidFill>
              </a:rPr>
              <a:t>NET </a:t>
            </a:r>
            <a:r>
              <a:rPr lang="en-US" smtClean="0">
                <a:solidFill>
                  <a:schemeClr val="bg1"/>
                </a:solidFill>
              </a:rPr>
              <a:t>platform</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endParaRPr lang="en-US" sz="2000" dirty="0">
              <a:solidFill>
                <a:prstClr val="black"/>
              </a:solidFill>
            </a:endParaRPr>
          </a:p>
        </p:txBody>
      </p:sp>
    </p:spTree>
    <p:extLst>
      <p:ext uri="{BB962C8B-B14F-4D97-AF65-F5344CB8AC3E}">
        <p14:creationId xmlns:p14="http://schemas.microsoft.com/office/powerpoint/2010/main" val="3833179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C# language and the singleton </a:t>
            </a:r>
            <a:r>
              <a:rPr lang="en-US" dirty="0" smtClean="0">
                <a:solidFill>
                  <a:schemeClr val="bg1"/>
                </a:solidFill>
              </a:rPr>
              <a:t>pattern</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solidFill>
                  <a:prstClr val="black"/>
                </a:solidFill>
              </a:rPr>
              <a:t>The authors consider the singleton pattern, the way it was presented in the GoF book, as some kind of </a:t>
            </a:r>
            <a:r>
              <a:rPr lang="en-US" sz="2000" dirty="0" smtClean="0">
                <a:solidFill>
                  <a:srgbClr val="FF0000"/>
                </a:solidFill>
              </a:rPr>
              <a:t>anti-pattern</a:t>
            </a:r>
            <a:r>
              <a:rPr lang="en-US" sz="2000" dirty="0" smtClean="0">
                <a:solidFill>
                  <a:prstClr val="black"/>
                </a:solidFill>
              </a:rPr>
              <a:t>.</a:t>
            </a:r>
          </a:p>
          <a:p>
            <a:pPr marL="461963" lvl="0">
              <a:spcBef>
                <a:spcPct val="30000"/>
              </a:spcBef>
              <a:buFont typeface="Wingdings" panose="05000000000000000000" pitchFamily="2" charset="2"/>
              <a:buChar char="§"/>
            </a:pPr>
            <a:r>
              <a:rPr lang="en-US" sz="2000" dirty="0" smtClean="0">
                <a:solidFill>
                  <a:prstClr val="black"/>
                </a:solidFill>
              </a:rPr>
              <a:t>A </a:t>
            </a:r>
            <a:r>
              <a:rPr lang="en-US" sz="2000" dirty="0">
                <a:solidFill>
                  <a:prstClr val="black"/>
                </a:solidFill>
              </a:rPr>
              <a:t>lot has been written about how to implement it in a multicore/multi-threaded </a:t>
            </a:r>
            <a:r>
              <a:rPr lang="en-US" sz="2000" dirty="0" smtClean="0">
                <a:solidFill>
                  <a:prstClr val="black"/>
                </a:solidFill>
              </a:rPr>
              <a:t>environment.</a:t>
            </a:r>
          </a:p>
          <a:p>
            <a:pPr marL="461963" lvl="0">
              <a:spcBef>
                <a:spcPct val="30000"/>
              </a:spcBef>
              <a:buFont typeface="Wingdings" panose="05000000000000000000" pitchFamily="2" charset="2"/>
              <a:buChar char="§"/>
            </a:pPr>
            <a:r>
              <a:rPr lang="en-US" sz="2000" dirty="0" smtClean="0">
                <a:solidFill>
                  <a:prstClr val="black"/>
                </a:solidFill>
              </a:rPr>
              <a:t>Constructs </a:t>
            </a:r>
            <a:r>
              <a:rPr lang="en-US" sz="2000" dirty="0">
                <a:solidFill>
                  <a:prstClr val="black"/>
                </a:solidFill>
              </a:rPr>
              <a:t>such as the double-checked locking pattern have been implemented to incorporate lazy loading while implementing </a:t>
            </a:r>
            <a:r>
              <a:rPr lang="en-US" sz="2000" dirty="0" smtClean="0">
                <a:solidFill>
                  <a:prstClr val="black"/>
                </a:solidFill>
              </a:rPr>
              <a:t>singleton.</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C# programming language has got a nifty feature called a static constructor, which helps to implement the singleton pattern in a thread-safe </a:t>
            </a:r>
            <a:r>
              <a:rPr lang="en-US" sz="2000" dirty="0" smtClean="0">
                <a:solidFill>
                  <a:prstClr val="black"/>
                </a:solidFill>
              </a:rPr>
              <a:t>manner.</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static constructor is guaranteed to be called before any method (including the constructor) is </a:t>
            </a:r>
            <a:r>
              <a:rPr lang="en-US" sz="2000" dirty="0" smtClean="0">
                <a:solidFill>
                  <a:prstClr val="black"/>
                </a:solidFill>
              </a:rPr>
              <a:t>called.</a:t>
            </a:r>
          </a:p>
          <a:p>
            <a:pPr marL="461963" lvl="0">
              <a:spcBef>
                <a:spcPct val="30000"/>
              </a:spcBef>
              <a:buFont typeface="Wingdings" panose="05000000000000000000" pitchFamily="2" charset="2"/>
              <a:buChar char="§"/>
            </a:pPr>
            <a:r>
              <a:rPr lang="en-US" sz="2000" dirty="0" smtClean="0">
                <a:solidFill>
                  <a:prstClr val="black"/>
                </a:solidFill>
              </a:rPr>
              <a:t>We </a:t>
            </a:r>
            <a:r>
              <a:rPr lang="en-US" sz="2000" dirty="0">
                <a:solidFill>
                  <a:prstClr val="black"/>
                </a:solidFill>
              </a:rPr>
              <a:t>believe we can stop cutting down trees in order to write about the singleton pattern, at least in the .NET world</a:t>
            </a:r>
            <a:r>
              <a:rPr lang="en-US" sz="2000" dirty="0" smtClean="0">
                <a:solidFill>
                  <a:prstClr val="black"/>
                </a:solidFill>
              </a:rPr>
              <a:t>.</a:t>
            </a:r>
            <a:endParaRPr lang="en-US" sz="2000" dirty="0">
              <a:solidFill>
                <a:prstClr val="black"/>
              </a:solidFill>
            </a:endParaRPr>
          </a:p>
        </p:txBody>
      </p:sp>
    </p:spTree>
    <p:extLst>
      <p:ext uri="{BB962C8B-B14F-4D97-AF65-F5344CB8AC3E}">
        <p14:creationId xmlns:p14="http://schemas.microsoft.com/office/powerpoint/2010/main" val="307323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36122" cy="783541"/>
          </a:xfrm>
        </p:spPr>
        <p:txBody>
          <a:bodyPr>
            <a:normAutofit fontScale="90000"/>
          </a:bodyPr>
          <a:lstStyle/>
          <a:p>
            <a:pPr algn="l"/>
            <a:r>
              <a:rPr lang="en-US" sz="5800" dirty="0" smtClean="0"/>
              <a:t>Why We Need Design Patterns?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8280982" y="4896854"/>
            <a:ext cx="3733800" cy="1762125"/>
          </a:xfrm>
          <a:prstGeom prst="rect">
            <a:avLst/>
          </a:prstGeom>
          <a:ln>
            <a:solidFill>
              <a:schemeClr val="accent1"/>
            </a:solidFill>
          </a:ln>
        </p:spPr>
      </p:pic>
    </p:spTree>
    <p:extLst>
      <p:ext uri="{BB962C8B-B14F-4D97-AF65-F5344CB8AC3E}">
        <p14:creationId xmlns:p14="http://schemas.microsoft.com/office/powerpoint/2010/main" val="3834912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Intro</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solidFill>
                  <a:prstClr val="black"/>
                </a:solidFill>
              </a:rPr>
              <a:t>In this chapter, we will try to understand the necessity of choosing a pattern-based approach to software </a:t>
            </a:r>
            <a:r>
              <a:rPr lang="en-US" sz="2000" dirty="0" smtClean="0">
                <a:solidFill>
                  <a:prstClr val="black"/>
                </a:solidFill>
              </a:rPr>
              <a:t>development.</a:t>
            </a:r>
          </a:p>
          <a:p>
            <a:pPr marL="461963" lvl="0">
              <a:spcBef>
                <a:spcPct val="30000"/>
              </a:spcBef>
              <a:buFont typeface="Wingdings" panose="05000000000000000000" pitchFamily="2" charset="2"/>
              <a:buChar char="§"/>
            </a:pPr>
            <a:r>
              <a:rPr lang="en-US" sz="2000" dirty="0" smtClean="0">
                <a:solidFill>
                  <a:prstClr val="black"/>
                </a:solidFill>
              </a:rPr>
              <a:t>We </a:t>
            </a:r>
            <a:r>
              <a:rPr lang="en-US" sz="2000" dirty="0">
                <a:solidFill>
                  <a:prstClr val="black"/>
                </a:solidFill>
              </a:rPr>
              <a:t>start with some principles of software development, that one might find useful while undertaking large </a:t>
            </a:r>
            <a:r>
              <a:rPr lang="en-US" sz="2000" dirty="0" smtClean="0">
                <a:solidFill>
                  <a:prstClr val="black"/>
                </a:solidFill>
              </a:rPr>
              <a:t>projects.</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working example in this chapter starts with a requirements specification and progresses toward a preliminary </a:t>
            </a:r>
            <a:r>
              <a:rPr lang="en-US" sz="2000" dirty="0" smtClean="0">
                <a:solidFill>
                  <a:prstClr val="black"/>
                </a:solidFill>
              </a:rPr>
              <a:t>implementation.</a:t>
            </a:r>
          </a:p>
          <a:p>
            <a:pPr marL="461963" lvl="0">
              <a:spcBef>
                <a:spcPct val="30000"/>
              </a:spcBef>
              <a:buFont typeface="Wingdings" panose="05000000000000000000" pitchFamily="2" charset="2"/>
              <a:buChar char="§"/>
            </a:pPr>
            <a:r>
              <a:rPr lang="en-US" sz="2000" dirty="0" smtClean="0">
                <a:solidFill>
                  <a:prstClr val="black"/>
                </a:solidFill>
              </a:rPr>
              <a:t>We </a:t>
            </a:r>
            <a:r>
              <a:rPr lang="en-US" sz="2000" dirty="0">
                <a:solidFill>
                  <a:prstClr val="black"/>
                </a:solidFill>
              </a:rPr>
              <a:t>will then try to iteratively improve the solution using patterns and idioms, and come up with a good design that supports a well-defined programming </a:t>
            </a:r>
            <a:r>
              <a:rPr lang="en-US" sz="2000" dirty="0" smtClean="0">
                <a:solidFill>
                  <a:prstClr val="black"/>
                </a:solidFill>
              </a:rPr>
              <a:t>Interface.</a:t>
            </a:r>
          </a:p>
          <a:p>
            <a:pPr marL="461963" lvl="0">
              <a:spcBef>
                <a:spcPct val="30000"/>
              </a:spcBef>
              <a:buFont typeface="Wingdings" panose="05000000000000000000" pitchFamily="2" charset="2"/>
              <a:buChar char="§"/>
            </a:pPr>
            <a:r>
              <a:rPr lang="en-US" sz="2000" dirty="0" smtClean="0">
                <a:solidFill>
                  <a:prstClr val="black"/>
                </a:solidFill>
              </a:rPr>
              <a:t>During </a:t>
            </a:r>
            <a:r>
              <a:rPr lang="en-US" sz="2000" dirty="0">
                <a:solidFill>
                  <a:prstClr val="black"/>
                </a:solidFill>
              </a:rPr>
              <a:t>this process, we will learn about some software development principles that one can adhere to, including the following</a:t>
            </a:r>
            <a:r>
              <a:rPr lang="en-US" sz="2000" dirty="0" smtClean="0">
                <a:solidFill>
                  <a:prstClr val="black"/>
                </a:solidFill>
              </a:rPr>
              <a:t>:</a:t>
            </a:r>
          </a:p>
          <a:p>
            <a:pPr marL="687388" lvl="0" indent="-225425">
              <a:spcBef>
                <a:spcPct val="30000"/>
              </a:spcBef>
              <a:buFont typeface="Wingdings" panose="05000000000000000000" pitchFamily="2" charset="2"/>
              <a:buChar char="ü"/>
            </a:pPr>
            <a:r>
              <a:rPr lang="en-US" sz="2000" dirty="0">
                <a:solidFill>
                  <a:prstClr val="black"/>
                </a:solidFill>
              </a:rPr>
              <a:t>SOLID principles for </a:t>
            </a:r>
            <a:r>
              <a:rPr lang="en-US" sz="2000" dirty="0" smtClean="0">
                <a:solidFill>
                  <a:prstClr val="black"/>
                </a:solidFill>
              </a:rPr>
              <a:t>OOP</a:t>
            </a:r>
          </a:p>
          <a:p>
            <a:pPr marL="687388" lvl="0" indent="-225425">
              <a:spcBef>
                <a:spcPct val="30000"/>
              </a:spcBef>
              <a:buFont typeface="Wingdings" panose="05000000000000000000" pitchFamily="2" charset="2"/>
              <a:buChar char="ü"/>
            </a:pPr>
            <a:r>
              <a:rPr lang="en-US" sz="2000" dirty="0" smtClean="0">
                <a:solidFill>
                  <a:prstClr val="black"/>
                </a:solidFill>
              </a:rPr>
              <a:t>Three </a:t>
            </a:r>
            <a:r>
              <a:rPr lang="en-US" sz="2000" dirty="0">
                <a:solidFill>
                  <a:prstClr val="black"/>
                </a:solidFill>
              </a:rPr>
              <a:t>key uses of design </a:t>
            </a:r>
            <a:r>
              <a:rPr lang="en-US" sz="2000" dirty="0" smtClean="0">
                <a:solidFill>
                  <a:prstClr val="black"/>
                </a:solidFill>
              </a:rPr>
              <a:t>patterns</a:t>
            </a:r>
          </a:p>
          <a:p>
            <a:pPr marL="687388" lvl="0" indent="-225425">
              <a:spcBef>
                <a:spcPct val="30000"/>
              </a:spcBef>
              <a:buFont typeface="Wingdings" panose="05000000000000000000" pitchFamily="2" charset="2"/>
              <a:buChar char="ü"/>
            </a:pPr>
            <a:r>
              <a:rPr lang="en-US" sz="2000" dirty="0" smtClean="0">
                <a:solidFill>
                  <a:prstClr val="black"/>
                </a:solidFill>
              </a:rPr>
              <a:t>Arlow/Nuestadt </a:t>
            </a:r>
            <a:r>
              <a:rPr lang="en-US" sz="2000" dirty="0">
                <a:solidFill>
                  <a:prstClr val="black"/>
                </a:solidFill>
              </a:rPr>
              <a:t>archetype </a:t>
            </a:r>
            <a:r>
              <a:rPr lang="en-US" sz="2000" dirty="0" smtClean="0">
                <a:solidFill>
                  <a:prstClr val="black"/>
                </a:solidFill>
              </a:rPr>
              <a:t>patterns</a:t>
            </a:r>
          </a:p>
          <a:p>
            <a:pPr marL="687388" lvl="0" indent="-225425">
              <a:spcBef>
                <a:spcPct val="30000"/>
              </a:spcBef>
              <a:buFont typeface="Wingdings" panose="05000000000000000000" pitchFamily="2" charset="2"/>
              <a:buChar char="ü"/>
            </a:pPr>
            <a:r>
              <a:rPr lang="en-US" sz="2000" dirty="0" smtClean="0">
                <a:solidFill>
                  <a:prstClr val="black"/>
                </a:solidFill>
              </a:rPr>
              <a:t>Entity</a:t>
            </a:r>
            <a:r>
              <a:rPr lang="en-US" sz="2000" dirty="0">
                <a:solidFill>
                  <a:prstClr val="black"/>
                </a:solidFill>
              </a:rPr>
              <a:t>, value, and data transfer </a:t>
            </a:r>
            <a:r>
              <a:rPr lang="en-US" sz="2000" dirty="0" smtClean="0">
                <a:solidFill>
                  <a:prstClr val="black"/>
                </a:solidFill>
              </a:rPr>
              <a:t>objects</a:t>
            </a:r>
          </a:p>
          <a:p>
            <a:pPr marL="687388" lvl="0" indent="-225425">
              <a:spcBef>
                <a:spcPct val="30000"/>
              </a:spcBef>
              <a:buFont typeface="Wingdings" panose="05000000000000000000" pitchFamily="2" charset="2"/>
              <a:buChar char="ü"/>
            </a:pPr>
            <a:r>
              <a:rPr lang="en-US" sz="2000" dirty="0" smtClean="0">
                <a:solidFill>
                  <a:prstClr val="black"/>
                </a:solidFill>
              </a:rPr>
              <a:t>Command </a:t>
            </a:r>
            <a:r>
              <a:rPr lang="en-US" sz="2000" dirty="0">
                <a:solidFill>
                  <a:prstClr val="black"/>
                </a:solidFill>
              </a:rPr>
              <a:t>pattern and factory method </a:t>
            </a:r>
            <a:r>
              <a:rPr lang="en-US" sz="2000" dirty="0" smtClean="0">
                <a:solidFill>
                  <a:prstClr val="black"/>
                </a:solidFill>
              </a:rPr>
              <a:t>pattern</a:t>
            </a:r>
          </a:p>
          <a:p>
            <a:pPr marL="687388" lvl="0" indent="-225425">
              <a:spcBef>
                <a:spcPct val="30000"/>
              </a:spcBef>
              <a:buFont typeface="Wingdings" panose="05000000000000000000" pitchFamily="2" charset="2"/>
              <a:buChar char="ü"/>
            </a:pPr>
            <a:r>
              <a:rPr lang="en-US" sz="2000" dirty="0" smtClean="0">
                <a:solidFill>
                  <a:prstClr val="black"/>
                </a:solidFill>
              </a:rPr>
              <a:t>Design by contract idiom and the template method pattern</a:t>
            </a:r>
            <a:endParaRPr lang="en-US" sz="2000" dirty="0">
              <a:solidFill>
                <a:prstClr val="black"/>
              </a:solidFill>
            </a:endParaRPr>
          </a:p>
        </p:txBody>
      </p:sp>
    </p:spTree>
    <p:extLst>
      <p:ext uri="{BB962C8B-B14F-4D97-AF65-F5344CB8AC3E}">
        <p14:creationId xmlns:p14="http://schemas.microsoft.com/office/powerpoint/2010/main" val="3251830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marL="687388" lvl="0" indent="-225425">
              <a:spcBef>
                <a:spcPct val="30000"/>
              </a:spcBef>
              <a:buFont typeface="Wingdings" panose="05000000000000000000" pitchFamily="2" charset="2"/>
              <a:buChar char="ü"/>
            </a:pPr>
            <a:r>
              <a:rPr lang="en-US" sz="2000" dirty="0" smtClean="0">
                <a:solidFill>
                  <a:prstClr val="black"/>
                </a:solidFill>
              </a:rPr>
              <a:t>Facade </a:t>
            </a:r>
            <a:r>
              <a:rPr lang="en-US" sz="2000" dirty="0">
                <a:solidFill>
                  <a:prstClr val="black"/>
                </a:solidFill>
              </a:rPr>
              <a:t>pattern for </a:t>
            </a:r>
            <a:r>
              <a:rPr lang="en-US" sz="2000" dirty="0" smtClean="0">
                <a:solidFill>
                  <a:prstClr val="black"/>
                </a:solidFill>
              </a:rPr>
              <a:t>API</a:t>
            </a:r>
          </a:p>
          <a:p>
            <a:pPr marL="687388" lvl="0" indent="-225425">
              <a:spcBef>
                <a:spcPct val="30000"/>
              </a:spcBef>
              <a:buFont typeface="Wingdings" panose="05000000000000000000" pitchFamily="2" charset="2"/>
              <a:buChar char="ü"/>
            </a:pPr>
            <a:r>
              <a:rPr lang="en-US" sz="2000" dirty="0" smtClean="0">
                <a:solidFill>
                  <a:prstClr val="black"/>
                </a:solidFill>
              </a:rPr>
              <a:t>Leveraging </a:t>
            </a:r>
            <a:r>
              <a:rPr lang="en-US" sz="2000" dirty="0">
                <a:solidFill>
                  <a:prstClr val="black"/>
                </a:solidFill>
              </a:rPr>
              <a:t>the .NET Reflection API for plugin </a:t>
            </a:r>
            <a:r>
              <a:rPr lang="en-US" sz="2000" dirty="0" smtClean="0">
                <a:solidFill>
                  <a:prstClr val="black"/>
                </a:solidFill>
              </a:rPr>
              <a:t>architecture</a:t>
            </a:r>
          </a:p>
          <a:p>
            <a:pPr marL="687388" lvl="0" indent="-225425">
              <a:spcBef>
                <a:spcPct val="30000"/>
              </a:spcBef>
              <a:buFont typeface="Wingdings" panose="05000000000000000000" pitchFamily="2" charset="2"/>
              <a:buChar char="ü"/>
            </a:pPr>
            <a:r>
              <a:rPr lang="en-US" sz="2000" dirty="0" smtClean="0">
                <a:solidFill>
                  <a:prstClr val="black"/>
                </a:solidFill>
              </a:rPr>
              <a:t>XML </a:t>
            </a:r>
            <a:r>
              <a:rPr lang="en-US" sz="2000" dirty="0">
                <a:solidFill>
                  <a:prstClr val="black"/>
                </a:solidFill>
              </a:rPr>
              <a:t>processing using LINQ for parsing configuration </a:t>
            </a:r>
            <a:r>
              <a:rPr lang="en-US" sz="2000" dirty="0" smtClean="0">
                <a:solidFill>
                  <a:prstClr val="black"/>
                </a:solidFill>
              </a:rPr>
              <a:t>files</a:t>
            </a:r>
          </a:p>
          <a:p>
            <a:pPr marL="687388" lvl="0" indent="-225425">
              <a:spcBef>
                <a:spcPct val="30000"/>
              </a:spcBef>
              <a:buFont typeface="Wingdings" panose="05000000000000000000" pitchFamily="2" charset="2"/>
              <a:buChar char="ü"/>
            </a:pPr>
            <a:r>
              <a:rPr lang="en-US" sz="2000" dirty="0" smtClean="0">
                <a:solidFill>
                  <a:prstClr val="black"/>
                </a:solidFill>
              </a:rPr>
              <a:t>Deep </a:t>
            </a:r>
            <a:r>
              <a:rPr lang="en-US" sz="2000" dirty="0">
                <a:solidFill>
                  <a:prstClr val="black"/>
                </a:solidFill>
              </a:rPr>
              <a:t>cloning of CLR objects using extension </a:t>
            </a:r>
            <a:r>
              <a:rPr lang="en-US" sz="2000" dirty="0" smtClean="0">
                <a:solidFill>
                  <a:prstClr val="black"/>
                </a:solidFill>
              </a:rPr>
              <a:t>methods</a:t>
            </a:r>
          </a:p>
          <a:p>
            <a:pPr marL="687388" lvl="0" indent="-225425">
              <a:spcBef>
                <a:spcPct val="30000"/>
              </a:spcBef>
              <a:buFont typeface="Wingdings" panose="05000000000000000000" pitchFamily="2" charset="2"/>
              <a:buChar char="ü"/>
            </a:pPr>
            <a:r>
              <a:rPr lang="en-US" sz="2000" dirty="0" smtClean="0">
                <a:solidFill>
                  <a:prstClr val="black"/>
                </a:solidFill>
              </a:rPr>
              <a:t>Designing </a:t>
            </a:r>
            <a:r>
              <a:rPr lang="en-US" sz="2000" dirty="0">
                <a:solidFill>
                  <a:prstClr val="black"/>
                </a:solidFill>
              </a:rPr>
              <a:t>stateless classes for better </a:t>
            </a:r>
            <a:r>
              <a:rPr lang="en-US" sz="2000" dirty="0" smtClean="0">
                <a:solidFill>
                  <a:prstClr val="black"/>
                </a:solidFill>
              </a:rPr>
              <a:t>scalability</a:t>
            </a:r>
            <a:endParaRPr lang="en-US" sz="2000" dirty="0">
              <a:solidFill>
                <a:prstClr val="black"/>
              </a:solidFill>
            </a:endParaRPr>
          </a:p>
        </p:txBody>
      </p:sp>
    </p:spTree>
    <p:extLst>
      <p:ext uri="{BB962C8B-B14F-4D97-AF65-F5344CB8AC3E}">
        <p14:creationId xmlns:p14="http://schemas.microsoft.com/office/powerpoint/2010/main" val="17930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1979802"/>
            <a:ext cx="10989422" cy="1438429"/>
          </a:xfrm>
        </p:spPr>
        <p:txBody>
          <a:bodyPr>
            <a:normAutofit fontScale="90000"/>
          </a:bodyPr>
          <a:lstStyle/>
          <a:p>
            <a:pPr algn="l"/>
            <a:r>
              <a:rPr lang="en-US" sz="5800" dirty="0" smtClean="0"/>
              <a:t>An Introduction to Patterns and Pattern Catalogs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7710706" y="4900482"/>
            <a:ext cx="4210050" cy="1771650"/>
          </a:xfrm>
          <a:prstGeom prst="rect">
            <a:avLst/>
          </a:prstGeom>
          <a:ln>
            <a:solidFill>
              <a:schemeClr val="accent1"/>
            </a:solidFill>
          </a:ln>
        </p:spPr>
      </p:pic>
    </p:spTree>
    <p:extLst>
      <p:ext uri="{BB962C8B-B14F-4D97-AF65-F5344CB8AC3E}">
        <p14:creationId xmlns:p14="http://schemas.microsoft.com/office/powerpoint/2010/main" val="969263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Some principles of software </a:t>
            </a:r>
            <a:r>
              <a:rPr lang="en-US" dirty="0" smtClean="0">
                <a:solidFill>
                  <a:schemeClr val="bg1"/>
                </a:solidFill>
              </a:rPr>
              <a:t>development</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solidFill>
                  <a:prstClr val="black"/>
                </a:solidFill>
              </a:rPr>
              <a:t>Writing quality production code consistently is not easy without some foundational principles under your belt. </a:t>
            </a:r>
            <a:endParaRPr lang="en-US" sz="2000" dirty="0" smtClean="0">
              <a:solidFill>
                <a:prstClr val="black"/>
              </a:solidFill>
            </a:endParaRP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purpose of this section is to whet the developer's appetite, and towards the end, some references are given for detailed </a:t>
            </a:r>
            <a:r>
              <a:rPr lang="en-US" sz="2000" dirty="0" smtClean="0">
                <a:solidFill>
                  <a:prstClr val="black"/>
                </a:solidFill>
              </a:rPr>
              <a:t>study.</a:t>
            </a:r>
          </a:p>
          <a:p>
            <a:pPr marL="461963" lvl="0">
              <a:spcBef>
                <a:spcPct val="30000"/>
              </a:spcBef>
              <a:buFont typeface="Wingdings" panose="05000000000000000000" pitchFamily="2" charset="2"/>
              <a:buChar char="§"/>
            </a:pPr>
            <a:r>
              <a:rPr lang="en-US" sz="2000" dirty="0" smtClean="0">
                <a:solidFill>
                  <a:prstClr val="black"/>
                </a:solidFill>
              </a:rPr>
              <a:t>Detailed </a:t>
            </a:r>
            <a:r>
              <a:rPr lang="en-US" sz="2000" dirty="0">
                <a:solidFill>
                  <a:prstClr val="black"/>
                </a:solidFill>
              </a:rPr>
              <a:t>coverage of these principles warrants a separate book on its own </a:t>
            </a:r>
            <a:r>
              <a:rPr lang="en-US" sz="2000" dirty="0" smtClean="0">
                <a:solidFill>
                  <a:prstClr val="black"/>
                </a:solidFill>
              </a:rPr>
              <a:t>scale.</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authors have tried to assimilate the following key principles of software development, which help one write quality code</a:t>
            </a:r>
            <a:r>
              <a:rPr lang="en-US" sz="2000" dirty="0" smtClean="0">
                <a:solidFill>
                  <a:prstClr val="black"/>
                </a:solidFill>
              </a:rPr>
              <a:t>:</a:t>
            </a:r>
          </a:p>
          <a:p>
            <a:pPr marL="687388" lvl="0" indent="-225425">
              <a:spcBef>
                <a:spcPct val="30000"/>
              </a:spcBef>
              <a:buFont typeface="Wingdings" panose="05000000000000000000" pitchFamily="2" charset="2"/>
              <a:buChar char="ü"/>
            </a:pPr>
            <a:r>
              <a:rPr lang="en-US" sz="2000" dirty="0">
                <a:solidFill>
                  <a:prstClr val="black"/>
                </a:solidFill>
              </a:rPr>
              <a:t>KISS: Keep it simple, </a:t>
            </a:r>
            <a:r>
              <a:rPr lang="en-US" sz="2000" dirty="0" smtClean="0">
                <a:solidFill>
                  <a:prstClr val="black"/>
                </a:solidFill>
              </a:rPr>
              <a:t>stupid</a:t>
            </a:r>
          </a:p>
          <a:p>
            <a:pPr marL="687388" lvl="0" indent="-225425">
              <a:spcBef>
                <a:spcPct val="30000"/>
              </a:spcBef>
              <a:buFont typeface="Wingdings" panose="05000000000000000000" pitchFamily="2" charset="2"/>
              <a:buChar char="ü"/>
            </a:pPr>
            <a:r>
              <a:rPr lang="en-US" sz="2000" dirty="0" smtClean="0">
                <a:solidFill>
                  <a:prstClr val="black"/>
                </a:solidFill>
              </a:rPr>
              <a:t>DRY</a:t>
            </a:r>
            <a:r>
              <a:rPr lang="en-US" sz="2000" dirty="0">
                <a:solidFill>
                  <a:prstClr val="black"/>
                </a:solidFill>
              </a:rPr>
              <a:t>: Don't repeat </a:t>
            </a:r>
            <a:r>
              <a:rPr lang="en-US" sz="2000" dirty="0" smtClean="0">
                <a:solidFill>
                  <a:prstClr val="black"/>
                </a:solidFill>
              </a:rPr>
              <a:t>yourself</a:t>
            </a:r>
          </a:p>
          <a:p>
            <a:pPr marL="687388" lvl="0" indent="-225425">
              <a:spcBef>
                <a:spcPct val="30000"/>
              </a:spcBef>
              <a:buFont typeface="Wingdings" panose="05000000000000000000" pitchFamily="2" charset="2"/>
              <a:buChar char="ü"/>
            </a:pPr>
            <a:r>
              <a:rPr lang="en-US" sz="2000" dirty="0" smtClean="0">
                <a:solidFill>
                  <a:prstClr val="black"/>
                </a:solidFill>
              </a:rPr>
              <a:t>YAGNI</a:t>
            </a:r>
            <a:r>
              <a:rPr lang="en-US" sz="2000" dirty="0">
                <a:solidFill>
                  <a:prstClr val="black"/>
                </a:solidFill>
              </a:rPr>
              <a:t>: You aren't gonna need </a:t>
            </a:r>
            <a:r>
              <a:rPr lang="en-US" sz="2000" dirty="0" smtClean="0">
                <a:solidFill>
                  <a:prstClr val="black"/>
                </a:solidFill>
              </a:rPr>
              <a:t>it</a:t>
            </a:r>
          </a:p>
          <a:p>
            <a:pPr marL="687388" lvl="0" indent="-225425">
              <a:spcBef>
                <a:spcPct val="30000"/>
              </a:spcBef>
              <a:buFont typeface="Wingdings" panose="05000000000000000000" pitchFamily="2" charset="2"/>
              <a:buChar char="ü"/>
            </a:pPr>
            <a:r>
              <a:rPr lang="en-US" sz="2000" dirty="0" smtClean="0">
                <a:solidFill>
                  <a:prstClr val="black"/>
                </a:solidFill>
              </a:rPr>
              <a:t>Low </a:t>
            </a:r>
            <a:r>
              <a:rPr lang="en-US" sz="2000" dirty="0">
                <a:solidFill>
                  <a:prstClr val="black"/>
                </a:solidFill>
              </a:rPr>
              <a:t>coupling: Minimize coupling between </a:t>
            </a:r>
            <a:r>
              <a:rPr lang="en-US" sz="2000" dirty="0" smtClean="0">
                <a:solidFill>
                  <a:prstClr val="black"/>
                </a:solidFill>
              </a:rPr>
              <a:t>classes</a:t>
            </a:r>
          </a:p>
          <a:p>
            <a:pPr marL="687388" lvl="0" indent="-225425">
              <a:spcBef>
                <a:spcPct val="30000"/>
              </a:spcBef>
              <a:buFont typeface="Wingdings" panose="05000000000000000000" pitchFamily="2" charset="2"/>
              <a:buChar char="ü"/>
            </a:pPr>
            <a:r>
              <a:rPr lang="en-US" sz="2000" dirty="0" smtClean="0">
                <a:solidFill>
                  <a:prstClr val="black"/>
                </a:solidFill>
              </a:rPr>
              <a:t>SOLID </a:t>
            </a:r>
            <a:r>
              <a:rPr lang="en-US" sz="2000" dirty="0">
                <a:solidFill>
                  <a:prstClr val="black"/>
                </a:solidFill>
              </a:rPr>
              <a:t>principles: Principles for better </a:t>
            </a:r>
            <a:r>
              <a:rPr lang="en-US" sz="2000" dirty="0" smtClean="0">
                <a:solidFill>
                  <a:prstClr val="black"/>
                </a:solidFill>
              </a:rPr>
              <a:t>OOP</a:t>
            </a:r>
            <a:endParaRPr lang="en-US" sz="2000" dirty="0">
              <a:solidFill>
                <a:prstClr val="black"/>
              </a:solidFill>
            </a:endParaRPr>
          </a:p>
          <a:p>
            <a:pPr marL="461963" lvl="0">
              <a:spcBef>
                <a:spcPct val="30000"/>
              </a:spcBef>
              <a:buFont typeface="Wingdings" panose="05000000000000000000" pitchFamily="2" charset="2"/>
              <a:buChar char="§"/>
            </a:pPr>
            <a:endParaRPr lang="en-US" sz="2000" dirty="0">
              <a:solidFill>
                <a:prstClr val="black"/>
              </a:solidFill>
            </a:endParaRPr>
          </a:p>
        </p:txBody>
      </p:sp>
    </p:spTree>
    <p:extLst>
      <p:ext uri="{BB962C8B-B14F-4D97-AF65-F5344CB8AC3E}">
        <p14:creationId xmlns:p14="http://schemas.microsoft.com/office/powerpoint/2010/main" val="1222668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KISS</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t>William of Ockham framed the maxim Keep it simple, stupid (KISS</a:t>
            </a:r>
            <a:r>
              <a:rPr lang="en-US" sz="2000" dirty="0" smtClean="0"/>
              <a:t>).</a:t>
            </a:r>
          </a:p>
          <a:p>
            <a:pPr marL="461963" lvl="0">
              <a:spcBef>
                <a:spcPct val="30000"/>
              </a:spcBef>
              <a:buFont typeface="Wingdings" panose="05000000000000000000" pitchFamily="2" charset="2"/>
              <a:buChar char="§"/>
            </a:pPr>
            <a:r>
              <a:rPr lang="en-US" sz="2000" dirty="0" smtClean="0"/>
              <a:t>It </a:t>
            </a:r>
            <a:r>
              <a:rPr lang="en-US" sz="2000" dirty="0"/>
              <a:t>is also called the law of </a:t>
            </a:r>
            <a:r>
              <a:rPr lang="en-US" sz="2000" dirty="0" smtClean="0"/>
              <a:t>parsimony.</a:t>
            </a:r>
          </a:p>
          <a:p>
            <a:pPr marL="461963" lvl="0">
              <a:spcBef>
                <a:spcPct val="30000"/>
              </a:spcBef>
              <a:buFont typeface="Wingdings" panose="05000000000000000000" pitchFamily="2" charset="2"/>
              <a:buChar char="§"/>
            </a:pPr>
            <a:r>
              <a:rPr lang="en-US" sz="2000" dirty="0" smtClean="0"/>
              <a:t>In </a:t>
            </a:r>
            <a:r>
              <a:rPr lang="en-US" sz="2000" dirty="0"/>
              <a:t>programming terms, it can be translated as “writing code in a straightforward manner, focusing on a particular solution that solves the problem at hand</a:t>
            </a:r>
            <a:r>
              <a:rPr lang="en-US" sz="2000" dirty="0" smtClean="0"/>
              <a:t>”.</a:t>
            </a:r>
          </a:p>
          <a:p>
            <a:pPr marL="461963" lvl="0">
              <a:spcBef>
                <a:spcPct val="30000"/>
              </a:spcBef>
              <a:buFont typeface="Wingdings" panose="05000000000000000000" pitchFamily="2" charset="2"/>
              <a:buChar char="§"/>
            </a:pPr>
            <a:r>
              <a:rPr lang="en-US" sz="2000" dirty="0" smtClean="0"/>
              <a:t>This </a:t>
            </a:r>
            <a:r>
              <a:rPr lang="en-US" sz="2000" dirty="0"/>
              <a:t>maxim is important because, most often, developers fall into the trap of writing code in a generic manner for unwarranted </a:t>
            </a:r>
            <a:r>
              <a:rPr lang="en-US" sz="2000" dirty="0" smtClean="0"/>
              <a:t>extensibility.</a:t>
            </a:r>
          </a:p>
          <a:p>
            <a:pPr marL="461963" lvl="0">
              <a:spcBef>
                <a:spcPct val="30000"/>
              </a:spcBef>
              <a:buFont typeface="Wingdings" panose="05000000000000000000" pitchFamily="2" charset="2"/>
              <a:buChar char="§"/>
            </a:pPr>
            <a:r>
              <a:rPr lang="en-US" sz="2000" dirty="0" smtClean="0"/>
              <a:t>Even </a:t>
            </a:r>
            <a:r>
              <a:rPr lang="en-US" sz="2000" dirty="0"/>
              <a:t>though it initially looks attractive, things slowly go out of </a:t>
            </a:r>
            <a:r>
              <a:rPr lang="en-US" sz="2000" dirty="0" smtClean="0"/>
              <a:t>bounds.</a:t>
            </a:r>
          </a:p>
          <a:p>
            <a:pPr marL="461963" lvl="0">
              <a:spcBef>
                <a:spcPct val="30000"/>
              </a:spcBef>
              <a:buFont typeface="Wingdings" panose="05000000000000000000" pitchFamily="2" charset="2"/>
              <a:buChar char="§"/>
            </a:pPr>
            <a:r>
              <a:rPr lang="en-US" sz="2000" dirty="0" smtClean="0"/>
              <a:t>The </a:t>
            </a:r>
            <a:r>
              <a:rPr lang="en-US" sz="2000" dirty="0"/>
              <a:t>accidental complexity introduced in the code base for catering to improbable scenarios, often reduces readability and </a:t>
            </a:r>
            <a:r>
              <a:rPr lang="en-US" sz="2000" dirty="0" smtClean="0"/>
              <a:t>maintainability</a:t>
            </a:r>
          </a:p>
          <a:p>
            <a:pPr marL="461963" lvl="0">
              <a:spcBef>
                <a:spcPct val="30000"/>
              </a:spcBef>
              <a:buFont typeface="Wingdings" panose="05000000000000000000" pitchFamily="2" charset="2"/>
              <a:buChar char="§"/>
            </a:pPr>
            <a:r>
              <a:rPr lang="en-US" sz="2000" dirty="0" smtClean="0"/>
              <a:t> </a:t>
            </a:r>
            <a:r>
              <a:rPr lang="en-US" sz="2000" dirty="0"/>
              <a:t>The KISS principle can be applied to every human </a:t>
            </a:r>
            <a:r>
              <a:rPr lang="en-US" sz="2000" dirty="0" smtClean="0"/>
              <a:t>endeavor.</a:t>
            </a:r>
          </a:p>
          <a:p>
            <a:pPr marL="461963" lvl="0">
              <a:spcBef>
                <a:spcPct val="30000"/>
              </a:spcBef>
              <a:buFont typeface="Wingdings" panose="05000000000000000000" pitchFamily="2" charset="2"/>
              <a:buChar char="§"/>
            </a:pPr>
            <a:r>
              <a:rPr lang="en-US" sz="2000" dirty="0" smtClean="0"/>
              <a:t>Learn </a:t>
            </a:r>
            <a:r>
              <a:rPr lang="en-US" sz="2000" dirty="0"/>
              <a:t>more about the KISS principle by consulting the Web</a:t>
            </a:r>
            <a:r>
              <a:rPr lang="en-US" sz="2000" dirty="0" smtClean="0"/>
              <a:t>.</a:t>
            </a:r>
            <a:endParaRPr lang="en-US" sz="2000" dirty="0"/>
          </a:p>
        </p:txBody>
      </p:sp>
    </p:spTree>
    <p:extLst>
      <p:ext uri="{BB962C8B-B14F-4D97-AF65-F5344CB8AC3E}">
        <p14:creationId xmlns:p14="http://schemas.microsoft.com/office/powerpoint/2010/main" val="430006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DRY</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t>Don't repeat yourself (DRY), a maxim that is often forgotten by programmers while implementing their </a:t>
            </a:r>
            <a:r>
              <a:rPr lang="en-US" sz="2000" dirty="0">
                <a:solidFill>
                  <a:srgbClr val="FF0000"/>
                </a:solidFill>
              </a:rPr>
              <a:t>domain </a:t>
            </a:r>
            <a:r>
              <a:rPr lang="en-US" sz="2000" dirty="0" smtClean="0">
                <a:solidFill>
                  <a:srgbClr val="FF0000"/>
                </a:solidFill>
              </a:rPr>
              <a:t>logic</a:t>
            </a:r>
            <a:r>
              <a:rPr lang="en-US" sz="2000" dirty="0" smtClean="0"/>
              <a:t>.</a:t>
            </a:r>
          </a:p>
          <a:p>
            <a:pPr marL="461963" lvl="0">
              <a:spcBef>
                <a:spcPct val="30000"/>
              </a:spcBef>
              <a:buFont typeface="Wingdings" panose="05000000000000000000" pitchFamily="2" charset="2"/>
              <a:buChar char="§"/>
            </a:pPr>
            <a:r>
              <a:rPr lang="en-US" sz="2000" dirty="0" smtClean="0"/>
              <a:t>Most </a:t>
            </a:r>
            <a:r>
              <a:rPr lang="en-US" sz="2000" dirty="0"/>
              <a:t>often, in a collaborative development scenario, code gets duplicated inadvertently due to a lack of communication and proper design </a:t>
            </a:r>
            <a:r>
              <a:rPr lang="en-US" sz="2000" dirty="0" smtClean="0"/>
              <a:t>specifications.</a:t>
            </a:r>
          </a:p>
          <a:p>
            <a:pPr marL="461963" lvl="0">
              <a:spcBef>
                <a:spcPct val="30000"/>
              </a:spcBef>
              <a:buFont typeface="Wingdings" panose="05000000000000000000" pitchFamily="2" charset="2"/>
              <a:buChar char="§"/>
            </a:pPr>
            <a:r>
              <a:rPr lang="en-US" sz="2000" dirty="0" smtClean="0"/>
              <a:t>This </a:t>
            </a:r>
            <a:r>
              <a:rPr lang="en-US" sz="2000" dirty="0"/>
              <a:t>bloats the code base, induces subtle bugs, and makes things really difficult to </a:t>
            </a:r>
            <a:r>
              <a:rPr lang="en-US" sz="2000" dirty="0" smtClean="0"/>
              <a:t>change.</a:t>
            </a:r>
          </a:p>
          <a:p>
            <a:pPr marL="461963" lvl="0">
              <a:spcBef>
                <a:spcPct val="30000"/>
              </a:spcBef>
              <a:buFont typeface="Wingdings" panose="05000000000000000000" pitchFamily="2" charset="2"/>
              <a:buChar char="§"/>
            </a:pPr>
            <a:r>
              <a:rPr lang="en-US" sz="2000" dirty="0" smtClean="0"/>
              <a:t>By </a:t>
            </a:r>
            <a:r>
              <a:rPr lang="en-US" sz="2000" dirty="0"/>
              <a:t>following the DRY maxim at all stages of development, we can avoid additional effort and make the code </a:t>
            </a:r>
            <a:r>
              <a:rPr lang="en-US" sz="2000" dirty="0" smtClean="0"/>
              <a:t>consistent.</a:t>
            </a:r>
          </a:p>
          <a:p>
            <a:pPr marL="461963" lvl="0">
              <a:spcBef>
                <a:spcPct val="30000"/>
              </a:spcBef>
              <a:buFont typeface="Wingdings" panose="05000000000000000000" pitchFamily="2" charset="2"/>
              <a:buChar char="§"/>
            </a:pPr>
            <a:r>
              <a:rPr lang="en-US" sz="2000" dirty="0" smtClean="0"/>
              <a:t>The </a:t>
            </a:r>
            <a:r>
              <a:rPr lang="en-US" sz="2000" dirty="0"/>
              <a:t>opposite of DRY is write everything twice (</a:t>
            </a:r>
            <a:r>
              <a:rPr lang="en-US" sz="2000" dirty="0">
                <a:solidFill>
                  <a:srgbClr val="FF0000"/>
                </a:solidFill>
              </a:rPr>
              <a:t>WET</a:t>
            </a:r>
            <a:r>
              <a:rPr lang="en-US" sz="2000" dirty="0" smtClean="0"/>
              <a:t>).</a:t>
            </a:r>
            <a:endParaRPr lang="en-US" sz="2000" dirty="0"/>
          </a:p>
        </p:txBody>
      </p:sp>
    </p:spTree>
    <p:extLst>
      <p:ext uri="{BB962C8B-B14F-4D97-AF65-F5344CB8AC3E}">
        <p14:creationId xmlns:p14="http://schemas.microsoft.com/office/powerpoint/2010/main" val="59772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YAGNI</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t>You aren't gonna need it (</a:t>
            </a:r>
            <a:r>
              <a:rPr lang="en-US" sz="2000" dirty="0">
                <a:solidFill>
                  <a:srgbClr val="FF0000"/>
                </a:solidFill>
              </a:rPr>
              <a:t>YAGNI</a:t>
            </a:r>
            <a:r>
              <a:rPr lang="en-US" sz="2000" dirty="0"/>
              <a:t>), a principle that complements the KISS </a:t>
            </a:r>
            <a:r>
              <a:rPr lang="en-US" sz="2000" dirty="0" smtClean="0"/>
              <a:t>axiom.</a:t>
            </a:r>
          </a:p>
          <a:p>
            <a:pPr marL="461963" lvl="0">
              <a:spcBef>
                <a:spcPct val="30000"/>
              </a:spcBef>
              <a:buFont typeface="Wingdings" panose="05000000000000000000" pitchFamily="2" charset="2"/>
              <a:buChar char="§"/>
            </a:pPr>
            <a:r>
              <a:rPr lang="en-US" sz="2000" dirty="0" smtClean="0"/>
              <a:t>It </a:t>
            </a:r>
            <a:r>
              <a:rPr lang="en-US" sz="2000" dirty="0"/>
              <a:t>serves as a warning for people who try to write code in the most general manner, anticipating changes right from the word </a:t>
            </a:r>
            <a:r>
              <a:rPr lang="en-US" sz="2000" dirty="0" smtClean="0"/>
              <a:t>go.</a:t>
            </a:r>
          </a:p>
          <a:p>
            <a:pPr marL="461963" lvl="0">
              <a:spcBef>
                <a:spcPct val="30000"/>
              </a:spcBef>
              <a:buFont typeface="Wingdings" panose="05000000000000000000" pitchFamily="2" charset="2"/>
              <a:buChar char="§"/>
            </a:pPr>
            <a:r>
              <a:rPr lang="en-US" sz="2000" dirty="0" smtClean="0"/>
              <a:t>Too </a:t>
            </a:r>
            <a:r>
              <a:rPr lang="en-US" sz="2000" dirty="0"/>
              <a:t>often, in practice, most of the code which are written in a generic manner, might result in code smells</a:t>
            </a:r>
            <a:r>
              <a:rPr lang="en-US" sz="2000" dirty="0" smtClean="0"/>
              <a:t>.</a:t>
            </a:r>
            <a:endParaRPr lang="en-US" sz="2000" dirty="0"/>
          </a:p>
        </p:txBody>
      </p:sp>
    </p:spTree>
    <p:extLst>
      <p:ext uri="{BB962C8B-B14F-4D97-AF65-F5344CB8AC3E}">
        <p14:creationId xmlns:p14="http://schemas.microsoft.com/office/powerpoint/2010/main" val="1661777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Low Coupling</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t>While writing code, one should try to make sure that there are </a:t>
            </a:r>
            <a:r>
              <a:rPr lang="en-US" sz="2000" dirty="0">
                <a:solidFill>
                  <a:srgbClr val="FF0000"/>
                </a:solidFill>
              </a:rPr>
              <a:t>no hardcoded references</a:t>
            </a:r>
            <a:r>
              <a:rPr lang="en-US" sz="2000" dirty="0"/>
              <a:t> to concrete </a:t>
            </a:r>
            <a:r>
              <a:rPr lang="en-US" sz="2000" dirty="0" smtClean="0"/>
              <a:t>classes.</a:t>
            </a:r>
          </a:p>
          <a:p>
            <a:pPr marL="461963" lvl="0">
              <a:spcBef>
                <a:spcPct val="30000"/>
              </a:spcBef>
              <a:buFont typeface="Wingdings" panose="05000000000000000000" pitchFamily="2" charset="2"/>
              <a:buChar char="§"/>
            </a:pPr>
            <a:r>
              <a:rPr lang="en-US" sz="2000" dirty="0" smtClean="0"/>
              <a:t>It </a:t>
            </a:r>
            <a:r>
              <a:rPr lang="en-US" sz="2000" dirty="0"/>
              <a:t>is advisable to program to an </a:t>
            </a:r>
            <a:r>
              <a:rPr lang="en-US" sz="2000" dirty="0">
                <a:solidFill>
                  <a:srgbClr val="FF0000"/>
                </a:solidFill>
              </a:rPr>
              <a:t>interface</a:t>
            </a:r>
            <a:r>
              <a:rPr lang="en-US" sz="2000" dirty="0"/>
              <a:t> as opposed to an </a:t>
            </a:r>
            <a:r>
              <a:rPr lang="en-US" sz="2000" dirty="0" smtClean="0"/>
              <a:t>implementation.</a:t>
            </a:r>
          </a:p>
          <a:p>
            <a:pPr marL="461963" lvl="0">
              <a:spcBef>
                <a:spcPct val="30000"/>
              </a:spcBef>
              <a:buFont typeface="Wingdings" panose="05000000000000000000" pitchFamily="2" charset="2"/>
              <a:buChar char="§"/>
            </a:pPr>
            <a:r>
              <a:rPr lang="en-US" sz="2000" dirty="0" smtClean="0"/>
              <a:t>This </a:t>
            </a:r>
            <a:r>
              <a:rPr lang="en-US" sz="2000" dirty="0"/>
              <a:t>is a key principle which many patterns use to provide behavior acquisition at </a:t>
            </a:r>
            <a:r>
              <a:rPr lang="en-US" sz="2000" dirty="0" smtClean="0"/>
              <a:t>runtime.</a:t>
            </a:r>
          </a:p>
          <a:p>
            <a:pPr marL="461963" lvl="0">
              <a:spcBef>
                <a:spcPct val="30000"/>
              </a:spcBef>
              <a:buFont typeface="Wingdings" panose="05000000000000000000" pitchFamily="2" charset="2"/>
              <a:buChar char="§"/>
            </a:pPr>
            <a:r>
              <a:rPr lang="en-US" sz="2000" dirty="0" smtClean="0"/>
              <a:t>A </a:t>
            </a:r>
            <a:r>
              <a:rPr lang="en-US" sz="2000" dirty="0">
                <a:solidFill>
                  <a:srgbClr val="FF0000"/>
                </a:solidFill>
              </a:rPr>
              <a:t>dependency injection framework</a:t>
            </a:r>
            <a:r>
              <a:rPr lang="en-US" sz="2000" dirty="0"/>
              <a:t> could be used to reduce coupling between classes</a:t>
            </a:r>
            <a:r>
              <a:rPr lang="en-US" sz="2000" dirty="0" smtClean="0"/>
              <a:t>.</a:t>
            </a:r>
            <a:endParaRPr lang="en-US" sz="2000" dirty="0"/>
          </a:p>
        </p:txBody>
      </p:sp>
    </p:spTree>
    <p:extLst>
      <p:ext uri="{BB962C8B-B14F-4D97-AF65-F5344CB8AC3E}">
        <p14:creationId xmlns:p14="http://schemas.microsoft.com/office/powerpoint/2010/main" val="2746180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SOLID</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solidFill>
                  <a:srgbClr val="FF0000"/>
                </a:solidFill>
              </a:rPr>
              <a:t>SOLID</a:t>
            </a:r>
            <a:r>
              <a:rPr lang="en-US" sz="2000" dirty="0"/>
              <a:t> principles are a set of guidelines for writing better object-oriented </a:t>
            </a:r>
            <a:r>
              <a:rPr lang="en-US" sz="2000" dirty="0" smtClean="0"/>
              <a:t>software.</a:t>
            </a:r>
          </a:p>
          <a:p>
            <a:pPr marL="461963" lvl="0">
              <a:spcBef>
                <a:spcPct val="30000"/>
              </a:spcBef>
              <a:buFont typeface="Wingdings" panose="05000000000000000000" pitchFamily="2" charset="2"/>
              <a:buChar char="§"/>
            </a:pPr>
            <a:r>
              <a:rPr lang="en-US" sz="2000" dirty="0" smtClean="0"/>
              <a:t>It </a:t>
            </a:r>
            <a:r>
              <a:rPr lang="en-US" sz="2000" dirty="0"/>
              <a:t>is a mnemonic acronym that embodies the following five principles</a:t>
            </a:r>
            <a:r>
              <a:rPr lang="en-US" sz="2000" dirty="0" smtClean="0"/>
              <a:t>: </a:t>
            </a:r>
            <a:r>
              <a:rPr lang="en-US" sz="2000" dirty="0" smtClean="0">
                <a:solidFill>
                  <a:srgbClr val="FF0000"/>
                </a:solidFill>
              </a:rPr>
              <a:t>Listing S-1</a:t>
            </a:r>
            <a:r>
              <a:rPr lang="en-US" sz="2000" dirty="0" smtClean="0"/>
              <a:t>.</a:t>
            </a:r>
          </a:p>
          <a:p>
            <a:pPr marL="461963" lvl="0">
              <a:spcBef>
                <a:spcPct val="30000"/>
              </a:spcBef>
              <a:buFont typeface="Wingdings" panose="05000000000000000000" pitchFamily="2" charset="2"/>
              <a:buChar char="§"/>
            </a:pPr>
            <a:r>
              <a:rPr lang="en-US" sz="2000" dirty="0"/>
              <a:t>The authors consider </a:t>
            </a:r>
            <a:r>
              <a:rPr lang="en-US" sz="2000" dirty="0" smtClean="0"/>
              <a:t>these five </a:t>
            </a:r>
            <a:r>
              <a:rPr lang="en-US" sz="2000" dirty="0"/>
              <a:t>principles primarily as a </a:t>
            </a:r>
            <a:r>
              <a:rPr lang="en-US" sz="2000" dirty="0">
                <a:solidFill>
                  <a:srgbClr val="FF0000"/>
                </a:solidFill>
              </a:rPr>
              <a:t>verification </a:t>
            </a:r>
            <a:r>
              <a:rPr lang="en-US" sz="2000" dirty="0" smtClean="0">
                <a:solidFill>
                  <a:srgbClr val="FF0000"/>
                </a:solidFill>
              </a:rPr>
              <a:t>mechanism</a:t>
            </a:r>
            <a:r>
              <a:rPr lang="en-US" sz="2000" dirty="0" smtClean="0"/>
              <a:t>.</a:t>
            </a:r>
          </a:p>
          <a:p>
            <a:pPr marL="461963" lvl="0">
              <a:spcBef>
                <a:spcPct val="30000"/>
              </a:spcBef>
              <a:buFont typeface="Wingdings" panose="05000000000000000000" pitchFamily="2" charset="2"/>
              <a:buChar char="§"/>
            </a:pPr>
            <a:r>
              <a:rPr lang="en-US" sz="2000" dirty="0" smtClean="0"/>
              <a:t>This </a:t>
            </a:r>
            <a:r>
              <a:rPr lang="en-US" sz="2000" dirty="0"/>
              <a:t>will be demonstrated by verifying the ensuing case study implementations for violation of these principles</a:t>
            </a:r>
            <a:r>
              <a:rPr lang="en-US" sz="2000" dirty="0" smtClean="0"/>
              <a:t>.</a:t>
            </a:r>
            <a:endParaRPr lang="en-US" sz="2000" dirty="0"/>
          </a:p>
        </p:txBody>
      </p:sp>
    </p:spTree>
    <p:extLst>
      <p:ext uri="{BB962C8B-B14F-4D97-AF65-F5344CB8AC3E}">
        <p14:creationId xmlns:p14="http://schemas.microsoft.com/office/powerpoint/2010/main" val="776591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S-1</a:t>
            </a:r>
            <a:endParaRPr lang="en-US" dirty="0"/>
          </a:p>
        </p:txBody>
      </p:sp>
      <p:pic>
        <p:nvPicPr>
          <p:cNvPr id="5" name="Picture 4"/>
          <p:cNvPicPr>
            <a:picLocks noChangeAspect="1"/>
          </p:cNvPicPr>
          <p:nvPr/>
        </p:nvPicPr>
        <p:blipFill>
          <a:blip r:embed="rId2"/>
          <a:stretch>
            <a:fillRect/>
          </a:stretch>
        </p:blipFill>
        <p:spPr>
          <a:xfrm>
            <a:off x="111094" y="1261929"/>
            <a:ext cx="7472553" cy="5537642"/>
          </a:xfrm>
          <a:prstGeom prst="rect">
            <a:avLst/>
          </a:prstGeom>
          <a:ln>
            <a:solidFill>
              <a:schemeClr val="accent1"/>
            </a:solidFill>
          </a:ln>
        </p:spPr>
      </p:pic>
    </p:spTree>
    <p:extLst>
      <p:ext uri="{BB962C8B-B14F-4D97-AF65-F5344CB8AC3E}">
        <p14:creationId xmlns:p14="http://schemas.microsoft.com/office/powerpoint/2010/main" val="830320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Why are patterns required</a:t>
            </a:r>
            <a:r>
              <a:rPr lang="en-US" dirty="0" smtClean="0">
                <a:solidFill>
                  <a:schemeClr val="bg1"/>
                </a:solidFill>
              </a:rPr>
              <a:t>?</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endParaRPr lang="en-US" sz="2000" dirty="0">
              <a:solidFill>
                <a:prstClr val="black"/>
              </a:solidFill>
            </a:endParaRPr>
          </a:p>
        </p:txBody>
      </p:sp>
    </p:spTree>
    <p:extLst>
      <p:ext uri="{BB962C8B-B14F-4D97-AF65-F5344CB8AC3E}">
        <p14:creationId xmlns:p14="http://schemas.microsoft.com/office/powerpoint/2010/main" val="20312649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A quick foray into the .NET Reflection </a:t>
            </a:r>
            <a:r>
              <a:rPr lang="en-US" dirty="0" smtClean="0">
                <a:solidFill>
                  <a:schemeClr val="bg1"/>
                </a:solidFill>
              </a:rPr>
              <a:t>API</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endParaRPr lang="en-US" sz="2000" dirty="0">
              <a:solidFill>
                <a:prstClr val="black"/>
              </a:solidFill>
            </a:endParaRPr>
          </a:p>
        </p:txBody>
      </p:sp>
    </p:spTree>
    <p:extLst>
      <p:ext uri="{BB962C8B-B14F-4D97-AF65-F5344CB8AC3E}">
        <p14:creationId xmlns:p14="http://schemas.microsoft.com/office/powerpoint/2010/main" val="663174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dirty="0">
                <a:solidFill>
                  <a:schemeClr val="bg1"/>
                </a:solidFill>
              </a:rPr>
              <a:t>Personal income tax computation – A case </a:t>
            </a:r>
            <a:r>
              <a:rPr lang="en-US" dirty="0" smtClean="0">
                <a:solidFill>
                  <a:schemeClr val="bg1"/>
                </a:solidFill>
              </a:rPr>
              <a:t>study</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endParaRPr lang="en-US" sz="2000" dirty="0">
              <a:solidFill>
                <a:prstClr val="black"/>
              </a:solidFill>
            </a:endParaRPr>
          </a:p>
        </p:txBody>
      </p:sp>
    </p:spTree>
    <p:extLst>
      <p:ext uri="{BB962C8B-B14F-4D97-AF65-F5344CB8AC3E}">
        <p14:creationId xmlns:p14="http://schemas.microsoft.com/office/powerpoint/2010/main" val="103386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smtClean="0">
                <a:solidFill>
                  <a:schemeClr val="bg1"/>
                </a:solidFill>
              </a:rPr>
              <a:t>Intro</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solidFill>
                  <a:prstClr val="black"/>
                </a:solidFill>
              </a:rPr>
              <a:t>Design patterns have always fascinated software developers, yet true knowledge of their applicability and consequences has eluded </a:t>
            </a:r>
            <a:r>
              <a:rPr lang="en-US" sz="2000" dirty="0" smtClean="0">
                <a:solidFill>
                  <a:prstClr val="black"/>
                </a:solidFill>
              </a:rPr>
              <a:t>many.</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various solutions that have been created and applied to solve similar problems have been studied over time by experienced developers and </a:t>
            </a:r>
            <a:r>
              <a:rPr lang="en-US" sz="2000" dirty="0" smtClean="0">
                <a:solidFill>
                  <a:prstClr val="black"/>
                </a:solidFill>
              </a:rPr>
              <a:t>architects.</a:t>
            </a:r>
          </a:p>
          <a:p>
            <a:pPr marL="461963" lvl="0">
              <a:spcBef>
                <a:spcPct val="30000"/>
              </a:spcBef>
              <a:buFont typeface="Wingdings" panose="05000000000000000000" pitchFamily="2" charset="2"/>
              <a:buChar char="§"/>
            </a:pPr>
            <a:r>
              <a:rPr lang="en-US" sz="2000" dirty="0" smtClean="0">
                <a:solidFill>
                  <a:prstClr val="black"/>
                </a:solidFill>
              </a:rPr>
              <a:t>A </a:t>
            </a:r>
            <a:r>
              <a:rPr lang="en-US" sz="2000" dirty="0">
                <a:solidFill>
                  <a:prstClr val="black"/>
                </a:solidFill>
              </a:rPr>
              <a:t>movement slowly began to catalog such time-tested and successful solutions, which served as a blueprint for software </a:t>
            </a:r>
            <a:r>
              <a:rPr lang="en-US" sz="2000" dirty="0" smtClean="0">
                <a:solidFill>
                  <a:prstClr val="black"/>
                </a:solidFill>
              </a:rPr>
              <a:t>design.</a:t>
            </a:r>
          </a:p>
          <a:p>
            <a:pPr marL="461963" lvl="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applicability of design patterns exhibited maturity (even though over-engineering was a perceived risk) in solution architecture (in terms of stability, consistency, maintainability, and extensibility), and became a core skill for serious developers and </a:t>
            </a:r>
            <a:r>
              <a:rPr lang="en-US" sz="2000" dirty="0" smtClean="0">
                <a:solidFill>
                  <a:prstClr val="black"/>
                </a:solidFill>
              </a:rPr>
              <a:t>architects.</a:t>
            </a:r>
          </a:p>
          <a:p>
            <a:pPr marL="461963" lvl="0">
              <a:spcBef>
                <a:spcPct val="30000"/>
              </a:spcBef>
              <a:buFont typeface="Wingdings" panose="05000000000000000000" pitchFamily="2" charset="2"/>
              <a:buChar char="§"/>
            </a:pPr>
            <a:r>
              <a:rPr lang="en-US" sz="2000" dirty="0" smtClean="0">
                <a:solidFill>
                  <a:prstClr val="black"/>
                </a:solidFill>
              </a:rPr>
              <a:t>In </a:t>
            </a:r>
            <a:r>
              <a:rPr lang="en-US" sz="2000" dirty="0">
                <a:solidFill>
                  <a:prstClr val="black"/>
                </a:solidFill>
              </a:rPr>
              <a:t>this introduction to patterns and pattern catalogs, the authors wish to provide a detailed illustration of the movement in the software development industry that led to the discovery and consolidation of the various patterns and pattern </a:t>
            </a:r>
            <a:r>
              <a:rPr lang="en-US" sz="2000" dirty="0" smtClean="0">
                <a:solidFill>
                  <a:prstClr val="black"/>
                </a:solidFill>
              </a:rPr>
              <a:t>catalogs.</a:t>
            </a:r>
          </a:p>
          <a:p>
            <a:pPr marL="461963" lvl="0">
              <a:spcBef>
                <a:spcPct val="30000"/>
              </a:spcBef>
              <a:buFont typeface="Wingdings" panose="05000000000000000000" pitchFamily="2" charset="2"/>
              <a:buChar char="§"/>
            </a:pPr>
            <a:r>
              <a:rPr lang="en-US" sz="2000" dirty="0" smtClean="0">
                <a:solidFill>
                  <a:prstClr val="black"/>
                </a:solidFill>
              </a:rPr>
              <a:t>It </a:t>
            </a:r>
            <a:r>
              <a:rPr lang="en-US" sz="2000" dirty="0">
                <a:solidFill>
                  <a:prstClr val="black"/>
                </a:solidFill>
              </a:rPr>
              <a:t>is equally important to understand the </a:t>
            </a:r>
            <a:r>
              <a:rPr lang="en-US" sz="2000" dirty="0">
                <a:solidFill>
                  <a:srgbClr val="FF0000"/>
                </a:solidFill>
              </a:rPr>
              <a:t>evolution</a:t>
            </a:r>
            <a:r>
              <a:rPr lang="en-US" sz="2000" dirty="0">
                <a:solidFill>
                  <a:prstClr val="black"/>
                </a:solidFill>
              </a:rPr>
              <a:t> of patterns, idioms, programming languages, and standards that led to standardization of these technology-agnostic blueprints, which form the basis of enterprise application development today</a:t>
            </a:r>
            <a:r>
              <a:rPr lang="en-US" sz="2000" dirty="0" smtClean="0">
                <a:solidFill>
                  <a:prstClr val="black"/>
                </a:solidFill>
              </a:rPr>
              <a:t>.</a:t>
            </a:r>
            <a:endParaRPr lang="en-US" sz="2000" dirty="0">
              <a:solidFill>
                <a:prstClr val="black"/>
              </a:solidFill>
            </a:endParaRPr>
          </a:p>
        </p:txBody>
      </p:sp>
    </p:spTree>
    <p:extLst>
      <p:ext uri="{BB962C8B-B14F-4D97-AF65-F5344CB8AC3E}">
        <p14:creationId xmlns:p14="http://schemas.microsoft.com/office/powerpoint/2010/main" val="3165169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Finalizing the </a:t>
            </a:r>
            <a:r>
              <a:rPr lang="en-US" dirty="0" smtClean="0">
                <a:solidFill>
                  <a:schemeClr val="bg1"/>
                </a:solidFill>
              </a:rPr>
              <a:t>solution</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endParaRPr lang="en-US" sz="2000" dirty="0">
              <a:solidFill>
                <a:prstClr val="black"/>
              </a:solidFill>
            </a:endParaRPr>
          </a:p>
        </p:txBody>
      </p:sp>
    </p:spTree>
    <p:extLst>
      <p:ext uri="{BB962C8B-B14F-4D97-AF65-F5344CB8AC3E}">
        <p14:creationId xmlns:p14="http://schemas.microsoft.com/office/powerpoint/2010/main" val="1805768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36122" cy="783541"/>
          </a:xfrm>
        </p:spPr>
        <p:txBody>
          <a:bodyPr>
            <a:normAutofit fontScale="90000"/>
          </a:bodyPr>
          <a:lstStyle/>
          <a:p>
            <a:pPr algn="l"/>
            <a:r>
              <a:rPr lang="en-US" sz="5800" dirty="0" smtClean="0"/>
              <a:t>A Logging Library</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3</a:t>
            </a:r>
            <a:endParaRPr lang="en-US" dirty="0"/>
          </a:p>
        </p:txBody>
      </p:sp>
      <p:pic>
        <p:nvPicPr>
          <p:cNvPr id="3" name="Picture 2"/>
          <p:cNvPicPr>
            <a:picLocks noChangeAspect="1"/>
          </p:cNvPicPr>
          <p:nvPr/>
        </p:nvPicPr>
        <p:blipFill>
          <a:blip r:embed="rId2"/>
          <a:stretch>
            <a:fillRect/>
          </a:stretch>
        </p:blipFill>
        <p:spPr>
          <a:xfrm>
            <a:off x="8555809" y="4611586"/>
            <a:ext cx="3486150" cy="2114550"/>
          </a:xfrm>
          <a:prstGeom prst="rect">
            <a:avLst/>
          </a:prstGeom>
          <a:ln>
            <a:solidFill>
              <a:schemeClr val="accent1"/>
            </a:solidFill>
          </a:ln>
        </p:spPr>
      </p:pic>
    </p:spTree>
    <p:extLst>
      <p:ext uri="{BB962C8B-B14F-4D97-AF65-F5344CB8AC3E}">
        <p14:creationId xmlns:p14="http://schemas.microsoft.com/office/powerpoint/2010/main" val="8811616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36122" cy="783541"/>
          </a:xfrm>
        </p:spPr>
        <p:txBody>
          <a:bodyPr>
            <a:normAutofit fontScale="90000"/>
          </a:bodyPr>
          <a:lstStyle/>
          <a:p>
            <a:pPr algn="l"/>
            <a:r>
              <a:rPr lang="en-US" sz="5800" dirty="0" smtClean="0"/>
              <a:t>Targeting Multiple Databases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4</a:t>
            </a:r>
            <a:endParaRPr lang="en-US" dirty="0"/>
          </a:p>
        </p:txBody>
      </p:sp>
      <p:pic>
        <p:nvPicPr>
          <p:cNvPr id="3" name="Picture 2"/>
          <p:cNvPicPr>
            <a:picLocks noChangeAspect="1"/>
          </p:cNvPicPr>
          <p:nvPr/>
        </p:nvPicPr>
        <p:blipFill>
          <a:blip r:embed="rId2"/>
          <a:stretch>
            <a:fillRect/>
          </a:stretch>
        </p:blipFill>
        <p:spPr>
          <a:xfrm>
            <a:off x="9019300" y="5852632"/>
            <a:ext cx="3028950" cy="857250"/>
          </a:xfrm>
          <a:prstGeom prst="rect">
            <a:avLst/>
          </a:prstGeom>
          <a:ln>
            <a:solidFill>
              <a:schemeClr val="accent1"/>
            </a:solidFill>
          </a:ln>
        </p:spPr>
      </p:pic>
    </p:spTree>
    <p:extLst>
      <p:ext uri="{BB962C8B-B14F-4D97-AF65-F5344CB8AC3E}">
        <p14:creationId xmlns:p14="http://schemas.microsoft.com/office/powerpoint/2010/main" val="3963655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236122" cy="783541"/>
          </a:xfrm>
        </p:spPr>
        <p:txBody>
          <a:bodyPr>
            <a:normAutofit fontScale="90000"/>
          </a:bodyPr>
          <a:lstStyle/>
          <a:p>
            <a:pPr algn="l"/>
            <a:r>
              <a:rPr lang="en-US" sz="5800" dirty="0" smtClean="0"/>
              <a:t>Producing Tabular Reports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5</a:t>
            </a:r>
            <a:endParaRPr lang="en-US" dirty="0"/>
          </a:p>
        </p:txBody>
      </p:sp>
      <p:pic>
        <p:nvPicPr>
          <p:cNvPr id="4" name="Picture 3"/>
          <p:cNvPicPr>
            <a:picLocks noChangeAspect="1"/>
          </p:cNvPicPr>
          <p:nvPr/>
        </p:nvPicPr>
        <p:blipFill>
          <a:blip r:embed="rId2"/>
          <a:stretch>
            <a:fillRect/>
          </a:stretch>
        </p:blipFill>
        <p:spPr>
          <a:xfrm>
            <a:off x="8154449" y="4388446"/>
            <a:ext cx="3886200" cy="2409825"/>
          </a:xfrm>
          <a:prstGeom prst="rect">
            <a:avLst/>
          </a:prstGeom>
          <a:ln>
            <a:solidFill>
              <a:schemeClr val="accent1"/>
            </a:solidFill>
          </a:ln>
        </p:spPr>
      </p:pic>
    </p:spTree>
    <p:extLst>
      <p:ext uri="{BB962C8B-B14F-4D97-AF65-F5344CB8AC3E}">
        <p14:creationId xmlns:p14="http://schemas.microsoft.com/office/powerpoint/2010/main" val="8998947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9613626" cy="783541"/>
          </a:xfrm>
        </p:spPr>
        <p:txBody>
          <a:bodyPr>
            <a:normAutofit fontScale="90000"/>
          </a:bodyPr>
          <a:lstStyle/>
          <a:p>
            <a:pPr algn="l"/>
            <a:r>
              <a:rPr lang="en-US" sz="5800" dirty="0" smtClean="0"/>
              <a:t>Plotting Mathematical Expressions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6</a:t>
            </a:r>
            <a:endParaRPr lang="en-US" dirty="0"/>
          </a:p>
        </p:txBody>
      </p:sp>
      <p:pic>
        <p:nvPicPr>
          <p:cNvPr id="3" name="Picture 2"/>
          <p:cNvPicPr>
            <a:picLocks noChangeAspect="1"/>
          </p:cNvPicPr>
          <p:nvPr/>
        </p:nvPicPr>
        <p:blipFill>
          <a:blip r:embed="rId2"/>
          <a:stretch>
            <a:fillRect/>
          </a:stretch>
        </p:blipFill>
        <p:spPr>
          <a:xfrm>
            <a:off x="8287816" y="3624043"/>
            <a:ext cx="3554206" cy="3089837"/>
          </a:xfrm>
          <a:prstGeom prst="rect">
            <a:avLst/>
          </a:prstGeom>
          <a:ln>
            <a:solidFill>
              <a:schemeClr val="accent1"/>
            </a:solidFill>
          </a:ln>
        </p:spPr>
      </p:pic>
    </p:spTree>
    <p:extLst>
      <p:ext uri="{BB962C8B-B14F-4D97-AF65-F5344CB8AC3E}">
        <p14:creationId xmlns:p14="http://schemas.microsoft.com/office/powerpoint/2010/main" val="2465646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67994AD2-711B-412D-8C92-CF1BBB2DA9C7}" type="datetime1">
              <a:rPr lang="en-US" smtClean="0"/>
              <a:t>5/1/2018</a:t>
            </a:fld>
            <a:endParaRPr lang="en-US" dirty="0"/>
          </a:p>
        </p:txBody>
      </p:sp>
      <p:sp>
        <p:nvSpPr>
          <p:cNvPr id="3" name="Footer Placeholder 2"/>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p:txBody>
          <a:bodyPr/>
          <a:lstStyle/>
          <a:p>
            <a:fld id="{F1012999-1CD9-4014-B1C6-70315F8BBED0}" type="slidenum">
              <a:rPr lang="en-US" smtClean="0"/>
              <a:pPr/>
              <a:t>45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531796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Topics</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t>We will cover the following topics in this </a:t>
            </a:r>
            <a:r>
              <a:rPr lang="en-US" sz="2000" dirty="0" smtClean="0"/>
              <a:t>regard:</a:t>
            </a:r>
          </a:p>
          <a:p>
            <a:pPr marL="461963" lvl="0">
              <a:spcBef>
                <a:spcPct val="30000"/>
              </a:spcBef>
              <a:buFont typeface="Wingdings" panose="05000000000000000000" pitchFamily="2" charset="2"/>
              <a:buChar char="§"/>
            </a:pPr>
            <a:r>
              <a:rPr lang="en-US" sz="2000" dirty="0" smtClean="0"/>
              <a:t>History </a:t>
            </a:r>
            <a:r>
              <a:rPr lang="en-US" sz="2000" dirty="0"/>
              <a:t>of object-oriented programming (OOP) techniques, idioms, and </a:t>
            </a:r>
            <a:r>
              <a:rPr lang="en-US" sz="2000" dirty="0" smtClean="0"/>
              <a:t>patterns</a:t>
            </a:r>
          </a:p>
          <a:p>
            <a:pPr marL="461963" lvl="0">
              <a:spcBef>
                <a:spcPct val="30000"/>
              </a:spcBef>
              <a:buFont typeface="Wingdings" panose="05000000000000000000" pitchFamily="2" charset="2"/>
              <a:buChar char="§"/>
            </a:pPr>
            <a:r>
              <a:rPr lang="en-US" sz="2000" dirty="0" smtClean="0"/>
              <a:t>Patterns </a:t>
            </a:r>
            <a:r>
              <a:rPr lang="en-US" sz="2000" dirty="0"/>
              <a:t>and pattern </a:t>
            </a:r>
            <a:r>
              <a:rPr lang="en-US" sz="2000" dirty="0" smtClean="0"/>
              <a:t>movement</a:t>
            </a:r>
          </a:p>
          <a:p>
            <a:pPr marL="461963" lvl="0">
              <a:spcBef>
                <a:spcPct val="30000"/>
              </a:spcBef>
              <a:buFont typeface="Wingdings" panose="05000000000000000000" pitchFamily="2" charset="2"/>
              <a:buChar char="§"/>
            </a:pPr>
            <a:r>
              <a:rPr lang="en-US" sz="2000" dirty="0" smtClean="0"/>
              <a:t>Key </a:t>
            </a:r>
            <a:r>
              <a:rPr lang="en-US" sz="2000" dirty="0"/>
              <a:t>patterns and pattern </a:t>
            </a:r>
            <a:r>
              <a:rPr lang="en-US" sz="2000" dirty="0" smtClean="0"/>
              <a:t>catalogs</a:t>
            </a:r>
          </a:p>
          <a:p>
            <a:pPr marL="461963" lvl="0">
              <a:spcBef>
                <a:spcPct val="30000"/>
              </a:spcBef>
              <a:buFont typeface="Wingdings" panose="05000000000000000000" pitchFamily="2" charset="2"/>
              <a:buChar char="§"/>
            </a:pPr>
            <a:r>
              <a:rPr lang="en-US" sz="2000" dirty="0" smtClean="0"/>
              <a:t>Key </a:t>
            </a:r>
            <a:r>
              <a:rPr lang="en-US" sz="2000" dirty="0"/>
              <a:t>C# language features that facilitate implementation of OOP techniques, idioms, and </a:t>
            </a:r>
            <a:r>
              <a:rPr lang="en-US" sz="2000" dirty="0" smtClean="0"/>
              <a:t>patterns</a:t>
            </a:r>
            <a:endParaRPr lang="en-US" sz="2000" dirty="0"/>
          </a:p>
        </p:txBody>
      </p:sp>
    </p:spTree>
    <p:extLst>
      <p:ext uri="{BB962C8B-B14F-4D97-AF65-F5344CB8AC3E}">
        <p14:creationId xmlns:p14="http://schemas.microsoft.com/office/powerpoint/2010/main" val="394462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US" dirty="0">
                <a:solidFill>
                  <a:schemeClr val="bg1"/>
                </a:solidFill>
              </a:rPr>
              <a:t>OOP – A short </a:t>
            </a:r>
            <a:r>
              <a:rPr lang="en-US" dirty="0" smtClean="0">
                <a:solidFill>
                  <a:schemeClr val="bg1"/>
                </a:solidFill>
              </a:rPr>
              <a:t>history</a:t>
            </a:r>
            <a:endParaRPr lang="en-US" dirty="0">
              <a:solidFill>
                <a:schemeClr val="bg1"/>
              </a:solidFill>
            </a:endParaRPr>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solidFill>
                  <a:prstClr val="black"/>
                </a:solidFill>
              </a:rPr>
              <a:t>OOP is a programming model that is supposed to combine structure (data) and behavior (methods) to deliver software </a:t>
            </a:r>
            <a:r>
              <a:rPr lang="en-US" sz="2000" dirty="0" smtClean="0">
                <a:solidFill>
                  <a:prstClr val="black"/>
                </a:solidFill>
              </a:rPr>
              <a:t>functionality.</a:t>
            </a:r>
          </a:p>
          <a:p>
            <a:pPr marL="461963" lvl="0" indent="-234950">
              <a:spcBef>
                <a:spcPct val="30000"/>
              </a:spcBef>
              <a:buFont typeface="Wingdings" panose="05000000000000000000" pitchFamily="2" charset="2"/>
              <a:buChar char="§"/>
            </a:pPr>
            <a:r>
              <a:rPr lang="en-US" sz="2000" dirty="0" smtClean="0">
                <a:solidFill>
                  <a:prstClr val="black"/>
                </a:solidFill>
              </a:rPr>
              <a:t>This </a:t>
            </a:r>
            <a:r>
              <a:rPr lang="en-US" sz="2000" dirty="0">
                <a:solidFill>
                  <a:prstClr val="black"/>
                </a:solidFill>
              </a:rPr>
              <a:t>was a marked contrast from the </a:t>
            </a:r>
            <a:r>
              <a:rPr lang="en-US" sz="2000" dirty="0">
                <a:solidFill>
                  <a:srgbClr val="FF0000"/>
                </a:solidFill>
              </a:rPr>
              <a:t>procedural programming model</a:t>
            </a:r>
            <a:r>
              <a:rPr lang="en-US" sz="2000" dirty="0">
                <a:solidFill>
                  <a:prstClr val="black"/>
                </a:solidFill>
              </a:rPr>
              <a:t>, which was mostly in vogue when the OOP model gained prominence. </a:t>
            </a:r>
          </a:p>
          <a:p>
            <a:pPr marL="461963" lvl="0" indent="-234950">
              <a:spcBef>
                <a:spcPct val="30000"/>
              </a:spcBef>
              <a:buFont typeface="Wingdings" panose="05000000000000000000" pitchFamily="2" charset="2"/>
              <a:buChar char="§"/>
            </a:pPr>
            <a:r>
              <a:rPr lang="en-US" sz="2000" dirty="0" smtClean="0">
                <a:solidFill>
                  <a:prstClr val="black"/>
                </a:solidFill>
              </a:rPr>
              <a:t>The </a:t>
            </a:r>
            <a:r>
              <a:rPr lang="en-US" sz="2000" dirty="0">
                <a:solidFill>
                  <a:prstClr val="black"/>
                </a:solidFill>
              </a:rPr>
              <a:t>primary unit of composition in a procedural programming model is a </a:t>
            </a:r>
            <a:r>
              <a:rPr lang="en-US" sz="2000" dirty="0">
                <a:solidFill>
                  <a:srgbClr val="FF0000"/>
                </a:solidFill>
              </a:rPr>
              <a:t>procedure</a:t>
            </a:r>
            <a:r>
              <a:rPr lang="en-US" sz="2000" dirty="0">
                <a:solidFill>
                  <a:prstClr val="black"/>
                </a:solidFill>
              </a:rPr>
              <a:t> (mostly a function with side-effects</a:t>
            </a:r>
            <a:r>
              <a:rPr lang="en-US" sz="2000" dirty="0" smtClean="0">
                <a:solidFill>
                  <a:prstClr val="black"/>
                </a:solidFill>
              </a:rPr>
              <a:t>).</a:t>
            </a:r>
          </a:p>
          <a:p>
            <a:pPr marL="461963" lvl="0" indent="-234950">
              <a:spcBef>
                <a:spcPct val="30000"/>
              </a:spcBef>
              <a:buFont typeface="Wingdings" panose="05000000000000000000" pitchFamily="2" charset="2"/>
              <a:buChar char="§"/>
            </a:pPr>
            <a:r>
              <a:rPr lang="en-US" sz="2000" dirty="0" smtClean="0">
                <a:solidFill>
                  <a:prstClr val="black"/>
                </a:solidFill>
              </a:rPr>
              <a:t>Data </a:t>
            </a:r>
            <a:r>
              <a:rPr lang="en-US" sz="2000" dirty="0">
                <a:solidFill>
                  <a:prstClr val="black"/>
                </a:solidFill>
              </a:rPr>
              <a:t>is fed into a series of procedures that constitutes the process or algorithm in a solution </a:t>
            </a:r>
            <a:r>
              <a:rPr lang="en-US" sz="2000" dirty="0" smtClean="0">
                <a:solidFill>
                  <a:prstClr val="black"/>
                </a:solidFill>
              </a:rPr>
              <a:t>context.</a:t>
            </a:r>
          </a:p>
          <a:p>
            <a:pPr marL="461963" lvl="0" indent="-234950">
              <a:spcBef>
                <a:spcPct val="30000"/>
              </a:spcBef>
              <a:buFont typeface="Wingdings" panose="05000000000000000000" pitchFamily="2" charset="2"/>
              <a:buChar char="§"/>
            </a:pPr>
            <a:r>
              <a:rPr lang="en-US" sz="2000" dirty="0" smtClean="0">
                <a:solidFill>
                  <a:prstClr val="black"/>
                </a:solidFill>
              </a:rPr>
              <a:t>In </a:t>
            </a:r>
            <a:r>
              <a:rPr lang="en-US" sz="2000" dirty="0">
                <a:solidFill>
                  <a:prstClr val="black"/>
                </a:solidFill>
              </a:rPr>
              <a:t>the case of OOP, the data and related functions are represented together as a class, which acts as a fundamental unit in the programming </a:t>
            </a:r>
            <a:r>
              <a:rPr lang="en-US" sz="2000" dirty="0" smtClean="0">
                <a:solidFill>
                  <a:prstClr val="black"/>
                </a:solidFill>
              </a:rPr>
              <a:t>model.</a:t>
            </a:r>
          </a:p>
          <a:p>
            <a:pPr marL="461963" lvl="0" indent="-234950">
              <a:spcBef>
                <a:spcPct val="30000"/>
              </a:spcBef>
              <a:buFont typeface="Wingdings" panose="05000000000000000000" pitchFamily="2" charset="2"/>
              <a:buChar char="§"/>
            </a:pPr>
            <a:r>
              <a:rPr lang="en-US" sz="2000" dirty="0" smtClean="0">
                <a:solidFill>
                  <a:prstClr val="black"/>
                </a:solidFill>
              </a:rPr>
              <a:t>Schematically </a:t>
            </a:r>
            <a:r>
              <a:rPr lang="en-US" sz="2000" dirty="0">
                <a:solidFill>
                  <a:prstClr val="black"/>
                </a:solidFill>
              </a:rPr>
              <a:t>it is as follows</a:t>
            </a:r>
            <a:r>
              <a:rPr lang="en-US" sz="2000" dirty="0" smtClean="0">
                <a:solidFill>
                  <a:prstClr val="black"/>
                </a:solidFill>
              </a:rPr>
              <a:t>:</a:t>
            </a:r>
            <a:endParaRPr lang="en-US" sz="2000" dirty="0">
              <a:solidFill>
                <a:prstClr val="black"/>
              </a:solidFill>
            </a:endParaRPr>
          </a:p>
        </p:txBody>
      </p:sp>
      <p:pic>
        <p:nvPicPr>
          <p:cNvPr id="3" name="Picture 2"/>
          <p:cNvPicPr>
            <a:picLocks noChangeAspect="1"/>
          </p:cNvPicPr>
          <p:nvPr/>
        </p:nvPicPr>
        <p:blipFill>
          <a:blip r:embed="rId2"/>
          <a:stretch>
            <a:fillRect/>
          </a:stretch>
        </p:blipFill>
        <p:spPr>
          <a:xfrm>
            <a:off x="889233" y="4679577"/>
            <a:ext cx="6855947" cy="1652306"/>
          </a:xfrm>
          <a:prstGeom prst="rect">
            <a:avLst/>
          </a:prstGeom>
          <a:ln>
            <a:solidFill>
              <a:schemeClr val="accent1"/>
            </a:solidFill>
          </a:ln>
        </p:spPr>
      </p:pic>
    </p:spTree>
    <p:extLst>
      <p:ext uri="{BB962C8B-B14F-4D97-AF65-F5344CB8AC3E}">
        <p14:creationId xmlns:p14="http://schemas.microsoft.com/office/powerpoint/2010/main" val="68788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OOP Revolution</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t>As a programmer, one can create many instances of a class during the execution of a </a:t>
            </a:r>
            <a:r>
              <a:rPr lang="en-US" sz="2000" dirty="0" smtClean="0"/>
              <a:t>program.</a:t>
            </a:r>
          </a:p>
          <a:p>
            <a:pPr marL="461963" lvl="0">
              <a:spcBef>
                <a:spcPct val="30000"/>
              </a:spcBef>
              <a:buFont typeface="Wingdings" panose="05000000000000000000" pitchFamily="2" charset="2"/>
              <a:buChar char="§"/>
            </a:pPr>
            <a:r>
              <a:rPr lang="en-US" sz="2000" dirty="0" smtClean="0"/>
              <a:t>Since </a:t>
            </a:r>
            <a:r>
              <a:rPr lang="en-US" sz="2000" dirty="0"/>
              <a:t>class encapsulates data and its associated operations to provide a </a:t>
            </a:r>
            <a:r>
              <a:rPr lang="en-US" sz="2000" dirty="0">
                <a:solidFill>
                  <a:srgbClr val="FF0000"/>
                </a:solidFill>
              </a:rPr>
              <a:t>coherent entity</a:t>
            </a:r>
            <a:r>
              <a:rPr lang="en-US" sz="2000" dirty="0"/>
              <a:t>, the problems (or rather side-effects) associated with global variables/data (being used as payload for the procedures) went away all of a </a:t>
            </a:r>
            <a:r>
              <a:rPr lang="en-US" sz="2000" dirty="0" smtClean="0"/>
              <a:t>sudden.</a:t>
            </a:r>
          </a:p>
          <a:p>
            <a:pPr marL="461963" lvl="0">
              <a:spcBef>
                <a:spcPct val="30000"/>
              </a:spcBef>
              <a:buFont typeface="Wingdings" panose="05000000000000000000" pitchFamily="2" charset="2"/>
              <a:buChar char="§"/>
            </a:pPr>
            <a:r>
              <a:rPr lang="en-US" sz="2000" dirty="0" smtClean="0"/>
              <a:t>This </a:t>
            </a:r>
            <a:r>
              <a:rPr lang="en-US" sz="2000" dirty="0"/>
              <a:t>helped to manage the complexity of developing large </a:t>
            </a:r>
            <a:r>
              <a:rPr lang="en-US" sz="2000" dirty="0" smtClean="0"/>
              <a:t>software.</a:t>
            </a:r>
          </a:p>
          <a:p>
            <a:pPr marL="461963" lvl="0">
              <a:spcBef>
                <a:spcPct val="30000"/>
              </a:spcBef>
              <a:buFont typeface="Wingdings" panose="05000000000000000000" pitchFamily="2" charset="2"/>
              <a:buChar char="§"/>
            </a:pPr>
            <a:r>
              <a:rPr lang="en-US" sz="2000" dirty="0" smtClean="0"/>
              <a:t>OOP </a:t>
            </a:r>
            <a:r>
              <a:rPr lang="en-US" sz="2000" dirty="0"/>
              <a:t>revolutionized the way programmers modeled the problem domain, with class compositions leveraging encapsulation, association, inheritance, and </a:t>
            </a:r>
            <a:r>
              <a:rPr lang="en-US" sz="2000" dirty="0" smtClean="0"/>
              <a:t>polymorphism.</a:t>
            </a:r>
          </a:p>
          <a:p>
            <a:pPr marL="461963" lvl="0">
              <a:spcBef>
                <a:spcPct val="30000"/>
              </a:spcBef>
              <a:buFont typeface="Wingdings" panose="05000000000000000000" pitchFamily="2" charset="2"/>
              <a:buChar char="§"/>
            </a:pPr>
            <a:r>
              <a:rPr lang="en-US" sz="2000" dirty="0" smtClean="0"/>
              <a:t>Additionally</a:t>
            </a:r>
            <a:r>
              <a:rPr lang="en-US" sz="2000" dirty="0"/>
              <a:t>, with the flexibility to model hierarchies (that closely represent the problem domain) with ease, it became natural for developers to think in terms of </a:t>
            </a:r>
            <a:r>
              <a:rPr lang="en-US" sz="2000" dirty="0">
                <a:solidFill>
                  <a:srgbClr val="FF0000"/>
                </a:solidFill>
              </a:rPr>
              <a:t>objects</a:t>
            </a:r>
            <a:r>
              <a:rPr lang="en-US" sz="2000" dirty="0" smtClean="0"/>
              <a:t>.</a:t>
            </a:r>
            <a:endParaRPr lang="en-US" sz="2000" dirty="0"/>
          </a:p>
        </p:txBody>
      </p:sp>
    </p:spTree>
    <p:extLst>
      <p:ext uri="{BB962C8B-B14F-4D97-AF65-F5344CB8AC3E}">
        <p14:creationId xmlns:p14="http://schemas.microsoft.com/office/powerpoint/2010/main" val="13820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OOP Origin</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t>The origin of OOP can be traced back to the </a:t>
            </a:r>
            <a:r>
              <a:rPr lang="en-US" sz="2000" dirty="0">
                <a:solidFill>
                  <a:srgbClr val="FF0000"/>
                </a:solidFill>
              </a:rPr>
              <a:t>Simula programming language</a:t>
            </a:r>
            <a:r>
              <a:rPr lang="en-US" sz="2000" dirty="0"/>
              <a:t> created by Kristen Nygaard and Ole-Johan Dahl, released in the year </a:t>
            </a:r>
            <a:r>
              <a:rPr lang="en-US" sz="2000" dirty="0" smtClean="0"/>
              <a:t>1965.</a:t>
            </a:r>
          </a:p>
          <a:p>
            <a:pPr marL="461963" lvl="0">
              <a:spcBef>
                <a:spcPct val="30000"/>
              </a:spcBef>
              <a:buFont typeface="Wingdings" panose="05000000000000000000" pitchFamily="2" charset="2"/>
              <a:buChar char="§"/>
            </a:pPr>
            <a:r>
              <a:rPr lang="en-US" sz="2000" dirty="0" smtClean="0"/>
              <a:t>The </a:t>
            </a:r>
            <a:r>
              <a:rPr lang="en-US" sz="2000" dirty="0"/>
              <a:t>advent of the Smalltalk system helped the ideas of OOP to percolate to the academia and some consulting </a:t>
            </a:r>
            <a:r>
              <a:rPr lang="en-US" sz="2000" dirty="0" smtClean="0"/>
              <a:t>circles.</a:t>
            </a:r>
          </a:p>
          <a:p>
            <a:pPr marL="461963" lvl="0">
              <a:spcBef>
                <a:spcPct val="30000"/>
              </a:spcBef>
              <a:buFont typeface="Wingdings" panose="05000000000000000000" pitchFamily="2" charset="2"/>
              <a:buChar char="§"/>
            </a:pPr>
            <a:r>
              <a:rPr lang="en-US" sz="2000" dirty="0" smtClean="0"/>
              <a:t>Smalltalk </a:t>
            </a:r>
            <a:r>
              <a:rPr lang="en-US" sz="2000" dirty="0"/>
              <a:t>was a dynamically typed language, and primarily designed as a message passing </a:t>
            </a:r>
            <a:r>
              <a:rPr lang="en-US" sz="2000" dirty="0" smtClean="0"/>
              <a:t>system.</a:t>
            </a:r>
          </a:p>
          <a:p>
            <a:pPr marL="461963" lvl="0">
              <a:spcBef>
                <a:spcPct val="30000"/>
              </a:spcBef>
              <a:buFont typeface="Wingdings" panose="05000000000000000000" pitchFamily="2" charset="2"/>
              <a:buChar char="§"/>
            </a:pPr>
            <a:r>
              <a:rPr lang="en-US" sz="2000" dirty="0" smtClean="0"/>
              <a:t>Later</a:t>
            </a:r>
            <a:r>
              <a:rPr lang="en-US" sz="2000" dirty="0"/>
              <a:t>, they added Simula's class-based Object </a:t>
            </a:r>
            <a:r>
              <a:rPr lang="en-US" sz="2000" dirty="0" smtClean="0"/>
              <a:t>model.</a:t>
            </a:r>
          </a:p>
          <a:p>
            <a:pPr marL="461963" lvl="0">
              <a:spcBef>
                <a:spcPct val="30000"/>
              </a:spcBef>
              <a:buFont typeface="Wingdings" panose="05000000000000000000" pitchFamily="2" charset="2"/>
              <a:buChar char="§"/>
            </a:pPr>
            <a:r>
              <a:rPr lang="en-US" sz="2000" dirty="0" smtClean="0"/>
              <a:t>Alan </a:t>
            </a:r>
            <a:r>
              <a:rPr lang="en-US" sz="2000" dirty="0"/>
              <a:t>Kay, Dan Inaglis, and Adele Goldberg at Xerox PARC designed the language</a:t>
            </a:r>
            <a:r>
              <a:rPr lang="en-US" sz="2000" dirty="0" smtClean="0"/>
              <a:t>.</a:t>
            </a:r>
            <a:endParaRPr lang="en-US" sz="2000" dirty="0"/>
          </a:p>
        </p:txBody>
      </p:sp>
    </p:spTree>
    <p:extLst>
      <p:ext uri="{BB962C8B-B14F-4D97-AF65-F5344CB8AC3E}">
        <p14:creationId xmlns:p14="http://schemas.microsoft.com/office/powerpoint/2010/main" val="175736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4"/>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OOP Evolution</a:t>
            </a:r>
            <a:endParaRPr lang="en-US" dirty="0"/>
          </a:p>
        </p:txBody>
      </p:sp>
      <p:sp>
        <p:nvSpPr>
          <p:cNvPr id="6" name="Content Placeholder 3"/>
          <p:cNvSpPr>
            <a:spLocks noGrp="1"/>
          </p:cNvSpPr>
          <p:nvPr>
            <p:ph sz="half" idx="1"/>
          </p:nvPr>
        </p:nvSpPr>
        <p:spPr>
          <a:xfrm>
            <a:off x="111095" y="1273322"/>
            <a:ext cx="11949100" cy="5513371"/>
          </a:xfrm>
        </p:spPr>
        <p:txBody>
          <a:bodyPr>
            <a:normAutofit/>
          </a:bodyPr>
          <a:lstStyle/>
          <a:p>
            <a:pPr lvl="0">
              <a:spcBef>
                <a:spcPct val="30000"/>
              </a:spcBef>
              <a:buFont typeface="Wingdings" panose="05000000000000000000" pitchFamily="2" charset="2"/>
              <a:buChar char="v"/>
            </a:pPr>
            <a:r>
              <a:rPr lang="en-US" sz="2000" dirty="0"/>
              <a:t>The OOP model reached a </a:t>
            </a:r>
            <a:r>
              <a:rPr lang="en-US" sz="2000" dirty="0">
                <a:solidFill>
                  <a:srgbClr val="FF0000"/>
                </a:solidFill>
              </a:rPr>
              <a:t>critical mass</a:t>
            </a:r>
            <a:r>
              <a:rPr lang="en-US" sz="2000" dirty="0"/>
              <a:t> in the early </a:t>
            </a:r>
            <a:r>
              <a:rPr lang="en-US" sz="2000" dirty="0">
                <a:solidFill>
                  <a:srgbClr val="FF0000"/>
                </a:solidFill>
              </a:rPr>
              <a:t>1990</a:t>
            </a:r>
            <a:r>
              <a:rPr lang="en-US" sz="2000" dirty="0"/>
              <a:t>s, with the popularity of the C++ programming </a:t>
            </a:r>
            <a:r>
              <a:rPr lang="en-US" sz="2000" dirty="0" smtClean="0"/>
              <a:t>language.</a:t>
            </a:r>
          </a:p>
          <a:p>
            <a:pPr marL="461963" lvl="0">
              <a:spcBef>
                <a:spcPct val="30000"/>
              </a:spcBef>
              <a:buFont typeface="Wingdings" panose="05000000000000000000" pitchFamily="2" charset="2"/>
              <a:buChar char="§"/>
            </a:pPr>
            <a:r>
              <a:rPr lang="en-US" sz="2000" dirty="0" smtClean="0"/>
              <a:t>Even </a:t>
            </a:r>
            <a:r>
              <a:rPr lang="en-US" sz="2000" dirty="0"/>
              <a:t>though Smalltalk and C++ were OOP languages, Smalltalk was a </a:t>
            </a:r>
            <a:r>
              <a:rPr lang="en-US" sz="2000" dirty="0">
                <a:solidFill>
                  <a:srgbClr val="FF0000"/>
                </a:solidFill>
              </a:rPr>
              <a:t>dynamically typed programming</a:t>
            </a:r>
            <a:r>
              <a:rPr lang="en-US" sz="2000" dirty="0"/>
              <a:t> language, and C++ was a </a:t>
            </a:r>
            <a:r>
              <a:rPr lang="en-US" sz="2000" dirty="0">
                <a:solidFill>
                  <a:srgbClr val="FF0000"/>
                </a:solidFill>
              </a:rPr>
              <a:t>statically typed</a:t>
            </a:r>
            <a:r>
              <a:rPr lang="en-US" sz="2000" dirty="0"/>
              <a:t> (though weakly enforced) programming </a:t>
            </a:r>
            <a:r>
              <a:rPr lang="en-US" sz="2000" dirty="0" smtClean="0"/>
              <a:t>language.</a:t>
            </a:r>
          </a:p>
          <a:p>
            <a:pPr marL="461963" lvl="0">
              <a:spcBef>
                <a:spcPct val="30000"/>
              </a:spcBef>
              <a:buFont typeface="Wingdings" panose="05000000000000000000" pitchFamily="2" charset="2"/>
              <a:buChar char="§"/>
            </a:pPr>
            <a:r>
              <a:rPr lang="en-US" sz="2000" dirty="0" smtClean="0"/>
              <a:t>The </a:t>
            </a:r>
            <a:r>
              <a:rPr lang="en-US" sz="2000" dirty="0"/>
              <a:t>C++ programming language was created by </a:t>
            </a:r>
            <a:r>
              <a:rPr lang="en-US" sz="2000" dirty="0">
                <a:solidFill>
                  <a:srgbClr val="FF0000"/>
                </a:solidFill>
              </a:rPr>
              <a:t>Bjarne Stroustrup</a:t>
            </a:r>
            <a:r>
              <a:rPr lang="en-US" sz="2000" dirty="0"/>
              <a:t> at the AT&amp;T Bell Laboratories, as an extension of C (for wider adoption</a:t>
            </a:r>
            <a:r>
              <a:rPr lang="en-US" sz="2000" dirty="0" smtClean="0"/>
              <a:t>).</a:t>
            </a:r>
          </a:p>
          <a:p>
            <a:pPr marL="461963" lvl="0">
              <a:spcBef>
                <a:spcPct val="30000"/>
              </a:spcBef>
              <a:buFont typeface="Wingdings" panose="05000000000000000000" pitchFamily="2" charset="2"/>
              <a:buChar char="§"/>
            </a:pPr>
            <a:r>
              <a:rPr lang="en-US" sz="2000" dirty="0" smtClean="0"/>
              <a:t>In </a:t>
            </a:r>
            <a:r>
              <a:rPr lang="en-US" sz="2000" dirty="0"/>
              <a:t>this regard, C++, as a programming language, has issues in terms of usage because of the compulsion to make it </a:t>
            </a:r>
            <a:r>
              <a:rPr lang="en-US" sz="2000" dirty="0" smtClean="0"/>
              <a:t>C-compatible.</a:t>
            </a:r>
          </a:p>
          <a:p>
            <a:pPr marL="461963" lvl="0">
              <a:spcBef>
                <a:spcPct val="30000"/>
              </a:spcBef>
              <a:buFont typeface="Wingdings" panose="05000000000000000000" pitchFamily="2" charset="2"/>
              <a:buChar char="§"/>
            </a:pPr>
            <a:r>
              <a:rPr lang="en-US" sz="2000" dirty="0" smtClean="0"/>
              <a:t>The </a:t>
            </a:r>
            <a:r>
              <a:rPr lang="en-US" sz="2000" dirty="0"/>
              <a:t>story of evolution of the language is well chronicled in, The Design and Evolution of C++, a book written by Bjarne himself. </a:t>
            </a:r>
            <a:endParaRPr lang="en-US" sz="2000" dirty="0" smtClean="0"/>
          </a:p>
          <a:p>
            <a:pPr marL="461963" lvl="0">
              <a:spcBef>
                <a:spcPct val="30000"/>
              </a:spcBef>
              <a:buFont typeface="Wingdings" panose="05000000000000000000" pitchFamily="2" charset="2"/>
              <a:buChar char="§"/>
            </a:pPr>
            <a:r>
              <a:rPr lang="en-US" sz="2000" dirty="0" smtClean="0"/>
              <a:t>The </a:t>
            </a:r>
            <a:r>
              <a:rPr lang="en-US" sz="2000" dirty="0"/>
              <a:t>book deals with the rationale of designing the language and the design choices available for him to incorporate features such as single inheritance, multiple inheritance, virtual methods, exception handling, templates (Generics), I/O streams, and so </a:t>
            </a:r>
            <a:r>
              <a:rPr lang="en-US" sz="2000" dirty="0" smtClean="0"/>
              <a:t>on.</a:t>
            </a:r>
          </a:p>
          <a:p>
            <a:pPr marL="461963" lvl="0">
              <a:spcBef>
                <a:spcPct val="30000"/>
              </a:spcBef>
              <a:buFont typeface="Wingdings" panose="05000000000000000000" pitchFamily="2" charset="2"/>
              <a:buChar char="§"/>
            </a:pPr>
            <a:r>
              <a:rPr lang="en-US" sz="2000" dirty="0" smtClean="0"/>
              <a:t>Any </a:t>
            </a:r>
            <a:r>
              <a:rPr lang="en-US" sz="2000" dirty="0"/>
              <a:t>serious C++ developer should not miss this particular book, as it helps to understand the reason why the C++ programming language is the way it is</a:t>
            </a:r>
            <a:r>
              <a:rPr lang="en-US" sz="2000" dirty="0" smtClean="0"/>
              <a:t>!</a:t>
            </a:r>
            <a:endParaRPr lang="en-US" sz="2000" dirty="0"/>
          </a:p>
        </p:txBody>
      </p:sp>
    </p:spTree>
    <p:extLst>
      <p:ext uri="{BB962C8B-B14F-4D97-AF65-F5344CB8AC3E}">
        <p14:creationId xmlns:p14="http://schemas.microsoft.com/office/powerpoint/2010/main" val="287718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3001</Words>
  <Application>Microsoft Office PowerPoint</Application>
  <PresentationFormat>Widescreen</PresentationFormat>
  <Paragraphs>223</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An Introduction to Patterns and Pattern Catalogs</vt:lpstr>
      <vt:lpstr>Intro</vt:lpstr>
      <vt:lpstr>Topics</vt:lpstr>
      <vt:lpstr>OOP – A short history</vt:lpstr>
      <vt:lpstr>OOP Revolution</vt:lpstr>
      <vt:lpstr>OOP Origin</vt:lpstr>
      <vt:lpstr>OOP Evolution</vt:lpstr>
      <vt:lpstr>Protocol-based Programming &amp; Java</vt:lpstr>
      <vt:lpstr>C#</vt:lpstr>
      <vt:lpstr>Patterns and pattern movement</vt:lpstr>
      <vt:lpstr>Pattern Movement</vt:lpstr>
      <vt:lpstr>Figure C-1</vt:lpstr>
      <vt:lpstr>GoF</vt:lpstr>
      <vt:lpstr>POSA</vt:lpstr>
      <vt:lpstr>PoEAA</vt:lpstr>
      <vt:lpstr>EIP</vt:lpstr>
      <vt:lpstr>Core J2EE Patterns</vt:lpstr>
      <vt:lpstr>Domain-Driven Design</vt:lpstr>
      <vt:lpstr>Enterprise Patterns and MDA</vt:lpstr>
      <vt:lpstr>Key pattern catalogs</vt:lpstr>
      <vt:lpstr>Should we use all of these?</vt:lpstr>
      <vt:lpstr>Table P-1</vt:lpstr>
      <vt:lpstr>The C# language and the .NET platform</vt:lpstr>
      <vt:lpstr>C# language and the singleton pattern</vt:lpstr>
      <vt:lpstr>Why We Need Design Patterns?</vt:lpstr>
      <vt:lpstr>Intro</vt:lpstr>
      <vt:lpstr>Intro               |</vt:lpstr>
      <vt:lpstr>Some principles of software development</vt:lpstr>
      <vt:lpstr>KISS</vt:lpstr>
      <vt:lpstr>DRY</vt:lpstr>
      <vt:lpstr>YAGNI</vt:lpstr>
      <vt:lpstr>Low Coupling</vt:lpstr>
      <vt:lpstr>SOLID</vt:lpstr>
      <vt:lpstr>Listing S-1</vt:lpstr>
      <vt:lpstr>Why are patterns required?</vt:lpstr>
      <vt:lpstr>A quick foray into the .NET Reflection API</vt:lpstr>
      <vt:lpstr>Personal income tax computation – A case study</vt:lpstr>
      <vt:lpstr>Finalizing the solution</vt:lpstr>
      <vt:lpstr>A Logging Library</vt:lpstr>
      <vt:lpstr>Targeting Multiple Databases</vt:lpstr>
      <vt:lpstr>Producing Tabular Reports</vt:lpstr>
      <vt:lpstr>Plotting Mathematical Expressions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71</cp:revision>
  <dcterms:created xsi:type="dcterms:W3CDTF">2018-04-26T03:21:35Z</dcterms:created>
  <dcterms:modified xsi:type="dcterms:W3CDTF">2018-05-01T15:46:14Z</dcterms:modified>
</cp:coreProperties>
</file>