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handoutMasterIdLst>
    <p:handoutMasterId r:id="rId143"/>
  </p:handoutMasterIdLst>
  <p:sldIdLst>
    <p:sldId id="331" r:id="rId2"/>
    <p:sldId id="332" r:id="rId3"/>
    <p:sldId id="378" r:id="rId4"/>
    <p:sldId id="258" r:id="rId5"/>
    <p:sldId id="259" r:id="rId6"/>
    <p:sldId id="334" r:id="rId7"/>
    <p:sldId id="336" r:id="rId8"/>
    <p:sldId id="335" r:id="rId9"/>
    <p:sldId id="398" r:id="rId10"/>
    <p:sldId id="397" r:id="rId11"/>
    <p:sldId id="337" r:id="rId12"/>
    <p:sldId id="338" r:id="rId13"/>
    <p:sldId id="339" r:id="rId14"/>
    <p:sldId id="340" r:id="rId15"/>
    <p:sldId id="341" r:id="rId16"/>
    <p:sldId id="342" r:id="rId17"/>
    <p:sldId id="343" r:id="rId18"/>
    <p:sldId id="344"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380" r:id="rId40"/>
    <p:sldId id="381" r:id="rId41"/>
    <p:sldId id="379"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282" r:id="rId55"/>
    <p:sldId id="394" r:id="rId56"/>
    <p:sldId id="395" r:id="rId57"/>
    <p:sldId id="396" r:id="rId58"/>
    <p:sldId id="283" r:id="rId59"/>
    <p:sldId id="284" r:id="rId60"/>
    <p:sldId id="345" r:id="rId61"/>
    <p:sldId id="346" r:id="rId62"/>
    <p:sldId id="347" r:id="rId63"/>
    <p:sldId id="352" r:id="rId64"/>
    <p:sldId id="353" r:id="rId65"/>
    <p:sldId id="355" r:id="rId66"/>
    <p:sldId id="357" r:id="rId67"/>
    <p:sldId id="356" r:id="rId68"/>
    <p:sldId id="358" r:id="rId69"/>
    <p:sldId id="360" r:id="rId70"/>
    <p:sldId id="359" r:id="rId71"/>
    <p:sldId id="361" r:id="rId72"/>
    <p:sldId id="362" r:id="rId73"/>
    <p:sldId id="348" r:id="rId74"/>
    <p:sldId id="349" r:id="rId75"/>
    <p:sldId id="350" r:id="rId76"/>
    <p:sldId id="351" r:id="rId77"/>
    <p:sldId id="291" r:id="rId78"/>
    <p:sldId id="363" r:id="rId79"/>
    <p:sldId id="399" r:id="rId80"/>
    <p:sldId id="365" r:id="rId81"/>
    <p:sldId id="364" r:id="rId82"/>
    <p:sldId id="369" r:id="rId83"/>
    <p:sldId id="370" r:id="rId84"/>
    <p:sldId id="371" r:id="rId85"/>
    <p:sldId id="366" r:id="rId86"/>
    <p:sldId id="372" r:id="rId87"/>
    <p:sldId id="374" r:id="rId88"/>
    <p:sldId id="373" r:id="rId89"/>
    <p:sldId id="375" r:id="rId90"/>
    <p:sldId id="376" r:id="rId91"/>
    <p:sldId id="377" r:id="rId92"/>
    <p:sldId id="367" r:id="rId93"/>
    <p:sldId id="400" r:id="rId94"/>
    <p:sldId id="402" r:id="rId95"/>
    <p:sldId id="403" r:id="rId96"/>
    <p:sldId id="401" r:id="rId97"/>
    <p:sldId id="404" r:id="rId98"/>
    <p:sldId id="405" r:id="rId99"/>
    <p:sldId id="406" r:id="rId100"/>
    <p:sldId id="407" r:id="rId101"/>
    <p:sldId id="408" r:id="rId102"/>
    <p:sldId id="411" r:id="rId103"/>
    <p:sldId id="410" r:id="rId104"/>
    <p:sldId id="409" r:id="rId105"/>
    <p:sldId id="412" r:id="rId106"/>
    <p:sldId id="413" r:id="rId107"/>
    <p:sldId id="414" r:id="rId108"/>
    <p:sldId id="415" r:id="rId109"/>
    <p:sldId id="416" r:id="rId110"/>
    <p:sldId id="417" r:id="rId111"/>
    <p:sldId id="418" r:id="rId112"/>
    <p:sldId id="419" r:id="rId113"/>
    <p:sldId id="368" r:id="rId114"/>
    <p:sldId id="301" r:id="rId115"/>
    <p:sldId id="305" r:id="rId116"/>
    <p:sldId id="306" r:id="rId117"/>
    <p:sldId id="307" r:id="rId118"/>
    <p:sldId id="308" r:id="rId119"/>
    <p:sldId id="309" r:id="rId120"/>
    <p:sldId id="310" r:id="rId121"/>
    <p:sldId id="311" r:id="rId122"/>
    <p:sldId id="312" r:id="rId123"/>
    <p:sldId id="313" r:id="rId124"/>
    <p:sldId id="314" r:id="rId125"/>
    <p:sldId id="315" r:id="rId126"/>
    <p:sldId id="316" r:id="rId127"/>
    <p:sldId id="317" r:id="rId128"/>
    <p:sldId id="318" r:id="rId129"/>
    <p:sldId id="319" r:id="rId130"/>
    <p:sldId id="320" r:id="rId131"/>
    <p:sldId id="321" r:id="rId132"/>
    <p:sldId id="322" r:id="rId133"/>
    <p:sldId id="323" r:id="rId134"/>
    <p:sldId id="324" r:id="rId135"/>
    <p:sldId id="325" r:id="rId136"/>
    <p:sldId id="326" r:id="rId137"/>
    <p:sldId id="327" r:id="rId138"/>
    <p:sldId id="333" r:id="rId139"/>
    <p:sldId id="329" r:id="rId140"/>
    <p:sldId id="330"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ADDE8D-28FA-47FE-B869-D46C4EC6C66B}">
          <p14:sldIdLst>
            <p14:sldId id="331"/>
            <p14:sldId id="332"/>
            <p14:sldId id="378"/>
          </p14:sldIdLst>
        </p14:section>
        <p14:section name="Intro: SOLID Principles &amp; DP" id="{558F84EE-7FB0-4F2D-8876-E87FF59E77BE}">
          <p14:sldIdLst>
            <p14:sldId id="258"/>
            <p14:sldId id="259"/>
            <p14:sldId id="334"/>
            <p14:sldId id="336"/>
            <p14:sldId id="335"/>
            <p14:sldId id="398"/>
            <p14:sldId id="397"/>
            <p14:sldId id="337"/>
            <p14:sldId id="338"/>
            <p14:sldId id="339"/>
            <p14:sldId id="340"/>
            <p14:sldId id="341"/>
            <p14:sldId id="342"/>
            <p14:sldId id="343"/>
            <p14:sldId id="344"/>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380"/>
            <p14:sldId id="381"/>
            <p14:sldId id="379"/>
            <p14:sldId id="382"/>
            <p14:sldId id="383"/>
            <p14:sldId id="384"/>
            <p14:sldId id="385"/>
            <p14:sldId id="386"/>
            <p14:sldId id="387"/>
            <p14:sldId id="388"/>
            <p14:sldId id="389"/>
            <p14:sldId id="390"/>
            <p14:sldId id="391"/>
            <p14:sldId id="392"/>
            <p14:sldId id="393"/>
            <p14:sldId id="282"/>
            <p14:sldId id="394"/>
            <p14:sldId id="395"/>
            <p14:sldId id="396"/>
          </p14:sldIdLst>
        </p14:section>
        <p14:section name="SOLID Principles" id="{8261C193-6346-49CD-A609-91A41B0849E8}">
          <p14:sldIdLst>
            <p14:sldId id="283"/>
            <p14:sldId id="284"/>
            <p14:sldId id="345"/>
            <p14:sldId id="346"/>
            <p14:sldId id="347"/>
            <p14:sldId id="352"/>
            <p14:sldId id="353"/>
            <p14:sldId id="355"/>
            <p14:sldId id="357"/>
            <p14:sldId id="356"/>
            <p14:sldId id="358"/>
            <p14:sldId id="360"/>
            <p14:sldId id="359"/>
            <p14:sldId id="361"/>
            <p14:sldId id="362"/>
            <p14:sldId id="348"/>
            <p14:sldId id="349"/>
            <p14:sldId id="350"/>
            <p14:sldId id="351"/>
          </p14:sldIdLst>
        </p14:section>
        <p14:section name="Creational Patt: 3/5" id="{86F5EC03-C908-42DA-AC45-394AB02BF28E}">
          <p14:sldIdLst>
            <p14:sldId id="291"/>
            <p14:sldId id="363"/>
            <p14:sldId id="399"/>
            <p14:sldId id="365"/>
            <p14:sldId id="364"/>
            <p14:sldId id="369"/>
            <p14:sldId id="370"/>
            <p14:sldId id="371"/>
            <p14:sldId id="366"/>
            <p14:sldId id="372"/>
            <p14:sldId id="374"/>
            <p14:sldId id="373"/>
            <p14:sldId id="375"/>
            <p14:sldId id="376"/>
            <p14:sldId id="377"/>
            <p14:sldId id="367"/>
            <p14:sldId id="400"/>
            <p14:sldId id="402"/>
            <p14:sldId id="403"/>
            <p14:sldId id="401"/>
            <p14:sldId id="404"/>
            <p14:sldId id="405"/>
            <p14:sldId id="406"/>
            <p14:sldId id="407"/>
            <p14:sldId id="408"/>
            <p14:sldId id="411"/>
            <p14:sldId id="410"/>
            <p14:sldId id="409"/>
            <p14:sldId id="412"/>
            <p14:sldId id="413"/>
            <p14:sldId id="414"/>
            <p14:sldId id="415"/>
            <p14:sldId id="416"/>
            <p14:sldId id="417"/>
            <p14:sldId id="418"/>
            <p14:sldId id="419"/>
            <p14:sldId id="368"/>
          </p14:sldIdLst>
        </p14:section>
        <p14:section name="Creational Patt: 2/5" id="{C134594D-1DBA-4702-A475-5BC668856F9A}">
          <p14:sldIdLst>
            <p14:sldId id="301"/>
          </p14:sldIdLst>
        </p14:section>
        <p14:section name="Structural Patt: 4/7" id="{FFA0656A-9935-4196-9E8B-BCD076486926}">
          <p14:sldIdLst/>
        </p14:section>
        <p14:section name="Structural Patt: 3/7" id="{952F718C-AF04-437F-BB60-6D69E8F8F674}">
          <p14:sldIdLst/>
        </p14:section>
        <p14:section name="Behavioral Patt: 4/11" id="{F970B338-C5DF-417D-AB2F-85EF26083511}">
          <p14:sldIdLst/>
        </p14:section>
        <p14:section name="Behavioral Patt: 3/11" id="{4E822B2C-BCE6-4E51-AD84-F5880CDB12DE}">
          <p14:sldIdLst/>
        </p14:section>
        <p14:section name="Behavioral Patt: 4/11" id="{6575EED7-4486-452B-A360-42B859AC46B2}">
          <p14:sldIdLst/>
        </p14:section>
        <p14:section name="PoEAA" id="{A0FDD639-49F6-41FD-A441-CC7E459D69BA}">
          <p14:sldIdLst>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Lst>
        </p14:section>
        <p14:section name="JavaScript Patterns" id="{F52A4205-1433-4AF6-946D-D3E8675EB444}">
          <p14:sldIdLst/>
        </p14:section>
        <p14:section name="Appendix Section" id="{7F3B3F7E-D6E3-4412-B5AD-B1F2D1ED55DB}">
          <p14:sldIdLst>
            <p14:sldId id="333"/>
            <p14:sldId id="329"/>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6552" autoAdjust="0"/>
  </p:normalViewPr>
  <p:slideViewPr>
    <p:cSldViewPr snapToGrid="0">
      <p:cViewPr>
        <p:scale>
          <a:sx n="106" d="100"/>
          <a:sy n="106" d="100"/>
        </p:scale>
        <p:origin x="522" y="34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02 Jan 2018</a:t>
            </a:r>
            <a:endParaRPr lang="en-US"/>
          </a:p>
        </p:txBody>
      </p:sp>
      <p:sp>
        <p:nvSpPr>
          <p:cNvPr id="5" name="Footer Placeholder 4"/>
          <p:cNvSpPr>
            <a:spLocks noGrp="1"/>
          </p:cNvSpPr>
          <p:nvPr>
            <p:ph type="ftr" sz="quarter" idx="11"/>
          </p:nvPr>
        </p:nvSpPr>
        <p:spPr/>
        <p:txBody>
          <a:bodyPr/>
          <a:lstStyle/>
          <a:p>
            <a:r>
              <a:rPr lang="en-US" smtClean="0"/>
              <a:t>Royal Sapphire Edu</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473515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02 Jan 2018</a:t>
            </a:r>
            <a:endParaRPr lang="en-US"/>
          </a:p>
        </p:txBody>
      </p:sp>
      <p:sp>
        <p:nvSpPr>
          <p:cNvPr id="6" name="Footer Placeholder 5"/>
          <p:cNvSpPr>
            <a:spLocks noGrp="1"/>
          </p:cNvSpPr>
          <p:nvPr>
            <p:ph type="ftr" sz="quarter" idx="11"/>
          </p:nvPr>
        </p:nvSpPr>
        <p:spPr/>
        <p:txBody>
          <a:bodyPr/>
          <a:lstStyle/>
          <a:p>
            <a:r>
              <a:rPr lang="en-US" smtClean="0"/>
              <a:t>Royal Sapphire Edu</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36698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02 Jan 2018</a:t>
            </a:r>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149869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02 Jan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 id="2147483675" r:id="rId13"/>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docs.asp.net/" TargetMode="External"/><Relationship Id="rId2" Type="http://schemas.openxmlformats.org/officeDocument/2006/relationships/hyperlink" Target="http://www.asp.net/"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SD: Patterns ASP.NET</a:t>
            </a:r>
            <a:endParaRPr lang="en-US" dirty="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26538667"/>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02</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Jan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27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4- 6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r>
                        <a:rPr lang="en-US" sz="1400" kern="1200" dirty="0" smtClean="0">
                          <a:solidFill>
                            <a:schemeClr val="dk1"/>
                          </a:solidFill>
                          <a:latin typeface="Gill Sans MT" panose="020B0502020104020203" pitchFamily="34" charset="0"/>
                          <a:ea typeface="+mn-ea"/>
                          <a:cs typeface="+mn-cs"/>
                        </a:rPr>
                        <a:t>27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3: 77- 80</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2836204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Code 1-1</a:t>
            </a:r>
            <a:endParaRPr lang="en-US"/>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pic>
        <p:nvPicPr>
          <p:cNvPr id="8" name="Picture 7"/>
          <p:cNvPicPr>
            <a:picLocks noChangeAspect="1"/>
          </p:cNvPicPr>
          <p:nvPr/>
        </p:nvPicPr>
        <p:blipFill>
          <a:blip r:embed="rId2"/>
          <a:stretch>
            <a:fillRect/>
          </a:stretch>
        </p:blipFill>
        <p:spPr>
          <a:xfrm>
            <a:off x="152400" y="1273246"/>
            <a:ext cx="3438525" cy="1714500"/>
          </a:xfrm>
          <a:prstGeom prst="rect">
            <a:avLst/>
          </a:prstGeom>
          <a:ln>
            <a:solidFill>
              <a:schemeClr val="accent1"/>
            </a:solidFill>
          </a:ln>
        </p:spPr>
      </p:pic>
    </p:spTree>
    <p:extLst>
      <p:ext uri="{BB962C8B-B14F-4D97-AF65-F5344CB8AC3E}">
        <p14:creationId xmlns:p14="http://schemas.microsoft.com/office/powerpoint/2010/main" val="14034462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Figure 3-6</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100</a:t>
            </a:fld>
            <a:endParaRPr lang="en-US" dirty="0"/>
          </a:p>
        </p:txBody>
      </p:sp>
      <p:pic>
        <p:nvPicPr>
          <p:cNvPr id="12" name="Picture 11"/>
          <p:cNvPicPr>
            <a:picLocks noChangeAspect="1"/>
          </p:cNvPicPr>
          <p:nvPr/>
        </p:nvPicPr>
        <p:blipFill>
          <a:blip r:embed="rId2"/>
          <a:stretch>
            <a:fillRect/>
          </a:stretch>
        </p:blipFill>
        <p:spPr>
          <a:xfrm>
            <a:off x="152400" y="1258431"/>
            <a:ext cx="3333184" cy="5253314"/>
          </a:xfrm>
          <a:prstGeom prst="rect">
            <a:avLst/>
          </a:prstGeom>
          <a:ln>
            <a:solidFill>
              <a:schemeClr val="accent1"/>
            </a:solidFill>
          </a:ln>
        </p:spPr>
      </p:pic>
    </p:spTree>
    <p:extLst>
      <p:ext uri="{BB962C8B-B14F-4D97-AF65-F5344CB8AC3E}">
        <p14:creationId xmlns:p14="http://schemas.microsoft.com/office/powerpoint/2010/main" val="39496201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Overview</a:t>
            </a:r>
            <a:endParaRPr lang="en-US" dirty="0"/>
          </a:p>
        </p:txBody>
      </p:sp>
      <p:sp>
        <p:nvSpPr>
          <p:cNvPr id="3" name="Content Placeholder 2"/>
          <p:cNvSpPr>
            <a:spLocks noGrp="1"/>
          </p:cNvSpPr>
          <p:nvPr>
            <p:ph idx="1"/>
          </p:nvPr>
        </p:nvSpPr>
        <p:spPr/>
        <p:txBody>
          <a:bodyPr/>
          <a:lstStyle/>
          <a:p>
            <a:r>
              <a:rPr lang="en-US" dirty="0"/>
              <a:t>As you can see, the application displays two charts </a:t>
            </a:r>
            <a:r>
              <a:rPr lang="en-US" dirty="0" smtClean="0"/>
              <a:t>—</a:t>
            </a:r>
          </a:p>
          <a:p>
            <a:pPr lvl="2"/>
            <a:r>
              <a:rPr lang="en-US" dirty="0" smtClean="0"/>
              <a:t>a </a:t>
            </a:r>
            <a:r>
              <a:rPr lang="en-US" dirty="0"/>
              <a:t>bar chart in the top part </a:t>
            </a:r>
            <a:r>
              <a:rPr lang="en-US" dirty="0" smtClean="0"/>
              <a:t>and</a:t>
            </a:r>
          </a:p>
          <a:p>
            <a:pPr lvl="2"/>
            <a:r>
              <a:rPr lang="en-US" dirty="0" smtClean="0"/>
              <a:t>a </a:t>
            </a:r>
            <a:r>
              <a:rPr lang="en-US" dirty="0"/>
              <a:t>pie chart in the bottom part of the </a:t>
            </a:r>
            <a:r>
              <a:rPr lang="en-US" dirty="0" smtClean="0"/>
              <a:t>page</a:t>
            </a:r>
          </a:p>
          <a:p>
            <a:pPr lvl="1"/>
            <a:r>
              <a:rPr lang="en-US" dirty="0" smtClean="0"/>
              <a:t>The </a:t>
            </a:r>
            <a:r>
              <a:rPr lang="en-US" dirty="0"/>
              <a:t>bar chart is rendered using a </a:t>
            </a:r>
            <a:r>
              <a:rPr lang="en-US" dirty="0">
                <a:solidFill>
                  <a:srgbClr val="FF0000"/>
                </a:solidFill>
              </a:rPr>
              <a:t>BarChart</a:t>
            </a:r>
            <a:r>
              <a:rPr lang="en-US" dirty="0"/>
              <a:t> object returned by </a:t>
            </a:r>
            <a:r>
              <a:rPr lang="en-US" dirty="0">
                <a:solidFill>
                  <a:srgbClr val="FF0000"/>
                </a:solidFill>
              </a:rPr>
              <a:t>ChartProviderFree</a:t>
            </a:r>
            <a:r>
              <a:rPr lang="en-US" dirty="0"/>
              <a:t> class, and the pie chart is rendered using a PieChart object returned by </a:t>
            </a:r>
            <a:r>
              <a:rPr lang="en-US" dirty="0">
                <a:solidFill>
                  <a:srgbClr val="FF0000"/>
                </a:solidFill>
              </a:rPr>
              <a:t>ChartProviderPaid</a:t>
            </a:r>
            <a:r>
              <a:rPr lang="en-US" dirty="0"/>
              <a:t> </a:t>
            </a:r>
            <a:r>
              <a:rPr lang="en-US" dirty="0" smtClean="0"/>
              <a:t>class.</a:t>
            </a:r>
          </a:p>
          <a:p>
            <a:pPr lvl="1"/>
            <a:r>
              <a:rPr lang="en-US" dirty="0" smtClean="0"/>
              <a:t>Begin </a:t>
            </a:r>
            <a:r>
              <a:rPr lang="en-US" dirty="0"/>
              <a:t>by creating a new ASP.NET web application using Visual Studio and configure it to use MVC (see Chapter 1 for more details</a:t>
            </a:r>
            <a:r>
              <a:rPr lang="en-US" dirty="0" smtClean="0"/>
              <a:t>).</a:t>
            </a:r>
          </a:p>
          <a:p>
            <a:pPr lvl="1"/>
            <a:r>
              <a:rPr lang="en-US" dirty="0" smtClean="0"/>
              <a:t>Add </a:t>
            </a:r>
            <a:r>
              <a:rPr lang="en-US" dirty="0"/>
              <a:t>a reference to the </a:t>
            </a:r>
            <a:r>
              <a:rPr lang="en-US" dirty="0">
                <a:solidFill>
                  <a:srgbClr val="FF0000"/>
                </a:solidFill>
              </a:rPr>
              <a:t>System.Drawing</a:t>
            </a:r>
            <a:r>
              <a:rPr lang="en-US" dirty="0"/>
              <a:t> </a:t>
            </a:r>
            <a:r>
              <a:rPr lang="en-US" dirty="0" smtClean="0">
                <a:solidFill>
                  <a:srgbClr val="0070C0"/>
                </a:solidFill>
              </a:rPr>
              <a:t>assembly</a:t>
            </a:r>
            <a:r>
              <a:rPr lang="en-US" dirty="0" smtClean="0"/>
              <a:t>.</a:t>
            </a:r>
          </a:p>
          <a:p>
            <a:pPr lvl="2"/>
            <a:r>
              <a:rPr lang="en-US" dirty="0" smtClean="0"/>
              <a:t>You </a:t>
            </a:r>
            <a:r>
              <a:rPr lang="en-US" dirty="0"/>
              <a:t>will use classes from this assembly to generate the </a:t>
            </a:r>
            <a:r>
              <a:rPr lang="en-US" dirty="0" smtClean="0"/>
              <a:t>charts.</a:t>
            </a:r>
          </a:p>
          <a:p>
            <a:pPr lvl="2"/>
            <a:r>
              <a:rPr lang="en-US" dirty="0" smtClean="0"/>
              <a:t>Also </a:t>
            </a:r>
            <a:r>
              <a:rPr lang="en-US" dirty="0"/>
              <a:t>delete the </a:t>
            </a:r>
            <a:r>
              <a:rPr lang="en-US" dirty="0">
                <a:solidFill>
                  <a:srgbClr val="FF0000"/>
                </a:solidFill>
              </a:rPr>
              <a:t>dnxcore50</a:t>
            </a:r>
            <a:r>
              <a:rPr lang="en-US" dirty="0"/>
              <a:t> </a:t>
            </a:r>
            <a:r>
              <a:rPr lang="en-US" dirty="0">
                <a:solidFill>
                  <a:srgbClr val="0070C0"/>
                </a:solidFill>
              </a:rPr>
              <a:t>entry</a:t>
            </a:r>
            <a:r>
              <a:rPr lang="en-US" dirty="0"/>
              <a:t> from the frameworks section of the </a:t>
            </a:r>
            <a:r>
              <a:rPr lang="en-US" dirty="0">
                <a:solidFill>
                  <a:srgbClr val="FF0000"/>
                </a:solidFill>
              </a:rPr>
              <a:t>Project.json</a:t>
            </a:r>
            <a:r>
              <a:rPr lang="en-US" dirty="0"/>
              <a:t> </a:t>
            </a:r>
            <a:r>
              <a:rPr lang="en-US" dirty="0" smtClean="0">
                <a:solidFill>
                  <a:srgbClr val="0070C0"/>
                </a:solidFill>
              </a:rPr>
              <a:t>file</a:t>
            </a:r>
            <a:r>
              <a:rPr lang="en-US" dirty="0" smtClean="0"/>
              <a:t>.</a:t>
            </a:r>
          </a:p>
          <a:p>
            <a:pPr lvl="2"/>
            <a:r>
              <a:rPr lang="en-US" dirty="0" smtClean="0"/>
              <a:t>Then </a:t>
            </a:r>
            <a:r>
              <a:rPr lang="en-US" dirty="0"/>
              <a:t>add the </a:t>
            </a:r>
            <a:r>
              <a:rPr lang="en-US" dirty="0">
                <a:solidFill>
                  <a:srgbClr val="FF0000"/>
                </a:solidFill>
              </a:rPr>
              <a:t>IChart</a:t>
            </a:r>
            <a:r>
              <a:rPr lang="en-US" dirty="0"/>
              <a:t> interface to the </a:t>
            </a:r>
            <a:r>
              <a:rPr lang="en-US" dirty="0">
                <a:solidFill>
                  <a:srgbClr val="FF0000"/>
                </a:solidFill>
              </a:rPr>
              <a:t>Core </a:t>
            </a:r>
            <a:r>
              <a:rPr lang="en-US" dirty="0">
                <a:solidFill>
                  <a:srgbClr val="0070C0"/>
                </a:solidFill>
              </a:rPr>
              <a:t>folder</a:t>
            </a:r>
            <a:r>
              <a:rPr lang="en-US" dirty="0"/>
              <a:t> and modify it as shown in </a:t>
            </a:r>
            <a:r>
              <a:rPr lang="en-US" dirty="0">
                <a:solidFill>
                  <a:srgbClr val="FF0000"/>
                </a:solidFill>
              </a:rPr>
              <a:t>Listing </a:t>
            </a:r>
            <a:r>
              <a:rPr lang="en-US" dirty="0" smtClean="0">
                <a:solidFill>
                  <a:srgbClr val="FF0000"/>
                </a:solidFill>
              </a:rPr>
              <a:t>3-5</a:t>
            </a:r>
            <a:r>
              <a:rPr lang="en-US" dirty="0" smtClean="0"/>
              <a:t>.</a:t>
            </a:r>
          </a:p>
          <a:p>
            <a:pPr lvl="1"/>
            <a:r>
              <a:rPr lang="en-US" dirty="0"/>
              <a:t>Now, add the </a:t>
            </a:r>
            <a:r>
              <a:rPr lang="en-US" dirty="0">
                <a:solidFill>
                  <a:srgbClr val="FF0000"/>
                </a:solidFill>
              </a:rPr>
              <a:t>BarChart</a:t>
            </a:r>
            <a:r>
              <a:rPr lang="en-US" dirty="0"/>
              <a:t> class to the </a:t>
            </a:r>
            <a:r>
              <a:rPr lang="en-US" dirty="0">
                <a:solidFill>
                  <a:srgbClr val="FF0000"/>
                </a:solidFill>
              </a:rPr>
              <a:t>Core </a:t>
            </a:r>
            <a:r>
              <a:rPr lang="en-US" dirty="0">
                <a:solidFill>
                  <a:srgbClr val="0070C0"/>
                </a:solidFill>
              </a:rPr>
              <a:t>folder</a:t>
            </a:r>
            <a:r>
              <a:rPr lang="en-US" dirty="0"/>
              <a:t> and write the code shown in </a:t>
            </a:r>
            <a:r>
              <a:rPr lang="en-US" dirty="0">
                <a:solidFill>
                  <a:srgbClr val="FF0000"/>
                </a:solidFill>
              </a:rPr>
              <a:t>Listing 3-6</a:t>
            </a:r>
            <a:r>
              <a:rPr lang="en-US" dirty="0"/>
              <a:t> in it</a:t>
            </a:r>
            <a:r>
              <a:rPr lang="en-US" dirty="0" smtClean="0"/>
              <a:t>.</a:t>
            </a:r>
          </a:p>
          <a:p>
            <a:pPr lvl="1"/>
            <a:r>
              <a:rPr lang="en-US" dirty="0"/>
              <a:t>Next, add another class, </a:t>
            </a:r>
            <a:r>
              <a:rPr lang="en-US" dirty="0">
                <a:solidFill>
                  <a:srgbClr val="FF0000"/>
                </a:solidFill>
              </a:rPr>
              <a:t>PieChart</a:t>
            </a:r>
            <a:r>
              <a:rPr lang="en-US" dirty="0"/>
              <a:t> , to the </a:t>
            </a:r>
            <a:r>
              <a:rPr lang="en-US" dirty="0">
                <a:solidFill>
                  <a:srgbClr val="FF0000"/>
                </a:solidFill>
              </a:rPr>
              <a:t>Core </a:t>
            </a:r>
            <a:r>
              <a:rPr lang="en-US" dirty="0">
                <a:solidFill>
                  <a:srgbClr val="0070C0"/>
                </a:solidFill>
              </a:rPr>
              <a:t>folder</a:t>
            </a:r>
            <a:r>
              <a:rPr lang="en-US" dirty="0"/>
              <a:t> and write the code shown in </a:t>
            </a:r>
            <a:r>
              <a:rPr lang="en-US" dirty="0">
                <a:solidFill>
                  <a:srgbClr val="FF0000"/>
                </a:solidFill>
              </a:rPr>
              <a:t>Listing 3-7</a:t>
            </a:r>
            <a:r>
              <a:rPr lang="en-US" dirty="0"/>
              <a:t> in it.</a:t>
            </a:r>
          </a:p>
          <a:p>
            <a:pPr lvl="1"/>
            <a:r>
              <a:rPr lang="en-US" dirty="0"/>
              <a:t>Next, add the </a:t>
            </a:r>
            <a:r>
              <a:rPr lang="en-US" dirty="0">
                <a:solidFill>
                  <a:srgbClr val="FF0000"/>
                </a:solidFill>
              </a:rPr>
              <a:t>IChartProvider</a:t>
            </a:r>
            <a:r>
              <a:rPr lang="en-US" dirty="0"/>
              <a:t> interface to the </a:t>
            </a:r>
            <a:r>
              <a:rPr lang="en-US" dirty="0">
                <a:solidFill>
                  <a:srgbClr val="FF0000"/>
                </a:solidFill>
              </a:rPr>
              <a:t>Core </a:t>
            </a:r>
            <a:r>
              <a:rPr lang="en-US" dirty="0">
                <a:solidFill>
                  <a:srgbClr val="0070C0"/>
                </a:solidFill>
              </a:rPr>
              <a:t>folder</a:t>
            </a:r>
            <a:r>
              <a:rPr lang="en-US" dirty="0"/>
              <a:t> as shown in </a:t>
            </a:r>
            <a:r>
              <a:rPr lang="en-US" dirty="0">
                <a:solidFill>
                  <a:srgbClr val="FF0000"/>
                </a:solidFill>
              </a:rPr>
              <a:t>Listing </a:t>
            </a:r>
            <a:r>
              <a:rPr lang="en-US" dirty="0" smtClean="0">
                <a:solidFill>
                  <a:srgbClr val="FF0000"/>
                </a:solidFill>
              </a:rPr>
              <a:t>3-8</a:t>
            </a:r>
          </a:p>
          <a:p>
            <a:pPr lvl="1"/>
            <a:r>
              <a:rPr lang="en-US" dirty="0"/>
              <a:t>Now, add </a:t>
            </a:r>
            <a:r>
              <a:rPr lang="en-US" dirty="0">
                <a:solidFill>
                  <a:srgbClr val="FF0000"/>
                </a:solidFill>
              </a:rPr>
              <a:t>HomeController</a:t>
            </a:r>
            <a:r>
              <a:rPr lang="en-US" dirty="0"/>
              <a:t> to the </a:t>
            </a:r>
            <a:r>
              <a:rPr lang="en-US" dirty="0">
                <a:solidFill>
                  <a:srgbClr val="FF0000"/>
                </a:solidFill>
              </a:rPr>
              <a:t>Controllers</a:t>
            </a:r>
            <a:r>
              <a:rPr lang="en-US" dirty="0"/>
              <a:t> </a:t>
            </a:r>
            <a:r>
              <a:rPr lang="en-US" dirty="0">
                <a:solidFill>
                  <a:srgbClr val="0070C0"/>
                </a:solidFill>
              </a:rPr>
              <a:t>folder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101</a:t>
            </a:fld>
            <a:endParaRPr lang="en-US" dirty="0"/>
          </a:p>
        </p:txBody>
      </p:sp>
    </p:spTree>
    <p:extLst>
      <p:ext uri="{BB962C8B-B14F-4D97-AF65-F5344CB8AC3E}">
        <p14:creationId xmlns:p14="http://schemas.microsoft.com/office/powerpoint/2010/main" val="537803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Listing 3-5</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102</a:t>
            </a:fld>
            <a:endParaRPr lang="en-US" dirty="0"/>
          </a:p>
        </p:txBody>
      </p:sp>
      <p:pic>
        <p:nvPicPr>
          <p:cNvPr id="2" name="Picture 1"/>
          <p:cNvPicPr>
            <a:picLocks noChangeAspect="1"/>
          </p:cNvPicPr>
          <p:nvPr/>
        </p:nvPicPr>
        <p:blipFill>
          <a:blip r:embed="rId2"/>
          <a:stretch>
            <a:fillRect/>
          </a:stretch>
        </p:blipFill>
        <p:spPr>
          <a:xfrm>
            <a:off x="152400" y="1274417"/>
            <a:ext cx="3933825" cy="2246611"/>
          </a:xfrm>
          <a:prstGeom prst="rect">
            <a:avLst/>
          </a:prstGeom>
          <a:ln>
            <a:solidFill>
              <a:schemeClr val="accent1"/>
            </a:solidFill>
          </a:ln>
        </p:spPr>
      </p:pic>
    </p:spTree>
    <p:extLst>
      <p:ext uri="{BB962C8B-B14F-4D97-AF65-F5344CB8AC3E}">
        <p14:creationId xmlns:p14="http://schemas.microsoft.com/office/powerpoint/2010/main" val="10804338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IChart Interface</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IChart</a:t>
            </a:r>
            <a:r>
              <a:rPr lang="en-US" dirty="0"/>
              <a:t> interface </a:t>
            </a:r>
            <a:r>
              <a:rPr lang="en-US" dirty="0" smtClean="0"/>
              <a:t>defines</a:t>
            </a:r>
          </a:p>
          <a:p>
            <a:pPr lvl="2"/>
            <a:r>
              <a:rPr lang="en-US" dirty="0" smtClean="0"/>
              <a:t>three </a:t>
            </a:r>
            <a:r>
              <a:rPr lang="en-US" dirty="0"/>
              <a:t>properties </a:t>
            </a:r>
            <a:r>
              <a:rPr lang="en-US" dirty="0" smtClean="0"/>
              <a:t>and</a:t>
            </a:r>
          </a:p>
          <a:p>
            <a:pPr lvl="2"/>
            <a:r>
              <a:rPr lang="en-US" dirty="0" smtClean="0"/>
              <a:t>one method</a:t>
            </a:r>
          </a:p>
          <a:p>
            <a:pPr lvl="1"/>
            <a:r>
              <a:rPr lang="en-US" dirty="0" smtClean="0"/>
              <a:t>The </a:t>
            </a:r>
            <a:r>
              <a:rPr lang="en-US" dirty="0">
                <a:solidFill>
                  <a:srgbClr val="FF0000"/>
                </a:solidFill>
              </a:rPr>
              <a:t>Title</a:t>
            </a:r>
            <a:r>
              <a:rPr lang="en-US" dirty="0"/>
              <a:t> property represents the title of the chart under </a:t>
            </a:r>
            <a:r>
              <a:rPr lang="en-US" dirty="0" smtClean="0"/>
              <a:t>consideration.</a:t>
            </a:r>
          </a:p>
          <a:p>
            <a:pPr lvl="1"/>
            <a:r>
              <a:rPr lang="en-US" dirty="0" smtClean="0"/>
              <a:t>The </a:t>
            </a:r>
            <a:r>
              <a:rPr lang="en-US" dirty="0">
                <a:solidFill>
                  <a:srgbClr val="FF0000"/>
                </a:solidFill>
              </a:rPr>
              <a:t>XData</a:t>
            </a:r>
            <a:r>
              <a:rPr lang="en-US" dirty="0"/>
              <a:t> and </a:t>
            </a:r>
            <a:r>
              <a:rPr lang="en-US" dirty="0">
                <a:solidFill>
                  <a:srgbClr val="FF0000"/>
                </a:solidFill>
              </a:rPr>
              <a:t>YData</a:t>
            </a:r>
            <a:r>
              <a:rPr lang="en-US" dirty="0"/>
              <a:t> properties are </a:t>
            </a:r>
            <a:r>
              <a:rPr lang="en-US" dirty="0">
                <a:solidFill>
                  <a:srgbClr val="FF0000"/>
                </a:solidFill>
              </a:rPr>
              <a:t>List</a:t>
            </a:r>
            <a:r>
              <a:rPr lang="en-US" dirty="0"/>
              <a:t> objects that represent X-axis data and Y-axis data, </a:t>
            </a:r>
            <a:r>
              <a:rPr lang="en-US" dirty="0" smtClean="0"/>
              <a:t>respectively.</a:t>
            </a:r>
          </a:p>
          <a:p>
            <a:pPr lvl="1"/>
            <a:r>
              <a:rPr lang="en-US" dirty="0" smtClean="0"/>
              <a:t>The </a:t>
            </a:r>
            <a:r>
              <a:rPr lang="en-US" dirty="0"/>
              <a:t>XData property is a list of strings, because the X-axis is going to display days of the week (Monday, Tuesday, etc</a:t>
            </a:r>
            <a:r>
              <a:rPr lang="en-US" dirty="0" smtClean="0"/>
              <a:t>.).</a:t>
            </a:r>
          </a:p>
          <a:p>
            <a:pPr lvl="1"/>
            <a:r>
              <a:rPr lang="en-US" dirty="0" smtClean="0"/>
              <a:t>The </a:t>
            </a:r>
            <a:r>
              <a:rPr lang="en-US" dirty="0"/>
              <a:t>YData property is a list of integers, because the Y-axis is going to display number of hours </a:t>
            </a:r>
            <a:r>
              <a:rPr lang="en-US" dirty="0" smtClean="0"/>
              <a:t>worked.</a:t>
            </a:r>
          </a:p>
          <a:p>
            <a:pPr lvl="1"/>
            <a:r>
              <a:rPr lang="en-US" dirty="0" smtClean="0"/>
              <a:t>The </a:t>
            </a:r>
            <a:r>
              <a:rPr lang="en-US" dirty="0">
                <a:solidFill>
                  <a:srgbClr val="FF0000"/>
                </a:solidFill>
              </a:rPr>
              <a:t>GenerateChart</a:t>
            </a:r>
            <a:r>
              <a:rPr lang="en-US" dirty="0" smtClean="0">
                <a:solidFill>
                  <a:srgbClr val="FF0000"/>
                </a:solidFill>
              </a:rPr>
              <a:t>( )</a:t>
            </a:r>
            <a:r>
              <a:rPr lang="en-US" dirty="0" smtClean="0"/>
              <a:t> </a:t>
            </a:r>
            <a:r>
              <a:rPr lang="en-US" dirty="0"/>
              <a:t>method does the job of generating a chart based </a:t>
            </a:r>
            <a:r>
              <a:rPr lang="en-US" dirty="0" smtClean="0"/>
              <a:t>on</a:t>
            </a:r>
          </a:p>
          <a:p>
            <a:pPr lvl="2"/>
            <a:r>
              <a:rPr lang="en-US" dirty="0" smtClean="0"/>
              <a:t>the Title</a:t>
            </a:r>
          </a:p>
          <a:p>
            <a:pPr lvl="2"/>
            <a:r>
              <a:rPr lang="en-US" dirty="0" smtClean="0"/>
              <a:t>XData </a:t>
            </a:r>
            <a:r>
              <a:rPr lang="en-US" dirty="0"/>
              <a:t>, </a:t>
            </a:r>
            <a:r>
              <a:rPr lang="en-US" dirty="0" smtClean="0"/>
              <a:t>and YData and</a:t>
            </a:r>
          </a:p>
          <a:p>
            <a:pPr lvl="2"/>
            <a:r>
              <a:rPr lang="en-US" dirty="0" smtClean="0"/>
              <a:t>returns </a:t>
            </a:r>
            <a:r>
              <a:rPr lang="en-US" dirty="0"/>
              <a:t>the chart as a </a:t>
            </a:r>
            <a:r>
              <a:rPr lang="en-US" dirty="0">
                <a:solidFill>
                  <a:srgbClr val="FF0000"/>
                </a:solidFill>
              </a:rPr>
              <a:t>Bitmap</a:t>
            </a:r>
            <a:r>
              <a:rPr lang="en-US" dirty="0"/>
              <a:t> </a:t>
            </a:r>
            <a:r>
              <a:rPr lang="en-US" dirty="0" smtClean="0"/>
              <a:t>object</a:t>
            </a:r>
          </a:p>
          <a:p>
            <a:pPr lvl="1"/>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103</a:t>
            </a:fld>
            <a:endParaRPr lang="en-US" dirty="0"/>
          </a:p>
        </p:txBody>
      </p:sp>
    </p:spTree>
    <p:extLst>
      <p:ext uri="{BB962C8B-B14F-4D97-AF65-F5344CB8AC3E}">
        <p14:creationId xmlns:p14="http://schemas.microsoft.com/office/powerpoint/2010/main" val="22407695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Listing 3-6</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104</a:t>
            </a:fld>
            <a:endParaRPr lang="en-US" dirty="0"/>
          </a:p>
        </p:txBody>
      </p:sp>
      <p:pic>
        <p:nvPicPr>
          <p:cNvPr id="3" name="Picture 2"/>
          <p:cNvPicPr>
            <a:picLocks noChangeAspect="1"/>
          </p:cNvPicPr>
          <p:nvPr/>
        </p:nvPicPr>
        <p:blipFill>
          <a:blip r:embed="rId2"/>
          <a:stretch>
            <a:fillRect/>
          </a:stretch>
        </p:blipFill>
        <p:spPr>
          <a:xfrm>
            <a:off x="152400" y="1277725"/>
            <a:ext cx="11887200" cy="4609974"/>
          </a:xfrm>
          <a:prstGeom prst="rect">
            <a:avLst/>
          </a:prstGeom>
          <a:ln>
            <a:solidFill>
              <a:schemeClr val="accent1"/>
            </a:solidFill>
          </a:ln>
        </p:spPr>
      </p:pic>
    </p:spTree>
    <p:extLst>
      <p:ext uri="{BB962C8B-B14F-4D97-AF65-F5344CB8AC3E}">
        <p14:creationId xmlns:p14="http://schemas.microsoft.com/office/powerpoint/2010/main" val="2151743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BarChart Class</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BarChart</a:t>
            </a:r>
            <a:r>
              <a:rPr lang="en-US" dirty="0"/>
              <a:t> class implements the </a:t>
            </a:r>
            <a:r>
              <a:rPr lang="en-US" dirty="0">
                <a:solidFill>
                  <a:srgbClr val="FF0000"/>
                </a:solidFill>
              </a:rPr>
              <a:t>IChart</a:t>
            </a:r>
            <a:r>
              <a:rPr lang="en-US" dirty="0"/>
              <a:t> </a:t>
            </a:r>
            <a:r>
              <a:rPr lang="en-US" dirty="0" smtClean="0"/>
              <a:t>interface.</a:t>
            </a:r>
          </a:p>
          <a:p>
            <a:pPr lvl="1"/>
            <a:r>
              <a:rPr lang="en-US" dirty="0" smtClean="0"/>
              <a:t>The </a:t>
            </a:r>
            <a:r>
              <a:rPr lang="en-US" dirty="0"/>
              <a:t>three properties —Title , XData , and YData are quite </a:t>
            </a:r>
            <a:r>
              <a:rPr lang="en-US" dirty="0" smtClean="0"/>
              <a:t>straightforward.</a:t>
            </a:r>
          </a:p>
          <a:p>
            <a:pPr lvl="1"/>
            <a:r>
              <a:rPr lang="en-US" dirty="0" smtClean="0"/>
              <a:t>The </a:t>
            </a:r>
            <a:r>
              <a:rPr lang="en-US" dirty="0"/>
              <a:t>brain of the BarChart class is the </a:t>
            </a:r>
            <a:r>
              <a:rPr lang="en-US" dirty="0">
                <a:solidFill>
                  <a:srgbClr val="FF0000"/>
                </a:solidFill>
              </a:rPr>
              <a:t>GenerateChart</a:t>
            </a:r>
            <a:r>
              <a:rPr lang="en-US" dirty="0" smtClean="0">
                <a:solidFill>
                  <a:srgbClr val="FF0000"/>
                </a:solidFill>
              </a:rPr>
              <a:t>( )</a:t>
            </a:r>
            <a:r>
              <a:rPr lang="en-US" dirty="0" smtClean="0"/>
              <a:t> method.</a:t>
            </a:r>
          </a:p>
          <a:p>
            <a:pPr lvl="1"/>
            <a:r>
              <a:rPr lang="en-US" dirty="0" smtClean="0"/>
              <a:t>This </a:t>
            </a:r>
            <a:r>
              <a:rPr lang="en-US" dirty="0"/>
              <a:t>method uses classes from the </a:t>
            </a:r>
            <a:r>
              <a:rPr lang="en-US" dirty="0">
                <a:solidFill>
                  <a:srgbClr val="FF0000"/>
                </a:solidFill>
              </a:rPr>
              <a:t>System.Drawing</a:t>
            </a:r>
            <a:r>
              <a:rPr lang="en-US" dirty="0"/>
              <a:t> </a:t>
            </a:r>
            <a:r>
              <a:rPr lang="en-US" dirty="0">
                <a:solidFill>
                  <a:srgbClr val="0070C0"/>
                </a:solidFill>
              </a:rPr>
              <a:t>namespace</a:t>
            </a:r>
            <a:r>
              <a:rPr lang="en-US" dirty="0"/>
              <a:t> to generate a bar </a:t>
            </a:r>
            <a:r>
              <a:rPr lang="en-US" dirty="0" smtClean="0"/>
              <a:t>chart.</a:t>
            </a:r>
          </a:p>
          <a:p>
            <a:pPr lvl="2"/>
            <a:r>
              <a:rPr lang="en-US" dirty="0" smtClean="0"/>
              <a:t>We </a:t>
            </a:r>
            <a:r>
              <a:rPr lang="en-US" dirty="0"/>
              <a:t>won’t go into the details of this method here, since the inner workings of this method are </a:t>
            </a:r>
            <a:r>
              <a:rPr lang="en-US" dirty="0">
                <a:solidFill>
                  <a:srgbClr val="FF0000"/>
                </a:solidFill>
              </a:rPr>
              <a:t>not directly connected</a:t>
            </a:r>
            <a:r>
              <a:rPr lang="en-US" dirty="0"/>
              <a:t> to the </a:t>
            </a:r>
            <a:r>
              <a:rPr lang="en-US" dirty="0">
                <a:solidFill>
                  <a:srgbClr val="FF0000"/>
                </a:solidFill>
              </a:rPr>
              <a:t>factory method </a:t>
            </a:r>
            <a:r>
              <a:rPr lang="en-US" dirty="0" smtClean="0">
                <a:solidFill>
                  <a:srgbClr val="FF0000"/>
                </a:solidFill>
              </a:rPr>
              <a:t>pattern</a:t>
            </a:r>
            <a:r>
              <a:rPr lang="en-US" dirty="0" smtClean="0"/>
              <a:t>.</a:t>
            </a:r>
          </a:p>
          <a:p>
            <a:pPr lvl="2"/>
            <a:r>
              <a:rPr lang="en-US" dirty="0" smtClean="0"/>
              <a:t>It </a:t>
            </a:r>
            <a:r>
              <a:rPr lang="en-US" dirty="0"/>
              <a:t>is suffice to say that GenerateChart</a:t>
            </a:r>
            <a:r>
              <a:rPr lang="en-US" dirty="0" smtClean="0"/>
              <a:t>( ) </a:t>
            </a:r>
            <a:r>
              <a:rPr lang="en-US" dirty="0"/>
              <a:t>renders the title, legends, and the bar chart as a Bitmap </a:t>
            </a:r>
            <a:r>
              <a:rPr lang="en-US" dirty="0" smtClean="0"/>
              <a:t>object.</a:t>
            </a:r>
          </a:p>
          <a:p>
            <a:pPr lvl="1"/>
            <a:r>
              <a:rPr lang="en-US" dirty="0" smtClean="0"/>
              <a:t>The </a:t>
            </a:r>
            <a:r>
              <a:rPr lang="en-US" dirty="0">
                <a:solidFill>
                  <a:srgbClr val="FF0000"/>
                </a:solidFill>
              </a:rPr>
              <a:t>Bitmap</a:t>
            </a:r>
            <a:r>
              <a:rPr lang="en-US" dirty="0"/>
              <a:t> object is returned to the </a:t>
            </a:r>
            <a:r>
              <a:rPr lang="en-US" dirty="0" smtClean="0"/>
              <a:t>caller.</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105</a:t>
            </a:fld>
            <a:endParaRPr lang="en-US" dirty="0"/>
          </a:p>
        </p:txBody>
      </p:sp>
    </p:spTree>
    <p:extLst>
      <p:ext uri="{BB962C8B-B14F-4D97-AF65-F5344CB8AC3E}">
        <p14:creationId xmlns:p14="http://schemas.microsoft.com/office/powerpoint/2010/main" val="6317380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Listing 3-7</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106</a:t>
            </a:fld>
            <a:endParaRPr lang="en-US" dirty="0"/>
          </a:p>
        </p:txBody>
      </p:sp>
      <p:pic>
        <p:nvPicPr>
          <p:cNvPr id="2" name="Picture 1"/>
          <p:cNvPicPr>
            <a:picLocks noChangeAspect="1"/>
          </p:cNvPicPr>
          <p:nvPr/>
        </p:nvPicPr>
        <p:blipFill>
          <a:blip r:embed="rId2"/>
          <a:stretch>
            <a:fillRect/>
          </a:stretch>
        </p:blipFill>
        <p:spPr>
          <a:xfrm>
            <a:off x="152400" y="1256892"/>
            <a:ext cx="9422158" cy="5212420"/>
          </a:xfrm>
          <a:prstGeom prst="rect">
            <a:avLst/>
          </a:prstGeom>
          <a:ln>
            <a:solidFill>
              <a:schemeClr val="accent1"/>
            </a:solidFill>
          </a:ln>
        </p:spPr>
      </p:pic>
    </p:spTree>
    <p:extLst>
      <p:ext uri="{BB962C8B-B14F-4D97-AF65-F5344CB8AC3E}">
        <p14:creationId xmlns:p14="http://schemas.microsoft.com/office/powerpoint/2010/main" val="17455118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PieChart Class</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PieChart</a:t>
            </a:r>
            <a:r>
              <a:rPr lang="en-US" dirty="0"/>
              <a:t> class implements the </a:t>
            </a:r>
            <a:r>
              <a:rPr lang="en-US" dirty="0">
                <a:solidFill>
                  <a:srgbClr val="FF0000"/>
                </a:solidFill>
              </a:rPr>
              <a:t>IChart</a:t>
            </a:r>
            <a:r>
              <a:rPr lang="en-US" dirty="0"/>
              <a:t> </a:t>
            </a:r>
            <a:r>
              <a:rPr lang="en-US" dirty="0" smtClean="0"/>
              <a:t>interface.</a:t>
            </a:r>
          </a:p>
          <a:p>
            <a:pPr lvl="1"/>
            <a:r>
              <a:rPr lang="en-US" dirty="0" smtClean="0"/>
              <a:t>The </a:t>
            </a:r>
            <a:r>
              <a:rPr lang="en-US" dirty="0"/>
              <a:t>PieChart class is quite similar to the BarChart class, except that the GenerateChart</a:t>
            </a:r>
            <a:r>
              <a:rPr lang="en-US" dirty="0" smtClean="0"/>
              <a:t>( ) </a:t>
            </a:r>
            <a:r>
              <a:rPr lang="en-US" dirty="0"/>
              <a:t>method draws a </a:t>
            </a:r>
            <a:r>
              <a:rPr lang="en-US" dirty="0">
                <a:solidFill>
                  <a:srgbClr val="FF0000"/>
                </a:solidFill>
              </a:rPr>
              <a:t>pie chart</a:t>
            </a:r>
            <a:r>
              <a:rPr lang="en-US" dirty="0"/>
              <a:t> instead of bar chart</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107</a:t>
            </a:fld>
            <a:endParaRPr lang="en-US" dirty="0"/>
          </a:p>
        </p:txBody>
      </p:sp>
    </p:spTree>
    <p:extLst>
      <p:ext uri="{BB962C8B-B14F-4D97-AF65-F5344CB8AC3E}">
        <p14:creationId xmlns:p14="http://schemas.microsoft.com/office/powerpoint/2010/main" val="7818494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smtClean="0"/>
              <a:t>BarChart </a:t>
            </a:r>
            <a:r>
              <a:rPr lang="en-US" dirty="0"/>
              <a:t>as well as PieChart classes use a </a:t>
            </a:r>
            <a:r>
              <a:rPr lang="en-US" dirty="0">
                <a:solidFill>
                  <a:srgbClr val="FF0000"/>
                </a:solidFill>
              </a:rPr>
              <a:t>helper </a:t>
            </a:r>
            <a:r>
              <a:rPr lang="en-US" dirty="0" smtClean="0">
                <a:solidFill>
                  <a:srgbClr val="FF0000"/>
                </a:solidFill>
              </a:rPr>
              <a:t>class</a:t>
            </a:r>
            <a:r>
              <a:rPr lang="en-US" dirty="0" smtClean="0"/>
              <a:t>—</a:t>
            </a:r>
          </a:p>
          <a:p>
            <a:pPr lvl="2"/>
            <a:r>
              <a:rPr lang="en-US" dirty="0" smtClean="0">
                <a:solidFill>
                  <a:srgbClr val="FF0000"/>
                </a:solidFill>
              </a:rPr>
              <a:t>ColorHelper</a:t>
            </a:r>
            <a:r>
              <a:rPr lang="en-US" dirty="0" smtClean="0"/>
              <a:t> </a:t>
            </a:r>
          </a:p>
          <a:p>
            <a:pPr lvl="1"/>
            <a:r>
              <a:rPr lang="en-US" dirty="0" smtClean="0"/>
              <a:t>The </a:t>
            </a:r>
            <a:r>
              <a:rPr lang="en-US" dirty="0"/>
              <a:t>ColorHelper class simply returns a </a:t>
            </a:r>
            <a:r>
              <a:rPr lang="en-US" dirty="0">
                <a:solidFill>
                  <a:srgbClr val="FF0000"/>
                </a:solidFill>
              </a:rPr>
              <a:t>color</a:t>
            </a:r>
            <a:r>
              <a:rPr lang="en-US" dirty="0"/>
              <a:t> based on the supplied </a:t>
            </a:r>
            <a:r>
              <a:rPr lang="en-US" dirty="0" smtClean="0"/>
              <a:t>number.</a:t>
            </a:r>
          </a:p>
          <a:p>
            <a:pPr lvl="1"/>
            <a:r>
              <a:rPr lang="en-US" dirty="0" smtClean="0"/>
              <a:t>To </a:t>
            </a:r>
            <a:r>
              <a:rPr lang="en-US" dirty="0"/>
              <a:t>save space, ColorHelper is not shown </a:t>
            </a:r>
            <a:r>
              <a:rPr lang="en-US" dirty="0" smtClean="0"/>
              <a:t>here.</a:t>
            </a:r>
          </a:p>
          <a:p>
            <a:pPr lvl="1"/>
            <a:r>
              <a:rPr lang="en-US" dirty="0" smtClean="0"/>
              <a:t>You </a:t>
            </a:r>
            <a:r>
              <a:rPr lang="en-US" dirty="0"/>
              <a:t>can grab it from the code download of this chapter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108</a:t>
            </a:fld>
            <a:endParaRPr lang="en-US" dirty="0"/>
          </a:p>
        </p:txBody>
      </p:sp>
    </p:spTree>
    <p:extLst>
      <p:ext uri="{BB962C8B-B14F-4D97-AF65-F5344CB8AC3E}">
        <p14:creationId xmlns:p14="http://schemas.microsoft.com/office/powerpoint/2010/main" val="8372742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Listing 3-8</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109</a:t>
            </a:fld>
            <a:endParaRPr lang="en-US" dirty="0"/>
          </a:p>
        </p:txBody>
      </p:sp>
      <p:pic>
        <p:nvPicPr>
          <p:cNvPr id="3" name="Picture 2"/>
          <p:cNvPicPr>
            <a:picLocks noChangeAspect="1"/>
          </p:cNvPicPr>
          <p:nvPr/>
        </p:nvPicPr>
        <p:blipFill>
          <a:blip r:embed="rId2"/>
          <a:stretch>
            <a:fillRect/>
          </a:stretch>
        </p:blipFill>
        <p:spPr>
          <a:xfrm>
            <a:off x="152400" y="1256940"/>
            <a:ext cx="3439515" cy="1519786"/>
          </a:xfrm>
          <a:prstGeom prst="rect">
            <a:avLst/>
          </a:prstGeom>
          <a:ln>
            <a:solidFill>
              <a:schemeClr val="accent1"/>
            </a:solidFill>
          </a:ln>
        </p:spPr>
      </p:pic>
    </p:spTree>
    <p:extLst>
      <p:ext uri="{BB962C8B-B14F-4D97-AF65-F5344CB8AC3E}">
        <p14:creationId xmlns:p14="http://schemas.microsoft.com/office/powerpoint/2010/main" val="360156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Abstraction</a:t>
            </a:r>
            <a:endParaRPr lang="en-US" dirty="0"/>
          </a:p>
        </p:txBody>
      </p:sp>
      <p:sp>
        <p:nvSpPr>
          <p:cNvPr id="8" name="Content Placeholder 7"/>
          <p:cNvSpPr>
            <a:spLocks noGrp="1"/>
          </p:cNvSpPr>
          <p:nvPr>
            <p:ph idx="1"/>
          </p:nvPr>
        </p:nvSpPr>
        <p:spPr/>
        <p:txBody>
          <a:bodyPr/>
          <a:lstStyle/>
          <a:p>
            <a:r>
              <a:rPr lang="en-US" dirty="0"/>
              <a:t>You just learned what classes and objects are. But who identifies classes, and how? Of course, as a developer you are responsible for identifying and crafting classes. When you read some business requirement that you are supposed to cater to with your application, you need to study the scenario and identify the software requirements. A scenario may involve many pieces of information as well as many ways, from simple to complex, in which that information is used by the underlying business. Based on your understanding of the scenario, you need to decide which pieces of information are essential for your application and which pieces are unnecessary. The pieces that are essential will then be put into one or more classes. This process of filtering the available information and arriving at a subset that is essential for your application is called abstraction . Suppose you are building a business-contact management application. As a part of the development you identified that you will need a Person class in your application. Now, there can be plethora of details available about a person—first name, last name, e-mail, phone number, company name, address, photo, birth date, number and details of his immediate family members as well as relatives, year in which he or she completed secondary school, his or her favorite color, and many more. Given that your application is supposed to deal with business contacts, do you need to capture all the details just mentioned? Obviously not. Your application will need details such as first name, last name, e-mail, phone number, company name, address, photo, and birth date. But other personal details such as number and details of his immediate family members as well as relatives, year in which he or she completed secondary school, and his or her favorite color are irrelevant to your application. Thus, while creating the Person class, you will skip these unwanted pieces of information. The process of abstraction is shown in Figure 1-1 .</a:t>
            </a:r>
          </a:p>
          <a:p>
            <a:endParaRPr lang="en-US" dirty="0"/>
          </a:p>
          <a:p>
            <a:r>
              <a:rPr lang="en-US" dirty="0"/>
              <a:t>(Page 2).</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32453635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IChart Interface</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IChartProvider</a:t>
            </a:r>
            <a:r>
              <a:rPr lang="en-US" dirty="0"/>
              <a:t> interface contains a single method —</a:t>
            </a:r>
            <a:r>
              <a:rPr lang="en-US" dirty="0">
                <a:solidFill>
                  <a:srgbClr val="FF0000"/>
                </a:solidFill>
              </a:rPr>
              <a:t>GetChart</a:t>
            </a:r>
            <a:r>
              <a:rPr lang="en-US" dirty="0" smtClean="0">
                <a:solidFill>
                  <a:srgbClr val="FF0000"/>
                </a:solidFill>
              </a:rPr>
              <a:t>( )</a:t>
            </a:r>
            <a:r>
              <a:rPr lang="en-US" dirty="0" smtClean="0"/>
              <a:t>— </a:t>
            </a:r>
            <a:r>
              <a:rPr lang="en-US" dirty="0"/>
              <a:t>that returns an </a:t>
            </a:r>
            <a:r>
              <a:rPr lang="en-US" dirty="0">
                <a:solidFill>
                  <a:srgbClr val="FF0000"/>
                </a:solidFill>
              </a:rPr>
              <a:t>IChart</a:t>
            </a:r>
            <a:r>
              <a:rPr lang="en-US" dirty="0"/>
              <a:t> </a:t>
            </a:r>
            <a:r>
              <a:rPr lang="en-US" dirty="0" smtClean="0"/>
              <a:t>object.</a:t>
            </a:r>
          </a:p>
          <a:p>
            <a:pPr lvl="1"/>
            <a:r>
              <a:rPr lang="en-US" dirty="0" smtClean="0"/>
              <a:t>The </a:t>
            </a:r>
            <a:r>
              <a:rPr lang="en-US" dirty="0"/>
              <a:t>IChartProvider interface is implemented by two </a:t>
            </a:r>
            <a:r>
              <a:rPr lang="en-US" dirty="0" smtClean="0"/>
              <a:t>classes,</a:t>
            </a:r>
          </a:p>
          <a:p>
            <a:pPr lvl="2"/>
            <a:r>
              <a:rPr lang="en-US" dirty="0" smtClean="0"/>
              <a:t>ChartProviderFree and</a:t>
            </a:r>
          </a:p>
          <a:p>
            <a:pPr lvl="2"/>
            <a:r>
              <a:rPr lang="en-US" dirty="0" smtClean="0"/>
              <a:t>ChartProviderPaid </a:t>
            </a:r>
          </a:p>
          <a:p>
            <a:pPr lvl="1"/>
            <a:r>
              <a:rPr lang="en-US" dirty="0" smtClean="0"/>
              <a:t>These </a:t>
            </a:r>
            <a:r>
              <a:rPr lang="en-US" dirty="0"/>
              <a:t>classes are shown in </a:t>
            </a:r>
            <a:r>
              <a:rPr lang="en-US" dirty="0">
                <a:solidFill>
                  <a:srgbClr val="FF0000"/>
                </a:solidFill>
              </a:rPr>
              <a:t>Listing </a:t>
            </a:r>
            <a:r>
              <a:rPr lang="en-US" dirty="0" smtClean="0">
                <a:solidFill>
                  <a:srgbClr val="FF0000"/>
                </a:solidFill>
              </a:rPr>
              <a:t>3-9</a:t>
            </a:r>
            <a:r>
              <a:rPr lang="en-US" dirty="0" smtClean="0"/>
              <a:t>.</a:t>
            </a:r>
            <a:endParaRPr lang="en-US" dirty="0"/>
          </a:p>
          <a:p>
            <a:endParaRPr lang="en-US" dirty="0"/>
          </a:p>
          <a:p>
            <a:r>
              <a:rPr lang="en-US" dirty="0"/>
              <a:t>(Page 101).</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110</a:t>
            </a:fld>
            <a:endParaRPr lang="en-US" dirty="0"/>
          </a:p>
        </p:txBody>
      </p:sp>
    </p:spTree>
    <p:extLst>
      <p:ext uri="{BB962C8B-B14F-4D97-AF65-F5344CB8AC3E}">
        <p14:creationId xmlns:p14="http://schemas.microsoft.com/office/powerpoint/2010/main" val="37599368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3-9</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111</a:t>
            </a:fld>
            <a:endParaRPr lang="en-US" dirty="0"/>
          </a:p>
        </p:txBody>
      </p:sp>
      <p:pic>
        <p:nvPicPr>
          <p:cNvPr id="8" name="Picture 7"/>
          <p:cNvPicPr>
            <a:picLocks noChangeAspect="1"/>
          </p:cNvPicPr>
          <p:nvPr/>
        </p:nvPicPr>
        <p:blipFill>
          <a:blip r:embed="rId2"/>
          <a:stretch>
            <a:fillRect/>
          </a:stretch>
        </p:blipFill>
        <p:spPr>
          <a:xfrm>
            <a:off x="152400" y="1258430"/>
            <a:ext cx="5203124" cy="4400173"/>
          </a:xfrm>
          <a:prstGeom prst="rect">
            <a:avLst/>
          </a:prstGeom>
          <a:ln>
            <a:solidFill>
              <a:schemeClr val="accent1"/>
            </a:solidFill>
          </a:ln>
        </p:spPr>
      </p:pic>
    </p:spTree>
    <p:extLst>
      <p:ext uri="{BB962C8B-B14F-4D97-AF65-F5344CB8AC3E}">
        <p14:creationId xmlns:p14="http://schemas.microsoft.com/office/powerpoint/2010/main" val="23983279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ChartProviderFree, ChartProviderPaid Classes</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ChartProviderFree</a:t>
            </a:r>
            <a:r>
              <a:rPr lang="en-US" dirty="0"/>
              <a:t> class implements the </a:t>
            </a:r>
            <a:r>
              <a:rPr lang="en-US" dirty="0">
                <a:solidFill>
                  <a:srgbClr val="FF0000"/>
                </a:solidFill>
              </a:rPr>
              <a:t>GetChart</a:t>
            </a:r>
            <a:r>
              <a:rPr lang="en-US" dirty="0" smtClean="0">
                <a:solidFill>
                  <a:srgbClr val="FF0000"/>
                </a:solidFill>
              </a:rPr>
              <a:t>( )</a:t>
            </a:r>
            <a:r>
              <a:rPr lang="en-US" dirty="0" smtClean="0"/>
              <a:t> method.</a:t>
            </a:r>
          </a:p>
          <a:p>
            <a:pPr lvl="2"/>
            <a:r>
              <a:rPr lang="en-US" dirty="0" smtClean="0"/>
              <a:t>The </a:t>
            </a:r>
            <a:r>
              <a:rPr lang="en-US" dirty="0"/>
              <a:t>GetChart</a:t>
            </a:r>
            <a:r>
              <a:rPr lang="en-US" dirty="0" smtClean="0"/>
              <a:t>( ) </a:t>
            </a:r>
            <a:r>
              <a:rPr lang="en-US" dirty="0"/>
              <a:t>implementation returns an instance of </a:t>
            </a:r>
            <a:r>
              <a:rPr lang="en-US" dirty="0">
                <a:solidFill>
                  <a:srgbClr val="FF0000"/>
                </a:solidFill>
              </a:rPr>
              <a:t>BarChart</a:t>
            </a:r>
            <a:r>
              <a:rPr lang="en-US" dirty="0"/>
              <a:t> to the </a:t>
            </a:r>
            <a:r>
              <a:rPr lang="en-US" dirty="0" smtClean="0"/>
              <a:t>caller.</a:t>
            </a:r>
          </a:p>
          <a:p>
            <a:pPr lvl="1"/>
            <a:r>
              <a:rPr lang="en-US" dirty="0" smtClean="0"/>
              <a:t>The </a:t>
            </a:r>
            <a:r>
              <a:rPr lang="en-US" dirty="0">
                <a:solidFill>
                  <a:srgbClr val="FF0000"/>
                </a:solidFill>
              </a:rPr>
              <a:t>ChartProviderPaid</a:t>
            </a:r>
            <a:r>
              <a:rPr lang="en-US" dirty="0"/>
              <a:t> </a:t>
            </a:r>
            <a:r>
              <a:rPr lang="en-US" dirty="0" smtClean="0"/>
              <a:t>class </a:t>
            </a:r>
            <a:r>
              <a:rPr lang="en-US" dirty="0"/>
              <a:t>implements the GetChart</a:t>
            </a:r>
            <a:r>
              <a:rPr lang="en-US" dirty="0" smtClean="0"/>
              <a:t>( ) </a:t>
            </a:r>
            <a:r>
              <a:rPr lang="en-US" dirty="0"/>
              <a:t>method and returns an instance of the </a:t>
            </a:r>
            <a:r>
              <a:rPr lang="en-US" dirty="0">
                <a:solidFill>
                  <a:srgbClr val="FF0000"/>
                </a:solidFill>
              </a:rPr>
              <a:t>PieChart</a:t>
            </a:r>
            <a:r>
              <a:rPr lang="en-US" dirty="0"/>
              <a:t> </a:t>
            </a:r>
            <a:r>
              <a:rPr lang="en-US" dirty="0" smtClean="0"/>
              <a:t>class.</a:t>
            </a:r>
          </a:p>
          <a:p>
            <a:pPr lvl="1"/>
            <a:r>
              <a:rPr lang="en-US" dirty="0" smtClean="0"/>
              <a:t>In </a:t>
            </a:r>
            <a:r>
              <a:rPr lang="en-US" dirty="0"/>
              <a:t>this example there </a:t>
            </a:r>
            <a:r>
              <a:rPr lang="en-US" dirty="0" smtClean="0"/>
              <a:t>is</a:t>
            </a:r>
          </a:p>
          <a:p>
            <a:pPr lvl="2"/>
            <a:r>
              <a:rPr lang="en-US" dirty="0" smtClean="0"/>
              <a:t>no </a:t>
            </a:r>
            <a:r>
              <a:rPr lang="en-US" dirty="0"/>
              <a:t>specific logic </a:t>
            </a:r>
            <a:r>
              <a:rPr lang="en-US" dirty="0" smtClean="0"/>
              <a:t>or</a:t>
            </a:r>
          </a:p>
          <a:p>
            <a:pPr lvl="2"/>
            <a:r>
              <a:rPr lang="en-US" dirty="0" smtClean="0"/>
              <a:t>condition </a:t>
            </a:r>
            <a:r>
              <a:rPr lang="en-US" dirty="0"/>
              <a:t>for </a:t>
            </a:r>
            <a:r>
              <a:rPr lang="en-US" dirty="0" smtClean="0"/>
              <a:t>instantiating</a:t>
            </a:r>
          </a:p>
          <a:p>
            <a:pPr lvl="3"/>
            <a:r>
              <a:rPr lang="en-US" dirty="0" smtClean="0"/>
              <a:t>BarChart and</a:t>
            </a:r>
          </a:p>
          <a:p>
            <a:pPr lvl="3"/>
            <a:r>
              <a:rPr lang="en-US" dirty="0" smtClean="0"/>
              <a:t>PieChart</a:t>
            </a:r>
          </a:p>
          <a:p>
            <a:pPr lvl="1"/>
            <a:r>
              <a:rPr lang="en-US" dirty="0" smtClean="0"/>
              <a:t>However</a:t>
            </a:r>
            <a:r>
              <a:rPr lang="en-US" dirty="0"/>
              <a:t>, you can add such a logic to the GetChart</a:t>
            </a:r>
            <a:r>
              <a:rPr lang="en-US" dirty="0" smtClean="0"/>
              <a:t>( ) method.</a:t>
            </a:r>
          </a:p>
          <a:p>
            <a:pPr lvl="1"/>
            <a:r>
              <a:rPr lang="en-US" dirty="0" smtClean="0"/>
              <a:t>Nevertheless</a:t>
            </a:r>
            <a:r>
              <a:rPr lang="en-US" dirty="0"/>
              <a:t>, the </a:t>
            </a:r>
            <a:r>
              <a:rPr lang="en-US" dirty="0">
                <a:solidFill>
                  <a:srgbClr val="FF0000"/>
                </a:solidFill>
              </a:rPr>
              <a:t>GetChart</a:t>
            </a:r>
            <a:r>
              <a:rPr lang="en-US" dirty="0" smtClean="0">
                <a:solidFill>
                  <a:srgbClr val="FF0000"/>
                </a:solidFill>
              </a:rPr>
              <a:t>( ) </a:t>
            </a:r>
            <a:r>
              <a:rPr lang="en-US" dirty="0">
                <a:solidFill>
                  <a:srgbClr val="FF0000"/>
                </a:solidFill>
              </a:rPr>
              <a:t>method</a:t>
            </a:r>
            <a:r>
              <a:rPr lang="en-US" dirty="0"/>
              <a:t> </a:t>
            </a:r>
            <a:r>
              <a:rPr lang="en-US" dirty="0">
                <a:solidFill>
                  <a:srgbClr val="0070C0"/>
                </a:solidFill>
              </a:rPr>
              <a:t>acts</a:t>
            </a:r>
            <a:r>
              <a:rPr lang="en-US" dirty="0"/>
              <a:t> as the </a:t>
            </a:r>
            <a:r>
              <a:rPr lang="en-US" dirty="0">
                <a:solidFill>
                  <a:srgbClr val="FF0000"/>
                </a:solidFill>
              </a:rPr>
              <a:t>factory method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112</a:t>
            </a:fld>
            <a:endParaRPr lang="en-US" dirty="0"/>
          </a:p>
        </p:txBody>
      </p:sp>
    </p:spTree>
    <p:extLst>
      <p:ext uri="{BB962C8B-B14F-4D97-AF65-F5344CB8AC3E}">
        <p14:creationId xmlns:p14="http://schemas.microsoft.com/office/powerpoint/2010/main" val="22094074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113</a:t>
            </a:fld>
            <a:endParaRPr lang="en-US" dirty="0"/>
          </a:p>
        </p:txBody>
      </p:sp>
    </p:spTree>
    <p:extLst>
      <p:ext uri="{BB962C8B-B14F-4D97-AF65-F5344CB8AC3E}">
        <p14:creationId xmlns:p14="http://schemas.microsoft.com/office/powerpoint/2010/main" val="2167199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Creational Patterns: Abstract Factory and Builder</a:t>
            </a:r>
          </a:p>
        </p:txBody>
      </p:sp>
      <p:sp>
        <p:nvSpPr>
          <p:cNvPr id="3" name="Date Placeholder 2"/>
          <p:cNvSpPr>
            <a:spLocks noGrp="1"/>
          </p:cNvSpPr>
          <p:nvPr>
            <p:ph type="dt" sz="half" idx="2"/>
          </p:nvPr>
        </p:nvSpPr>
        <p:spPr/>
        <p:txBody>
          <a:bodyPr/>
          <a:lstStyle/>
          <a:p>
            <a:r>
              <a:rPr lang="en-US" smtClean="0"/>
              <a:t>02 Jan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114</a:t>
            </a:fld>
            <a:endParaRPr lang="en-US"/>
          </a:p>
        </p:txBody>
      </p:sp>
      <p:sp>
        <p:nvSpPr>
          <p:cNvPr id="8" name="Text Placeholder 7"/>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7639050" y="5336171"/>
            <a:ext cx="4219575" cy="1171575"/>
          </a:xfrm>
          <a:prstGeom prst="rect">
            <a:avLst/>
          </a:prstGeom>
          <a:ln>
            <a:solidFill>
              <a:schemeClr val="accent1"/>
            </a:solidFill>
          </a:ln>
        </p:spPr>
      </p:pic>
    </p:spTree>
    <p:extLst>
      <p:ext uri="{BB962C8B-B14F-4D97-AF65-F5344CB8AC3E}">
        <p14:creationId xmlns:p14="http://schemas.microsoft.com/office/powerpoint/2010/main" val="37397801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1979802"/>
            <a:ext cx="11123646" cy="1438429"/>
          </a:xfrm>
        </p:spPr>
        <p:txBody>
          <a:bodyPr>
            <a:normAutofit fontScale="90000"/>
          </a:bodyPr>
          <a:lstStyle/>
          <a:p>
            <a:pPr algn="l"/>
            <a:r>
              <a:rPr lang="en-US" sz="5800" dirty="0" smtClean="0"/>
              <a:t>PoEAA: </a:t>
            </a:r>
            <a:r>
              <a:rPr lang="en-US" sz="5800" dirty="0"/>
              <a:t>Repository, Unit of Work, Lazy Load, and Service </a:t>
            </a:r>
            <a:r>
              <a:rPr lang="en-US" sz="5800" dirty="0" smtClean="0"/>
              <a:t>Layer</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10</a:t>
            </a:r>
            <a:endParaRPr lang="en-US" dirty="0"/>
          </a:p>
        </p:txBody>
      </p:sp>
      <p:pic>
        <p:nvPicPr>
          <p:cNvPr id="3" name="Picture 2"/>
          <p:cNvPicPr>
            <a:picLocks noChangeAspect="1"/>
          </p:cNvPicPr>
          <p:nvPr/>
        </p:nvPicPr>
        <p:blipFill>
          <a:blip r:embed="rId2"/>
          <a:stretch>
            <a:fillRect/>
          </a:stretch>
        </p:blipFill>
        <p:spPr>
          <a:xfrm>
            <a:off x="7315200" y="4549734"/>
            <a:ext cx="4739780" cy="2162812"/>
          </a:xfrm>
          <a:prstGeom prst="rect">
            <a:avLst/>
          </a:prstGeom>
          <a:ln>
            <a:solidFill>
              <a:schemeClr val="accent1"/>
            </a:solidFill>
          </a:ln>
        </p:spPr>
      </p:pic>
      <p:sp>
        <p:nvSpPr>
          <p:cNvPr id="4" name="Date Placeholder 3"/>
          <p:cNvSpPr>
            <a:spLocks noGrp="1"/>
          </p:cNvSpPr>
          <p:nvPr>
            <p:ph type="dt" sz="half" idx="10"/>
          </p:nvPr>
        </p:nvSpPr>
        <p:spPr/>
        <p:txBody>
          <a:bodyPr/>
          <a:lstStyle/>
          <a:p>
            <a:r>
              <a:rPr lang="en-US" smtClean="0"/>
              <a:t>02 Jan 2018</a:t>
            </a:r>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115</a:t>
            </a:fld>
            <a:endParaRPr lang="en-US"/>
          </a:p>
        </p:txBody>
      </p:sp>
    </p:spTree>
    <p:extLst>
      <p:ext uri="{BB962C8B-B14F-4D97-AF65-F5344CB8AC3E}">
        <p14:creationId xmlns:p14="http://schemas.microsoft.com/office/powerpoint/2010/main" val="30360997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Intro</a:t>
            </a:r>
            <a:endParaRPr lang="en-US" dirty="0">
              <a:solidFill>
                <a:schemeClr val="bg1"/>
              </a:solidFill>
            </a:endParaRPr>
          </a:p>
        </p:txBody>
      </p:sp>
      <p:sp>
        <p:nvSpPr>
          <p:cNvPr id="6" name="Content Placeholder 3"/>
          <p:cNvSpPr>
            <a:spLocks noGrp="1"/>
          </p:cNvSpPr>
          <p:nvPr>
            <p:ph idx="1"/>
          </p:nvPr>
        </p:nvSpPr>
        <p:spPr/>
        <p:txBody>
          <a:bodyPr>
            <a:normAutofit lnSpcReduction="10000"/>
          </a:bodyPr>
          <a:lstStyle/>
          <a:p>
            <a:pPr lvl="0">
              <a:spcBef>
                <a:spcPct val="30000"/>
              </a:spcBef>
              <a:buFont typeface="Wingdings" panose="05000000000000000000" pitchFamily="2" charset="2"/>
              <a:buChar char="v"/>
            </a:pPr>
            <a:r>
              <a:rPr lang="en-US" sz="2000" dirty="0">
                <a:solidFill>
                  <a:prstClr val="black"/>
                </a:solidFill>
              </a:rPr>
              <a:t>Thus far in this book you have learned the SOLID principles of object-oriented software design and GoF design </a:t>
            </a:r>
            <a:r>
              <a:rPr lang="en-US" sz="2000" dirty="0" smtClean="0">
                <a:solidFill>
                  <a:prstClr val="black"/>
                </a:solidFill>
              </a:rPr>
              <a:t>patterns.</a:t>
            </a:r>
          </a:p>
          <a:p>
            <a:pPr marL="461963" lvl="0">
              <a:spcBef>
                <a:spcPct val="30000"/>
              </a:spcBef>
              <a:buFont typeface="Wingdings" panose="05000000000000000000" pitchFamily="2" charset="2"/>
              <a:buChar char="§"/>
            </a:pPr>
            <a:r>
              <a:rPr lang="en-US" sz="2000" dirty="0" smtClean="0">
                <a:solidFill>
                  <a:prstClr val="black"/>
                </a:solidFill>
              </a:rPr>
              <a:t>This </a:t>
            </a:r>
            <a:r>
              <a:rPr lang="en-US" sz="2000" dirty="0">
                <a:solidFill>
                  <a:prstClr val="black"/>
                </a:solidFill>
              </a:rPr>
              <a:t>chapter will discuss select patterns of enterprise application </a:t>
            </a:r>
            <a:r>
              <a:rPr lang="en-US" sz="2000" dirty="0" smtClean="0">
                <a:solidFill>
                  <a:prstClr val="black"/>
                </a:solidFill>
              </a:rPr>
              <a:t>architecture.</a:t>
            </a:r>
          </a:p>
          <a:p>
            <a:pPr marL="461963" lvl="0">
              <a:spcBef>
                <a:spcPct val="30000"/>
              </a:spcBef>
              <a:buFont typeface="Wingdings" panose="05000000000000000000" pitchFamily="2" charset="2"/>
              <a:buChar char="§"/>
            </a:pPr>
            <a:r>
              <a:rPr lang="en-US" sz="2000" dirty="0" smtClean="0">
                <a:solidFill>
                  <a:prstClr val="black"/>
                </a:solidFill>
              </a:rPr>
              <a:t>You </a:t>
            </a:r>
            <a:r>
              <a:rPr lang="en-US" sz="2000" dirty="0">
                <a:solidFill>
                  <a:prstClr val="black"/>
                </a:solidFill>
              </a:rPr>
              <a:t>were introduced to these patterns of enterprise application architecture in Chapter </a:t>
            </a:r>
            <a:r>
              <a:rPr lang="en-US" sz="2000" dirty="0" smtClean="0">
                <a:solidFill>
                  <a:prstClr val="black"/>
                </a:solidFill>
              </a:rPr>
              <a:t>1.</a:t>
            </a:r>
          </a:p>
          <a:p>
            <a:pPr marL="461963" lvl="0">
              <a:spcBef>
                <a:spcPct val="30000"/>
              </a:spcBef>
              <a:buFont typeface="Wingdings" panose="05000000000000000000" pitchFamily="2" charset="2"/>
              <a:buChar char="§"/>
            </a:pPr>
            <a:r>
              <a:rPr lang="en-US" sz="2000" dirty="0" smtClean="0">
                <a:solidFill>
                  <a:prstClr val="black"/>
                </a:solidFill>
              </a:rPr>
              <a:t>It’s </a:t>
            </a:r>
            <a:r>
              <a:rPr lang="en-US" sz="2000" dirty="0">
                <a:solidFill>
                  <a:prstClr val="black"/>
                </a:solidFill>
              </a:rPr>
              <a:t>time to delve into a few of those most commonly used in ASP.NET applications in more </a:t>
            </a:r>
            <a:r>
              <a:rPr lang="en-US" sz="2000" dirty="0" smtClean="0">
                <a:solidFill>
                  <a:prstClr val="black"/>
                </a:solidFill>
              </a:rPr>
              <a:t>detail.</a:t>
            </a:r>
          </a:p>
          <a:p>
            <a:pPr marL="461963" lvl="0">
              <a:spcBef>
                <a:spcPct val="30000"/>
              </a:spcBef>
              <a:buFont typeface="Wingdings" panose="05000000000000000000" pitchFamily="2" charset="2"/>
              <a:buChar char="§"/>
            </a:pPr>
            <a:r>
              <a:rPr lang="en-US" sz="2000" dirty="0" smtClean="0">
                <a:solidFill>
                  <a:prstClr val="black"/>
                </a:solidFill>
              </a:rPr>
              <a:t>To </a:t>
            </a:r>
            <a:r>
              <a:rPr lang="en-US" sz="2000" dirty="0">
                <a:solidFill>
                  <a:prstClr val="black"/>
                </a:solidFill>
              </a:rPr>
              <a:t>that end this chapter will discuss the following patterns along with proof of concept </a:t>
            </a:r>
            <a:r>
              <a:rPr lang="en-US" sz="2000" dirty="0" smtClean="0">
                <a:solidFill>
                  <a:prstClr val="black"/>
                </a:solidFill>
              </a:rPr>
              <a:t>examples:</a:t>
            </a:r>
          </a:p>
          <a:p>
            <a:pPr marL="461963" lvl="0" indent="0">
              <a:spcBef>
                <a:spcPct val="30000"/>
              </a:spcBef>
              <a:buNone/>
            </a:pPr>
            <a:r>
              <a:rPr lang="en-US" sz="2000" dirty="0" smtClean="0">
                <a:solidFill>
                  <a:prstClr val="black"/>
                </a:solidFill>
              </a:rPr>
              <a:t>	Repository			Unit </a:t>
            </a:r>
            <a:r>
              <a:rPr lang="en-US" sz="2000" dirty="0">
                <a:solidFill>
                  <a:prstClr val="black"/>
                </a:solidFill>
              </a:rPr>
              <a:t>of </a:t>
            </a:r>
            <a:r>
              <a:rPr lang="en-US" sz="2000" dirty="0" smtClean="0">
                <a:solidFill>
                  <a:prstClr val="black"/>
                </a:solidFill>
              </a:rPr>
              <a:t>Work</a:t>
            </a:r>
          </a:p>
          <a:p>
            <a:pPr marL="461963" lvl="0" indent="0">
              <a:spcBef>
                <a:spcPct val="30000"/>
              </a:spcBef>
              <a:buNone/>
            </a:pPr>
            <a:r>
              <a:rPr lang="en-US" sz="2000" dirty="0" smtClean="0">
                <a:solidFill>
                  <a:prstClr val="black"/>
                </a:solidFill>
              </a:rPr>
              <a:t>	Lazy Load			Service Layer</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catalog of Patterns of Enterprise Application Architecture includes many other </a:t>
            </a:r>
            <a:r>
              <a:rPr lang="en-US" sz="2000" dirty="0" smtClean="0">
                <a:solidFill>
                  <a:prstClr val="black"/>
                </a:solidFill>
              </a:rPr>
              <a:t>patterns.</a:t>
            </a:r>
          </a:p>
          <a:p>
            <a:pPr marL="461963" lvl="0">
              <a:spcBef>
                <a:spcPct val="30000"/>
              </a:spcBef>
              <a:buFont typeface="Wingdings" panose="05000000000000000000" pitchFamily="2" charset="2"/>
              <a:buChar char="§"/>
            </a:pPr>
            <a:r>
              <a:rPr lang="en-US" sz="2000" dirty="0" smtClean="0">
                <a:solidFill>
                  <a:prstClr val="black"/>
                </a:solidFill>
              </a:rPr>
              <a:t>Due </a:t>
            </a:r>
            <a:r>
              <a:rPr lang="en-US" sz="2000" dirty="0">
                <a:solidFill>
                  <a:prstClr val="black"/>
                </a:solidFill>
              </a:rPr>
              <a:t>to space constraints this chapter won’t cover them all</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idea is to make you familiar with some of these patterns so that you can explore </a:t>
            </a:r>
            <a:r>
              <a:rPr lang="en-US" sz="2000" dirty="0" smtClean="0">
                <a:solidFill>
                  <a:prstClr val="black"/>
                </a:solidFill>
              </a:rPr>
              <a:t>more.</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preceding selection of patterns doesn’t imply that other patterns are unimportant or are not used in ASP.NET </a:t>
            </a:r>
            <a:r>
              <a:rPr lang="en-US" sz="2000" dirty="0" smtClean="0">
                <a:solidFill>
                  <a:prstClr val="black"/>
                </a:solidFill>
              </a:rPr>
              <a:t>applications.</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mentioned patterns are selected simply because they are commonly used in real-world ASP.NET applications</a:t>
            </a:r>
            <a:r>
              <a:rPr lang="en-US" sz="2000" dirty="0" smtClean="0">
                <a:solidFill>
                  <a:prstClr val="black"/>
                </a:solidFill>
              </a:rPr>
              <a:t>.</a:t>
            </a:r>
            <a:endParaRPr lang="en-US" sz="2000" dirty="0">
              <a:solidFill>
                <a:prstClr val="black"/>
              </a:solidFill>
            </a:endParaRPr>
          </a:p>
        </p:txBody>
      </p:sp>
      <p:sp>
        <p:nvSpPr>
          <p:cNvPr id="3" name="Date Placeholder 2"/>
          <p:cNvSpPr>
            <a:spLocks noGrp="1"/>
          </p:cNvSpPr>
          <p:nvPr>
            <p:ph type="dt" sz="half" idx="2"/>
          </p:nvPr>
        </p:nvSpPr>
        <p:spPr/>
        <p:txBody>
          <a:bodyPr/>
          <a:lstStyle/>
          <a:p>
            <a:r>
              <a:rPr lang="en-US" smtClean="0"/>
              <a:t>02 Jan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116</a:t>
            </a:fld>
            <a:endParaRPr lang="en-US"/>
          </a:p>
        </p:txBody>
      </p:sp>
    </p:spTree>
    <p:extLst>
      <p:ext uri="{BB962C8B-B14F-4D97-AF65-F5344CB8AC3E}">
        <p14:creationId xmlns:p14="http://schemas.microsoft.com/office/powerpoint/2010/main" val="8659446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Overview of P of </a:t>
            </a:r>
            <a:r>
              <a:rPr lang="en-US" dirty="0" smtClean="0">
                <a:solidFill>
                  <a:schemeClr val="bg1"/>
                </a:solidFill>
              </a:rPr>
              <a:t>EAA</a:t>
            </a:r>
            <a:endParaRPr lang="en-US" dirty="0">
              <a:solidFill>
                <a:schemeClr val="bg1"/>
              </a:solidFill>
            </a:endParaRPr>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solidFill>
                  <a:prstClr val="black"/>
                </a:solidFill>
              </a:rPr>
              <a:t>Before we go into the details of the patterns mentioned earlier, let’s quickly see what an enterprise application is and how these patterns are </a:t>
            </a:r>
            <a:r>
              <a:rPr lang="en-US" sz="2000" dirty="0" smtClean="0">
                <a:solidFill>
                  <a:prstClr val="black"/>
                </a:solidFill>
              </a:rPr>
              <a:t>organized.</a:t>
            </a:r>
          </a:p>
          <a:p>
            <a:pPr marL="461963" lvl="0">
              <a:spcBef>
                <a:spcPct val="30000"/>
              </a:spcBef>
              <a:buFont typeface="Wingdings" panose="05000000000000000000" pitchFamily="2" charset="2"/>
              <a:buChar char="§"/>
            </a:pPr>
            <a:r>
              <a:rPr lang="en-US" sz="2000" dirty="0" smtClean="0">
                <a:solidFill>
                  <a:prstClr val="black"/>
                </a:solidFill>
              </a:rPr>
              <a:t>In </a:t>
            </a:r>
            <a:r>
              <a:rPr lang="en-US" sz="2000" dirty="0">
                <a:solidFill>
                  <a:prstClr val="black"/>
                </a:solidFill>
              </a:rPr>
              <a:t>his book, Patterns of Enterprise Application Architecture , </a:t>
            </a:r>
            <a:r>
              <a:rPr lang="en-US" sz="2000" dirty="0">
                <a:solidFill>
                  <a:srgbClr val="FF0000"/>
                </a:solidFill>
              </a:rPr>
              <a:t>Martin Fowler</a:t>
            </a:r>
            <a:r>
              <a:rPr lang="en-US" sz="2000" dirty="0">
                <a:solidFill>
                  <a:prstClr val="black"/>
                </a:solidFill>
              </a:rPr>
              <a:t> discusses several characteristics of an enterprise </a:t>
            </a:r>
            <a:r>
              <a:rPr lang="en-US" sz="2000" dirty="0" smtClean="0">
                <a:solidFill>
                  <a:prstClr val="black"/>
                </a:solidFill>
              </a:rPr>
              <a:t>application.</a:t>
            </a:r>
          </a:p>
          <a:p>
            <a:pPr marL="461963" lvl="0">
              <a:spcBef>
                <a:spcPct val="30000"/>
              </a:spcBef>
              <a:buFont typeface="Wingdings" panose="05000000000000000000" pitchFamily="2" charset="2"/>
              <a:buChar char="§"/>
            </a:pPr>
            <a:r>
              <a:rPr lang="en-US" sz="2000" dirty="0" smtClean="0">
                <a:solidFill>
                  <a:prstClr val="black"/>
                </a:solidFill>
              </a:rPr>
              <a:t>It </a:t>
            </a:r>
            <a:r>
              <a:rPr lang="en-US" sz="2000" dirty="0">
                <a:solidFill>
                  <a:prstClr val="black"/>
                </a:solidFill>
              </a:rPr>
              <a:t>would be worthwhile to take a look at some of them before discussing the P of EAA</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a:solidFill>
                  <a:prstClr val="black"/>
                </a:solidFill>
              </a:rPr>
              <a:t>Enterprise Applications are usually large-scale data-driven applications used by a business to get its job done. </a:t>
            </a:r>
            <a:endParaRPr lang="en-US" sz="2000" dirty="0" smtClean="0">
              <a:solidFill>
                <a:prstClr val="black"/>
              </a:solidFill>
            </a:endParaRPr>
          </a:p>
          <a:p>
            <a:pPr marL="461963" lvl="0">
              <a:spcBef>
                <a:spcPct val="30000"/>
              </a:spcBef>
              <a:buFont typeface="Wingdings" panose="05000000000000000000" pitchFamily="2" charset="2"/>
              <a:buChar char="§"/>
            </a:pPr>
            <a:r>
              <a:rPr lang="en-US" sz="2000" dirty="0" smtClean="0">
                <a:solidFill>
                  <a:prstClr val="black"/>
                </a:solidFill>
              </a:rPr>
              <a:t>They </a:t>
            </a:r>
            <a:r>
              <a:rPr lang="en-US" sz="2000" dirty="0">
                <a:solidFill>
                  <a:prstClr val="black"/>
                </a:solidFill>
              </a:rPr>
              <a:t>include applications such as a payroll system, web-based order-processing system, or an accounting </a:t>
            </a:r>
            <a:r>
              <a:rPr lang="en-US" sz="2000" dirty="0" smtClean="0">
                <a:solidFill>
                  <a:prstClr val="black"/>
                </a:solidFill>
              </a:rPr>
              <a:t>system.</a:t>
            </a:r>
          </a:p>
        </p:txBody>
      </p:sp>
      <p:sp>
        <p:nvSpPr>
          <p:cNvPr id="3" name="Date Placeholder 2"/>
          <p:cNvSpPr>
            <a:spLocks noGrp="1"/>
          </p:cNvSpPr>
          <p:nvPr>
            <p:ph type="dt" sz="half" idx="2"/>
          </p:nvPr>
        </p:nvSpPr>
        <p:spPr/>
        <p:txBody>
          <a:bodyPr/>
          <a:lstStyle/>
          <a:p>
            <a:r>
              <a:rPr lang="en-US" smtClean="0"/>
              <a:t>02 Jan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117</a:t>
            </a:fld>
            <a:endParaRPr lang="en-US"/>
          </a:p>
        </p:txBody>
      </p:sp>
    </p:spTree>
    <p:extLst>
      <p:ext uri="{BB962C8B-B14F-4D97-AF65-F5344CB8AC3E}">
        <p14:creationId xmlns:p14="http://schemas.microsoft.com/office/powerpoint/2010/main" val="15773907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Characteristics of P o EAA</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solidFill>
                  <a:prstClr val="black"/>
                </a:solidFill>
              </a:rPr>
              <a:t>Such applications often exhibit the following </a:t>
            </a:r>
            <a:r>
              <a:rPr lang="en-US" sz="2000" dirty="0" smtClean="0">
                <a:solidFill>
                  <a:prstClr val="black"/>
                </a:solidFill>
              </a:rPr>
              <a:t>characteristics:</a:t>
            </a:r>
          </a:p>
          <a:p>
            <a:pPr marL="461963" lvl="0" indent="-234950">
              <a:spcBef>
                <a:spcPct val="30000"/>
              </a:spcBef>
              <a:buFont typeface="Wingdings" panose="05000000000000000000" pitchFamily="2" charset="2"/>
              <a:buChar char="§"/>
            </a:pPr>
            <a:r>
              <a:rPr lang="en-US" sz="2000" dirty="0">
                <a:solidFill>
                  <a:prstClr val="black"/>
                </a:solidFill>
              </a:rPr>
              <a:t>They deal with large amounts of data. This data pertains to the business </a:t>
            </a:r>
            <a:r>
              <a:rPr lang="en-US" sz="2000" dirty="0" smtClean="0">
                <a:solidFill>
                  <a:prstClr val="black"/>
                </a:solidFill>
              </a:rPr>
              <a:t>domain.</a:t>
            </a:r>
          </a:p>
          <a:p>
            <a:pPr marL="687388" lvl="0" indent="-225425">
              <a:spcBef>
                <a:spcPct val="30000"/>
              </a:spcBef>
              <a:buFont typeface="Wingdings" panose="05000000000000000000" pitchFamily="2" charset="2"/>
              <a:buChar char="ü"/>
            </a:pPr>
            <a:r>
              <a:rPr lang="en-US" sz="2000" dirty="0" smtClean="0">
                <a:solidFill>
                  <a:prstClr val="black"/>
                </a:solidFill>
              </a:rPr>
              <a:t>It </a:t>
            </a:r>
            <a:r>
              <a:rPr lang="en-US" sz="2000" dirty="0">
                <a:solidFill>
                  <a:prstClr val="black"/>
                </a:solidFill>
              </a:rPr>
              <a:t>could be customer records, order history, inventory details, or any such </a:t>
            </a:r>
            <a:r>
              <a:rPr lang="en-US" sz="2000" dirty="0" smtClean="0">
                <a:solidFill>
                  <a:prstClr val="black"/>
                </a:solidFill>
              </a:rPr>
              <a:t>application-specific </a:t>
            </a:r>
            <a:r>
              <a:rPr lang="en-US" sz="2000" dirty="0">
                <a:solidFill>
                  <a:prstClr val="black"/>
                </a:solidFill>
              </a:rPr>
              <a:t>data. Whatever may be the case, the amount of data the application needs to handle is quite </a:t>
            </a:r>
            <a:r>
              <a:rPr lang="en-US" sz="2000" dirty="0" smtClean="0">
                <a:solidFill>
                  <a:prstClr val="black"/>
                </a:solidFill>
              </a:rPr>
              <a:t>large.</a:t>
            </a:r>
          </a:p>
          <a:p>
            <a:pPr marL="687388" lvl="0" indent="-225425">
              <a:spcBef>
                <a:spcPct val="30000"/>
              </a:spcBef>
              <a:buFont typeface="Wingdings" panose="05000000000000000000" pitchFamily="2" charset="2"/>
              <a:buChar char="ü"/>
            </a:pPr>
            <a:r>
              <a:rPr lang="en-US" sz="2000" dirty="0" smtClean="0">
                <a:solidFill>
                  <a:prstClr val="black"/>
                </a:solidFill>
              </a:rPr>
              <a:t>Of </a:t>
            </a:r>
            <a:r>
              <a:rPr lang="en-US" sz="2000" dirty="0">
                <a:solidFill>
                  <a:prstClr val="black"/>
                </a:solidFill>
              </a:rPr>
              <a:t>course, there can’t be a precise measure of “large,” since each system and business is unique in itself</a:t>
            </a:r>
            <a:r>
              <a:rPr lang="en-US" sz="2000" dirty="0" smtClean="0">
                <a:solidFill>
                  <a:prstClr val="black"/>
                </a:solidFill>
              </a:rPr>
              <a:t>.</a:t>
            </a:r>
          </a:p>
          <a:p>
            <a:pPr marL="461963" lvl="0" indent="-234950">
              <a:spcBef>
                <a:spcPct val="30000"/>
              </a:spcBef>
              <a:buFont typeface="Wingdings" panose="05000000000000000000" pitchFamily="2" charset="2"/>
              <a:buChar char="§"/>
            </a:pPr>
            <a:r>
              <a:rPr lang="en-US" sz="2000" dirty="0" smtClean="0">
                <a:solidFill>
                  <a:prstClr val="black"/>
                </a:solidFill>
              </a:rPr>
              <a:t>They </a:t>
            </a:r>
            <a:r>
              <a:rPr lang="en-US" sz="2000" dirty="0">
                <a:solidFill>
                  <a:prstClr val="black"/>
                </a:solidFill>
              </a:rPr>
              <a:t>store data in some data store. The data handled by these applications is quite important for the functioning of the </a:t>
            </a:r>
            <a:r>
              <a:rPr lang="en-US" sz="2000" dirty="0" smtClean="0">
                <a:solidFill>
                  <a:prstClr val="black"/>
                </a:solidFill>
              </a:rPr>
              <a:t>business.</a:t>
            </a:r>
          </a:p>
          <a:p>
            <a:pPr marL="687388" lvl="0" indent="-225425">
              <a:spcBef>
                <a:spcPct val="30000"/>
              </a:spcBef>
              <a:buFont typeface="Wingdings" panose="05000000000000000000" pitchFamily="2" charset="2"/>
              <a:buChar char="ü"/>
            </a:pPr>
            <a:r>
              <a:rPr lang="en-US" sz="2000" dirty="0" smtClean="0">
                <a:solidFill>
                  <a:prstClr val="black"/>
                </a:solidFill>
              </a:rPr>
              <a:t>Obviously</a:t>
            </a:r>
            <a:r>
              <a:rPr lang="en-US" sz="2000" dirty="0">
                <a:solidFill>
                  <a:prstClr val="black"/>
                </a:solidFill>
              </a:rPr>
              <a:t>, it needs some persistent storage, such as an RDBMS or a NoSQL </a:t>
            </a:r>
            <a:r>
              <a:rPr lang="en-US" sz="2000" dirty="0" smtClean="0">
                <a:solidFill>
                  <a:prstClr val="black"/>
                </a:solidFill>
              </a:rPr>
              <a:t>database.</a:t>
            </a:r>
          </a:p>
          <a:p>
            <a:pPr marL="687388" lvl="0" indent="-225425">
              <a:spcBef>
                <a:spcPct val="30000"/>
              </a:spcBef>
              <a:buFont typeface="Wingdings" panose="05000000000000000000" pitchFamily="2" charset="2"/>
              <a:buChar char="ü"/>
            </a:pPr>
            <a:r>
              <a:rPr lang="en-US" sz="2000" dirty="0" smtClean="0">
                <a:solidFill>
                  <a:prstClr val="black"/>
                </a:solidFill>
              </a:rPr>
              <a:t>The </a:t>
            </a:r>
            <a:r>
              <a:rPr lang="en-US" sz="2000" dirty="0">
                <a:solidFill>
                  <a:prstClr val="black"/>
                </a:solidFill>
              </a:rPr>
              <a:t>database engine is usually separate from the main </a:t>
            </a:r>
            <a:r>
              <a:rPr lang="en-US" sz="2000" dirty="0" smtClean="0">
                <a:solidFill>
                  <a:prstClr val="black"/>
                </a:solidFill>
              </a:rPr>
              <a:t>application.</a:t>
            </a:r>
          </a:p>
          <a:p>
            <a:pPr marL="687388" lvl="0" indent="-225425">
              <a:spcBef>
                <a:spcPct val="30000"/>
              </a:spcBef>
              <a:buFont typeface="Wingdings" panose="05000000000000000000" pitchFamily="2" charset="2"/>
              <a:buChar char="ü"/>
            </a:pPr>
            <a:r>
              <a:rPr lang="en-US" sz="2000" dirty="0" smtClean="0">
                <a:solidFill>
                  <a:prstClr val="black"/>
                </a:solidFill>
              </a:rPr>
              <a:t>This </a:t>
            </a:r>
            <a:r>
              <a:rPr lang="en-US" sz="2000" dirty="0">
                <a:solidFill>
                  <a:prstClr val="black"/>
                </a:solidFill>
              </a:rPr>
              <a:t>way the same data can be consumed by many applications if required. </a:t>
            </a:r>
          </a:p>
          <a:p>
            <a:pPr marL="461963" lvl="0" indent="-23495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data is used in multiuser environment. These applications are usually multiuser </a:t>
            </a:r>
            <a:r>
              <a:rPr lang="en-US" sz="2000" dirty="0" smtClean="0">
                <a:solidFill>
                  <a:prstClr val="black"/>
                </a:solidFill>
              </a:rPr>
              <a:t>systems.</a:t>
            </a:r>
          </a:p>
          <a:p>
            <a:pPr marL="687388" lvl="0" indent="-225425">
              <a:spcBef>
                <a:spcPct val="30000"/>
              </a:spcBef>
              <a:buFont typeface="Wingdings" panose="05000000000000000000" pitchFamily="2" charset="2"/>
              <a:buChar char="ü"/>
            </a:pPr>
            <a:r>
              <a:rPr lang="en-US" sz="2000" dirty="0" smtClean="0">
                <a:solidFill>
                  <a:prstClr val="black"/>
                </a:solidFill>
              </a:rPr>
              <a:t>That </a:t>
            </a:r>
            <a:r>
              <a:rPr lang="en-US" sz="2000" dirty="0">
                <a:solidFill>
                  <a:prstClr val="black"/>
                </a:solidFill>
              </a:rPr>
              <a:t>means at a given point in time many users might access the same </a:t>
            </a:r>
            <a:r>
              <a:rPr lang="en-US" sz="2000" dirty="0" smtClean="0">
                <a:solidFill>
                  <a:prstClr val="black"/>
                </a:solidFill>
              </a:rPr>
              <a:t>data.</a:t>
            </a:r>
          </a:p>
          <a:p>
            <a:pPr marL="687388" lvl="0" indent="-225425">
              <a:spcBef>
                <a:spcPct val="30000"/>
              </a:spcBef>
              <a:buFont typeface="Wingdings" panose="05000000000000000000" pitchFamily="2" charset="2"/>
              <a:buChar char="ü"/>
            </a:pPr>
            <a:r>
              <a:rPr lang="en-US" sz="2000" dirty="0" smtClean="0">
                <a:solidFill>
                  <a:prstClr val="black"/>
                </a:solidFill>
              </a:rPr>
              <a:t>It </a:t>
            </a:r>
            <a:r>
              <a:rPr lang="en-US" sz="2000" dirty="0">
                <a:solidFill>
                  <a:prstClr val="black"/>
                </a:solidFill>
              </a:rPr>
              <a:t>is possible to overwrite changes made by someone without even knowing anything about </a:t>
            </a:r>
            <a:r>
              <a:rPr lang="en-US" sz="2000" dirty="0" smtClean="0">
                <a:solidFill>
                  <a:prstClr val="black"/>
                </a:solidFill>
              </a:rPr>
              <a:t>it.</a:t>
            </a:r>
          </a:p>
          <a:p>
            <a:pPr marL="687388" lvl="0" indent="-225425">
              <a:spcBef>
                <a:spcPct val="30000"/>
              </a:spcBef>
              <a:buFont typeface="Wingdings" panose="05000000000000000000" pitchFamily="2" charset="2"/>
              <a:buChar char="ü"/>
            </a:pPr>
            <a:r>
              <a:rPr lang="en-US" sz="2000" dirty="0" smtClean="0">
                <a:solidFill>
                  <a:prstClr val="black"/>
                </a:solidFill>
              </a:rPr>
              <a:t>So</a:t>
            </a:r>
            <a:r>
              <a:rPr lang="en-US" sz="2000" dirty="0">
                <a:solidFill>
                  <a:prstClr val="black"/>
                </a:solidFill>
              </a:rPr>
              <a:t>, dealing with concurrency and concurrency violations is often required in such </a:t>
            </a:r>
            <a:r>
              <a:rPr lang="en-US" sz="2000" dirty="0" smtClean="0">
                <a:solidFill>
                  <a:prstClr val="black"/>
                </a:solidFill>
              </a:rPr>
              <a:t>applications.</a:t>
            </a:r>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118</a:t>
            </a:fld>
            <a:endParaRPr lang="en-US"/>
          </a:p>
        </p:txBody>
      </p:sp>
    </p:spTree>
    <p:extLst>
      <p:ext uri="{BB962C8B-B14F-4D97-AF65-F5344CB8AC3E}">
        <p14:creationId xmlns:p14="http://schemas.microsoft.com/office/powerpoint/2010/main" val="12462787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Characteristics of P o EAA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461963" lvl="0" indent="-234950">
              <a:spcBef>
                <a:spcPct val="30000"/>
              </a:spcBef>
              <a:buFont typeface="Wingdings" panose="05000000000000000000" pitchFamily="2" charset="2"/>
              <a:buChar char="§"/>
            </a:pPr>
            <a:r>
              <a:rPr lang="en-US" sz="2000" dirty="0" smtClean="0">
                <a:solidFill>
                  <a:prstClr val="black"/>
                </a:solidFill>
              </a:rPr>
              <a:t>These </a:t>
            </a:r>
            <a:r>
              <a:rPr lang="en-US" sz="2000" dirty="0">
                <a:solidFill>
                  <a:prstClr val="black"/>
                </a:solidFill>
              </a:rPr>
              <a:t>applications rely on certain </a:t>
            </a:r>
            <a:r>
              <a:rPr lang="en-US" sz="2000" dirty="0">
                <a:solidFill>
                  <a:srgbClr val="FF0000"/>
                </a:solidFill>
              </a:rPr>
              <a:t>business rules</a:t>
            </a:r>
            <a:r>
              <a:rPr lang="en-US" sz="2000" dirty="0">
                <a:solidFill>
                  <a:prstClr val="black"/>
                </a:solidFill>
              </a:rPr>
              <a:t> that are known to the </a:t>
            </a:r>
            <a:r>
              <a:rPr lang="en-US" sz="2000" dirty="0">
                <a:solidFill>
                  <a:srgbClr val="FF0000"/>
                </a:solidFill>
              </a:rPr>
              <a:t>business domain </a:t>
            </a:r>
            <a:r>
              <a:rPr lang="en-US" sz="2000" dirty="0" smtClean="0">
                <a:solidFill>
                  <a:srgbClr val="FF0000"/>
                </a:solidFill>
              </a:rPr>
              <a:t>experts</a:t>
            </a:r>
            <a:r>
              <a:rPr lang="en-US" sz="2000" dirty="0" smtClean="0">
                <a:solidFill>
                  <a:prstClr val="black"/>
                </a:solidFill>
              </a:rPr>
              <a:t>.</a:t>
            </a:r>
          </a:p>
          <a:p>
            <a:pPr marL="687388" lvl="0" indent="-225425">
              <a:spcBef>
                <a:spcPct val="30000"/>
              </a:spcBef>
              <a:buFont typeface="Wingdings" panose="05000000000000000000" pitchFamily="2" charset="2"/>
              <a:buChar char="ü"/>
            </a:pPr>
            <a:r>
              <a:rPr lang="en-US" sz="2000" dirty="0" smtClean="0">
                <a:solidFill>
                  <a:prstClr val="black"/>
                </a:solidFill>
              </a:rPr>
              <a:t>These </a:t>
            </a:r>
            <a:r>
              <a:rPr lang="en-US" sz="2000" dirty="0">
                <a:solidFill>
                  <a:prstClr val="black"/>
                </a:solidFill>
              </a:rPr>
              <a:t>applications capture those rules and translate them into </a:t>
            </a:r>
            <a:r>
              <a:rPr lang="en-US" sz="2000" dirty="0" smtClean="0">
                <a:solidFill>
                  <a:prstClr val="black"/>
                </a:solidFill>
              </a:rPr>
              <a:t>code.</a:t>
            </a:r>
          </a:p>
          <a:p>
            <a:pPr marL="687388" lvl="0" indent="-225425">
              <a:spcBef>
                <a:spcPct val="30000"/>
              </a:spcBef>
              <a:buFont typeface="Wingdings" panose="05000000000000000000" pitchFamily="2" charset="2"/>
              <a:buChar char="ü"/>
            </a:pPr>
            <a:r>
              <a:rPr lang="en-US" sz="2000" dirty="0" smtClean="0">
                <a:solidFill>
                  <a:prstClr val="black"/>
                </a:solidFill>
              </a:rPr>
              <a:t>The </a:t>
            </a:r>
            <a:r>
              <a:rPr lang="en-US" sz="2000" dirty="0">
                <a:solidFill>
                  <a:prstClr val="black"/>
                </a:solidFill>
              </a:rPr>
              <a:t>business rules can change at any </a:t>
            </a:r>
            <a:r>
              <a:rPr lang="en-US" sz="2000" dirty="0" smtClean="0">
                <a:solidFill>
                  <a:prstClr val="black"/>
                </a:solidFill>
              </a:rPr>
              <a:t>time.</a:t>
            </a:r>
          </a:p>
          <a:p>
            <a:pPr marL="687388" lvl="0" indent="-225425">
              <a:spcBef>
                <a:spcPct val="30000"/>
              </a:spcBef>
              <a:buFont typeface="Wingdings" panose="05000000000000000000" pitchFamily="2" charset="2"/>
              <a:buChar char="ü"/>
            </a:pPr>
            <a:r>
              <a:rPr lang="en-US" sz="2000" dirty="0" smtClean="0">
                <a:solidFill>
                  <a:prstClr val="black"/>
                </a:solidFill>
              </a:rPr>
              <a:t>So</a:t>
            </a:r>
            <a:r>
              <a:rPr lang="en-US" sz="2000" dirty="0">
                <a:solidFill>
                  <a:prstClr val="black"/>
                </a:solidFill>
              </a:rPr>
              <a:t>, even these applications need to be changed or upgraded to take into account the modified or new business rules. </a:t>
            </a:r>
          </a:p>
          <a:p>
            <a:pPr marL="461963" lvl="0" indent="-234950">
              <a:spcBef>
                <a:spcPct val="30000"/>
              </a:spcBef>
              <a:buFont typeface="Wingdings" panose="05000000000000000000" pitchFamily="2" charset="2"/>
              <a:buChar char="§"/>
            </a:pPr>
            <a:r>
              <a:rPr lang="en-US" sz="2000" dirty="0" smtClean="0">
                <a:solidFill>
                  <a:prstClr val="black"/>
                </a:solidFill>
              </a:rPr>
              <a:t>A </a:t>
            </a:r>
            <a:r>
              <a:rPr lang="en-US" sz="2000" dirty="0">
                <a:solidFill>
                  <a:prstClr val="black"/>
                </a:solidFill>
              </a:rPr>
              <a:t>business usually performs many operations of varying sizes, and each operation deals with a set of </a:t>
            </a:r>
            <a:r>
              <a:rPr lang="en-US" sz="2000" dirty="0" smtClean="0">
                <a:solidFill>
                  <a:prstClr val="black"/>
                </a:solidFill>
              </a:rPr>
              <a:t>data.</a:t>
            </a:r>
          </a:p>
          <a:p>
            <a:pPr marL="687388" indent="-225425">
              <a:spcBef>
                <a:spcPct val="30000"/>
              </a:spcBef>
              <a:buFont typeface="Wingdings" panose="05000000000000000000" pitchFamily="2" charset="2"/>
              <a:buChar char="ü"/>
            </a:pPr>
            <a:r>
              <a:rPr lang="en-US" sz="2000" dirty="0" smtClean="0">
                <a:solidFill>
                  <a:prstClr val="black"/>
                </a:solidFill>
              </a:rPr>
              <a:t>The </a:t>
            </a:r>
            <a:r>
              <a:rPr lang="en-US" sz="2000" dirty="0">
                <a:solidFill>
                  <a:prstClr val="black"/>
                </a:solidFill>
              </a:rPr>
              <a:t>data pertaining to an operation is displayed and manipulated by many </a:t>
            </a:r>
            <a:r>
              <a:rPr lang="en-US" sz="2000" dirty="0" smtClean="0">
                <a:solidFill>
                  <a:prstClr val="black"/>
                </a:solidFill>
              </a:rPr>
              <a:t>pages.</a:t>
            </a:r>
          </a:p>
          <a:p>
            <a:pPr marL="687388" indent="-225425">
              <a:spcBef>
                <a:spcPct val="30000"/>
              </a:spcBef>
              <a:buFont typeface="Wingdings" panose="05000000000000000000" pitchFamily="2" charset="2"/>
              <a:buChar char="ü"/>
            </a:pPr>
            <a:r>
              <a:rPr lang="en-US" sz="2000" dirty="0" smtClean="0">
                <a:solidFill>
                  <a:prstClr val="black"/>
                </a:solidFill>
              </a:rPr>
              <a:t>So</a:t>
            </a:r>
            <a:r>
              <a:rPr lang="en-US" sz="2000" dirty="0">
                <a:solidFill>
                  <a:prstClr val="black"/>
                </a:solidFill>
              </a:rPr>
              <a:t>, such applications usually have a lot of </a:t>
            </a:r>
            <a:r>
              <a:rPr lang="en-US" sz="2000" dirty="0" smtClean="0">
                <a:solidFill>
                  <a:prstClr val="black"/>
                </a:solidFill>
              </a:rPr>
              <a:t>user-interface </a:t>
            </a:r>
            <a:r>
              <a:rPr lang="en-US" sz="2000" dirty="0">
                <a:solidFill>
                  <a:prstClr val="black"/>
                </a:solidFill>
              </a:rPr>
              <a:t>pages</a:t>
            </a:r>
            <a:r>
              <a:rPr lang="en-US" sz="2000" dirty="0" smtClean="0">
                <a:solidFill>
                  <a:prstClr val="black"/>
                </a:solidFill>
              </a:rPr>
              <a:t>.</a:t>
            </a:r>
          </a:p>
          <a:p>
            <a:pPr marL="461963" lvl="0" indent="-234950">
              <a:spcBef>
                <a:spcPct val="30000"/>
              </a:spcBef>
              <a:buFont typeface="Wingdings" panose="05000000000000000000" pitchFamily="2" charset="2"/>
              <a:buChar char="§"/>
            </a:pPr>
            <a:r>
              <a:rPr lang="en-US" sz="2000" dirty="0">
                <a:solidFill>
                  <a:prstClr val="black"/>
                </a:solidFill>
              </a:rPr>
              <a:t>All the operations of a business might not be taken care of by a single </a:t>
            </a:r>
            <a:r>
              <a:rPr lang="en-US" sz="2000" dirty="0" smtClean="0">
                <a:solidFill>
                  <a:prstClr val="black"/>
                </a:solidFill>
              </a:rPr>
              <a:t>application.</a:t>
            </a:r>
          </a:p>
          <a:p>
            <a:pPr marL="687388" lvl="0" indent="-225425">
              <a:spcBef>
                <a:spcPct val="30000"/>
              </a:spcBef>
              <a:buFont typeface="Wingdings" panose="05000000000000000000" pitchFamily="2" charset="2"/>
              <a:buChar char="ü"/>
            </a:pPr>
            <a:r>
              <a:rPr lang="en-US" sz="2000" dirty="0" smtClean="0">
                <a:solidFill>
                  <a:prstClr val="black"/>
                </a:solidFill>
              </a:rPr>
              <a:t>Multiple </a:t>
            </a:r>
            <a:r>
              <a:rPr lang="en-US" sz="2000" dirty="0">
                <a:solidFill>
                  <a:prstClr val="black"/>
                </a:solidFill>
              </a:rPr>
              <a:t>applications cater to the business, and these applications might need to interact with each other. </a:t>
            </a:r>
            <a:endParaRPr lang="en-US" sz="2000" dirty="0" smtClean="0">
              <a:solidFill>
                <a:prstClr val="black"/>
              </a:solidFill>
            </a:endParaRPr>
          </a:p>
          <a:p>
            <a:pPr marL="687388" lvl="0" indent="-225425">
              <a:spcBef>
                <a:spcPct val="30000"/>
              </a:spcBef>
              <a:buFont typeface="Wingdings" panose="05000000000000000000" pitchFamily="2" charset="2"/>
              <a:buChar char="ü"/>
            </a:pPr>
            <a:r>
              <a:rPr lang="en-US" sz="2000" dirty="0" smtClean="0">
                <a:solidFill>
                  <a:prstClr val="black"/>
                </a:solidFill>
              </a:rPr>
              <a:t>Thus</a:t>
            </a:r>
            <a:r>
              <a:rPr lang="en-US" sz="2000" dirty="0">
                <a:solidFill>
                  <a:prstClr val="black"/>
                </a:solidFill>
              </a:rPr>
              <a:t>, application integration might also be required by such systems</a:t>
            </a:r>
            <a:r>
              <a:rPr lang="en-US" sz="2000" dirty="0" smtClean="0">
                <a:solidFill>
                  <a:prstClr val="black"/>
                </a:solidFill>
              </a:rPr>
              <a:t>.</a:t>
            </a:r>
            <a:endParaRPr lang="en-US" sz="2000" dirty="0">
              <a:solidFill>
                <a:prstClr val="black"/>
              </a:solidFill>
            </a:endParaRPr>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119</a:t>
            </a:fld>
            <a:endParaRPr lang="en-US"/>
          </a:p>
        </p:txBody>
      </p:sp>
    </p:spTree>
    <p:extLst>
      <p:ext uri="{BB962C8B-B14F-4D97-AF65-F5344CB8AC3E}">
        <p14:creationId xmlns:p14="http://schemas.microsoft.com/office/powerpoint/2010/main" val="155508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a:t>The process of abstraction helps you clarify which pieces of information are needed by your application. You usually bundle these pieces into one or more classes. Continuing the example we discussed in the preceding section, you will put the essential information about a business contact into a class named Contact . Although you have identified and bundled the required pieces into a class, should other parts of the application be allowed to see and manipulate them directly? Or should there be some prescribed way in which the data can be dealt with? These thoughts comprise a process called encapsulation . Suppose you created a Contact class that bundles the first name, last name, e-mail, phone number, address, company name, photo, and birth date of a person. If you simply bundle these details together without any prescribed way of reading and writing them, the other parts of the application that use the Contact class are free to access them in any way they want. For example, some part of the application may assign a value of 1234 to the email address. Obviously, this is unacceptable. So, you should devise some mechanism such that only a valid e-mail address can be assigned to a contact. Similarly, you may want to reveal the photo of a contact only to some special users of your application (for example, administrators or paid users). Again, you need some prescribed way to handle this type of access. That’s where encapsulation comes into the picture. Encapsulation is a process by which you both bundle data and operations (or functions) that work on that data into a class and also establish a prescribed way to read, write, and process the data. In terms of C#, you encapsulate data using classes, properties, and methods. Listing 1-1 shows what your Contact class that encapsulates the required data might look like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66774602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Application Layers</a:t>
            </a:r>
            <a:endParaRPr lang="en-US" dirty="0"/>
          </a:p>
        </p:txBody>
      </p:sp>
      <p:sp>
        <p:nvSpPr>
          <p:cNvPr id="6" name="Content Placeholder 3"/>
          <p:cNvSpPr>
            <a:spLocks noGrp="1"/>
          </p:cNvSpPr>
          <p:nvPr>
            <p:ph idx="1"/>
          </p:nvPr>
        </p:nvSpPr>
        <p:spPr/>
        <p:txBody>
          <a:bodyPr>
            <a:normAutofit lnSpcReduction="10000"/>
          </a:bodyPr>
          <a:lstStyle/>
          <a:p>
            <a:pPr lvl="0">
              <a:spcBef>
                <a:spcPct val="30000"/>
              </a:spcBef>
              <a:buFont typeface="Wingdings" panose="05000000000000000000" pitchFamily="2" charset="2"/>
              <a:buChar char="v"/>
            </a:pPr>
            <a:r>
              <a:rPr lang="en-US" sz="2000" dirty="0">
                <a:solidFill>
                  <a:prstClr val="black"/>
                </a:solidFill>
              </a:rPr>
              <a:t>If you review the preceding characteristics, you will find that they basically talk about three distinct areas </a:t>
            </a:r>
            <a:r>
              <a:rPr lang="en-US" sz="2000" dirty="0" smtClean="0">
                <a:solidFill>
                  <a:prstClr val="black"/>
                </a:solidFill>
              </a:rPr>
              <a:t>—</a:t>
            </a:r>
          </a:p>
          <a:p>
            <a:pPr marL="227013" lvl="0" indent="0">
              <a:spcBef>
                <a:spcPct val="30000"/>
              </a:spcBef>
              <a:buNone/>
            </a:pPr>
            <a:r>
              <a:rPr lang="en-US" sz="2000" dirty="0">
                <a:solidFill>
                  <a:prstClr val="black"/>
                </a:solidFill>
              </a:rPr>
              <a:t>	</a:t>
            </a:r>
            <a:r>
              <a:rPr lang="en-US" sz="2000" dirty="0" smtClean="0">
                <a:solidFill>
                  <a:prstClr val="black"/>
                </a:solidFill>
              </a:rPr>
              <a:t>data management		business rules		user interface</a:t>
            </a:r>
          </a:p>
          <a:p>
            <a:pPr marL="461963" lvl="0">
              <a:spcBef>
                <a:spcPct val="30000"/>
              </a:spcBef>
              <a:buFont typeface="Wingdings" panose="05000000000000000000" pitchFamily="2" charset="2"/>
              <a:buChar char="§"/>
            </a:pPr>
            <a:r>
              <a:rPr lang="en-US" sz="2000" dirty="0" smtClean="0">
                <a:solidFill>
                  <a:prstClr val="black"/>
                </a:solidFill>
              </a:rPr>
              <a:t>That’s </a:t>
            </a:r>
            <a:r>
              <a:rPr lang="en-US" sz="2000" dirty="0">
                <a:solidFill>
                  <a:prstClr val="black"/>
                </a:solidFill>
              </a:rPr>
              <a:t>why modern applications divide the whole application into three conceptual </a:t>
            </a:r>
            <a:r>
              <a:rPr lang="en-US" sz="2000" dirty="0" smtClean="0">
                <a:solidFill>
                  <a:prstClr val="black"/>
                </a:solidFill>
              </a:rPr>
              <a:t>layers:</a:t>
            </a:r>
          </a:p>
          <a:p>
            <a:pPr marL="687388" lvl="0" indent="-225425">
              <a:spcBef>
                <a:spcPct val="30000"/>
              </a:spcBef>
              <a:buFont typeface="Wingdings" panose="05000000000000000000" pitchFamily="2" charset="2"/>
              <a:buChar char="ü"/>
            </a:pPr>
            <a:r>
              <a:rPr lang="en-US" sz="2000" dirty="0" smtClean="0">
                <a:solidFill>
                  <a:prstClr val="black"/>
                </a:solidFill>
              </a:rPr>
              <a:t>Data-access layer</a:t>
            </a:r>
          </a:p>
          <a:p>
            <a:pPr marL="687388" lvl="0" indent="-225425">
              <a:spcBef>
                <a:spcPct val="30000"/>
              </a:spcBef>
              <a:buFont typeface="Wingdings" panose="05000000000000000000" pitchFamily="2" charset="2"/>
              <a:buChar char="ü"/>
            </a:pPr>
            <a:r>
              <a:rPr lang="en-US" sz="2000" dirty="0" smtClean="0">
                <a:solidFill>
                  <a:prstClr val="black"/>
                </a:solidFill>
              </a:rPr>
              <a:t>Business-logic layer</a:t>
            </a:r>
          </a:p>
          <a:p>
            <a:pPr marL="687388" lvl="0" indent="-225425">
              <a:spcBef>
                <a:spcPct val="30000"/>
              </a:spcBef>
              <a:buFont typeface="Wingdings" panose="05000000000000000000" pitchFamily="2" charset="2"/>
              <a:buChar char="ü"/>
            </a:pPr>
            <a:r>
              <a:rPr lang="en-US" sz="2000" dirty="0" smtClean="0">
                <a:solidFill>
                  <a:prstClr val="black"/>
                </a:solidFill>
              </a:rPr>
              <a:t>User-interface </a:t>
            </a:r>
            <a:r>
              <a:rPr lang="en-US" sz="2000" dirty="0">
                <a:solidFill>
                  <a:prstClr val="black"/>
                </a:solidFill>
              </a:rPr>
              <a:t>or presentation </a:t>
            </a:r>
            <a:r>
              <a:rPr lang="en-US" sz="2000" dirty="0" smtClean="0">
                <a:solidFill>
                  <a:prstClr val="black"/>
                </a:solidFill>
              </a:rPr>
              <a:t>layer</a:t>
            </a:r>
          </a:p>
          <a:p>
            <a:pPr marL="461963" lvl="0">
              <a:spcBef>
                <a:spcPct val="30000"/>
              </a:spcBef>
              <a:buFont typeface="Wingdings" panose="05000000000000000000" pitchFamily="2" charset="2"/>
              <a:buChar char="§"/>
            </a:pPr>
            <a:r>
              <a:rPr lang="en-US" sz="2000" dirty="0" smtClean="0">
                <a:solidFill>
                  <a:prstClr val="black"/>
                </a:solidFill>
              </a:rPr>
              <a:t>An </a:t>
            </a:r>
            <a:r>
              <a:rPr lang="en-US" sz="2000" dirty="0">
                <a:solidFill>
                  <a:prstClr val="black"/>
                </a:solidFill>
              </a:rPr>
              <a:t>application that is divided into these three layers can be pictorially represented as shown in </a:t>
            </a:r>
            <a:r>
              <a:rPr lang="en-US" sz="2000" dirty="0">
                <a:solidFill>
                  <a:srgbClr val="FF0000"/>
                </a:solidFill>
              </a:rPr>
              <a:t>Figure 10-1 </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a:solidFill>
                  <a:prstClr val="black"/>
                </a:solidFill>
              </a:rPr>
              <a:t>As shown in the figure, the entire application is divided into three conceptual </a:t>
            </a:r>
            <a:r>
              <a:rPr lang="en-US" sz="2000" dirty="0" smtClean="0">
                <a:solidFill>
                  <a:prstClr val="black"/>
                </a:solidFill>
              </a:rPr>
              <a:t>layers.</a:t>
            </a:r>
          </a:p>
          <a:p>
            <a:pPr marL="687388" lvl="0" indent="-225425">
              <a:spcBef>
                <a:spcPct val="30000"/>
              </a:spcBef>
              <a:buFont typeface="Wingdings" panose="05000000000000000000" pitchFamily="2" charset="2"/>
              <a:buChar char="ü"/>
            </a:pPr>
            <a:r>
              <a:rPr lang="en-US" sz="2000" dirty="0" smtClean="0">
                <a:solidFill>
                  <a:prstClr val="black"/>
                </a:solidFill>
              </a:rPr>
              <a:t>The </a:t>
            </a:r>
            <a:r>
              <a:rPr lang="en-US" sz="2000" dirty="0">
                <a:solidFill>
                  <a:prstClr val="black"/>
                </a:solidFill>
              </a:rPr>
              <a:t>data-access layer deals with the data store – specific operations, such as Create-Read-Update-Delete (CRUD) and stored procedures</a:t>
            </a:r>
            <a:r>
              <a:rPr lang="en-US" sz="2000" dirty="0" smtClean="0">
                <a:solidFill>
                  <a:prstClr val="black"/>
                </a:solidFill>
              </a:rPr>
              <a:t>.</a:t>
            </a:r>
          </a:p>
          <a:p>
            <a:pPr marL="687388" lvl="0" indent="-225425">
              <a:spcBef>
                <a:spcPct val="30000"/>
              </a:spcBef>
              <a:buFont typeface="Wingdings" panose="05000000000000000000" pitchFamily="2" charset="2"/>
              <a:buChar char="ü"/>
            </a:pPr>
            <a:r>
              <a:rPr lang="en-US" sz="2000" dirty="0">
                <a:solidFill>
                  <a:prstClr val="black"/>
                </a:solidFill>
              </a:rPr>
              <a:t>T</a:t>
            </a:r>
            <a:r>
              <a:rPr lang="en-US" sz="2000" dirty="0" smtClean="0">
                <a:solidFill>
                  <a:prstClr val="black"/>
                </a:solidFill>
              </a:rPr>
              <a:t>he </a:t>
            </a:r>
            <a:r>
              <a:rPr lang="en-US" sz="2000" dirty="0">
                <a:solidFill>
                  <a:prstClr val="black"/>
                </a:solidFill>
              </a:rPr>
              <a:t>business-logic layer encapsulates the business-specific processes and </a:t>
            </a:r>
            <a:r>
              <a:rPr lang="en-US" sz="2000" dirty="0" smtClean="0">
                <a:solidFill>
                  <a:prstClr val="black"/>
                </a:solidFill>
              </a:rPr>
              <a:t>rules.</a:t>
            </a:r>
          </a:p>
          <a:p>
            <a:pPr marL="687388" lvl="0" indent="0">
              <a:spcBef>
                <a:spcPct val="30000"/>
              </a:spcBef>
              <a:buNone/>
            </a:pPr>
            <a:r>
              <a:rPr lang="en-US" sz="2000" dirty="0" smtClean="0">
                <a:solidFill>
                  <a:prstClr val="black"/>
                </a:solidFill>
              </a:rPr>
              <a:t>It </a:t>
            </a:r>
            <a:r>
              <a:rPr lang="en-US" sz="2000" dirty="0">
                <a:solidFill>
                  <a:prstClr val="black"/>
                </a:solidFill>
              </a:rPr>
              <a:t>also communicates with the data-access layer to read and write business data to the persistent data </a:t>
            </a:r>
            <a:r>
              <a:rPr lang="en-US" sz="2000" dirty="0" smtClean="0">
                <a:solidFill>
                  <a:prstClr val="black"/>
                </a:solidFill>
              </a:rPr>
              <a:t>store.</a:t>
            </a:r>
          </a:p>
          <a:p>
            <a:pPr marL="687388" lvl="0" indent="-225425">
              <a:spcBef>
                <a:spcPct val="30000"/>
              </a:spcBef>
              <a:buFont typeface="Wingdings" panose="05000000000000000000" pitchFamily="2" charset="2"/>
              <a:buChar char="ü"/>
            </a:pPr>
            <a:r>
              <a:rPr lang="en-US" sz="2000" dirty="0" smtClean="0">
                <a:solidFill>
                  <a:prstClr val="black"/>
                </a:solidFill>
              </a:rPr>
              <a:t>The </a:t>
            </a:r>
            <a:r>
              <a:rPr lang="en-US" sz="2000" dirty="0">
                <a:solidFill>
                  <a:prstClr val="black"/>
                </a:solidFill>
              </a:rPr>
              <a:t>presentation layer consists of a user interface (a browser-based user interface in the case of ASP.NET) that displays the data to the end user and also accept input from the end user</a:t>
            </a:r>
            <a:r>
              <a:rPr lang="en-US" sz="2000" dirty="0" smtClean="0">
                <a:solidFill>
                  <a:prstClr val="black"/>
                </a:solidFill>
              </a:rPr>
              <a:t>.</a:t>
            </a:r>
            <a:endParaRPr lang="en-US" sz="2000" dirty="0">
              <a:solidFill>
                <a:prstClr val="black"/>
              </a:solidFill>
            </a:endParaRPr>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120</a:t>
            </a:fld>
            <a:endParaRPr lang="en-US"/>
          </a:p>
        </p:txBody>
      </p:sp>
    </p:spTree>
    <p:extLst>
      <p:ext uri="{BB962C8B-B14F-4D97-AF65-F5344CB8AC3E}">
        <p14:creationId xmlns:p14="http://schemas.microsoft.com/office/powerpoint/2010/main" val="24803187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Application Layers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461963" lvl="0">
              <a:spcBef>
                <a:spcPct val="30000"/>
              </a:spcBef>
              <a:buFont typeface="Wingdings" panose="05000000000000000000" pitchFamily="2" charset="2"/>
              <a:buChar char="§"/>
            </a:pPr>
            <a:r>
              <a:rPr lang="en-US" sz="2000" dirty="0">
                <a:solidFill>
                  <a:prstClr val="black"/>
                </a:solidFill>
              </a:rPr>
              <a:t>Since each layer deals with a specific task, modifications, extensions, and maintenance of such systems becomes </a:t>
            </a:r>
            <a:r>
              <a:rPr lang="en-US" sz="2000" dirty="0" smtClean="0">
                <a:solidFill>
                  <a:prstClr val="black"/>
                </a:solidFill>
              </a:rPr>
              <a:t>easier.</a:t>
            </a:r>
          </a:p>
          <a:p>
            <a:pPr marL="461963" lvl="0">
              <a:spcBef>
                <a:spcPct val="30000"/>
              </a:spcBef>
              <a:buFont typeface="Wingdings" panose="05000000000000000000" pitchFamily="2" charset="2"/>
              <a:buChar char="§"/>
            </a:pPr>
            <a:r>
              <a:rPr lang="en-US" sz="2000" dirty="0" smtClean="0">
                <a:solidFill>
                  <a:prstClr val="black"/>
                </a:solidFill>
              </a:rPr>
              <a:t>As </a:t>
            </a:r>
            <a:r>
              <a:rPr lang="en-US" sz="2000" dirty="0">
                <a:solidFill>
                  <a:prstClr val="black"/>
                </a:solidFill>
              </a:rPr>
              <a:t>far as an ASP.NET application is concerned, you may create the data-access layer using ADO.NET, Entity Framework, and class </a:t>
            </a:r>
            <a:r>
              <a:rPr lang="en-US" sz="2000" dirty="0" smtClean="0">
                <a:solidFill>
                  <a:prstClr val="black"/>
                </a:solidFill>
              </a:rPr>
              <a:t>libraries.</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business-logic layer usually consists of class libraries or services. And the presentation layer consists of views, Web Forms, or even HTML </a:t>
            </a:r>
            <a:r>
              <a:rPr lang="en-US" sz="2000" dirty="0" smtClean="0">
                <a:solidFill>
                  <a:prstClr val="black"/>
                </a:solidFill>
              </a:rPr>
              <a:t>pages.</a:t>
            </a:r>
          </a:p>
          <a:p>
            <a:pPr marL="461963" lvl="0">
              <a:spcBef>
                <a:spcPct val="30000"/>
              </a:spcBef>
              <a:buFont typeface="Wingdings" panose="05000000000000000000" pitchFamily="2" charset="2"/>
              <a:buChar char="§"/>
            </a:pPr>
            <a:r>
              <a:rPr lang="en-US" sz="2000" dirty="0" smtClean="0">
                <a:solidFill>
                  <a:prstClr val="black"/>
                </a:solidFill>
              </a:rPr>
              <a:t>It </a:t>
            </a:r>
            <a:r>
              <a:rPr lang="en-US" sz="2000" dirty="0">
                <a:solidFill>
                  <a:prstClr val="black"/>
                </a:solidFill>
              </a:rPr>
              <a:t>must be noted that this division is said to be conceptual because all three pieces can reside on a single </a:t>
            </a:r>
            <a:r>
              <a:rPr lang="en-US" sz="2000" dirty="0" smtClean="0">
                <a:solidFill>
                  <a:prstClr val="black"/>
                </a:solidFill>
              </a:rPr>
              <a:t>server.</a:t>
            </a:r>
          </a:p>
          <a:p>
            <a:pPr marL="461963" lvl="0">
              <a:spcBef>
                <a:spcPct val="30000"/>
              </a:spcBef>
              <a:buFont typeface="Wingdings" panose="05000000000000000000" pitchFamily="2" charset="2"/>
              <a:buChar char="§"/>
            </a:pPr>
            <a:r>
              <a:rPr lang="en-US" sz="2000" dirty="0" smtClean="0">
                <a:solidFill>
                  <a:prstClr val="black"/>
                </a:solidFill>
              </a:rPr>
              <a:t>For </a:t>
            </a:r>
            <a:r>
              <a:rPr lang="en-US" sz="2000" dirty="0">
                <a:solidFill>
                  <a:prstClr val="black"/>
                </a:solidFill>
              </a:rPr>
              <a:t>larger systems these layers might be deployed onto different physical servers, resulting in a distributed </a:t>
            </a:r>
            <a:r>
              <a:rPr lang="en-US" sz="2000" dirty="0" smtClean="0">
                <a:solidFill>
                  <a:prstClr val="black"/>
                </a:solidFill>
              </a:rPr>
              <a:t>system.</a:t>
            </a:r>
          </a:p>
          <a:p>
            <a:pPr marL="461963" lvl="0">
              <a:spcBef>
                <a:spcPct val="30000"/>
              </a:spcBef>
              <a:buFont typeface="Wingdings" panose="05000000000000000000" pitchFamily="2" charset="2"/>
              <a:buChar char="§"/>
            </a:pPr>
            <a:r>
              <a:rPr lang="en-US" sz="2000" dirty="0" smtClean="0">
                <a:solidFill>
                  <a:prstClr val="black"/>
                </a:solidFill>
              </a:rPr>
              <a:t>In </a:t>
            </a:r>
            <a:r>
              <a:rPr lang="en-US" sz="2000" dirty="0">
                <a:solidFill>
                  <a:prstClr val="black"/>
                </a:solidFill>
              </a:rPr>
              <a:t>the latter case they are called </a:t>
            </a:r>
            <a:r>
              <a:rPr lang="en-US" sz="2000" dirty="0">
                <a:solidFill>
                  <a:srgbClr val="FF0000"/>
                </a:solidFill>
              </a:rPr>
              <a:t>tiers</a:t>
            </a:r>
            <a:r>
              <a:rPr lang="en-US" sz="2000" dirty="0">
                <a:solidFill>
                  <a:prstClr val="black"/>
                </a:solidFill>
              </a:rPr>
              <a:t>. The term </a:t>
            </a:r>
            <a:r>
              <a:rPr lang="en-US" sz="2000" dirty="0">
                <a:solidFill>
                  <a:srgbClr val="FF0000"/>
                </a:solidFill>
              </a:rPr>
              <a:t>3-tier</a:t>
            </a:r>
            <a:r>
              <a:rPr lang="en-US" sz="2000" dirty="0">
                <a:solidFill>
                  <a:prstClr val="black"/>
                </a:solidFill>
              </a:rPr>
              <a:t> is often used to cover both the architectures</a:t>
            </a:r>
            <a:r>
              <a:rPr lang="en-US" sz="2000" dirty="0" smtClean="0">
                <a:solidFill>
                  <a:prstClr val="black"/>
                </a:solidFill>
              </a:rPr>
              <a:t>.</a:t>
            </a:r>
            <a:endParaRPr lang="en-US" sz="2000" dirty="0">
              <a:solidFill>
                <a:prstClr val="black"/>
              </a:solidFill>
            </a:endParaRPr>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121</a:t>
            </a:fld>
            <a:endParaRPr lang="en-US"/>
          </a:p>
        </p:txBody>
      </p:sp>
    </p:spTree>
    <p:extLst>
      <p:ext uri="{BB962C8B-B14F-4D97-AF65-F5344CB8AC3E}">
        <p14:creationId xmlns:p14="http://schemas.microsoft.com/office/powerpoint/2010/main" val="9234649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10-1</a:t>
            </a:r>
            <a:endParaRPr lang="en-US" dirty="0"/>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122</a:t>
            </a:fld>
            <a:endParaRPr lang="en-US"/>
          </a:p>
        </p:txBody>
      </p:sp>
      <p:pic>
        <p:nvPicPr>
          <p:cNvPr id="3" name="Picture 2"/>
          <p:cNvPicPr>
            <a:picLocks noChangeAspect="1"/>
          </p:cNvPicPr>
          <p:nvPr/>
        </p:nvPicPr>
        <p:blipFill>
          <a:blip r:embed="rId2"/>
          <a:stretch>
            <a:fillRect/>
          </a:stretch>
        </p:blipFill>
        <p:spPr>
          <a:xfrm>
            <a:off x="111096" y="1292891"/>
            <a:ext cx="7313162" cy="3140910"/>
          </a:xfrm>
          <a:prstGeom prst="rect">
            <a:avLst/>
          </a:prstGeom>
          <a:ln>
            <a:solidFill>
              <a:schemeClr val="accent1"/>
            </a:solidFill>
          </a:ln>
        </p:spPr>
      </p:pic>
    </p:spTree>
    <p:extLst>
      <p:ext uri="{BB962C8B-B14F-4D97-AF65-F5344CB8AC3E}">
        <p14:creationId xmlns:p14="http://schemas.microsoft.com/office/powerpoint/2010/main" val="30323875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 o EAA Grouping</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solidFill>
                  <a:prstClr val="black"/>
                </a:solidFill>
              </a:rPr>
              <a:t>Martin Fowler’s book, Patterns of Enterprise Application Architecture , groups the patterns in such a way that they can be associated with one of these three </a:t>
            </a:r>
            <a:r>
              <a:rPr lang="en-US" sz="2000" dirty="0" smtClean="0">
                <a:solidFill>
                  <a:prstClr val="black"/>
                </a:solidFill>
              </a:rPr>
              <a:t>layers.</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grouping of these patterns is as </a:t>
            </a:r>
            <a:r>
              <a:rPr lang="en-US" sz="2000" dirty="0" smtClean="0">
                <a:solidFill>
                  <a:prstClr val="black"/>
                </a:solidFill>
              </a:rPr>
              <a:t>follows:</a:t>
            </a:r>
          </a:p>
          <a:p>
            <a:pPr marL="687388" lvl="0" indent="-225425">
              <a:spcBef>
                <a:spcPct val="30000"/>
              </a:spcBef>
              <a:buFont typeface="Wingdings" panose="05000000000000000000" pitchFamily="2" charset="2"/>
              <a:buChar char="ü"/>
            </a:pPr>
            <a:r>
              <a:rPr lang="en-US" sz="2000" dirty="0" smtClean="0">
                <a:solidFill>
                  <a:prstClr val="black"/>
                </a:solidFill>
              </a:rPr>
              <a:t>Domain </a:t>
            </a:r>
            <a:r>
              <a:rPr lang="en-US" sz="2000" dirty="0">
                <a:solidFill>
                  <a:prstClr val="black"/>
                </a:solidFill>
              </a:rPr>
              <a:t>logic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Data </a:t>
            </a:r>
            <a:r>
              <a:rPr lang="en-US" sz="2000" dirty="0">
                <a:solidFill>
                  <a:prstClr val="black"/>
                </a:solidFill>
              </a:rPr>
              <a:t>source architectural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Object-relational </a:t>
            </a:r>
            <a:r>
              <a:rPr lang="en-US" sz="2000" dirty="0">
                <a:solidFill>
                  <a:prstClr val="black"/>
                </a:solidFill>
              </a:rPr>
              <a:t>behavioral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Object-relational </a:t>
            </a:r>
            <a:r>
              <a:rPr lang="en-US" sz="2000" dirty="0">
                <a:solidFill>
                  <a:prstClr val="black"/>
                </a:solidFill>
              </a:rPr>
              <a:t>structural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Object-relational </a:t>
            </a:r>
            <a:r>
              <a:rPr lang="en-US" sz="2000" dirty="0">
                <a:solidFill>
                  <a:prstClr val="black"/>
                </a:solidFill>
              </a:rPr>
              <a:t>metadata mapping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Web </a:t>
            </a:r>
            <a:r>
              <a:rPr lang="en-US" sz="2000" dirty="0">
                <a:solidFill>
                  <a:prstClr val="black"/>
                </a:solidFill>
              </a:rPr>
              <a:t>presentation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Distribution patterns</a:t>
            </a:r>
          </a:p>
          <a:p>
            <a:pPr marL="687388" lvl="0" indent="-225425">
              <a:spcBef>
                <a:spcPct val="30000"/>
              </a:spcBef>
              <a:buFont typeface="Wingdings" panose="05000000000000000000" pitchFamily="2" charset="2"/>
              <a:buChar char="ü"/>
            </a:pPr>
            <a:r>
              <a:rPr lang="en-US" sz="2000" dirty="0" smtClean="0">
                <a:solidFill>
                  <a:prstClr val="black"/>
                </a:solidFill>
              </a:rPr>
              <a:t>Offline </a:t>
            </a:r>
            <a:r>
              <a:rPr lang="en-US" sz="2000" dirty="0">
                <a:solidFill>
                  <a:prstClr val="black"/>
                </a:solidFill>
              </a:rPr>
              <a:t>concurrency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Session </a:t>
            </a:r>
            <a:r>
              <a:rPr lang="en-US" sz="2000" dirty="0">
                <a:solidFill>
                  <a:prstClr val="black"/>
                </a:solidFill>
              </a:rPr>
              <a:t>state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Base patterns</a:t>
            </a:r>
            <a:endParaRPr lang="en-US" sz="2000" dirty="0">
              <a:solidFill>
                <a:prstClr val="black"/>
              </a:solidFill>
            </a:endParaRPr>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123</a:t>
            </a:fld>
            <a:endParaRPr lang="en-US"/>
          </a:p>
        </p:txBody>
      </p:sp>
    </p:spTree>
    <p:extLst>
      <p:ext uri="{BB962C8B-B14F-4D97-AF65-F5344CB8AC3E}">
        <p14:creationId xmlns:p14="http://schemas.microsoft.com/office/powerpoint/2010/main" val="12439132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P o EAA Grouping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461963">
              <a:spcBef>
                <a:spcPct val="30000"/>
              </a:spcBef>
              <a:buFont typeface="Wingdings" panose="05000000000000000000" pitchFamily="2" charset="2"/>
              <a:buChar char="§"/>
            </a:pPr>
            <a:r>
              <a:rPr lang="en-US" sz="2000" dirty="0" smtClean="0">
                <a:solidFill>
                  <a:prstClr val="black"/>
                </a:solidFill>
              </a:rPr>
              <a:t>Each </a:t>
            </a:r>
            <a:r>
              <a:rPr lang="en-US" sz="2000" dirty="0">
                <a:solidFill>
                  <a:prstClr val="black"/>
                </a:solidFill>
              </a:rPr>
              <a:t>of these groups contains several patterns. Of course, this book doesn’t cover all of </a:t>
            </a:r>
            <a:r>
              <a:rPr lang="en-US" sz="2000" dirty="0" smtClean="0">
                <a:solidFill>
                  <a:prstClr val="black"/>
                </a:solidFill>
              </a:rPr>
              <a:t>them.</a:t>
            </a:r>
          </a:p>
          <a:p>
            <a:pPr marL="461963">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remainder of this chapter will discuss select patterns that are commonly used in ASP.NET </a:t>
            </a:r>
            <a:r>
              <a:rPr lang="en-US" sz="2000" dirty="0" smtClean="0">
                <a:solidFill>
                  <a:prstClr val="black"/>
                </a:solidFill>
              </a:rPr>
              <a:t>applications.</a:t>
            </a:r>
          </a:p>
          <a:p>
            <a:pPr marL="461963">
              <a:spcBef>
                <a:spcPct val="30000"/>
              </a:spcBef>
              <a:buFont typeface="Wingdings" panose="05000000000000000000" pitchFamily="2" charset="2"/>
              <a:buChar char="§"/>
            </a:pPr>
            <a:r>
              <a:rPr lang="en-US" sz="2000" dirty="0" smtClean="0">
                <a:solidFill>
                  <a:prstClr val="black"/>
                </a:solidFill>
              </a:rPr>
              <a:t>To </a:t>
            </a:r>
            <a:r>
              <a:rPr lang="en-US" sz="2000" dirty="0">
                <a:solidFill>
                  <a:prstClr val="black"/>
                </a:solidFill>
              </a:rPr>
              <a:t>be specific, the following patterns are discussed (the group each of them belongs to is mentioned in the bracket): </a:t>
            </a:r>
          </a:p>
          <a:p>
            <a:pPr marL="687388" indent="-225425">
              <a:spcBef>
                <a:spcPct val="30000"/>
              </a:spcBef>
              <a:buFont typeface="Wingdings" panose="05000000000000000000" pitchFamily="2" charset="2"/>
              <a:buChar char="ü"/>
            </a:pPr>
            <a:r>
              <a:rPr lang="en-US" sz="2000" dirty="0" smtClean="0">
                <a:solidFill>
                  <a:prstClr val="black"/>
                </a:solidFill>
              </a:rPr>
              <a:t>Repository </a:t>
            </a:r>
            <a:r>
              <a:rPr lang="en-US" sz="2000" dirty="0">
                <a:solidFill>
                  <a:prstClr val="black"/>
                </a:solidFill>
              </a:rPr>
              <a:t>(Object-Relational Metadata </a:t>
            </a:r>
            <a:r>
              <a:rPr lang="en-US" sz="2000" dirty="0" smtClean="0">
                <a:solidFill>
                  <a:prstClr val="black"/>
                </a:solidFill>
              </a:rPr>
              <a:t>Mapping)</a:t>
            </a:r>
          </a:p>
          <a:p>
            <a:pPr marL="687388" indent="-225425">
              <a:spcBef>
                <a:spcPct val="30000"/>
              </a:spcBef>
              <a:buFont typeface="Wingdings" panose="05000000000000000000" pitchFamily="2" charset="2"/>
              <a:buChar char="ü"/>
            </a:pPr>
            <a:r>
              <a:rPr lang="en-US" sz="2000" dirty="0" smtClean="0">
                <a:solidFill>
                  <a:prstClr val="black"/>
                </a:solidFill>
              </a:rPr>
              <a:t>Unit </a:t>
            </a:r>
            <a:r>
              <a:rPr lang="en-US" sz="2000" dirty="0">
                <a:solidFill>
                  <a:prstClr val="black"/>
                </a:solidFill>
              </a:rPr>
              <a:t>of Work (Object-Relational </a:t>
            </a:r>
            <a:r>
              <a:rPr lang="en-US" sz="2000" dirty="0" smtClean="0">
                <a:solidFill>
                  <a:prstClr val="black"/>
                </a:solidFill>
              </a:rPr>
              <a:t>Behavioral)</a:t>
            </a:r>
          </a:p>
          <a:p>
            <a:pPr marL="687388" indent="-225425">
              <a:spcBef>
                <a:spcPct val="30000"/>
              </a:spcBef>
              <a:buFont typeface="Wingdings" panose="05000000000000000000" pitchFamily="2" charset="2"/>
              <a:buChar char="ü"/>
            </a:pPr>
            <a:r>
              <a:rPr lang="en-US" sz="2000" dirty="0" smtClean="0">
                <a:solidFill>
                  <a:prstClr val="black"/>
                </a:solidFill>
              </a:rPr>
              <a:t>Lazy </a:t>
            </a:r>
            <a:r>
              <a:rPr lang="en-US" sz="2000" dirty="0">
                <a:solidFill>
                  <a:prstClr val="black"/>
                </a:solidFill>
              </a:rPr>
              <a:t>Load (Object-Relational </a:t>
            </a:r>
            <a:r>
              <a:rPr lang="en-US" sz="2000" dirty="0" smtClean="0">
                <a:solidFill>
                  <a:prstClr val="black"/>
                </a:solidFill>
              </a:rPr>
              <a:t>Behavioral)</a:t>
            </a:r>
          </a:p>
          <a:p>
            <a:pPr marL="687388" indent="-225425">
              <a:spcBef>
                <a:spcPct val="30000"/>
              </a:spcBef>
              <a:buFont typeface="Wingdings" panose="05000000000000000000" pitchFamily="2" charset="2"/>
              <a:buChar char="ü"/>
            </a:pPr>
            <a:r>
              <a:rPr lang="en-US" sz="2000" dirty="0" smtClean="0">
                <a:solidFill>
                  <a:prstClr val="black"/>
                </a:solidFill>
              </a:rPr>
              <a:t>Service </a:t>
            </a:r>
            <a:r>
              <a:rPr lang="en-US" sz="2000" dirty="0">
                <a:solidFill>
                  <a:prstClr val="black"/>
                </a:solidFill>
              </a:rPr>
              <a:t>Layer (Domain Logic</a:t>
            </a:r>
            <a:r>
              <a:rPr lang="en-US" sz="2000" dirty="0" smtClean="0">
                <a:solidFill>
                  <a:prstClr val="black"/>
                </a:solidFill>
              </a:rPr>
              <a:t>)</a:t>
            </a:r>
            <a:endParaRPr lang="en-US" sz="2000" dirty="0">
              <a:solidFill>
                <a:prstClr val="black"/>
              </a:solidFill>
            </a:endParaRPr>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124</a:t>
            </a:fld>
            <a:endParaRPr lang="en-US"/>
          </a:p>
        </p:txBody>
      </p:sp>
    </p:spTree>
    <p:extLst>
      <p:ext uri="{BB962C8B-B14F-4D97-AF65-F5344CB8AC3E}">
        <p14:creationId xmlns:p14="http://schemas.microsoft.com/office/powerpoint/2010/main" val="19308669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Repository</a:t>
            </a:r>
            <a:endParaRPr lang="en-US" dirty="0">
              <a:solidFill>
                <a:schemeClr val="bg1"/>
              </a:solidFill>
            </a:endParaRP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02 Jan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125</a:t>
            </a:fld>
            <a:endParaRPr lang="en-US"/>
          </a:p>
        </p:txBody>
      </p:sp>
    </p:spTree>
    <p:extLst>
      <p:ext uri="{BB962C8B-B14F-4D97-AF65-F5344CB8AC3E}">
        <p14:creationId xmlns:p14="http://schemas.microsoft.com/office/powerpoint/2010/main" val="42259876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Design and Explanation</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126</a:t>
            </a:fld>
            <a:endParaRPr lang="en-US"/>
          </a:p>
        </p:txBody>
      </p:sp>
    </p:spTree>
    <p:extLst>
      <p:ext uri="{BB962C8B-B14F-4D97-AF65-F5344CB8AC3E}">
        <p14:creationId xmlns:p14="http://schemas.microsoft.com/office/powerpoint/2010/main" val="16145889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127</a:t>
            </a:fld>
            <a:endParaRPr lang="en-US"/>
          </a:p>
        </p:txBody>
      </p:sp>
    </p:spTree>
    <p:extLst>
      <p:ext uri="{BB962C8B-B14F-4D97-AF65-F5344CB8AC3E}">
        <p14:creationId xmlns:p14="http://schemas.microsoft.com/office/powerpoint/2010/main" val="20560135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Unit of Work</a:t>
            </a:r>
            <a:endParaRPr lang="en-US" dirty="0">
              <a:solidFill>
                <a:schemeClr val="bg1"/>
              </a:solidFill>
            </a:endParaRP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02 Jan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128</a:t>
            </a:fld>
            <a:endParaRPr lang="en-US"/>
          </a:p>
        </p:txBody>
      </p:sp>
    </p:spTree>
    <p:extLst>
      <p:ext uri="{BB962C8B-B14F-4D97-AF65-F5344CB8AC3E}">
        <p14:creationId xmlns:p14="http://schemas.microsoft.com/office/powerpoint/2010/main" val="6301868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Design and Explanation</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129</a:t>
            </a:fld>
            <a:endParaRPr lang="en-US"/>
          </a:p>
        </p:txBody>
      </p:sp>
    </p:spTree>
    <p:extLst>
      <p:ext uri="{BB962C8B-B14F-4D97-AF65-F5344CB8AC3E}">
        <p14:creationId xmlns:p14="http://schemas.microsoft.com/office/powerpoint/2010/main" val="329906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a:t>A real-world application involves many classes. At times these classes share something in common. For example, imagine that our contact manager application needs to take into account different types of contacts, such as business contacts (companies you interact with), professional contacts (individuals such as doctors and tax consultants that provide professional services), personal contacts (school friends, neighbors, people from your social network, and so on. Obviously you need a class to represent each type of contact, say </a:t>
            </a:r>
            <a:r>
              <a:rPr lang="en-US" dirty="0" err="1"/>
              <a:t>BusinessContact</a:t>
            </a:r>
            <a:r>
              <a:rPr lang="en-US" dirty="0"/>
              <a:t> , </a:t>
            </a:r>
            <a:r>
              <a:rPr lang="en-US" dirty="0" err="1"/>
              <a:t>ProfessionalContact</a:t>
            </a:r>
            <a:r>
              <a:rPr lang="en-US" dirty="0"/>
              <a:t> , and </a:t>
            </a:r>
            <a:r>
              <a:rPr lang="en-US" dirty="0" err="1"/>
              <a:t>PersonalContact</a:t>
            </a:r>
            <a:r>
              <a:rPr lang="en-US" dirty="0"/>
              <a:t> . As you might have anticipated, these classes share many common attributes. For example, all of them will have first name, last name, address, e-mail, and phone number. Can you do something to avoid this duplication? That’s where inheritance comes into the picture. Inheritance allows you to isolate common pieces of data and operations into a class and then create specialized classes based on that class. The class containing common data and operations is called the base class , whereas the specialized classes are called derived classes . The derived class and the base class are related to each other through an “is-a” relationship. This means a derived class (say, </a:t>
            </a:r>
            <a:r>
              <a:rPr lang="en-US" dirty="0" err="1"/>
              <a:t>BusinessContact</a:t>
            </a:r>
            <a:r>
              <a:rPr lang="en-US" dirty="0"/>
              <a:t> ) is a kind of base class (say, Contact ). The derived classes can add data and operations that are specific to themselves. They can also redefine the operations defined by the base class. To carry the same example further, you would create a Contact base class and </a:t>
            </a:r>
            <a:r>
              <a:rPr lang="en-US" dirty="0" err="1"/>
              <a:t>BusinessContact</a:t>
            </a:r>
            <a:r>
              <a:rPr lang="en-US" dirty="0"/>
              <a:t> , </a:t>
            </a:r>
            <a:r>
              <a:rPr lang="en-US" dirty="0" err="1"/>
              <a:t>ProfessionalContact</a:t>
            </a:r>
            <a:r>
              <a:rPr lang="en-US" dirty="0"/>
              <a:t> , and </a:t>
            </a:r>
            <a:r>
              <a:rPr lang="en-US" dirty="0" err="1"/>
              <a:t>PersonalContact</a:t>
            </a:r>
            <a:r>
              <a:rPr lang="en-US" dirty="0"/>
              <a:t> derived classes that inherit from the Contact class. Inheritance not only promotes code reuse but also helps you organize code into hierarchical structures. Listing 1-2 shows what these classes look like.</a:t>
            </a:r>
          </a:p>
          <a:p>
            <a:endParaRPr lang="en-US" dirty="0"/>
          </a:p>
          <a:p>
            <a:r>
              <a:rPr lang="en-US" dirty="0"/>
              <a:t>(Page 6).</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42699408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130</a:t>
            </a:fld>
            <a:endParaRPr lang="en-US"/>
          </a:p>
        </p:txBody>
      </p:sp>
    </p:spTree>
    <p:extLst>
      <p:ext uri="{BB962C8B-B14F-4D97-AF65-F5344CB8AC3E}">
        <p14:creationId xmlns:p14="http://schemas.microsoft.com/office/powerpoint/2010/main" val="35175118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Lazy load</a:t>
            </a:r>
            <a:endParaRPr lang="en-US" dirty="0">
              <a:solidFill>
                <a:schemeClr val="bg1"/>
              </a:solidFill>
            </a:endParaRP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02 Jan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131</a:t>
            </a:fld>
            <a:endParaRPr lang="en-US"/>
          </a:p>
        </p:txBody>
      </p:sp>
    </p:spTree>
    <p:extLst>
      <p:ext uri="{BB962C8B-B14F-4D97-AF65-F5344CB8AC3E}">
        <p14:creationId xmlns:p14="http://schemas.microsoft.com/office/powerpoint/2010/main" val="36966763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Design and Explanation</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132</a:t>
            </a:fld>
            <a:endParaRPr lang="en-US"/>
          </a:p>
        </p:txBody>
      </p:sp>
    </p:spTree>
    <p:extLst>
      <p:ext uri="{BB962C8B-B14F-4D97-AF65-F5344CB8AC3E}">
        <p14:creationId xmlns:p14="http://schemas.microsoft.com/office/powerpoint/2010/main" val="24982880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133</a:t>
            </a:fld>
            <a:endParaRPr lang="en-US"/>
          </a:p>
        </p:txBody>
      </p:sp>
    </p:spTree>
    <p:extLst>
      <p:ext uri="{BB962C8B-B14F-4D97-AF65-F5344CB8AC3E}">
        <p14:creationId xmlns:p14="http://schemas.microsoft.com/office/powerpoint/2010/main" val="15959292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Service Layer</a:t>
            </a:r>
            <a:endParaRPr lang="en-US" dirty="0">
              <a:solidFill>
                <a:schemeClr val="bg1"/>
              </a:solidFill>
            </a:endParaRP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02 Jan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134</a:t>
            </a:fld>
            <a:endParaRPr lang="en-US"/>
          </a:p>
        </p:txBody>
      </p:sp>
    </p:spTree>
    <p:extLst>
      <p:ext uri="{BB962C8B-B14F-4D97-AF65-F5344CB8AC3E}">
        <p14:creationId xmlns:p14="http://schemas.microsoft.com/office/powerpoint/2010/main" val="2256210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Design and Explanation</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135</a:t>
            </a:fld>
            <a:endParaRPr lang="en-US"/>
          </a:p>
        </p:txBody>
      </p:sp>
    </p:spTree>
    <p:extLst>
      <p:ext uri="{BB962C8B-B14F-4D97-AF65-F5344CB8AC3E}">
        <p14:creationId xmlns:p14="http://schemas.microsoft.com/office/powerpoint/2010/main" val="33069703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02 Jan 2018</a:t>
            </a:r>
            <a:endParaRPr lang="en-US"/>
          </a:p>
        </p:txBody>
      </p:sp>
      <p:sp>
        <p:nvSpPr>
          <p:cNvPr id="4" name="Slide Number Placeholder 3"/>
          <p:cNvSpPr>
            <a:spLocks noGrp="1"/>
          </p:cNvSpPr>
          <p:nvPr>
            <p:ph type="sldNum" sz="quarter" idx="4294967295"/>
          </p:nvPr>
        </p:nvSpPr>
        <p:spPr>
          <a:xfrm>
            <a:off x="9448800" y="6538913"/>
            <a:ext cx="2743200" cy="254000"/>
          </a:xfrm>
        </p:spPr>
        <p:txBody>
          <a:bodyPr/>
          <a:lstStyle/>
          <a:p>
            <a:fld id="{062D6987-FB6D-4DB8-81B8-AD0F35E3BB5F}" type="slidenum">
              <a:rPr lang="en-US" smtClean="0"/>
              <a:t>136</a:t>
            </a:fld>
            <a:endParaRPr lang="en-US"/>
          </a:p>
        </p:txBody>
      </p:sp>
    </p:spTree>
    <p:extLst>
      <p:ext uri="{BB962C8B-B14F-4D97-AF65-F5344CB8AC3E}">
        <p14:creationId xmlns:p14="http://schemas.microsoft.com/office/powerpoint/2010/main" val="27252367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a:solidFill>
                  <a:schemeClr val="bg1"/>
                </a:solidFill>
              </a:rPr>
              <a:t>Injecting Repositories Through Dependency </a:t>
            </a:r>
            <a:r>
              <a:rPr lang="en-US" dirty="0" smtClean="0">
                <a:solidFill>
                  <a:schemeClr val="bg1"/>
                </a:solidFill>
              </a:rPr>
              <a:t>Injection</a:t>
            </a:r>
            <a:endParaRPr lang="en-US" dirty="0">
              <a:solidFill>
                <a:schemeClr val="bg1"/>
              </a:solidFill>
            </a:endParaRP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02 Jan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137</a:t>
            </a:fld>
            <a:endParaRPr lang="en-US"/>
          </a:p>
        </p:txBody>
      </p:sp>
    </p:spTree>
    <p:extLst>
      <p:ext uri="{BB962C8B-B14F-4D97-AF65-F5344CB8AC3E}">
        <p14:creationId xmlns:p14="http://schemas.microsoft.com/office/powerpoint/2010/main" val="30293346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138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03676116"/>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dirty="0" smtClean="0">
                          <a:latin typeface="Gill Sans MT" panose="020B0502020104020203" pitchFamily="34" charset="0"/>
                        </a:rPr>
                        <a:t>PoEAA</a:t>
                      </a:r>
                      <a:r>
                        <a:rPr lang="en-US" baseline="0" dirty="0" smtClean="0">
                          <a:latin typeface="Gill Sans MT" panose="020B0502020104020203" pitchFamily="34" charset="0"/>
                        </a:rPr>
                        <a:t> Catalog</a:t>
                      </a:r>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r>
                        <a:rPr lang="en-US" dirty="0" smtClean="0">
                          <a:latin typeface="Gill Sans MT" panose="020B0502020104020203" pitchFamily="34" charset="0"/>
                        </a:rPr>
                        <a:t>Pattern Movement</a:t>
                      </a:r>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92821958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PoEAA Catalog</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152400" y="1283086"/>
            <a:ext cx="10096364" cy="4812914"/>
          </a:xfrm>
          <a:prstGeom prst="rect">
            <a:avLst/>
          </a:prstGeom>
          <a:ln>
            <a:solidFill>
              <a:schemeClr val="accent1"/>
            </a:solidFill>
          </a:ln>
        </p:spPr>
      </p:pic>
      <p:sp>
        <p:nvSpPr>
          <p:cNvPr id="6" name="Date Placeholder 5"/>
          <p:cNvSpPr>
            <a:spLocks noGrp="1"/>
          </p:cNvSpPr>
          <p:nvPr>
            <p:ph type="dt" sz="half" idx="2"/>
          </p:nvPr>
        </p:nvSpPr>
        <p:spPr/>
        <p:txBody>
          <a:bodyPr/>
          <a:lstStyle/>
          <a:p>
            <a:r>
              <a:rPr lang="en-US" smtClean="0"/>
              <a:t>02 Jan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139</a:t>
            </a:fld>
            <a:endParaRPr lang="en-US" dirty="0"/>
          </a:p>
        </p:txBody>
      </p:sp>
    </p:spTree>
    <p:extLst>
      <p:ext uri="{BB962C8B-B14F-4D97-AF65-F5344CB8AC3E}">
        <p14:creationId xmlns:p14="http://schemas.microsoft.com/office/powerpoint/2010/main" val="83497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 Classes and </a:t>
            </a:r>
            <a:r>
              <a:rPr lang="en-US" dirty="0" smtClean="0"/>
              <a:t>Interfaces</a:t>
            </a:r>
            <a:endParaRPr lang="en-US" dirty="0"/>
          </a:p>
        </p:txBody>
      </p:sp>
      <p:sp>
        <p:nvSpPr>
          <p:cNvPr id="3" name="Content Placeholder 2"/>
          <p:cNvSpPr>
            <a:spLocks noGrp="1"/>
          </p:cNvSpPr>
          <p:nvPr>
            <p:ph idx="1"/>
          </p:nvPr>
        </p:nvSpPr>
        <p:spPr/>
        <p:txBody>
          <a:bodyPr/>
          <a:lstStyle/>
          <a:p>
            <a:r>
              <a:rPr lang="en-US" dirty="0"/>
              <a:t>In the preceding section you used inheritance as a means to reusing code. There are times when classes can have a parent-child relationship, but there can’t be any possibility of code reuse. Consider that you are building a taxation system that is supposed to calculate taxes based on certain logic. In addition, let’s suppose that your application needs to support tax calculation in three countries—say the USA, the UK, and India. Now the taxation rules and logic in a country are usually quite specific to that country, and you may not be able to reuse any of this code. However, the operation—calculating tax—is needed in all of them. In such cases, although you can’t reuse any code, you can reuse “contract.” In such cases, developers resort to abstract classes or interfaces. An abstract class is a class that cannot be instantiated. It usually contains property and method signatures but no implementation. The derived classes are required to write the implementation of these members by overriding them. So, with an abstract class in place, the preceding example can be represented as shown in Listing 1-3</a:t>
            </a:r>
          </a:p>
          <a:p>
            <a:endParaRPr lang="en-US" dirty="0"/>
          </a:p>
          <a:p>
            <a:r>
              <a:rPr lang="en-US" dirty="0"/>
              <a:t>(Page 7).</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12811396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Pattern Movement</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152400" y="1268362"/>
            <a:ext cx="10829330" cy="3615656"/>
          </a:xfrm>
          <a:prstGeom prst="rect">
            <a:avLst/>
          </a:prstGeom>
        </p:spPr>
      </p:pic>
      <p:sp>
        <p:nvSpPr>
          <p:cNvPr id="5" name="Date Placeholder 4"/>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140</a:t>
            </a:fld>
            <a:endParaRPr lang="en-US" dirty="0"/>
          </a:p>
        </p:txBody>
      </p:sp>
    </p:spTree>
    <p:extLst>
      <p:ext uri="{BB962C8B-B14F-4D97-AF65-F5344CB8AC3E}">
        <p14:creationId xmlns:p14="http://schemas.microsoft.com/office/powerpoint/2010/main" val="15675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a:t>Polymorphism means multiple forms of something. Let’s say you own a washing machine and a vacuum cleaner. Both are machines and can be started and stopped using their respective switches. However, your order to start and stop a machine is obeyed quite differently by the respective machines. And it also results in different results. A washing machine, when started, is going to wash clothes, whereas a vacuum cleaner is going to clean the floor when started. Thus, the same order—“start”—has two different results based on the machine to which it has been issued. The same can be said about the “stop” instructions. How does this apply to classes? Imagine the preceding real-world example in terms of classes. The </a:t>
            </a:r>
            <a:r>
              <a:rPr lang="en-US" dirty="0" err="1"/>
              <a:t>WashingMachine</a:t>
            </a:r>
            <a:r>
              <a:rPr lang="en-US" dirty="0"/>
              <a:t> and </a:t>
            </a:r>
            <a:r>
              <a:rPr lang="en-US" dirty="0" err="1"/>
              <a:t>VacuumCleaner</a:t>
            </a:r>
            <a:r>
              <a:rPr lang="en-US" dirty="0"/>
              <a:t> classes bear an “is-a” relationship with the Machine class. The Machine class, the </a:t>
            </a:r>
            <a:r>
              <a:rPr lang="en-US" dirty="0" err="1"/>
              <a:t>WashingMachine</a:t>
            </a:r>
            <a:r>
              <a:rPr lang="en-US" dirty="0"/>
              <a:t> class, and the </a:t>
            </a:r>
            <a:r>
              <a:rPr lang="en-US" dirty="0" err="1"/>
              <a:t>VacuumCleaner</a:t>
            </a:r>
            <a:r>
              <a:rPr lang="en-US" dirty="0"/>
              <a:t> class have a Start() method. But each Start() implementation would be different for obvious reasons. Thus the same method— Start() —has multiple forms. Polymorphism comes in different flavors, such as operator overloading, method overloading, polymorphism via inheritance, and polymorphism via interfaces. Our main interest is in the last two flavors. That’s because you will be using these types of polymorphism extensively in the examples presented later in this book. So, let’s try to understand them with code examples.</a:t>
            </a:r>
          </a:p>
          <a:p>
            <a:endParaRPr lang="en-US" dirty="0"/>
          </a:p>
          <a:p>
            <a:r>
              <a:rPr lang="en-US" dirty="0"/>
              <a:t>(Page 9).</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3274732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Polymorphic Behavior Through </a:t>
            </a:r>
            <a:r>
              <a:rPr lang="en-US" dirty="0" smtClean="0"/>
              <a:t>Inheritance</a:t>
            </a:r>
            <a:endParaRPr lang="en-US" dirty="0"/>
          </a:p>
        </p:txBody>
      </p:sp>
      <p:sp>
        <p:nvSpPr>
          <p:cNvPr id="8" name="Content Placeholder 7"/>
          <p:cNvSpPr>
            <a:spLocks noGrp="1"/>
          </p:cNvSpPr>
          <p:nvPr>
            <p:ph idx="1"/>
          </p:nvPr>
        </p:nvSpPr>
        <p:spPr/>
        <p:txBody>
          <a:bodyPr/>
          <a:lstStyle/>
          <a:p>
            <a:r>
              <a:rPr lang="en-US" dirty="0" smtClean="0"/>
              <a:t>Suppose </a:t>
            </a:r>
            <a:r>
              <a:rPr lang="en-US" dirty="0"/>
              <a:t>we are building our contact management application and decide to have four classes named Contact , </a:t>
            </a:r>
            <a:r>
              <a:rPr lang="en-US" dirty="0" err="1"/>
              <a:t>BusinessContact</a:t>
            </a:r>
            <a:r>
              <a:rPr lang="en-US" dirty="0"/>
              <a:t> , </a:t>
            </a:r>
            <a:r>
              <a:rPr lang="en-US" dirty="0" err="1"/>
              <a:t>ProfessionalContact</a:t>
            </a:r>
            <a:r>
              <a:rPr lang="en-US" dirty="0"/>
              <a:t> , and </a:t>
            </a:r>
            <a:r>
              <a:rPr lang="en-US" dirty="0" err="1"/>
              <a:t>PersonalContact</a:t>
            </a:r>
            <a:r>
              <a:rPr lang="en-US" dirty="0"/>
              <a:t> . For the sake of this example, let’s assume that you are writing the following code in a Console Application project. The Contact class is the base class for the remaining three classes and is shown here:</a:t>
            </a:r>
          </a:p>
          <a:p>
            <a:endParaRPr lang="en-US" dirty="0"/>
          </a:p>
          <a:p>
            <a:r>
              <a:rPr lang="en-US" dirty="0"/>
              <a:t>(Page 9).</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427943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Polymorphic Behavior Through </a:t>
            </a:r>
            <a:r>
              <a:rPr lang="en-US" dirty="0" smtClean="0"/>
              <a:t>Interfaces</a:t>
            </a:r>
            <a:endParaRPr lang="en-US" dirty="0"/>
          </a:p>
        </p:txBody>
      </p:sp>
      <p:sp>
        <p:nvSpPr>
          <p:cNvPr id="3" name="Content Placeholder 2"/>
          <p:cNvSpPr>
            <a:spLocks noGrp="1"/>
          </p:cNvSpPr>
          <p:nvPr>
            <p:ph idx="1"/>
          </p:nvPr>
        </p:nvSpPr>
        <p:spPr/>
        <p:txBody>
          <a:bodyPr/>
          <a:lstStyle/>
          <a:p>
            <a:r>
              <a:rPr lang="en-US" dirty="0"/>
              <a:t>Now that you know how to achieve polymorphic behavior through inheritance, let’s shift the focus to polymorphic behavior through interfaces . As an example, let’s take the same scenario of the tax calculation application that we discussed while learning about interfaces. You can code this example as a Console Application project. Have a look at Listing 1-5 .</a:t>
            </a:r>
          </a:p>
          <a:p>
            <a:endParaRPr lang="en-US" dirty="0"/>
          </a:p>
          <a:p>
            <a:r>
              <a:rPr lang="en-US" dirty="0"/>
              <a:t>(Page 12).</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80092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SOLID Principles</a:t>
            </a:r>
          </a:p>
        </p:txBody>
      </p:sp>
      <p:sp>
        <p:nvSpPr>
          <p:cNvPr id="3" name="Content Placeholder 2"/>
          <p:cNvSpPr>
            <a:spLocks noGrp="1"/>
          </p:cNvSpPr>
          <p:nvPr>
            <p:ph idx="1"/>
          </p:nvPr>
        </p:nvSpPr>
        <p:spPr/>
        <p:txBody>
          <a:bodyPr/>
          <a:lstStyle/>
          <a:p>
            <a:r>
              <a:rPr lang="en-US" dirty="0"/>
              <a:t>Writing code in C# is relatively easy as compared to other languages available decades </a:t>
            </a:r>
            <a:r>
              <a:rPr lang="en-US" dirty="0" smtClean="0"/>
              <a:t>ago.</a:t>
            </a:r>
          </a:p>
          <a:p>
            <a:pPr lvl="1"/>
            <a:r>
              <a:rPr lang="en-US" dirty="0" smtClean="0"/>
              <a:t>C</a:t>
            </a:r>
            <a:r>
              <a:rPr lang="en-US" dirty="0"/>
              <a:t>#, being an object-oriented language, uses all the object-oriented features we discussed earlier, such as encapsulation, classes, inheritance, interfaces, and </a:t>
            </a:r>
            <a:r>
              <a:rPr lang="en-US" dirty="0" smtClean="0"/>
              <a:t>polymorphism.</a:t>
            </a:r>
          </a:p>
          <a:p>
            <a:pPr lvl="1"/>
            <a:r>
              <a:rPr lang="en-US" dirty="0" smtClean="0"/>
              <a:t>However</a:t>
            </a:r>
            <a:r>
              <a:rPr lang="en-US" dirty="0"/>
              <a:t>, these features by themselves don’t guarantee that your code is written in the right </a:t>
            </a:r>
            <a:r>
              <a:rPr lang="en-US" dirty="0" smtClean="0"/>
              <a:t>way.</a:t>
            </a:r>
          </a:p>
          <a:p>
            <a:pPr lvl="1"/>
            <a:r>
              <a:rPr lang="en-US" dirty="0" smtClean="0"/>
              <a:t>It </a:t>
            </a:r>
            <a:r>
              <a:rPr lang="en-US" dirty="0"/>
              <a:t>is not at all uncommon for a beginner to use these features in a wrong or unintended </a:t>
            </a:r>
            <a:r>
              <a:rPr lang="en-US" dirty="0" smtClean="0"/>
              <a:t>way.</a:t>
            </a:r>
          </a:p>
          <a:p>
            <a:pPr lvl="1"/>
            <a:r>
              <a:rPr lang="en-US" dirty="0" smtClean="0"/>
              <a:t>For </a:t>
            </a:r>
            <a:r>
              <a:rPr lang="en-US" dirty="0"/>
              <a:t>example, by creating a class with a lot of methods and properties that should not have been part of that class at all, or by using inheritance hierarchies in the wrong </a:t>
            </a:r>
            <a:r>
              <a:rPr lang="en-US" dirty="0" smtClean="0"/>
              <a:t>way.</a:t>
            </a:r>
          </a:p>
          <a:p>
            <a:pPr lvl="1"/>
            <a:r>
              <a:rPr lang="en-US" dirty="0" smtClean="0"/>
              <a:t>In </a:t>
            </a:r>
            <a:r>
              <a:rPr lang="en-US" dirty="0"/>
              <a:t>an </a:t>
            </a:r>
            <a:r>
              <a:rPr lang="en-US" dirty="0" smtClean="0"/>
              <a:t>object-oriented </a:t>
            </a:r>
            <a:r>
              <a:rPr lang="en-US" dirty="0"/>
              <a:t>system, identifying classes and objects and deciding how they interact with each other can become complex depending on the given business </a:t>
            </a:r>
            <a:r>
              <a:rPr lang="en-US" dirty="0" smtClean="0"/>
              <a:t>problem.</a:t>
            </a:r>
          </a:p>
          <a:p>
            <a:pPr lvl="1"/>
            <a:r>
              <a:rPr lang="en-US" dirty="0" smtClean="0"/>
              <a:t>Moreover</a:t>
            </a:r>
            <a:r>
              <a:rPr lang="en-US" dirty="0"/>
              <a:t>, your design needs to be flexible enough so that future extensions are </a:t>
            </a:r>
            <a:r>
              <a:rPr lang="en-US" dirty="0" smtClean="0"/>
              <a:t>easy.</a:t>
            </a:r>
          </a:p>
          <a:p>
            <a:pPr lvl="1"/>
            <a:r>
              <a:rPr lang="en-US" dirty="0" smtClean="0"/>
              <a:t>Wouldn’t </a:t>
            </a:r>
            <a:r>
              <a:rPr lang="en-US" dirty="0"/>
              <a:t>it be great if you knew of some standards or guidelines that you could keep in mind while writing C# code? That’s what </a:t>
            </a:r>
            <a:r>
              <a:rPr lang="en-US" dirty="0">
                <a:solidFill>
                  <a:srgbClr val="FF0000"/>
                </a:solidFill>
              </a:rPr>
              <a:t>SOLID principles</a:t>
            </a:r>
            <a:r>
              <a:rPr lang="en-US" dirty="0"/>
              <a:t> </a:t>
            </a:r>
            <a:r>
              <a:rPr lang="en-US" dirty="0" smtClean="0"/>
              <a:t>are!</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705211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SOLID Principles</a:t>
            </a:r>
            <a:endParaRPr lang="en-US" dirty="0"/>
          </a:p>
        </p:txBody>
      </p:sp>
      <p:sp>
        <p:nvSpPr>
          <p:cNvPr id="6" name="Content Placeholder 3"/>
          <p:cNvSpPr>
            <a:spLocks noGrp="1"/>
          </p:cNvSpPr>
          <p:nvPr>
            <p:ph idx="1"/>
          </p:nvPr>
        </p:nvSpPr>
        <p:spPr/>
        <p:txBody>
          <a:bodyPr>
            <a:normAutofit/>
          </a:bodyPr>
          <a:lstStyle/>
          <a:p>
            <a:pPr>
              <a:spcBef>
                <a:spcPct val="30000"/>
              </a:spcBef>
              <a:buFont typeface="Wingdings" panose="05000000000000000000" pitchFamily="2" charset="2"/>
              <a:buChar char="v"/>
            </a:pPr>
            <a:r>
              <a:rPr lang="en-US" sz="2000" dirty="0">
                <a:solidFill>
                  <a:prstClr val="black"/>
                </a:solidFill>
              </a:rPr>
              <a:t>In their book </a:t>
            </a:r>
            <a:r>
              <a:rPr lang="en-US" sz="2000" dirty="0">
                <a:solidFill>
                  <a:srgbClr val="FF0000"/>
                </a:solidFill>
              </a:rPr>
              <a:t>Agile Principles, Patterns, and Practices in C#</a:t>
            </a:r>
            <a:r>
              <a:rPr lang="en-US" sz="2000" dirty="0">
                <a:solidFill>
                  <a:prstClr val="black"/>
                </a:solidFill>
              </a:rPr>
              <a:t> , Robert C. Martin and Micah Martin elaborate on five principles of object-oriented software </a:t>
            </a:r>
            <a:r>
              <a:rPr lang="en-US" sz="2000" dirty="0" smtClean="0">
                <a:solidFill>
                  <a:prstClr val="black"/>
                </a:solidFill>
              </a:rPr>
              <a:t>design.</a:t>
            </a:r>
          </a:p>
          <a:p>
            <a:pPr marL="461963" indent="-234950">
              <a:spcBef>
                <a:spcPct val="30000"/>
              </a:spcBef>
              <a:buFont typeface="Wingdings" panose="05000000000000000000" pitchFamily="2" charset="2"/>
              <a:buChar char="§"/>
            </a:pPr>
            <a:r>
              <a:rPr lang="en-US" sz="2000" dirty="0" smtClean="0">
                <a:solidFill>
                  <a:prstClr val="black"/>
                </a:solidFill>
              </a:rPr>
              <a:t>These </a:t>
            </a:r>
            <a:r>
              <a:rPr lang="en-US" sz="2000" dirty="0">
                <a:solidFill>
                  <a:prstClr val="black"/>
                </a:solidFill>
              </a:rPr>
              <a:t>principles are named as follows:</a:t>
            </a:r>
          </a:p>
          <a:p>
            <a:pPr marL="687388" indent="-225425">
              <a:spcBef>
                <a:spcPct val="30000"/>
              </a:spcBef>
              <a:buFont typeface="Wingdings" panose="05000000000000000000" pitchFamily="2" charset="2"/>
              <a:buChar char="ü"/>
            </a:pPr>
            <a:r>
              <a:rPr lang="en-US" sz="2000" dirty="0" smtClean="0">
                <a:solidFill>
                  <a:srgbClr val="FF0000"/>
                </a:solidFill>
              </a:rPr>
              <a:t>S</a:t>
            </a:r>
            <a:r>
              <a:rPr lang="en-US" sz="2000" dirty="0" smtClean="0">
                <a:solidFill>
                  <a:prstClr val="black"/>
                </a:solidFill>
              </a:rPr>
              <a:t>ingle </a:t>
            </a:r>
            <a:r>
              <a:rPr lang="en-US" sz="2000" dirty="0">
                <a:solidFill>
                  <a:prstClr val="black"/>
                </a:solidFill>
              </a:rPr>
              <a:t>Responsibility Principle </a:t>
            </a:r>
          </a:p>
          <a:p>
            <a:pPr marL="687388" indent="-225425">
              <a:spcBef>
                <a:spcPct val="30000"/>
              </a:spcBef>
              <a:buFont typeface="Wingdings" panose="05000000000000000000" pitchFamily="2" charset="2"/>
              <a:buChar char="ü"/>
            </a:pPr>
            <a:r>
              <a:rPr lang="en-US" sz="2000" dirty="0" smtClean="0">
                <a:solidFill>
                  <a:srgbClr val="FF0000"/>
                </a:solidFill>
              </a:rPr>
              <a:t>O</a:t>
            </a:r>
            <a:r>
              <a:rPr lang="en-US" sz="2000" dirty="0" smtClean="0">
                <a:solidFill>
                  <a:prstClr val="black"/>
                </a:solidFill>
              </a:rPr>
              <a:t>pen/Closed Principle</a:t>
            </a:r>
          </a:p>
          <a:p>
            <a:pPr marL="687388" indent="-225425">
              <a:spcBef>
                <a:spcPct val="30000"/>
              </a:spcBef>
              <a:buFont typeface="Wingdings" panose="05000000000000000000" pitchFamily="2" charset="2"/>
              <a:buChar char="ü"/>
            </a:pPr>
            <a:r>
              <a:rPr lang="en-US" sz="2000" dirty="0" smtClean="0">
                <a:solidFill>
                  <a:srgbClr val="FF0000"/>
                </a:solidFill>
              </a:rPr>
              <a:t>L</a:t>
            </a:r>
            <a:r>
              <a:rPr lang="en-US" sz="2000" dirty="0" smtClean="0">
                <a:solidFill>
                  <a:prstClr val="black"/>
                </a:solidFill>
              </a:rPr>
              <a:t>iskov </a:t>
            </a:r>
            <a:r>
              <a:rPr lang="en-US" sz="2000" dirty="0">
                <a:solidFill>
                  <a:prstClr val="black"/>
                </a:solidFill>
              </a:rPr>
              <a:t>Substitution </a:t>
            </a:r>
            <a:r>
              <a:rPr lang="en-US" sz="2000" dirty="0" smtClean="0">
                <a:solidFill>
                  <a:prstClr val="black"/>
                </a:solidFill>
              </a:rPr>
              <a:t>Principle</a:t>
            </a:r>
          </a:p>
          <a:p>
            <a:pPr marL="687388" indent="-225425">
              <a:spcBef>
                <a:spcPct val="30000"/>
              </a:spcBef>
              <a:buFont typeface="Wingdings" panose="05000000000000000000" pitchFamily="2" charset="2"/>
              <a:buChar char="ü"/>
            </a:pPr>
            <a:r>
              <a:rPr lang="en-US" sz="2000" dirty="0" smtClean="0">
                <a:solidFill>
                  <a:srgbClr val="FF0000"/>
                </a:solidFill>
              </a:rPr>
              <a:t>I</a:t>
            </a:r>
            <a:r>
              <a:rPr lang="en-US" sz="2000" dirty="0" smtClean="0">
                <a:solidFill>
                  <a:prstClr val="black"/>
                </a:solidFill>
              </a:rPr>
              <a:t>nterface </a:t>
            </a:r>
            <a:r>
              <a:rPr lang="en-US" sz="2000" dirty="0">
                <a:solidFill>
                  <a:prstClr val="black"/>
                </a:solidFill>
              </a:rPr>
              <a:t>Segregation </a:t>
            </a:r>
            <a:r>
              <a:rPr lang="en-US" sz="2000" dirty="0" smtClean="0">
                <a:solidFill>
                  <a:prstClr val="black"/>
                </a:solidFill>
              </a:rPr>
              <a:t>Principle</a:t>
            </a:r>
          </a:p>
          <a:p>
            <a:pPr marL="687388" indent="-225425">
              <a:spcBef>
                <a:spcPct val="30000"/>
              </a:spcBef>
              <a:buFont typeface="Wingdings" panose="05000000000000000000" pitchFamily="2" charset="2"/>
              <a:buChar char="ü"/>
            </a:pPr>
            <a:r>
              <a:rPr lang="en-US" sz="2000" dirty="0" smtClean="0">
                <a:solidFill>
                  <a:srgbClr val="FF0000"/>
                </a:solidFill>
              </a:rPr>
              <a:t>D</a:t>
            </a:r>
            <a:r>
              <a:rPr lang="en-US" sz="2000" dirty="0" smtClean="0">
                <a:solidFill>
                  <a:prstClr val="black"/>
                </a:solidFill>
              </a:rPr>
              <a:t>ependency </a:t>
            </a:r>
            <a:r>
              <a:rPr lang="en-US" sz="2000" dirty="0">
                <a:solidFill>
                  <a:prstClr val="black"/>
                </a:solidFill>
              </a:rPr>
              <a:t>Inversion </a:t>
            </a:r>
            <a:r>
              <a:rPr lang="en-US" sz="2000" dirty="0" smtClean="0">
                <a:solidFill>
                  <a:prstClr val="black"/>
                </a:solidFill>
              </a:rPr>
              <a:t>Principle</a:t>
            </a:r>
          </a:p>
          <a:p>
            <a:pPr marL="461963" indent="-234950">
              <a:spcBef>
                <a:spcPct val="30000"/>
              </a:spcBef>
              <a:buFont typeface="Wingdings" panose="05000000000000000000" pitchFamily="2" charset="2"/>
              <a:buChar char="§"/>
            </a:pPr>
            <a:r>
              <a:rPr lang="en-US" sz="2000" dirty="0" smtClean="0"/>
              <a:t>Michael </a:t>
            </a:r>
            <a:r>
              <a:rPr lang="en-US" sz="2000" dirty="0"/>
              <a:t>Feathers introduced an acronym—</a:t>
            </a:r>
            <a:r>
              <a:rPr lang="en-US" sz="2000" dirty="0">
                <a:solidFill>
                  <a:srgbClr val="FF0000"/>
                </a:solidFill>
              </a:rPr>
              <a:t>SOLID</a:t>
            </a:r>
            <a:r>
              <a:rPr lang="en-US" sz="2000" dirty="0"/>
              <a:t>—to help us remember these principles </a:t>
            </a:r>
            <a:r>
              <a:rPr lang="en-US" sz="2000" dirty="0" smtClean="0"/>
              <a:t>easily.</a:t>
            </a:r>
          </a:p>
          <a:p>
            <a:pPr marL="461963" lvl="0">
              <a:spcBef>
                <a:spcPct val="30000"/>
              </a:spcBef>
              <a:buFont typeface="Wingdings" panose="05000000000000000000" pitchFamily="2" charset="2"/>
              <a:buChar char="§"/>
            </a:pPr>
            <a:r>
              <a:rPr lang="en-US" sz="2000" dirty="0" smtClean="0"/>
              <a:t>These </a:t>
            </a:r>
            <a:r>
              <a:rPr lang="en-US" sz="2000" dirty="0"/>
              <a:t>principles form the fundamental guidelines for building </a:t>
            </a:r>
            <a:r>
              <a:rPr lang="en-US" sz="2000" dirty="0">
                <a:solidFill>
                  <a:srgbClr val="0070C0"/>
                </a:solidFill>
              </a:rPr>
              <a:t>object-oriented </a:t>
            </a:r>
            <a:r>
              <a:rPr lang="en-US" sz="2000" dirty="0" smtClean="0">
                <a:solidFill>
                  <a:srgbClr val="0070C0"/>
                </a:solidFill>
              </a:rPr>
              <a:t>applications</a:t>
            </a:r>
            <a:r>
              <a:rPr lang="en-US" sz="2000" dirty="0" smtClean="0"/>
              <a:t>.</a:t>
            </a:r>
          </a:p>
          <a:p>
            <a:pPr marL="461963" lvl="0">
              <a:spcBef>
                <a:spcPct val="30000"/>
              </a:spcBef>
              <a:buFont typeface="Wingdings" panose="05000000000000000000" pitchFamily="2" charset="2"/>
              <a:buChar char="§"/>
            </a:pPr>
            <a:r>
              <a:rPr lang="en-US" sz="2000" dirty="0" smtClean="0"/>
              <a:t>Following </a:t>
            </a:r>
            <a:r>
              <a:rPr lang="en-US" sz="2000" dirty="0"/>
              <a:t>these principles while writing C# code will help you to build a robust, extensible, and maintainable code </a:t>
            </a:r>
            <a:r>
              <a:rPr lang="en-US" sz="2000" dirty="0" smtClean="0"/>
              <a:t>base.</a:t>
            </a:r>
          </a:p>
          <a:p>
            <a:pPr marL="461963" lvl="0">
              <a:spcBef>
                <a:spcPct val="30000"/>
              </a:spcBef>
              <a:buFont typeface="Wingdings" panose="05000000000000000000" pitchFamily="2" charset="2"/>
              <a:buChar char="§"/>
            </a:pPr>
            <a:r>
              <a:rPr lang="en-US" sz="2000" dirty="0" smtClean="0"/>
              <a:t>Moreover</a:t>
            </a:r>
            <a:r>
              <a:rPr lang="en-US" sz="2000" dirty="0"/>
              <a:t>, these principles also form a vocabulary with which to convey the underlying ideas between other team members or as a part of technical documentation.</a:t>
            </a:r>
          </a:p>
          <a:p>
            <a:pPr lvl="0">
              <a:spcBef>
                <a:spcPct val="30000"/>
              </a:spcBef>
              <a:buFont typeface="Wingdings" panose="05000000000000000000" pitchFamily="2" charset="2"/>
              <a:buChar char="v"/>
            </a:pPr>
            <a:endParaRPr lang="en-US" sz="2000" dirty="0" smtClean="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247284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8461738" cy="1371600"/>
          </a:xfrm>
        </p:spPr>
        <p:txBody>
          <a:bodyPr/>
          <a:lstStyle/>
          <a:p>
            <a:r>
              <a:rPr lang="en-US" dirty="0" smtClean="0"/>
              <a:t>ASP.NET Patterns</a:t>
            </a:r>
            <a:endParaRPr lang="en-US" dirty="0"/>
          </a:p>
        </p:txBody>
      </p:sp>
      <p:sp>
        <p:nvSpPr>
          <p:cNvPr id="3" name="Text Placeholder 2"/>
          <p:cNvSpPr>
            <a:spLocks noGrp="1"/>
          </p:cNvSpPr>
          <p:nvPr>
            <p:ph type="body" sz="quarter" idx="14"/>
          </p:nvPr>
        </p:nvSpPr>
        <p:spPr>
          <a:xfrm>
            <a:off x="2762250" y="2556686"/>
            <a:ext cx="7470321" cy="365760"/>
          </a:xfrm>
        </p:spPr>
        <p:txBody>
          <a:bodyPr/>
          <a:lstStyle/>
          <a:p>
            <a:r>
              <a:rPr lang="en-US" dirty="0">
                <a:latin typeface="Gill Sans MT" panose="020B0502020104020203" pitchFamily="34" charset="0"/>
              </a:rPr>
              <a:t>Beginning SOLID Principles and Design Patterns for ASP.NET Developers 2016</a:t>
            </a:r>
          </a:p>
        </p:txBody>
      </p:sp>
      <p:sp>
        <p:nvSpPr>
          <p:cNvPr id="4" name="Text Placeholder 3"/>
          <p:cNvSpPr>
            <a:spLocks noGrp="1"/>
          </p:cNvSpPr>
          <p:nvPr>
            <p:ph type="body" sz="quarter" idx="15"/>
          </p:nvPr>
        </p:nvSpPr>
        <p:spPr>
          <a:xfrm>
            <a:off x="2762250" y="2925811"/>
            <a:ext cx="7470321" cy="365760"/>
          </a:xfrm>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02 Jan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479480415"/>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286648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Single Responsibility Principle</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Single Responsibility Principle ( SRP ) suggests that a class should have </a:t>
            </a:r>
            <a:r>
              <a:rPr lang="en-US" sz="2000" dirty="0">
                <a:solidFill>
                  <a:srgbClr val="FF0000"/>
                </a:solidFill>
              </a:rPr>
              <a:t>one and only one </a:t>
            </a:r>
            <a:r>
              <a:rPr lang="en-US" sz="2000" dirty="0" smtClean="0">
                <a:solidFill>
                  <a:srgbClr val="FF0000"/>
                </a:solidFill>
              </a:rPr>
              <a:t>responsibility</a:t>
            </a:r>
            <a:r>
              <a:rPr lang="en-US" sz="2000" dirty="0" smtClean="0"/>
              <a:t>.</a:t>
            </a:r>
          </a:p>
          <a:p>
            <a:pPr marL="461963" lvl="0">
              <a:spcBef>
                <a:spcPct val="30000"/>
              </a:spcBef>
              <a:buFont typeface="Wingdings" panose="05000000000000000000" pitchFamily="2" charset="2"/>
              <a:buChar char="§"/>
            </a:pPr>
            <a:r>
              <a:rPr lang="en-US" sz="2000" dirty="0" smtClean="0"/>
              <a:t>A </a:t>
            </a:r>
            <a:r>
              <a:rPr lang="en-US" sz="2000" dirty="0"/>
              <a:t>class is like container. One can add any amount of data, properties, and methods into </a:t>
            </a:r>
            <a:r>
              <a:rPr lang="en-US" sz="2000" dirty="0" smtClean="0"/>
              <a:t>it.</a:t>
            </a:r>
          </a:p>
          <a:p>
            <a:pPr marL="461963" lvl="0">
              <a:spcBef>
                <a:spcPct val="30000"/>
              </a:spcBef>
              <a:buFont typeface="Wingdings" panose="05000000000000000000" pitchFamily="2" charset="2"/>
              <a:buChar char="§"/>
            </a:pPr>
            <a:r>
              <a:rPr lang="en-US" sz="2000" dirty="0" smtClean="0"/>
              <a:t>However</a:t>
            </a:r>
            <a:r>
              <a:rPr lang="en-US" sz="2000" dirty="0"/>
              <a:t>, if you try to achieve too much through a single class, soon that class will become </a:t>
            </a:r>
            <a:r>
              <a:rPr lang="en-US" sz="2000" dirty="0" smtClean="0">
                <a:solidFill>
                  <a:srgbClr val="FF0000"/>
                </a:solidFill>
              </a:rPr>
              <a:t>bulky</a:t>
            </a:r>
            <a:r>
              <a:rPr lang="en-US" sz="2000" dirty="0" smtClean="0"/>
              <a:t>.</a:t>
            </a:r>
          </a:p>
          <a:p>
            <a:pPr marL="461963" lvl="0">
              <a:spcBef>
                <a:spcPct val="30000"/>
              </a:spcBef>
              <a:buFont typeface="Wingdings" panose="05000000000000000000" pitchFamily="2" charset="2"/>
              <a:buChar char="§"/>
            </a:pPr>
            <a:r>
              <a:rPr lang="en-US" sz="2000" dirty="0" smtClean="0"/>
              <a:t>Any </a:t>
            </a:r>
            <a:r>
              <a:rPr lang="en-US" sz="2000" dirty="0"/>
              <a:t>small change you need will result in your changing this single </a:t>
            </a:r>
            <a:r>
              <a:rPr lang="en-US" sz="2000" dirty="0" smtClean="0"/>
              <a:t>class.</a:t>
            </a:r>
          </a:p>
          <a:p>
            <a:pPr marL="461963" lvl="0">
              <a:spcBef>
                <a:spcPct val="30000"/>
              </a:spcBef>
              <a:buFont typeface="Wingdings" panose="05000000000000000000" pitchFamily="2" charset="2"/>
              <a:buChar char="§"/>
            </a:pPr>
            <a:r>
              <a:rPr lang="en-US" sz="2000" dirty="0" smtClean="0"/>
              <a:t>And </a:t>
            </a:r>
            <a:r>
              <a:rPr lang="en-US" sz="2000" dirty="0"/>
              <a:t>since you changed the class, you will also need to test it </a:t>
            </a:r>
            <a:r>
              <a:rPr lang="en-US" sz="2000" dirty="0" smtClean="0"/>
              <a:t>again.</a:t>
            </a:r>
          </a:p>
          <a:p>
            <a:pPr marL="461963" lvl="0">
              <a:spcBef>
                <a:spcPct val="30000"/>
              </a:spcBef>
              <a:buFont typeface="Wingdings" panose="05000000000000000000" pitchFamily="2" charset="2"/>
              <a:buChar char="§"/>
            </a:pPr>
            <a:r>
              <a:rPr lang="en-US" sz="2000" dirty="0" smtClean="0"/>
              <a:t>If </a:t>
            </a:r>
            <a:r>
              <a:rPr lang="en-US" sz="2000" dirty="0"/>
              <a:t>you follow SRP, your classes will become compact and neat—each is responsible for a single problem, task, or </a:t>
            </a:r>
            <a:r>
              <a:rPr lang="en-US" sz="2000" dirty="0" smtClean="0"/>
              <a:t>concern.</a:t>
            </a:r>
          </a:p>
          <a:p>
            <a:pPr marL="461963" lvl="0">
              <a:spcBef>
                <a:spcPct val="30000"/>
              </a:spcBef>
              <a:buFont typeface="Wingdings" panose="05000000000000000000" pitchFamily="2" charset="2"/>
              <a:buChar char="§"/>
            </a:pPr>
            <a:r>
              <a:rPr lang="en-US" sz="2000" dirty="0" smtClean="0"/>
              <a:t>This </a:t>
            </a:r>
            <a:r>
              <a:rPr lang="en-US" sz="2000" dirty="0"/>
              <a:t>way a change in the system requires a change in the corresponding class, and only that class needs to be tested </a:t>
            </a:r>
            <a:r>
              <a:rPr lang="en-US" sz="2000" dirty="0" smtClean="0"/>
              <a:t>again.</a:t>
            </a:r>
          </a:p>
          <a:p>
            <a:pPr marL="461963" lvl="0">
              <a:spcBef>
                <a:spcPct val="30000"/>
              </a:spcBef>
              <a:buFont typeface="Wingdings" panose="05000000000000000000" pitchFamily="2" charset="2"/>
              <a:buChar char="§"/>
            </a:pPr>
            <a:r>
              <a:rPr lang="en-US" sz="2000" dirty="0" smtClean="0"/>
              <a:t>SRP </a:t>
            </a:r>
            <a:r>
              <a:rPr lang="en-US" sz="2000" dirty="0"/>
              <a:t>is a way to divide the whole problem into small parts, and each part will be dealt with by a separate class.</a:t>
            </a:r>
          </a:p>
          <a:p>
            <a:pPr lvl="0">
              <a:spcBef>
                <a:spcPct val="30000"/>
              </a:spcBef>
              <a:buFont typeface="Wingdings" panose="05000000000000000000" pitchFamily="2" charset="2"/>
              <a:buChar char="v"/>
            </a:pPr>
            <a:endParaRPr lang="en-US" sz="2000" dirty="0" smtClean="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312032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Open/Closed Principle</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Open/Closed Principle ( OCP ) states that a class should be </a:t>
            </a:r>
            <a:r>
              <a:rPr lang="en-US" sz="2000" dirty="0">
                <a:solidFill>
                  <a:srgbClr val="FF0000"/>
                </a:solidFill>
              </a:rPr>
              <a:t>open</a:t>
            </a:r>
            <a:r>
              <a:rPr lang="en-US" sz="2000" dirty="0">
                <a:solidFill>
                  <a:srgbClr val="0070C0"/>
                </a:solidFill>
              </a:rPr>
              <a:t> for extension and </a:t>
            </a:r>
            <a:r>
              <a:rPr lang="en-US" sz="2000" dirty="0">
                <a:solidFill>
                  <a:srgbClr val="FF0000"/>
                </a:solidFill>
              </a:rPr>
              <a:t>closed</a:t>
            </a:r>
            <a:r>
              <a:rPr lang="en-US" sz="2000" dirty="0">
                <a:solidFill>
                  <a:srgbClr val="0070C0"/>
                </a:solidFill>
              </a:rPr>
              <a:t> for modifications</a:t>
            </a:r>
            <a:r>
              <a:rPr lang="en-US" sz="2000" dirty="0"/>
              <a:t>. </a:t>
            </a:r>
            <a:endParaRPr lang="en-US" sz="2000" dirty="0" smtClean="0"/>
          </a:p>
          <a:p>
            <a:pPr marL="461963" lvl="0">
              <a:spcBef>
                <a:spcPct val="30000"/>
              </a:spcBef>
              <a:buFont typeface="Wingdings" panose="05000000000000000000" pitchFamily="2" charset="2"/>
              <a:buChar char="§"/>
            </a:pPr>
            <a:r>
              <a:rPr lang="en-US" sz="2000" dirty="0" smtClean="0"/>
              <a:t>This </a:t>
            </a:r>
            <a:r>
              <a:rPr lang="en-US" sz="2000" dirty="0"/>
              <a:t>means that once you create a class and other parts of the application start using it, you should not change </a:t>
            </a:r>
            <a:r>
              <a:rPr lang="en-US" sz="2000" dirty="0" smtClean="0"/>
              <a:t>it.</a:t>
            </a:r>
          </a:p>
          <a:p>
            <a:pPr marL="461963" lvl="0">
              <a:spcBef>
                <a:spcPct val="30000"/>
              </a:spcBef>
              <a:buFont typeface="Wingdings" panose="05000000000000000000" pitchFamily="2" charset="2"/>
              <a:buChar char="§"/>
            </a:pPr>
            <a:r>
              <a:rPr lang="en-US" sz="2000" dirty="0" smtClean="0"/>
              <a:t>Why</a:t>
            </a:r>
            <a:r>
              <a:rPr lang="en-US" sz="2000" dirty="0"/>
              <a:t>? Because if you change the class, it is quite possible that your changes may cause the otherwise working system to </a:t>
            </a:r>
            <a:r>
              <a:rPr lang="en-US" sz="2000" dirty="0" smtClean="0"/>
              <a:t>break.</a:t>
            </a:r>
          </a:p>
          <a:p>
            <a:pPr marL="461963" lvl="0">
              <a:spcBef>
                <a:spcPct val="30000"/>
              </a:spcBef>
              <a:buFont typeface="Wingdings" panose="05000000000000000000" pitchFamily="2" charset="2"/>
              <a:buChar char="§"/>
            </a:pPr>
            <a:r>
              <a:rPr lang="en-US" sz="2000" dirty="0" smtClean="0"/>
              <a:t>If </a:t>
            </a:r>
            <a:r>
              <a:rPr lang="en-US" sz="2000" dirty="0"/>
              <a:t>you require some additional features, you should </a:t>
            </a:r>
            <a:r>
              <a:rPr lang="en-US" sz="2000" dirty="0">
                <a:solidFill>
                  <a:srgbClr val="FF0000"/>
                </a:solidFill>
              </a:rPr>
              <a:t>extend that class</a:t>
            </a:r>
            <a:r>
              <a:rPr lang="en-US" sz="2000" dirty="0"/>
              <a:t> rather than modifying </a:t>
            </a:r>
            <a:r>
              <a:rPr lang="en-US" sz="2000" dirty="0" smtClean="0"/>
              <a:t>it.</a:t>
            </a:r>
          </a:p>
          <a:p>
            <a:pPr marL="461963" lvl="0">
              <a:spcBef>
                <a:spcPct val="30000"/>
              </a:spcBef>
              <a:buFont typeface="Wingdings" panose="05000000000000000000" pitchFamily="2" charset="2"/>
              <a:buChar char="§"/>
            </a:pPr>
            <a:r>
              <a:rPr lang="en-US" sz="2000" dirty="0" smtClean="0"/>
              <a:t>This </a:t>
            </a:r>
            <a:r>
              <a:rPr lang="en-US" sz="2000" dirty="0"/>
              <a:t>way the existing system won’t see any impact from the new </a:t>
            </a:r>
            <a:r>
              <a:rPr lang="en-US" sz="2000" dirty="0" smtClean="0"/>
              <a:t>changes.</a:t>
            </a:r>
          </a:p>
          <a:p>
            <a:pPr marL="461963" lvl="0">
              <a:spcBef>
                <a:spcPct val="30000"/>
              </a:spcBef>
              <a:buFont typeface="Wingdings" panose="05000000000000000000" pitchFamily="2" charset="2"/>
              <a:buChar char="§"/>
            </a:pPr>
            <a:r>
              <a:rPr lang="en-US" sz="2000" dirty="0" smtClean="0"/>
              <a:t>Also</a:t>
            </a:r>
            <a:r>
              <a:rPr lang="en-US" sz="2000" dirty="0"/>
              <a:t>, you need to test only the newly created class.</a:t>
            </a:r>
          </a:p>
          <a:p>
            <a:pPr lvl="0">
              <a:spcBef>
                <a:spcPct val="30000"/>
              </a:spcBef>
              <a:buFont typeface="Wingdings" panose="05000000000000000000" pitchFamily="2" charset="2"/>
              <a:buChar char="v"/>
            </a:pPr>
            <a:endParaRPr lang="en-US" sz="2000" dirty="0" smtClean="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22921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Liskov Substitution Principle</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Liskov Substitution Principle ( LSP ) states that derived classes should be substitutable for their base classes. </a:t>
            </a:r>
            <a:endParaRPr lang="en-US" sz="2000" dirty="0" smtClean="0"/>
          </a:p>
          <a:p>
            <a:pPr marL="461963" lvl="0">
              <a:spcBef>
                <a:spcPct val="30000"/>
              </a:spcBef>
              <a:buFont typeface="Wingdings" panose="05000000000000000000" pitchFamily="2" charset="2"/>
              <a:buChar char="§"/>
            </a:pPr>
            <a:r>
              <a:rPr lang="en-US" sz="2000" dirty="0" smtClean="0"/>
              <a:t>When </a:t>
            </a:r>
            <a:r>
              <a:rPr lang="en-US" sz="2000" dirty="0"/>
              <a:t>you create a class that inherits from some other class, you are free to add new features into the derived </a:t>
            </a:r>
            <a:r>
              <a:rPr lang="en-US" sz="2000" dirty="0" smtClean="0"/>
              <a:t>class.</a:t>
            </a:r>
          </a:p>
          <a:p>
            <a:pPr marL="461963" lvl="0">
              <a:spcBef>
                <a:spcPct val="30000"/>
              </a:spcBef>
              <a:buFont typeface="Wingdings" panose="05000000000000000000" pitchFamily="2" charset="2"/>
              <a:buChar char="§"/>
            </a:pPr>
            <a:r>
              <a:rPr lang="en-US" sz="2000" dirty="0" smtClean="0"/>
              <a:t>They </a:t>
            </a:r>
            <a:r>
              <a:rPr lang="en-US" sz="2000" dirty="0"/>
              <a:t>may even work without any problem as long as you use the derived class on its </a:t>
            </a:r>
            <a:r>
              <a:rPr lang="en-US" sz="2000" dirty="0" smtClean="0"/>
              <a:t>own.</a:t>
            </a:r>
          </a:p>
          <a:p>
            <a:pPr marL="461963" lvl="0">
              <a:spcBef>
                <a:spcPct val="30000"/>
              </a:spcBef>
              <a:buFont typeface="Wingdings" panose="05000000000000000000" pitchFamily="2" charset="2"/>
              <a:buChar char="§"/>
            </a:pPr>
            <a:r>
              <a:rPr lang="en-US" sz="2000" dirty="0" smtClean="0"/>
              <a:t>However</a:t>
            </a:r>
            <a:r>
              <a:rPr lang="en-US" sz="2000" dirty="0"/>
              <a:t>, when you resort to polymorphic behavior through inheritance, the derived class, if not following LSP, can pose problems in the </a:t>
            </a:r>
            <a:r>
              <a:rPr lang="en-US" sz="2000" dirty="0" smtClean="0"/>
              <a:t>system.</a:t>
            </a:r>
          </a:p>
          <a:p>
            <a:pPr marL="461963" lvl="0">
              <a:spcBef>
                <a:spcPct val="30000"/>
              </a:spcBef>
              <a:buFont typeface="Wingdings" panose="05000000000000000000" pitchFamily="2" charset="2"/>
              <a:buChar char="§"/>
            </a:pPr>
            <a:r>
              <a:rPr lang="en-US" sz="2000" dirty="0" smtClean="0"/>
              <a:t>That’s </a:t>
            </a:r>
            <a:r>
              <a:rPr lang="en-US" sz="2000" dirty="0"/>
              <a:t>because you are now using it in a place where the base class was expected.</a:t>
            </a:r>
          </a:p>
          <a:p>
            <a:pPr lvl="0">
              <a:spcBef>
                <a:spcPct val="30000"/>
              </a:spcBef>
              <a:buFont typeface="Wingdings" panose="05000000000000000000" pitchFamily="2" charset="2"/>
              <a:buChar char="v"/>
            </a:pPr>
            <a:endParaRPr lang="en-US" sz="2000" dirty="0" smtClean="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2690034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Interface Segregation Principle</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Interface Segregation Principle, or ISP , states that clients of your classes should not be forced to depend on methods they do not </a:t>
            </a:r>
            <a:r>
              <a:rPr lang="en-US" sz="2000" dirty="0" smtClean="0"/>
              <a:t>use.</a:t>
            </a:r>
          </a:p>
          <a:p>
            <a:pPr marL="461963" lvl="0">
              <a:spcBef>
                <a:spcPct val="30000"/>
              </a:spcBef>
              <a:buFont typeface="Wingdings" panose="05000000000000000000" pitchFamily="2" charset="2"/>
              <a:buChar char="§"/>
            </a:pPr>
            <a:r>
              <a:rPr lang="en-US" sz="2000" dirty="0" smtClean="0"/>
              <a:t>Think </a:t>
            </a:r>
            <a:r>
              <a:rPr lang="en-US" sz="2000" dirty="0"/>
              <a:t>of a class that has ten methods—five are needed by desktop clients and five are needed by mobile </a:t>
            </a:r>
            <a:r>
              <a:rPr lang="en-US" sz="2000" dirty="0" smtClean="0"/>
              <a:t>clients.</a:t>
            </a:r>
          </a:p>
          <a:p>
            <a:pPr marL="461963" lvl="0">
              <a:spcBef>
                <a:spcPct val="30000"/>
              </a:spcBef>
              <a:buFont typeface="Wingdings" panose="05000000000000000000" pitchFamily="2" charset="2"/>
              <a:buChar char="§"/>
            </a:pPr>
            <a:r>
              <a:rPr lang="en-US" sz="2000" dirty="0" smtClean="0"/>
              <a:t>Thus</a:t>
            </a:r>
            <a:r>
              <a:rPr lang="en-US" sz="2000" dirty="0"/>
              <a:t>, the same interface consisting of ten methods is being used by both desktop and mobile </a:t>
            </a:r>
            <a:r>
              <a:rPr lang="en-US" sz="2000" dirty="0" smtClean="0"/>
              <a:t>clients.</a:t>
            </a:r>
          </a:p>
          <a:p>
            <a:pPr marL="461963" lvl="0">
              <a:spcBef>
                <a:spcPct val="30000"/>
              </a:spcBef>
              <a:buFont typeface="Wingdings" panose="05000000000000000000" pitchFamily="2" charset="2"/>
              <a:buChar char="§"/>
            </a:pPr>
            <a:r>
              <a:rPr lang="en-US" sz="2000" dirty="0" smtClean="0"/>
              <a:t>Now</a:t>
            </a:r>
            <a:r>
              <a:rPr lang="en-US" sz="2000" dirty="0"/>
              <a:t>, tomorrow if a method required by a desktop client changes, you will need to update both versions of your application, because even the mobile client is dependent on the same interface, even though it is not using the changed </a:t>
            </a:r>
            <a:r>
              <a:rPr lang="en-US" sz="2000" dirty="0" smtClean="0"/>
              <a:t>method.</a:t>
            </a:r>
          </a:p>
          <a:p>
            <a:pPr marL="461963" lvl="0">
              <a:spcBef>
                <a:spcPct val="30000"/>
              </a:spcBef>
              <a:buFont typeface="Wingdings" panose="05000000000000000000" pitchFamily="2" charset="2"/>
              <a:buChar char="§"/>
            </a:pPr>
            <a:r>
              <a:rPr lang="en-US" sz="2000" dirty="0" smtClean="0"/>
              <a:t>This </a:t>
            </a:r>
            <a:r>
              <a:rPr lang="en-US" sz="2000" dirty="0"/>
              <a:t>is unnecessary, and ISP suggests you avoid such situations. So, as per ISP, you would have to create two separate interfaces—one containing the five methods required by the desktop client and the other consisting of the remaining five required by the mobile client.</a:t>
            </a:r>
          </a:p>
          <a:p>
            <a:pPr lvl="0">
              <a:spcBef>
                <a:spcPct val="30000"/>
              </a:spcBef>
              <a:buFont typeface="Wingdings" panose="05000000000000000000" pitchFamily="2" charset="2"/>
              <a:buChar char="v"/>
            </a:pPr>
            <a:endParaRPr lang="en-US" sz="2000" dirty="0" smtClean="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823382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Dependency Inversion Principle</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Dependency Inversion Principle, or DIP , states that high-level concrete classes should not be dependent on other low-level concrete classes. Instead, they should depend on abstract classes or </a:t>
            </a:r>
            <a:r>
              <a:rPr lang="en-US" sz="2000" dirty="0" smtClean="0"/>
              <a:t>interfaces.</a:t>
            </a:r>
          </a:p>
          <a:p>
            <a:pPr marL="461963" lvl="0">
              <a:spcBef>
                <a:spcPct val="30000"/>
              </a:spcBef>
              <a:buFont typeface="Wingdings" panose="05000000000000000000" pitchFamily="2" charset="2"/>
              <a:buChar char="§"/>
            </a:pPr>
            <a:r>
              <a:rPr lang="en-US" sz="2000" dirty="0" smtClean="0"/>
              <a:t>This </a:t>
            </a:r>
            <a:r>
              <a:rPr lang="en-US" sz="2000" dirty="0"/>
              <a:t>simply means that you should not use concrete low-level classes inside a high-level class, because then the high-level class becomes tightly coupled with those low-level </a:t>
            </a:r>
            <a:r>
              <a:rPr lang="en-US" sz="2000" dirty="0" smtClean="0"/>
              <a:t>classes.</a:t>
            </a:r>
          </a:p>
          <a:p>
            <a:pPr marL="461963" lvl="0">
              <a:spcBef>
                <a:spcPct val="30000"/>
              </a:spcBef>
              <a:buFont typeface="Wingdings" panose="05000000000000000000" pitchFamily="2" charset="2"/>
              <a:buChar char="§"/>
            </a:pPr>
            <a:r>
              <a:rPr lang="en-US" sz="2000" dirty="0" smtClean="0"/>
              <a:t>Tomorrow </a:t>
            </a:r>
            <a:r>
              <a:rPr lang="en-US" sz="2000" dirty="0"/>
              <a:t>if any of the low-level classes change, the high-level class may </a:t>
            </a:r>
            <a:r>
              <a:rPr lang="en-US" sz="2000" dirty="0" smtClean="0"/>
              <a:t>break.</a:t>
            </a:r>
          </a:p>
          <a:p>
            <a:pPr marL="461963" lvl="0">
              <a:spcBef>
                <a:spcPct val="30000"/>
              </a:spcBef>
              <a:buFont typeface="Wingdings" panose="05000000000000000000" pitchFamily="2" charset="2"/>
              <a:buChar char="§"/>
            </a:pPr>
            <a:r>
              <a:rPr lang="en-US" sz="2000" dirty="0" smtClean="0"/>
              <a:t>As </a:t>
            </a:r>
            <a:r>
              <a:rPr lang="en-US" sz="2000" dirty="0"/>
              <a:t>per DIP, the high-level classes should depend on abstraction (in the form of abstract classes or interfaces) and so should the low-level </a:t>
            </a:r>
            <a:r>
              <a:rPr lang="en-US" sz="2000" dirty="0" smtClean="0"/>
              <a:t>classes.</a:t>
            </a:r>
          </a:p>
          <a:p>
            <a:pPr marL="461963" lvl="0">
              <a:spcBef>
                <a:spcPct val="30000"/>
              </a:spcBef>
              <a:buFont typeface="Wingdings" panose="05000000000000000000" pitchFamily="2" charset="2"/>
              <a:buChar char="§"/>
            </a:pPr>
            <a:r>
              <a:rPr lang="en-US" sz="2000" dirty="0" smtClean="0"/>
              <a:t>The </a:t>
            </a:r>
            <a:r>
              <a:rPr lang="en-US" sz="2000" dirty="0"/>
              <a:t>tight coupling is removed by coding both levels of classes against </a:t>
            </a:r>
            <a:r>
              <a:rPr lang="en-US" sz="2000" dirty="0" smtClean="0"/>
              <a:t>interfaces.</a:t>
            </a:r>
          </a:p>
          <a:p>
            <a:pPr lvl="0">
              <a:spcBef>
                <a:spcPct val="30000"/>
              </a:spcBef>
              <a:buFont typeface="Wingdings" panose="05000000000000000000" pitchFamily="2" charset="2"/>
              <a:buChar char="v"/>
            </a:pPr>
            <a:endParaRPr lang="en-US" sz="2000" dirty="0" smtClean="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3546270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Design Patterns</a:t>
            </a:r>
            <a:endParaRPr lang="en-US" dirty="0">
              <a:solidFill>
                <a:schemeClr val="bg1"/>
              </a:solidFill>
            </a:endParaRPr>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solidFill>
                  <a:prstClr val="black"/>
                </a:solidFill>
              </a:rPr>
              <a:t>A </a:t>
            </a:r>
            <a:r>
              <a:rPr lang="en-US" sz="2000" dirty="0">
                <a:solidFill>
                  <a:srgbClr val="FF0000"/>
                </a:solidFill>
              </a:rPr>
              <a:t>software design</a:t>
            </a:r>
            <a:r>
              <a:rPr lang="en-US" sz="2000" dirty="0">
                <a:solidFill>
                  <a:prstClr val="black"/>
                </a:solidFill>
              </a:rPr>
              <a:t> refers to the plan, blueprint or layout on which the software under consideration is </a:t>
            </a:r>
            <a:r>
              <a:rPr lang="en-US" sz="2000" dirty="0" smtClean="0">
                <a:solidFill>
                  <a:prstClr val="black"/>
                </a:solidFill>
              </a:rPr>
              <a:t>based.</a:t>
            </a:r>
          </a:p>
          <a:p>
            <a:pPr marL="461963" lvl="0">
              <a:spcBef>
                <a:spcPct val="30000"/>
              </a:spcBef>
              <a:buFont typeface="Wingdings" panose="05000000000000000000" pitchFamily="2" charset="2"/>
              <a:buChar char="§"/>
            </a:pPr>
            <a:r>
              <a:rPr lang="en-US" sz="2000" dirty="0" smtClean="0">
                <a:solidFill>
                  <a:prstClr val="black"/>
                </a:solidFill>
              </a:rPr>
              <a:t>As </a:t>
            </a:r>
            <a:r>
              <a:rPr lang="en-US" sz="2000" dirty="0">
                <a:solidFill>
                  <a:prstClr val="black"/>
                </a:solidFill>
              </a:rPr>
              <a:t>a part of software development you solve some problem or </a:t>
            </a:r>
            <a:r>
              <a:rPr lang="en-US" sz="2000" dirty="0" smtClean="0">
                <a:solidFill>
                  <a:prstClr val="black"/>
                </a:solidFill>
              </a:rPr>
              <a:t>another.</a:t>
            </a:r>
          </a:p>
          <a:p>
            <a:pPr marL="687388" lvl="0" indent="-225425">
              <a:spcBef>
                <a:spcPct val="30000"/>
              </a:spcBef>
              <a:buFont typeface="Wingdings" panose="05000000000000000000" pitchFamily="2" charset="2"/>
              <a:buChar char="ü"/>
            </a:pPr>
            <a:r>
              <a:rPr lang="en-US" sz="2000" dirty="0" smtClean="0">
                <a:solidFill>
                  <a:prstClr val="black"/>
                </a:solidFill>
              </a:rPr>
              <a:t>From </a:t>
            </a:r>
            <a:r>
              <a:rPr lang="en-US" sz="2000" dirty="0">
                <a:solidFill>
                  <a:prstClr val="black"/>
                </a:solidFill>
              </a:rPr>
              <a:t>a </a:t>
            </a:r>
            <a:r>
              <a:rPr lang="en-US" sz="2000" dirty="0">
                <a:solidFill>
                  <a:srgbClr val="0070C0"/>
                </a:solidFill>
              </a:rPr>
              <a:t>real-world perspective </a:t>
            </a:r>
            <a:r>
              <a:rPr lang="en-US" sz="2000" dirty="0">
                <a:solidFill>
                  <a:prstClr val="black"/>
                </a:solidFill>
              </a:rPr>
              <a:t>your solution should solve a </a:t>
            </a:r>
            <a:r>
              <a:rPr lang="en-US" sz="2000" dirty="0">
                <a:solidFill>
                  <a:srgbClr val="FF0000"/>
                </a:solidFill>
              </a:rPr>
              <a:t>business </a:t>
            </a:r>
            <a:r>
              <a:rPr lang="en-US" sz="2000" dirty="0" smtClean="0">
                <a:solidFill>
                  <a:srgbClr val="FF0000"/>
                </a:solidFill>
              </a:rPr>
              <a:t>problem</a:t>
            </a:r>
            <a:r>
              <a:rPr lang="en-US" sz="2000" dirty="0" smtClean="0">
                <a:solidFill>
                  <a:prstClr val="black"/>
                </a:solidFill>
              </a:rPr>
              <a:t>.</a:t>
            </a:r>
          </a:p>
          <a:p>
            <a:pPr marL="687388" lvl="0" indent="-225425">
              <a:spcBef>
                <a:spcPct val="30000"/>
              </a:spcBef>
              <a:buFont typeface="Wingdings" panose="05000000000000000000" pitchFamily="2" charset="2"/>
              <a:buChar char="ü"/>
            </a:pPr>
            <a:r>
              <a:rPr lang="en-US" sz="2000" dirty="0" smtClean="0">
                <a:solidFill>
                  <a:prstClr val="black"/>
                </a:solidFill>
              </a:rPr>
              <a:t>And </a:t>
            </a:r>
            <a:r>
              <a:rPr lang="en-US" sz="2000" dirty="0">
                <a:solidFill>
                  <a:prstClr val="black"/>
                </a:solidFill>
              </a:rPr>
              <a:t>from the </a:t>
            </a:r>
            <a:r>
              <a:rPr lang="en-US" sz="2000" dirty="0">
                <a:solidFill>
                  <a:srgbClr val="0070C0"/>
                </a:solidFill>
              </a:rPr>
              <a:t>software development perspective</a:t>
            </a:r>
            <a:r>
              <a:rPr lang="en-US" sz="2000" dirty="0">
                <a:solidFill>
                  <a:prstClr val="black"/>
                </a:solidFill>
              </a:rPr>
              <a:t>, your solution should solve a </a:t>
            </a:r>
            <a:r>
              <a:rPr lang="en-US" sz="2000" dirty="0">
                <a:solidFill>
                  <a:srgbClr val="FF0000"/>
                </a:solidFill>
              </a:rPr>
              <a:t>software </a:t>
            </a:r>
            <a:r>
              <a:rPr lang="en-US" sz="2000" dirty="0" smtClean="0">
                <a:solidFill>
                  <a:srgbClr val="FF0000"/>
                </a:solidFill>
              </a:rPr>
              <a:t>problem</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smtClean="0">
                <a:solidFill>
                  <a:prstClr val="black"/>
                </a:solidFill>
              </a:rPr>
              <a:t>A </a:t>
            </a:r>
            <a:r>
              <a:rPr lang="en-US" sz="2000" dirty="0">
                <a:solidFill>
                  <a:prstClr val="black"/>
                </a:solidFill>
              </a:rPr>
              <a:t>software problem is basically a task that you wish to </a:t>
            </a:r>
            <a:r>
              <a:rPr lang="en-US" sz="2000" dirty="0" smtClean="0">
                <a:solidFill>
                  <a:prstClr val="black"/>
                </a:solidFill>
              </a:rPr>
              <a:t>accomplish.</a:t>
            </a:r>
          </a:p>
          <a:p>
            <a:pPr marL="461963" lvl="0">
              <a:spcBef>
                <a:spcPct val="30000"/>
              </a:spcBef>
              <a:buFont typeface="Wingdings" panose="05000000000000000000" pitchFamily="2" charset="2"/>
              <a:buChar char="§"/>
            </a:pPr>
            <a:r>
              <a:rPr lang="en-US" sz="2000" dirty="0" smtClean="0">
                <a:solidFill>
                  <a:prstClr val="black"/>
                </a:solidFill>
              </a:rPr>
              <a:t>For </a:t>
            </a:r>
            <a:r>
              <a:rPr lang="en-US" sz="2000" dirty="0">
                <a:solidFill>
                  <a:prstClr val="black"/>
                </a:solidFill>
              </a:rPr>
              <a:t>example, creating an object and filling it with data from a database is a software </a:t>
            </a:r>
            <a:r>
              <a:rPr lang="en-US" sz="2000" dirty="0" smtClean="0">
                <a:solidFill>
                  <a:prstClr val="black"/>
                </a:solidFill>
              </a:rPr>
              <a:t>problem.</a:t>
            </a:r>
          </a:p>
          <a:p>
            <a:pPr marL="461963" lvl="0">
              <a:spcBef>
                <a:spcPct val="30000"/>
              </a:spcBef>
              <a:buFont typeface="Wingdings" panose="05000000000000000000" pitchFamily="2" charset="2"/>
              <a:buChar char="§"/>
            </a:pPr>
            <a:r>
              <a:rPr lang="en-US" sz="2000" dirty="0" smtClean="0">
                <a:solidFill>
                  <a:prstClr val="black"/>
                </a:solidFill>
              </a:rPr>
              <a:t>There </a:t>
            </a:r>
            <a:r>
              <a:rPr lang="en-US" sz="2000" dirty="0">
                <a:solidFill>
                  <a:prstClr val="black"/>
                </a:solidFill>
              </a:rPr>
              <a:t>are countless such problems that you will come across. Many times these problems are recurring, and so are their solutions</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a:solidFill>
                  <a:prstClr val="black"/>
                </a:solidFill>
              </a:rPr>
              <a:t>Over the years, the software industry has developed a </a:t>
            </a:r>
            <a:r>
              <a:rPr lang="en-US" sz="2000" dirty="0">
                <a:solidFill>
                  <a:srgbClr val="FF0000"/>
                </a:solidFill>
              </a:rPr>
              <a:t>collective wisdom</a:t>
            </a:r>
            <a:r>
              <a:rPr lang="en-US" sz="2000" dirty="0">
                <a:solidFill>
                  <a:prstClr val="black"/>
                </a:solidFill>
              </a:rPr>
              <a:t> with which to solve such </a:t>
            </a:r>
            <a:r>
              <a:rPr lang="en-US" sz="2000" dirty="0">
                <a:solidFill>
                  <a:srgbClr val="FF0000"/>
                </a:solidFill>
              </a:rPr>
              <a:t>recurring problems</a:t>
            </a:r>
            <a:r>
              <a:rPr lang="en-US" sz="2000" dirty="0">
                <a:solidFill>
                  <a:prstClr val="black"/>
                </a:solidFill>
              </a:rPr>
              <a:t>. This wisdom guides us in the development of our </a:t>
            </a:r>
            <a:r>
              <a:rPr lang="en-US" sz="2000" dirty="0" smtClean="0">
                <a:solidFill>
                  <a:prstClr val="black"/>
                </a:solidFill>
              </a:rPr>
              <a:t>applications.</a:t>
            </a:r>
          </a:p>
          <a:p>
            <a:pPr marL="461963" lvl="0">
              <a:spcBef>
                <a:spcPct val="30000"/>
              </a:spcBef>
              <a:buFont typeface="Wingdings" panose="05000000000000000000" pitchFamily="2" charset="2"/>
              <a:buChar char="§"/>
            </a:pPr>
            <a:r>
              <a:rPr lang="en-US" sz="2000" dirty="0" smtClean="0">
                <a:solidFill>
                  <a:prstClr val="black"/>
                </a:solidFill>
              </a:rPr>
              <a:t>Design </a:t>
            </a:r>
            <a:r>
              <a:rPr lang="en-US" sz="2000" dirty="0">
                <a:solidFill>
                  <a:prstClr val="black"/>
                </a:solidFill>
              </a:rPr>
              <a:t>patterns are an important part of this collective </a:t>
            </a:r>
            <a:r>
              <a:rPr lang="en-US" sz="2000" dirty="0" smtClean="0">
                <a:solidFill>
                  <a:prstClr val="black"/>
                </a:solidFill>
              </a:rPr>
              <a:t>wisdom which is </a:t>
            </a:r>
            <a:r>
              <a:rPr lang="en-US" sz="2000" dirty="0">
                <a:solidFill>
                  <a:prstClr val="black"/>
                </a:solidFill>
              </a:rPr>
              <a:t>a time-proven solution for a known design problem. </a:t>
            </a:r>
          </a:p>
          <a:p>
            <a:pPr marL="461963" lvl="0">
              <a:spcBef>
                <a:spcPct val="30000"/>
              </a:spcBef>
              <a:buFont typeface="Wingdings" panose="05000000000000000000" pitchFamily="2" charset="2"/>
              <a:buChar char="§"/>
            </a:pPr>
            <a:r>
              <a:rPr lang="en-US" sz="2000" dirty="0" smtClean="0">
                <a:solidFill>
                  <a:prstClr val="black"/>
                </a:solidFill>
              </a:rPr>
              <a:t>If you come across a totally </a:t>
            </a:r>
            <a:r>
              <a:rPr lang="en-US" sz="2000" dirty="0" smtClean="0">
                <a:solidFill>
                  <a:srgbClr val="FF0000"/>
                </a:solidFill>
              </a:rPr>
              <a:t>new problem</a:t>
            </a:r>
            <a:r>
              <a:rPr lang="en-US" sz="2000" dirty="0" smtClean="0">
                <a:solidFill>
                  <a:prstClr val="black"/>
                </a:solidFill>
              </a:rPr>
              <a:t> that has not been dealt with before, chances are that there won’t be any design pattern to solve that problem.</a:t>
            </a: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2002440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Gang of Four (GoF) Design Patterns</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In their book Design Patterns: Elements of Reusable Object Oriented Software , authors Erich Gamma, Richard Helm, Ralph Johnson, and John Vlissides have cataloged a set of design </a:t>
            </a:r>
            <a:r>
              <a:rPr lang="en-US" sz="2000" dirty="0" smtClean="0"/>
              <a:t>patterns.</a:t>
            </a:r>
          </a:p>
          <a:p>
            <a:pPr marL="461963" lvl="0">
              <a:spcBef>
                <a:spcPct val="30000"/>
              </a:spcBef>
              <a:buFont typeface="Wingdings" panose="05000000000000000000" pitchFamily="2" charset="2"/>
              <a:buChar char="§"/>
            </a:pPr>
            <a:r>
              <a:rPr lang="en-US" sz="2000" dirty="0" smtClean="0"/>
              <a:t>Today </a:t>
            </a:r>
            <a:r>
              <a:rPr lang="en-US" sz="2000" dirty="0"/>
              <a:t>their catalog is considered one of the most popular sources of information about design </a:t>
            </a:r>
            <a:r>
              <a:rPr lang="en-US" sz="2000" dirty="0" smtClean="0"/>
              <a:t>patterns.</a:t>
            </a:r>
          </a:p>
          <a:p>
            <a:pPr marL="461963" lvl="0">
              <a:spcBef>
                <a:spcPct val="30000"/>
              </a:spcBef>
              <a:buFont typeface="Wingdings" panose="05000000000000000000" pitchFamily="2" charset="2"/>
              <a:buChar char="§"/>
            </a:pPr>
            <a:r>
              <a:rPr lang="en-US" sz="2000" dirty="0" smtClean="0"/>
              <a:t>Since </a:t>
            </a:r>
            <a:r>
              <a:rPr lang="en-US" sz="2000" dirty="0"/>
              <a:t>the catalog was documented by the four authors, the patterns therein are called Gang of Four , or GoF, design </a:t>
            </a:r>
            <a:r>
              <a:rPr lang="en-US" sz="2000" dirty="0" smtClean="0"/>
              <a:t>patterns.</a:t>
            </a:r>
          </a:p>
          <a:p>
            <a:pPr marL="461963" lvl="0">
              <a:spcBef>
                <a:spcPct val="30000"/>
              </a:spcBef>
              <a:buFont typeface="Wingdings" panose="05000000000000000000" pitchFamily="2" charset="2"/>
              <a:buChar char="§"/>
            </a:pPr>
            <a:r>
              <a:rPr lang="en-US" sz="2000" dirty="0" smtClean="0"/>
              <a:t>The </a:t>
            </a:r>
            <a:r>
              <a:rPr lang="en-US" sz="2000" dirty="0"/>
              <a:t>GoF catalog includes </a:t>
            </a:r>
            <a:r>
              <a:rPr lang="en-US" sz="2000" dirty="0">
                <a:solidFill>
                  <a:srgbClr val="FF0000"/>
                </a:solidFill>
              </a:rPr>
              <a:t>23 design </a:t>
            </a:r>
            <a:r>
              <a:rPr lang="en-US" sz="2000" dirty="0" smtClean="0">
                <a:solidFill>
                  <a:srgbClr val="FF0000"/>
                </a:solidFill>
              </a:rPr>
              <a:t>patterns</a:t>
            </a:r>
            <a:r>
              <a:rPr lang="en-US" sz="2000" dirty="0" smtClean="0"/>
              <a:t>.</a:t>
            </a:r>
          </a:p>
          <a:p>
            <a:pPr marL="461963" lvl="0">
              <a:spcBef>
                <a:spcPct val="30000"/>
              </a:spcBef>
              <a:buFont typeface="Wingdings" panose="05000000000000000000" pitchFamily="2" charset="2"/>
              <a:buChar char="§"/>
            </a:pPr>
            <a:r>
              <a:rPr lang="en-US" sz="2000" dirty="0" smtClean="0"/>
              <a:t>The </a:t>
            </a:r>
            <a:r>
              <a:rPr lang="en-US" sz="2000" dirty="0"/>
              <a:t>authors have placed these 23 patterns into three categories, </a:t>
            </a:r>
            <a:r>
              <a:rPr lang="en-US" sz="2000" dirty="0" smtClean="0"/>
              <a:t>namely</a:t>
            </a:r>
          </a:p>
          <a:p>
            <a:pPr marL="687388" lvl="0" indent="-225425">
              <a:spcBef>
                <a:spcPct val="30000"/>
              </a:spcBef>
              <a:buFont typeface="Wingdings" panose="05000000000000000000" pitchFamily="2" charset="2"/>
              <a:buChar char="ü"/>
            </a:pPr>
            <a:r>
              <a:rPr lang="en-US" sz="2000" dirty="0" smtClean="0"/>
              <a:t>Creational patterns</a:t>
            </a:r>
          </a:p>
          <a:p>
            <a:pPr marL="687388" lvl="0" indent="-225425">
              <a:spcBef>
                <a:spcPct val="30000"/>
              </a:spcBef>
              <a:buFont typeface="Wingdings" panose="05000000000000000000" pitchFamily="2" charset="2"/>
              <a:buChar char="ü"/>
            </a:pPr>
            <a:r>
              <a:rPr lang="en-US" sz="2000" dirty="0" smtClean="0"/>
              <a:t>Structural patterns and</a:t>
            </a:r>
          </a:p>
          <a:p>
            <a:pPr marL="687388" lvl="0" indent="-225425">
              <a:spcBef>
                <a:spcPct val="30000"/>
              </a:spcBef>
              <a:buFont typeface="Wingdings" panose="05000000000000000000" pitchFamily="2" charset="2"/>
              <a:buChar char="ü"/>
            </a:pPr>
            <a:r>
              <a:rPr lang="en-US" sz="2000" dirty="0" smtClean="0"/>
              <a:t>Behavioral patterns</a:t>
            </a:r>
          </a:p>
          <a:p>
            <a:pPr marL="461963" lvl="0">
              <a:spcBef>
                <a:spcPct val="30000"/>
              </a:spcBef>
              <a:buFont typeface="Wingdings" panose="05000000000000000000" pitchFamily="2" charset="2"/>
              <a:buChar char="§"/>
            </a:pPr>
            <a:r>
              <a:rPr lang="en-US" sz="2000" dirty="0" smtClean="0"/>
              <a:t>Each </a:t>
            </a:r>
            <a:r>
              <a:rPr lang="en-US" sz="2000" dirty="0"/>
              <a:t>pattern is described with many pieces of information. Some of the important pieces are as follows:</a:t>
            </a:r>
          </a:p>
          <a:p>
            <a:pPr marL="687388" lvl="0" indent="-225425">
              <a:spcBef>
                <a:spcPct val="30000"/>
              </a:spcBef>
              <a:buFont typeface="Wingdings" panose="05000000000000000000" pitchFamily="2" charset="2"/>
              <a:buChar char="ü"/>
            </a:pPr>
            <a:r>
              <a:rPr lang="en-US" sz="2000" dirty="0"/>
              <a:t>Pattern name and category it belongs </a:t>
            </a:r>
            <a:r>
              <a:rPr lang="en-US" sz="2000" dirty="0" smtClean="0"/>
              <a:t>to</a:t>
            </a:r>
          </a:p>
          <a:p>
            <a:pPr marL="687388" lvl="0" indent="-225425">
              <a:spcBef>
                <a:spcPct val="30000"/>
              </a:spcBef>
              <a:buFont typeface="Wingdings" panose="05000000000000000000" pitchFamily="2" charset="2"/>
              <a:buChar char="ü"/>
            </a:pPr>
            <a:r>
              <a:rPr lang="en-US" sz="2000" dirty="0" smtClean="0"/>
              <a:t>Intent </a:t>
            </a:r>
            <a:r>
              <a:rPr lang="en-US" sz="2000" dirty="0"/>
              <a:t>or purpose of the </a:t>
            </a:r>
            <a:r>
              <a:rPr lang="en-US" sz="2000" dirty="0" smtClean="0"/>
              <a:t>pattern</a:t>
            </a: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021757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Gang of Four (GoF) Design Patterns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idx="1"/>
          </p:nvPr>
        </p:nvSpPr>
        <p:spPr/>
        <p:txBody>
          <a:bodyPr>
            <a:normAutofit/>
          </a:bodyPr>
          <a:lstStyle/>
          <a:p>
            <a:pPr marL="687388" lvl="0" indent="-225425">
              <a:spcBef>
                <a:spcPct val="30000"/>
              </a:spcBef>
              <a:buFont typeface="Wingdings" panose="05000000000000000000" pitchFamily="2" charset="2"/>
              <a:buChar char="ü"/>
            </a:pPr>
            <a:r>
              <a:rPr lang="en-US" dirty="0"/>
              <a:t>Motivation behind using that pattern</a:t>
            </a:r>
          </a:p>
          <a:p>
            <a:pPr marL="687388" lvl="0" indent="-225425">
              <a:spcBef>
                <a:spcPct val="30000"/>
              </a:spcBef>
              <a:buFont typeface="Wingdings" panose="05000000000000000000" pitchFamily="2" charset="2"/>
              <a:buChar char="ü"/>
            </a:pPr>
            <a:r>
              <a:rPr lang="en-US" dirty="0"/>
              <a:t>Applicability of a pattern</a:t>
            </a:r>
          </a:p>
          <a:p>
            <a:pPr marL="687388" lvl="0" indent="-225425">
              <a:spcBef>
                <a:spcPct val="30000"/>
              </a:spcBef>
              <a:buFont typeface="Wingdings" panose="05000000000000000000" pitchFamily="2" charset="2"/>
              <a:buChar char="ü"/>
            </a:pPr>
            <a:r>
              <a:rPr lang="en-US" sz="2000" dirty="0" smtClean="0"/>
              <a:t>Structure of a pattern, usually expressed as a UML diagram</a:t>
            </a:r>
          </a:p>
          <a:p>
            <a:pPr marL="687388" lvl="0" indent="-225425">
              <a:spcBef>
                <a:spcPct val="30000"/>
              </a:spcBef>
              <a:buFont typeface="Wingdings" panose="05000000000000000000" pitchFamily="2" charset="2"/>
              <a:buChar char="ü"/>
            </a:pPr>
            <a:r>
              <a:rPr lang="en-US" sz="2000" dirty="0" smtClean="0"/>
              <a:t>Participants </a:t>
            </a:r>
            <a:r>
              <a:rPr lang="en-US" sz="2000" dirty="0"/>
              <a:t>in a design </a:t>
            </a:r>
            <a:r>
              <a:rPr lang="en-US" sz="2000" dirty="0" smtClean="0"/>
              <a:t>pattern</a:t>
            </a:r>
          </a:p>
          <a:p>
            <a:pPr marL="687388" lvl="0" indent="-225425">
              <a:spcBef>
                <a:spcPct val="30000"/>
              </a:spcBef>
              <a:buFont typeface="Wingdings" panose="05000000000000000000" pitchFamily="2" charset="2"/>
              <a:buChar char="ü"/>
            </a:pPr>
            <a:r>
              <a:rPr lang="en-US" sz="2000" dirty="0" smtClean="0"/>
              <a:t>Collaborations </a:t>
            </a:r>
            <a:r>
              <a:rPr lang="en-US" sz="2000" dirty="0"/>
              <a:t>between the </a:t>
            </a:r>
            <a:r>
              <a:rPr lang="en-US" sz="2000" dirty="0" smtClean="0"/>
              <a:t>participants</a:t>
            </a:r>
          </a:p>
          <a:p>
            <a:pPr marL="687388" lvl="0" indent="-225425">
              <a:spcBef>
                <a:spcPct val="30000"/>
              </a:spcBef>
              <a:buFont typeface="Wingdings" panose="05000000000000000000" pitchFamily="2" charset="2"/>
              <a:buChar char="ü"/>
            </a:pPr>
            <a:r>
              <a:rPr lang="en-US" sz="2000" dirty="0" smtClean="0"/>
              <a:t>Consequences </a:t>
            </a:r>
            <a:r>
              <a:rPr lang="en-US" sz="2000" dirty="0"/>
              <a:t>of using a design pattern in terms of outcome, benefits, and </a:t>
            </a:r>
            <a:r>
              <a:rPr lang="en-US" sz="2000" dirty="0" smtClean="0"/>
              <a:t>trade-offs</a:t>
            </a:r>
          </a:p>
          <a:p>
            <a:pPr marL="687388" lvl="0" indent="-225425">
              <a:spcBef>
                <a:spcPct val="30000"/>
              </a:spcBef>
              <a:buFont typeface="Wingdings" panose="05000000000000000000" pitchFamily="2" charset="2"/>
              <a:buChar char="ü"/>
            </a:pPr>
            <a:r>
              <a:rPr lang="en-US" sz="2000" dirty="0" smtClean="0"/>
              <a:t>Implementation </a:t>
            </a:r>
            <a:r>
              <a:rPr lang="en-US" sz="2000" dirty="0"/>
              <a:t>details about a </a:t>
            </a:r>
            <a:r>
              <a:rPr lang="en-US" sz="2000" dirty="0" smtClean="0"/>
              <a:t>pattern</a:t>
            </a: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1144113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Categorization of GoF Patterns</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smtClean="0"/>
              <a:t>The </a:t>
            </a:r>
            <a:r>
              <a:rPr lang="en-US" sz="2000" dirty="0"/>
              <a:t>authors have placed these 23 patterns into three categories, </a:t>
            </a:r>
            <a:r>
              <a:rPr lang="en-US" sz="2000" dirty="0" smtClean="0"/>
              <a:t>namely</a:t>
            </a:r>
          </a:p>
          <a:p>
            <a:pPr marL="461963" lvl="0" indent="-234950">
              <a:spcBef>
                <a:spcPct val="30000"/>
              </a:spcBef>
              <a:buFont typeface="Wingdings" panose="05000000000000000000" pitchFamily="2" charset="2"/>
              <a:buChar char="§"/>
            </a:pPr>
            <a:r>
              <a:rPr lang="en-US" sz="2000" dirty="0" smtClean="0"/>
              <a:t>Creational patterns</a:t>
            </a:r>
          </a:p>
          <a:p>
            <a:pPr marL="461963" lvl="0" indent="-234950">
              <a:spcBef>
                <a:spcPct val="30000"/>
              </a:spcBef>
              <a:buFont typeface="Wingdings" panose="05000000000000000000" pitchFamily="2" charset="2"/>
              <a:buChar char="§"/>
            </a:pPr>
            <a:r>
              <a:rPr lang="en-US" sz="2000" dirty="0" smtClean="0"/>
              <a:t>Structural patterns and</a:t>
            </a:r>
          </a:p>
          <a:p>
            <a:pPr marL="461963" lvl="0" indent="-234950">
              <a:spcBef>
                <a:spcPct val="30000"/>
              </a:spcBef>
              <a:buFont typeface="Wingdings" panose="05000000000000000000" pitchFamily="2" charset="2"/>
              <a:buChar char="§"/>
            </a:pPr>
            <a:r>
              <a:rPr lang="en-US" sz="2000" dirty="0" smtClean="0"/>
              <a:t>Behavioral patterns</a:t>
            </a: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379335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Creational Design Patterns</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Creational design patterns deal with how objects are </a:t>
            </a:r>
            <a:r>
              <a:rPr lang="en-US" sz="2000" dirty="0" smtClean="0"/>
              <a:t>created.</a:t>
            </a:r>
          </a:p>
          <a:p>
            <a:pPr marL="461963" lvl="0">
              <a:spcBef>
                <a:spcPct val="30000"/>
              </a:spcBef>
              <a:buFont typeface="Wingdings" panose="05000000000000000000" pitchFamily="2" charset="2"/>
              <a:buChar char="§"/>
            </a:pPr>
            <a:r>
              <a:rPr lang="en-US" sz="2000" dirty="0" smtClean="0"/>
              <a:t>Typically </a:t>
            </a:r>
            <a:r>
              <a:rPr lang="en-US" sz="2000" dirty="0"/>
              <a:t>you create new object instances using a </a:t>
            </a:r>
            <a:r>
              <a:rPr lang="en-US" sz="2000" dirty="0">
                <a:solidFill>
                  <a:srgbClr val="FF0000"/>
                </a:solidFill>
              </a:rPr>
              <a:t>new</a:t>
            </a:r>
            <a:r>
              <a:rPr lang="en-US" sz="2000" dirty="0"/>
              <a:t> keyword in your C# </a:t>
            </a:r>
            <a:r>
              <a:rPr lang="en-US" sz="2000" dirty="0" smtClean="0"/>
              <a:t>code.</a:t>
            </a:r>
          </a:p>
          <a:p>
            <a:pPr marL="461963" lvl="0">
              <a:spcBef>
                <a:spcPct val="30000"/>
              </a:spcBef>
              <a:buFont typeface="Wingdings" panose="05000000000000000000" pitchFamily="2" charset="2"/>
              <a:buChar char="§"/>
            </a:pPr>
            <a:r>
              <a:rPr lang="en-US" sz="2000" dirty="0" smtClean="0"/>
              <a:t>However</a:t>
            </a:r>
            <a:r>
              <a:rPr lang="en-US" sz="2000" dirty="0"/>
              <a:t>, at times instantiating an object may not be that </a:t>
            </a:r>
            <a:r>
              <a:rPr lang="en-US" sz="2000" dirty="0" smtClean="0"/>
              <a:t>straightforward.</a:t>
            </a:r>
          </a:p>
          <a:p>
            <a:pPr marL="461963" lvl="0">
              <a:spcBef>
                <a:spcPct val="30000"/>
              </a:spcBef>
              <a:buFont typeface="Wingdings" panose="05000000000000000000" pitchFamily="2" charset="2"/>
              <a:buChar char="§"/>
            </a:pPr>
            <a:r>
              <a:rPr lang="en-US" sz="2000" dirty="0" smtClean="0"/>
              <a:t>It </a:t>
            </a:r>
            <a:r>
              <a:rPr lang="en-US" sz="2000" dirty="0"/>
              <a:t>may involve some logic or </a:t>
            </a:r>
            <a:r>
              <a:rPr lang="en-US" sz="2000" dirty="0" smtClean="0"/>
              <a:t>conditions.</a:t>
            </a:r>
          </a:p>
          <a:p>
            <a:pPr marL="461963" lvl="0">
              <a:spcBef>
                <a:spcPct val="30000"/>
              </a:spcBef>
              <a:buFont typeface="Wingdings" panose="05000000000000000000" pitchFamily="2" charset="2"/>
              <a:buChar char="§"/>
            </a:pPr>
            <a:r>
              <a:rPr lang="en-US" sz="2000" dirty="0" smtClean="0"/>
              <a:t>Creational </a:t>
            </a:r>
            <a:r>
              <a:rPr lang="en-US" sz="2000" dirty="0"/>
              <a:t>patterns are intended to take away such complexity from your </a:t>
            </a:r>
            <a:r>
              <a:rPr lang="en-US" sz="2000" dirty="0" smtClean="0"/>
              <a:t>code.</a:t>
            </a:r>
          </a:p>
          <a:p>
            <a:pPr marL="461963" lvl="0">
              <a:spcBef>
                <a:spcPct val="30000"/>
              </a:spcBef>
              <a:buFont typeface="Wingdings" panose="05000000000000000000" pitchFamily="2" charset="2"/>
              <a:buChar char="§"/>
            </a:pPr>
            <a:r>
              <a:rPr lang="en-US" sz="2000" dirty="0" smtClean="0"/>
              <a:t>There </a:t>
            </a:r>
            <a:r>
              <a:rPr lang="en-US" sz="2000" dirty="0"/>
              <a:t>are five design patterns in this category: </a:t>
            </a:r>
          </a:p>
          <a:p>
            <a:pPr marL="687388" lvl="0" indent="-225425">
              <a:spcBef>
                <a:spcPct val="30000"/>
              </a:spcBef>
              <a:buFont typeface="Wingdings" panose="05000000000000000000" pitchFamily="2" charset="2"/>
              <a:buChar char="ü"/>
            </a:pPr>
            <a:r>
              <a:rPr lang="en-US" sz="2000" dirty="0" smtClean="0"/>
              <a:t>Factory Method</a:t>
            </a:r>
          </a:p>
          <a:p>
            <a:pPr marL="687388" lvl="0" indent="-225425">
              <a:spcBef>
                <a:spcPct val="30000"/>
              </a:spcBef>
              <a:buFont typeface="Wingdings" panose="05000000000000000000" pitchFamily="2" charset="2"/>
              <a:buChar char="ü"/>
            </a:pPr>
            <a:r>
              <a:rPr lang="en-US" sz="2000" dirty="0" smtClean="0"/>
              <a:t>Abstract Factory</a:t>
            </a:r>
          </a:p>
          <a:p>
            <a:pPr marL="687388" lvl="0" indent="-225425">
              <a:spcBef>
                <a:spcPct val="30000"/>
              </a:spcBef>
              <a:buFont typeface="Wingdings" panose="05000000000000000000" pitchFamily="2" charset="2"/>
              <a:buChar char="ü"/>
            </a:pPr>
            <a:r>
              <a:rPr lang="en-US" sz="2000" dirty="0" smtClean="0"/>
              <a:t>Builder</a:t>
            </a:r>
          </a:p>
          <a:p>
            <a:pPr marL="687388" lvl="0" indent="-225425">
              <a:spcBef>
                <a:spcPct val="30000"/>
              </a:spcBef>
              <a:buFont typeface="Wingdings" panose="05000000000000000000" pitchFamily="2" charset="2"/>
              <a:buChar char="ü"/>
            </a:pPr>
            <a:r>
              <a:rPr lang="en-US" sz="2000" dirty="0" smtClean="0"/>
              <a:t>Prototype</a:t>
            </a:r>
          </a:p>
          <a:p>
            <a:pPr marL="687388" lvl="0" indent="-225425">
              <a:spcBef>
                <a:spcPct val="30000"/>
              </a:spcBef>
              <a:buFont typeface="Wingdings" panose="05000000000000000000" pitchFamily="2" charset="2"/>
              <a:buChar char="ü"/>
            </a:pPr>
            <a:r>
              <a:rPr lang="en-US" sz="2000" dirty="0" smtClean="0"/>
              <a:t>Singleton</a:t>
            </a:r>
            <a:endParaRPr lang="en-US" sz="2000" dirty="0"/>
          </a:p>
          <a:p>
            <a:pPr lvl="0">
              <a:spcBef>
                <a:spcPct val="30000"/>
              </a:spcBef>
              <a:buFont typeface="Wingdings" panose="05000000000000000000" pitchFamily="2" charset="2"/>
              <a:buChar char="v"/>
            </a:pPr>
            <a:endParaRPr lang="en-US" sz="2000" dirty="0" smtClean="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407684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02 Jan 2018</a:t>
            </a:r>
            <a:endParaRPr lang="en-US" dirty="0"/>
          </a:p>
        </p:txBody>
      </p:sp>
      <p:sp>
        <p:nvSpPr>
          <p:cNvPr id="6" name="Slide Number Placeholder 5"/>
          <p:cNvSpPr>
            <a:spLocks noGrp="1"/>
          </p:cNvSpPr>
          <p:nvPr>
            <p:ph type="sldNum" sz="quarter" idx="11"/>
          </p:nvPr>
        </p:nvSpPr>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62150" y="1082378"/>
            <a:ext cx="10894165" cy="2469344"/>
          </a:xfrm>
          <a:prstGeom prst="rect">
            <a:avLst/>
          </a:prstGeom>
          <a:ln>
            <a:solidFill>
              <a:schemeClr val="accent1"/>
            </a:solidFill>
          </a:ln>
        </p:spPr>
      </p:pic>
    </p:spTree>
    <p:extLst>
      <p:ext uri="{BB962C8B-B14F-4D97-AF65-F5344CB8AC3E}">
        <p14:creationId xmlns:p14="http://schemas.microsoft.com/office/powerpoint/2010/main" val="3352197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Structural Design </a:t>
            </a:r>
            <a:r>
              <a:rPr lang="en-US" dirty="0" smtClean="0"/>
              <a:t>Patterns</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Structural design patterns deal with the </a:t>
            </a:r>
            <a:r>
              <a:rPr lang="en-US" sz="2000" dirty="0">
                <a:solidFill>
                  <a:srgbClr val="FF0000"/>
                </a:solidFill>
              </a:rPr>
              <a:t>composition</a:t>
            </a:r>
            <a:r>
              <a:rPr lang="en-US" sz="2000" dirty="0"/>
              <a:t> of classes and </a:t>
            </a:r>
            <a:r>
              <a:rPr lang="en-US" sz="2000" dirty="0" smtClean="0"/>
              <a:t>objects.</a:t>
            </a:r>
          </a:p>
          <a:p>
            <a:pPr marL="461963" lvl="0">
              <a:spcBef>
                <a:spcPct val="30000"/>
              </a:spcBef>
              <a:buFont typeface="Wingdings" panose="05000000000000000000" pitchFamily="2" charset="2"/>
              <a:buChar char="§"/>
            </a:pPr>
            <a:r>
              <a:rPr lang="en-US" sz="2000" dirty="0" smtClean="0"/>
              <a:t>These </a:t>
            </a:r>
            <a:r>
              <a:rPr lang="en-US" sz="2000" dirty="0"/>
              <a:t>patterns simplify the structure of a system by identifying the relationships between </a:t>
            </a:r>
            <a:r>
              <a:rPr lang="en-US" sz="2000" dirty="0" smtClean="0"/>
              <a:t>objects.</a:t>
            </a:r>
          </a:p>
          <a:p>
            <a:pPr marL="461963" lvl="0">
              <a:spcBef>
                <a:spcPct val="30000"/>
              </a:spcBef>
              <a:buFont typeface="Wingdings" panose="05000000000000000000" pitchFamily="2" charset="2"/>
              <a:buChar char="§"/>
            </a:pPr>
            <a:r>
              <a:rPr lang="en-US" sz="2000" dirty="0" smtClean="0"/>
              <a:t>There </a:t>
            </a:r>
            <a:r>
              <a:rPr lang="en-US" sz="2000" dirty="0"/>
              <a:t>are seven design patterns in this category: </a:t>
            </a:r>
          </a:p>
          <a:p>
            <a:pPr marL="687388" lvl="0" indent="-225425">
              <a:spcBef>
                <a:spcPct val="30000"/>
              </a:spcBef>
              <a:buFont typeface="Wingdings" panose="05000000000000000000" pitchFamily="2" charset="2"/>
              <a:buChar char="ü"/>
            </a:pPr>
            <a:r>
              <a:rPr lang="en-US" sz="2000" dirty="0" smtClean="0"/>
              <a:t>Adapter</a:t>
            </a:r>
          </a:p>
          <a:p>
            <a:pPr marL="687388" lvl="0" indent="-225425">
              <a:spcBef>
                <a:spcPct val="30000"/>
              </a:spcBef>
              <a:buFont typeface="Wingdings" panose="05000000000000000000" pitchFamily="2" charset="2"/>
              <a:buChar char="ü"/>
            </a:pPr>
            <a:r>
              <a:rPr lang="en-US" sz="2000" dirty="0" smtClean="0"/>
              <a:t>Bridge</a:t>
            </a:r>
          </a:p>
          <a:p>
            <a:pPr marL="687388" lvl="0" indent="-225425">
              <a:spcBef>
                <a:spcPct val="30000"/>
              </a:spcBef>
              <a:buFont typeface="Wingdings" panose="05000000000000000000" pitchFamily="2" charset="2"/>
              <a:buChar char="ü"/>
            </a:pPr>
            <a:r>
              <a:rPr lang="en-US" sz="2000" dirty="0" smtClean="0"/>
              <a:t>Composite</a:t>
            </a:r>
          </a:p>
          <a:p>
            <a:pPr marL="687388" lvl="0" indent="-225425">
              <a:spcBef>
                <a:spcPct val="30000"/>
              </a:spcBef>
              <a:buFont typeface="Wingdings" panose="05000000000000000000" pitchFamily="2" charset="2"/>
              <a:buChar char="ü"/>
            </a:pPr>
            <a:r>
              <a:rPr lang="en-US" sz="2000" dirty="0" smtClean="0"/>
              <a:t>Decorator</a:t>
            </a:r>
          </a:p>
          <a:p>
            <a:pPr marL="687388" lvl="0" indent="-225425">
              <a:spcBef>
                <a:spcPct val="30000"/>
              </a:spcBef>
              <a:buFont typeface="Wingdings" panose="05000000000000000000" pitchFamily="2" charset="2"/>
              <a:buChar char="ü"/>
            </a:pPr>
            <a:r>
              <a:rPr lang="en-US" sz="2000" dirty="0" smtClean="0"/>
              <a:t>Façade</a:t>
            </a:r>
          </a:p>
          <a:p>
            <a:pPr marL="687388" lvl="0" indent="-225425">
              <a:spcBef>
                <a:spcPct val="30000"/>
              </a:spcBef>
              <a:buFont typeface="Wingdings" panose="05000000000000000000" pitchFamily="2" charset="2"/>
              <a:buChar char="ü"/>
            </a:pPr>
            <a:r>
              <a:rPr lang="en-US" sz="2000" dirty="0" smtClean="0"/>
              <a:t>Flyweight</a:t>
            </a:r>
          </a:p>
          <a:p>
            <a:pPr marL="687388" lvl="0" indent="-225425">
              <a:spcBef>
                <a:spcPct val="30000"/>
              </a:spcBef>
              <a:buFont typeface="Wingdings" panose="05000000000000000000" pitchFamily="2" charset="2"/>
              <a:buChar char="ü"/>
            </a:pPr>
            <a:r>
              <a:rPr lang="en-US" sz="2000" dirty="0" smtClean="0"/>
              <a:t>Proxy</a:t>
            </a:r>
            <a:endParaRPr lang="en-US" sz="2000" dirty="0"/>
          </a:p>
          <a:p>
            <a:pPr lvl="0">
              <a:spcBef>
                <a:spcPct val="30000"/>
              </a:spcBef>
              <a:buFont typeface="Wingdings" panose="05000000000000000000" pitchFamily="2" charset="2"/>
              <a:buChar char="v"/>
            </a:pPr>
            <a:endParaRPr lang="en-US" sz="2000" dirty="0" smtClean="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83470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Behavioral Design Patterns</a:t>
            </a:r>
            <a:endParaRPr lang="en-US" dirty="0"/>
          </a:p>
        </p:txBody>
      </p:sp>
      <p:sp>
        <p:nvSpPr>
          <p:cNvPr id="6" name="Content Placeholder 3"/>
          <p:cNvSpPr>
            <a:spLocks noGrp="1"/>
          </p:cNvSpPr>
          <p:nvPr>
            <p:ph idx="1"/>
          </p:nvPr>
        </p:nvSpPr>
        <p:spPr/>
        <p:txBody>
          <a:bodyPr>
            <a:normAutofit lnSpcReduction="10000"/>
          </a:bodyPr>
          <a:lstStyle/>
          <a:p>
            <a:pPr lvl="0">
              <a:spcBef>
                <a:spcPct val="30000"/>
              </a:spcBef>
              <a:buFont typeface="Wingdings" panose="05000000000000000000" pitchFamily="2" charset="2"/>
              <a:buChar char="v"/>
            </a:pPr>
            <a:r>
              <a:rPr lang="en-US" sz="2000" dirty="0"/>
              <a:t>Behavioral design patterns deal with the interaction and communication between various </a:t>
            </a:r>
            <a:r>
              <a:rPr lang="en-US" sz="2000" dirty="0" smtClean="0"/>
              <a:t>objects.</a:t>
            </a:r>
          </a:p>
          <a:p>
            <a:pPr marL="461963" lvl="0" indent="-234950">
              <a:spcBef>
                <a:spcPct val="30000"/>
              </a:spcBef>
              <a:buFont typeface="Wingdings" panose="05000000000000000000" pitchFamily="2" charset="2"/>
              <a:buChar char="§"/>
            </a:pPr>
            <a:r>
              <a:rPr lang="en-US" sz="2000" dirty="0" smtClean="0"/>
              <a:t>They </a:t>
            </a:r>
            <a:r>
              <a:rPr lang="en-US" sz="2000" dirty="0"/>
              <a:t>attempt to reduce the complexity that may otherwise result when objects communicate with each </a:t>
            </a:r>
            <a:r>
              <a:rPr lang="en-US" sz="2000" dirty="0" smtClean="0"/>
              <a:t>other.</a:t>
            </a:r>
          </a:p>
          <a:p>
            <a:pPr marL="461963" lvl="0" indent="-234950">
              <a:spcBef>
                <a:spcPct val="30000"/>
              </a:spcBef>
              <a:buFont typeface="Wingdings" panose="05000000000000000000" pitchFamily="2" charset="2"/>
              <a:buChar char="§"/>
            </a:pPr>
            <a:r>
              <a:rPr lang="en-US" sz="2000" dirty="0" smtClean="0"/>
              <a:t>There </a:t>
            </a:r>
            <a:r>
              <a:rPr lang="en-US" sz="2000" dirty="0"/>
              <a:t>are eleven design patterns in this category: </a:t>
            </a:r>
          </a:p>
          <a:p>
            <a:pPr marL="687388" lvl="0" indent="-225425">
              <a:spcBef>
                <a:spcPct val="30000"/>
              </a:spcBef>
              <a:buFont typeface="Wingdings" panose="05000000000000000000" pitchFamily="2" charset="2"/>
              <a:buChar char="ü"/>
            </a:pPr>
            <a:r>
              <a:rPr lang="en-US" sz="2000" dirty="0" smtClean="0"/>
              <a:t>Interpreter</a:t>
            </a:r>
          </a:p>
          <a:p>
            <a:pPr marL="687388" lvl="0" indent="-225425">
              <a:spcBef>
                <a:spcPct val="30000"/>
              </a:spcBef>
              <a:buFont typeface="Wingdings" panose="05000000000000000000" pitchFamily="2" charset="2"/>
              <a:buChar char="ü"/>
            </a:pPr>
            <a:r>
              <a:rPr lang="en-US" sz="2000" dirty="0" smtClean="0"/>
              <a:t>Template Method</a:t>
            </a:r>
          </a:p>
          <a:p>
            <a:pPr marL="687388" lvl="0" indent="-225425">
              <a:spcBef>
                <a:spcPct val="30000"/>
              </a:spcBef>
              <a:buFont typeface="Wingdings" panose="05000000000000000000" pitchFamily="2" charset="2"/>
              <a:buChar char="ü"/>
            </a:pPr>
            <a:r>
              <a:rPr lang="en-US" sz="2000" dirty="0" smtClean="0"/>
              <a:t>Chain </a:t>
            </a:r>
            <a:r>
              <a:rPr lang="en-US" sz="2000" dirty="0"/>
              <a:t>of </a:t>
            </a:r>
            <a:r>
              <a:rPr lang="en-US" sz="2000" dirty="0" smtClean="0"/>
              <a:t>Responsibility</a:t>
            </a:r>
          </a:p>
          <a:p>
            <a:pPr marL="687388" lvl="0" indent="-225425">
              <a:spcBef>
                <a:spcPct val="30000"/>
              </a:spcBef>
              <a:buFont typeface="Wingdings" panose="05000000000000000000" pitchFamily="2" charset="2"/>
              <a:buChar char="ü"/>
            </a:pPr>
            <a:r>
              <a:rPr lang="en-US" sz="2000" dirty="0" smtClean="0"/>
              <a:t>Command</a:t>
            </a:r>
          </a:p>
          <a:p>
            <a:pPr marL="687388" lvl="0" indent="-225425">
              <a:spcBef>
                <a:spcPct val="30000"/>
              </a:spcBef>
              <a:buFont typeface="Wingdings" panose="05000000000000000000" pitchFamily="2" charset="2"/>
              <a:buChar char="ü"/>
            </a:pPr>
            <a:r>
              <a:rPr lang="en-US" sz="2000" dirty="0" smtClean="0"/>
              <a:t>Iterator</a:t>
            </a:r>
          </a:p>
          <a:p>
            <a:pPr marL="687388" lvl="0" indent="-225425">
              <a:spcBef>
                <a:spcPct val="30000"/>
              </a:spcBef>
              <a:buFont typeface="Wingdings" panose="05000000000000000000" pitchFamily="2" charset="2"/>
              <a:buChar char="ü"/>
            </a:pPr>
            <a:r>
              <a:rPr lang="en-US" sz="2000" dirty="0" smtClean="0"/>
              <a:t>Mediator</a:t>
            </a:r>
          </a:p>
          <a:p>
            <a:pPr marL="687388" lvl="0" indent="-225425">
              <a:spcBef>
                <a:spcPct val="30000"/>
              </a:spcBef>
              <a:buFont typeface="Wingdings" panose="05000000000000000000" pitchFamily="2" charset="2"/>
              <a:buChar char="ü"/>
            </a:pPr>
            <a:r>
              <a:rPr lang="en-US" sz="2000" dirty="0" smtClean="0"/>
              <a:t>Memento</a:t>
            </a:r>
          </a:p>
          <a:p>
            <a:pPr marL="687388" lvl="0" indent="-225425">
              <a:spcBef>
                <a:spcPct val="30000"/>
              </a:spcBef>
              <a:buFont typeface="Wingdings" panose="05000000000000000000" pitchFamily="2" charset="2"/>
              <a:buChar char="ü"/>
            </a:pPr>
            <a:r>
              <a:rPr lang="en-US" sz="2000" dirty="0" smtClean="0"/>
              <a:t>Observer</a:t>
            </a:r>
          </a:p>
          <a:p>
            <a:pPr marL="687388" lvl="0" indent="-225425">
              <a:spcBef>
                <a:spcPct val="30000"/>
              </a:spcBef>
              <a:buFont typeface="Wingdings" panose="05000000000000000000" pitchFamily="2" charset="2"/>
              <a:buChar char="ü"/>
            </a:pPr>
            <a:r>
              <a:rPr lang="en-US" sz="2000" dirty="0" smtClean="0"/>
              <a:t>State</a:t>
            </a:r>
          </a:p>
          <a:p>
            <a:pPr marL="687388" lvl="0" indent="-225425">
              <a:spcBef>
                <a:spcPct val="30000"/>
              </a:spcBef>
              <a:buFont typeface="Wingdings" panose="05000000000000000000" pitchFamily="2" charset="2"/>
              <a:buChar char="ü"/>
            </a:pPr>
            <a:r>
              <a:rPr lang="en-US" sz="2000" dirty="0" smtClean="0"/>
              <a:t>Strategy</a:t>
            </a:r>
          </a:p>
          <a:p>
            <a:pPr marL="687388" lvl="0" indent="-225425">
              <a:spcBef>
                <a:spcPct val="30000"/>
              </a:spcBef>
              <a:buFont typeface="Wingdings" panose="05000000000000000000" pitchFamily="2" charset="2"/>
              <a:buChar char="ü"/>
            </a:pPr>
            <a:r>
              <a:rPr lang="en-US" sz="2000" dirty="0" smtClean="0"/>
              <a:t>Visitor</a:t>
            </a:r>
            <a:endParaRPr lang="en-US" sz="2000" dirty="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4274818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Martin Fowler’s </a:t>
            </a:r>
            <a:r>
              <a:rPr lang="en-US" dirty="0" smtClean="0">
                <a:solidFill>
                  <a:schemeClr val="bg1"/>
                </a:solidFill>
              </a:rPr>
              <a:t>PoEAA</a:t>
            </a:r>
            <a:endParaRPr lang="en-US" dirty="0">
              <a:solidFill>
                <a:schemeClr val="bg1"/>
              </a:solidFill>
            </a:endParaRPr>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smtClean="0">
                <a:solidFill>
                  <a:prstClr val="black"/>
                </a:solidFill>
              </a:rPr>
              <a:t>The catalog </a:t>
            </a:r>
            <a:r>
              <a:rPr lang="en-US" sz="2000" dirty="0">
                <a:solidFill>
                  <a:prstClr val="black"/>
                </a:solidFill>
              </a:rPr>
              <a:t>of patterns compiled by Martin </a:t>
            </a:r>
            <a:r>
              <a:rPr lang="en-US" sz="2000" dirty="0" smtClean="0">
                <a:solidFill>
                  <a:prstClr val="black"/>
                </a:solidFill>
              </a:rPr>
              <a:t>Fowler is </a:t>
            </a:r>
            <a:r>
              <a:rPr lang="en-US" sz="2000" dirty="0">
                <a:solidFill>
                  <a:prstClr val="black"/>
                </a:solidFill>
              </a:rPr>
              <a:t>called Patterns of Enterprise Application Architecture (P of EAA</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smtClean="0">
                <a:solidFill>
                  <a:prstClr val="black"/>
                </a:solidFill>
              </a:rPr>
              <a:t>PoEAA </a:t>
            </a:r>
            <a:r>
              <a:rPr lang="en-US" sz="2000" dirty="0">
                <a:solidFill>
                  <a:prstClr val="black"/>
                </a:solidFill>
              </a:rPr>
              <a:t>are geared more toward </a:t>
            </a:r>
            <a:r>
              <a:rPr lang="en-US" sz="2000" dirty="0">
                <a:solidFill>
                  <a:srgbClr val="FF0000"/>
                </a:solidFill>
              </a:rPr>
              <a:t>enterprise </a:t>
            </a:r>
            <a:r>
              <a:rPr lang="en-US" sz="2000" dirty="0" smtClean="0">
                <a:solidFill>
                  <a:srgbClr val="FF0000"/>
                </a:solidFill>
              </a:rPr>
              <a:t>applications</a:t>
            </a:r>
            <a:r>
              <a:rPr lang="en-US" sz="2000" dirty="0" smtClean="0">
                <a:solidFill>
                  <a:prstClr val="black"/>
                </a:solidFill>
              </a:rPr>
              <a:t>, which are big software systems compared </a:t>
            </a:r>
            <a:r>
              <a:rPr lang="en-US" sz="2000" dirty="0">
                <a:solidFill>
                  <a:prstClr val="black"/>
                </a:solidFill>
              </a:rPr>
              <a:t>to many other small </a:t>
            </a:r>
            <a:r>
              <a:rPr lang="en-US" sz="2000" dirty="0" smtClean="0">
                <a:solidFill>
                  <a:prstClr val="black"/>
                </a:solidFill>
              </a:rPr>
              <a:t>systems.</a:t>
            </a:r>
          </a:p>
          <a:p>
            <a:pPr marL="461963" lvl="0">
              <a:spcBef>
                <a:spcPct val="30000"/>
              </a:spcBef>
              <a:buFont typeface="Wingdings" panose="05000000000000000000" pitchFamily="2" charset="2"/>
              <a:buChar char="§"/>
            </a:pPr>
            <a:r>
              <a:rPr lang="en-US" sz="2000" dirty="0" smtClean="0">
                <a:solidFill>
                  <a:prstClr val="black"/>
                </a:solidFill>
              </a:rPr>
              <a:t>Such </a:t>
            </a:r>
            <a:r>
              <a:rPr lang="en-US" sz="2000" dirty="0">
                <a:solidFill>
                  <a:prstClr val="black"/>
                </a:solidFill>
              </a:rPr>
              <a:t>an application is usually complex, highly scalable, and distributed in </a:t>
            </a:r>
            <a:r>
              <a:rPr lang="en-US" sz="2000" dirty="0" smtClean="0">
                <a:solidFill>
                  <a:prstClr val="black"/>
                </a:solidFill>
              </a:rPr>
              <a:t>nature.</a:t>
            </a:r>
          </a:p>
          <a:p>
            <a:pPr marL="461963" lvl="0">
              <a:spcBef>
                <a:spcPct val="30000"/>
              </a:spcBef>
              <a:buFont typeface="Wingdings" panose="05000000000000000000" pitchFamily="2" charset="2"/>
              <a:buChar char="§"/>
            </a:pPr>
            <a:r>
              <a:rPr lang="en-US" sz="2000" dirty="0" smtClean="0">
                <a:solidFill>
                  <a:prstClr val="black"/>
                </a:solidFill>
              </a:rPr>
              <a:t>So</a:t>
            </a:r>
            <a:r>
              <a:rPr lang="en-US" sz="2000" dirty="0">
                <a:solidFill>
                  <a:prstClr val="black"/>
                </a:solidFill>
              </a:rPr>
              <a:t>, Martin Fowler’s catalog is arranged so as to keep in mind such </a:t>
            </a:r>
            <a:r>
              <a:rPr lang="en-US" sz="2000" dirty="0">
                <a:solidFill>
                  <a:srgbClr val="FF0000"/>
                </a:solidFill>
              </a:rPr>
              <a:t>large-scale</a:t>
            </a:r>
            <a:r>
              <a:rPr lang="en-US" sz="2000" dirty="0">
                <a:solidFill>
                  <a:prstClr val="black"/>
                </a:solidFill>
              </a:rPr>
              <a:t> </a:t>
            </a:r>
            <a:r>
              <a:rPr lang="en-US" sz="2000" dirty="0" smtClean="0">
                <a:solidFill>
                  <a:prstClr val="black"/>
                </a:solidFill>
              </a:rPr>
              <a:t>applications.</a:t>
            </a:r>
          </a:p>
          <a:p>
            <a:pPr marL="461963" lvl="0">
              <a:spcBef>
                <a:spcPct val="30000"/>
              </a:spcBef>
              <a:buFont typeface="Wingdings" panose="05000000000000000000" pitchFamily="2" charset="2"/>
              <a:buChar char="§"/>
            </a:pPr>
            <a:r>
              <a:rPr lang="en-US" sz="2000" dirty="0" smtClean="0">
                <a:solidFill>
                  <a:prstClr val="black"/>
                </a:solidFill>
              </a:rPr>
              <a:t>A </a:t>
            </a:r>
            <a:r>
              <a:rPr lang="en-US" sz="2000" dirty="0">
                <a:solidFill>
                  <a:prstClr val="black"/>
                </a:solidFill>
              </a:rPr>
              <a:t>single application may use a few patterns from the GoF catalog and a few from the P of EAA catalog</a:t>
            </a:r>
            <a:r>
              <a:rPr lang="en-US" sz="2000" dirty="0" smtClean="0">
                <a:solidFill>
                  <a:prstClr val="black"/>
                </a:solidFill>
              </a:rPr>
              <a:t>.</a:t>
            </a:r>
            <a:endParaRPr lang="en-US" sz="2000" dirty="0">
              <a:solidFill>
                <a:prstClr val="black"/>
              </a:solidFill>
            </a:endParaRPr>
          </a:p>
          <a:p>
            <a:pPr marL="461963" lvl="0">
              <a:spcBef>
                <a:spcPct val="30000"/>
              </a:spcBef>
              <a:buFont typeface="Wingdings" panose="05000000000000000000" pitchFamily="2" charset="2"/>
              <a:buChar char="§"/>
            </a:pPr>
            <a:r>
              <a:rPr lang="en-US" sz="2000" dirty="0">
                <a:solidFill>
                  <a:prstClr val="black"/>
                </a:solidFill>
              </a:rPr>
              <a:t>Martin Fowler has documented P of EAA in his </a:t>
            </a:r>
            <a:r>
              <a:rPr lang="en-US" sz="2000" dirty="0" smtClean="0">
                <a:solidFill>
                  <a:prstClr val="black"/>
                </a:solidFill>
              </a:rPr>
              <a:t>book which are elaborated </a:t>
            </a:r>
            <a:r>
              <a:rPr lang="en-US" sz="2000" dirty="0">
                <a:solidFill>
                  <a:prstClr val="black"/>
                </a:solidFill>
              </a:rPr>
              <a:t>using many pieces of information. Some of them are as follows: </a:t>
            </a:r>
          </a:p>
          <a:p>
            <a:pPr marL="687388" lvl="0" indent="-225425">
              <a:spcBef>
                <a:spcPct val="30000"/>
              </a:spcBef>
              <a:buFont typeface="Wingdings" panose="05000000000000000000" pitchFamily="2" charset="2"/>
              <a:buChar char="ü"/>
            </a:pPr>
            <a:r>
              <a:rPr lang="en-US" sz="2000" dirty="0" smtClean="0">
                <a:solidFill>
                  <a:prstClr val="black"/>
                </a:solidFill>
              </a:rPr>
              <a:t>Name </a:t>
            </a:r>
            <a:r>
              <a:rPr lang="en-US" sz="2000" dirty="0">
                <a:solidFill>
                  <a:prstClr val="black"/>
                </a:solidFill>
              </a:rPr>
              <a:t>of a </a:t>
            </a:r>
            <a:r>
              <a:rPr lang="en-US" sz="2000" dirty="0" smtClean="0">
                <a:solidFill>
                  <a:prstClr val="black"/>
                </a:solidFill>
              </a:rPr>
              <a:t>pattern					Intent </a:t>
            </a:r>
            <a:r>
              <a:rPr lang="en-US" sz="2000" dirty="0">
                <a:solidFill>
                  <a:prstClr val="black"/>
                </a:solidFill>
              </a:rPr>
              <a:t>and the sketch of a </a:t>
            </a:r>
            <a:r>
              <a:rPr lang="en-US" sz="2000" dirty="0" smtClean="0">
                <a:solidFill>
                  <a:prstClr val="black"/>
                </a:solidFill>
              </a:rPr>
              <a:t>pattern</a:t>
            </a:r>
          </a:p>
          <a:p>
            <a:pPr marL="687388" lvl="0" indent="-225425">
              <a:spcBef>
                <a:spcPct val="30000"/>
              </a:spcBef>
              <a:buFont typeface="Wingdings" panose="05000000000000000000" pitchFamily="2" charset="2"/>
              <a:buChar char="ü"/>
            </a:pPr>
            <a:r>
              <a:rPr lang="en-US" sz="2000" dirty="0" smtClean="0">
                <a:solidFill>
                  <a:prstClr val="black"/>
                </a:solidFill>
              </a:rPr>
              <a:t>Motivation </a:t>
            </a:r>
            <a:r>
              <a:rPr lang="en-US" sz="2000" dirty="0">
                <a:solidFill>
                  <a:prstClr val="black"/>
                </a:solidFill>
              </a:rPr>
              <a:t>behind using a </a:t>
            </a:r>
            <a:r>
              <a:rPr lang="en-US" sz="2000" dirty="0" smtClean="0">
                <a:solidFill>
                  <a:prstClr val="black"/>
                </a:solidFill>
              </a:rPr>
              <a:t>pattern			How </a:t>
            </a:r>
            <a:r>
              <a:rPr lang="en-US" sz="2000" dirty="0">
                <a:solidFill>
                  <a:prstClr val="black"/>
                </a:solidFill>
              </a:rPr>
              <a:t>a pattern </a:t>
            </a:r>
            <a:r>
              <a:rPr lang="en-US" sz="2000" dirty="0" smtClean="0">
                <a:solidFill>
                  <a:prstClr val="black"/>
                </a:solidFill>
              </a:rPr>
              <a:t>works</a:t>
            </a:r>
          </a:p>
          <a:p>
            <a:pPr marL="687388" lvl="0" indent="-225425">
              <a:spcBef>
                <a:spcPct val="30000"/>
              </a:spcBef>
              <a:buFont typeface="Wingdings" panose="05000000000000000000" pitchFamily="2" charset="2"/>
              <a:buChar char="ü"/>
            </a:pPr>
            <a:r>
              <a:rPr lang="en-US" sz="2000" dirty="0" smtClean="0">
                <a:solidFill>
                  <a:prstClr val="black"/>
                </a:solidFill>
              </a:rPr>
              <a:t>When </a:t>
            </a:r>
            <a:r>
              <a:rPr lang="en-US" sz="2000" dirty="0">
                <a:solidFill>
                  <a:prstClr val="black"/>
                </a:solidFill>
              </a:rPr>
              <a:t>to use a </a:t>
            </a:r>
            <a:r>
              <a:rPr lang="en-US" sz="2000" dirty="0" smtClean="0">
                <a:solidFill>
                  <a:prstClr val="black"/>
                </a:solidFill>
              </a:rPr>
              <a:t>pattern				Code examples</a:t>
            </a:r>
            <a:endParaRPr lang="en-US" sz="2000" dirty="0">
              <a:solidFill>
                <a:prstClr val="black"/>
              </a:solidFill>
            </a:endParaRP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2651147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Categorization of PoEAA</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Martin Fowler’s book Patterns of Enterprise Application Architecture organizes patterns into ten categories. </a:t>
            </a:r>
            <a:endParaRPr lang="en-US" sz="2000" dirty="0" smtClean="0"/>
          </a:p>
          <a:p>
            <a:pPr marL="461963" lvl="0">
              <a:spcBef>
                <a:spcPct val="30000"/>
              </a:spcBef>
              <a:buFont typeface="Wingdings" panose="05000000000000000000" pitchFamily="2" charset="2"/>
              <a:buChar char="§"/>
            </a:pPr>
            <a:r>
              <a:rPr lang="en-US" sz="2000" dirty="0" smtClean="0"/>
              <a:t>Unlike </a:t>
            </a:r>
            <a:r>
              <a:rPr lang="en-US" sz="2000" dirty="0"/>
              <a:t>GoF design patterns (which are organized by their </a:t>
            </a:r>
            <a:r>
              <a:rPr lang="en-US" sz="2000" dirty="0">
                <a:solidFill>
                  <a:srgbClr val="FF0000"/>
                </a:solidFill>
              </a:rPr>
              <a:t>purpose</a:t>
            </a:r>
            <a:r>
              <a:rPr lang="en-US" sz="2000" dirty="0"/>
              <a:t>), these patterns are organized by the </a:t>
            </a:r>
            <a:r>
              <a:rPr lang="en-US" sz="2000" dirty="0">
                <a:solidFill>
                  <a:srgbClr val="FF0000"/>
                </a:solidFill>
              </a:rPr>
              <a:t>application layer</a:t>
            </a:r>
            <a:r>
              <a:rPr lang="en-US" sz="2000" dirty="0"/>
              <a:t> they belong </a:t>
            </a:r>
            <a:r>
              <a:rPr lang="en-US" sz="2000" dirty="0" smtClean="0"/>
              <a:t>to.</a:t>
            </a:r>
          </a:p>
          <a:p>
            <a:pPr marL="461963" lvl="0">
              <a:spcBef>
                <a:spcPct val="30000"/>
              </a:spcBef>
              <a:buFont typeface="Wingdings" panose="05000000000000000000" pitchFamily="2" charset="2"/>
              <a:buChar char="§"/>
            </a:pPr>
            <a:r>
              <a:rPr lang="en-US" sz="2000" dirty="0" smtClean="0"/>
              <a:t>The </a:t>
            </a:r>
            <a:r>
              <a:rPr lang="en-US" sz="2000" dirty="0"/>
              <a:t>following list denotes these ten </a:t>
            </a:r>
            <a:r>
              <a:rPr lang="en-US" sz="2000" dirty="0" smtClean="0"/>
              <a:t>categories:</a:t>
            </a:r>
          </a:p>
          <a:p>
            <a:pPr marL="687388" lvl="0" indent="-225425">
              <a:spcBef>
                <a:spcPct val="30000"/>
              </a:spcBef>
              <a:buFont typeface="Wingdings" panose="05000000000000000000" pitchFamily="2" charset="2"/>
              <a:buChar char="ü"/>
            </a:pPr>
            <a:r>
              <a:rPr lang="en-US" sz="2000" dirty="0" smtClean="0"/>
              <a:t>Domain-logic patterns					Data-source </a:t>
            </a:r>
            <a:r>
              <a:rPr lang="en-US" sz="2000" dirty="0"/>
              <a:t>architectural </a:t>
            </a:r>
            <a:r>
              <a:rPr lang="en-US" sz="2000" dirty="0" smtClean="0"/>
              <a:t>patterns</a:t>
            </a:r>
          </a:p>
          <a:p>
            <a:pPr marL="687388" lvl="0" indent="-225425">
              <a:spcBef>
                <a:spcPct val="30000"/>
              </a:spcBef>
              <a:buFont typeface="Wingdings" panose="05000000000000000000" pitchFamily="2" charset="2"/>
              <a:buChar char="ü"/>
            </a:pPr>
            <a:r>
              <a:rPr lang="en-US" sz="2000" dirty="0" smtClean="0"/>
              <a:t>Object-relational </a:t>
            </a:r>
            <a:r>
              <a:rPr lang="en-US" sz="2000" dirty="0"/>
              <a:t>behavioral </a:t>
            </a:r>
            <a:r>
              <a:rPr lang="en-US" sz="2000" dirty="0" smtClean="0"/>
              <a:t>patterns				Object-relational </a:t>
            </a:r>
            <a:r>
              <a:rPr lang="en-US" sz="2000" dirty="0"/>
              <a:t>structural </a:t>
            </a:r>
            <a:r>
              <a:rPr lang="en-US" sz="2000" dirty="0" smtClean="0"/>
              <a:t>patterns</a:t>
            </a:r>
          </a:p>
          <a:p>
            <a:pPr marL="687388" lvl="0" indent="-225425">
              <a:spcBef>
                <a:spcPct val="30000"/>
              </a:spcBef>
              <a:buFont typeface="Wingdings" panose="05000000000000000000" pitchFamily="2" charset="2"/>
              <a:buChar char="ü"/>
            </a:pPr>
            <a:r>
              <a:rPr lang="en-US" sz="2000" dirty="0" smtClean="0"/>
              <a:t>Object-relational </a:t>
            </a:r>
            <a:r>
              <a:rPr lang="en-US" sz="2000" dirty="0"/>
              <a:t>metadata-mapping </a:t>
            </a:r>
            <a:r>
              <a:rPr lang="en-US" sz="2000" dirty="0" smtClean="0"/>
              <a:t>patterns			Web </a:t>
            </a:r>
            <a:r>
              <a:rPr lang="en-US" sz="2000" dirty="0"/>
              <a:t>presentation </a:t>
            </a:r>
            <a:r>
              <a:rPr lang="en-US" sz="2000" dirty="0" smtClean="0"/>
              <a:t>patterns</a:t>
            </a:r>
          </a:p>
          <a:p>
            <a:pPr marL="687388" lvl="0" indent="-225425">
              <a:spcBef>
                <a:spcPct val="30000"/>
              </a:spcBef>
              <a:buFont typeface="Wingdings" panose="05000000000000000000" pitchFamily="2" charset="2"/>
              <a:buChar char="ü"/>
            </a:pPr>
            <a:r>
              <a:rPr lang="en-US" sz="2000" dirty="0" smtClean="0"/>
              <a:t>Distribution patterns					Offline </a:t>
            </a:r>
            <a:r>
              <a:rPr lang="en-US" sz="2000" dirty="0"/>
              <a:t>concurrency </a:t>
            </a:r>
            <a:r>
              <a:rPr lang="en-US" sz="2000" dirty="0" smtClean="0"/>
              <a:t>patterns</a:t>
            </a:r>
          </a:p>
          <a:p>
            <a:pPr marL="687388" lvl="0" indent="-225425">
              <a:spcBef>
                <a:spcPct val="30000"/>
              </a:spcBef>
              <a:buFont typeface="Wingdings" panose="05000000000000000000" pitchFamily="2" charset="2"/>
              <a:buChar char="ü"/>
            </a:pPr>
            <a:r>
              <a:rPr lang="en-US" sz="2000" dirty="0" smtClean="0"/>
              <a:t>Session-state patterns					Base patterns</a:t>
            </a:r>
          </a:p>
          <a:p>
            <a:pPr marL="461963" lvl="0" indent="-234950">
              <a:spcBef>
                <a:spcPct val="30000"/>
              </a:spcBef>
              <a:buFont typeface="Wingdings" panose="05000000000000000000" pitchFamily="2" charset="2"/>
              <a:buChar char="§"/>
            </a:pPr>
            <a:r>
              <a:rPr lang="en-US" sz="2000" dirty="0"/>
              <a:t>Each of these categories contains many patterns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2813966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Design Patterns </a:t>
            </a:r>
            <a:r>
              <a:rPr lang="en-US" smtClean="0">
                <a:solidFill>
                  <a:schemeClr val="bg1"/>
                </a:solidFill>
              </a:rPr>
              <a:t>in JavaScript</a:t>
            </a:r>
            <a:endParaRPr lang="en-US" dirty="0">
              <a:solidFill>
                <a:schemeClr val="bg1"/>
              </a:solidFill>
            </a:endParaRPr>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smtClean="0">
                <a:solidFill>
                  <a:prstClr val="black"/>
                </a:solidFill>
              </a:rPr>
              <a:t>The benefit of </a:t>
            </a:r>
            <a:r>
              <a:rPr lang="en-US" sz="2000" dirty="0" smtClean="0">
                <a:solidFill>
                  <a:srgbClr val="FF0000"/>
                </a:solidFill>
              </a:rPr>
              <a:t>design </a:t>
            </a:r>
            <a:r>
              <a:rPr lang="en-US" sz="2000" dirty="0">
                <a:solidFill>
                  <a:srgbClr val="FF0000"/>
                </a:solidFill>
              </a:rPr>
              <a:t>patterns</a:t>
            </a:r>
            <a:r>
              <a:rPr lang="en-US" sz="2000" dirty="0">
                <a:solidFill>
                  <a:prstClr val="black"/>
                </a:solidFill>
              </a:rPr>
              <a:t> is their independence from a particular programming </a:t>
            </a:r>
            <a:r>
              <a:rPr lang="en-US" sz="2000" dirty="0" smtClean="0">
                <a:solidFill>
                  <a:prstClr val="black"/>
                </a:solidFill>
              </a:rPr>
              <a:t>language.</a:t>
            </a:r>
          </a:p>
          <a:p>
            <a:pPr marL="461963" lvl="0">
              <a:spcBef>
                <a:spcPct val="30000"/>
              </a:spcBef>
              <a:buFont typeface="Wingdings" panose="05000000000000000000" pitchFamily="2" charset="2"/>
              <a:buChar char="§"/>
            </a:pPr>
            <a:r>
              <a:rPr lang="en-US" sz="2000" dirty="0" smtClean="0">
                <a:solidFill>
                  <a:prstClr val="black"/>
                </a:solidFill>
              </a:rPr>
              <a:t>Your </a:t>
            </a:r>
            <a:r>
              <a:rPr lang="en-US" sz="2000" dirty="0">
                <a:solidFill>
                  <a:prstClr val="black"/>
                </a:solidFill>
              </a:rPr>
              <a:t>knowledge about patterns can be easily translated and reused in any programming language or </a:t>
            </a:r>
            <a:r>
              <a:rPr lang="en-US" sz="2000" dirty="0" smtClean="0">
                <a:solidFill>
                  <a:prstClr val="black"/>
                </a:solidFill>
              </a:rPr>
              <a:t>framework.</a:t>
            </a:r>
          </a:p>
          <a:p>
            <a:pPr marL="461963" lvl="0">
              <a:spcBef>
                <a:spcPct val="30000"/>
              </a:spcBef>
              <a:buFont typeface="Wingdings" panose="05000000000000000000" pitchFamily="2" charset="2"/>
              <a:buChar char="§"/>
            </a:pPr>
            <a:r>
              <a:rPr lang="en-US" sz="2000" dirty="0" smtClean="0">
                <a:solidFill>
                  <a:prstClr val="black"/>
                </a:solidFill>
              </a:rPr>
              <a:t>Most </a:t>
            </a:r>
            <a:r>
              <a:rPr lang="en-US" sz="2000" dirty="0">
                <a:solidFill>
                  <a:prstClr val="black"/>
                </a:solidFill>
              </a:rPr>
              <a:t>of the modern web applications use JavaScript heavily for a variety of </a:t>
            </a:r>
            <a:r>
              <a:rPr lang="en-US" sz="2000" dirty="0" smtClean="0">
                <a:solidFill>
                  <a:prstClr val="black"/>
                </a:solidFill>
              </a:rPr>
              <a:t>purposes.</a:t>
            </a:r>
          </a:p>
          <a:p>
            <a:pPr marL="461963" lvl="0">
              <a:spcBef>
                <a:spcPct val="30000"/>
              </a:spcBef>
              <a:buFont typeface="Wingdings" panose="05000000000000000000" pitchFamily="2" charset="2"/>
              <a:buChar char="§"/>
            </a:pPr>
            <a:r>
              <a:rPr lang="en-US" sz="2000" dirty="0" smtClean="0">
                <a:solidFill>
                  <a:prstClr val="black"/>
                </a:solidFill>
              </a:rPr>
              <a:t>Libraries </a:t>
            </a:r>
            <a:r>
              <a:rPr lang="en-US" sz="2000" dirty="0">
                <a:solidFill>
                  <a:prstClr val="black"/>
                </a:solidFill>
              </a:rPr>
              <a:t>such as jQuery are quite popular already. </a:t>
            </a:r>
            <a:endParaRPr lang="en-US" sz="2000" dirty="0" smtClean="0">
              <a:solidFill>
                <a:prstClr val="black"/>
              </a:solidFill>
            </a:endParaRP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concept of object-oriented (OO) principles and patterns can also be used on the code written in </a:t>
            </a:r>
            <a:r>
              <a:rPr lang="en-US" sz="2000" dirty="0" smtClean="0">
                <a:solidFill>
                  <a:prstClr val="black"/>
                </a:solidFill>
              </a:rPr>
              <a:t>JavaScript.</a:t>
            </a:r>
          </a:p>
          <a:p>
            <a:pPr marL="461963" lvl="0">
              <a:spcBef>
                <a:spcPct val="30000"/>
              </a:spcBef>
              <a:buFont typeface="Wingdings" panose="05000000000000000000" pitchFamily="2" charset="2"/>
              <a:buChar char="§"/>
            </a:pPr>
            <a:r>
              <a:rPr lang="en-US" sz="2000" dirty="0" smtClean="0">
                <a:solidFill>
                  <a:prstClr val="black"/>
                </a:solidFill>
              </a:rPr>
              <a:t>If </a:t>
            </a:r>
            <a:r>
              <a:rPr lang="en-US" sz="2000" dirty="0">
                <a:solidFill>
                  <a:prstClr val="black"/>
                </a:solidFill>
              </a:rPr>
              <a:t>your JavaScript is merely a handful of mouse-over effects or event handlers, using design patterns will probably be </a:t>
            </a:r>
            <a:r>
              <a:rPr lang="en-US" sz="2000" dirty="0" smtClean="0">
                <a:solidFill>
                  <a:prstClr val="black"/>
                </a:solidFill>
              </a:rPr>
              <a:t>overkill.</a:t>
            </a:r>
          </a:p>
          <a:p>
            <a:pPr marL="461963" lvl="0">
              <a:spcBef>
                <a:spcPct val="30000"/>
              </a:spcBef>
              <a:buFont typeface="Wingdings" panose="05000000000000000000" pitchFamily="2" charset="2"/>
              <a:buChar char="§"/>
            </a:pPr>
            <a:r>
              <a:rPr lang="en-US" sz="2000" dirty="0" smtClean="0">
                <a:solidFill>
                  <a:prstClr val="black"/>
                </a:solidFill>
              </a:rPr>
              <a:t>But </a:t>
            </a:r>
            <a:r>
              <a:rPr lang="en-US" sz="2000" dirty="0">
                <a:solidFill>
                  <a:prstClr val="black"/>
                </a:solidFill>
              </a:rPr>
              <a:t>as your JavaScript code base grows (think of a Single Page Application, or SPA, that does almost everything on client-side code and talks to the server through Web API and Ajax), applying good OO principles and patterns makes complete </a:t>
            </a:r>
            <a:r>
              <a:rPr lang="en-US" sz="2000" dirty="0" smtClean="0">
                <a:solidFill>
                  <a:prstClr val="black"/>
                </a:solidFill>
              </a:rPr>
              <a:t>sense.</a:t>
            </a:r>
          </a:p>
          <a:p>
            <a:pPr marL="461963" lvl="0">
              <a:spcBef>
                <a:spcPct val="30000"/>
              </a:spcBef>
              <a:buFont typeface="Wingdings" panose="05000000000000000000" pitchFamily="2" charset="2"/>
              <a:buChar char="§"/>
            </a:pPr>
            <a:r>
              <a:rPr lang="en-US" sz="2000" dirty="0" smtClean="0">
                <a:solidFill>
                  <a:prstClr val="black"/>
                </a:solidFill>
              </a:rPr>
              <a:t>You </a:t>
            </a:r>
            <a:r>
              <a:rPr lang="en-US" sz="2000" dirty="0">
                <a:solidFill>
                  <a:prstClr val="black"/>
                </a:solidFill>
              </a:rPr>
              <a:t>can get the same benefits for your JavaScript code as for your server-side C# code</a:t>
            </a:r>
            <a:r>
              <a:rPr lang="en-US" sz="2000" dirty="0" smtClean="0">
                <a:solidFill>
                  <a:prstClr val="black"/>
                </a:solidFill>
              </a:rPr>
              <a:t>.</a:t>
            </a:r>
            <a:endParaRPr lang="en-US" sz="2000" dirty="0">
              <a:solidFill>
                <a:prstClr val="black"/>
              </a:solidFill>
            </a:endParaRP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2461394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t>While studying SOLID principles and design patterns you may come across the term </a:t>
            </a:r>
            <a:r>
              <a:rPr lang="en-US" sz="2000" dirty="0" smtClean="0"/>
              <a:t>anti-patterns.</a:t>
            </a:r>
          </a:p>
          <a:p>
            <a:pPr marL="461963" lvl="0">
              <a:spcBef>
                <a:spcPct val="30000"/>
              </a:spcBef>
              <a:buFont typeface="Wingdings" panose="05000000000000000000" pitchFamily="2" charset="2"/>
              <a:buChar char="§"/>
            </a:pPr>
            <a:r>
              <a:rPr lang="en-US" sz="2000" dirty="0" smtClean="0"/>
              <a:t>Anti-patterns </a:t>
            </a:r>
            <a:r>
              <a:rPr lang="en-US" sz="2000" dirty="0"/>
              <a:t>indicate </a:t>
            </a:r>
            <a:r>
              <a:rPr lang="en-US" sz="2000" dirty="0">
                <a:solidFill>
                  <a:srgbClr val="FF0000"/>
                </a:solidFill>
              </a:rPr>
              <a:t>bad programming</a:t>
            </a:r>
            <a:r>
              <a:rPr lang="en-US" sz="2000" dirty="0"/>
              <a:t> </a:t>
            </a:r>
            <a:r>
              <a:rPr lang="en-US" sz="2000" dirty="0">
                <a:solidFill>
                  <a:srgbClr val="0070C0"/>
                </a:solidFill>
              </a:rPr>
              <a:t>practices and designs</a:t>
            </a:r>
            <a:r>
              <a:rPr lang="en-US" sz="2000" dirty="0"/>
              <a:t> that exist in the software development industry. </a:t>
            </a:r>
            <a:endParaRPr lang="en-US" sz="2000" dirty="0" smtClean="0"/>
          </a:p>
          <a:p>
            <a:pPr marL="461963" lvl="0">
              <a:spcBef>
                <a:spcPct val="30000"/>
              </a:spcBef>
              <a:buFont typeface="Wingdings" panose="05000000000000000000" pitchFamily="2" charset="2"/>
              <a:buChar char="§"/>
            </a:pPr>
            <a:r>
              <a:rPr lang="en-US" sz="2000" dirty="0" smtClean="0"/>
              <a:t>In </a:t>
            </a:r>
            <a:r>
              <a:rPr lang="en-US" sz="2000" dirty="0"/>
              <a:t>a way, anti-patterns are the opposite of design patterns—design patterns promote good design practices and anti-patterns promote bad design </a:t>
            </a:r>
            <a:r>
              <a:rPr lang="en-US" sz="2000" dirty="0" smtClean="0"/>
              <a:t>practices.</a:t>
            </a:r>
          </a:p>
          <a:p>
            <a:pPr marL="461963" lvl="0">
              <a:spcBef>
                <a:spcPct val="30000"/>
              </a:spcBef>
              <a:buFont typeface="Wingdings" panose="05000000000000000000" pitchFamily="2" charset="2"/>
              <a:buChar char="§"/>
            </a:pPr>
            <a:endParaRPr lang="en-US" sz="2000" dirty="0"/>
          </a:p>
          <a:p>
            <a:pPr lvl="0">
              <a:spcBef>
                <a:spcPct val="30000"/>
              </a:spcBef>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351417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Applying Design Principles and Patterns</a:t>
            </a:r>
            <a:endParaRPr lang="en-US" dirty="0">
              <a:solidFill>
                <a:schemeClr val="bg1"/>
              </a:solidFill>
            </a:endParaRPr>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smtClean="0">
                <a:solidFill>
                  <a:prstClr val="black"/>
                </a:solidFill>
              </a:rPr>
              <a:t>The </a:t>
            </a:r>
            <a:r>
              <a:rPr lang="en-US" sz="2000" dirty="0">
                <a:solidFill>
                  <a:prstClr val="black"/>
                </a:solidFill>
              </a:rPr>
              <a:t>most challenging aspect of design principles and patterns is </a:t>
            </a:r>
            <a:r>
              <a:rPr lang="en-US" sz="2000" dirty="0">
                <a:solidFill>
                  <a:srgbClr val="FF0000"/>
                </a:solidFill>
              </a:rPr>
              <a:t>how to apply</a:t>
            </a:r>
            <a:r>
              <a:rPr lang="en-US" sz="2000" dirty="0">
                <a:solidFill>
                  <a:prstClr val="black"/>
                </a:solidFill>
              </a:rPr>
              <a:t> them in an </a:t>
            </a:r>
            <a:r>
              <a:rPr lang="en-US" sz="2000" dirty="0" smtClean="0">
                <a:solidFill>
                  <a:prstClr val="black"/>
                </a:solidFill>
              </a:rPr>
              <a:t>application.</a:t>
            </a:r>
          </a:p>
          <a:p>
            <a:pPr marL="461963" lvl="0" indent="-234950">
              <a:spcBef>
                <a:spcPct val="30000"/>
              </a:spcBef>
              <a:buFont typeface="Wingdings" panose="05000000000000000000" pitchFamily="2" charset="2"/>
              <a:buChar char="§"/>
            </a:pPr>
            <a:r>
              <a:rPr lang="en-US" sz="2000" dirty="0" smtClean="0">
                <a:solidFill>
                  <a:prstClr val="black"/>
                </a:solidFill>
              </a:rPr>
              <a:t>Although </a:t>
            </a:r>
            <a:r>
              <a:rPr lang="en-US" sz="2000" dirty="0">
                <a:solidFill>
                  <a:prstClr val="black"/>
                </a:solidFill>
              </a:rPr>
              <a:t>there is no straightforward technique to do so, </a:t>
            </a:r>
            <a:r>
              <a:rPr lang="en-US" sz="2000" dirty="0" smtClean="0">
                <a:solidFill>
                  <a:prstClr val="black"/>
                </a:solidFill>
              </a:rPr>
              <a:t>consider few </a:t>
            </a:r>
            <a:r>
              <a:rPr lang="en-US" sz="2000" dirty="0">
                <a:solidFill>
                  <a:prstClr val="black"/>
                </a:solidFill>
              </a:rPr>
              <a:t>tips </a:t>
            </a:r>
            <a:r>
              <a:rPr lang="en-US" sz="2000" dirty="0" smtClean="0">
                <a:solidFill>
                  <a:prstClr val="black"/>
                </a:solidFill>
              </a:rPr>
              <a:t>mentioned below which might come in handy.</a:t>
            </a:r>
            <a:endParaRPr lang="en-US" sz="2000" dirty="0">
              <a:solidFill>
                <a:prstClr val="black"/>
              </a:solidFill>
            </a:endParaRPr>
          </a:p>
          <a:p>
            <a:pPr marL="687388" lvl="0" indent="-225425">
              <a:spcBef>
                <a:spcPct val="30000"/>
              </a:spcBef>
              <a:buFont typeface="Wingdings" panose="05000000000000000000" pitchFamily="2" charset="2"/>
              <a:buChar char="ü"/>
            </a:pPr>
            <a:r>
              <a:rPr lang="en-US" sz="2000" dirty="0">
                <a:solidFill>
                  <a:prstClr val="black"/>
                </a:solidFill>
              </a:rPr>
              <a:t>Beginners often believe that every application must use design patterns. That’s not necessary.</a:t>
            </a:r>
          </a:p>
          <a:p>
            <a:pPr marL="687388" lvl="0" indent="-225425">
              <a:spcBef>
                <a:spcPct val="30000"/>
              </a:spcBef>
              <a:buFont typeface="Wingdings" panose="05000000000000000000" pitchFamily="2" charset="2"/>
              <a:buChar char="ü"/>
            </a:pPr>
            <a:r>
              <a:rPr lang="en-US" sz="2000" dirty="0">
                <a:solidFill>
                  <a:prstClr val="black"/>
                </a:solidFill>
              </a:rPr>
              <a:t>You will realize that you may or may not use design patterns in an application, but at a minimum you will use one or more of the SOLID principles. </a:t>
            </a:r>
            <a:endParaRPr lang="en-US" sz="2000" dirty="0" smtClean="0">
              <a:solidFill>
                <a:prstClr val="black"/>
              </a:solidFill>
            </a:endParaRPr>
          </a:p>
          <a:p>
            <a:pPr marL="687388" lvl="0" indent="-225425">
              <a:spcBef>
                <a:spcPct val="30000"/>
              </a:spcBef>
              <a:buFont typeface="Wingdings" panose="05000000000000000000" pitchFamily="2" charset="2"/>
              <a:buChar char="ü"/>
            </a:pPr>
            <a:r>
              <a:rPr lang="en-US" sz="2000" dirty="0" smtClean="0">
                <a:solidFill>
                  <a:prstClr val="black"/>
                </a:solidFill>
              </a:rPr>
              <a:t>Do not try to stuff </a:t>
            </a:r>
            <a:r>
              <a:rPr lang="en-US" sz="2000" dirty="0">
                <a:solidFill>
                  <a:prstClr val="black"/>
                </a:solidFill>
              </a:rPr>
              <a:t>too many patterns into a single application. This not only increases the complexity of the project but may also add errors.</a:t>
            </a:r>
          </a:p>
          <a:p>
            <a:pPr marL="687388" lvl="0" indent="-225425">
              <a:spcBef>
                <a:spcPct val="30000"/>
              </a:spcBef>
              <a:buFont typeface="Wingdings" panose="05000000000000000000" pitchFamily="2" charset="2"/>
              <a:buChar char="ü"/>
            </a:pPr>
            <a:r>
              <a:rPr lang="en-US" sz="2000" dirty="0">
                <a:solidFill>
                  <a:prstClr val="black"/>
                </a:solidFill>
              </a:rPr>
              <a:t>If you consider GoF and P of EAA catalogs together then you end up having a relatively large set of design patterns to learn. Learning them is a gradual and continuous process.</a:t>
            </a:r>
          </a:p>
          <a:p>
            <a:pPr marL="687388" lvl="0" indent="-225425">
              <a:spcBef>
                <a:spcPct val="30000"/>
              </a:spcBef>
              <a:buFont typeface="Wingdings" panose="05000000000000000000" pitchFamily="2" charset="2"/>
              <a:buChar char="ü"/>
            </a:pPr>
            <a:r>
              <a:rPr lang="en-US" sz="2000" dirty="0">
                <a:solidFill>
                  <a:prstClr val="black"/>
                </a:solidFill>
              </a:rPr>
              <a:t>Study code written by experts from your organization that makes use of SOLID principles and design patterns. This will help you understand how seasoned developers are applying them, and you will learn the technique in the process.</a:t>
            </a:r>
          </a:p>
          <a:p>
            <a:pPr marL="687388" lvl="0" indent="-225425">
              <a:spcBef>
                <a:spcPct val="30000"/>
              </a:spcBef>
              <a:buFont typeface="Wingdings" panose="05000000000000000000" pitchFamily="2" charset="2"/>
              <a:buChar char="ü"/>
            </a:pPr>
            <a:endParaRPr lang="en-US" sz="2000" dirty="0">
              <a:solidFill>
                <a:prstClr val="black"/>
              </a:solidFill>
            </a:endParaRP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3461995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a:solidFill>
                  <a:schemeClr val="bg1"/>
                </a:solidFill>
              </a:rPr>
              <a:t>You Are Already Using Patterns! A Few </a:t>
            </a:r>
            <a:r>
              <a:rPr lang="en-US" dirty="0" smtClean="0">
                <a:solidFill>
                  <a:schemeClr val="bg1"/>
                </a:solidFill>
              </a:rPr>
              <a:t>Examples</a:t>
            </a:r>
            <a:endParaRPr lang="en-US" dirty="0">
              <a:solidFill>
                <a:schemeClr val="bg1"/>
              </a:solidFill>
            </a:endParaRPr>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smtClean="0">
                <a:solidFill>
                  <a:prstClr val="black"/>
                </a:solidFill>
              </a:rPr>
              <a:t>As part of your experience in developing ASP.NET applications, you </a:t>
            </a:r>
            <a:r>
              <a:rPr lang="en-US" sz="2000" dirty="0">
                <a:solidFill>
                  <a:prstClr val="black"/>
                </a:solidFill>
              </a:rPr>
              <a:t>are already using them in some form </a:t>
            </a:r>
            <a:r>
              <a:rPr lang="en-US" sz="2000" dirty="0" smtClean="0">
                <a:solidFill>
                  <a:prstClr val="black"/>
                </a:solidFill>
              </a:rPr>
              <a:t>or the other.</a:t>
            </a:r>
          </a:p>
          <a:p>
            <a:pPr marL="461963" lvl="0">
              <a:spcBef>
                <a:spcPct val="30000"/>
              </a:spcBef>
              <a:buFont typeface="Wingdings" panose="05000000000000000000" pitchFamily="2" charset="2"/>
              <a:buChar char="§"/>
            </a:pPr>
            <a:r>
              <a:rPr lang="en-US" sz="2000" dirty="0" smtClean="0">
                <a:solidFill>
                  <a:prstClr val="black"/>
                </a:solidFill>
              </a:rPr>
              <a:t>By creating ASP.NET </a:t>
            </a:r>
            <a:r>
              <a:rPr lang="en-US" sz="2000" dirty="0">
                <a:solidFill>
                  <a:prstClr val="black"/>
                </a:solidFill>
              </a:rPr>
              <a:t>MVC </a:t>
            </a:r>
            <a:r>
              <a:rPr lang="en-US" sz="2000" dirty="0" smtClean="0">
                <a:solidFill>
                  <a:prstClr val="black"/>
                </a:solidFill>
              </a:rPr>
              <a:t>applications, MVC </a:t>
            </a:r>
            <a:r>
              <a:rPr lang="en-US" sz="2000" dirty="0">
                <a:solidFill>
                  <a:prstClr val="black"/>
                </a:solidFill>
              </a:rPr>
              <a:t>itself is a </a:t>
            </a:r>
            <a:r>
              <a:rPr lang="en-US" sz="2000" dirty="0" smtClean="0">
                <a:solidFill>
                  <a:prstClr val="black"/>
                </a:solidFill>
              </a:rPr>
              <a:t>pattern.</a:t>
            </a:r>
          </a:p>
          <a:p>
            <a:pPr marL="461963" lvl="0" indent="0">
              <a:spcBef>
                <a:spcPct val="30000"/>
              </a:spcBef>
              <a:buNone/>
            </a:pPr>
            <a:r>
              <a:rPr lang="en-US" sz="2000" dirty="0" smtClean="0">
                <a:solidFill>
                  <a:prstClr val="black"/>
                </a:solidFill>
              </a:rPr>
              <a:t>Using </a:t>
            </a:r>
            <a:r>
              <a:rPr lang="en-US" sz="2000" dirty="0">
                <a:solidFill>
                  <a:prstClr val="black"/>
                </a:solidFill>
              </a:rPr>
              <a:t>an MVC pattern, you divide the whole functionality of an application into three distinct pieces: models, views, and </a:t>
            </a:r>
            <a:r>
              <a:rPr lang="en-US" sz="2000" dirty="0" smtClean="0">
                <a:solidFill>
                  <a:prstClr val="black"/>
                </a:solidFill>
              </a:rPr>
              <a:t>controllers</a:t>
            </a:r>
            <a:endParaRPr lang="en-US" sz="2000" dirty="0">
              <a:solidFill>
                <a:prstClr val="black"/>
              </a:solidFill>
            </a:endParaRP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System.IO namespace defines several stream classes, such as </a:t>
            </a:r>
            <a:r>
              <a:rPr lang="en-US" sz="2000" dirty="0">
                <a:solidFill>
                  <a:srgbClr val="FF0000"/>
                </a:solidFill>
              </a:rPr>
              <a:t>BufferedStream</a:t>
            </a:r>
            <a:r>
              <a:rPr lang="en-US" sz="2000" dirty="0">
                <a:solidFill>
                  <a:prstClr val="black"/>
                </a:solidFill>
              </a:rPr>
              <a:t> and </a:t>
            </a:r>
            <a:r>
              <a:rPr lang="en-US" sz="2000" dirty="0" smtClean="0">
                <a:solidFill>
                  <a:srgbClr val="FF0000"/>
                </a:solidFill>
              </a:rPr>
              <a:t>GZipStream</a:t>
            </a:r>
            <a:r>
              <a:rPr lang="en-US" sz="2000" dirty="0" smtClean="0">
                <a:solidFill>
                  <a:prstClr val="black"/>
                </a:solidFill>
              </a:rPr>
              <a:t>.</a:t>
            </a:r>
          </a:p>
          <a:p>
            <a:pPr marL="461963" lvl="0" indent="0">
              <a:spcBef>
                <a:spcPct val="30000"/>
              </a:spcBef>
              <a:buNone/>
            </a:pPr>
            <a:r>
              <a:rPr lang="en-US" sz="2000" dirty="0" smtClean="0">
                <a:solidFill>
                  <a:prstClr val="black"/>
                </a:solidFill>
              </a:rPr>
              <a:t>The </a:t>
            </a:r>
            <a:r>
              <a:rPr lang="en-US" sz="2000" dirty="0">
                <a:solidFill>
                  <a:prstClr val="black"/>
                </a:solidFill>
              </a:rPr>
              <a:t>.NET framework uses the Decorator design pattern outlined in the GoF catalog. The classes, such as the ones mentioned previously, “decorate” the underlying Stream object</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smtClean="0">
                <a:solidFill>
                  <a:prstClr val="black"/>
                </a:solidFill>
              </a:rPr>
              <a:t>Consider the code: 		</a:t>
            </a:r>
            <a:r>
              <a:rPr lang="fr-FR" sz="2000" dirty="0">
                <a:solidFill>
                  <a:prstClr val="black"/>
                </a:solidFill>
              </a:rPr>
              <a:t>int i = Convert.ToInt32("1234");</a:t>
            </a:r>
          </a:p>
          <a:p>
            <a:pPr marL="461963" lvl="0" indent="0">
              <a:spcBef>
                <a:spcPct val="30000"/>
              </a:spcBef>
              <a:buNone/>
            </a:pPr>
            <a:r>
              <a:rPr lang="en-US" sz="2000" dirty="0" smtClean="0">
                <a:solidFill>
                  <a:prstClr val="black"/>
                </a:solidFill>
              </a:rPr>
              <a:t>It uses </a:t>
            </a:r>
            <a:r>
              <a:rPr lang="en-US" sz="2000" dirty="0">
                <a:solidFill>
                  <a:prstClr val="black"/>
                </a:solidFill>
              </a:rPr>
              <a:t>the </a:t>
            </a:r>
            <a:r>
              <a:rPr lang="en-US" sz="2000" dirty="0">
                <a:solidFill>
                  <a:srgbClr val="FF0000"/>
                </a:solidFill>
              </a:rPr>
              <a:t>ToInt32</a:t>
            </a:r>
            <a:r>
              <a:rPr lang="en-US" sz="2000" dirty="0" smtClean="0">
                <a:solidFill>
                  <a:srgbClr val="FF0000"/>
                </a:solidFill>
              </a:rPr>
              <a:t>( )</a:t>
            </a:r>
            <a:r>
              <a:rPr lang="en-US" sz="2000" dirty="0" smtClean="0">
                <a:solidFill>
                  <a:prstClr val="black"/>
                </a:solidFill>
              </a:rPr>
              <a:t> </a:t>
            </a:r>
            <a:r>
              <a:rPr lang="en-US" sz="2000" dirty="0">
                <a:solidFill>
                  <a:prstClr val="black"/>
                </a:solidFill>
              </a:rPr>
              <a:t>method of the Convert </a:t>
            </a:r>
            <a:r>
              <a:rPr lang="en-US" sz="2000" dirty="0" smtClean="0">
                <a:solidFill>
                  <a:prstClr val="black"/>
                </a:solidFill>
              </a:rPr>
              <a:t>class. This </a:t>
            </a:r>
            <a:r>
              <a:rPr lang="en-US" sz="2000" dirty="0">
                <a:solidFill>
                  <a:prstClr val="black"/>
                </a:solidFill>
              </a:rPr>
              <a:t>is the </a:t>
            </a:r>
            <a:r>
              <a:rPr lang="en-US" sz="2000" dirty="0">
                <a:solidFill>
                  <a:srgbClr val="FF0000"/>
                </a:solidFill>
              </a:rPr>
              <a:t>Factory</a:t>
            </a:r>
            <a:r>
              <a:rPr lang="en-US" sz="2000" dirty="0">
                <a:solidFill>
                  <a:prstClr val="black"/>
                </a:solidFill>
              </a:rPr>
              <a:t> pattern in </a:t>
            </a:r>
            <a:r>
              <a:rPr lang="en-US" sz="2000" dirty="0" smtClean="0">
                <a:solidFill>
                  <a:prstClr val="black"/>
                </a:solidFill>
              </a:rPr>
              <a:t>action.</a:t>
            </a:r>
          </a:p>
          <a:p>
            <a:pPr marL="461963" lvl="0" indent="0">
              <a:spcBef>
                <a:spcPct val="30000"/>
              </a:spcBef>
              <a:buNone/>
            </a:pPr>
            <a:r>
              <a:rPr lang="en-US" sz="2000" dirty="0" smtClean="0">
                <a:solidFill>
                  <a:prstClr val="black"/>
                </a:solidFill>
              </a:rPr>
              <a:t>Factory </a:t>
            </a:r>
            <a:r>
              <a:rPr lang="en-US" sz="2000" dirty="0">
                <a:solidFill>
                  <a:prstClr val="black"/>
                </a:solidFill>
              </a:rPr>
              <a:t>basically creates something for you—a new integer, in this case. Factory pattern and its variants are also outlined in GoF catalog.</a:t>
            </a:r>
          </a:p>
          <a:p>
            <a:pPr marL="461963" lvl="0">
              <a:spcBef>
                <a:spcPct val="30000"/>
              </a:spcBef>
              <a:buFont typeface="Wingdings" panose="05000000000000000000" pitchFamily="2" charset="2"/>
              <a:buChar char="§"/>
            </a:pPr>
            <a:r>
              <a:rPr lang="en-US" sz="2000" dirty="0">
                <a:solidFill>
                  <a:prstClr val="black"/>
                </a:solidFill>
              </a:rPr>
              <a:t>The foreach loop of C# that iterates through a collection is an example of the </a:t>
            </a:r>
            <a:r>
              <a:rPr lang="en-US" sz="2000" dirty="0">
                <a:solidFill>
                  <a:srgbClr val="FF0000"/>
                </a:solidFill>
              </a:rPr>
              <a:t>Iterator</a:t>
            </a:r>
            <a:r>
              <a:rPr lang="en-US" sz="2000" dirty="0">
                <a:solidFill>
                  <a:prstClr val="black"/>
                </a:solidFill>
              </a:rPr>
              <a:t> pattern.</a:t>
            </a:r>
          </a:p>
          <a:p>
            <a:pPr marL="461963" lvl="0">
              <a:spcBef>
                <a:spcPct val="30000"/>
              </a:spcBef>
              <a:buFont typeface="Wingdings" panose="05000000000000000000" pitchFamily="2" charset="2"/>
              <a:buChar char="§"/>
            </a:pPr>
            <a:r>
              <a:rPr lang="en-US" sz="2000" dirty="0">
                <a:solidFill>
                  <a:prstClr val="black"/>
                </a:solidFill>
              </a:rPr>
              <a:t>The Entity Framework implements the Repository and Unit of Work patterns. Both of these patterns are cataloged in P </a:t>
            </a:r>
            <a:r>
              <a:rPr lang="en-US" sz="2000">
                <a:solidFill>
                  <a:prstClr val="black"/>
                </a:solidFill>
              </a:rPr>
              <a:t>of </a:t>
            </a:r>
            <a:r>
              <a:rPr lang="en-US" sz="2000" smtClean="0">
                <a:solidFill>
                  <a:prstClr val="black"/>
                </a:solidFill>
              </a:rPr>
              <a:t>EAA</a:t>
            </a:r>
            <a:r>
              <a:rPr lang="en-US" sz="2000">
                <a:solidFill>
                  <a:prstClr val="black"/>
                </a:solidFill>
              </a:rPr>
              <a:t>.</a:t>
            </a:r>
            <a:endParaRPr lang="en-US" sz="2000" dirty="0">
              <a:solidFill>
                <a:prstClr val="black"/>
              </a:solidFill>
            </a:endParaRP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2759742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Creating </a:t>
            </a:r>
            <a:r>
              <a:rPr lang="en-US" dirty="0" smtClean="0">
                <a:solidFill>
                  <a:schemeClr val="bg1"/>
                </a:solidFill>
              </a:rPr>
              <a:t>ASP.NET </a:t>
            </a:r>
            <a:r>
              <a:rPr lang="en-US" dirty="0">
                <a:solidFill>
                  <a:schemeClr val="bg1"/>
                </a:solidFill>
              </a:rPr>
              <a:t>5 </a:t>
            </a:r>
            <a:r>
              <a:rPr lang="en-US" dirty="0" smtClean="0">
                <a:solidFill>
                  <a:schemeClr val="bg1"/>
                </a:solidFill>
              </a:rPr>
              <a:t>App: MVC </a:t>
            </a:r>
            <a:r>
              <a:rPr lang="en-US" dirty="0">
                <a:solidFill>
                  <a:schemeClr val="bg1"/>
                </a:solidFill>
              </a:rPr>
              <a:t>6 </a:t>
            </a:r>
            <a:r>
              <a:rPr lang="en-US" dirty="0" smtClean="0">
                <a:solidFill>
                  <a:schemeClr val="bg1"/>
                </a:solidFill>
              </a:rPr>
              <a:t>&amp; EF7</a:t>
            </a:r>
            <a:endParaRPr lang="en-US" dirty="0">
              <a:solidFill>
                <a:schemeClr val="bg1"/>
              </a:solidFill>
            </a:endParaRPr>
          </a:p>
        </p:txBody>
      </p:sp>
      <p:sp>
        <p:nvSpPr>
          <p:cNvPr id="4" name="Content Placeholder 3"/>
          <p:cNvSpPr>
            <a:spLocks noGrp="1"/>
          </p:cNvSpPr>
          <p:nvPr>
            <p:ph idx="1"/>
          </p:nvPr>
        </p:nvSpPr>
        <p:spPr/>
        <p:txBody>
          <a:bodyPr/>
          <a:lstStyle/>
          <a:p>
            <a:r>
              <a:rPr lang="en-US" dirty="0"/>
              <a:t>The concepts discussed throughout this book are framework and language </a:t>
            </a:r>
            <a:r>
              <a:rPr lang="en-US" dirty="0" smtClean="0"/>
              <a:t>independent.</a:t>
            </a:r>
          </a:p>
          <a:p>
            <a:pPr lvl="1"/>
            <a:r>
              <a:rPr lang="en-US" dirty="0" smtClean="0"/>
              <a:t>However</a:t>
            </a:r>
            <a:r>
              <a:rPr lang="en-US" dirty="0"/>
              <a:t>, for the sake of uniformity you will </a:t>
            </a:r>
            <a:r>
              <a:rPr lang="en-US" dirty="0" smtClean="0"/>
              <a:t>use</a:t>
            </a:r>
          </a:p>
          <a:p>
            <a:pPr lvl="2"/>
            <a:r>
              <a:rPr lang="en-US" dirty="0" smtClean="0"/>
              <a:t>Visual </a:t>
            </a:r>
            <a:r>
              <a:rPr lang="en-US" dirty="0"/>
              <a:t>Studio </a:t>
            </a:r>
            <a:r>
              <a:rPr lang="en-US" dirty="0" smtClean="0"/>
              <a:t>2015</a:t>
            </a:r>
          </a:p>
          <a:p>
            <a:pPr lvl="2"/>
            <a:r>
              <a:rPr lang="en-US" dirty="0" smtClean="0"/>
              <a:t>ASP.NET 5</a:t>
            </a:r>
          </a:p>
          <a:p>
            <a:pPr lvl="2"/>
            <a:r>
              <a:rPr lang="en-US" dirty="0" smtClean="0"/>
              <a:t>MVC 6</a:t>
            </a:r>
          </a:p>
          <a:p>
            <a:pPr lvl="2"/>
            <a:r>
              <a:rPr lang="en-US" dirty="0" smtClean="0"/>
              <a:t>Entity </a:t>
            </a:r>
            <a:r>
              <a:rPr lang="en-US" dirty="0"/>
              <a:t>Framework 7, </a:t>
            </a:r>
            <a:r>
              <a:rPr lang="en-US" dirty="0" smtClean="0"/>
              <a:t>and</a:t>
            </a:r>
          </a:p>
          <a:p>
            <a:pPr lvl="2"/>
            <a:r>
              <a:rPr lang="en-US" dirty="0" smtClean="0"/>
              <a:t>C</a:t>
            </a:r>
            <a:r>
              <a:rPr lang="en-US" dirty="0"/>
              <a:t># (any supported Windows OS will do) to develop the examples presented in this </a:t>
            </a:r>
            <a:r>
              <a:rPr lang="en-US" dirty="0" smtClean="0"/>
              <a:t>book</a:t>
            </a:r>
          </a:p>
          <a:p>
            <a:pPr lvl="1"/>
            <a:r>
              <a:rPr lang="en-US" dirty="0" smtClean="0"/>
              <a:t>You </a:t>
            </a:r>
            <a:r>
              <a:rPr lang="en-US" dirty="0"/>
              <a:t>can easily port most of the examples </a:t>
            </a:r>
            <a:r>
              <a:rPr lang="en-US" dirty="0" smtClean="0"/>
              <a:t>to</a:t>
            </a:r>
          </a:p>
          <a:p>
            <a:pPr lvl="2"/>
            <a:r>
              <a:rPr lang="en-US" dirty="0" smtClean="0"/>
              <a:t>MVC </a:t>
            </a:r>
            <a:r>
              <a:rPr lang="en-US" dirty="0"/>
              <a:t>5.x </a:t>
            </a:r>
            <a:r>
              <a:rPr lang="en-US" dirty="0" smtClean="0"/>
              <a:t>or</a:t>
            </a:r>
          </a:p>
          <a:p>
            <a:pPr lvl="2"/>
            <a:r>
              <a:rPr lang="en-US" dirty="0" smtClean="0"/>
              <a:t>even </a:t>
            </a:r>
            <a:r>
              <a:rPr lang="en-US" dirty="0"/>
              <a:t>Web Forms applications if </a:t>
            </a:r>
            <a:r>
              <a:rPr lang="en-US" dirty="0" smtClean="0"/>
              <a:t>required</a:t>
            </a:r>
          </a:p>
          <a:p>
            <a:pPr lvl="1"/>
            <a:r>
              <a:rPr lang="en-US" dirty="0" smtClean="0"/>
              <a:t>Using </a:t>
            </a:r>
            <a:r>
              <a:rPr lang="en-US" dirty="0">
                <a:solidFill>
                  <a:srgbClr val="FF0000"/>
                </a:solidFill>
              </a:rPr>
              <a:t>ASP.NET 5</a:t>
            </a:r>
            <a:r>
              <a:rPr lang="en-US" dirty="0"/>
              <a:t>, you can build applications </a:t>
            </a:r>
            <a:r>
              <a:rPr lang="en-US" dirty="0" smtClean="0"/>
              <a:t>targeting</a:t>
            </a:r>
          </a:p>
          <a:p>
            <a:pPr lvl="2"/>
            <a:r>
              <a:rPr lang="en-US" dirty="0" smtClean="0"/>
              <a:t>.NET </a:t>
            </a:r>
            <a:r>
              <a:rPr lang="en-US" dirty="0"/>
              <a:t>Core </a:t>
            </a:r>
            <a:r>
              <a:rPr lang="en-US" dirty="0" smtClean="0"/>
              <a:t>or</a:t>
            </a:r>
          </a:p>
          <a:p>
            <a:pPr lvl="2"/>
            <a:r>
              <a:rPr lang="en-US" dirty="0" smtClean="0"/>
              <a:t>.NET Framework</a:t>
            </a:r>
          </a:p>
          <a:p>
            <a:pPr lvl="1"/>
            <a:r>
              <a:rPr lang="en-US" dirty="0" smtClean="0"/>
              <a:t>Many </a:t>
            </a:r>
            <a:r>
              <a:rPr lang="en-US" dirty="0"/>
              <a:t>examples presented in this book will run on both targets, and some will work only on the .NET Framework</a:t>
            </a:r>
            <a:r>
              <a:rPr lang="en-US" dirty="0" smtClean="0"/>
              <a:t>.</a:t>
            </a:r>
            <a:endParaRPr lang="en-US" dirty="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391797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Creating </a:t>
            </a:r>
            <a:r>
              <a:rPr lang="en-US" dirty="0" smtClean="0">
                <a:solidFill>
                  <a:schemeClr val="bg1"/>
                </a:solidFill>
              </a:rPr>
              <a:t>ASP.NET </a:t>
            </a:r>
            <a:r>
              <a:rPr lang="en-US" dirty="0">
                <a:solidFill>
                  <a:schemeClr val="bg1"/>
                </a:solidFill>
              </a:rPr>
              <a:t>5 </a:t>
            </a:r>
            <a:r>
              <a:rPr lang="en-US" dirty="0" smtClean="0">
                <a:solidFill>
                  <a:schemeClr val="bg1"/>
                </a:solidFill>
              </a:rPr>
              <a:t>App: MVC </a:t>
            </a:r>
            <a:r>
              <a:rPr lang="en-US" dirty="0">
                <a:solidFill>
                  <a:schemeClr val="bg1"/>
                </a:solidFill>
              </a:rPr>
              <a:t>6 </a:t>
            </a:r>
            <a:r>
              <a:rPr lang="en-US" dirty="0" smtClean="0">
                <a:solidFill>
                  <a:schemeClr val="bg1"/>
                </a:solidFill>
              </a:rPr>
              <a:t>&amp; EF7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lstStyle/>
          <a:p>
            <a:pPr lvl="1"/>
            <a:r>
              <a:rPr lang="en-US" dirty="0" smtClean="0"/>
              <a:t>Although </a:t>
            </a:r>
            <a:r>
              <a:rPr lang="en-US" dirty="0"/>
              <a:t>concepts such as models, views, and controllers remain the same in both MVC 5.x and MVC 6, there are differences as to how an application is created and </a:t>
            </a:r>
            <a:r>
              <a:rPr lang="en-US" dirty="0" smtClean="0"/>
              <a:t>configured.</a:t>
            </a:r>
          </a:p>
          <a:p>
            <a:pPr lvl="1"/>
            <a:r>
              <a:rPr lang="en-US" dirty="0" smtClean="0"/>
              <a:t>I </a:t>
            </a:r>
            <a:r>
              <a:rPr lang="en-US" dirty="0"/>
              <a:t>assume that you are already familiar </a:t>
            </a:r>
            <a:r>
              <a:rPr lang="en-US" dirty="0" smtClean="0"/>
              <a:t>with</a:t>
            </a:r>
          </a:p>
          <a:p>
            <a:pPr lvl="2"/>
            <a:r>
              <a:rPr lang="en-US" dirty="0" smtClean="0"/>
              <a:t>the </a:t>
            </a:r>
            <a:r>
              <a:rPr lang="en-US" dirty="0"/>
              <a:t>basics of MVC 6 </a:t>
            </a:r>
            <a:r>
              <a:rPr lang="en-US" dirty="0" smtClean="0"/>
              <a:t>and</a:t>
            </a:r>
          </a:p>
          <a:p>
            <a:pPr lvl="2"/>
            <a:r>
              <a:rPr lang="en-US" dirty="0" smtClean="0"/>
              <a:t>Entity </a:t>
            </a:r>
            <a:r>
              <a:rPr lang="en-US" dirty="0"/>
              <a:t>Framework </a:t>
            </a:r>
            <a:r>
              <a:rPr lang="en-US" dirty="0" smtClean="0"/>
              <a:t>7</a:t>
            </a:r>
          </a:p>
          <a:p>
            <a:pPr lvl="1"/>
            <a:r>
              <a:rPr lang="en-US" dirty="0" smtClean="0"/>
              <a:t>The </a:t>
            </a:r>
            <a:r>
              <a:rPr lang="en-US" dirty="0"/>
              <a:t>following sections are intended only as a quick brush-up of what you already </a:t>
            </a:r>
            <a:r>
              <a:rPr lang="en-US" dirty="0" smtClean="0"/>
              <a:t>know.</a:t>
            </a:r>
          </a:p>
          <a:p>
            <a:pPr lvl="1"/>
            <a:r>
              <a:rPr lang="en-US" dirty="0" smtClean="0"/>
              <a:t>Detailed </a:t>
            </a:r>
            <a:r>
              <a:rPr lang="en-US" dirty="0"/>
              <a:t>coverage of MVC 6 and Entity Framework 7 is beyond the scope of this book</a:t>
            </a:r>
            <a:r>
              <a:rPr lang="en-US" dirty="0" smtClean="0"/>
              <a:t>.</a:t>
            </a:r>
          </a:p>
          <a:p>
            <a:pPr lvl="1"/>
            <a:r>
              <a:rPr lang="en-US" dirty="0"/>
              <a:t>In the sections that follow you will develop a </a:t>
            </a:r>
            <a:r>
              <a:rPr lang="en-US" dirty="0">
                <a:solidFill>
                  <a:srgbClr val="FF0000"/>
                </a:solidFill>
              </a:rPr>
              <a:t>simple web application</a:t>
            </a:r>
            <a:r>
              <a:rPr lang="en-US" dirty="0"/>
              <a:t> that stores contacts to an SQL Server </a:t>
            </a:r>
            <a:r>
              <a:rPr lang="en-US" dirty="0" smtClean="0"/>
              <a:t>database.</a:t>
            </a:r>
          </a:p>
          <a:p>
            <a:pPr lvl="2"/>
            <a:r>
              <a:rPr lang="en-US" dirty="0" smtClean="0"/>
              <a:t>Throughout </a:t>
            </a:r>
            <a:r>
              <a:rPr lang="en-US" dirty="0"/>
              <a:t>this book I will point you to these sections for information about creating and configuring </a:t>
            </a:r>
            <a:r>
              <a:rPr lang="en-US" dirty="0">
                <a:solidFill>
                  <a:srgbClr val="FF0000"/>
                </a:solidFill>
              </a:rPr>
              <a:t>MVC 6 </a:t>
            </a:r>
            <a:r>
              <a:rPr lang="en-US" dirty="0" smtClean="0">
                <a:solidFill>
                  <a:srgbClr val="FF0000"/>
                </a:solidFill>
              </a:rPr>
              <a:t>applications</a:t>
            </a:r>
            <a:r>
              <a:rPr lang="en-US" dirty="0" smtClean="0"/>
              <a:t>.</a:t>
            </a:r>
          </a:p>
          <a:p>
            <a:pPr lvl="2"/>
            <a:r>
              <a:rPr lang="en-US" dirty="0" smtClean="0"/>
              <a:t>So</a:t>
            </a:r>
            <a:r>
              <a:rPr lang="en-US" dirty="0"/>
              <a:t>, chances are you will revisit these sections again and </a:t>
            </a:r>
            <a:r>
              <a:rPr lang="en-US" dirty="0" smtClean="0"/>
              <a:t>again.</a:t>
            </a:r>
          </a:p>
          <a:p>
            <a:pPr lvl="2"/>
            <a:r>
              <a:rPr lang="en-US" dirty="0" smtClean="0"/>
              <a:t>The </a:t>
            </a:r>
            <a:r>
              <a:rPr lang="en-US" dirty="0"/>
              <a:t>application that you will develop in this section is shown in </a:t>
            </a:r>
            <a:r>
              <a:rPr lang="en-US" dirty="0">
                <a:solidFill>
                  <a:srgbClr val="FF0000"/>
                </a:solidFill>
              </a:rPr>
              <a:t>Figure </a:t>
            </a:r>
            <a:r>
              <a:rPr lang="en-US" dirty="0" smtClean="0">
                <a:solidFill>
                  <a:srgbClr val="FF0000"/>
                </a:solidFill>
              </a:rPr>
              <a:t>1-6</a:t>
            </a:r>
            <a:endParaRPr lang="en-US" dirty="0">
              <a:solidFill>
                <a:srgbClr val="FF0000"/>
              </a:solidFill>
            </a:endParaRP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368830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Overview of SOLID Principles and</a:t>
            </a:r>
            <a:br>
              <a:rPr lang="en-US" dirty="0"/>
            </a:br>
            <a:r>
              <a:rPr lang="en-US" dirty="0"/>
              <a:t>Design Patterns</a:t>
            </a:r>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7334250" y="3412121"/>
            <a:ext cx="4524375" cy="3095625"/>
          </a:xfrm>
          <a:prstGeom prst="rect">
            <a:avLst/>
          </a:prstGeom>
          <a:ln>
            <a:solidFill>
              <a:schemeClr val="accent1"/>
            </a:solidFill>
          </a:ln>
        </p:spPr>
      </p:pic>
      <p:sp>
        <p:nvSpPr>
          <p:cNvPr id="2" name="Date Placeholder 1"/>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19562243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1-6</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152400" y="1187292"/>
            <a:ext cx="5254897" cy="4708934"/>
          </a:xfrm>
          <a:prstGeom prst="rect">
            <a:avLst/>
          </a:prstGeom>
          <a:ln>
            <a:solidFill>
              <a:schemeClr val="accent1"/>
            </a:solidFill>
          </a:ln>
        </p:spPr>
      </p:pic>
    </p:spTree>
    <p:extLst>
      <p:ext uri="{BB962C8B-B14F-4D97-AF65-F5344CB8AC3E}">
        <p14:creationId xmlns:p14="http://schemas.microsoft.com/office/powerpoint/2010/main" val="1345525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smtClean="0"/>
              <a:t>Microsoft </a:t>
            </a:r>
            <a:r>
              <a:rPr lang="en-US" dirty="0"/>
              <a:t>recently announced that ASP.NET 5 is now </a:t>
            </a:r>
            <a:r>
              <a:rPr lang="en-US" dirty="0">
                <a:solidFill>
                  <a:srgbClr val="FF0000"/>
                </a:solidFill>
              </a:rPr>
              <a:t>ASP.NET Core 1.0</a:t>
            </a:r>
            <a:r>
              <a:rPr lang="en-US" dirty="0"/>
              <a:t> and Entity Framework 7 is now Entity Framework Core </a:t>
            </a:r>
            <a:r>
              <a:rPr lang="en-US" dirty="0" smtClean="0"/>
              <a:t>1.0.</a:t>
            </a:r>
          </a:p>
          <a:p>
            <a:pPr lvl="2"/>
            <a:r>
              <a:rPr lang="en-US" dirty="0" smtClean="0"/>
              <a:t>However</a:t>
            </a:r>
            <a:r>
              <a:rPr lang="en-US" dirty="0"/>
              <a:t>, for the sake of consistency, this book will still reference these technologies as ASP.NET 5, MVC 6, and EF </a:t>
            </a:r>
            <a:r>
              <a:rPr lang="en-US" dirty="0" smtClean="0"/>
              <a:t>7.</a:t>
            </a:r>
          </a:p>
          <a:p>
            <a:pPr lvl="2"/>
            <a:r>
              <a:rPr lang="en-US" dirty="0" smtClean="0"/>
              <a:t>Read </a:t>
            </a:r>
            <a:r>
              <a:rPr lang="en-US" dirty="0"/>
              <a:t>the section at the end of this chapter for more details about this change.</a:t>
            </a:r>
          </a:p>
          <a:p>
            <a:pPr lvl="1"/>
            <a:r>
              <a:rPr lang="en-US" dirty="0"/>
              <a:t>You may visit </a:t>
            </a:r>
            <a:r>
              <a:rPr lang="en-US" dirty="0">
                <a:hlinkClick r:id="rId2"/>
              </a:rPr>
              <a:t>http://</a:t>
            </a:r>
            <a:r>
              <a:rPr lang="en-US" dirty="0" smtClean="0">
                <a:hlinkClick r:id="rId2"/>
              </a:rPr>
              <a:t>www.asp.net</a:t>
            </a:r>
            <a:r>
              <a:rPr lang="en-US" dirty="0" smtClean="0"/>
              <a:t> and </a:t>
            </a:r>
            <a:r>
              <a:rPr lang="en-US" dirty="0">
                <a:hlinkClick r:id="rId3"/>
              </a:rPr>
              <a:t>http://</a:t>
            </a:r>
            <a:r>
              <a:rPr lang="en-US" dirty="0" smtClean="0">
                <a:hlinkClick r:id="rId3"/>
              </a:rPr>
              <a:t>docs.asp.net</a:t>
            </a:r>
            <a:r>
              <a:rPr lang="en-US" dirty="0" smtClean="0"/>
              <a:t> to </a:t>
            </a:r>
            <a:r>
              <a:rPr lang="en-US" dirty="0"/>
              <a:t>read more about ASP.NET 5 and MVC 6</a:t>
            </a:r>
            <a:r>
              <a:rPr lang="en-US" dirty="0" smtClean="0"/>
              <a:t>.</a:t>
            </a:r>
            <a:endParaRPr lang="en-US" dirty="0"/>
          </a:p>
        </p:txBody>
      </p:sp>
      <p:sp>
        <p:nvSpPr>
          <p:cNvPr id="4" name="Date Placeholder 3"/>
          <p:cNvSpPr>
            <a:spLocks noGrp="1"/>
          </p:cNvSpPr>
          <p:nvPr>
            <p:ph type="dt" sz="half" idx="2"/>
          </p:nvPr>
        </p:nvSpPr>
        <p:spPr/>
        <p:txBody>
          <a:bodyPr/>
          <a:lstStyle/>
          <a:p>
            <a:r>
              <a:rPr lang="en-US" dirty="0"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2992224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Overview</a:t>
            </a:r>
            <a:endParaRPr lang="en-US" dirty="0"/>
          </a:p>
        </p:txBody>
      </p:sp>
      <p:sp>
        <p:nvSpPr>
          <p:cNvPr id="3" name="Content Placeholder 2"/>
          <p:cNvSpPr>
            <a:spLocks noGrp="1"/>
          </p:cNvSpPr>
          <p:nvPr>
            <p:ph idx="1"/>
          </p:nvPr>
        </p:nvSpPr>
        <p:spPr/>
        <p:txBody>
          <a:bodyPr/>
          <a:lstStyle/>
          <a:p>
            <a:r>
              <a:rPr lang="en-US" dirty="0"/>
              <a:t>The application presents a list of existing contacts in a table and allows you to delete them using the Delete </a:t>
            </a:r>
            <a:r>
              <a:rPr lang="en-US" dirty="0" smtClean="0"/>
              <a:t>link.</a:t>
            </a:r>
          </a:p>
          <a:p>
            <a:pPr lvl="1"/>
            <a:r>
              <a:rPr lang="en-US" dirty="0" smtClean="0"/>
              <a:t>The </a:t>
            </a:r>
            <a:r>
              <a:rPr lang="en-US" dirty="0"/>
              <a:t>Add New Contact link takes you to another page, where new contact details can be </a:t>
            </a:r>
            <a:r>
              <a:rPr lang="en-US" dirty="0" smtClean="0"/>
              <a:t>entered.</a:t>
            </a:r>
          </a:p>
          <a:p>
            <a:pPr lvl="1"/>
            <a:r>
              <a:rPr lang="en-US" dirty="0" smtClean="0"/>
              <a:t>This </a:t>
            </a:r>
            <a:r>
              <a:rPr lang="en-US" dirty="0"/>
              <a:t>page is shown in </a:t>
            </a:r>
            <a:r>
              <a:rPr lang="en-US" dirty="0">
                <a:solidFill>
                  <a:srgbClr val="FF0000"/>
                </a:solidFill>
              </a:rPr>
              <a:t>Figure 1-7</a:t>
            </a:r>
          </a:p>
          <a:p>
            <a:pPr lvl="1"/>
            <a:r>
              <a:rPr lang="en-US" dirty="0"/>
              <a:t>The Add New Contact page accepts four pieces of information—First Name, Last Name, Email, and Phone. </a:t>
            </a:r>
            <a:endParaRPr lang="en-US" dirty="0" smtClean="0"/>
          </a:p>
          <a:p>
            <a:pPr lvl="2"/>
            <a:r>
              <a:rPr lang="en-US" dirty="0" smtClean="0"/>
              <a:t>All </a:t>
            </a:r>
            <a:r>
              <a:rPr lang="en-US" dirty="0"/>
              <a:t>these pieces are mandatory, and basic validation is also wired into the </a:t>
            </a:r>
            <a:r>
              <a:rPr lang="en-US" dirty="0" smtClean="0"/>
              <a:t>page.</a:t>
            </a:r>
          </a:p>
          <a:p>
            <a:pPr lvl="2"/>
            <a:r>
              <a:rPr lang="en-US" dirty="0" smtClean="0"/>
              <a:t>Clicking </a:t>
            </a:r>
            <a:r>
              <a:rPr lang="en-US" dirty="0"/>
              <a:t>on the Submit button saves the contact in an SQL Server </a:t>
            </a:r>
            <a:r>
              <a:rPr lang="en-US" dirty="0" smtClean="0"/>
              <a:t>database.</a:t>
            </a:r>
          </a:p>
          <a:p>
            <a:pPr lvl="1"/>
            <a:r>
              <a:rPr lang="en-US" dirty="0" smtClean="0"/>
              <a:t>The </a:t>
            </a:r>
            <a:r>
              <a:rPr lang="en-US" dirty="0"/>
              <a:t>following sections will guide you in building this example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1109142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1-7</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pic>
        <p:nvPicPr>
          <p:cNvPr id="8" name="Picture 7"/>
          <p:cNvPicPr>
            <a:picLocks noChangeAspect="1"/>
          </p:cNvPicPr>
          <p:nvPr/>
        </p:nvPicPr>
        <p:blipFill>
          <a:blip r:embed="rId2"/>
          <a:stretch>
            <a:fillRect/>
          </a:stretch>
        </p:blipFill>
        <p:spPr>
          <a:xfrm>
            <a:off x="152400" y="1255303"/>
            <a:ext cx="3639619" cy="5215597"/>
          </a:xfrm>
          <a:prstGeom prst="rect">
            <a:avLst/>
          </a:prstGeom>
          <a:ln>
            <a:solidFill>
              <a:schemeClr val="accent1"/>
            </a:solidFill>
          </a:ln>
        </p:spPr>
      </p:pic>
    </p:spTree>
    <p:extLst>
      <p:ext uri="{BB962C8B-B14F-4D97-AF65-F5344CB8AC3E}">
        <p14:creationId xmlns:p14="http://schemas.microsoft.com/office/powerpoint/2010/main" val="186883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Creating a Web Application </a:t>
            </a:r>
            <a:r>
              <a:rPr lang="en-US" dirty="0" smtClean="0"/>
              <a:t>- Visual </a:t>
            </a:r>
            <a:r>
              <a:rPr lang="en-US" dirty="0"/>
              <a:t>Studio</a:t>
            </a:r>
          </a:p>
        </p:txBody>
      </p:sp>
      <p:sp>
        <p:nvSpPr>
          <p:cNvPr id="7" name="Content Placeholder 6"/>
          <p:cNvSpPr>
            <a:spLocks noGrp="1"/>
          </p:cNvSpPr>
          <p:nvPr>
            <p:ph idx="1"/>
          </p:nvPr>
        </p:nvSpPr>
        <p:spPr/>
        <p:txBody>
          <a:bodyPr/>
          <a:lstStyle/>
          <a:p>
            <a:r>
              <a:rPr lang="en-US" dirty="0" smtClean="0"/>
              <a:t>In </a:t>
            </a:r>
            <a:r>
              <a:rPr lang="en-US" dirty="0"/>
              <a:t>this section you will create a new ASP.NET web application that uses MVC </a:t>
            </a:r>
            <a:r>
              <a:rPr lang="en-US" dirty="0" smtClean="0"/>
              <a:t>6.</a:t>
            </a:r>
          </a:p>
          <a:p>
            <a:pPr lvl="1"/>
            <a:r>
              <a:rPr lang="en-US" dirty="0" smtClean="0"/>
              <a:t>Begin </a:t>
            </a:r>
            <a:r>
              <a:rPr lang="en-US" dirty="0"/>
              <a:t>by opening Visual Studio and clicking on File ➤ New ➤ </a:t>
            </a:r>
            <a:r>
              <a:rPr lang="en-US" dirty="0" smtClean="0"/>
              <a:t>Project.</a:t>
            </a:r>
          </a:p>
          <a:p>
            <a:pPr lvl="1"/>
            <a:r>
              <a:rPr lang="en-US" dirty="0" smtClean="0"/>
              <a:t>Doing </a:t>
            </a:r>
            <a:r>
              <a:rPr lang="en-US" dirty="0"/>
              <a:t>so will open the New Project </a:t>
            </a:r>
            <a:r>
              <a:rPr lang="en-US" dirty="0" smtClean="0"/>
              <a:t>dialog.</a:t>
            </a:r>
            <a:endParaRPr lang="en-US" dirty="0"/>
          </a:p>
          <a:p>
            <a:pPr lvl="1"/>
            <a:r>
              <a:rPr lang="en-US" dirty="0"/>
              <a:t>On the left-hand side, expand the Visual C# node and select </a:t>
            </a:r>
            <a:r>
              <a:rPr lang="en-US" dirty="0" smtClean="0"/>
              <a:t>Web.</a:t>
            </a:r>
          </a:p>
          <a:p>
            <a:pPr lvl="2"/>
            <a:r>
              <a:rPr lang="en-US" dirty="0" smtClean="0"/>
              <a:t>Then </a:t>
            </a:r>
            <a:r>
              <a:rPr lang="en-US" dirty="0"/>
              <a:t>select ASP.NET Web Application in the main </a:t>
            </a:r>
            <a:r>
              <a:rPr lang="en-US" dirty="0" smtClean="0"/>
              <a:t>area.</a:t>
            </a:r>
          </a:p>
          <a:p>
            <a:pPr lvl="2"/>
            <a:r>
              <a:rPr lang="en-US" dirty="0" smtClean="0"/>
              <a:t>Specify </a:t>
            </a:r>
            <a:r>
              <a:rPr lang="en-US" dirty="0"/>
              <a:t>a folder where the project files are to be stored in the Location </a:t>
            </a:r>
            <a:r>
              <a:rPr lang="en-US" dirty="0" smtClean="0"/>
              <a:t>textbox.</a:t>
            </a:r>
          </a:p>
          <a:p>
            <a:pPr lvl="2"/>
            <a:r>
              <a:rPr lang="en-US" dirty="0" smtClean="0"/>
              <a:t>Name </a:t>
            </a:r>
            <a:r>
              <a:rPr lang="en-US" dirty="0"/>
              <a:t>the project </a:t>
            </a:r>
            <a:r>
              <a:rPr lang="en-US" dirty="0">
                <a:solidFill>
                  <a:srgbClr val="FF0000"/>
                </a:solidFill>
              </a:rPr>
              <a:t>ContactManager</a:t>
            </a:r>
            <a:r>
              <a:rPr lang="en-US" dirty="0"/>
              <a:t> , uncheck the “Create directory for solution” checkbox, and click OK.</a:t>
            </a:r>
          </a:p>
          <a:p>
            <a:pPr lvl="1"/>
            <a:r>
              <a:rPr lang="en-US" dirty="0"/>
              <a:t>This will open the project template selection </a:t>
            </a:r>
            <a:r>
              <a:rPr lang="en-US" dirty="0" smtClean="0"/>
              <a:t>dialog.</a:t>
            </a:r>
          </a:p>
          <a:p>
            <a:pPr lvl="1"/>
            <a:r>
              <a:rPr lang="en-US" dirty="0">
                <a:solidFill>
                  <a:srgbClr val="FF0000"/>
                </a:solidFill>
              </a:rPr>
              <a:t>Figure 1-10</a:t>
            </a:r>
            <a:r>
              <a:rPr lang="en-US" dirty="0"/>
              <a:t> shows Solution Explorer after the project’s creation.</a:t>
            </a:r>
          </a:p>
          <a:p>
            <a:pPr lvl="1"/>
            <a:endParaRPr lang="en-US" dirty="0"/>
          </a:p>
          <a:p>
            <a:pPr lvl="1"/>
            <a:r>
              <a:rPr lang="en-US" dirty="0"/>
              <a:t>(Page 27).</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3680126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1-10</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pic>
        <p:nvPicPr>
          <p:cNvPr id="2" name="Picture 1"/>
          <p:cNvPicPr>
            <a:picLocks noChangeAspect="1"/>
          </p:cNvPicPr>
          <p:nvPr/>
        </p:nvPicPr>
        <p:blipFill>
          <a:blip r:embed="rId2"/>
          <a:stretch>
            <a:fillRect/>
          </a:stretch>
        </p:blipFill>
        <p:spPr>
          <a:xfrm>
            <a:off x="152400" y="1258432"/>
            <a:ext cx="3298297" cy="5025332"/>
          </a:xfrm>
          <a:prstGeom prst="rect">
            <a:avLst/>
          </a:prstGeom>
          <a:ln>
            <a:solidFill>
              <a:schemeClr val="accent1"/>
            </a:solidFill>
          </a:ln>
        </p:spPr>
      </p:pic>
    </p:spTree>
    <p:extLst>
      <p:ext uri="{BB962C8B-B14F-4D97-AF65-F5344CB8AC3E}">
        <p14:creationId xmlns:p14="http://schemas.microsoft.com/office/powerpoint/2010/main" val="2866669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p:txBody>
          <a:bodyPr/>
          <a:lstStyle/>
          <a:p>
            <a:r>
              <a:rPr lang="en-US" dirty="0"/>
              <a:t>As you can see, the newly created project already contains a few </a:t>
            </a:r>
            <a:r>
              <a:rPr lang="en-US" dirty="0" smtClean="0"/>
              <a:t>items.</a:t>
            </a:r>
          </a:p>
          <a:p>
            <a:pPr lvl="1"/>
            <a:r>
              <a:rPr lang="en-US" dirty="0" smtClean="0"/>
              <a:t>Let’s </a:t>
            </a:r>
            <a:r>
              <a:rPr lang="en-US" dirty="0"/>
              <a:t>list the ones that are of interest, along with their purpose</a:t>
            </a:r>
            <a:r>
              <a:rPr lang="en-US" dirty="0" smtClean="0"/>
              <a:t>:</a:t>
            </a:r>
            <a:endParaRPr lang="en-US" dirty="0"/>
          </a:p>
          <a:p>
            <a:pPr lvl="2"/>
            <a:r>
              <a:rPr lang="en-US" dirty="0" smtClean="0">
                <a:solidFill>
                  <a:srgbClr val="0070C0"/>
                </a:solidFill>
              </a:rPr>
              <a:t>References</a:t>
            </a:r>
            <a:r>
              <a:rPr lang="en-US" dirty="0">
                <a:solidFill>
                  <a:srgbClr val="0070C0"/>
                </a:solidFill>
              </a:rPr>
              <a:t>:</a:t>
            </a:r>
            <a:r>
              <a:rPr lang="en-US" dirty="0"/>
              <a:t> Lists references of .NET framework assemblies and NuGet packages used by the </a:t>
            </a:r>
            <a:r>
              <a:rPr lang="en-US" dirty="0" smtClean="0"/>
              <a:t>project</a:t>
            </a:r>
          </a:p>
          <a:p>
            <a:pPr lvl="2"/>
            <a:r>
              <a:rPr lang="en-US" dirty="0" smtClean="0">
                <a:solidFill>
                  <a:srgbClr val="0070C0"/>
                </a:solidFill>
              </a:rPr>
              <a:t>wwwroot</a:t>
            </a:r>
            <a:r>
              <a:rPr lang="en-US" dirty="0">
                <a:solidFill>
                  <a:srgbClr val="0070C0"/>
                </a:solidFill>
              </a:rPr>
              <a:t>:</a:t>
            </a:r>
            <a:r>
              <a:rPr lang="en-US" dirty="0"/>
              <a:t> Contains static files such as HTML files, images, CSS files, and JavaScript </a:t>
            </a:r>
            <a:r>
              <a:rPr lang="en-US" dirty="0" smtClean="0"/>
              <a:t>files</a:t>
            </a:r>
          </a:p>
          <a:p>
            <a:pPr lvl="2"/>
            <a:r>
              <a:rPr lang="en-US" dirty="0" smtClean="0">
                <a:solidFill>
                  <a:srgbClr val="0070C0"/>
                </a:solidFill>
              </a:rPr>
              <a:t>Project.json</a:t>
            </a:r>
            <a:r>
              <a:rPr lang="en-US" dirty="0">
                <a:solidFill>
                  <a:srgbClr val="0070C0"/>
                </a:solidFill>
              </a:rPr>
              <a:t>:</a:t>
            </a:r>
            <a:r>
              <a:rPr lang="en-US" dirty="0"/>
              <a:t> Contains a list of .NET framework assemblies, NuGet packages, and project-level configuration stored in JSON </a:t>
            </a:r>
            <a:r>
              <a:rPr lang="en-US" dirty="0" smtClean="0"/>
              <a:t>format</a:t>
            </a:r>
          </a:p>
          <a:p>
            <a:pPr lvl="2"/>
            <a:r>
              <a:rPr lang="en-US" dirty="0" smtClean="0">
                <a:solidFill>
                  <a:srgbClr val="0070C0"/>
                </a:solidFill>
              </a:rPr>
              <a:t>Startup.cs</a:t>
            </a:r>
            <a:r>
              <a:rPr lang="en-US" dirty="0">
                <a:solidFill>
                  <a:srgbClr val="0070C0"/>
                </a:solidFill>
              </a:rPr>
              <a:t>:</a:t>
            </a:r>
            <a:r>
              <a:rPr lang="en-US" dirty="0"/>
              <a:t> Contains startup configuration of an MVC 6 application. This is where you tell the framework what features and services your application </a:t>
            </a:r>
            <a:r>
              <a:rPr lang="en-US" dirty="0" smtClean="0"/>
              <a:t>needs.</a:t>
            </a:r>
          </a:p>
          <a:p>
            <a:pPr lvl="1"/>
            <a:r>
              <a:rPr lang="en-US" dirty="0" smtClean="0"/>
              <a:t>You </a:t>
            </a:r>
            <a:r>
              <a:rPr lang="en-US" dirty="0"/>
              <a:t>might have noticed that there are no Models , Views , and Controllers </a:t>
            </a:r>
            <a:r>
              <a:rPr lang="en-US" dirty="0" smtClean="0"/>
              <a:t>folders.</a:t>
            </a:r>
          </a:p>
          <a:p>
            <a:pPr lvl="1"/>
            <a:r>
              <a:rPr lang="en-US" dirty="0" smtClean="0"/>
              <a:t>Of </a:t>
            </a:r>
            <a:r>
              <a:rPr lang="en-US" dirty="0"/>
              <a:t>course, you will add them whenever your project needs </a:t>
            </a:r>
            <a:r>
              <a:rPr lang="en-US" dirty="0" smtClean="0"/>
              <a:t>them.</a:t>
            </a:r>
          </a:p>
          <a:p>
            <a:pPr lvl="1"/>
            <a:r>
              <a:rPr lang="en-US" dirty="0" smtClean="0"/>
              <a:t>Add </a:t>
            </a:r>
            <a:r>
              <a:rPr lang="en-US" dirty="0"/>
              <a:t>a new folder under the project root and name it </a:t>
            </a:r>
            <a:r>
              <a:rPr lang="en-US" dirty="0" smtClean="0"/>
              <a:t>Core.</a:t>
            </a:r>
          </a:p>
          <a:p>
            <a:pPr lvl="2"/>
            <a:r>
              <a:rPr lang="en-US" dirty="0" smtClean="0"/>
              <a:t>In </a:t>
            </a:r>
            <a:r>
              <a:rPr lang="en-US" dirty="0"/>
              <a:t>all the examples presented in this book, the </a:t>
            </a:r>
            <a:r>
              <a:rPr lang="en-US" dirty="0">
                <a:solidFill>
                  <a:srgbClr val="FF0000"/>
                </a:solidFill>
              </a:rPr>
              <a:t>primary classes</a:t>
            </a:r>
            <a:r>
              <a:rPr lang="en-US" dirty="0"/>
              <a:t> related to the example are stored in the </a:t>
            </a:r>
            <a:r>
              <a:rPr lang="en-US" dirty="0">
                <a:solidFill>
                  <a:srgbClr val="FF0000"/>
                </a:solidFill>
              </a:rPr>
              <a:t>Core </a:t>
            </a:r>
            <a:r>
              <a:rPr lang="en-US" dirty="0" smtClean="0">
                <a:solidFill>
                  <a:srgbClr val="FF0000"/>
                </a:solidFill>
              </a:rPr>
              <a:t>folder</a:t>
            </a:r>
            <a:r>
              <a:rPr lang="en-US" dirty="0" smtClean="0"/>
              <a:t>.</a:t>
            </a:r>
          </a:p>
          <a:p>
            <a:pPr lvl="2"/>
            <a:r>
              <a:rPr lang="en-US" dirty="0" smtClean="0"/>
              <a:t>This </a:t>
            </a:r>
            <a:r>
              <a:rPr lang="en-US" dirty="0"/>
              <a:t>way you can easily store and locate them in one </a:t>
            </a:r>
            <a:r>
              <a:rPr lang="en-US" dirty="0" smtClean="0"/>
              <a:t>place.</a:t>
            </a:r>
          </a:p>
          <a:p>
            <a:pPr lvl="1"/>
            <a:r>
              <a:rPr lang="en-US" dirty="0" smtClean="0"/>
              <a:t>Similarly</a:t>
            </a:r>
            <a:r>
              <a:rPr lang="en-US" dirty="0"/>
              <a:t>, add Controllers and Views folders under the project root to store the respective items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2935158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Project Dependencies</a:t>
            </a:r>
          </a:p>
        </p:txBody>
      </p:sp>
      <p:sp>
        <p:nvSpPr>
          <p:cNvPr id="3" name="Content Placeholder 2"/>
          <p:cNvSpPr>
            <a:spLocks noGrp="1"/>
          </p:cNvSpPr>
          <p:nvPr>
            <p:ph idx="1"/>
          </p:nvPr>
        </p:nvSpPr>
        <p:spPr/>
        <p:txBody>
          <a:bodyPr/>
          <a:lstStyle/>
          <a:p>
            <a:r>
              <a:rPr lang="en-US" dirty="0" smtClean="0"/>
              <a:t>Now </a:t>
            </a:r>
            <a:r>
              <a:rPr lang="en-US" dirty="0"/>
              <a:t>that you have created a new project, let’s configure the dependencies of our application. The Project.json file is where you do that. So, open the Project.json file in the Visual Studio editor. Then, modify the dependencies section of the Project.json file as shown in Listing 1-6</a:t>
            </a:r>
          </a:p>
          <a:p>
            <a:endParaRPr lang="en-US" dirty="0"/>
          </a:p>
          <a:p>
            <a:r>
              <a:rPr lang="en-US" dirty="0"/>
              <a:t>(Page 28).</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4103300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Application Settings</a:t>
            </a:r>
          </a:p>
        </p:txBody>
      </p:sp>
      <p:sp>
        <p:nvSpPr>
          <p:cNvPr id="3" name="Content Placeholder 2"/>
          <p:cNvSpPr>
            <a:spLocks noGrp="1"/>
          </p:cNvSpPr>
          <p:nvPr>
            <p:ph idx="1"/>
          </p:nvPr>
        </p:nvSpPr>
        <p:spPr/>
        <p:txBody>
          <a:bodyPr/>
          <a:lstStyle/>
          <a:p>
            <a:r>
              <a:rPr lang="en-US" dirty="0" smtClean="0"/>
              <a:t>While </a:t>
            </a:r>
            <a:r>
              <a:rPr lang="en-US" dirty="0"/>
              <a:t>Project.config specifies the project-level configuration used by the framework and compilation system, you will need a place to store the application configuration . The ASP.NET MVC 6 stores application configuration in JSON files, which are usually named </a:t>
            </a:r>
            <a:r>
              <a:rPr lang="en-US" dirty="0" err="1"/>
              <a:t>appsettings.json</a:t>
            </a:r>
            <a:r>
              <a:rPr lang="en-US" dirty="0"/>
              <a:t> . You can add a configuration file to your project’s root folder using the Add New Item dialog (see Figure 1-11 ).</a:t>
            </a:r>
          </a:p>
          <a:p>
            <a:endParaRPr lang="en-US" dirty="0"/>
          </a:p>
          <a:p>
            <a:r>
              <a:rPr lang="en-US" dirty="0"/>
              <a:t>(Page 29).</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278148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Application Startup</a:t>
            </a:r>
          </a:p>
        </p:txBody>
      </p:sp>
      <p:sp>
        <p:nvSpPr>
          <p:cNvPr id="3" name="Content Placeholder 2"/>
          <p:cNvSpPr>
            <a:spLocks noGrp="1"/>
          </p:cNvSpPr>
          <p:nvPr>
            <p:ph idx="1"/>
          </p:nvPr>
        </p:nvSpPr>
        <p:spPr/>
        <p:txBody>
          <a:bodyPr/>
          <a:lstStyle/>
          <a:p>
            <a:r>
              <a:rPr lang="en-US" dirty="0" smtClean="0"/>
              <a:t>Open </a:t>
            </a:r>
            <a:r>
              <a:rPr lang="en-US" dirty="0"/>
              <a:t>the Startup.cs file. This file contains a class— Startup —whose skeleton is shown in Listing 1-10</a:t>
            </a:r>
          </a:p>
          <a:p>
            <a:endParaRPr lang="en-US" dirty="0"/>
          </a:p>
          <a:p>
            <a:r>
              <a:rPr lang="en-US" dirty="0"/>
              <a:t>(Page 30).</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382327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Intro</a:t>
            </a:r>
            <a:endParaRPr lang="en-US" dirty="0">
              <a:solidFill>
                <a:schemeClr val="bg1"/>
              </a:solidFill>
            </a:endParaRPr>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solidFill>
                  <a:prstClr val="black"/>
                </a:solidFill>
              </a:rPr>
              <a:t>Modern programming languages such as </a:t>
            </a:r>
            <a:r>
              <a:rPr lang="en-US" sz="2000" dirty="0">
                <a:solidFill>
                  <a:srgbClr val="FF0000"/>
                </a:solidFill>
              </a:rPr>
              <a:t>C#</a:t>
            </a:r>
            <a:r>
              <a:rPr lang="en-US" sz="2000" dirty="0">
                <a:solidFill>
                  <a:prstClr val="black"/>
                </a:solidFill>
              </a:rPr>
              <a:t> are </a:t>
            </a:r>
            <a:r>
              <a:rPr lang="en-US" sz="2000" dirty="0">
                <a:solidFill>
                  <a:srgbClr val="FF0000"/>
                </a:solidFill>
              </a:rPr>
              <a:t>object oriented</a:t>
            </a:r>
            <a:r>
              <a:rPr lang="en-US" sz="2000" dirty="0">
                <a:solidFill>
                  <a:prstClr val="black"/>
                </a:solidFill>
              </a:rPr>
              <a:t> in </a:t>
            </a:r>
            <a:r>
              <a:rPr lang="en-US" sz="2000" dirty="0" smtClean="0">
                <a:solidFill>
                  <a:prstClr val="black"/>
                </a:solidFill>
              </a:rPr>
              <a:t>nature.</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C# language allows you to think and program in terms of classes and </a:t>
            </a:r>
            <a:r>
              <a:rPr lang="en-US" sz="2000" dirty="0" smtClean="0">
                <a:solidFill>
                  <a:prstClr val="black"/>
                </a:solidFill>
              </a:rPr>
              <a:t>objects.</a:t>
            </a:r>
          </a:p>
          <a:p>
            <a:pPr marL="461963" lvl="0">
              <a:spcBef>
                <a:spcPct val="30000"/>
              </a:spcBef>
              <a:buFont typeface="Wingdings" panose="05000000000000000000" pitchFamily="2" charset="2"/>
              <a:buChar char="§"/>
            </a:pPr>
            <a:r>
              <a:rPr lang="en-US" sz="2000" dirty="0" smtClean="0">
                <a:solidFill>
                  <a:prstClr val="black"/>
                </a:solidFill>
              </a:rPr>
              <a:t>However</a:t>
            </a:r>
            <a:r>
              <a:rPr lang="en-US" sz="2000" dirty="0">
                <a:solidFill>
                  <a:prstClr val="black"/>
                </a:solidFill>
              </a:rPr>
              <a:t>, knowing C# language keywords and features is just one part of the </a:t>
            </a:r>
            <a:r>
              <a:rPr lang="en-US" sz="2000" dirty="0" smtClean="0">
                <a:solidFill>
                  <a:prstClr val="black"/>
                </a:solidFill>
              </a:rPr>
              <a:t>story.</a:t>
            </a:r>
          </a:p>
          <a:p>
            <a:pPr marL="461963" lvl="0">
              <a:spcBef>
                <a:spcPct val="30000"/>
              </a:spcBef>
              <a:buFont typeface="Wingdings" panose="05000000000000000000" pitchFamily="2" charset="2"/>
              <a:buChar char="§"/>
            </a:pPr>
            <a:r>
              <a:rPr lang="en-US" sz="2000" dirty="0" smtClean="0">
                <a:solidFill>
                  <a:prstClr val="black"/>
                </a:solidFill>
              </a:rPr>
              <a:t>Equally </a:t>
            </a:r>
            <a:r>
              <a:rPr lang="en-US" sz="2000" dirty="0">
                <a:solidFill>
                  <a:prstClr val="black"/>
                </a:solidFill>
              </a:rPr>
              <a:t>important is knowing how these features can be put to use in the best possible way so as to result in a better quality code base and ultimately help in building software that </a:t>
            </a:r>
            <a:r>
              <a:rPr lang="en-US" sz="2000" dirty="0" smtClean="0">
                <a:solidFill>
                  <a:prstClr val="black"/>
                </a:solidFill>
              </a:rPr>
              <a:t>is</a:t>
            </a:r>
          </a:p>
          <a:p>
            <a:pPr marL="685800" lvl="2">
              <a:spcBef>
                <a:spcPct val="30000"/>
              </a:spcBef>
            </a:pPr>
            <a:r>
              <a:rPr lang="en-US" dirty="0" smtClean="0">
                <a:solidFill>
                  <a:prstClr val="black"/>
                </a:solidFill>
              </a:rPr>
              <a:t>Robust</a:t>
            </a:r>
          </a:p>
          <a:p>
            <a:pPr marL="685800" lvl="2">
              <a:spcBef>
                <a:spcPct val="30000"/>
              </a:spcBef>
            </a:pPr>
            <a:r>
              <a:rPr lang="en-US" dirty="0" smtClean="0">
                <a:solidFill>
                  <a:prstClr val="black"/>
                </a:solidFill>
              </a:rPr>
              <a:t>Flexible</a:t>
            </a:r>
          </a:p>
          <a:p>
            <a:pPr marL="685800" lvl="2">
              <a:spcBef>
                <a:spcPct val="30000"/>
              </a:spcBef>
            </a:pPr>
            <a:r>
              <a:rPr lang="en-US" dirty="0" smtClean="0">
                <a:solidFill>
                  <a:prstClr val="black"/>
                </a:solidFill>
              </a:rPr>
              <a:t>maintainable</a:t>
            </a:r>
            <a:r>
              <a:rPr lang="en-US" dirty="0">
                <a:solidFill>
                  <a:prstClr val="black"/>
                </a:solidFill>
              </a:rPr>
              <a:t>, </a:t>
            </a:r>
            <a:r>
              <a:rPr lang="en-US" dirty="0" smtClean="0">
                <a:solidFill>
                  <a:prstClr val="black"/>
                </a:solidFill>
              </a:rPr>
              <a:t>and</a:t>
            </a:r>
          </a:p>
          <a:p>
            <a:pPr marL="685800" lvl="2">
              <a:spcBef>
                <a:spcPct val="30000"/>
              </a:spcBef>
            </a:pPr>
            <a:r>
              <a:rPr lang="en-US" dirty="0" smtClean="0">
                <a:solidFill>
                  <a:prstClr val="black"/>
                </a:solidFill>
              </a:rPr>
              <a:t>Extensible</a:t>
            </a:r>
            <a:endParaRPr lang="en-US" dirty="0">
              <a:solidFill>
                <a:prstClr val="black"/>
              </a:solidFill>
            </a:endParaRPr>
          </a:p>
          <a:p>
            <a:pPr marL="461963" lvl="0">
              <a:spcBef>
                <a:spcPct val="30000"/>
              </a:spcBef>
              <a:buFont typeface="Wingdings" panose="05000000000000000000" pitchFamily="2" charset="2"/>
              <a:buChar char="§"/>
            </a:pPr>
            <a:r>
              <a:rPr lang="en-US" sz="2000" dirty="0" smtClean="0">
                <a:solidFill>
                  <a:prstClr val="black"/>
                </a:solidFill>
              </a:rPr>
              <a:t>In </a:t>
            </a:r>
            <a:r>
              <a:rPr lang="en-US" sz="2000" dirty="0">
                <a:solidFill>
                  <a:prstClr val="black"/>
                </a:solidFill>
              </a:rPr>
              <a:t>order to build a better quality code base, developers resort to </a:t>
            </a:r>
            <a:r>
              <a:rPr lang="en-US" sz="2000" dirty="0">
                <a:solidFill>
                  <a:srgbClr val="FF0000"/>
                </a:solidFill>
              </a:rPr>
              <a:t>collective </a:t>
            </a:r>
            <a:r>
              <a:rPr lang="en-US" sz="2000" dirty="0" smtClean="0">
                <a:solidFill>
                  <a:srgbClr val="FF0000"/>
                </a:solidFill>
              </a:rPr>
              <a:t>wisdom</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smtClean="0">
                <a:solidFill>
                  <a:prstClr val="black"/>
                </a:solidFill>
              </a:rPr>
              <a:t>This </a:t>
            </a:r>
            <a:r>
              <a:rPr lang="en-US" sz="2000" dirty="0">
                <a:solidFill>
                  <a:prstClr val="black"/>
                </a:solidFill>
              </a:rPr>
              <a:t>collective wisdom has withstood the </a:t>
            </a:r>
            <a:r>
              <a:rPr lang="en-US" sz="2000" dirty="0">
                <a:solidFill>
                  <a:srgbClr val="FF0000"/>
                </a:solidFill>
              </a:rPr>
              <a:t>test of time </a:t>
            </a:r>
            <a:r>
              <a:rPr lang="en-US" sz="2000" dirty="0">
                <a:solidFill>
                  <a:srgbClr val="0070C0"/>
                </a:solidFill>
              </a:rPr>
              <a:t>and</a:t>
            </a:r>
            <a:r>
              <a:rPr lang="en-US" sz="2000" dirty="0">
                <a:solidFill>
                  <a:srgbClr val="FF0000"/>
                </a:solidFill>
              </a:rPr>
              <a:t> </a:t>
            </a:r>
            <a:r>
              <a:rPr lang="en-US" sz="2000" dirty="0">
                <a:solidFill>
                  <a:srgbClr val="0070C0"/>
                </a:solidFill>
              </a:rPr>
              <a:t>offers</a:t>
            </a:r>
            <a:r>
              <a:rPr lang="en-US" sz="2000" dirty="0">
                <a:solidFill>
                  <a:prstClr val="black"/>
                </a:solidFill>
              </a:rPr>
              <a:t> </a:t>
            </a:r>
            <a:r>
              <a:rPr lang="en-US" sz="2000" dirty="0">
                <a:solidFill>
                  <a:srgbClr val="FF0000"/>
                </a:solidFill>
              </a:rPr>
              <a:t>proven approaches</a:t>
            </a:r>
            <a:r>
              <a:rPr lang="en-US" sz="2000" dirty="0">
                <a:solidFill>
                  <a:prstClr val="black"/>
                </a:solidFill>
              </a:rPr>
              <a:t> to solving a software problem instead of your attempting to invent a new solution</a:t>
            </a:r>
            <a:r>
              <a:rPr lang="en-US" sz="2000" dirty="0" smtClean="0">
                <a:solidFill>
                  <a:prstClr val="black"/>
                </a:solidFill>
              </a:rPr>
              <a:t>.</a:t>
            </a:r>
            <a:endParaRPr lang="en-US" sz="2000" dirty="0">
              <a:solidFill>
                <a:prstClr val="black"/>
              </a:solidFill>
            </a:endParaRP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294207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DbContext and Model</a:t>
            </a:r>
          </a:p>
        </p:txBody>
      </p:sp>
      <p:sp>
        <p:nvSpPr>
          <p:cNvPr id="3" name="Content Placeholder 2"/>
          <p:cNvSpPr>
            <a:spLocks noGrp="1"/>
          </p:cNvSpPr>
          <p:nvPr>
            <p:ph idx="1"/>
          </p:nvPr>
        </p:nvSpPr>
        <p:spPr/>
        <p:txBody>
          <a:bodyPr/>
          <a:lstStyle/>
          <a:p>
            <a:r>
              <a:rPr lang="en-US" dirty="0" smtClean="0"/>
              <a:t>In </a:t>
            </a:r>
            <a:r>
              <a:rPr lang="en-US" dirty="0"/>
              <a:t>this section you will create an Entity Framework DbContext class needed by your application, as well as the model. Begin by adding a Contact class in the Core folder and write the code shown in Listing 1-16 into it.</a:t>
            </a:r>
          </a:p>
          <a:p>
            <a:endParaRPr lang="en-US" dirty="0"/>
          </a:p>
          <a:p>
            <a:r>
              <a:rPr lang="en-US" dirty="0"/>
              <a:t>(Page 33).</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1233756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the HomeController</a:t>
            </a:r>
          </a:p>
        </p:txBody>
      </p:sp>
      <p:sp>
        <p:nvSpPr>
          <p:cNvPr id="3" name="Content Placeholder 2"/>
          <p:cNvSpPr>
            <a:spLocks noGrp="1"/>
          </p:cNvSpPr>
          <p:nvPr>
            <p:ph idx="1"/>
          </p:nvPr>
        </p:nvSpPr>
        <p:spPr/>
        <p:txBody>
          <a:bodyPr/>
          <a:lstStyle/>
          <a:p>
            <a:r>
              <a:rPr lang="en-US" dirty="0" smtClean="0"/>
              <a:t>To </a:t>
            </a:r>
            <a:r>
              <a:rPr lang="en-US" dirty="0"/>
              <a:t>add HomeController to the Controllers folder, right click on the Controllers folder and select the Add ➤ New Item menu option. The Add New Item dialog is shown in Figure 1-13 .</a:t>
            </a:r>
          </a:p>
          <a:p>
            <a:endParaRPr lang="en-US" dirty="0"/>
          </a:p>
          <a:p>
            <a:r>
              <a:rPr lang="en-US" dirty="0"/>
              <a:t>(Page 34).</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22876471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the Index and AddContact Views</a:t>
            </a:r>
          </a:p>
        </p:txBody>
      </p:sp>
      <p:sp>
        <p:nvSpPr>
          <p:cNvPr id="3" name="Content Placeholder 2"/>
          <p:cNvSpPr>
            <a:spLocks noGrp="1"/>
          </p:cNvSpPr>
          <p:nvPr>
            <p:ph idx="1"/>
          </p:nvPr>
        </p:nvSpPr>
        <p:spPr/>
        <p:txBody>
          <a:bodyPr/>
          <a:lstStyle/>
          <a:p>
            <a:r>
              <a:rPr lang="en-US" dirty="0" smtClean="0"/>
              <a:t>In </a:t>
            </a:r>
            <a:r>
              <a:rPr lang="en-US" dirty="0"/>
              <a:t>this section you will complete the application by creating two views, Index and </a:t>
            </a:r>
            <a:r>
              <a:rPr lang="en-US" dirty="0" err="1"/>
              <a:t>AddContact</a:t>
            </a:r>
            <a:r>
              <a:rPr lang="en-US" dirty="0"/>
              <a:t> . First, add a Home subfolder within the Views folder. Then right click on the Views folder and select the Add ➤ New Item menu options to open the Add New Item dialog. Locate the MVC View Imports Page entry and add a view imports file to the Views folder (Figure 1-14 ).</a:t>
            </a:r>
          </a:p>
          <a:p>
            <a:endParaRPr lang="en-US" dirty="0"/>
          </a:p>
          <a:p>
            <a:r>
              <a:rPr lang="en-US" dirty="0"/>
              <a:t>(Page 36).</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2682925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the ContactDb Database</a:t>
            </a:r>
          </a:p>
        </p:txBody>
      </p:sp>
      <p:sp>
        <p:nvSpPr>
          <p:cNvPr id="3" name="Content Placeholder 2"/>
          <p:cNvSpPr>
            <a:spLocks noGrp="1"/>
          </p:cNvSpPr>
          <p:nvPr>
            <p:ph idx="1"/>
          </p:nvPr>
        </p:nvSpPr>
        <p:spPr/>
        <p:txBody>
          <a:bodyPr/>
          <a:lstStyle/>
          <a:p>
            <a:r>
              <a:rPr lang="en-US" dirty="0" smtClean="0"/>
              <a:t>The </a:t>
            </a:r>
            <a:r>
              <a:rPr lang="en-US" dirty="0"/>
              <a:t>application needs to store its data in an SQL Server database. You can create the database either manually or by using Entity Framework migration commands. In this section, you will use Entity Framework migrations to create the database.</a:t>
            </a:r>
          </a:p>
          <a:p>
            <a:endParaRPr lang="en-US" dirty="0"/>
          </a:p>
          <a:p>
            <a:r>
              <a:rPr lang="en-US" dirty="0"/>
              <a:t>(Page 40).</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1612067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a:solidFill>
                  <a:schemeClr val="bg1"/>
                </a:solidFill>
              </a:rPr>
              <a:t>Going Forward: </a:t>
            </a:r>
            <a:r>
              <a:rPr lang="en-US" dirty="0" smtClean="0">
                <a:solidFill>
                  <a:schemeClr val="bg1"/>
                </a:solidFill>
              </a:rPr>
              <a:t>ASP.NET </a:t>
            </a:r>
            <a:r>
              <a:rPr lang="en-US" dirty="0">
                <a:solidFill>
                  <a:schemeClr val="bg1"/>
                </a:solidFill>
              </a:rPr>
              <a:t>5 to ASP.NET Core </a:t>
            </a:r>
            <a:r>
              <a:rPr lang="en-US" dirty="0" smtClean="0">
                <a:solidFill>
                  <a:schemeClr val="bg1"/>
                </a:solidFill>
              </a:rPr>
              <a:t>1.0</a:t>
            </a:r>
            <a:endParaRPr lang="en-US" dirty="0">
              <a:solidFill>
                <a:schemeClr val="bg1"/>
              </a:solidFill>
            </a:endParaRPr>
          </a:p>
        </p:txBody>
      </p:sp>
      <p:sp>
        <p:nvSpPr>
          <p:cNvPr id="4" name="Content Placeholder 3"/>
          <p:cNvSpPr>
            <a:spLocks noGrp="1"/>
          </p:cNvSpPr>
          <p:nvPr>
            <p:ph idx="1"/>
          </p:nvPr>
        </p:nvSpPr>
        <p:spPr/>
        <p:txBody>
          <a:bodyPr/>
          <a:lstStyle/>
          <a:p>
            <a:r>
              <a:rPr lang="en-US" dirty="0"/>
              <a:t>This book uses cutting-edge </a:t>
            </a:r>
            <a:r>
              <a:rPr lang="en-US" dirty="0" smtClean="0"/>
              <a:t>technology</a:t>
            </a:r>
          </a:p>
          <a:p>
            <a:pPr lvl="2"/>
            <a:r>
              <a:rPr lang="en-US" dirty="0" smtClean="0"/>
              <a:t>ASP.NET </a:t>
            </a:r>
            <a:r>
              <a:rPr lang="en-US" dirty="0"/>
              <a:t>5 RC1 </a:t>
            </a:r>
            <a:r>
              <a:rPr lang="en-US" dirty="0" smtClean="0"/>
              <a:t>and</a:t>
            </a:r>
          </a:p>
          <a:p>
            <a:pPr lvl="2"/>
            <a:r>
              <a:rPr lang="en-US" dirty="0" smtClean="0"/>
              <a:t>EF </a:t>
            </a:r>
            <a:r>
              <a:rPr lang="en-US" dirty="0"/>
              <a:t>7 RC1—to build all the </a:t>
            </a:r>
            <a:r>
              <a:rPr lang="en-US" dirty="0" smtClean="0"/>
              <a:t>examples</a:t>
            </a:r>
          </a:p>
          <a:p>
            <a:pPr lvl="1"/>
            <a:r>
              <a:rPr lang="en-US" dirty="0" smtClean="0"/>
              <a:t>Using </a:t>
            </a:r>
            <a:r>
              <a:rPr lang="en-US" dirty="0"/>
              <a:t>these not-yet-complete versions gives you a chance to see what’s coming up </a:t>
            </a:r>
            <a:r>
              <a:rPr lang="en-US" dirty="0" smtClean="0"/>
              <a:t>next.</a:t>
            </a:r>
          </a:p>
          <a:p>
            <a:pPr lvl="2"/>
            <a:r>
              <a:rPr lang="en-US" dirty="0" smtClean="0"/>
              <a:t>It </a:t>
            </a:r>
            <a:r>
              <a:rPr lang="en-US" dirty="0"/>
              <a:t>is exciting and fun to work with such cutting-edge </a:t>
            </a:r>
            <a:r>
              <a:rPr lang="en-US" dirty="0" smtClean="0"/>
              <a:t>technology.</a:t>
            </a:r>
          </a:p>
          <a:p>
            <a:pPr lvl="2"/>
            <a:r>
              <a:rPr lang="en-US" dirty="0" smtClean="0"/>
              <a:t>However</a:t>
            </a:r>
            <a:r>
              <a:rPr lang="en-US" dirty="0"/>
              <a:t>, it has its own price—changes are </a:t>
            </a:r>
            <a:r>
              <a:rPr lang="en-US" dirty="0" smtClean="0"/>
              <a:t>inevitable!</a:t>
            </a:r>
          </a:p>
          <a:p>
            <a:pPr lvl="1"/>
            <a:r>
              <a:rPr lang="en-US" dirty="0" smtClean="0"/>
              <a:t>As </a:t>
            </a:r>
            <a:r>
              <a:rPr lang="en-US" dirty="0"/>
              <a:t>I finish this book, Microsoft has made an announcement that </a:t>
            </a:r>
            <a:r>
              <a:rPr lang="en-US" dirty="0">
                <a:solidFill>
                  <a:srgbClr val="FF0000"/>
                </a:solidFill>
              </a:rPr>
              <a:t>ASP.NET 5</a:t>
            </a:r>
            <a:r>
              <a:rPr lang="en-US" dirty="0"/>
              <a:t> will now be </a:t>
            </a:r>
            <a:r>
              <a:rPr lang="en-US" dirty="0" smtClean="0"/>
              <a:t>called</a:t>
            </a:r>
          </a:p>
          <a:p>
            <a:pPr lvl="2"/>
            <a:r>
              <a:rPr lang="en-US" dirty="0" smtClean="0"/>
              <a:t>ASP.NET </a:t>
            </a:r>
            <a:r>
              <a:rPr lang="en-US" dirty="0"/>
              <a:t>Core 1.0 </a:t>
            </a:r>
            <a:r>
              <a:rPr lang="en-US" dirty="0" smtClean="0"/>
              <a:t>and</a:t>
            </a:r>
          </a:p>
          <a:p>
            <a:pPr lvl="2"/>
            <a:r>
              <a:rPr lang="en-US" dirty="0" smtClean="0"/>
              <a:t>Entity </a:t>
            </a:r>
            <a:r>
              <a:rPr lang="en-US" dirty="0"/>
              <a:t>Framework 7 will be named Entity Framework Core </a:t>
            </a:r>
            <a:r>
              <a:rPr lang="en-US" dirty="0" smtClean="0"/>
              <a:t>1.0</a:t>
            </a:r>
          </a:p>
          <a:p>
            <a:pPr lvl="1"/>
            <a:r>
              <a:rPr lang="en-US" dirty="0" smtClean="0"/>
              <a:t>Based </a:t>
            </a:r>
            <a:r>
              <a:rPr lang="en-US" dirty="0"/>
              <a:t>on this announcement and information available as of this writing, I am summarizing the changes below: </a:t>
            </a:r>
          </a:p>
          <a:p>
            <a:pPr lvl="2"/>
            <a:r>
              <a:rPr lang="en-US" dirty="0" smtClean="0"/>
              <a:t>.</a:t>
            </a:r>
            <a:r>
              <a:rPr lang="en-US" dirty="0"/>
              <a:t>NET Core 5 will be called .NET Core </a:t>
            </a:r>
            <a:r>
              <a:rPr lang="en-US" dirty="0" smtClean="0"/>
              <a:t>1.0</a:t>
            </a:r>
          </a:p>
          <a:p>
            <a:pPr lvl="2"/>
            <a:r>
              <a:rPr lang="en-US" dirty="0" smtClean="0"/>
              <a:t>ASP.NET </a:t>
            </a:r>
            <a:r>
              <a:rPr lang="en-US" dirty="0"/>
              <a:t>5 will be called ASP.NET Core </a:t>
            </a:r>
            <a:r>
              <a:rPr lang="en-US" dirty="0" smtClean="0"/>
              <a:t>1.0</a:t>
            </a:r>
          </a:p>
          <a:p>
            <a:pPr lvl="2"/>
            <a:r>
              <a:rPr lang="en-US" dirty="0" smtClean="0"/>
              <a:t>ASP.NET </a:t>
            </a:r>
            <a:r>
              <a:rPr lang="en-US" dirty="0"/>
              <a:t>MVC 6 will be termed ASP.NET Core MVC </a:t>
            </a:r>
            <a:r>
              <a:rPr lang="en-US" dirty="0" smtClean="0"/>
              <a:t>1.0</a:t>
            </a:r>
          </a:p>
          <a:p>
            <a:pPr lvl="2"/>
            <a:r>
              <a:rPr lang="en-US" dirty="0" smtClean="0"/>
              <a:t>Entity </a:t>
            </a:r>
            <a:r>
              <a:rPr lang="en-US" dirty="0"/>
              <a:t>Framework 7 will be named Entity Framework Core </a:t>
            </a:r>
            <a:r>
              <a:rPr lang="en-US" dirty="0" smtClean="0"/>
              <a:t>1.0</a:t>
            </a: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932626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a:solidFill>
                  <a:schemeClr val="bg1"/>
                </a:solidFill>
              </a:rPr>
              <a:t>Going Forward: </a:t>
            </a:r>
            <a:r>
              <a:rPr lang="en-US" dirty="0" smtClean="0">
                <a:solidFill>
                  <a:schemeClr val="bg1"/>
                </a:solidFill>
              </a:rPr>
              <a:t>ASP.NET </a:t>
            </a:r>
            <a:r>
              <a:rPr lang="en-US" dirty="0">
                <a:solidFill>
                  <a:schemeClr val="bg1"/>
                </a:solidFill>
              </a:rPr>
              <a:t>5 to ASP.NET Core </a:t>
            </a:r>
            <a:r>
              <a:rPr lang="en-US" dirty="0" smtClean="0">
                <a:solidFill>
                  <a:schemeClr val="bg1"/>
                </a:solidFill>
              </a:rPr>
              <a:t>1.0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lstStyle/>
          <a:p>
            <a:pPr lvl="1"/>
            <a:r>
              <a:rPr lang="en-US" dirty="0" smtClean="0"/>
              <a:t>Luckily</a:t>
            </a:r>
            <a:r>
              <a:rPr lang="en-US" dirty="0"/>
              <a:t>, these changes primarily affect </a:t>
            </a:r>
            <a:r>
              <a:rPr lang="en-US" dirty="0" smtClean="0"/>
              <a:t>the</a:t>
            </a:r>
          </a:p>
          <a:p>
            <a:pPr lvl="2"/>
            <a:r>
              <a:rPr lang="en-US" dirty="0" smtClean="0"/>
              <a:t>nomenclature </a:t>
            </a:r>
            <a:r>
              <a:rPr lang="en-US" dirty="0"/>
              <a:t>of </a:t>
            </a:r>
            <a:r>
              <a:rPr lang="en-US" dirty="0" smtClean="0"/>
              <a:t>packages</a:t>
            </a:r>
          </a:p>
          <a:p>
            <a:pPr lvl="2"/>
            <a:r>
              <a:rPr lang="en-US" dirty="0" smtClean="0"/>
              <a:t>assemblies</a:t>
            </a:r>
            <a:r>
              <a:rPr lang="en-US" dirty="0"/>
              <a:t>, </a:t>
            </a:r>
            <a:r>
              <a:rPr lang="en-US" dirty="0" smtClean="0"/>
              <a:t>and</a:t>
            </a:r>
          </a:p>
          <a:p>
            <a:pPr lvl="2"/>
            <a:r>
              <a:rPr lang="en-US" dirty="0" smtClean="0"/>
              <a:t>Namespaces</a:t>
            </a:r>
          </a:p>
          <a:p>
            <a:pPr lvl="1"/>
            <a:r>
              <a:rPr lang="en-US" dirty="0" smtClean="0"/>
              <a:t>These </a:t>
            </a:r>
            <a:r>
              <a:rPr lang="en-US" dirty="0"/>
              <a:t>changes don’t have much impact </a:t>
            </a:r>
            <a:r>
              <a:rPr lang="en-US" dirty="0" smtClean="0"/>
              <a:t>on</a:t>
            </a:r>
          </a:p>
          <a:p>
            <a:pPr lvl="2"/>
            <a:r>
              <a:rPr lang="en-US" dirty="0" smtClean="0"/>
              <a:t>Classes</a:t>
            </a:r>
          </a:p>
          <a:p>
            <a:pPr lvl="2"/>
            <a:r>
              <a:rPr lang="en-US" dirty="0" smtClean="0"/>
              <a:t>properties</a:t>
            </a:r>
            <a:r>
              <a:rPr lang="en-US" dirty="0"/>
              <a:t>, </a:t>
            </a:r>
            <a:r>
              <a:rPr lang="en-US" dirty="0" smtClean="0"/>
              <a:t>and</a:t>
            </a:r>
          </a:p>
          <a:p>
            <a:pPr lvl="2"/>
            <a:r>
              <a:rPr lang="en-US" dirty="0" smtClean="0"/>
              <a:t>Methods</a:t>
            </a:r>
          </a:p>
          <a:p>
            <a:pPr lvl="1"/>
            <a:r>
              <a:rPr lang="en-US" dirty="0" smtClean="0"/>
              <a:t>I </a:t>
            </a:r>
            <a:r>
              <a:rPr lang="en-US" dirty="0"/>
              <a:t>expect that a good amount of code discussed throughout this book will remain in a useful form even after these changes come into </a:t>
            </a:r>
            <a:r>
              <a:rPr lang="en-US" dirty="0" smtClean="0"/>
              <a:t>effect.</a:t>
            </a:r>
          </a:p>
          <a:p>
            <a:pPr lvl="1"/>
            <a:r>
              <a:rPr lang="en-US" dirty="0" smtClean="0"/>
              <a:t>However</a:t>
            </a:r>
            <a:r>
              <a:rPr lang="en-US" dirty="0"/>
              <a:t>, there will be several areas where these changes will be reflected, and thus you will be required to modify the source code</a:t>
            </a:r>
            <a:r>
              <a:rPr lang="en-US" dirty="0" smtClean="0"/>
              <a:t>.</a:t>
            </a:r>
            <a:endParaRPr lang="en-US" dirty="0"/>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4089809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Updates</a:t>
            </a:r>
            <a:endParaRPr lang="en-US" dirty="0"/>
          </a:p>
        </p:txBody>
      </p:sp>
      <p:sp>
        <p:nvSpPr>
          <p:cNvPr id="3" name="Content Placeholder 2"/>
          <p:cNvSpPr>
            <a:spLocks noGrp="1"/>
          </p:cNvSpPr>
          <p:nvPr>
            <p:ph idx="1"/>
          </p:nvPr>
        </p:nvSpPr>
        <p:spPr/>
        <p:txBody>
          <a:bodyPr/>
          <a:lstStyle/>
          <a:p>
            <a:r>
              <a:rPr lang="en-US" dirty="0"/>
              <a:t>Although it’s too early to give a precise list of all the changes, here are some </a:t>
            </a:r>
            <a:r>
              <a:rPr lang="en-US" dirty="0">
                <a:solidFill>
                  <a:srgbClr val="FF0000"/>
                </a:solidFill>
              </a:rPr>
              <a:t>prominent areas</a:t>
            </a:r>
            <a:r>
              <a:rPr lang="en-US" dirty="0"/>
              <a:t> that will need your </a:t>
            </a:r>
            <a:r>
              <a:rPr lang="en-US" dirty="0" smtClean="0"/>
              <a:t>attention:</a:t>
            </a:r>
          </a:p>
          <a:p>
            <a:pPr lvl="2"/>
            <a:r>
              <a:rPr lang="en-US" dirty="0" smtClean="0"/>
              <a:t>NuGet </a:t>
            </a:r>
            <a:r>
              <a:rPr lang="en-US" dirty="0"/>
              <a:t>packages, assemblies, and namespaces with current names of the form Microsoft.AspNet.* will change to Microsoft.AspNetCore</a:t>
            </a:r>
            <a:r>
              <a:rPr lang="en-US" dirty="0" smtClean="0"/>
              <a:t>.*</a:t>
            </a:r>
          </a:p>
          <a:p>
            <a:pPr lvl="3"/>
            <a:r>
              <a:rPr lang="en-US" dirty="0" smtClean="0"/>
              <a:t>You </a:t>
            </a:r>
            <a:r>
              <a:rPr lang="en-US" dirty="0"/>
              <a:t>will need to adjust </a:t>
            </a:r>
            <a:r>
              <a:rPr lang="en-US" dirty="0">
                <a:solidFill>
                  <a:srgbClr val="FF0000"/>
                </a:solidFill>
              </a:rPr>
              <a:t>Project.json</a:t>
            </a:r>
            <a:r>
              <a:rPr lang="en-US" dirty="0"/>
              <a:t> and the code </a:t>
            </a:r>
            <a:r>
              <a:rPr lang="en-US" dirty="0" smtClean="0"/>
              <a:t>accordingly.</a:t>
            </a:r>
          </a:p>
          <a:p>
            <a:pPr lvl="2"/>
            <a:r>
              <a:rPr lang="en-US" dirty="0" smtClean="0"/>
              <a:t>NuGet </a:t>
            </a:r>
            <a:r>
              <a:rPr lang="en-US" dirty="0"/>
              <a:t>packages, assemblies, and namespaces with current names of the form EntityFramework.* will change to Microsoft.EntityFrameworkCore</a:t>
            </a:r>
            <a:r>
              <a:rPr lang="en-US" dirty="0" smtClean="0"/>
              <a:t>.*</a:t>
            </a:r>
          </a:p>
          <a:p>
            <a:pPr lvl="3"/>
            <a:r>
              <a:rPr lang="en-US" dirty="0" smtClean="0"/>
              <a:t>You </a:t>
            </a:r>
            <a:r>
              <a:rPr lang="en-US" dirty="0"/>
              <a:t>will need to adjust </a:t>
            </a:r>
            <a:r>
              <a:rPr lang="en-US" dirty="0">
                <a:solidFill>
                  <a:srgbClr val="FF0000"/>
                </a:solidFill>
              </a:rPr>
              <a:t>Project.json</a:t>
            </a:r>
            <a:r>
              <a:rPr lang="en-US" dirty="0"/>
              <a:t> and the code </a:t>
            </a:r>
            <a:r>
              <a:rPr lang="en-US" dirty="0" smtClean="0"/>
              <a:t>accordingly</a:t>
            </a:r>
          </a:p>
          <a:p>
            <a:pPr lvl="2"/>
            <a:r>
              <a:rPr lang="en-US" dirty="0" smtClean="0"/>
              <a:t>The </a:t>
            </a:r>
            <a:r>
              <a:rPr lang="en-US" dirty="0"/>
              <a:t>version numbers of all the above NuGet packages and assemblies will be reset to </a:t>
            </a:r>
            <a:r>
              <a:rPr lang="en-US" dirty="0" smtClean="0"/>
              <a:t>1.0</a:t>
            </a:r>
          </a:p>
          <a:p>
            <a:pPr lvl="2"/>
            <a:r>
              <a:rPr lang="en-US" dirty="0" smtClean="0"/>
              <a:t>Target </a:t>
            </a:r>
            <a:r>
              <a:rPr lang="en-US" dirty="0"/>
              <a:t>framework monikers and versions (dnx451, dnxcore50) will </a:t>
            </a:r>
            <a:r>
              <a:rPr lang="en-US" dirty="0" smtClean="0"/>
              <a:t>change</a:t>
            </a:r>
          </a:p>
          <a:p>
            <a:pPr lvl="2"/>
            <a:r>
              <a:rPr lang="en-US" dirty="0" smtClean="0"/>
              <a:t>Tooling </a:t>
            </a:r>
            <a:r>
              <a:rPr lang="en-US" dirty="0"/>
              <a:t>and exact commands (dnvm, dnu, and dnx) will </a:t>
            </a:r>
            <a:r>
              <a:rPr lang="en-US" dirty="0" smtClean="0"/>
              <a:t>change</a:t>
            </a:r>
          </a:p>
          <a:p>
            <a:pPr lvl="1"/>
            <a:r>
              <a:rPr lang="en-US" dirty="0"/>
              <a:t>I will be </a:t>
            </a:r>
            <a:r>
              <a:rPr lang="en-US" dirty="0">
                <a:solidFill>
                  <a:srgbClr val="FF0000"/>
                </a:solidFill>
              </a:rPr>
              <a:t>updating the source code</a:t>
            </a:r>
            <a:r>
              <a:rPr lang="en-US" dirty="0"/>
              <a:t> of the examples discussed throughout this book onto the </a:t>
            </a:r>
            <a:r>
              <a:rPr lang="en-US" dirty="0">
                <a:solidFill>
                  <a:srgbClr val="FF0000"/>
                </a:solidFill>
              </a:rPr>
              <a:t>RC2</a:t>
            </a:r>
            <a:r>
              <a:rPr lang="en-US" dirty="0"/>
              <a:t> of the framework as </a:t>
            </a:r>
            <a:r>
              <a:rPr lang="en-US" dirty="0" smtClean="0"/>
              <a:t>needed.</a:t>
            </a:r>
          </a:p>
          <a:p>
            <a:pPr lvl="2"/>
            <a:r>
              <a:rPr lang="en-US" dirty="0" smtClean="0"/>
              <a:t>The </a:t>
            </a:r>
            <a:r>
              <a:rPr lang="en-US" dirty="0"/>
              <a:t>updated source code will be made available for download on the Apress </a:t>
            </a:r>
            <a:r>
              <a:rPr lang="en-US" dirty="0" smtClean="0"/>
              <a:t>website.</a:t>
            </a:r>
          </a:p>
          <a:p>
            <a:pPr lvl="2"/>
            <a:r>
              <a:rPr lang="en-US" dirty="0" smtClean="0"/>
              <a:t>Of course, you can certainly update the source code yourself if you so wish.</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1297247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Updates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In </a:t>
            </a:r>
            <a:r>
              <a:rPr lang="en-US" dirty="0"/>
              <a:t>fact, it would be a good opportunity for you to be a frontrunner in knowing these cutting-edge technologies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1924146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SOLID Principles</a:t>
            </a:r>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8791575" y="4678946"/>
            <a:ext cx="3067050" cy="1828800"/>
          </a:xfrm>
          <a:prstGeom prst="rect">
            <a:avLst/>
          </a:prstGeom>
          <a:ln>
            <a:solidFill>
              <a:schemeClr val="accent1"/>
            </a:solidFill>
          </a:ln>
        </p:spPr>
      </p:pic>
      <p:sp>
        <p:nvSpPr>
          <p:cNvPr id="2" name="Date Placeholder 1"/>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32385777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Intro</a:t>
            </a:r>
            <a:endParaRPr lang="en-US" dirty="0">
              <a:solidFill>
                <a:schemeClr val="bg1"/>
              </a:solidFill>
            </a:endParaRPr>
          </a:p>
        </p:txBody>
      </p:sp>
      <p:sp>
        <p:nvSpPr>
          <p:cNvPr id="6" name="Content Placeholder 3"/>
          <p:cNvSpPr>
            <a:spLocks noGrp="1"/>
          </p:cNvSpPr>
          <p:nvPr>
            <p:ph idx="1"/>
          </p:nvPr>
        </p:nvSpPr>
        <p:spPr/>
        <p:txBody>
          <a:bodyPr>
            <a:normAutofit/>
          </a:bodyPr>
          <a:lstStyle/>
          <a:p>
            <a:pPr lvl="0">
              <a:spcBef>
                <a:spcPct val="30000"/>
              </a:spcBef>
              <a:buFont typeface="Wingdings" panose="05000000000000000000" pitchFamily="2" charset="2"/>
              <a:buChar char="v"/>
            </a:pPr>
            <a:r>
              <a:rPr lang="en-US" sz="2000" dirty="0">
                <a:solidFill>
                  <a:prstClr val="black"/>
                </a:solidFill>
              </a:rPr>
              <a:t>In the previous chapter, you were introduced to the SOLID principles of object-oriented </a:t>
            </a:r>
            <a:r>
              <a:rPr lang="en-US" sz="2000" dirty="0" smtClean="0">
                <a:solidFill>
                  <a:prstClr val="black"/>
                </a:solidFill>
              </a:rPr>
              <a:t>design. This </a:t>
            </a:r>
            <a:r>
              <a:rPr lang="en-US" sz="2000" dirty="0">
                <a:solidFill>
                  <a:prstClr val="black"/>
                </a:solidFill>
              </a:rPr>
              <a:t>chapter will cover all of them in more </a:t>
            </a:r>
            <a:r>
              <a:rPr lang="en-US" sz="2000" dirty="0" smtClean="0">
                <a:solidFill>
                  <a:prstClr val="black"/>
                </a:solidFill>
              </a:rPr>
              <a:t>detail.</a:t>
            </a:r>
          </a:p>
          <a:p>
            <a:pPr marL="461963" lvl="0">
              <a:spcBef>
                <a:spcPct val="30000"/>
              </a:spcBef>
              <a:buFont typeface="Wingdings" panose="05000000000000000000" pitchFamily="2" charset="2"/>
              <a:buChar char="§"/>
            </a:pPr>
            <a:r>
              <a:rPr lang="en-US" sz="2000" dirty="0" smtClean="0">
                <a:solidFill>
                  <a:prstClr val="black"/>
                </a:solidFill>
              </a:rPr>
              <a:t>Moreover</a:t>
            </a:r>
            <a:r>
              <a:rPr lang="en-US" sz="2000" dirty="0">
                <a:solidFill>
                  <a:prstClr val="black"/>
                </a:solidFill>
              </a:rPr>
              <a:t>, each principle will be discussed along with a </a:t>
            </a:r>
            <a:r>
              <a:rPr lang="en-US" sz="2000" dirty="0">
                <a:solidFill>
                  <a:srgbClr val="FF0000"/>
                </a:solidFill>
              </a:rPr>
              <a:t>proof of concept</a:t>
            </a:r>
            <a:r>
              <a:rPr lang="en-US" sz="2000" dirty="0">
                <a:solidFill>
                  <a:prstClr val="black"/>
                </a:solidFill>
              </a:rPr>
              <a:t> example so as to reinforce your </a:t>
            </a:r>
            <a:r>
              <a:rPr lang="en-US" sz="2000" dirty="0" smtClean="0">
                <a:solidFill>
                  <a:prstClr val="black"/>
                </a:solidFill>
              </a:rPr>
              <a:t>understanding.</a:t>
            </a:r>
          </a:p>
          <a:p>
            <a:pPr marL="461963" lvl="0">
              <a:spcBef>
                <a:spcPct val="30000"/>
              </a:spcBef>
              <a:buFont typeface="Wingdings" panose="05000000000000000000" pitchFamily="2" charset="2"/>
              <a:buChar char="§"/>
            </a:pPr>
            <a:r>
              <a:rPr lang="en-US" sz="2000" dirty="0" smtClean="0">
                <a:solidFill>
                  <a:prstClr val="black"/>
                </a:solidFill>
              </a:rPr>
              <a:t>In </a:t>
            </a:r>
            <a:r>
              <a:rPr lang="en-US" sz="2000" dirty="0">
                <a:solidFill>
                  <a:prstClr val="black"/>
                </a:solidFill>
              </a:rPr>
              <a:t>order to grasp how these principles can help improve class design, the chapter will discuss wrong design </a:t>
            </a:r>
            <a:r>
              <a:rPr lang="en-US" sz="2000" dirty="0" smtClean="0">
                <a:solidFill>
                  <a:prstClr val="black"/>
                </a:solidFill>
              </a:rPr>
              <a:t>first.</a:t>
            </a:r>
          </a:p>
          <a:p>
            <a:pPr marL="461963" lvl="0">
              <a:spcBef>
                <a:spcPct val="30000"/>
              </a:spcBef>
              <a:buFont typeface="Wingdings" panose="05000000000000000000" pitchFamily="2" charset="2"/>
              <a:buChar char="§"/>
            </a:pPr>
            <a:r>
              <a:rPr lang="en-US" sz="2000" dirty="0" smtClean="0">
                <a:solidFill>
                  <a:prstClr val="black"/>
                </a:solidFill>
              </a:rPr>
              <a:t>Then</a:t>
            </a:r>
            <a:r>
              <a:rPr lang="en-US" sz="2000" dirty="0">
                <a:solidFill>
                  <a:prstClr val="black"/>
                </a:solidFill>
              </a:rPr>
              <a:t>, once you are clear about the problems created by the wrong design, this chapter will present the correct design, which rectifies the shortcomings of the improper </a:t>
            </a:r>
            <a:r>
              <a:rPr lang="en-US" sz="2000" dirty="0" smtClean="0">
                <a:solidFill>
                  <a:prstClr val="black"/>
                </a:solidFill>
              </a:rPr>
              <a:t>design.</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explanations will use UML class diagrams to convey the </a:t>
            </a:r>
            <a:r>
              <a:rPr lang="en-US" sz="2000" dirty="0" smtClean="0">
                <a:solidFill>
                  <a:prstClr val="black"/>
                </a:solidFill>
              </a:rPr>
              <a:t>point.</a:t>
            </a:r>
          </a:p>
          <a:p>
            <a:pPr marL="461963" lvl="0">
              <a:spcBef>
                <a:spcPct val="30000"/>
              </a:spcBef>
              <a:buFont typeface="Wingdings" panose="05000000000000000000" pitchFamily="2" charset="2"/>
              <a:buChar char="§"/>
            </a:pPr>
            <a:r>
              <a:rPr lang="en-US" sz="2000" dirty="0" smtClean="0">
                <a:solidFill>
                  <a:prstClr val="black"/>
                </a:solidFill>
              </a:rPr>
              <a:t>Although </a:t>
            </a:r>
            <a:r>
              <a:rPr lang="en-US" sz="2000" dirty="0">
                <a:solidFill>
                  <a:prstClr val="black"/>
                </a:solidFill>
              </a:rPr>
              <a:t>I won’t go into the details of UML, for the sake of clarity I will include the necessary detailing of UML diagrams in the form of </a:t>
            </a:r>
            <a:r>
              <a:rPr lang="en-US" sz="2000" dirty="0" smtClean="0">
                <a:solidFill>
                  <a:prstClr val="black"/>
                </a:solidFill>
              </a:rPr>
              <a:t>notes.</a:t>
            </a:r>
          </a:p>
          <a:p>
            <a:pPr marL="461963" lvl="0">
              <a:spcBef>
                <a:spcPct val="30000"/>
              </a:spcBef>
              <a:buFont typeface="Wingdings" panose="05000000000000000000" pitchFamily="2" charset="2"/>
              <a:buChar char="§"/>
            </a:pPr>
            <a:r>
              <a:rPr lang="en-US" sz="2000" dirty="0" smtClean="0">
                <a:solidFill>
                  <a:prstClr val="black"/>
                </a:solidFill>
              </a:rPr>
              <a:t>To </a:t>
            </a:r>
            <a:r>
              <a:rPr lang="en-US" sz="2000" dirty="0">
                <a:solidFill>
                  <a:prstClr val="black"/>
                </a:solidFill>
              </a:rPr>
              <a:t>be specific, we will cover the following </a:t>
            </a:r>
            <a:r>
              <a:rPr lang="en-US" sz="2000" dirty="0" smtClean="0">
                <a:solidFill>
                  <a:prstClr val="black"/>
                </a:solidFill>
              </a:rPr>
              <a:t>principles:</a:t>
            </a:r>
          </a:p>
          <a:p>
            <a:pPr marL="687388" lvl="0" indent="-225425">
              <a:spcBef>
                <a:spcPct val="30000"/>
              </a:spcBef>
              <a:buFont typeface="Wingdings" panose="05000000000000000000" pitchFamily="2" charset="2"/>
              <a:buChar char="ü"/>
            </a:pPr>
            <a:r>
              <a:rPr lang="en-US" sz="2000" dirty="0" smtClean="0">
                <a:solidFill>
                  <a:prstClr val="black"/>
                </a:solidFill>
              </a:rPr>
              <a:t>Single </a:t>
            </a:r>
            <a:r>
              <a:rPr lang="en-US" sz="2000" dirty="0">
                <a:solidFill>
                  <a:prstClr val="black"/>
                </a:solidFill>
              </a:rPr>
              <a:t>Responsibility Principle (</a:t>
            </a:r>
            <a:r>
              <a:rPr lang="en-US" sz="2000" dirty="0" smtClean="0">
                <a:solidFill>
                  <a:prstClr val="black"/>
                </a:solidFill>
              </a:rPr>
              <a:t>SRP)</a:t>
            </a:r>
          </a:p>
          <a:p>
            <a:pPr marL="687388" lvl="0" indent="-225425">
              <a:spcBef>
                <a:spcPct val="30000"/>
              </a:spcBef>
              <a:buFont typeface="Wingdings" panose="05000000000000000000" pitchFamily="2" charset="2"/>
              <a:buChar char="ü"/>
            </a:pPr>
            <a:r>
              <a:rPr lang="en-US" sz="2000" dirty="0" smtClean="0">
                <a:solidFill>
                  <a:prstClr val="black"/>
                </a:solidFill>
              </a:rPr>
              <a:t>Open/Closed </a:t>
            </a:r>
            <a:r>
              <a:rPr lang="en-US" sz="2000" dirty="0">
                <a:solidFill>
                  <a:prstClr val="black"/>
                </a:solidFill>
              </a:rPr>
              <a:t>Principle (</a:t>
            </a:r>
            <a:r>
              <a:rPr lang="en-US" sz="2000" dirty="0" smtClean="0">
                <a:solidFill>
                  <a:prstClr val="black"/>
                </a:solidFill>
              </a:rPr>
              <a:t>OCP)</a:t>
            </a:r>
          </a:p>
          <a:p>
            <a:pPr marL="687388" lvl="0" indent="-225425">
              <a:spcBef>
                <a:spcPct val="30000"/>
              </a:spcBef>
              <a:buFont typeface="Wingdings" panose="05000000000000000000" pitchFamily="2" charset="2"/>
              <a:buChar char="ü"/>
            </a:pPr>
            <a:r>
              <a:rPr lang="en-US" sz="2000" dirty="0" smtClean="0">
                <a:solidFill>
                  <a:prstClr val="black"/>
                </a:solidFill>
              </a:rPr>
              <a:t>Liskov </a:t>
            </a:r>
            <a:r>
              <a:rPr lang="en-US" sz="2000" dirty="0">
                <a:solidFill>
                  <a:prstClr val="black"/>
                </a:solidFill>
              </a:rPr>
              <a:t>Substitution Principle (</a:t>
            </a:r>
            <a:r>
              <a:rPr lang="en-US" sz="2000" dirty="0" smtClean="0">
                <a:solidFill>
                  <a:prstClr val="black"/>
                </a:solidFill>
              </a:rPr>
              <a:t>LSP)</a:t>
            </a:r>
          </a:p>
        </p:txBody>
      </p:sp>
      <p:sp>
        <p:nvSpPr>
          <p:cNvPr id="3" name="Date Placeholder 2"/>
          <p:cNvSpPr>
            <a:spLocks noGrp="1"/>
          </p:cNvSpPr>
          <p:nvPr>
            <p:ph type="dt" sz="half" idx="2"/>
          </p:nvPr>
        </p:nvSpPr>
        <p:spPr/>
        <p:txBody>
          <a:bodyPr/>
          <a:lstStyle/>
          <a:p>
            <a:r>
              <a:rPr lang="en-US" smtClean="0"/>
              <a:t>02 Jan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221308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This chapter will introduce you to this collective </a:t>
            </a:r>
            <a:r>
              <a:rPr lang="en-US" dirty="0" smtClean="0"/>
              <a:t>wisdom.</a:t>
            </a:r>
          </a:p>
          <a:p>
            <a:pPr lvl="1"/>
            <a:r>
              <a:rPr lang="en-US" dirty="0" smtClean="0"/>
              <a:t>Specifically</a:t>
            </a:r>
            <a:r>
              <a:rPr lang="en-US" dirty="0"/>
              <a:t>, it will cover the </a:t>
            </a:r>
            <a:r>
              <a:rPr lang="en-US" dirty="0" smtClean="0"/>
              <a:t>following:</a:t>
            </a:r>
          </a:p>
          <a:p>
            <a:pPr lvl="2"/>
            <a:r>
              <a:rPr lang="en-US" dirty="0" smtClean="0"/>
              <a:t>fundamental </a:t>
            </a:r>
            <a:r>
              <a:rPr lang="en-US" dirty="0"/>
              <a:t>concepts of object-oriented </a:t>
            </a:r>
            <a:r>
              <a:rPr lang="en-US" dirty="0" smtClean="0"/>
              <a:t>programming</a:t>
            </a:r>
          </a:p>
          <a:p>
            <a:pPr lvl="2"/>
            <a:r>
              <a:rPr lang="en-US" dirty="0" smtClean="0"/>
              <a:t>what </a:t>
            </a:r>
            <a:r>
              <a:rPr lang="en-US" dirty="0"/>
              <a:t>SOLID principles are and how they help design better object-oriented </a:t>
            </a:r>
            <a:r>
              <a:rPr lang="en-US" dirty="0" smtClean="0"/>
              <a:t>systems</a:t>
            </a:r>
          </a:p>
          <a:p>
            <a:pPr lvl="2"/>
            <a:r>
              <a:rPr lang="en-US" dirty="0" smtClean="0"/>
              <a:t>Gang </a:t>
            </a:r>
            <a:r>
              <a:rPr lang="en-US" dirty="0"/>
              <a:t>of Four (GoF) design patterns and their </a:t>
            </a:r>
            <a:r>
              <a:rPr lang="en-US" dirty="0" smtClean="0"/>
              <a:t>categorization</a:t>
            </a:r>
          </a:p>
          <a:p>
            <a:pPr lvl="2"/>
            <a:r>
              <a:rPr lang="en-US" dirty="0" smtClean="0"/>
              <a:t>what </a:t>
            </a:r>
            <a:r>
              <a:rPr lang="en-US" dirty="0"/>
              <a:t>Patterns of Enterprise Application Architecture (P of EAA) are and their </a:t>
            </a:r>
            <a:r>
              <a:rPr lang="en-US" dirty="0" smtClean="0"/>
              <a:t>categorization</a:t>
            </a:r>
          </a:p>
          <a:p>
            <a:pPr lvl="2"/>
            <a:r>
              <a:rPr lang="en-US" dirty="0" smtClean="0"/>
              <a:t>how </a:t>
            </a:r>
            <a:r>
              <a:rPr lang="en-US" dirty="0"/>
              <a:t>patterns can also be useful in the JavaScript </a:t>
            </a:r>
            <a:r>
              <a:rPr lang="en-US" dirty="0" smtClean="0"/>
              <a:t>world</a:t>
            </a:r>
          </a:p>
          <a:p>
            <a:pPr lvl="1"/>
            <a:r>
              <a:rPr lang="en-US" dirty="0" smtClean="0"/>
              <a:t>This </a:t>
            </a:r>
            <a:r>
              <a:rPr lang="en-US" dirty="0"/>
              <a:t>chapter will only touch on the basics of the above </a:t>
            </a:r>
            <a:r>
              <a:rPr lang="en-US" dirty="0" smtClean="0"/>
              <a:t>topics.</a:t>
            </a:r>
          </a:p>
          <a:p>
            <a:pPr lvl="1"/>
            <a:r>
              <a:rPr lang="en-US" dirty="0" smtClean="0"/>
              <a:t>The </a:t>
            </a:r>
            <a:r>
              <a:rPr lang="en-US" dirty="0"/>
              <a:t>rest of the book will elaborate them in </a:t>
            </a:r>
            <a:r>
              <a:rPr lang="en-US" dirty="0" smtClean="0"/>
              <a:t>detail.</a:t>
            </a:r>
          </a:p>
          <a:p>
            <a:pPr lvl="1"/>
            <a:r>
              <a:rPr lang="en-US" dirty="0" smtClean="0"/>
              <a:t>In </a:t>
            </a:r>
            <a:r>
              <a:rPr lang="en-US" dirty="0"/>
              <a:t>this chapter I intend to give you a clear picture of the </a:t>
            </a:r>
            <a:r>
              <a:rPr lang="en-US" dirty="0">
                <a:solidFill>
                  <a:srgbClr val="FF0000"/>
                </a:solidFill>
              </a:rPr>
              <a:t>scope of this book</a:t>
            </a:r>
            <a:r>
              <a:rPr lang="en-US" dirty="0"/>
              <a:t> so that you have an idea of what’s coming up in further chapters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21320409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Agenda</a:t>
            </a:r>
            <a:endParaRPr lang="en-US" dirty="0"/>
          </a:p>
        </p:txBody>
      </p:sp>
      <p:sp>
        <p:nvSpPr>
          <p:cNvPr id="8" name="Content Placeholder 7"/>
          <p:cNvSpPr>
            <a:spLocks noGrp="1"/>
          </p:cNvSpPr>
          <p:nvPr>
            <p:ph idx="1"/>
          </p:nvPr>
        </p:nvSpPr>
        <p:spPr/>
        <p:txBody>
          <a:bodyPr/>
          <a:lstStyle/>
          <a:p>
            <a:pPr marL="227013" lvl="0" indent="-227013">
              <a:spcBef>
                <a:spcPct val="30000"/>
              </a:spcBef>
            </a:pPr>
            <a:r>
              <a:rPr lang="en-US" dirty="0">
                <a:solidFill>
                  <a:prstClr val="black"/>
                </a:solidFill>
              </a:rPr>
              <a:t>To be specific, we will cover the following principles:</a:t>
            </a:r>
          </a:p>
          <a:p>
            <a:pPr marL="687388" lvl="1" indent="-227013">
              <a:spcBef>
                <a:spcPct val="30000"/>
              </a:spcBef>
              <a:buFont typeface="Wingdings" panose="05000000000000000000" pitchFamily="2" charset="2"/>
              <a:buChar char="ü"/>
            </a:pPr>
            <a:r>
              <a:rPr lang="en-US" dirty="0">
                <a:solidFill>
                  <a:prstClr val="black"/>
                </a:solidFill>
              </a:rPr>
              <a:t>Single Responsibility Principle (SRP)</a:t>
            </a:r>
          </a:p>
          <a:p>
            <a:pPr marL="687388" lvl="1" indent="-227013">
              <a:spcBef>
                <a:spcPct val="30000"/>
              </a:spcBef>
              <a:buFont typeface="Wingdings" panose="05000000000000000000" pitchFamily="2" charset="2"/>
              <a:buChar char="ü"/>
            </a:pPr>
            <a:r>
              <a:rPr lang="en-US" dirty="0">
                <a:solidFill>
                  <a:prstClr val="black"/>
                </a:solidFill>
              </a:rPr>
              <a:t>Open/Closed Principle (OCP)</a:t>
            </a:r>
          </a:p>
          <a:p>
            <a:pPr marL="687388" lvl="1" indent="-227013">
              <a:spcBef>
                <a:spcPct val="30000"/>
              </a:spcBef>
              <a:buFont typeface="Wingdings" panose="05000000000000000000" pitchFamily="2" charset="2"/>
              <a:buChar char="ü"/>
            </a:pPr>
            <a:r>
              <a:rPr lang="en-US" dirty="0">
                <a:solidFill>
                  <a:prstClr val="black"/>
                </a:solidFill>
              </a:rPr>
              <a:t>Liskov Substitution Principle (LSP</a:t>
            </a:r>
            <a:r>
              <a:rPr lang="en-US" dirty="0" smtClean="0">
                <a:solidFill>
                  <a:prstClr val="black"/>
                </a:solidFill>
              </a:rPr>
              <a:t>)</a:t>
            </a:r>
          </a:p>
          <a:p>
            <a:pPr marL="687388" lvl="1" indent="-227013">
              <a:buFont typeface="Wingdings" panose="05000000000000000000" pitchFamily="2" charset="2"/>
              <a:buChar char="ü"/>
            </a:pPr>
            <a:r>
              <a:rPr lang="en-US" dirty="0" smtClean="0"/>
              <a:t>Interface </a:t>
            </a:r>
            <a:r>
              <a:rPr lang="en-US" dirty="0"/>
              <a:t>Segregation Principle (ISP)</a:t>
            </a:r>
          </a:p>
          <a:p>
            <a:pPr marL="687388" lvl="1" indent="-227013">
              <a:buFont typeface="Wingdings" panose="05000000000000000000" pitchFamily="2" charset="2"/>
              <a:buChar char="ü"/>
            </a:pPr>
            <a:r>
              <a:rPr lang="en-US" dirty="0"/>
              <a:t>Dependency Inversion Principle (</a:t>
            </a:r>
            <a:r>
              <a:rPr lang="en-US" dirty="0" smtClean="0"/>
              <a:t>DIP)</a:t>
            </a:r>
          </a:p>
          <a:p>
            <a:pPr marL="461963" indent="-234950">
              <a:buFont typeface="Wingdings" panose="05000000000000000000" pitchFamily="2" charset="2"/>
              <a:buChar char="§"/>
            </a:pPr>
            <a:r>
              <a:rPr lang="en-US" dirty="0" smtClean="0"/>
              <a:t>These </a:t>
            </a:r>
            <a:r>
              <a:rPr lang="en-US" dirty="0"/>
              <a:t>principles can be applied to classes belonging to any layer of the </a:t>
            </a:r>
            <a:r>
              <a:rPr lang="en-US" dirty="0" smtClean="0"/>
              <a:t>application</a:t>
            </a:r>
          </a:p>
          <a:p>
            <a:pPr marL="687388" indent="-225425">
              <a:buFont typeface="Wingdings" panose="05000000000000000000" pitchFamily="2" charset="2"/>
              <a:buChar char="ü"/>
            </a:pPr>
            <a:r>
              <a:rPr lang="en-US" dirty="0" smtClean="0"/>
              <a:t>data access</a:t>
            </a:r>
          </a:p>
          <a:p>
            <a:pPr marL="687388" indent="-225425">
              <a:buFont typeface="Wingdings" panose="05000000000000000000" pitchFamily="2" charset="2"/>
              <a:buChar char="ü"/>
            </a:pPr>
            <a:r>
              <a:rPr lang="en-US" dirty="0" smtClean="0"/>
              <a:t>business logic</a:t>
            </a:r>
          </a:p>
          <a:p>
            <a:pPr marL="687388" indent="-225425">
              <a:buFont typeface="Wingdings" panose="05000000000000000000" pitchFamily="2" charset="2"/>
              <a:buChar char="ü"/>
            </a:pPr>
            <a:r>
              <a:rPr lang="en-US" dirty="0" smtClean="0"/>
              <a:t>user interface</a:t>
            </a:r>
          </a:p>
          <a:p>
            <a:pPr marL="461963" indent="-234950">
              <a:buFont typeface="Wingdings" panose="05000000000000000000" pitchFamily="2" charset="2"/>
              <a:buChar char="§"/>
            </a:pPr>
            <a:r>
              <a:rPr lang="en-US" dirty="0" smtClean="0"/>
              <a:t>The </a:t>
            </a:r>
            <a:r>
              <a:rPr lang="en-US" dirty="0"/>
              <a:t>point is to arrive at a better class design that contributes to the flexible and maintainable code base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17019419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As mentioned in Chapter 1, the principles of object-oriented software design discussed in this chapter are elaborated by Robert C. Martin and Micah Martin in their book Agile Principles, Patterns, and Practices in C# . </a:t>
            </a:r>
            <a:endParaRPr lang="en-US" dirty="0" smtClean="0"/>
          </a:p>
          <a:p>
            <a:pPr lvl="1"/>
            <a:r>
              <a:rPr lang="en-US" dirty="0" smtClean="0"/>
              <a:t>The </a:t>
            </a:r>
            <a:r>
              <a:rPr lang="en-US" dirty="0"/>
              <a:t>acronym SOLID was introduced by </a:t>
            </a:r>
            <a:r>
              <a:rPr lang="en-US" dirty="0">
                <a:solidFill>
                  <a:srgbClr val="FF0000"/>
                </a:solidFill>
              </a:rPr>
              <a:t>Michael Feathers </a:t>
            </a:r>
            <a:r>
              <a:rPr lang="en-US" dirty="0"/>
              <a:t>to help one remember these principles easily</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2635627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Responsibility Principle (SRP)</a:t>
            </a:r>
          </a:p>
        </p:txBody>
      </p:sp>
      <p:sp>
        <p:nvSpPr>
          <p:cNvPr id="3" name="Content Placeholder 2"/>
          <p:cNvSpPr>
            <a:spLocks noGrp="1"/>
          </p:cNvSpPr>
          <p:nvPr>
            <p:ph idx="1"/>
          </p:nvPr>
        </p:nvSpPr>
        <p:spPr/>
        <p:txBody>
          <a:bodyPr/>
          <a:lstStyle/>
          <a:p>
            <a:r>
              <a:rPr lang="en-US" dirty="0"/>
              <a:t>Single Responsibility Principle can be stated as </a:t>
            </a:r>
            <a:r>
              <a:rPr lang="en-US" dirty="0" smtClean="0"/>
              <a:t>follows:</a:t>
            </a:r>
          </a:p>
          <a:p>
            <a:pPr marL="0" indent="0">
              <a:buNone/>
            </a:pPr>
            <a:r>
              <a:rPr lang="en-US" dirty="0"/>
              <a:t>	</a:t>
            </a:r>
            <a:r>
              <a:rPr lang="en-US" b="1" i="1" dirty="0" smtClean="0"/>
              <a:t>A </a:t>
            </a:r>
            <a:r>
              <a:rPr lang="en-US" b="1" i="1" dirty="0"/>
              <a:t>class should have only a single </a:t>
            </a:r>
            <a:r>
              <a:rPr lang="en-US" b="1" i="1" dirty="0" smtClean="0"/>
              <a:t>responsibility.</a:t>
            </a:r>
          </a:p>
          <a:p>
            <a:pPr lvl="1"/>
            <a:r>
              <a:rPr lang="en-US" dirty="0" smtClean="0"/>
              <a:t>Any </a:t>
            </a:r>
            <a:r>
              <a:rPr lang="en-US" dirty="0"/>
              <a:t>class is intended to do some work. That work can be as simple as holding an application state or as complex as resource-intensive </a:t>
            </a:r>
            <a:r>
              <a:rPr lang="en-US" dirty="0" smtClean="0"/>
              <a:t>processing.</a:t>
            </a:r>
          </a:p>
          <a:p>
            <a:pPr lvl="1"/>
            <a:r>
              <a:rPr lang="en-US" dirty="0" smtClean="0"/>
              <a:t>However</a:t>
            </a:r>
            <a:r>
              <a:rPr lang="en-US" dirty="0"/>
              <a:t>, if a class is designed to carry multiple responsibilities, it can create problems at a later stage. </a:t>
            </a:r>
            <a:endParaRPr lang="en-US" dirty="0" smtClean="0"/>
          </a:p>
          <a:p>
            <a:pPr lvl="1"/>
            <a:r>
              <a:rPr lang="en-US" dirty="0" smtClean="0"/>
              <a:t>Suppose </a:t>
            </a:r>
            <a:r>
              <a:rPr lang="en-US" dirty="0"/>
              <a:t>that you are building a web application that deals with customers and </a:t>
            </a:r>
            <a:r>
              <a:rPr lang="en-US" dirty="0" smtClean="0"/>
              <a:t>orders.</a:t>
            </a:r>
          </a:p>
          <a:p>
            <a:pPr lvl="1"/>
            <a:r>
              <a:rPr lang="en-US" dirty="0" smtClean="0"/>
              <a:t>As </a:t>
            </a:r>
            <a:r>
              <a:rPr lang="en-US" dirty="0"/>
              <a:t>a part of the functionality, you are required to provide </a:t>
            </a:r>
            <a:r>
              <a:rPr lang="en-US" dirty="0">
                <a:solidFill>
                  <a:srgbClr val="FF0000"/>
                </a:solidFill>
              </a:rPr>
              <a:t>search</a:t>
            </a:r>
            <a:r>
              <a:rPr lang="en-US" dirty="0"/>
              <a:t> </a:t>
            </a:r>
            <a:r>
              <a:rPr lang="en-US" dirty="0">
                <a:solidFill>
                  <a:srgbClr val="FF0000"/>
                </a:solidFill>
              </a:rPr>
              <a:t>functionality</a:t>
            </a:r>
            <a:r>
              <a:rPr lang="en-US" dirty="0"/>
              <a:t> that searches a customer database on certain </a:t>
            </a:r>
            <a:r>
              <a:rPr lang="en-US" dirty="0" smtClean="0"/>
              <a:t>criteria.</a:t>
            </a:r>
          </a:p>
          <a:p>
            <a:pPr lvl="1"/>
            <a:r>
              <a:rPr lang="en-US" dirty="0" smtClean="0"/>
              <a:t>Now</a:t>
            </a:r>
            <a:r>
              <a:rPr lang="en-US" dirty="0"/>
              <a:t>, let’s say you created the CustomerSearch class as shown in </a:t>
            </a:r>
            <a:r>
              <a:rPr lang="en-US" dirty="0">
                <a:solidFill>
                  <a:srgbClr val="FF0000"/>
                </a:solidFill>
              </a:rPr>
              <a:t>Figure </a:t>
            </a:r>
            <a:r>
              <a:rPr lang="en-US" dirty="0" smtClean="0">
                <a:solidFill>
                  <a:srgbClr val="FF0000"/>
                </a:solidFill>
              </a:rPr>
              <a:t>2-1</a:t>
            </a:r>
            <a:r>
              <a:rPr lang="en-US" dirty="0" smtClean="0"/>
              <a:t>.</a:t>
            </a:r>
          </a:p>
          <a:p>
            <a:pPr lvl="1"/>
            <a:r>
              <a:rPr lang="en-US" dirty="0"/>
              <a:t>As you can see, the CustomerSearch class has three public methods: SearchByCountry</a:t>
            </a:r>
            <a:r>
              <a:rPr lang="en-US" dirty="0" smtClean="0"/>
              <a:t>( ) </a:t>
            </a:r>
            <a:r>
              <a:rPr lang="en-US" dirty="0"/>
              <a:t>, SearchByCompanyName</a:t>
            </a:r>
            <a:r>
              <a:rPr lang="en-US" dirty="0" smtClean="0"/>
              <a:t>( ) </a:t>
            </a:r>
            <a:r>
              <a:rPr lang="en-US" dirty="0"/>
              <a:t>, and SearchByContactName</a:t>
            </a:r>
            <a:r>
              <a:rPr lang="en-US" dirty="0" smtClean="0"/>
              <a:t>( ).</a:t>
            </a:r>
          </a:p>
          <a:p>
            <a:pPr lvl="1"/>
            <a:r>
              <a:rPr lang="en-US" dirty="0" smtClean="0"/>
              <a:t>These </a:t>
            </a:r>
            <a:r>
              <a:rPr lang="en-US" dirty="0"/>
              <a:t>three methods search the customer table on the basis of supplied country, company name, and contact person, respectively, and return the search results as a list of Customer objects</a:t>
            </a:r>
            <a:r>
              <a:rPr lang="en-US" dirty="0" smtClean="0"/>
              <a:t>.</a:t>
            </a:r>
          </a:p>
          <a:p>
            <a:pPr lvl="1"/>
            <a:r>
              <a:rPr lang="en-US" dirty="0"/>
              <a:t>So far, so good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3889149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2-1</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63</a:t>
            </a:fld>
            <a:endParaRPr lang="en-US" dirty="0"/>
          </a:p>
        </p:txBody>
      </p:sp>
      <p:pic>
        <p:nvPicPr>
          <p:cNvPr id="9" name="Picture 8"/>
          <p:cNvPicPr>
            <a:picLocks noChangeAspect="1"/>
          </p:cNvPicPr>
          <p:nvPr/>
        </p:nvPicPr>
        <p:blipFill>
          <a:blip r:embed="rId2"/>
          <a:stretch>
            <a:fillRect/>
          </a:stretch>
        </p:blipFill>
        <p:spPr>
          <a:xfrm>
            <a:off x="152400" y="1253782"/>
            <a:ext cx="3610927" cy="2276318"/>
          </a:xfrm>
          <a:prstGeom prst="rect">
            <a:avLst/>
          </a:prstGeom>
          <a:ln>
            <a:solidFill>
              <a:schemeClr val="accent1"/>
            </a:solidFill>
          </a:ln>
        </p:spPr>
      </p:pic>
    </p:spTree>
    <p:extLst>
      <p:ext uri="{BB962C8B-B14F-4D97-AF65-F5344CB8AC3E}">
        <p14:creationId xmlns:p14="http://schemas.microsoft.com/office/powerpoint/2010/main" val="2023292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In UML class diagrams, a class is represented by a rectangle with the class name mentioned in the top compartment. Methods are listed inside the </a:t>
            </a:r>
            <a:r>
              <a:rPr lang="en-US" dirty="0" smtClean="0"/>
              <a:t>rectangle.</a:t>
            </a:r>
          </a:p>
          <a:p>
            <a:pPr lvl="1"/>
            <a:r>
              <a:rPr lang="en-US" dirty="0" smtClean="0"/>
              <a:t>The </a:t>
            </a:r>
            <a:r>
              <a:rPr lang="en-US" dirty="0">
                <a:solidFill>
                  <a:srgbClr val="FF0000"/>
                </a:solidFill>
              </a:rPr>
              <a:t>+ sign</a:t>
            </a:r>
            <a:r>
              <a:rPr lang="en-US" dirty="0"/>
              <a:t> indicates that a method is </a:t>
            </a:r>
            <a:r>
              <a:rPr lang="en-US" dirty="0">
                <a:solidFill>
                  <a:srgbClr val="FF0000"/>
                </a:solidFill>
              </a:rPr>
              <a:t>public</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1771142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Requirement</a:t>
            </a:r>
            <a:endParaRPr lang="en-US" dirty="0"/>
          </a:p>
        </p:txBody>
      </p:sp>
      <p:sp>
        <p:nvSpPr>
          <p:cNvPr id="3" name="Content Placeholder 2"/>
          <p:cNvSpPr>
            <a:spLocks noGrp="1"/>
          </p:cNvSpPr>
          <p:nvPr>
            <p:ph idx="1"/>
          </p:nvPr>
        </p:nvSpPr>
        <p:spPr/>
        <p:txBody>
          <a:bodyPr/>
          <a:lstStyle/>
          <a:p>
            <a:r>
              <a:rPr lang="en-US" dirty="0"/>
              <a:t>Now, say that one day the need arises to export the search results into the Comma Separated Values (CSV) format so that the end user can download the results and open them in Excel or Notepad for further </a:t>
            </a:r>
            <a:r>
              <a:rPr lang="en-US" dirty="0" smtClean="0"/>
              <a:t>processing.</a:t>
            </a:r>
          </a:p>
          <a:p>
            <a:pPr lvl="1"/>
            <a:r>
              <a:rPr lang="en-US" dirty="0" smtClean="0"/>
              <a:t>To </a:t>
            </a:r>
            <a:r>
              <a:rPr lang="en-US" dirty="0"/>
              <a:t>deal with this requirement, let’s assume that you modified the CustomerSearch class as shown in </a:t>
            </a:r>
            <a:r>
              <a:rPr lang="en-US" dirty="0">
                <a:solidFill>
                  <a:srgbClr val="FF0000"/>
                </a:solidFill>
              </a:rPr>
              <a:t>Figure </a:t>
            </a:r>
            <a:r>
              <a:rPr lang="en-US" dirty="0" smtClean="0">
                <a:solidFill>
                  <a:srgbClr val="FF0000"/>
                </a:solidFill>
              </a:rPr>
              <a:t>2-2</a:t>
            </a:r>
            <a:r>
              <a:rPr lang="en-US" dirty="0" smtClean="0"/>
              <a:t>.</a:t>
            </a:r>
          </a:p>
          <a:p>
            <a:pPr lvl="1"/>
            <a:r>
              <a:rPr lang="en-US" dirty="0"/>
              <a:t>The CustomerSearch class now has an additional method— </a:t>
            </a:r>
            <a:r>
              <a:rPr lang="en-US" dirty="0">
                <a:solidFill>
                  <a:srgbClr val="FF0000"/>
                </a:solidFill>
              </a:rPr>
              <a:t>ExportToCSV</a:t>
            </a:r>
            <a:r>
              <a:rPr lang="en-US" dirty="0" smtClean="0">
                <a:solidFill>
                  <a:srgbClr val="FF0000"/>
                </a:solidFill>
              </a:rPr>
              <a:t>( )</a:t>
            </a:r>
            <a:r>
              <a:rPr lang="en-US" dirty="0" smtClean="0"/>
              <a:t> </a:t>
            </a:r>
            <a:r>
              <a:rPr lang="en-US" dirty="0"/>
              <a:t>—that takes the search results as its parameter and then generates the CSV equivalent for the purposes of </a:t>
            </a:r>
            <a:r>
              <a:rPr lang="en-US" dirty="0" smtClean="0"/>
              <a:t>downloading.</a:t>
            </a:r>
          </a:p>
          <a:p>
            <a:pPr lvl="2"/>
            <a:r>
              <a:rPr lang="en-US" dirty="0" smtClean="0"/>
              <a:t>Although </a:t>
            </a:r>
            <a:r>
              <a:rPr lang="en-US" dirty="0"/>
              <a:t>this design change sounds quite normal, it has a </a:t>
            </a:r>
            <a:r>
              <a:rPr lang="en-US" dirty="0">
                <a:solidFill>
                  <a:srgbClr val="FF0000"/>
                </a:solidFill>
              </a:rPr>
              <a:t>design </a:t>
            </a:r>
            <a:r>
              <a:rPr lang="en-US" dirty="0" smtClean="0">
                <a:solidFill>
                  <a:srgbClr val="FF0000"/>
                </a:solidFill>
              </a:rPr>
              <a:t>flaw</a:t>
            </a:r>
            <a:r>
              <a:rPr lang="en-US" dirty="0" smtClean="0"/>
              <a:t>.</a:t>
            </a:r>
          </a:p>
          <a:p>
            <a:pPr lvl="2"/>
            <a:r>
              <a:rPr lang="en-US" dirty="0" smtClean="0"/>
              <a:t>The </a:t>
            </a:r>
            <a:r>
              <a:rPr lang="en-US" dirty="0"/>
              <a:t>CustomerSearch class now has two </a:t>
            </a:r>
            <a:r>
              <a:rPr lang="en-US" dirty="0" smtClean="0"/>
              <a:t>responsibilities.</a:t>
            </a:r>
          </a:p>
          <a:p>
            <a:pPr lvl="1"/>
            <a:r>
              <a:rPr lang="en-US" dirty="0" smtClean="0"/>
              <a:t>Earlier</a:t>
            </a:r>
            <a:r>
              <a:rPr lang="en-US" dirty="0"/>
              <a:t>, the CustomerSearch class was responsible only for searching the customer data; now it is also responsible for exporting the </a:t>
            </a:r>
            <a:r>
              <a:rPr lang="en-US" dirty="0" smtClean="0"/>
              <a:t>data.</a:t>
            </a:r>
          </a:p>
          <a:p>
            <a:pPr lvl="1"/>
            <a:r>
              <a:rPr lang="en-US" dirty="0" smtClean="0"/>
              <a:t>Imagine </a:t>
            </a:r>
            <a:r>
              <a:rPr lang="en-US" dirty="0"/>
              <a:t>a situation where the need arose to export the data to XML format or PDF </a:t>
            </a:r>
            <a:r>
              <a:rPr lang="en-US" dirty="0" smtClean="0"/>
              <a:t>format.</a:t>
            </a:r>
          </a:p>
          <a:p>
            <a:pPr lvl="1"/>
            <a:r>
              <a:rPr lang="en-US" dirty="0" smtClean="0"/>
              <a:t>If </a:t>
            </a:r>
            <a:r>
              <a:rPr lang="en-US" dirty="0"/>
              <a:t>that happened, you would need to change the CustomerSearch class </a:t>
            </a:r>
            <a:r>
              <a:rPr lang="en-US" dirty="0" smtClean="0"/>
              <a:t>again.</a:t>
            </a:r>
          </a:p>
          <a:p>
            <a:pPr lvl="1"/>
            <a:r>
              <a:rPr lang="en-US" dirty="0" smtClean="0"/>
              <a:t>Although </a:t>
            </a:r>
            <a:r>
              <a:rPr lang="en-US" dirty="0"/>
              <a:t>there was no change in the search functionality of the CustomerSearch class (which was the original and primary responsibility of the class), you would need to change it, because the data-export functionality was changed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16989891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Requirement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Any </a:t>
            </a:r>
            <a:r>
              <a:rPr lang="en-US" dirty="0"/>
              <a:t>change in the CustomerSearch class would also require testing to ensure that the changes did not affect the rest of the application</a:t>
            </a:r>
            <a:r>
              <a:rPr lang="en-US" dirty="0" smtClean="0"/>
              <a:t>.</a:t>
            </a:r>
          </a:p>
          <a:p>
            <a:pPr lvl="1"/>
            <a:r>
              <a:rPr lang="en-US" dirty="0"/>
              <a:t>The </a:t>
            </a:r>
            <a:r>
              <a:rPr lang="en-US" dirty="0">
                <a:solidFill>
                  <a:srgbClr val="FF0000"/>
                </a:solidFill>
              </a:rPr>
              <a:t>root issue</a:t>
            </a:r>
            <a:r>
              <a:rPr lang="en-US" dirty="0"/>
              <a:t> here is that the CustomerSearch class is being assigned multiple </a:t>
            </a:r>
            <a:r>
              <a:rPr lang="en-US" dirty="0" smtClean="0"/>
              <a:t>responsibilities.</a:t>
            </a:r>
          </a:p>
          <a:p>
            <a:pPr lvl="2"/>
            <a:r>
              <a:rPr lang="en-US" dirty="0" smtClean="0"/>
              <a:t>There </a:t>
            </a:r>
            <a:r>
              <a:rPr lang="en-US" dirty="0"/>
              <a:t>are two possible reasons for changing CustomerSearch —change in search functionality and change in the data-export </a:t>
            </a:r>
            <a:r>
              <a:rPr lang="en-US" dirty="0" smtClean="0"/>
              <a:t>functionality.</a:t>
            </a:r>
          </a:p>
          <a:p>
            <a:pPr lvl="2"/>
            <a:r>
              <a:rPr lang="en-US" dirty="0" smtClean="0"/>
              <a:t>A </a:t>
            </a:r>
            <a:r>
              <a:rPr lang="en-US" dirty="0"/>
              <a:t>change in either of those responsibilities requires a change in the CustomerSearch </a:t>
            </a:r>
            <a:r>
              <a:rPr lang="en-US" dirty="0" smtClean="0"/>
              <a:t>class.</a:t>
            </a:r>
          </a:p>
          <a:p>
            <a:pPr lvl="1"/>
            <a:r>
              <a:rPr lang="en-US" dirty="0" smtClean="0"/>
              <a:t>This </a:t>
            </a:r>
            <a:r>
              <a:rPr lang="en-US" dirty="0"/>
              <a:t>design issue can be corrected if the CustomerSearch class is designed adhering to Single Responsibility Principle. Let’s see how</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185443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2-2</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67</a:t>
            </a:fld>
            <a:endParaRPr lang="en-US" dirty="0"/>
          </a:p>
        </p:txBody>
      </p:sp>
      <p:pic>
        <p:nvPicPr>
          <p:cNvPr id="9" name="Picture 8"/>
          <p:cNvPicPr>
            <a:picLocks noChangeAspect="1"/>
          </p:cNvPicPr>
          <p:nvPr/>
        </p:nvPicPr>
        <p:blipFill>
          <a:blip r:embed="rId2"/>
          <a:stretch>
            <a:fillRect/>
          </a:stretch>
        </p:blipFill>
        <p:spPr>
          <a:xfrm>
            <a:off x="152400" y="1288681"/>
            <a:ext cx="5292498" cy="3314343"/>
          </a:xfrm>
          <a:prstGeom prst="rect">
            <a:avLst/>
          </a:prstGeom>
          <a:ln>
            <a:solidFill>
              <a:schemeClr val="accent1"/>
            </a:solidFill>
          </a:ln>
        </p:spPr>
      </p:pic>
    </p:spTree>
    <p:extLst>
      <p:ext uri="{BB962C8B-B14F-4D97-AF65-F5344CB8AC3E}">
        <p14:creationId xmlns:p14="http://schemas.microsoft.com/office/powerpoint/2010/main" val="249758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Design</a:t>
            </a:r>
            <a:endParaRPr lang="en-US" dirty="0"/>
          </a:p>
        </p:txBody>
      </p:sp>
      <p:sp>
        <p:nvSpPr>
          <p:cNvPr id="3" name="Content Placeholder 2"/>
          <p:cNvSpPr>
            <a:spLocks noGrp="1"/>
          </p:cNvSpPr>
          <p:nvPr>
            <p:ph idx="1"/>
          </p:nvPr>
        </p:nvSpPr>
        <p:spPr/>
        <p:txBody>
          <a:bodyPr/>
          <a:lstStyle/>
          <a:p>
            <a:r>
              <a:rPr lang="en-US" dirty="0"/>
              <a:t>Have a look at </a:t>
            </a:r>
            <a:r>
              <a:rPr lang="en-US" dirty="0">
                <a:solidFill>
                  <a:srgbClr val="FF0000"/>
                </a:solidFill>
              </a:rPr>
              <a:t>Figure </a:t>
            </a:r>
            <a:r>
              <a:rPr lang="en-US" dirty="0" smtClean="0">
                <a:solidFill>
                  <a:srgbClr val="FF0000"/>
                </a:solidFill>
              </a:rPr>
              <a:t>2-3</a:t>
            </a:r>
            <a:r>
              <a:rPr lang="en-US" dirty="0" smtClean="0"/>
              <a:t>, </a:t>
            </a:r>
            <a:r>
              <a:rPr lang="en-US" dirty="0"/>
              <a:t>which shows the modified class design .</a:t>
            </a:r>
          </a:p>
          <a:p>
            <a:pPr lvl="1"/>
            <a:r>
              <a:rPr lang="en-US" dirty="0"/>
              <a:t>The modified design has two independent classes— CustomerSearch and </a:t>
            </a:r>
            <a:r>
              <a:rPr lang="en-US" dirty="0" smtClean="0"/>
              <a:t>CustomerDataExporter.</a:t>
            </a:r>
          </a:p>
          <a:p>
            <a:pPr lvl="1"/>
            <a:r>
              <a:rPr lang="en-US" dirty="0" smtClean="0"/>
              <a:t>The </a:t>
            </a:r>
            <a:r>
              <a:rPr lang="en-US" dirty="0"/>
              <a:t>former class is given the responsibility of searching customer </a:t>
            </a:r>
            <a:r>
              <a:rPr lang="en-US" dirty="0" smtClean="0"/>
              <a:t>data.</a:t>
            </a:r>
          </a:p>
          <a:p>
            <a:pPr lvl="1"/>
            <a:r>
              <a:rPr lang="en-US" dirty="0" smtClean="0"/>
              <a:t>The </a:t>
            </a:r>
            <a:r>
              <a:rPr lang="en-US" dirty="0"/>
              <a:t>responsibility of exporting search results is handled by the latter class using two methods— ExportToCSV</a:t>
            </a:r>
            <a:r>
              <a:rPr lang="en-US" dirty="0" smtClean="0"/>
              <a:t>( ) </a:t>
            </a:r>
            <a:r>
              <a:rPr lang="en-US" dirty="0"/>
              <a:t>and ExportToXML</a:t>
            </a:r>
            <a:r>
              <a:rPr lang="en-US" dirty="0" smtClean="0"/>
              <a:t>( ) .</a:t>
            </a:r>
          </a:p>
          <a:p>
            <a:pPr lvl="1"/>
            <a:r>
              <a:rPr lang="en-US" dirty="0" smtClean="0"/>
              <a:t>This </a:t>
            </a:r>
            <a:r>
              <a:rPr lang="en-US" dirty="0"/>
              <a:t>way, CustomerSearch and CustomerDataExporter each have one and only one </a:t>
            </a:r>
            <a:r>
              <a:rPr lang="en-US" dirty="0" smtClean="0"/>
              <a:t>responsibility.</a:t>
            </a:r>
          </a:p>
          <a:p>
            <a:pPr lvl="1"/>
            <a:r>
              <a:rPr lang="en-US" dirty="0" smtClean="0"/>
              <a:t>If </a:t>
            </a:r>
            <a:r>
              <a:rPr lang="en-US" dirty="0"/>
              <a:t>in the future you need to export the data into some other format (say, PDF), you would need to modify the CustomerDataExporter class </a:t>
            </a:r>
            <a:r>
              <a:rPr lang="en-US" dirty="0" smtClean="0"/>
              <a:t>only.</a:t>
            </a:r>
          </a:p>
          <a:p>
            <a:pPr lvl="1"/>
            <a:r>
              <a:rPr lang="en-US" dirty="0" smtClean="0"/>
              <a:t>The </a:t>
            </a:r>
            <a:r>
              <a:rPr lang="en-US" dirty="0"/>
              <a:t>CustomerSearch class remains unaffected by this </a:t>
            </a:r>
            <a:r>
              <a:rPr lang="en-US" dirty="0" smtClean="0"/>
              <a:t>change.</a:t>
            </a:r>
          </a:p>
          <a:p>
            <a:pPr lvl="1"/>
            <a:r>
              <a:rPr lang="en-US" dirty="0" smtClean="0"/>
              <a:t>This </a:t>
            </a:r>
            <a:r>
              <a:rPr lang="en-US" dirty="0"/>
              <a:t>also means that only CustomerDataExporter requires retesting (since only it got changed</a:t>
            </a:r>
            <a:r>
              <a:rPr lang="en-US" dirty="0" smtClean="0"/>
              <a:t>).</a:t>
            </a:r>
          </a:p>
          <a:p>
            <a:pPr lvl="1"/>
            <a:r>
              <a:rPr lang="en-US" dirty="0" smtClean="0"/>
              <a:t>Now </a:t>
            </a:r>
            <a:r>
              <a:rPr lang="en-US" dirty="0"/>
              <a:t>the CustomerSearch class has one and only one reason to change—change in the searching logic</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27433827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2-3</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69</a:t>
            </a:fld>
            <a:endParaRPr lang="en-US" dirty="0"/>
          </a:p>
        </p:txBody>
      </p:sp>
      <p:pic>
        <p:nvPicPr>
          <p:cNvPr id="2" name="Picture 1"/>
          <p:cNvPicPr>
            <a:picLocks noChangeAspect="1"/>
          </p:cNvPicPr>
          <p:nvPr/>
        </p:nvPicPr>
        <p:blipFill>
          <a:blip r:embed="rId2"/>
          <a:stretch>
            <a:fillRect/>
          </a:stretch>
        </p:blipFill>
        <p:spPr>
          <a:xfrm>
            <a:off x="152400" y="1271352"/>
            <a:ext cx="3649299" cy="4184976"/>
          </a:xfrm>
          <a:prstGeom prst="rect">
            <a:avLst/>
          </a:prstGeom>
          <a:ln>
            <a:solidFill>
              <a:schemeClr val="accent1"/>
            </a:solidFill>
          </a:ln>
        </p:spPr>
      </p:pic>
    </p:spTree>
    <p:extLst>
      <p:ext uri="{BB962C8B-B14F-4D97-AF65-F5344CB8AC3E}">
        <p14:creationId xmlns:p14="http://schemas.microsoft.com/office/powerpoint/2010/main" val="354326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Object-oriented Programming</a:t>
            </a:r>
          </a:p>
        </p:txBody>
      </p:sp>
      <p:sp>
        <p:nvSpPr>
          <p:cNvPr id="3" name="Content Placeholder 2"/>
          <p:cNvSpPr>
            <a:spLocks noGrp="1"/>
          </p:cNvSpPr>
          <p:nvPr>
            <p:ph idx="1"/>
          </p:nvPr>
        </p:nvSpPr>
        <p:spPr/>
        <p:txBody>
          <a:bodyPr/>
          <a:lstStyle/>
          <a:p>
            <a:r>
              <a:rPr lang="en-US" dirty="0"/>
              <a:t>C# is an object-oriented programming </a:t>
            </a:r>
            <a:r>
              <a:rPr lang="en-US" dirty="0" smtClean="0"/>
              <a:t>language.</a:t>
            </a:r>
          </a:p>
          <a:p>
            <a:pPr lvl="1"/>
            <a:r>
              <a:rPr lang="en-US" dirty="0" smtClean="0"/>
              <a:t>As </a:t>
            </a:r>
            <a:r>
              <a:rPr lang="en-US" dirty="0"/>
              <a:t>an ASP.NET developer who knows C#, you are probably aware of its features and </a:t>
            </a:r>
            <a:r>
              <a:rPr lang="en-US" dirty="0" smtClean="0"/>
              <a:t>capabilities</a:t>
            </a:r>
          </a:p>
          <a:p>
            <a:pPr lvl="1"/>
            <a:r>
              <a:rPr lang="en-US" dirty="0" smtClean="0"/>
              <a:t>Since </a:t>
            </a:r>
            <a:r>
              <a:rPr lang="en-US" dirty="0"/>
              <a:t>this book is about object-oriented design principles and patterns, let’s quickly brush up on our knowledge of the fundamental building blocks of object-oriented </a:t>
            </a:r>
            <a:r>
              <a:rPr lang="en-US" dirty="0" smtClean="0"/>
              <a:t>programming.</a:t>
            </a:r>
          </a:p>
          <a:p>
            <a:pPr lvl="1"/>
            <a:r>
              <a:rPr lang="en-US" dirty="0" smtClean="0"/>
              <a:t>This </a:t>
            </a:r>
            <a:r>
              <a:rPr lang="en-US" dirty="0"/>
              <a:t>section will discuss features of object-oriented programming such </a:t>
            </a:r>
            <a:r>
              <a:rPr lang="en-US" dirty="0" smtClean="0"/>
              <a:t>as</a:t>
            </a:r>
          </a:p>
          <a:p>
            <a:pPr lvl="2"/>
            <a:r>
              <a:rPr lang="en-US" dirty="0" smtClean="0"/>
              <a:t>Classes		objects</a:t>
            </a:r>
          </a:p>
          <a:p>
            <a:pPr lvl="2"/>
            <a:r>
              <a:rPr lang="en-US" dirty="0" smtClean="0"/>
              <a:t>Abstraction	encapsulation</a:t>
            </a:r>
          </a:p>
          <a:p>
            <a:pPr lvl="2"/>
            <a:r>
              <a:rPr lang="en-US" dirty="0" smtClean="0"/>
              <a:t>Inheritance	interfaces</a:t>
            </a:r>
          </a:p>
          <a:p>
            <a:pPr lvl="2"/>
            <a:r>
              <a:rPr lang="en-US" dirty="0" smtClean="0"/>
              <a:t>Polymorphism</a:t>
            </a:r>
          </a:p>
          <a:p>
            <a:pPr lvl="1"/>
            <a:r>
              <a:rPr lang="en-US" dirty="0" smtClean="0"/>
              <a:t>If </a:t>
            </a:r>
            <a:r>
              <a:rPr lang="en-US" dirty="0"/>
              <a:t>you are already familiar with these concepts, feel free to skip or skim through this </a:t>
            </a:r>
            <a:r>
              <a:rPr lang="en-US" dirty="0" smtClean="0"/>
              <a:t>section.</a:t>
            </a:r>
          </a:p>
          <a:p>
            <a:pPr lvl="1"/>
            <a:r>
              <a:rPr lang="en-US" dirty="0" smtClean="0"/>
              <a:t>If </a:t>
            </a:r>
            <a:r>
              <a:rPr lang="en-US" dirty="0"/>
              <a:t>you are unsure about your understanding of these concepts, I suggest that you read this section and make sure that you are comfortable with the </a:t>
            </a:r>
            <a:r>
              <a:rPr lang="en-US" dirty="0" smtClean="0"/>
              <a:t>material.</a:t>
            </a:r>
          </a:p>
          <a:p>
            <a:pPr lvl="1"/>
            <a:r>
              <a:rPr lang="en-US" dirty="0" smtClean="0"/>
              <a:t>These </a:t>
            </a:r>
            <a:r>
              <a:rPr lang="en-US" dirty="0"/>
              <a:t>features are heavily used in any object-oriented system, and the rest of this book will assume that you understand them. Let’s begin</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25250213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Just </a:t>
            </a:r>
            <a:r>
              <a:rPr lang="en-US" dirty="0"/>
              <a:t>to make your understanding of SRP clear, let’s translate the preceding example into an ASP.NET application. </a:t>
            </a:r>
          </a:p>
          <a:p>
            <a:pPr lvl="1"/>
            <a:r>
              <a:rPr lang="en-US" dirty="0"/>
              <a:t>You will use the Customers table of the Northwind database as a source of customer </a:t>
            </a:r>
            <a:r>
              <a:rPr lang="en-US" dirty="0" smtClean="0"/>
              <a:t>data.</a:t>
            </a:r>
          </a:p>
          <a:p>
            <a:pPr lvl="1"/>
            <a:r>
              <a:rPr lang="en-US" dirty="0" smtClean="0"/>
              <a:t>The </a:t>
            </a:r>
            <a:r>
              <a:rPr lang="en-US" dirty="0"/>
              <a:t>main view of the application is shown in </a:t>
            </a:r>
            <a:r>
              <a:rPr lang="en-US" dirty="0">
                <a:solidFill>
                  <a:srgbClr val="FF0000"/>
                </a:solidFill>
              </a:rPr>
              <a:t>Figure </a:t>
            </a:r>
            <a:r>
              <a:rPr lang="en-US" dirty="0" smtClean="0">
                <a:solidFill>
                  <a:srgbClr val="FF0000"/>
                </a:solidFill>
              </a:rPr>
              <a:t>2-4</a:t>
            </a:r>
            <a:r>
              <a:rPr lang="en-US" dirty="0" smtClean="0"/>
              <a:t>.</a:t>
            </a:r>
          </a:p>
          <a:p>
            <a:pPr lvl="1"/>
            <a:r>
              <a:rPr lang="en-US" dirty="0"/>
              <a:t>As you can see, the main view consists of a textbox to specify search criteria, a dropdown list to select the column to search, and a Search </a:t>
            </a:r>
            <a:r>
              <a:rPr lang="en-US" dirty="0" smtClean="0"/>
              <a:t>button.</a:t>
            </a:r>
          </a:p>
          <a:p>
            <a:pPr lvl="1"/>
            <a:r>
              <a:rPr lang="en-US" dirty="0" smtClean="0"/>
              <a:t>Upon </a:t>
            </a:r>
            <a:r>
              <a:rPr lang="en-US" dirty="0"/>
              <a:t>entering a search criteria and clicking the Search button, results are displayed in another view, as shown in </a:t>
            </a:r>
            <a:r>
              <a:rPr lang="en-US" dirty="0">
                <a:solidFill>
                  <a:srgbClr val="FF0000"/>
                </a:solidFill>
              </a:rPr>
              <a:t>Figure </a:t>
            </a:r>
            <a:r>
              <a:rPr lang="en-US" dirty="0" smtClean="0">
                <a:solidFill>
                  <a:srgbClr val="FF0000"/>
                </a:solidFill>
              </a:rPr>
              <a:t>2-5</a:t>
            </a:r>
            <a:r>
              <a:rPr lang="en-US" dirty="0" smtClean="0"/>
              <a:t>.</a:t>
            </a:r>
          </a:p>
          <a:p>
            <a:pPr lvl="2"/>
            <a:r>
              <a:rPr lang="en-US" dirty="0"/>
              <a:t>The view showing search results renders them in a </a:t>
            </a:r>
            <a:r>
              <a:rPr lang="en-US" dirty="0" smtClean="0"/>
              <a:t>table.</a:t>
            </a:r>
          </a:p>
          <a:p>
            <a:pPr lvl="2"/>
            <a:r>
              <a:rPr lang="en-US" dirty="0" smtClean="0"/>
              <a:t>You </a:t>
            </a:r>
            <a:r>
              <a:rPr lang="en-US" dirty="0"/>
              <a:t>can download the results in CSV format by clicking the Export </a:t>
            </a:r>
            <a:r>
              <a:rPr lang="en-US" dirty="0" smtClean="0"/>
              <a:t>button.</a:t>
            </a:r>
          </a:p>
          <a:p>
            <a:pPr lvl="2"/>
            <a:r>
              <a:rPr lang="en-US" dirty="0" smtClean="0"/>
              <a:t>The </a:t>
            </a:r>
            <a:r>
              <a:rPr lang="en-US" dirty="0"/>
              <a:t>“Back to search” link takes you to the main view</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27599303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2-4</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71</a:t>
            </a:fld>
            <a:endParaRPr lang="en-US" dirty="0"/>
          </a:p>
        </p:txBody>
      </p:sp>
      <p:pic>
        <p:nvPicPr>
          <p:cNvPr id="3" name="Picture 2"/>
          <p:cNvPicPr>
            <a:picLocks noChangeAspect="1"/>
          </p:cNvPicPr>
          <p:nvPr/>
        </p:nvPicPr>
        <p:blipFill>
          <a:blip r:embed="rId2"/>
          <a:stretch>
            <a:fillRect/>
          </a:stretch>
        </p:blipFill>
        <p:spPr>
          <a:xfrm>
            <a:off x="152400" y="1263907"/>
            <a:ext cx="6915286" cy="3037855"/>
          </a:xfrm>
          <a:prstGeom prst="rect">
            <a:avLst/>
          </a:prstGeom>
          <a:ln>
            <a:solidFill>
              <a:schemeClr val="accent1"/>
            </a:solidFill>
          </a:ln>
        </p:spPr>
      </p:pic>
    </p:spTree>
    <p:extLst>
      <p:ext uri="{BB962C8B-B14F-4D97-AF65-F5344CB8AC3E}">
        <p14:creationId xmlns:p14="http://schemas.microsoft.com/office/powerpoint/2010/main" val="32432751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2-5</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72</a:t>
            </a:fld>
            <a:endParaRPr lang="en-US" dirty="0"/>
          </a:p>
        </p:txBody>
      </p:sp>
      <p:pic>
        <p:nvPicPr>
          <p:cNvPr id="2" name="Picture 1"/>
          <p:cNvPicPr>
            <a:picLocks noChangeAspect="1"/>
          </p:cNvPicPr>
          <p:nvPr/>
        </p:nvPicPr>
        <p:blipFill>
          <a:blip r:embed="rId2"/>
          <a:stretch>
            <a:fillRect/>
          </a:stretch>
        </p:blipFill>
        <p:spPr>
          <a:xfrm>
            <a:off x="152399" y="1262742"/>
            <a:ext cx="3766457" cy="5141420"/>
          </a:xfrm>
          <a:prstGeom prst="rect">
            <a:avLst/>
          </a:prstGeom>
          <a:ln>
            <a:solidFill>
              <a:schemeClr val="accent1"/>
            </a:solidFill>
          </a:ln>
        </p:spPr>
      </p:pic>
    </p:spTree>
    <p:extLst>
      <p:ext uri="{BB962C8B-B14F-4D97-AF65-F5344CB8AC3E}">
        <p14:creationId xmlns:p14="http://schemas.microsoft.com/office/powerpoint/2010/main" val="8309812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Open/Closed Principle (OCP)</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73</a:t>
            </a:fld>
            <a:endParaRPr lang="en-US" dirty="0"/>
          </a:p>
        </p:txBody>
      </p:sp>
    </p:spTree>
    <p:extLst>
      <p:ext uri="{BB962C8B-B14F-4D97-AF65-F5344CB8AC3E}">
        <p14:creationId xmlns:p14="http://schemas.microsoft.com/office/powerpoint/2010/main" val="1640441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Liskov Substitution Principle (LSP)</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74</a:t>
            </a:fld>
            <a:endParaRPr lang="en-US" dirty="0"/>
          </a:p>
        </p:txBody>
      </p:sp>
    </p:spTree>
    <p:extLst>
      <p:ext uri="{BB962C8B-B14F-4D97-AF65-F5344CB8AC3E}">
        <p14:creationId xmlns:p14="http://schemas.microsoft.com/office/powerpoint/2010/main" val="1944715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Interface Segregation Principle (ISP)</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75</a:t>
            </a:fld>
            <a:endParaRPr lang="en-US" dirty="0"/>
          </a:p>
        </p:txBody>
      </p:sp>
    </p:spTree>
    <p:extLst>
      <p:ext uri="{BB962C8B-B14F-4D97-AF65-F5344CB8AC3E}">
        <p14:creationId xmlns:p14="http://schemas.microsoft.com/office/powerpoint/2010/main" val="41995904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Dependency Inversion Principle (DIP)</a:t>
            </a:r>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76</a:t>
            </a:fld>
            <a:endParaRPr lang="en-US" dirty="0"/>
          </a:p>
        </p:txBody>
      </p:sp>
    </p:spTree>
    <p:extLst>
      <p:ext uri="{BB962C8B-B14F-4D97-AF65-F5344CB8AC3E}">
        <p14:creationId xmlns:p14="http://schemas.microsoft.com/office/powerpoint/2010/main" val="10812775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Creational Patterns: Singleton,</a:t>
            </a:r>
            <a:br>
              <a:rPr lang="en-US" dirty="0"/>
            </a:br>
            <a:r>
              <a:rPr lang="en-US" dirty="0"/>
              <a:t>Factory Method, and Prototype</a:t>
            </a:r>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3" name="Picture 2"/>
          <p:cNvPicPr>
            <a:picLocks noChangeAspect="1"/>
          </p:cNvPicPr>
          <p:nvPr/>
        </p:nvPicPr>
        <p:blipFill>
          <a:blip r:embed="rId2"/>
          <a:stretch>
            <a:fillRect/>
          </a:stretch>
        </p:blipFill>
        <p:spPr>
          <a:xfrm>
            <a:off x="7419975" y="4907546"/>
            <a:ext cx="4438650" cy="1600200"/>
          </a:xfrm>
          <a:prstGeom prst="rect">
            <a:avLst/>
          </a:prstGeom>
          <a:ln>
            <a:solidFill>
              <a:schemeClr val="accent1"/>
            </a:solidFill>
          </a:ln>
        </p:spPr>
      </p:pic>
      <p:sp>
        <p:nvSpPr>
          <p:cNvPr id="7" name="Date Placeholder 6"/>
          <p:cNvSpPr>
            <a:spLocks noGrp="1"/>
          </p:cNvSpPr>
          <p:nvPr>
            <p:ph type="dt" sz="half" idx="2"/>
          </p:nvPr>
        </p:nvSpPr>
        <p:spPr/>
        <p:txBody>
          <a:bodyPr/>
          <a:lstStyle/>
          <a:p>
            <a:r>
              <a:rPr lang="en-US" smtClean="0"/>
              <a:t>02 Jan 2018</a:t>
            </a:r>
            <a:endParaRPr lang="en-US" dirty="0"/>
          </a:p>
        </p:txBody>
      </p:sp>
      <p:sp>
        <p:nvSpPr>
          <p:cNvPr id="8" name="Slide Number Placeholder 7"/>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7167124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Gang of Four (GoF) patterns are classified into three </a:t>
            </a:r>
            <a:r>
              <a:rPr lang="en-US" dirty="0" smtClean="0"/>
              <a:t>categories:</a:t>
            </a:r>
          </a:p>
          <a:p>
            <a:pPr lvl="2"/>
            <a:r>
              <a:rPr lang="en-US" dirty="0" smtClean="0"/>
              <a:t>Creational</a:t>
            </a:r>
          </a:p>
          <a:p>
            <a:pPr lvl="2"/>
            <a:r>
              <a:rPr lang="en-US" dirty="0" smtClean="0"/>
              <a:t>Structural</a:t>
            </a:r>
          </a:p>
          <a:p>
            <a:pPr lvl="2"/>
            <a:r>
              <a:rPr lang="en-US" dirty="0" smtClean="0"/>
              <a:t>Behavioral</a:t>
            </a:r>
          </a:p>
          <a:p>
            <a:pPr lvl="1"/>
            <a:r>
              <a:rPr lang="en-US" dirty="0" smtClean="0"/>
              <a:t>In </a:t>
            </a:r>
            <a:r>
              <a:rPr lang="en-US" dirty="0"/>
              <a:t>this chapter, you will begin by dissecting a few creational </a:t>
            </a:r>
            <a:r>
              <a:rPr lang="en-US" dirty="0" smtClean="0"/>
              <a:t>patterns.</a:t>
            </a:r>
          </a:p>
          <a:p>
            <a:pPr lvl="1"/>
            <a:r>
              <a:rPr lang="en-US" dirty="0" smtClean="0"/>
              <a:t>As </a:t>
            </a:r>
            <a:r>
              <a:rPr lang="en-US" dirty="0"/>
              <a:t>the name suggests, creational patterns are design patterns that deal </a:t>
            </a:r>
            <a:r>
              <a:rPr lang="en-US" dirty="0" smtClean="0"/>
              <a:t>with</a:t>
            </a:r>
          </a:p>
          <a:p>
            <a:pPr lvl="2"/>
            <a:r>
              <a:rPr lang="en-US" dirty="0" smtClean="0">
                <a:solidFill>
                  <a:srgbClr val="FF0000"/>
                </a:solidFill>
              </a:rPr>
              <a:t>creation </a:t>
            </a:r>
            <a:r>
              <a:rPr lang="en-US" dirty="0">
                <a:solidFill>
                  <a:srgbClr val="FF0000"/>
                </a:solidFill>
              </a:rPr>
              <a:t>of objects</a:t>
            </a:r>
            <a:r>
              <a:rPr lang="en-US" dirty="0"/>
              <a:t>, </a:t>
            </a:r>
            <a:r>
              <a:rPr lang="en-US" dirty="0" smtClean="0"/>
              <a:t>or</a:t>
            </a:r>
          </a:p>
          <a:p>
            <a:pPr lvl="2"/>
            <a:r>
              <a:rPr lang="en-US" dirty="0" smtClean="0"/>
              <a:t>object </a:t>
            </a:r>
            <a:r>
              <a:rPr lang="en-US" dirty="0" smtClean="0">
                <a:solidFill>
                  <a:srgbClr val="FF0000"/>
                </a:solidFill>
              </a:rPr>
              <a:t>instantiation</a:t>
            </a:r>
            <a:endParaRPr lang="en-US" dirty="0" smtClean="0"/>
          </a:p>
          <a:p>
            <a:pPr lvl="1"/>
            <a:r>
              <a:rPr lang="en-US" dirty="0" smtClean="0"/>
              <a:t>The </a:t>
            </a:r>
            <a:r>
              <a:rPr lang="en-US" dirty="0"/>
              <a:t>C# language uses the </a:t>
            </a:r>
            <a:r>
              <a:rPr lang="en-US" dirty="0">
                <a:solidFill>
                  <a:srgbClr val="FF0000"/>
                </a:solidFill>
              </a:rPr>
              <a:t>new</a:t>
            </a:r>
            <a:r>
              <a:rPr lang="en-US" dirty="0"/>
              <a:t> keyword to instantiate an </a:t>
            </a:r>
            <a:r>
              <a:rPr lang="en-US" dirty="0">
                <a:solidFill>
                  <a:srgbClr val="FF0000"/>
                </a:solidFill>
              </a:rPr>
              <a:t>object</a:t>
            </a:r>
            <a:r>
              <a:rPr lang="en-US" dirty="0"/>
              <a:t> of a </a:t>
            </a:r>
            <a:r>
              <a:rPr lang="en-US" dirty="0" smtClean="0"/>
              <a:t>class.</a:t>
            </a:r>
          </a:p>
          <a:p>
            <a:pPr lvl="2"/>
            <a:r>
              <a:rPr lang="en-US" dirty="0" smtClean="0"/>
              <a:t>Typically</a:t>
            </a:r>
            <a:r>
              <a:rPr lang="en-US" dirty="0"/>
              <a:t>, you use the </a:t>
            </a:r>
            <a:r>
              <a:rPr lang="en-US" dirty="0">
                <a:solidFill>
                  <a:srgbClr val="FF0000"/>
                </a:solidFill>
              </a:rPr>
              <a:t>new</a:t>
            </a:r>
            <a:r>
              <a:rPr lang="en-US" dirty="0"/>
              <a:t> keyword wherever that object is being </a:t>
            </a:r>
            <a:r>
              <a:rPr lang="en-US" dirty="0" smtClean="0"/>
              <a:t>utilized.</a:t>
            </a:r>
          </a:p>
          <a:p>
            <a:pPr lvl="2"/>
            <a:r>
              <a:rPr lang="en-US" dirty="0" smtClean="0"/>
              <a:t>However</a:t>
            </a:r>
            <a:r>
              <a:rPr lang="en-US" dirty="0"/>
              <a:t>, this means you must specify a concrete type name at that </a:t>
            </a:r>
            <a:r>
              <a:rPr lang="en-US" dirty="0" smtClean="0"/>
              <a:t>location.</a:t>
            </a:r>
          </a:p>
          <a:p>
            <a:pPr lvl="1"/>
            <a:r>
              <a:rPr lang="en-US" dirty="0" smtClean="0"/>
              <a:t>In </a:t>
            </a:r>
            <a:r>
              <a:rPr lang="en-US" dirty="0"/>
              <a:t>certain real-world scenarios, as you will learn in this and the next chapter, it becomes necessary to </a:t>
            </a:r>
            <a:r>
              <a:rPr lang="en-US" dirty="0">
                <a:solidFill>
                  <a:srgbClr val="FF0000"/>
                </a:solidFill>
              </a:rPr>
              <a:t>isolate</a:t>
            </a:r>
            <a:r>
              <a:rPr lang="en-US" dirty="0"/>
              <a:t> the </a:t>
            </a:r>
            <a:r>
              <a:rPr lang="en-US" dirty="0">
                <a:solidFill>
                  <a:srgbClr val="FF0000"/>
                </a:solidFill>
              </a:rPr>
              <a:t>object instantiation logic</a:t>
            </a:r>
            <a:r>
              <a:rPr lang="en-US" dirty="0"/>
              <a:t> and </a:t>
            </a:r>
            <a:r>
              <a:rPr lang="en-US" dirty="0">
                <a:solidFill>
                  <a:srgbClr val="FF0000"/>
                </a:solidFill>
              </a:rPr>
              <a:t>code</a:t>
            </a:r>
            <a:r>
              <a:rPr lang="en-US" dirty="0"/>
              <a:t> from the </a:t>
            </a:r>
            <a:r>
              <a:rPr lang="en-US" dirty="0">
                <a:solidFill>
                  <a:srgbClr val="FF0000"/>
                </a:solidFill>
              </a:rPr>
              <a:t>class</a:t>
            </a:r>
            <a:r>
              <a:rPr lang="en-US" dirty="0"/>
              <a:t> that utilizes the </a:t>
            </a:r>
            <a:r>
              <a:rPr lang="en-US" dirty="0" smtClean="0"/>
              <a:t>object.</a:t>
            </a:r>
          </a:p>
          <a:p>
            <a:pPr lvl="1"/>
            <a:r>
              <a:rPr lang="en-US" dirty="0" smtClean="0"/>
              <a:t>That’s </a:t>
            </a:r>
            <a:r>
              <a:rPr lang="en-US" dirty="0"/>
              <a:t>where creational patterns come into the </a:t>
            </a:r>
            <a:r>
              <a:rPr lang="en-US" dirty="0" smtClean="0"/>
              <a:t>picture.</a:t>
            </a:r>
          </a:p>
          <a:p>
            <a:pPr lvl="1"/>
            <a:r>
              <a:rPr lang="en-US" dirty="0" smtClean="0"/>
              <a:t>In </a:t>
            </a:r>
            <a:r>
              <a:rPr lang="en-US" dirty="0"/>
              <a:t>all there are five creational patterns outlined in the GoF catalog</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78</a:t>
            </a:fld>
            <a:endParaRPr lang="en-US" dirty="0"/>
          </a:p>
        </p:txBody>
      </p:sp>
    </p:spTree>
    <p:extLst>
      <p:ext uri="{BB962C8B-B14F-4D97-AF65-F5344CB8AC3E}">
        <p14:creationId xmlns:p14="http://schemas.microsoft.com/office/powerpoint/2010/main" val="24797546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This </a:t>
            </a:r>
            <a:r>
              <a:rPr lang="en-US" dirty="0"/>
              <a:t>chapter will cover three of them, </a:t>
            </a:r>
            <a:r>
              <a:rPr lang="en-US" dirty="0" smtClean="0"/>
              <a:t>namely</a:t>
            </a:r>
          </a:p>
          <a:p>
            <a:pPr lvl="2"/>
            <a:r>
              <a:rPr lang="en-US" dirty="0" smtClean="0"/>
              <a:t>Singleton</a:t>
            </a:r>
          </a:p>
          <a:p>
            <a:pPr lvl="2"/>
            <a:r>
              <a:rPr lang="en-US" dirty="0" smtClean="0"/>
              <a:t>factory </a:t>
            </a:r>
            <a:r>
              <a:rPr lang="en-US" dirty="0"/>
              <a:t>method, </a:t>
            </a:r>
            <a:r>
              <a:rPr lang="en-US" dirty="0" smtClean="0"/>
              <a:t>and</a:t>
            </a:r>
          </a:p>
          <a:p>
            <a:pPr lvl="2"/>
            <a:r>
              <a:rPr lang="en-US" dirty="0" smtClean="0"/>
              <a:t>Prototype</a:t>
            </a:r>
            <a:endParaRPr lang="en-US" dirty="0"/>
          </a:p>
          <a:p>
            <a:pPr lvl="1"/>
            <a:r>
              <a:rPr lang="en-US" dirty="0" smtClean="0"/>
              <a:t>The </a:t>
            </a:r>
            <a:r>
              <a:rPr lang="en-US" dirty="0"/>
              <a:t>remaining </a:t>
            </a:r>
            <a:r>
              <a:rPr lang="en-US" dirty="0" smtClean="0"/>
              <a:t>two,</a:t>
            </a:r>
          </a:p>
          <a:p>
            <a:pPr lvl="2"/>
            <a:r>
              <a:rPr lang="en-US" dirty="0" smtClean="0"/>
              <a:t>abstract </a:t>
            </a:r>
            <a:r>
              <a:rPr lang="en-US" dirty="0"/>
              <a:t>factory </a:t>
            </a:r>
            <a:r>
              <a:rPr lang="en-US" dirty="0" smtClean="0"/>
              <a:t>and</a:t>
            </a:r>
          </a:p>
          <a:p>
            <a:pPr lvl="2"/>
            <a:r>
              <a:rPr lang="en-US" dirty="0" smtClean="0"/>
              <a:t>builder</a:t>
            </a:r>
            <a:r>
              <a:rPr lang="en-US" dirty="0"/>
              <a:t>, will be covered in the next chapter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79</a:t>
            </a:fld>
            <a:endParaRPr lang="en-US" dirty="0"/>
          </a:p>
        </p:txBody>
      </p:sp>
    </p:spTree>
    <p:extLst>
      <p:ext uri="{BB962C8B-B14F-4D97-AF65-F5344CB8AC3E}">
        <p14:creationId xmlns:p14="http://schemas.microsoft.com/office/powerpoint/2010/main" val="379297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Classes and Objects</a:t>
            </a:r>
            <a:endParaRPr lang="en-US" dirty="0"/>
          </a:p>
        </p:txBody>
      </p:sp>
      <p:sp>
        <p:nvSpPr>
          <p:cNvPr id="8" name="Content Placeholder 7"/>
          <p:cNvSpPr>
            <a:spLocks noGrp="1"/>
          </p:cNvSpPr>
          <p:nvPr>
            <p:ph idx="1"/>
          </p:nvPr>
        </p:nvSpPr>
        <p:spPr/>
        <p:txBody>
          <a:bodyPr/>
          <a:lstStyle/>
          <a:p>
            <a:r>
              <a:rPr lang="en-US" dirty="0"/>
              <a:t>Classes and objects are used everywhere in C# and .NET </a:t>
            </a:r>
            <a:r>
              <a:rPr lang="en-US" dirty="0" smtClean="0"/>
              <a:t>framework.</a:t>
            </a:r>
          </a:p>
          <a:p>
            <a:pPr lvl="2"/>
            <a:r>
              <a:rPr lang="en-US" dirty="0" smtClean="0"/>
              <a:t>When </a:t>
            </a:r>
            <a:r>
              <a:rPr lang="en-US" dirty="0"/>
              <a:t>you create a console application, its Main</a:t>
            </a:r>
            <a:r>
              <a:rPr lang="en-US" dirty="0" smtClean="0"/>
              <a:t>( ) </a:t>
            </a:r>
            <a:r>
              <a:rPr lang="en-US" dirty="0"/>
              <a:t>method is housed in a </a:t>
            </a:r>
            <a:r>
              <a:rPr lang="en-US" dirty="0" smtClean="0"/>
              <a:t>class.</a:t>
            </a:r>
          </a:p>
          <a:p>
            <a:pPr lvl="2"/>
            <a:r>
              <a:rPr lang="en-US" dirty="0" smtClean="0"/>
              <a:t>When </a:t>
            </a:r>
            <a:r>
              <a:rPr lang="en-US" dirty="0"/>
              <a:t>you create an ASP.NET Web Forms application, each web form is nothing but a </a:t>
            </a:r>
            <a:r>
              <a:rPr lang="en-US" dirty="0" smtClean="0"/>
              <a:t>class.</a:t>
            </a:r>
          </a:p>
          <a:p>
            <a:pPr lvl="2"/>
            <a:r>
              <a:rPr lang="en-US" dirty="0" smtClean="0"/>
              <a:t>When </a:t>
            </a:r>
            <a:r>
              <a:rPr lang="en-US" dirty="0"/>
              <a:t>you create an ASP.NET MVC application, a controller is also a </a:t>
            </a:r>
            <a:r>
              <a:rPr lang="en-US" dirty="0" smtClean="0"/>
              <a:t>class.</a:t>
            </a:r>
          </a:p>
          <a:p>
            <a:pPr lvl="1"/>
            <a:r>
              <a:rPr lang="en-US" dirty="0" smtClean="0"/>
              <a:t>What </a:t>
            </a:r>
            <a:r>
              <a:rPr lang="en-US" dirty="0"/>
              <a:t>is a </a:t>
            </a:r>
            <a:r>
              <a:rPr lang="en-US" dirty="0" smtClean="0"/>
              <a:t>class?</a:t>
            </a:r>
          </a:p>
          <a:p>
            <a:pPr lvl="2"/>
            <a:r>
              <a:rPr lang="en-US" dirty="0" smtClean="0"/>
              <a:t>Simply </a:t>
            </a:r>
            <a:r>
              <a:rPr lang="en-US" dirty="0"/>
              <a:t>put, a class is a blueprint or template for creating a </a:t>
            </a:r>
            <a:r>
              <a:rPr lang="en-US" dirty="0" smtClean="0"/>
              <a:t>type.</a:t>
            </a:r>
          </a:p>
          <a:p>
            <a:pPr lvl="2"/>
            <a:r>
              <a:rPr lang="en-US" dirty="0" smtClean="0"/>
              <a:t>A </a:t>
            </a:r>
            <a:r>
              <a:rPr lang="en-US" dirty="0"/>
              <a:t>class typically groups data and behavior of a </a:t>
            </a:r>
            <a:r>
              <a:rPr lang="en-US" dirty="0" smtClean="0"/>
              <a:t>type.</a:t>
            </a:r>
          </a:p>
          <a:p>
            <a:pPr lvl="2"/>
            <a:r>
              <a:rPr lang="en-US" dirty="0" smtClean="0"/>
              <a:t>For </a:t>
            </a:r>
            <a:r>
              <a:rPr lang="en-US" dirty="0"/>
              <a:t>example, fruits, flowers, vehicles, animals, and birds all are </a:t>
            </a:r>
            <a:r>
              <a:rPr lang="en-US" dirty="0" smtClean="0"/>
              <a:t>classes.</a:t>
            </a:r>
          </a:p>
          <a:p>
            <a:pPr lvl="2"/>
            <a:r>
              <a:rPr lang="en-US" dirty="0" smtClean="0"/>
              <a:t>Some </a:t>
            </a:r>
            <a:r>
              <a:rPr lang="en-US" dirty="0"/>
              <a:t>real-world examples of classes are customers, orders, employees, and so </a:t>
            </a:r>
            <a:r>
              <a:rPr lang="en-US" dirty="0" smtClean="0"/>
              <a:t>on.</a:t>
            </a:r>
          </a:p>
          <a:p>
            <a:pPr lvl="1"/>
            <a:r>
              <a:rPr lang="en-US" dirty="0" smtClean="0"/>
              <a:t>An </a:t>
            </a:r>
            <a:r>
              <a:rPr lang="en-US" dirty="0">
                <a:solidFill>
                  <a:srgbClr val="FF0000"/>
                </a:solidFill>
              </a:rPr>
              <a:t>object</a:t>
            </a:r>
            <a:r>
              <a:rPr lang="en-US" dirty="0"/>
              <a:t> is a particular instance of </a:t>
            </a:r>
            <a:r>
              <a:rPr lang="en-US" dirty="0" smtClean="0"/>
              <a:t>class.</a:t>
            </a:r>
          </a:p>
          <a:p>
            <a:pPr lvl="2"/>
            <a:r>
              <a:rPr lang="en-US" dirty="0" smtClean="0"/>
              <a:t>For </a:t>
            </a:r>
            <a:r>
              <a:rPr lang="en-US" dirty="0"/>
              <a:t>example, orange is an instance of </a:t>
            </a:r>
            <a:r>
              <a:rPr lang="en-US" dirty="0" smtClean="0"/>
              <a:t>fruit.</a:t>
            </a:r>
          </a:p>
          <a:p>
            <a:pPr lvl="2"/>
            <a:r>
              <a:rPr lang="en-US" dirty="0" smtClean="0"/>
              <a:t>Or </a:t>
            </a:r>
            <a:r>
              <a:rPr lang="en-US" dirty="0"/>
              <a:t>an employee with ID 1234 is an instance of the Employee </a:t>
            </a:r>
            <a:r>
              <a:rPr lang="en-US" dirty="0" smtClean="0"/>
              <a:t>class.</a:t>
            </a:r>
          </a:p>
          <a:p>
            <a:pPr lvl="2"/>
            <a:r>
              <a:rPr lang="en-US" dirty="0" smtClean="0"/>
              <a:t>In </a:t>
            </a:r>
            <a:r>
              <a:rPr lang="en-US" dirty="0"/>
              <a:t>C# you create classes and objects as shown </a:t>
            </a:r>
            <a:r>
              <a:rPr lang="en-US" dirty="0" smtClean="0"/>
              <a:t>in </a:t>
            </a:r>
            <a:r>
              <a:rPr lang="en-US" dirty="0" smtClean="0">
                <a:solidFill>
                  <a:srgbClr val="FF0000"/>
                </a:solidFill>
              </a:rPr>
              <a:t>Code 1-1</a:t>
            </a:r>
            <a:r>
              <a:rPr lang="en-US" dirty="0" smtClean="0"/>
              <a:t>.</a:t>
            </a:r>
          </a:p>
          <a:p>
            <a:pPr lvl="1"/>
            <a:r>
              <a:rPr lang="en-US" dirty="0"/>
              <a:t>You use the </a:t>
            </a:r>
            <a:r>
              <a:rPr lang="en-US" dirty="0">
                <a:solidFill>
                  <a:srgbClr val="FF0000"/>
                </a:solidFill>
              </a:rPr>
              <a:t>class</a:t>
            </a:r>
            <a:r>
              <a:rPr lang="en-US" dirty="0"/>
              <a:t> </a:t>
            </a:r>
            <a:r>
              <a:rPr lang="en-US" dirty="0">
                <a:solidFill>
                  <a:srgbClr val="0070C0"/>
                </a:solidFill>
              </a:rPr>
              <a:t>keyword</a:t>
            </a:r>
            <a:r>
              <a:rPr lang="en-US" dirty="0"/>
              <a:t> to </a:t>
            </a:r>
            <a:r>
              <a:rPr lang="en-US" dirty="0">
                <a:solidFill>
                  <a:srgbClr val="FF0000"/>
                </a:solidFill>
              </a:rPr>
              <a:t>define a class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35222964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a:t>Specifically, this chapter will cover the following: </a:t>
            </a:r>
          </a:p>
          <a:p>
            <a:pPr lvl="1"/>
            <a:r>
              <a:rPr lang="en-US" dirty="0" smtClean="0"/>
              <a:t>When </a:t>
            </a:r>
            <a:r>
              <a:rPr lang="en-US" dirty="0"/>
              <a:t>to use creational </a:t>
            </a:r>
            <a:r>
              <a:rPr lang="en-US" dirty="0" smtClean="0"/>
              <a:t>patterns</a:t>
            </a:r>
          </a:p>
          <a:p>
            <a:pPr lvl="1"/>
            <a:r>
              <a:rPr lang="en-US" dirty="0" smtClean="0"/>
              <a:t>Purpose </a:t>
            </a:r>
            <a:r>
              <a:rPr lang="en-US" dirty="0"/>
              <a:t>and role </a:t>
            </a:r>
            <a:r>
              <a:rPr lang="en-US" dirty="0" smtClean="0"/>
              <a:t>of</a:t>
            </a:r>
          </a:p>
          <a:p>
            <a:pPr lvl="2"/>
            <a:r>
              <a:rPr lang="en-US" dirty="0" smtClean="0"/>
              <a:t>Singleton</a:t>
            </a:r>
          </a:p>
          <a:p>
            <a:pPr lvl="2"/>
            <a:r>
              <a:rPr lang="en-US" dirty="0" smtClean="0"/>
              <a:t>factory </a:t>
            </a:r>
            <a:r>
              <a:rPr lang="en-US" dirty="0"/>
              <a:t>method, </a:t>
            </a:r>
            <a:r>
              <a:rPr lang="en-US" dirty="0" smtClean="0"/>
              <a:t>and</a:t>
            </a:r>
          </a:p>
          <a:p>
            <a:pPr lvl="2"/>
            <a:r>
              <a:rPr lang="en-US" dirty="0" smtClean="0"/>
              <a:t>prototype </a:t>
            </a:r>
            <a:r>
              <a:rPr lang="en-US" dirty="0" smtClean="0"/>
              <a:t>patterns</a:t>
            </a:r>
          </a:p>
          <a:p>
            <a:pPr lvl="1"/>
            <a:r>
              <a:rPr lang="en-US" dirty="0" smtClean="0"/>
              <a:t>UML </a:t>
            </a:r>
            <a:r>
              <a:rPr lang="en-US" dirty="0"/>
              <a:t>structure and layout of these three </a:t>
            </a:r>
            <a:r>
              <a:rPr lang="en-US" dirty="0" smtClean="0"/>
              <a:t>patterns</a:t>
            </a:r>
          </a:p>
          <a:p>
            <a:pPr lvl="1"/>
            <a:r>
              <a:rPr lang="en-US" dirty="0" smtClean="0"/>
              <a:t>A </a:t>
            </a:r>
            <a:r>
              <a:rPr lang="en-US" dirty="0">
                <a:solidFill>
                  <a:srgbClr val="FF0000"/>
                </a:solidFill>
              </a:rPr>
              <a:t>proof of concept</a:t>
            </a:r>
            <a:r>
              <a:rPr lang="en-US" dirty="0"/>
              <a:t> example that illustrates the </a:t>
            </a:r>
            <a:r>
              <a:rPr lang="en-US" dirty="0">
                <a:solidFill>
                  <a:srgbClr val="FF0000"/>
                </a:solidFill>
              </a:rPr>
              <a:t>implementation-level details</a:t>
            </a:r>
            <a:r>
              <a:rPr lang="en-US" dirty="0"/>
              <a:t> about these patterns</a:t>
            </a:r>
          </a:p>
          <a:p>
            <a:pPr marL="0" indent="0">
              <a:buNone/>
            </a:pP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80</a:t>
            </a:fld>
            <a:endParaRPr lang="en-US" dirty="0"/>
          </a:p>
        </p:txBody>
      </p:sp>
    </p:spTree>
    <p:extLst>
      <p:ext uri="{BB962C8B-B14F-4D97-AF65-F5344CB8AC3E}">
        <p14:creationId xmlns:p14="http://schemas.microsoft.com/office/powerpoint/2010/main" val="19277653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Creational Design </a:t>
            </a:r>
            <a:r>
              <a:rPr lang="en-US" dirty="0" smtClean="0"/>
              <a:t>Patterns</a:t>
            </a:r>
            <a:endParaRPr lang="en-US" dirty="0"/>
          </a:p>
        </p:txBody>
      </p:sp>
      <p:sp>
        <p:nvSpPr>
          <p:cNvPr id="3" name="Content Placeholder 2"/>
          <p:cNvSpPr>
            <a:spLocks noGrp="1"/>
          </p:cNvSpPr>
          <p:nvPr>
            <p:ph idx="1"/>
          </p:nvPr>
        </p:nvSpPr>
        <p:spPr/>
        <p:txBody>
          <a:bodyPr/>
          <a:lstStyle/>
          <a:p>
            <a:r>
              <a:rPr lang="en-US" dirty="0">
                <a:solidFill>
                  <a:srgbClr val="FF0000"/>
                </a:solidFill>
              </a:rPr>
              <a:t>Creating objects</a:t>
            </a:r>
            <a:r>
              <a:rPr lang="en-US" dirty="0"/>
              <a:t> of a class is a very </a:t>
            </a:r>
            <a:r>
              <a:rPr lang="en-US" dirty="0">
                <a:solidFill>
                  <a:srgbClr val="FF0000"/>
                </a:solidFill>
              </a:rPr>
              <a:t>common requirement</a:t>
            </a:r>
            <a:r>
              <a:rPr lang="en-US" dirty="0"/>
              <a:t> in ASP.NET </a:t>
            </a:r>
            <a:r>
              <a:rPr lang="en-US" dirty="0" smtClean="0"/>
              <a:t>applications.</a:t>
            </a:r>
          </a:p>
          <a:p>
            <a:pPr lvl="1"/>
            <a:r>
              <a:rPr lang="en-US" dirty="0" smtClean="0"/>
              <a:t>If </a:t>
            </a:r>
            <a:r>
              <a:rPr lang="en-US" dirty="0"/>
              <a:t>you are developing a web application that does something useful, chances are you are utilizing objects of the framework defined as well as custom </a:t>
            </a:r>
            <a:r>
              <a:rPr lang="en-US" dirty="0" smtClean="0"/>
              <a:t>classes.</a:t>
            </a:r>
          </a:p>
          <a:p>
            <a:pPr lvl="1"/>
            <a:r>
              <a:rPr lang="en-US" dirty="0" smtClean="0"/>
              <a:t>In </a:t>
            </a:r>
            <a:r>
              <a:rPr lang="en-US" dirty="0"/>
              <a:t>C# you create an object like this</a:t>
            </a:r>
            <a:r>
              <a:rPr lang="en-US" dirty="0" smtClean="0"/>
              <a:t>:</a:t>
            </a:r>
          </a:p>
          <a:p>
            <a:pPr marL="233363" lvl="1" indent="0">
              <a:buNone/>
            </a:pPr>
            <a:endParaRPr lang="en-US" dirty="0" smtClean="0"/>
          </a:p>
          <a:p>
            <a:pPr marL="233363" lvl="1" indent="0">
              <a:buNone/>
            </a:pPr>
            <a:endParaRPr lang="en-US" dirty="0"/>
          </a:p>
          <a:p>
            <a:pPr lvl="1"/>
            <a:r>
              <a:rPr lang="en-US" dirty="0"/>
              <a:t>Here, you are creating an instance of a Customer class using the </a:t>
            </a:r>
            <a:r>
              <a:rPr lang="en-US" dirty="0">
                <a:solidFill>
                  <a:srgbClr val="FF0000"/>
                </a:solidFill>
              </a:rPr>
              <a:t>new</a:t>
            </a:r>
            <a:r>
              <a:rPr lang="en-US" dirty="0"/>
              <a:t> </a:t>
            </a:r>
            <a:r>
              <a:rPr lang="en-US" dirty="0" smtClean="0"/>
              <a:t>keyword.</a:t>
            </a:r>
          </a:p>
          <a:p>
            <a:pPr lvl="1"/>
            <a:r>
              <a:rPr lang="en-US" dirty="0" smtClean="0"/>
              <a:t>Most </a:t>
            </a:r>
            <a:r>
              <a:rPr lang="en-US" dirty="0"/>
              <a:t>of the time, you write statements like the preceding line inside a method. For example, the following code shows how a method can utilize the new keyword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81</a:t>
            </a:fld>
            <a:endParaRPr lang="en-US" dirty="0"/>
          </a:p>
        </p:txBody>
      </p:sp>
      <p:pic>
        <p:nvPicPr>
          <p:cNvPr id="6" name="Picture 5"/>
          <p:cNvPicPr>
            <a:picLocks noChangeAspect="1"/>
          </p:cNvPicPr>
          <p:nvPr/>
        </p:nvPicPr>
        <p:blipFill>
          <a:blip r:embed="rId2"/>
          <a:stretch>
            <a:fillRect/>
          </a:stretch>
        </p:blipFill>
        <p:spPr>
          <a:xfrm>
            <a:off x="893173" y="2715169"/>
            <a:ext cx="3913959" cy="377033"/>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93173" y="4310040"/>
            <a:ext cx="3540170" cy="2022043"/>
          </a:xfrm>
          <a:prstGeom prst="rect">
            <a:avLst/>
          </a:prstGeom>
          <a:ln>
            <a:solidFill>
              <a:schemeClr val="accent1"/>
            </a:solidFill>
          </a:ln>
        </p:spPr>
      </p:pic>
    </p:spTree>
    <p:extLst>
      <p:ext uri="{BB962C8B-B14F-4D97-AF65-F5344CB8AC3E}">
        <p14:creationId xmlns:p14="http://schemas.microsoft.com/office/powerpoint/2010/main" val="21428012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Creational Design </a:t>
            </a:r>
            <a:r>
              <a:rPr lang="en-US" dirty="0" smtClean="0"/>
              <a:t>Patterns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The code shown consists of a class, </a:t>
            </a:r>
            <a:r>
              <a:rPr lang="en-US" dirty="0">
                <a:solidFill>
                  <a:srgbClr val="FF0000"/>
                </a:solidFill>
              </a:rPr>
              <a:t>MyClass</a:t>
            </a:r>
            <a:r>
              <a:rPr lang="en-US" dirty="0"/>
              <a:t> , that defines the </a:t>
            </a:r>
            <a:r>
              <a:rPr lang="en-US" dirty="0">
                <a:solidFill>
                  <a:srgbClr val="FF0000"/>
                </a:solidFill>
              </a:rPr>
              <a:t>DoWork</a:t>
            </a:r>
            <a:r>
              <a:rPr lang="en-US" dirty="0" smtClean="0">
                <a:solidFill>
                  <a:srgbClr val="FF0000"/>
                </a:solidFill>
              </a:rPr>
              <a:t>( )</a:t>
            </a:r>
            <a:r>
              <a:rPr lang="en-US" dirty="0" smtClean="0"/>
              <a:t> method.</a:t>
            </a:r>
          </a:p>
          <a:p>
            <a:pPr lvl="1"/>
            <a:r>
              <a:rPr lang="en-US" dirty="0" smtClean="0"/>
              <a:t>The </a:t>
            </a:r>
            <a:r>
              <a:rPr lang="en-US" dirty="0"/>
              <a:t>DoWork</a:t>
            </a:r>
            <a:r>
              <a:rPr lang="en-US" dirty="0" smtClean="0"/>
              <a:t>( ) </a:t>
            </a:r>
            <a:r>
              <a:rPr lang="en-US" dirty="0"/>
              <a:t>method is assumed to need a Customer object for some work, and hence it instantiates Customer using the </a:t>
            </a:r>
            <a:r>
              <a:rPr lang="en-US" dirty="0">
                <a:solidFill>
                  <a:srgbClr val="FF0000"/>
                </a:solidFill>
              </a:rPr>
              <a:t>new</a:t>
            </a:r>
            <a:r>
              <a:rPr lang="en-US" dirty="0"/>
              <a:t> </a:t>
            </a:r>
            <a:r>
              <a:rPr lang="en-US" dirty="0" smtClean="0"/>
              <a:t>keyword.</a:t>
            </a:r>
          </a:p>
          <a:p>
            <a:pPr lvl="1"/>
            <a:r>
              <a:rPr lang="en-US" dirty="0" smtClean="0"/>
              <a:t>Although </a:t>
            </a:r>
            <a:r>
              <a:rPr lang="en-US" dirty="0"/>
              <a:t>this kind of code is very common, there are cases where </a:t>
            </a:r>
            <a:r>
              <a:rPr lang="en-US" dirty="0">
                <a:solidFill>
                  <a:srgbClr val="FF0000"/>
                </a:solidFill>
              </a:rPr>
              <a:t>object instantiation</a:t>
            </a:r>
            <a:r>
              <a:rPr lang="en-US" dirty="0"/>
              <a:t> is better </a:t>
            </a:r>
            <a:r>
              <a:rPr lang="en-US" dirty="0">
                <a:solidFill>
                  <a:srgbClr val="FF0000"/>
                </a:solidFill>
              </a:rPr>
              <a:t>removed</a:t>
            </a:r>
            <a:r>
              <a:rPr lang="en-US" dirty="0"/>
              <a:t> from the main class ( MyClass , in this example</a:t>
            </a:r>
            <a:r>
              <a:rPr lang="en-US" dirty="0" smtClean="0"/>
              <a:t>).</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82</a:t>
            </a:fld>
            <a:endParaRPr lang="en-US" dirty="0"/>
          </a:p>
        </p:txBody>
      </p:sp>
    </p:spTree>
    <p:extLst>
      <p:ext uri="{BB962C8B-B14F-4D97-AF65-F5344CB8AC3E}">
        <p14:creationId xmlns:p14="http://schemas.microsoft.com/office/powerpoint/2010/main" val="9224162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New Requirement</a:t>
            </a:r>
            <a:endParaRPr lang="en-US" dirty="0"/>
          </a:p>
        </p:txBody>
      </p:sp>
      <p:sp>
        <p:nvSpPr>
          <p:cNvPr id="7" name="Content Placeholder 6"/>
          <p:cNvSpPr>
            <a:spLocks noGrp="1"/>
          </p:cNvSpPr>
          <p:nvPr>
            <p:ph idx="1"/>
          </p:nvPr>
        </p:nvSpPr>
        <p:spPr/>
        <p:txBody>
          <a:bodyPr/>
          <a:lstStyle/>
          <a:p>
            <a:r>
              <a:rPr lang="en-US" dirty="0"/>
              <a:t>Suppose that you are building an ASP.NET application that requires </a:t>
            </a:r>
            <a:r>
              <a:rPr lang="en-US" dirty="0">
                <a:solidFill>
                  <a:srgbClr val="FF0000"/>
                </a:solidFill>
              </a:rPr>
              <a:t>displaying graphical charts</a:t>
            </a:r>
            <a:r>
              <a:rPr lang="en-US" dirty="0"/>
              <a:t> to the user.</a:t>
            </a:r>
          </a:p>
          <a:p>
            <a:pPr lvl="1"/>
            <a:r>
              <a:rPr lang="en-US" dirty="0"/>
              <a:t>You created a class that does the job of displaying the </a:t>
            </a:r>
            <a:r>
              <a:rPr lang="en-US" dirty="0" smtClean="0"/>
              <a:t>charts.</a:t>
            </a:r>
          </a:p>
          <a:p>
            <a:pPr lvl="1"/>
            <a:r>
              <a:rPr lang="en-US" dirty="0" smtClean="0"/>
              <a:t>You </a:t>
            </a:r>
            <a:r>
              <a:rPr lang="en-US" dirty="0"/>
              <a:t>also used this class in your ASP.NET application by instantiating it as discussed earlier</a:t>
            </a:r>
            <a:r>
              <a:rPr lang="en-US" dirty="0" smtClean="0"/>
              <a:t>.</a:t>
            </a:r>
          </a:p>
          <a:p>
            <a:pPr lvl="1"/>
            <a:r>
              <a:rPr lang="en-US" dirty="0"/>
              <a:t>Over a period of time your web application gets split into two versions </a:t>
            </a:r>
            <a:r>
              <a:rPr lang="en-US" dirty="0" smtClean="0"/>
              <a:t>—</a:t>
            </a:r>
          </a:p>
          <a:p>
            <a:pPr lvl="2"/>
            <a:r>
              <a:rPr lang="en-US" dirty="0" smtClean="0"/>
              <a:t>Free</a:t>
            </a:r>
          </a:p>
          <a:p>
            <a:pPr lvl="2"/>
            <a:r>
              <a:rPr lang="en-US" dirty="0" smtClean="0"/>
              <a:t>Paid</a:t>
            </a:r>
          </a:p>
          <a:p>
            <a:pPr lvl="1"/>
            <a:r>
              <a:rPr lang="en-US" dirty="0" smtClean="0"/>
              <a:t>For </a:t>
            </a:r>
            <a:r>
              <a:rPr lang="en-US" dirty="0"/>
              <a:t>the paid version, you decide to provide much richer charts than in the free </a:t>
            </a:r>
            <a:r>
              <a:rPr lang="en-US" dirty="0" smtClean="0"/>
              <a:t>version.</a:t>
            </a:r>
          </a:p>
          <a:p>
            <a:pPr lvl="1"/>
            <a:r>
              <a:rPr lang="en-US" dirty="0" smtClean="0"/>
              <a:t>Can </a:t>
            </a:r>
            <a:r>
              <a:rPr lang="en-US" dirty="0"/>
              <a:t>you sense the </a:t>
            </a:r>
            <a:r>
              <a:rPr lang="en-US" dirty="0" smtClean="0"/>
              <a:t>problem?</a:t>
            </a:r>
          </a:p>
          <a:p>
            <a:pPr lvl="2"/>
            <a:r>
              <a:rPr lang="en-US" dirty="0" smtClean="0"/>
              <a:t>Now </a:t>
            </a:r>
            <a:r>
              <a:rPr lang="en-US" dirty="0"/>
              <a:t>you are required to change the code of the ASP.NET application at the point where you instantiate the charting </a:t>
            </a:r>
            <a:r>
              <a:rPr lang="en-US" dirty="0" smtClean="0"/>
              <a:t>class.</a:t>
            </a:r>
          </a:p>
          <a:p>
            <a:pPr lvl="2"/>
            <a:r>
              <a:rPr lang="en-US" dirty="0" smtClean="0"/>
              <a:t>This </a:t>
            </a:r>
            <a:r>
              <a:rPr lang="en-US" dirty="0"/>
              <a:t>is necessary, because your main code is responsible for creating instances of the charting </a:t>
            </a:r>
            <a:r>
              <a:rPr lang="en-US" dirty="0" smtClean="0"/>
              <a:t>class.</a:t>
            </a:r>
          </a:p>
          <a:p>
            <a:pPr lvl="1"/>
            <a:r>
              <a:rPr lang="en-US" dirty="0" smtClean="0"/>
              <a:t>Wouldn’t </a:t>
            </a:r>
            <a:r>
              <a:rPr lang="en-US" dirty="0"/>
              <a:t>it be great if you could </a:t>
            </a:r>
            <a:r>
              <a:rPr lang="en-US" dirty="0">
                <a:solidFill>
                  <a:srgbClr val="FF0000"/>
                </a:solidFill>
              </a:rPr>
              <a:t>off-load</a:t>
            </a:r>
            <a:r>
              <a:rPr lang="en-US" dirty="0"/>
              <a:t> the </a:t>
            </a:r>
            <a:r>
              <a:rPr lang="en-US" dirty="0">
                <a:solidFill>
                  <a:srgbClr val="FF0000"/>
                </a:solidFill>
              </a:rPr>
              <a:t>responsibility</a:t>
            </a:r>
            <a:r>
              <a:rPr lang="en-US" dirty="0"/>
              <a:t> of object instantiation to some other class, and simply ask that new class to get you an instance of the desired charting class</a:t>
            </a:r>
            <a:r>
              <a:rPr lang="en-US" dirty="0" smtClean="0"/>
              <a:t>?</a:t>
            </a:r>
          </a:p>
          <a:p>
            <a:pPr lvl="2"/>
            <a:r>
              <a:rPr lang="en-US" dirty="0" smtClean="0"/>
              <a:t>In </a:t>
            </a:r>
            <a:r>
              <a:rPr lang="en-US" dirty="0"/>
              <a:t>situations like this, </a:t>
            </a:r>
            <a:r>
              <a:rPr lang="en-US" dirty="0">
                <a:solidFill>
                  <a:srgbClr val="FF0000"/>
                </a:solidFill>
              </a:rPr>
              <a:t>creational patterns</a:t>
            </a:r>
            <a:r>
              <a:rPr lang="en-US" dirty="0"/>
              <a:t> come to the rescue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Tree>
    <p:extLst>
      <p:ext uri="{BB962C8B-B14F-4D97-AF65-F5344CB8AC3E}">
        <p14:creationId xmlns:p14="http://schemas.microsoft.com/office/powerpoint/2010/main" val="36782442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Patterns</a:t>
            </a:r>
            <a:endParaRPr lang="en-US" dirty="0"/>
          </a:p>
        </p:txBody>
      </p:sp>
      <p:sp>
        <p:nvSpPr>
          <p:cNvPr id="3" name="Content Placeholder 2"/>
          <p:cNvSpPr>
            <a:spLocks noGrp="1"/>
          </p:cNvSpPr>
          <p:nvPr>
            <p:ph idx="1"/>
          </p:nvPr>
        </p:nvSpPr>
        <p:spPr/>
        <p:txBody>
          <a:bodyPr/>
          <a:lstStyle/>
          <a:p>
            <a:r>
              <a:rPr lang="en-US" dirty="0"/>
              <a:t>Creational patterns isolate the </a:t>
            </a:r>
            <a:r>
              <a:rPr lang="en-US" dirty="0">
                <a:solidFill>
                  <a:srgbClr val="FF0000"/>
                </a:solidFill>
              </a:rPr>
              <a:t>logic</a:t>
            </a:r>
            <a:r>
              <a:rPr lang="en-US" dirty="0"/>
              <a:t> of </a:t>
            </a:r>
            <a:r>
              <a:rPr lang="en-US" dirty="0">
                <a:solidFill>
                  <a:srgbClr val="FF0000"/>
                </a:solidFill>
              </a:rPr>
              <a:t>object instantiation</a:t>
            </a:r>
            <a:r>
              <a:rPr lang="en-US" dirty="0"/>
              <a:t> from the </a:t>
            </a:r>
            <a:r>
              <a:rPr lang="en-US" dirty="0">
                <a:solidFill>
                  <a:srgbClr val="FF0000"/>
                </a:solidFill>
              </a:rPr>
              <a:t>main </a:t>
            </a:r>
            <a:r>
              <a:rPr lang="en-US" dirty="0" smtClean="0">
                <a:solidFill>
                  <a:srgbClr val="FF0000"/>
                </a:solidFill>
              </a:rPr>
              <a:t>class</a:t>
            </a:r>
            <a:r>
              <a:rPr lang="en-US" dirty="0" smtClean="0"/>
              <a:t>.</a:t>
            </a:r>
          </a:p>
          <a:p>
            <a:pPr lvl="1"/>
            <a:r>
              <a:rPr lang="en-US" dirty="0" smtClean="0"/>
              <a:t>The </a:t>
            </a:r>
            <a:r>
              <a:rPr lang="en-US" dirty="0"/>
              <a:t>GoF catalog outlines five creational patterns, namely singleton, factory method, prototype, abstract factory, and </a:t>
            </a:r>
            <a:r>
              <a:rPr lang="en-US" dirty="0" smtClean="0"/>
              <a:t>builder.</a:t>
            </a:r>
          </a:p>
          <a:p>
            <a:pPr lvl="1"/>
            <a:r>
              <a:rPr lang="en-US" dirty="0" smtClean="0"/>
              <a:t>Although </a:t>
            </a:r>
            <a:r>
              <a:rPr lang="en-US" dirty="0"/>
              <a:t>this chapter discusses only the first three, it would be worthwhile to take a quick glance at the purpose of each of these patterns. </a:t>
            </a:r>
          </a:p>
          <a:p>
            <a:pPr lvl="2"/>
            <a:r>
              <a:rPr lang="en-US" dirty="0" smtClean="0">
                <a:solidFill>
                  <a:srgbClr val="0070C0"/>
                </a:solidFill>
              </a:rPr>
              <a:t>Singleton</a:t>
            </a:r>
            <a:r>
              <a:rPr lang="en-US" dirty="0">
                <a:solidFill>
                  <a:srgbClr val="0070C0"/>
                </a:solidFill>
              </a:rPr>
              <a:t>:</a:t>
            </a:r>
            <a:r>
              <a:rPr lang="en-US" dirty="0"/>
              <a:t> Ensures that only one instance of a class is </a:t>
            </a:r>
            <a:r>
              <a:rPr lang="en-US" dirty="0" smtClean="0"/>
              <a:t>created</a:t>
            </a:r>
          </a:p>
          <a:p>
            <a:pPr lvl="2"/>
            <a:r>
              <a:rPr lang="en-US" dirty="0" smtClean="0">
                <a:solidFill>
                  <a:srgbClr val="0070C0"/>
                </a:solidFill>
              </a:rPr>
              <a:t>Factory </a:t>
            </a:r>
            <a:r>
              <a:rPr lang="en-US" dirty="0">
                <a:solidFill>
                  <a:srgbClr val="0070C0"/>
                </a:solidFill>
              </a:rPr>
              <a:t>Method:</a:t>
            </a:r>
            <a:r>
              <a:rPr lang="en-US" dirty="0"/>
              <a:t> Creates instance of one of the several </a:t>
            </a:r>
            <a:r>
              <a:rPr lang="en-US" dirty="0" smtClean="0"/>
              <a:t>classes</a:t>
            </a:r>
          </a:p>
          <a:p>
            <a:pPr lvl="2"/>
            <a:r>
              <a:rPr lang="en-US" dirty="0" smtClean="0">
                <a:solidFill>
                  <a:srgbClr val="0070C0"/>
                </a:solidFill>
              </a:rPr>
              <a:t>Prototype</a:t>
            </a:r>
            <a:r>
              <a:rPr lang="en-US" dirty="0">
                <a:solidFill>
                  <a:srgbClr val="0070C0"/>
                </a:solidFill>
              </a:rPr>
              <a:t>:</a:t>
            </a:r>
            <a:r>
              <a:rPr lang="en-US" dirty="0"/>
              <a:t> Creates an instance of a class that is a </a:t>
            </a:r>
            <a:r>
              <a:rPr lang="en-US" dirty="0">
                <a:solidFill>
                  <a:srgbClr val="FF0000"/>
                </a:solidFill>
              </a:rPr>
              <a:t>copy</a:t>
            </a:r>
            <a:r>
              <a:rPr lang="en-US" dirty="0"/>
              <a:t> or clone of an existing </a:t>
            </a:r>
            <a:r>
              <a:rPr lang="en-US" dirty="0" smtClean="0"/>
              <a:t>instance</a:t>
            </a:r>
          </a:p>
          <a:p>
            <a:pPr lvl="2"/>
            <a:r>
              <a:rPr lang="en-US" dirty="0" smtClean="0">
                <a:solidFill>
                  <a:srgbClr val="0070C0"/>
                </a:solidFill>
              </a:rPr>
              <a:t>Abstract </a:t>
            </a:r>
            <a:r>
              <a:rPr lang="en-US" dirty="0">
                <a:solidFill>
                  <a:srgbClr val="0070C0"/>
                </a:solidFill>
              </a:rPr>
              <a:t>Factory:</a:t>
            </a:r>
            <a:r>
              <a:rPr lang="en-US" dirty="0"/>
              <a:t> Creates instances of families of related </a:t>
            </a:r>
            <a:r>
              <a:rPr lang="en-US" dirty="0" smtClean="0"/>
              <a:t>classes</a:t>
            </a:r>
          </a:p>
          <a:p>
            <a:pPr lvl="2"/>
            <a:r>
              <a:rPr lang="en-US" dirty="0" smtClean="0">
                <a:solidFill>
                  <a:srgbClr val="0070C0"/>
                </a:solidFill>
              </a:rPr>
              <a:t>Builder</a:t>
            </a:r>
            <a:r>
              <a:rPr lang="en-US" dirty="0">
                <a:solidFill>
                  <a:srgbClr val="0070C0"/>
                </a:solidFill>
              </a:rPr>
              <a:t>:</a:t>
            </a:r>
            <a:r>
              <a:rPr lang="en-US" dirty="0"/>
              <a:t> Separates object construction from its </a:t>
            </a:r>
            <a:r>
              <a:rPr lang="en-US" dirty="0" smtClean="0"/>
              <a:t>representation</a:t>
            </a:r>
          </a:p>
          <a:p>
            <a:pPr lvl="1"/>
            <a:r>
              <a:rPr lang="en-US" dirty="0" smtClean="0"/>
              <a:t>Now </a:t>
            </a:r>
            <a:r>
              <a:rPr lang="en-US" dirty="0"/>
              <a:t>that you have some background about creational patterns, let’s begin our discussion by dissecting the singleton pattern</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4045823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a:t>
            </a:r>
            <a:endParaRPr lang="en-US" dirty="0"/>
          </a:p>
        </p:txBody>
      </p:sp>
      <p:sp>
        <p:nvSpPr>
          <p:cNvPr id="3" name="Content Placeholder 2"/>
          <p:cNvSpPr>
            <a:spLocks noGrp="1"/>
          </p:cNvSpPr>
          <p:nvPr>
            <p:ph idx="1"/>
          </p:nvPr>
        </p:nvSpPr>
        <p:spPr/>
        <p:txBody>
          <a:bodyPr/>
          <a:lstStyle/>
          <a:p>
            <a:r>
              <a:rPr lang="en-US" dirty="0"/>
              <a:t>Usually, whenever you need an instance of a class, you would use the new keyword and create an </a:t>
            </a:r>
            <a:r>
              <a:rPr lang="en-US" dirty="0" smtClean="0"/>
              <a:t>instance.</a:t>
            </a:r>
          </a:p>
          <a:p>
            <a:pPr lvl="1"/>
            <a:r>
              <a:rPr lang="en-US" dirty="0" smtClean="0"/>
              <a:t>That </a:t>
            </a:r>
            <a:r>
              <a:rPr lang="en-US" dirty="0"/>
              <a:t>means every new statement would create a fresh instance of a </a:t>
            </a:r>
            <a:r>
              <a:rPr lang="en-US" dirty="0" smtClean="0"/>
              <a:t>class.</a:t>
            </a:r>
          </a:p>
          <a:p>
            <a:pPr lvl="1"/>
            <a:r>
              <a:rPr lang="en-US" dirty="0" smtClean="0"/>
              <a:t>You </a:t>
            </a:r>
            <a:r>
              <a:rPr lang="en-US" dirty="0"/>
              <a:t>could call new five times, and five object instances would be </a:t>
            </a:r>
            <a:r>
              <a:rPr lang="en-US" dirty="0" smtClean="0"/>
              <a:t>created.</a:t>
            </a:r>
          </a:p>
          <a:p>
            <a:pPr lvl="1"/>
            <a:r>
              <a:rPr lang="en-US" dirty="0" smtClean="0"/>
              <a:t>What </a:t>
            </a:r>
            <a:r>
              <a:rPr lang="en-US" dirty="0"/>
              <a:t>if you wanted just one, and only one, instance of a </a:t>
            </a:r>
            <a:r>
              <a:rPr lang="en-US" dirty="0" smtClean="0"/>
              <a:t>class?</a:t>
            </a:r>
          </a:p>
          <a:p>
            <a:pPr lvl="1"/>
            <a:r>
              <a:rPr lang="en-US" dirty="0" smtClean="0"/>
              <a:t>That’s </a:t>
            </a:r>
            <a:r>
              <a:rPr lang="en-US" dirty="0"/>
              <a:t>where singleton patterns come into picture</a:t>
            </a:r>
            <a:r>
              <a:rPr lang="en-US" dirty="0" smtClean="0"/>
              <a:t>.</a:t>
            </a:r>
          </a:p>
          <a:p>
            <a:pPr marL="233363" lvl="1" indent="0">
              <a:buNone/>
            </a:pPr>
            <a:r>
              <a:rPr lang="en-US" dirty="0" smtClean="0"/>
              <a:t>	</a:t>
            </a:r>
            <a:r>
              <a:rPr lang="en-US" b="1" i="1" dirty="0" smtClean="0"/>
              <a:t>The </a:t>
            </a:r>
            <a:r>
              <a:rPr lang="en-US" b="1" i="1" dirty="0"/>
              <a:t>purpose of the singleton pattern is to ensure that only one instance of a class is </a:t>
            </a:r>
            <a:r>
              <a:rPr lang="en-US" b="1" i="1" dirty="0" smtClean="0"/>
              <a:t>created.</a:t>
            </a:r>
          </a:p>
          <a:p>
            <a:pPr lvl="1"/>
            <a:r>
              <a:rPr lang="en-US" dirty="0" smtClean="0"/>
              <a:t>The </a:t>
            </a:r>
            <a:r>
              <a:rPr lang="en-US" dirty="0"/>
              <a:t>class implementing the singleton pattern not only ensures that only a single instance has been created, but also provides a way to access that </a:t>
            </a:r>
            <a:r>
              <a:rPr lang="en-US" dirty="0" smtClean="0"/>
              <a:t>instance.</a:t>
            </a:r>
          </a:p>
          <a:p>
            <a:pPr lvl="1"/>
            <a:r>
              <a:rPr lang="en-US" dirty="0" smtClean="0"/>
              <a:t>The </a:t>
            </a:r>
            <a:r>
              <a:rPr lang="en-US" dirty="0"/>
              <a:t>single object instance under consideration is created only when it is requested for the first </a:t>
            </a:r>
            <a:r>
              <a:rPr lang="en-US" dirty="0" smtClean="0"/>
              <a:t>time.</a:t>
            </a:r>
          </a:p>
          <a:p>
            <a:pPr lvl="1"/>
            <a:r>
              <a:rPr lang="en-US" dirty="0" smtClean="0"/>
              <a:t>A </a:t>
            </a:r>
            <a:r>
              <a:rPr lang="en-US" dirty="0"/>
              <a:t>singleton pattern is useful when you are dealing with resource-intensive objects, or when the same object instance is to be passed and used in multiple places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85</a:t>
            </a:fld>
            <a:endParaRPr lang="en-US" dirty="0"/>
          </a:p>
        </p:txBody>
      </p:sp>
    </p:spTree>
    <p:extLst>
      <p:ext uri="{BB962C8B-B14F-4D97-AF65-F5344CB8AC3E}">
        <p14:creationId xmlns:p14="http://schemas.microsoft.com/office/powerpoint/2010/main" val="319682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Design and Explanation</a:t>
            </a:r>
            <a:endParaRPr lang="en-US" dirty="0"/>
          </a:p>
        </p:txBody>
      </p:sp>
      <p:sp>
        <p:nvSpPr>
          <p:cNvPr id="7" name="Content Placeholder 6"/>
          <p:cNvSpPr>
            <a:spLocks noGrp="1"/>
          </p:cNvSpPr>
          <p:nvPr>
            <p:ph idx="1"/>
          </p:nvPr>
        </p:nvSpPr>
        <p:spPr/>
        <p:txBody>
          <a:bodyPr/>
          <a:lstStyle/>
          <a:p>
            <a:r>
              <a:rPr lang="en-US" dirty="0"/>
              <a:t>The overall design of the singleton pattern is shown in </a:t>
            </a:r>
            <a:r>
              <a:rPr lang="en-US" dirty="0">
                <a:solidFill>
                  <a:srgbClr val="FF0000"/>
                </a:solidFill>
              </a:rPr>
              <a:t>Figure 3-1</a:t>
            </a:r>
            <a:r>
              <a:rPr lang="en-US" dirty="0"/>
              <a:t> .</a:t>
            </a:r>
          </a:p>
          <a:p>
            <a:pPr lvl="1"/>
            <a:r>
              <a:rPr lang="en-US" dirty="0" smtClean="0"/>
              <a:t>It Shows </a:t>
            </a:r>
            <a:r>
              <a:rPr lang="en-US" dirty="0"/>
              <a:t>a class, Singleton , that implements the </a:t>
            </a:r>
            <a:r>
              <a:rPr lang="en-US" dirty="0">
                <a:solidFill>
                  <a:srgbClr val="FF0000"/>
                </a:solidFill>
              </a:rPr>
              <a:t>singleton </a:t>
            </a:r>
            <a:r>
              <a:rPr lang="en-US" dirty="0" smtClean="0">
                <a:solidFill>
                  <a:srgbClr val="FF0000"/>
                </a:solidFill>
              </a:rPr>
              <a:t>pattern</a:t>
            </a:r>
            <a:r>
              <a:rPr lang="en-US" dirty="0" smtClean="0"/>
              <a:t>.</a:t>
            </a:r>
          </a:p>
          <a:p>
            <a:pPr lvl="1"/>
            <a:r>
              <a:rPr lang="en-US" dirty="0" smtClean="0"/>
              <a:t>The </a:t>
            </a:r>
            <a:r>
              <a:rPr lang="en-US" dirty="0"/>
              <a:t>class declares a static variable instance whose </a:t>
            </a:r>
            <a:r>
              <a:rPr lang="en-US" dirty="0">
                <a:solidFill>
                  <a:srgbClr val="FF0000"/>
                </a:solidFill>
              </a:rPr>
              <a:t>visibility</a:t>
            </a:r>
            <a:r>
              <a:rPr lang="en-US" dirty="0"/>
              <a:t> is </a:t>
            </a:r>
            <a:r>
              <a:rPr lang="en-US" dirty="0" smtClean="0"/>
              <a:t>private.</a:t>
            </a:r>
          </a:p>
          <a:p>
            <a:pPr lvl="1"/>
            <a:r>
              <a:rPr lang="en-US" dirty="0" smtClean="0"/>
              <a:t>This </a:t>
            </a:r>
            <a:r>
              <a:rPr lang="en-US" dirty="0"/>
              <a:t>way the instance can’t be accessed directly by the external </a:t>
            </a:r>
            <a:r>
              <a:rPr lang="en-US" dirty="0" smtClean="0"/>
              <a:t>world.</a:t>
            </a:r>
          </a:p>
          <a:p>
            <a:pPr lvl="1"/>
            <a:r>
              <a:rPr lang="en-US" dirty="0" smtClean="0"/>
              <a:t>Notice </a:t>
            </a:r>
            <a:r>
              <a:rPr lang="en-US" dirty="0"/>
              <a:t>that the constructor of the class is private. This means you can’t instantiate the Singleton class using the new </a:t>
            </a:r>
            <a:r>
              <a:rPr lang="en-US" dirty="0" smtClean="0"/>
              <a:t>keyword.</a:t>
            </a:r>
          </a:p>
          <a:p>
            <a:pPr lvl="1"/>
            <a:r>
              <a:rPr lang="en-US" dirty="0" smtClean="0"/>
              <a:t>However</a:t>
            </a:r>
            <a:r>
              <a:rPr lang="en-US" dirty="0"/>
              <a:t>, you can still instantiate it from within the class. </a:t>
            </a:r>
            <a:r>
              <a:rPr lang="en-US" dirty="0">
                <a:solidFill>
                  <a:srgbClr val="FF0000"/>
                </a:solidFill>
              </a:rPr>
              <a:t>GetInstance</a:t>
            </a:r>
            <a:r>
              <a:rPr lang="en-US" dirty="0" smtClean="0">
                <a:solidFill>
                  <a:srgbClr val="FF0000"/>
                </a:solidFill>
              </a:rPr>
              <a:t>( )</a:t>
            </a:r>
            <a:r>
              <a:rPr lang="en-US" dirty="0" smtClean="0"/>
              <a:t> </a:t>
            </a:r>
            <a:r>
              <a:rPr lang="en-US" dirty="0"/>
              <a:t>is a public and static method that returns the instance to the </a:t>
            </a:r>
            <a:r>
              <a:rPr lang="en-US" dirty="0" smtClean="0"/>
              <a:t>caller.</a:t>
            </a:r>
          </a:p>
          <a:p>
            <a:pPr lvl="1"/>
            <a:r>
              <a:rPr lang="en-US" dirty="0" smtClean="0"/>
              <a:t>So</a:t>
            </a:r>
            <a:r>
              <a:rPr lang="en-US" dirty="0"/>
              <a:t>, GetInstance</a:t>
            </a:r>
            <a:r>
              <a:rPr lang="en-US" dirty="0" smtClean="0"/>
              <a:t>( ) </a:t>
            </a:r>
            <a:r>
              <a:rPr lang="en-US" dirty="0"/>
              <a:t>is an access point to the instance. It is the job of GetInstance</a:t>
            </a:r>
            <a:r>
              <a:rPr lang="en-US" dirty="0" smtClean="0"/>
              <a:t>( ) </a:t>
            </a:r>
            <a:r>
              <a:rPr lang="en-US" dirty="0"/>
              <a:t>to instantiate Singleton if an instance doesn’t already exist, otherwise it returns an existing </a:t>
            </a:r>
            <a:r>
              <a:rPr lang="en-US" dirty="0" smtClean="0"/>
              <a:t>instance.</a:t>
            </a:r>
          </a:p>
          <a:p>
            <a:pPr lvl="1"/>
            <a:r>
              <a:rPr lang="en-US" dirty="0" smtClean="0"/>
              <a:t>In </a:t>
            </a:r>
            <a:r>
              <a:rPr lang="en-US" dirty="0"/>
              <a:t>the figure it is assumed that the Singleton class won’t be inherited by any other </a:t>
            </a:r>
            <a:r>
              <a:rPr lang="en-US" dirty="0" smtClean="0"/>
              <a:t>classes.</a:t>
            </a:r>
          </a:p>
          <a:p>
            <a:pPr lvl="1"/>
            <a:r>
              <a:rPr lang="en-US" dirty="0" smtClean="0"/>
              <a:t>What </a:t>
            </a:r>
            <a:r>
              <a:rPr lang="en-US" dirty="0"/>
              <a:t>if, for some reason, you wished to inherit from Singleton </a:t>
            </a:r>
            <a:r>
              <a:rPr lang="en-US" dirty="0" smtClean="0"/>
              <a:t>?</a:t>
            </a:r>
          </a:p>
          <a:p>
            <a:pPr lvl="1"/>
            <a:r>
              <a:rPr lang="en-US" dirty="0" smtClean="0"/>
              <a:t>If </a:t>
            </a:r>
            <a:r>
              <a:rPr lang="en-US" dirty="0"/>
              <a:t>so, you would need to make its constructor protected rather than private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86</a:t>
            </a:fld>
            <a:endParaRPr lang="en-US" dirty="0"/>
          </a:p>
        </p:txBody>
      </p:sp>
    </p:spTree>
    <p:extLst>
      <p:ext uri="{BB962C8B-B14F-4D97-AF65-F5344CB8AC3E}">
        <p14:creationId xmlns:p14="http://schemas.microsoft.com/office/powerpoint/2010/main" val="2149614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3-1</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pic>
        <p:nvPicPr>
          <p:cNvPr id="6" name="Picture 5"/>
          <p:cNvPicPr>
            <a:picLocks noChangeAspect="1"/>
          </p:cNvPicPr>
          <p:nvPr/>
        </p:nvPicPr>
        <p:blipFill>
          <a:blip r:embed="rId2"/>
          <a:stretch>
            <a:fillRect/>
          </a:stretch>
        </p:blipFill>
        <p:spPr>
          <a:xfrm>
            <a:off x="152400" y="1263677"/>
            <a:ext cx="3117260" cy="2485771"/>
          </a:xfrm>
          <a:prstGeom prst="rect">
            <a:avLst/>
          </a:prstGeom>
          <a:ln>
            <a:solidFill>
              <a:schemeClr val="accent1"/>
            </a:solidFill>
          </a:ln>
        </p:spPr>
      </p:pic>
    </p:spTree>
    <p:extLst>
      <p:ext uri="{BB962C8B-B14F-4D97-AF65-F5344CB8AC3E}">
        <p14:creationId xmlns:p14="http://schemas.microsoft.com/office/powerpoint/2010/main" val="1108540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The UML way to show static members is to </a:t>
            </a:r>
            <a:r>
              <a:rPr lang="en-US" dirty="0">
                <a:solidFill>
                  <a:srgbClr val="FF0000"/>
                </a:solidFill>
              </a:rPr>
              <a:t>underline</a:t>
            </a:r>
            <a:r>
              <a:rPr lang="en-US" dirty="0"/>
              <a:t> </a:t>
            </a:r>
            <a:r>
              <a:rPr lang="en-US" dirty="0" smtClean="0"/>
              <a:t>them.</a:t>
            </a:r>
          </a:p>
          <a:p>
            <a:pPr lvl="1"/>
            <a:r>
              <a:rPr lang="en-US" dirty="0" smtClean="0"/>
              <a:t>Thus</a:t>
            </a:r>
            <a:r>
              <a:rPr lang="en-US" dirty="0"/>
              <a:t>, the instance variable and the GetInstance</a:t>
            </a:r>
            <a:r>
              <a:rPr lang="en-US" dirty="0" smtClean="0"/>
              <a:t>( ) </a:t>
            </a:r>
            <a:r>
              <a:rPr lang="en-US" dirty="0"/>
              <a:t>method are shown underlined in </a:t>
            </a:r>
            <a:r>
              <a:rPr lang="en-US" dirty="0">
                <a:solidFill>
                  <a:srgbClr val="FF0000"/>
                </a:solidFill>
              </a:rPr>
              <a:t>Figure 3-1</a:t>
            </a:r>
            <a:r>
              <a:rPr lang="en-US" dirty="0"/>
              <a:t> </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88</a:t>
            </a:fld>
            <a:endParaRPr lang="en-US" dirty="0"/>
          </a:p>
        </p:txBody>
      </p:sp>
    </p:spTree>
    <p:extLst>
      <p:ext uri="{BB962C8B-B14F-4D97-AF65-F5344CB8AC3E}">
        <p14:creationId xmlns:p14="http://schemas.microsoft.com/office/powerpoint/2010/main" val="23491380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Now that you know what the singleton pattern is, let’s try to implement it in an ASP.NET </a:t>
            </a:r>
            <a:r>
              <a:rPr lang="en-US" dirty="0" smtClean="0"/>
              <a:t>application.</a:t>
            </a:r>
          </a:p>
          <a:p>
            <a:pPr lvl="1"/>
            <a:r>
              <a:rPr lang="en-US" dirty="0" smtClean="0"/>
              <a:t>For </a:t>
            </a:r>
            <a:r>
              <a:rPr lang="en-US" dirty="0"/>
              <a:t>the sake of this example, let’s assume the following scenario: You are building a blogging </a:t>
            </a:r>
            <a:r>
              <a:rPr lang="en-US" dirty="0" smtClean="0"/>
              <a:t>engine.</a:t>
            </a:r>
          </a:p>
          <a:p>
            <a:pPr lvl="1"/>
            <a:r>
              <a:rPr lang="en-US" dirty="0" smtClean="0"/>
              <a:t>Apart </a:t>
            </a:r>
            <a:r>
              <a:rPr lang="en-US" dirty="0"/>
              <a:t>from the blog posts and their details, there is some data and settings that are </a:t>
            </a:r>
            <a:r>
              <a:rPr lang="en-US" dirty="0">
                <a:solidFill>
                  <a:srgbClr val="FF0000"/>
                </a:solidFill>
              </a:rPr>
              <a:t>applicable</a:t>
            </a:r>
            <a:r>
              <a:rPr lang="en-US" dirty="0"/>
              <a:t> to the </a:t>
            </a:r>
            <a:r>
              <a:rPr lang="en-US" dirty="0">
                <a:solidFill>
                  <a:srgbClr val="FF0000"/>
                </a:solidFill>
              </a:rPr>
              <a:t>entire </a:t>
            </a:r>
            <a:r>
              <a:rPr lang="en-US" dirty="0" smtClean="0">
                <a:solidFill>
                  <a:srgbClr val="FF0000"/>
                </a:solidFill>
              </a:rPr>
              <a:t>application</a:t>
            </a:r>
            <a:r>
              <a:rPr lang="en-US" dirty="0" smtClean="0"/>
              <a:t>. Such </a:t>
            </a:r>
            <a:r>
              <a:rPr lang="en-US" dirty="0"/>
              <a:t>data can be called the </a:t>
            </a:r>
            <a:r>
              <a:rPr lang="en-US" dirty="0">
                <a:solidFill>
                  <a:srgbClr val="FF0000"/>
                </a:solidFill>
              </a:rPr>
              <a:t>metadata</a:t>
            </a:r>
            <a:r>
              <a:rPr lang="en-US" dirty="0"/>
              <a:t> of the web </a:t>
            </a:r>
            <a:r>
              <a:rPr lang="en-US" dirty="0" smtClean="0"/>
              <a:t>application.</a:t>
            </a:r>
          </a:p>
          <a:p>
            <a:pPr lvl="1"/>
            <a:r>
              <a:rPr lang="en-US" dirty="0" smtClean="0"/>
              <a:t>For </a:t>
            </a:r>
            <a:r>
              <a:rPr lang="en-US" dirty="0"/>
              <a:t>example, details such as contact e-mail, error-logging status, theme, and title of the blog are applicable application </a:t>
            </a:r>
            <a:r>
              <a:rPr lang="en-US" dirty="0" smtClean="0"/>
              <a:t>wide.</a:t>
            </a:r>
          </a:p>
          <a:p>
            <a:pPr lvl="1"/>
            <a:r>
              <a:rPr lang="en-US" dirty="0" smtClean="0"/>
              <a:t>Although </a:t>
            </a:r>
            <a:r>
              <a:rPr lang="en-US" dirty="0"/>
              <a:t>these details are application wide, they might be needed in multiple places, such as layout pages, views, and </a:t>
            </a:r>
            <a:r>
              <a:rPr lang="en-US" dirty="0" smtClean="0"/>
              <a:t>components.</a:t>
            </a:r>
          </a:p>
          <a:p>
            <a:pPr lvl="1"/>
            <a:r>
              <a:rPr lang="en-US" dirty="0" smtClean="0"/>
              <a:t>Instead </a:t>
            </a:r>
            <a:r>
              <a:rPr lang="en-US" dirty="0"/>
              <a:t>of creating an object instance in each of these locations, you can create it just once and then use the same instance </a:t>
            </a:r>
            <a:r>
              <a:rPr lang="en-US" dirty="0" smtClean="0"/>
              <a:t>everywhere.</a:t>
            </a:r>
          </a:p>
          <a:p>
            <a:pPr lvl="1"/>
            <a:r>
              <a:rPr lang="en-US" dirty="0" smtClean="0"/>
              <a:t>Obviously</a:t>
            </a:r>
            <a:r>
              <a:rPr lang="en-US" dirty="0"/>
              <a:t>, the singleton pattern can be used </a:t>
            </a:r>
            <a:r>
              <a:rPr lang="en-US" dirty="0" smtClean="0"/>
              <a:t>here. In </a:t>
            </a:r>
            <a:r>
              <a:rPr lang="en-US" dirty="0"/>
              <a:t>this example you will create an ASP.NET application that simply displays application metadata , as shown in </a:t>
            </a:r>
            <a:r>
              <a:rPr lang="en-US" dirty="0">
                <a:solidFill>
                  <a:srgbClr val="FF0000"/>
                </a:solidFill>
              </a:rPr>
              <a:t>Figure </a:t>
            </a:r>
            <a:r>
              <a:rPr lang="en-US" dirty="0" smtClean="0">
                <a:solidFill>
                  <a:srgbClr val="FF0000"/>
                </a:solidFill>
              </a:rPr>
              <a:t>3-2.</a:t>
            </a:r>
          </a:p>
          <a:p>
            <a:pPr lvl="1"/>
            <a:r>
              <a:rPr lang="en-US" dirty="0"/>
              <a:t>As you can see, the application displays website metadata such as title, administrator e-mail, default theme, and error-logging setting in a </a:t>
            </a:r>
            <a:r>
              <a:rPr lang="en-US" dirty="0" smtClean="0"/>
              <a:t>table. Of </a:t>
            </a:r>
            <a:r>
              <a:rPr lang="en-US" dirty="0"/>
              <a:t>course, you won’t do anything with this metadata as </a:t>
            </a:r>
            <a:r>
              <a:rPr lang="en-US" dirty="0" smtClean="0"/>
              <a:t>such.</a:t>
            </a:r>
          </a:p>
          <a:p>
            <a:pPr lvl="1"/>
            <a:r>
              <a:rPr lang="en-US" dirty="0" smtClean="0"/>
              <a:t>In </a:t>
            </a:r>
            <a:r>
              <a:rPr lang="en-US" dirty="0"/>
              <a:t>a more realistic case you would use this metadata while developing various features of the application, such as a contact form or theme.</a:t>
            </a:r>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89</a:t>
            </a:fld>
            <a:endParaRPr lang="en-US" dirty="0"/>
          </a:p>
        </p:txBody>
      </p:sp>
    </p:spTree>
    <p:extLst>
      <p:ext uri="{BB962C8B-B14F-4D97-AF65-F5344CB8AC3E}">
        <p14:creationId xmlns:p14="http://schemas.microsoft.com/office/powerpoint/2010/main" val="164506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Classes and Objects							   </a:t>
            </a:r>
            <a:r>
              <a:rPr lang="en-US" dirty="0" smtClean="0">
                <a:solidFill>
                  <a:srgbClr val="C00000"/>
                </a:solidFill>
              </a:rPr>
              <a:t>|</a:t>
            </a:r>
            <a:endParaRPr lang="en-US" dirty="0">
              <a:solidFill>
                <a:srgbClr val="C00000"/>
              </a:solidFill>
            </a:endParaRPr>
          </a:p>
        </p:txBody>
      </p:sp>
      <p:sp>
        <p:nvSpPr>
          <p:cNvPr id="8" name="Content Placeholder 7"/>
          <p:cNvSpPr>
            <a:spLocks noGrp="1"/>
          </p:cNvSpPr>
          <p:nvPr>
            <p:ph idx="1"/>
          </p:nvPr>
        </p:nvSpPr>
        <p:spPr/>
        <p:txBody>
          <a:bodyPr/>
          <a:lstStyle/>
          <a:p>
            <a:pPr lvl="1"/>
            <a:r>
              <a:rPr lang="en-US" dirty="0" smtClean="0"/>
              <a:t>Although </a:t>
            </a:r>
            <a:r>
              <a:rPr lang="en-US" dirty="0"/>
              <a:t>not shown in the previous example, a class usually </a:t>
            </a:r>
            <a:r>
              <a:rPr lang="en-US" dirty="0" smtClean="0"/>
              <a:t>contains</a:t>
            </a:r>
          </a:p>
          <a:p>
            <a:pPr lvl="2"/>
            <a:r>
              <a:rPr lang="en-US" dirty="0" smtClean="0"/>
              <a:t>Properties</a:t>
            </a:r>
          </a:p>
          <a:p>
            <a:pPr lvl="2"/>
            <a:r>
              <a:rPr lang="en-US" dirty="0" smtClean="0"/>
              <a:t>methods</a:t>
            </a:r>
            <a:r>
              <a:rPr lang="en-US" dirty="0"/>
              <a:t>, </a:t>
            </a:r>
            <a:r>
              <a:rPr lang="en-US" dirty="0" smtClean="0"/>
              <a:t>and</a:t>
            </a:r>
          </a:p>
          <a:p>
            <a:pPr lvl="2"/>
            <a:r>
              <a:rPr lang="en-US" dirty="0" smtClean="0"/>
              <a:t>Events</a:t>
            </a:r>
          </a:p>
          <a:p>
            <a:pPr lvl="1"/>
            <a:r>
              <a:rPr lang="en-US" dirty="0" smtClean="0"/>
              <a:t>Once </a:t>
            </a:r>
            <a:r>
              <a:rPr lang="en-US" dirty="0"/>
              <a:t>created, a class can be instantiated using the </a:t>
            </a:r>
            <a:r>
              <a:rPr lang="en-US" dirty="0">
                <a:solidFill>
                  <a:srgbClr val="FF0000"/>
                </a:solidFill>
              </a:rPr>
              <a:t>new</a:t>
            </a:r>
            <a:r>
              <a:rPr lang="en-US" dirty="0"/>
              <a:t> </a:t>
            </a:r>
            <a:r>
              <a:rPr lang="en-US" dirty="0" smtClean="0"/>
              <a:t>keyword.</a:t>
            </a:r>
          </a:p>
          <a:p>
            <a:pPr lvl="1"/>
            <a:r>
              <a:rPr lang="en-US" dirty="0" smtClean="0"/>
              <a:t>So</a:t>
            </a:r>
            <a:r>
              <a:rPr lang="en-US" dirty="0"/>
              <a:t>, in the earlier code snippet, Employee is a class and obj is an instance of the Employee class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67402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3-2</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90</a:t>
            </a:fld>
            <a:endParaRPr lang="en-US" dirty="0"/>
          </a:p>
        </p:txBody>
      </p:sp>
      <p:pic>
        <p:nvPicPr>
          <p:cNvPr id="3" name="Picture 2"/>
          <p:cNvPicPr>
            <a:picLocks noChangeAspect="1"/>
          </p:cNvPicPr>
          <p:nvPr/>
        </p:nvPicPr>
        <p:blipFill>
          <a:blip r:embed="rId2"/>
          <a:stretch>
            <a:fillRect/>
          </a:stretch>
        </p:blipFill>
        <p:spPr>
          <a:xfrm>
            <a:off x="152400" y="1262741"/>
            <a:ext cx="4140833" cy="5011783"/>
          </a:xfrm>
          <a:prstGeom prst="rect">
            <a:avLst/>
          </a:prstGeom>
          <a:ln>
            <a:solidFill>
              <a:schemeClr val="accent1"/>
            </a:solidFill>
          </a:ln>
        </p:spPr>
      </p:pic>
    </p:spTree>
    <p:extLst>
      <p:ext uri="{BB962C8B-B14F-4D97-AF65-F5344CB8AC3E}">
        <p14:creationId xmlns:p14="http://schemas.microsoft.com/office/powerpoint/2010/main" val="15582242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 Development</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91</a:t>
            </a:fld>
            <a:endParaRPr lang="en-US" dirty="0"/>
          </a:p>
        </p:txBody>
      </p:sp>
    </p:spTree>
    <p:extLst>
      <p:ext uri="{BB962C8B-B14F-4D97-AF65-F5344CB8AC3E}">
        <p14:creationId xmlns:p14="http://schemas.microsoft.com/office/powerpoint/2010/main" val="23449436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3" name="Content Placeholder 2"/>
          <p:cNvSpPr>
            <a:spLocks noGrp="1"/>
          </p:cNvSpPr>
          <p:nvPr>
            <p:ph idx="1"/>
          </p:nvPr>
        </p:nvSpPr>
        <p:spPr/>
        <p:txBody>
          <a:bodyPr/>
          <a:lstStyle/>
          <a:p>
            <a:r>
              <a:rPr lang="en-US" dirty="0"/>
              <a:t>At times you will have a </a:t>
            </a:r>
            <a:r>
              <a:rPr lang="en-US" dirty="0">
                <a:solidFill>
                  <a:srgbClr val="FF0000"/>
                </a:solidFill>
              </a:rPr>
              <a:t>set of classes</a:t>
            </a:r>
            <a:r>
              <a:rPr lang="en-US" dirty="0"/>
              <a:t> performing a similar operation, but the exact class to be used to get the job done is dependent </a:t>
            </a:r>
            <a:r>
              <a:rPr lang="en-US" dirty="0" smtClean="0"/>
              <a:t>on</a:t>
            </a:r>
          </a:p>
          <a:p>
            <a:pPr lvl="2"/>
            <a:r>
              <a:rPr lang="en-US" dirty="0" smtClean="0"/>
              <a:t>Some </a:t>
            </a:r>
            <a:r>
              <a:rPr lang="en-US" dirty="0"/>
              <a:t>logic </a:t>
            </a:r>
            <a:r>
              <a:rPr lang="en-US" dirty="0" smtClean="0"/>
              <a:t>or</a:t>
            </a:r>
          </a:p>
          <a:p>
            <a:pPr lvl="2"/>
            <a:r>
              <a:rPr lang="en-US" dirty="0" smtClean="0"/>
              <a:t>Condition</a:t>
            </a:r>
          </a:p>
          <a:p>
            <a:pPr lvl="1"/>
            <a:r>
              <a:rPr lang="en-US" dirty="0" smtClean="0"/>
              <a:t>In </a:t>
            </a:r>
            <a:r>
              <a:rPr lang="en-US" dirty="0"/>
              <a:t>such cases, a client doesn’t know exactly which class from the available set has been </a:t>
            </a:r>
            <a:r>
              <a:rPr lang="en-US" dirty="0" smtClean="0"/>
              <a:t>instantiated.</a:t>
            </a:r>
          </a:p>
          <a:p>
            <a:pPr lvl="1"/>
            <a:r>
              <a:rPr lang="en-US" dirty="0" smtClean="0"/>
              <a:t>The </a:t>
            </a:r>
            <a:r>
              <a:rPr lang="en-US" dirty="0"/>
              <a:t>client </a:t>
            </a:r>
            <a:r>
              <a:rPr lang="en-US" dirty="0">
                <a:solidFill>
                  <a:srgbClr val="FF0000"/>
                </a:solidFill>
              </a:rPr>
              <a:t>relies</a:t>
            </a:r>
            <a:r>
              <a:rPr lang="en-US" dirty="0"/>
              <a:t> on </a:t>
            </a:r>
            <a:r>
              <a:rPr lang="en-US" dirty="0">
                <a:solidFill>
                  <a:srgbClr val="FF0000"/>
                </a:solidFill>
              </a:rPr>
              <a:t>some other classes </a:t>
            </a:r>
            <a:r>
              <a:rPr lang="en-US" dirty="0"/>
              <a:t>to supply it the required </a:t>
            </a:r>
            <a:r>
              <a:rPr lang="en-US" dirty="0" smtClean="0"/>
              <a:t>object.</a:t>
            </a:r>
          </a:p>
          <a:p>
            <a:pPr lvl="1"/>
            <a:r>
              <a:rPr lang="en-US" dirty="0" smtClean="0"/>
              <a:t>These </a:t>
            </a:r>
            <a:r>
              <a:rPr lang="en-US" dirty="0"/>
              <a:t>other classes in turn implement what is known as a </a:t>
            </a:r>
            <a:r>
              <a:rPr lang="en-US" dirty="0">
                <a:solidFill>
                  <a:srgbClr val="FF0000"/>
                </a:solidFill>
              </a:rPr>
              <a:t>factory method</a:t>
            </a:r>
            <a:r>
              <a:rPr lang="en-US" dirty="0"/>
              <a:t>, which does the job of creating the required object </a:t>
            </a:r>
            <a:r>
              <a:rPr lang="en-US" dirty="0" smtClean="0"/>
              <a:t>instance.</a:t>
            </a:r>
          </a:p>
          <a:p>
            <a:pPr lvl="1"/>
            <a:r>
              <a:rPr lang="en-US" dirty="0" smtClean="0"/>
              <a:t>As </a:t>
            </a:r>
            <a:r>
              <a:rPr lang="en-US" dirty="0"/>
              <a:t>the name suggests, the factory method pattern defines a way to create an </a:t>
            </a:r>
            <a:r>
              <a:rPr lang="en-US" dirty="0" smtClean="0"/>
              <a:t>object.</a:t>
            </a:r>
          </a:p>
          <a:p>
            <a:pPr lvl="1"/>
            <a:r>
              <a:rPr lang="en-US" dirty="0" smtClean="0"/>
              <a:t>And </a:t>
            </a:r>
            <a:r>
              <a:rPr lang="en-US" dirty="0"/>
              <a:t>the </a:t>
            </a:r>
            <a:r>
              <a:rPr lang="en-US" dirty="0">
                <a:solidFill>
                  <a:srgbClr val="FF0000"/>
                </a:solidFill>
              </a:rPr>
              <a:t>subclasses</a:t>
            </a:r>
            <a:r>
              <a:rPr lang="en-US" dirty="0"/>
              <a:t> decide which class to </a:t>
            </a:r>
            <a:r>
              <a:rPr lang="en-US" dirty="0" smtClean="0"/>
              <a:t>instantiate.</a:t>
            </a:r>
          </a:p>
          <a:p>
            <a:pPr lvl="1"/>
            <a:r>
              <a:rPr lang="en-US" dirty="0" smtClean="0"/>
              <a:t>How </a:t>
            </a:r>
            <a:r>
              <a:rPr lang="en-US" dirty="0"/>
              <a:t>do these subclasses decide which class to </a:t>
            </a:r>
            <a:r>
              <a:rPr lang="en-US" dirty="0" smtClean="0"/>
              <a:t>instantiate?</a:t>
            </a:r>
          </a:p>
          <a:p>
            <a:pPr lvl="1"/>
            <a:r>
              <a:rPr lang="en-US" dirty="0" smtClean="0"/>
              <a:t>This </a:t>
            </a:r>
            <a:r>
              <a:rPr lang="en-US" dirty="0"/>
              <a:t>is quite </a:t>
            </a:r>
            <a:r>
              <a:rPr lang="en-US" dirty="0">
                <a:solidFill>
                  <a:srgbClr val="FF0000"/>
                </a:solidFill>
              </a:rPr>
              <a:t>application specific</a:t>
            </a:r>
            <a:r>
              <a:rPr lang="en-US" dirty="0"/>
              <a:t>, and may involve </a:t>
            </a:r>
            <a:r>
              <a:rPr lang="en-US" dirty="0" smtClean="0"/>
              <a:t>some</a:t>
            </a:r>
          </a:p>
          <a:p>
            <a:pPr lvl="2"/>
            <a:r>
              <a:rPr lang="en-US" dirty="0" smtClean="0"/>
              <a:t>programmatic </a:t>
            </a:r>
            <a:r>
              <a:rPr lang="en-US" dirty="0"/>
              <a:t>logic </a:t>
            </a:r>
            <a:r>
              <a:rPr lang="en-US" dirty="0" smtClean="0"/>
              <a:t>or</a:t>
            </a:r>
          </a:p>
          <a:p>
            <a:pPr lvl="2"/>
            <a:r>
              <a:rPr lang="en-US" dirty="0" smtClean="0"/>
              <a:t>configuration setting</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19118080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Design and Explanation</a:t>
            </a:r>
          </a:p>
        </p:txBody>
      </p:sp>
      <p:sp>
        <p:nvSpPr>
          <p:cNvPr id="7" name="Content Placeholder 6"/>
          <p:cNvSpPr>
            <a:spLocks noGrp="1"/>
          </p:cNvSpPr>
          <p:nvPr>
            <p:ph idx="1"/>
          </p:nvPr>
        </p:nvSpPr>
        <p:spPr/>
        <p:txBody>
          <a:bodyPr/>
          <a:lstStyle/>
          <a:p>
            <a:r>
              <a:rPr lang="en-US" dirty="0" smtClean="0"/>
              <a:t>The </a:t>
            </a:r>
            <a:r>
              <a:rPr lang="en-US" dirty="0"/>
              <a:t>UML diagram that shows the overall design of the factory method pattern is shown in </a:t>
            </a:r>
            <a:r>
              <a:rPr lang="en-US" dirty="0">
                <a:solidFill>
                  <a:srgbClr val="FF0000"/>
                </a:solidFill>
              </a:rPr>
              <a:t>Figure 3-4</a:t>
            </a:r>
            <a:r>
              <a:rPr lang="en-US" dirty="0"/>
              <a:t> .</a:t>
            </a:r>
          </a:p>
          <a:p>
            <a:pPr lvl="1"/>
            <a:r>
              <a:rPr lang="en-US" dirty="0"/>
              <a:t>Figure 3-4 shows an abstract class, </a:t>
            </a:r>
            <a:r>
              <a:rPr lang="en-US" dirty="0">
                <a:solidFill>
                  <a:srgbClr val="FF0000"/>
                </a:solidFill>
              </a:rPr>
              <a:t>AbstractCreator</a:t>
            </a:r>
            <a:r>
              <a:rPr lang="en-US" dirty="0"/>
              <a:t> , that defines the </a:t>
            </a:r>
            <a:r>
              <a:rPr lang="en-US" dirty="0">
                <a:solidFill>
                  <a:srgbClr val="FF0000"/>
                </a:solidFill>
              </a:rPr>
              <a:t>CreateInstance</a:t>
            </a:r>
            <a:r>
              <a:rPr lang="en-US" dirty="0" smtClean="0">
                <a:solidFill>
                  <a:srgbClr val="FF0000"/>
                </a:solidFill>
              </a:rPr>
              <a:t>( )</a:t>
            </a:r>
            <a:r>
              <a:rPr lang="en-US" dirty="0" smtClean="0"/>
              <a:t> method.</a:t>
            </a:r>
          </a:p>
          <a:p>
            <a:pPr lvl="1"/>
            <a:r>
              <a:rPr lang="en-US" dirty="0" smtClean="0"/>
              <a:t>This </a:t>
            </a:r>
            <a:r>
              <a:rPr lang="en-US" dirty="0"/>
              <a:t>is the template of the factory </a:t>
            </a:r>
            <a:r>
              <a:rPr lang="en-US" dirty="0" smtClean="0"/>
              <a:t>method.</a:t>
            </a:r>
          </a:p>
          <a:p>
            <a:pPr lvl="1"/>
            <a:r>
              <a:rPr lang="en-US" dirty="0" smtClean="0"/>
              <a:t>AbstractCreator </a:t>
            </a:r>
            <a:r>
              <a:rPr lang="en-US" dirty="0"/>
              <a:t>is inherited by two subclasses </a:t>
            </a:r>
            <a:r>
              <a:rPr lang="en-US" dirty="0" smtClean="0"/>
              <a:t>—</a:t>
            </a:r>
          </a:p>
          <a:p>
            <a:pPr lvl="2"/>
            <a:r>
              <a:rPr lang="en-US" dirty="0" smtClean="0"/>
              <a:t>Creator1 and</a:t>
            </a:r>
          </a:p>
          <a:p>
            <a:pPr lvl="2"/>
            <a:r>
              <a:rPr lang="en-US" dirty="0" smtClean="0"/>
              <a:t>Creator2</a:t>
            </a:r>
          </a:p>
          <a:p>
            <a:pPr lvl="1"/>
            <a:r>
              <a:rPr lang="en-US" dirty="0" smtClean="0"/>
              <a:t>These </a:t>
            </a:r>
            <a:r>
              <a:rPr lang="en-US" dirty="0"/>
              <a:t>subclasses implement the CreateInstance</a:t>
            </a:r>
            <a:r>
              <a:rPr lang="en-US" dirty="0" smtClean="0"/>
              <a:t>( ) method.</a:t>
            </a:r>
          </a:p>
          <a:p>
            <a:pPr lvl="2"/>
            <a:r>
              <a:rPr lang="en-US" dirty="0" smtClean="0"/>
              <a:t>The </a:t>
            </a:r>
            <a:r>
              <a:rPr lang="en-US" dirty="0"/>
              <a:t>implementation of CreateInstance</a:t>
            </a:r>
            <a:r>
              <a:rPr lang="en-US" dirty="0" smtClean="0"/>
              <a:t>( ) </a:t>
            </a:r>
            <a:r>
              <a:rPr lang="en-US" dirty="0"/>
              <a:t>needs to decide whether to </a:t>
            </a:r>
            <a:r>
              <a:rPr lang="en-US" dirty="0" smtClean="0"/>
              <a:t>instantiate</a:t>
            </a:r>
          </a:p>
          <a:p>
            <a:pPr lvl="3"/>
            <a:r>
              <a:rPr lang="en-US" dirty="0" smtClean="0"/>
              <a:t>Product1 or</a:t>
            </a:r>
          </a:p>
          <a:p>
            <a:pPr lvl="3"/>
            <a:r>
              <a:rPr lang="en-US" dirty="0" smtClean="0"/>
              <a:t>Product2 </a:t>
            </a:r>
          </a:p>
          <a:p>
            <a:pPr lvl="1"/>
            <a:r>
              <a:rPr lang="en-US" dirty="0" smtClean="0"/>
              <a:t>The </a:t>
            </a:r>
            <a:r>
              <a:rPr lang="en-US" dirty="0"/>
              <a:t>Product1 and Product2 classes are the subclasses of the </a:t>
            </a:r>
            <a:r>
              <a:rPr lang="en-US" dirty="0">
                <a:solidFill>
                  <a:srgbClr val="FF0000"/>
                </a:solidFill>
              </a:rPr>
              <a:t>AbstractProduct</a:t>
            </a:r>
            <a:r>
              <a:rPr lang="en-US" dirty="0"/>
              <a:t> </a:t>
            </a:r>
            <a:r>
              <a:rPr lang="en-US" dirty="0" smtClean="0"/>
              <a:t>class.</a:t>
            </a:r>
          </a:p>
          <a:p>
            <a:pPr lvl="2"/>
            <a:r>
              <a:rPr lang="en-US" dirty="0" smtClean="0"/>
              <a:t>The </a:t>
            </a:r>
            <a:r>
              <a:rPr lang="en-US" dirty="0"/>
              <a:t>decision to instantiate Product1 or Product2 may depend </a:t>
            </a:r>
            <a:r>
              <a:rPr lang="en-US" dirty="0" smtClean="0"/>
              <a:t>on</a:t>
            </a:r>
          </a:p>
          <a:p>
            <a:pPr lvl="3"/>
            <a:r>
              <a:rPr lang="en-US" dirty="0" smtClean="0"/>
              <a:t>some </a:t>
            </a:r>
            <a:r>
              <a:rPr lang="en-US" dirty="0"/>
              <a:t>application </a:t>
            </a:r>
            <a:r>
              <a:rPr lang="en-US" dirty="0" smtClean="0"/>
              <a:t>logic</a:t>
            </a:r>
          </a:p>
          <a:p>
            <a:pPr lvl="3"/>
            <a:r>
              <a:rPr lang="en-US" dirty="0" smtClean="0"/>
              <a:t>the </a:t>
            </a:r>
            <a:r>
              <a:rPr lang="en-US" dirty="0"/>
              <a:t>current application </a:t>
            </a:r>
            <a:r>
              <a:rPr lang="en-US" dirty="0" smtClean="0"/>
              <a:t>state</a:t>
            </a:r>
          </a:p>
          <a:p>
            <a:pPr lvl="3"/>
            <a:r>
              <a:rPr lang="en-US" dirty="0" smtClean="0"/>
              <a:t>some </a:t>
            </a:r>
            <a:r>
              <a:rPr lang="en-US" dirty="0"/>
              <a:t>condition, </a:t>
            </a:r>
            <a:r>
              <a:rPr lang="en-US" dirty="0" smtClean="0"/>
              <a:t>or</a:t>
            </a:r>
            <a:endParaRPr lang="en-US" dirty="0"/>
          </a:p>
        </p:txBody>
      </p:sp>
      <p:sp>
        <p:nvSpPr>
          <p:cNvPr id="4" name="Date Placeholder 3"/>
          <p:cNvSpPr>
            <a:spLocks noGrp="1"/>
          </p:cNvSpPr>
          <p:nvPr>
            <p:ph type="dt" sz="half" idx="2"/>
          </p:nvPr>
        </p:nvSpPr>
        <p:spPr/>
        <p:txBody>
          <a:bodyPr/>
          <a:lstStyle/>
          <a:p>
            <a:r>
              <a:rPr lang="en-US" dirty="0"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93</a:t>
            </a:fld>
            <a:endParaRPr lang="en-US" dirty="0"/>
          </a:p>
        </p:txBody>
      </p:sp>
    </p:spTree>
    <p:extLst>
      <p:ext uri="{BB962C8B-B14F-4D97-AF65-F5344CB8AC3E}">
        <p14:creationId xmlns:p14="http://schemas.microsoft.com/office/powerpoint/2010/main" val="54710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Design and </a:t>
            </a:r>
            <a:r>
              <a:rPr lang="en-US" dirty="0" smtClean="0"/>
              <a:t>Explanation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3"/>
            <a:r>
              <a:rPr lang="en-US" dirty="0" smtClean="0"/>
              <a:t>merely </a:t>
            </a:r>
            <a:r>
              <a:rPr lang="en-US" dirty="0"/>
              <a:t>a configuration </a:t>
            </a:r>
            <a:r>
              <a:rPr lang="en-US" dirty="0" smtClean="0"/>
              <a:t>setting</a:t>
            </a:r>
          </a:p>
          <a:p>
            <a:pPr lvl="1"/>
            <a:r>
              <a:rPr lang="en-US" dirty="0" smtClean="0"/>
              <a:t>The </a:t>
            </a:r>
            <a:r>
              <a:rPr lang="en-US" dirty="0"/>
              <a:t>client (not shown in the figure) can </a:t>
            </a:r>
            <a:r>
              <a:rPr lang="en-US" dirty="0" smtClean="0"/>
              <a:t>consume</a:t>
            </a:r>
          </a:p>
          <a:p>
            <a:pPr lvl="2"/>
            <a:r>
              <a:rPr lang="en-US" dirty="0" smtClean="0"/>
              <a:t>Creator1 or</a:t>
            </a:r>
          </a:p>
          <a:p>
            <a:pPr lvl="2"/>
            <a:r>
              <a:rPr lang="en-US" dirty="0" smtClean="0"/>
              <a:t>Creator2</a:t>
            </a:r>
          </a:p>
          <a:p>
            <a:pPr lvl="1"/>
            <a:r>
              <a:rPr lang="en-US" dirty="0" smtClean="0"/>
              <a:t>Invoking </a:t>
            </a:r>
            <a:r>
              <a:rPr lang="en-US" dirty="0"/>
              <a:t>CreateInstance</a:t>
            </a:r>
            <a:r>
              <a:rPr lang="en-US" dirty="0" smtClean="0"/>
              <a:t>( ) </a:t>
            </a:r>
            <a:r>
              <a:rPr lang="en-US" dirty="0"/>
              <a:t>on either will instantiate </a:t>
            </a:r>
            <a:r>
              <a:rPr lang="en-US" dirty="0" smtClean="0"/>
              <a:t>either</a:t>
            </a:r>
          </a:p>
          <a:p>
            <a:pPr lvl="2"/>
            <a:r>
              <a:rPr lang="en-US" dirty="0" smtClean="0"/>
              <a:t>Product1 or</a:t>
            </a:r>
          </a:p>
          <a:p>
            <a:pPr lvl="2"/>
            <a:r>
              <a:rPr lang="en-US" dirty="0" smtClean="0"/>
              <a:t>Product2 </a:t>
            </a:r>
            <a:r>
              <a:rPr lang="en-US" dirty="0"/>
              <a:t>(depending on the instantiation </a:t>
            </a:r>
            <a:r>
              <a:rPr lang="en-US" dirty="0" smtClean="0"/>
              <a:t>logic)</a:t>
            </a:r>
          </a:p>
          <a:p>
            <a:pPr marL="460375" lvl="2" indent="0">
              <a:buNone/>
            </a:pPr>
            <a:r>
              <a:rPr lang="en-US" dirty="0" smtClean="0"/>
              <a:t>and </a:t>
            </a:r>
            <a:r>
              <a:rPr lang="en-US" dirty="0"/>
              <a:t>that instance is supplied to the </a:t>
            </a:r>
            <a:r>
              <a:rPr lang="en-US" dirty="0" smtClean="0"/>
              <a:t>client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40004222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3-4</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95</a:t>
            </a:fld>
            <a:endParaRPr lang="en-US" dirty="0"/>
          </a:p>
        </p:txBody>
      </p:sp>
      <p:pic>
        <p:nvPicPr>
          <p:cNvPr id="8" name="Picture 7"/>
          <p:cNvPicPr>
            <a:picLocks noChangeAspect="1"/>
          </p:cNvPicPr>
          <p:nvPr/>
        </p:nvPicPr>
        <p:blipFill>
          <a:blip r:embed="rId2"/>
          <a:stretch>
            <a:fillRect/>
          </a:stretch>
        </p:blipFill>
        <p:spPr>
          <a:xfrm>
            <a:off x="152400" y="1263810"/>
            <a:ext cx="8086960" cy="4947528"/>
          </a:xfrm>
          <a:prstGeom prst="rect">
            <a:avLst/>
          </a:prstGeom>
          <a:ln>
            <a:solidFill>
              <a:schemeClr val="accent1"/>
            </a:solidFill>
          </a:ln>
        </p:spPr>
      </p:pic>
    </p:spTree>
    <p:extLst>
      <p:ext uri="{BB962C8B-B14F-4D97-AF65-F5344CB8AC3E}">
        <p14:creationId xmlns:p14="http://schemas.microsoft.com/office/powerpoint/2010/main" val="40567938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Suppose you are building a web application that deals </a:t>
            </a:r>
            <a:r>
              <a:rPr lang="en-US" dirty="0" smtClean="0"/>
              <a:t>with</a:t>
            </a:r>
          </a:p>
          <a:p>
            <a:pPr lvl="2"/>
            <a:r>
              <a:rPr lang="en-US" dirty="0" smtClean="0"/>
              <a:t>workers and</a:t>
            </a:r>
          </a:p>
          <a:p>
            <a:pPr lvl="2"/>
            <a:r>
              <a:rPr lang="en-US" dirty="0" smtClean="0"/>
              <a:t>time </a:t>
            </a:r>
            <a:r>
              <a:rPr lang="en-US" dirty="0"/>
              <a:t>spent by them on a </a:t>
            </a:r>
            <a:r>
              <a:rPr lang="en-US" dirty="0" smtClean="0"/>
              <a:t>task</a:t>
            </a:r>
          </a:p>
          <a:p>
            <a:pPr lvl="1"/>
            <a:r>
              <a:rPr lang="en-US" dirty="0" smtClean="0"/>
              <a:t>As </a:t>
            </a:r>
            <a:r>
              <a:rPr lang="en-US" dirty="0"/>
              <a:t>a part of the system requirements, you are required to show </a:t>
            </a:r>
            <a:r>
              <a:rPr lang="en-US" dirty="0">
                <a:solidFill>
                  <a:srgbClr val="FF0000"/>
                </a:solidFill>
              </a:rPr>
              <a:t>number of hours worked</a:t>
            </a:r>
            <a:r>
              <a:rPr lang="en-US" dirty="0"/>
              <a:t> on each day of the week in a </a:t>
            </a:r>
            <a:r>
              <a:rPr lang="en-US" dirty="0">
                <a:solidFill>
                  <a:srgbClr val="FF0000"/>
                </a:solidFill>
              </a:rPr>
              <a:t>graphical </a:t>
            </a:r>
            <a:r>
              <a:rPr lang="en-US" dirty="0" smtClean="0">
                <a:solidFill>
                  <a:srgbClr val="FF0000"/>
                </a:solidFill>
              </a:rPr>
              <a:t>form</a:t>
            </a:r>
            <a:r>
              <a:rPr lang="en-US" dirty="0" smtClean="0"/>
              <a:t>.</a:t>
            </a:r>
          </a:p>
          <a:p>
            <a:pPr lvl="1"/>
            <a:r>
              <a:rPr lang="en-US" dirty="0" smtClean="0"/>
              <a:t>Your </a:t>
            </a:r>
            <a:r>
              <a:rPr lang="en-US" dirty="0"/>
              <a:t>application can show two types of graphical charts </a:t>
            </a:r>
            <a:r>
              <a:rPr lang="en-US" dirty="0" smtClean="0"/>
              <a:t>—</a:t>
            </a:r>
          </a:p>
          <a:p>
            <a:pPr lvl="2"/>
            <a:r>
              <a:rPr lang="en-US" dirty="0" smtClean="0"/>
              <a:t>bar </a:t>
            </a:r>
            <a:r>
              <a:rPr lang="en-US" dirty="0"/>
              <a:t>chart </a:t>
            </a:r>
            <a:r>
              <a:rPr lang="en-US" dirty="0" smtClean="0"/>
              <a:t>or</a:t>
            </a:r>
          </a:p>
          <a:p>
            <a:pPr lvl="2"/>
            <a:r>
              <a:rPr lang="en-US" dirty="0" smtClean="0"/>
              <a:t>pie chart</a:t>
            </a:r>
          </a:p>
          <a:p>
            <a:pPr lvl="1"/>
            <a:r>
              <a:rPr lang="en-US" dirty="0" smtClean="0"/>
              <a:t>The </a:t>
            </a:r>
            <a:r>
              <a:rPr lang="en-US" dirty="0"/>
              <a:t>decision to show bar chart or pie chart is dependent on the </a:t>
            </a:r>
            <a:r>
              <a:rPr lang="en-US" dirty="0">
                <a:solidFill>
                  <a:srgbClr val="FF0000"/>
                </a:solidFill>
              </a:rPr>
              <a:t>user </a:t>
            </a:r>
            <a:r>
              <a:rPr lang="en-US" dirty="0" smtClean="0">
                <a:solidFill>
                  <a:srgbClr val="FF0000"/>
                </a:solidFill>
              </a:rPr>
              <a:t>preference</a:t>
            </a:r>
            <a:r>
              <a:rPr lang="en-US" dirty="0" smtClean="0"/>
              <a:t>.</a:t>
            </a:r>
          </a:p>
          <a:p>
            <a:pPr lvl="1"/>
            <a:r>
              <a:rPr lang="en-US" dirty="0" smtClean="0"/>
              <a:t>Considering </a:t>
            </a:r>
            <a:r>
              <a:rPr lang="en-US" dirty="0"/>
              <a:t>these requirements, you came up with a design, as shown in </a:t>
            </a:r>
            <a:r>
              <a:rPr lang="en-US" dirty="0">
                <a:solidFill>
                  <a:srgbClr val="FF0000"/>
                </a:solidFill>
              </a:rPr>
              <a:t>Figure </a:t>
            </a:r>
            <a:r>
              <a:rPr lang="en-US" dirty="0" smtClean="0">
                <a:solidFill>
                  <a:srgbClr val="FF0000"/>
                </a:solidFill>
              </a:rPr>
              <a:t>3-5</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96</a:t>
            </a:fld>
            <a:endParaRPr lang="en-US" dirty="0"/>
          </a:p>
        </p:txBody>
      </p:sp>
    </p:spTree>
    <p:extLst>
      <p:ext uri="{BB962C8B-B14F-4D97-AF65-F5344CB8AC3E}">
        <p14:creationId xmlns:p14="http://schemas.microsoft.com/office/powerpoint/2010/main" val="16813899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3-5</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97</a:t>
            </a:fld>
            <a:endParaRPr lang="en-US" dirty="0"/>
          </a:p>
        </p:txBody>
      </p:sp>
      <p:pic>
        <p:nvPicPr>
          <p:cNvPr id="2" name="Picture 1"/>
          <p:cNvPicPr>
            <a:picLocks noChangeAspect="1"/>
          </p:cNvPicPr>
          <p:nvPr/>
        </p:nvPicPr>
        <p:blipFill>
          <a:blip r:embed="rId2"/>
          <a:stretch>
            <a:fillRect/>
          </a:stretch>
        </p:blipFill>
        <p:spPr>
          <a:xfrm>
            <a:off x="152400" y="1259574"/>
            <a:ext cx="7373623" cy="4625790"/>
          </a:xfrm>
          <a:prstGeom prst="rect">
            <a:avLst/>
          </a:prstGeom>
          <a:ln>
            <a:solidFill>
              <a:schemeClr val="accent1"/>
            </a:solidFill>
          </a:ln>
        </p:spPr>
      </p:pic>
    </p:spTree>
    <p:extLst>
      <p:ext uri="{BB962C8B-B14F-4D97-AF65-F5344CB8AC3E}">
        <p14:creationId xmlns:p14="http://schemas.microsoft.com/office/powerpoint/2010/main" val="10295301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r>
              <a:rPr lang="en-US" dirty="0" smtClean="0"/>
              <a:t>The </a:t>
            </a:r>
            <a:r>
              <a:rPr lang="en-US" dirty="0"/>
              <a:t>figure shows an </a:t>
            </a:r>
            <a:r>
              <a:rPr lang="en-US" dirty="0">
                <a:solidFill>
                  <a:srgbClr val="FF0000"/>
                </a:solidFill>
              </a:rPr>
              <a:t>IChart</a:t>
            </a:r>
            <a:r>
              <a:rPr lang="en-US" dirty="0"/>
              <a:t> interface that defines the </a:t>
            </a:r>
            <a:r>
              <a:rPr lang="en-US" dirty="0">
                <a:solidFill>
                  <a:srgbClr val="FF0000"/>
                </a:solidFill>
              </a:rPr>
              <a:t>GenerateChart</a:t>
            </a:r>
            <a:r>
              <a:rPr lang="en-US" dirty="0" smtClean="0">
                <a:solidFill>
                  <a:srgbClr val="FF0000"/>
                </a:solidFill>
              </a:rPr>
              <a:t>( ) </a:t>
            </a:r>
            <a:r>
              <a:rPr lang="en-US" dirty="0" smtClean="0"/>
              <a:t>method.</a:t>
            </a:r>
          </a:p>
          <a:p>
            <a:pPr lvl="1"/>
            <a:r>
              <a:rPr lang="en-US" dirty="0" smtClean="0"/>
              <a:t>The </a:t>
            </a:r>
            <a:r>
              <a:rPr lang="en-US" dirty="0"/>
              <a:t>GenerateChart</a:t>
            </a:r>
            <a:r>
              <a:rPr lang="en-US" dirty="0" smtClean="0"/>
              <a:t>( ) </a:t>
            </a:r>
            <a:r>
              <a:rPr lang="en-US" dirty="0"/>
              <a:t>method is supposed to generate a chart based </a:t>
            </a:r>
            <a:r>
              <a:rPr lang="en-US" dirty="0" smtClean="0"/>
              <a:t>on</a:t>
            </a:r>
          </a:p>
          <a:p>
            <a:pPr lvl="2"/>
            <a:r>
              <a:rPr lang="en-US" dirty="0" smtClean="0"/>
              <a:t>X and</a:t>
            </a:r>
          </a:p>
          <a:p>
            <a:pPr lvl="2"/>
            <a:r>
              <a:rPr lang="en-US" dirty="0" smtClean="0"/>
              <a:t>Y </a:t>
            </a:r>
            <a:r>
              <a:rPr lang="en-US" dirty="0"/>
              <a:t>coordinate </a:t>
            </a:r>
            <a:r>
              <a:rPr lang="en-US" dirty="0" smtClean="0"/>
              <a:t>values</a:t>
            </a:r>
          </a:p>
          <a:p>
            <a:pPr lvl="1"/>
            <a:r>
              <a:rPr lang="en-US" dirty="0" smtClean="0"/>
              <a:t>The </a:t>
            </a:r>
            <a:r>
              <a:rPr lang="en-US" dirty="0"/>
              <a:t>IChart interface is implemented by </a:t>
            </a:r>
            <a:r>
              <a:rPr lang="en-US" dirty="0">
                <a:solidFill>
                  <a:srgbClr val="FF0000"/>
                </a:solidFill>
              </a:rPr>
              <a:t>two classes </a:t>
            </a:r>
            <a:r>
              <a:rPr lang="en-US" dirty="0" smtClean="0"/>
              <a:t>—</a:t>
            </a:r>
          </a:p>
          <a:p>
            <a:pPr lvl="2"/>
            <a:r>
              <a:rPr lang="en-US" dirty="0" smtClean="0"/>
              <a:t>BarChart and</a:t>
            </a:r>
          </a:p>
          <a:p>
            <a:pPr lvl="2"/>
            <a:r>
              <a:rPr lang="en-US" dirty="0" smtClean="0"/>
              <a:t>PieChart</a:t>
            </a:r>
          </a:p>
          <a:p>
            <a:pPr lvl="1"/>
            <a:r>
              <a:rPr lang="en-US" dirty="0" smtClean="0"/>
              <a:t>The </a:t>
            </a:r>
            <a:r>
              <a:rPr lang="en-US" dirty="0">
                <a:solidFill>
                  <a:srgbClr val="FF0000"/>
                </a:solidFill>
              </a:rPr>
              <a:t>IChartProvider</a:t>
            </a:r>
            <a:r>
              <a:rPr lang="en-US" dirty="0"/>
              <a:t> interface defines the factory method, GetChart</a:t>
            </a:r>
            <a:r>
              <a:rPr lang="en-US" dirty="0" smtClean="0"/>
              <a:t>( ).</a:t>
            </a:r>
          </a:p>
          <a:p>
            <a:pPr lvl="2"/>
            <a:r>
              <a:rPr lang="en-US" dirty="0" smtClean="0"/>
              <a:t>The </a:t>
            </a:r>
            <a:r>
              <a:rPr lang="en-US" dirty="0"/>
              <a:t>GetChart</a:t>
            </a:r>
            <a:r>
              <a:rPr lang="en-US" dirty="0" smtClean="0"/>
              <a:t>( ) </a:t>
            </a:r>
            <a:r>
              <a:rPr lang="en-US" dirty="0"/>
              <a:t>method is supposed to return </a:t>
            </a:r>
            <a:r>
              <a:rPr lang="en-US" dirty="0" smtClean="0"/>
              <a:t>either</a:t>
            </a:r>
          </a:p>
          <a:p>
            <a:pPr lvl="3"/>
            <a:r>
              <a:rPr lang="en-US" dirty="0" smtClean="0"/>
              <a:t>BarChart or</a:t>
            </a:r>
          </a:p>
          <a:p>
            <a:pPr lvl="3"/>
            <a:r>
              <a:rPr lang="en-US" dirty="0" smtClean="0"/>
              <a:t>PieChart </a:t>
            </a:r>
            <a:r>
              <a:rPr lang="en-US" dirty="0"/>
              <a:t>based on user’s </a:t>
            </a:r>
            <a:r>
              <a:rPr lang="en-US" dirty="0" smtClean="0"/>
              <a:t>preference</a:t>
            </a:r>
          </a:p>
          <a:p>
            <a:pPr lvl="1"/>
            <a:r>
              <a:rPr lang="en-US" dirty="0" smtClean="0"/>
              <a:t>The </a:t>
            </a:r>
            <a:r>
              <a:rPr lang="en-US" dirty="0"/>
              <a:t>IChartProvider interface is implemented by two </a:t>
            </a:r>
            <a:r>
              <a:rPr lang="en-US" dirty="0" smtClean="0"/>
              <a:t>classes,</a:t>
            </a:r>
          </a:p>
          <a:p>
            <a:pPr lvl="2"/>
            <a:r>
              <a:rPr lang="en-US" dirty="0" smtClean="0"/>
              <a:t>ProviderFree and</a:t>
            </a:r>
          </a:p>
          <a:p>
            <a:pPr lvl="2"/>
            <a:r>
              <a:rPr lang="en-US" dirty="0" smtClean="0"/>
              <a:t>ProviderPaid</a:t>
            </a:r>
            <a:endParaRPr lang="en-US" dirty="0"/>
          </a:p>
          <a:p>
            <a:pPr lvl="1"/>
            <a:r>
              <a:rPr lang="en-US" dirty="0" smtClean="0"/>
              <a:t>These </a:t>
            </a:r>
            <a:r>
              <a:rPr lang="en-US" dirty="0"/>
              <a:t>classes implement the </a:t>
            </a:r>
            <a:r>
              <a:rPr lang="en-US" dirty="0">
                <a:solidFill>
                  <a:srgbClr val="FF0000"/>
                </a:solidFill>
              </a:rPr>
              <a:t>GetChart</a:t>
            </a:r>
            <a:r>
              <a:rPr lang="en-US" dirty="0" smtClean="0">
                <a:solidFill>
                  <a:srgbClr val="FF0000"/>
                </a:solidFill>
              </a:rPr>
              <a:t>( ) </a:t>
            </a:r>
            <a:r>
              <a:rPr lang="en-US" dirty="0">
                <a:solidFill>
                  <a:srgbClr val="FF0000"/>
                </a:solidFill>
              </a:rPr>
              <a:t>factory method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98</a:t>
            </a:fld>
            <a:endParaRPr lang="en-US" dirty="0"/>
          </a:p>
        </p:txBody>
      </p:sp>
    </p:spTree>
    <p:extLst>
      <p:ext uri="{BB962C8B-B14F-4D97-AF65-F5344CB8AC3E}">
        <p14:creationId xmlns:p14="http://schemas.microsoft.com/office/powerpoint/2010/main" val="40154408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It </a:t>
            </a:r>
            <a:r>
              <a:rPr lang="en-US" dirty="0"/>
              <a:t>is not always necessary that you have multiple classes implementing GetChart</a:t>
            </a:r>
            <a:r>
              <a:rPr lang="en-US" dirty="0" smtClean="0"/>
              <a:t>( ).</a:t>
            </a:r>
          </a:p>
          <a:p>
            <a:pPr lvl="2"/>
            <a:r>
              <a:rPr lang="en-US" dirty="0" smtClean="0"/>
              <a:t>There </a:t>
            </a:r>
            <a:r>
              <a:rPr lang="en-US" dirty="0"/>
              <a:t>can be just one “</a:t>
            </a:r>
            <a:r>
              <a:rPr lang="en-US" dirty="0">
                <a:solidFill>
                  <a:srgbClr val="FF0000"/>
                </a:solidFill>
              </a:rPr>
              <a:t>creator</a:t>
            </a:r>
            <a:r>
              <a:rPr lang="en-US" dirty="0"/>
              <a:t>” that implements GetChart</a:t>
            </a:r>
            <a:r>
              <a:rPr lang="en-US" dirty="0" smtClean="0"/>
              <a:t>( ) </a:t>
            </a:r>
            <a:r>
              <a:rPr lang="en-US" dirty="0"/>
              <a:t>and returns BarChart or </a:t>
            </a:r>
            <a:r>
              <a:rPr lang="en-US" dirty="0" smtClean="0"/>
              <a:t>PieChart.</a:t>
            </a:r>
          </a:p>
          <a:p>
            <a:pPr lvl="2"/>
            <a:r>
              <a:rPr lang="en-US" dirty="0" smtClean="0"/>
              <a:t>However</a:t>
            </a:r>
            <a:r>
              <a:rPr lang="en-US" dirty="0"/>
              <a:t>, at times you may need </a:t>
            </a:r>
            <a:r>
              <a:rPr lang="en-US" dirty="0">
                <a:solidFill>
                  <a:srgbClr val="FF0000"/>
                </a:solidFill>
              </a:rPr>
              <a:t>multiple “creators</a:t>
            </a:r>
            <a:r>
              <a:rPr lang="en-US" dirty="0" smtClean="0">
                <a:solidFill>
                  <a:srgbClr val="FF0000"/>
                </a:solidFill>
              </a:rPr>
              <a:t>.”</a:t>
            </a:r>
          </a:p>
          <a:p>
            <a:pPr lvl="1"/>
            <a:r>
              <a:rPr lang="en-US" dirty="0" smtClean="0"/>
              <a:t>Suppose </a:t>
            </a:r>
            <a:r>
              <a:rPr lang="en-US" dirty="0"/>
              <a:t>that you have two types of user accounts </a:t>
            </a:r>
            <a:r>
              <a:rPr lang="en-US" dirty="0" smtClean="0"/>
              <a:t>—</a:t>
            </a:r>
          </a:p>
          <a:p>
            <a:pPr lvl="2"/>
            <a:r>
              <a:rPr lang="en-US" dirty="0" smtClean="0"/>
              <a:t>free and</a:t>
            </a:r>
          </a:p>
          <a:p>
            <a:pPr lvl="2"/>
            <a:r>
              <a:rPr lang="en-US" dirty="0" smtClean="0"/>
              <a:t>Paid</a:t>
            </a:r>
          </a:p>
          <a:p>
            <a:pPr lvl="1"/>
            <a:r>
              <a:rPr lang="en-US" dirty="0" smtClean="0"/>
              <a:t>If </a:t>
            </a:r>
            <a:r>
              <a:rPr lang="en-US" dirty="0"/>
              <a:t>a user holds a free account, you want to use </a:t>
            </a:r>
            <a:r>
              <a:rPr lang="en-US" dirty="0">
                <a:solidFill>
                  <a:srgbClr val="FF0000"/>
                </a:solidFill>
              </a:rPr>
              <a:t>ProviderFree</a:t>
            </a:r>
            <a:r>
              <a:rPr lang="en-US" dirty="0"/>
              <a:t> to generate the </a:t>
            </a:r>
            <a:r>
              <a:rPr lang="en-US" dirty="0" smtClean="0"/>
              <a:t>charts.</a:t>
            </a:r>
          </a:p>
          <a:p>
            <a:pPr lvl="1"/>
            <a:r>
              <a:rPr lang="en-US" dirty="0" smtClean="0"/>
              <a:t>If </a:t>
            </a:r>
            <a:r>
              <a:rPr lang="en-US" dirty="0"/>
              <a:t>a user holds a paid account, you want to use </a:t>
            </a:r>
            <a:r>
              <a:rPr lang="en-US" dirty="0">
                <a:solidFill>
                  <a:srgbClr val="FF0000"/>
                </a:solidFill>
              </a:rPr>
              <a:t>ProviderPaid</a:t>
            </a:r>
            <a:r>
              <a:rPr lang="en-US" dirty="0"/>
              <a:t> to generate the </a:t>
            </a:r>
            <a:r>
              <a:rPr lang="en-US" dirty="0" smtClean="0"/>
              <a:t>chart.</a:t>
            </a:r>
          </a:p>
          <a:p>
            <a:pPr lvl="1"/>
            <a:r>
              <a:rPr lang="en-US" dirty="0" smtClean="0"/>
              <a:t>You </a:t>
            </a:r>
            <a:r>
              <a:rPr lang="en-US" dirty="0"/>
              <a:t>may create ProviderPaid so that it </a:t>
            </a:r>
            <a:r>
              <a:rPr lang="en-US" dirty="0" smtClean="0"/>
              <a:t>provides</a:t>
            </a:r>
          </a:p>
          <a:p>
            <a:pPr lvl="2"/>
            <a:r>
              <a:rPr lang="en-US" dirty="0" smtClean="0"/>
              <a:t>a </a:t>
            </a:r>
            <a:r>
              <a:rPr lang="en-US" dirty="0"/>
              <a:t>richer representation of the data </a:t>
            </a:r>
            <a:r>
              <a:rPr lang="en-US" dirty="0" smtClean="0"/>
              <a:t>or</a:t>
            </a:r>
          </a:p>
          <a:p>
            <a:pPr lvl="2"/>
            <a:r>
              <a:rPr lang="en-US" dirty="0" smtClean="0"/>
              <a:t>renders </a:t>
            </a:r>
            <a:r>
              <a:rPr lang="en-US" dirty="0"/>
              <a:t>the charts with fancy </a:t>
            </a:r>
            <a:r>
              <a:rPr lang="en-US" dirty="0" smtClean="0"/>
              <a:t>effects</a:t>
            </a:r>
          </a:p>
          <a:p>
            <a:pPr lvl="1"/>
            <a:r>
              <a:rPr lang="en-US" dirty="0" smtClean="0"/>
              <a:t>The </a:t>
            </a:r>
            <a:r>
              <a:rPr lang="en-US" dirty="0"/>
              <a:t>client can use ProviderFree or ProviderPaid to get the </a:t>
            </a:r>
            <a:r>
              <a:rPr lang="en-US" dirty="0">
                <a:solidFill>
                  <a:srgbClr val="FF0000"/>
                </a:solidFill>
              </a:rPr>
              <a:t>IChart</a:t>
            </a:r>
            <a:r>
              <a:rPr lang="en-US" dirty="0"/>
              <a:t> </a:t>
            </a:r>
            <a:r>
              <a:rPr lang="en-US" dirty="0" smtClean="0"/>
              <a:t>object.</a:t>
            </a:r>
          </a:p>
          <a:p>
            <a:pPr lvl="1"/>
            <a:r>
              <a:rPr lang="en-US" dirty="0" smtClean="0"/>
              <a:t>Once </a:t>
            </a:r>
            <a:r>
              <a:rPr lang="en-US" dirty="0"/>
              <a:t>the IChart object is received, the client can assign X and Y coordinate values and generate the chart. </a:t>
            </a:r>
            <a:endParaRPr lang="en-US" dirty="0" smtClean="0"/>
          </a:p>
          <a:p>
            <a:pPr lvl="1"/>
            <a:r>
              <a:rPr lang="en-US" dirty="0" smtClean="0"/>
              <a:t>Now </a:t>
            </a:r>
            <a:r>
              <a:rPr lang="en-US" dirty="0"/>
              <a:t>that you know the purpose of the factory method pattern, let’s implement the preceding example in an ASP.NET application. Your application will look like </a:t>
            </a:r>
            <a:r>
              <a:rPr lang="en-US" dirty="0">
                <a:solidFill>
                  <a:srgbClr val="FF0000"/>
                </a:solidFill>
              </a:rPr>
              <a:t>Figure 3-6 </a:t>
            </a:r>
            <a:r>
              <a:rPr lang="en-US" dirty="0" smtClean="0"/>
              <a:t>.</a:t>
            </a:r>
            <a:endParaRPr lang="en-US" dirty="0"/>
          </a:p>
        </p:txBody>
      </p:sp>
      <p:sp>
        <p:nvSpPr>
          <p:cNvPr id="4" name="Date Placeholder 3"/>
          <p:cNvSpPr>
            <a:spLocks noGrp="1"/>
          </p:cNvSpPr>
          <p:nvPr>
            <p:ph type="dt" sz="half" idx="2"/>
          </p:nvPr>
        </p:nvSpPr>
        <p:spPr/>
        <p:txBody>
          <a:bodyPr/>
          <a:lstStyle/>
          <a:p>
            <a:r>
              <a:rPr lang="en-US" smtClean="0"/>
              <a:t>02 Jan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99</a:t>
            </a:fld>
            <a:endParaRPr lang="en-US" dirty="0"/>
          </a:p>
        </p:txBody>
      </p:sp>
    </p:spTree>
    <p:extLst>
      <p:ext uri="{BB962C8B-B14F-4D97-AF65-F5344CB8AC3E}">
        <p14:creationId xmlns:p14="http://schemas.microsoft.com/office/powerpoint/2010/main" val="1741549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11400</Words>
  <Application>Microsoft Office PowerPoint</Application>
  <PresentationFormat>Widescreen</PresentationFormat>
  <Paragraphs>1151</Paragraphs>
  <Slides>140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140</vt:i4>
      </vt:variant>
    </vt:vector>
  </HeadingPairs>
  <TitlesOfParts>
    <vt:vector size="149"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Agenda</vt:lpstr>
      <vt:lpstr>Overview of Object-oriented Programming</vt:lpstr>
      <vt:lpstr>Classes and Objects</vt:lpstr>
      <vt:lpstr>Classes and Objects          |</vt:lpstr>
      <vt:lpstr>Code 1-1</vt:lpstr>
      <vt:lpstr>Abstraction</vt:lpstr>
      <vt:lpstr>Encapsulation</vt:lpstr>
      <vt:lpstr>Inheritance</vt:lpstr>
      <vt:lpstr>Abstract Classes and Interfaces</vt:lpstr>
      <vt:lpstr>Polymorphism</vt:lpstr>
      <vt:lpstr>Polymorphic Behavior Through Inheritance</vt:lpstr>
      <vt:lpstr>Polymorphic Behavior Through Interfaces</vt:lpstr>
      <vt:lpstr>Overview of SOLID Principles</vt:lpstr>
      <vt:lpstr>SOLID Principles</vt:lpstr>
      <vt:lpstr>Single Responsibility Principle</vt:lpstr>
      <vt:lpstr>Open/Closed Principle</vt:lpstr>
      <vt:lpstr>Liskov Substitution Principle</vt:lpstr>
      <vt:lpstr>Interface Segregation Principle</vt:lpstr>
      <vt:lpstr>Dependency Inversion Principle</vt:lpstr>
      <vt:lpstr>Design Patterns</vt:lpstr>
      <vt:lpstr>Gang of Four (GoF) Design Patterns</vt:lpstr>
      <vt:lpstr>Gang of Four (GoF) Design Patterns      |</vt:lpstr>
      <vt:lpstr>Categorization of GoF Patterns</vt:lpstr>
      <vt:lpstr>Creational Design Patterns</vt:lpstr>
      <vt:lpstr>Structural Design Patterns</vt:lpstr>
      <vt:lpstr>Behavioral Design Patterns</vt:lpstr>
      <vt:lpstr>Martin Fowler’s PoEAA</vt:lpstr>
      <vt:lpstr>Categorization of PoEAA</vt:lpstr>
      <vt:lpstr>Design Patterns in JavaScript</vt:lpstr>
      <vt:lpstr>NOTE</vt:lpstr>
      <vt:lpstr>Applying Design Principles and Patterns</vt:lpstr>
      <vt:lpstr>You Are Already Using Patterns! A Few Examples</vt:lpstr>
      <vt:lpstr>Creating ASP.NET 5 App: MVC 6 &amp; EF7</vt:lpstr>
      <vt:lpstr>Creating ASP.NET 5 App: MVC 6 &amp; EF7     |</vt:lpstr>
      <vt:lpstr>Figure 1-6</vt:lpstr>
      <vt:lpstr>NOTE</vt:lpstr>
      <vt:lpstr>Application Overview</vt:lpstr>
      <vt:lpstr>Figure 1-7</vt:lpstr>
      <vt:lpstr>Creating a Web Application - Visual Studio</vt:lpstr>
      <vt:lpstr>Figure 1-10</vt:lpstr>
      <vt:lpstr>Project Structure</vt:lpstr>
      <vt:lpstr>Configuring Project Dependencies</vt:lpstr>
      <vt:lpstr>Configuring Application Settings</vt:lpstr>
      <vt:lpstr>Configuring Application Startup</vt:lpstr>
      <vt:lpstr>Creating DbContext and Model</vt:lpstr>
      <vt:lpstr>Creating the HomeController</vt:lpstr>
      <vt:lpstr>Creating the Index and AddContact Views</vt:lpstr>
      <vt:lpstr>Creating the ContactDb Database</vt:lpstr>
      <vt:lpstr>Going Forward: ASP.NET 5 to ASP.NET Core 1.0</vt:lpstr>
      <vt:lpstr>Going Forward: ASP.NET 5 to ASP.NET Core 1.0   |</vt:lpstr>
      <vt:lpstr>Prominent Updates</vt:lpstr>
      <vt:lpstr>Prominent Updates          |</vt:lpstr>
      <vt:lpstr>PowerPoint Presentation</vt:lpstr>
      <vt:lpstr>Intro</vt:lpstr>
      <vt:lpstr>Agenda</vt:lpstr>
      <vt:lpstr>NOTE</vt:lpstr>
      <vt:lpstr>Single Responsibility Principle (SRP)</vt:lpstr>
      <vt:lpstr>Figure 2-1</vt:lpstr>
      <vt:lpstr>NOTE</vt:lpstr>
      <vt:lpstr>New Requirement</vt:lpstr>
      <vt:lpstr>New Requirement           |</vt:lpstr>
      <vt:lpstr>Figure 2-2</vt:lpstr>
      <vt:lpstr>Modified Design</vt:lpstr>
      <vt:lpstr>Figure 2-3</vt:lpstr>
      <vt:lpstr>Implementation</vt:lpstr>
      <vt:lpstr>Figure 2-4</vt:lpstr>
      <vt:lpstr>Figure 2-5</vt:lpstr>
      <vt:lpstr>Open/Closed Principle (OCP)</vt:lpstr>
      <vt:lpstr>Liskov Substitution Principle (LSP)</vt:lpstr>
      <vt:lpstr>Interface Segregation Principle (ISP)</vt:lpstr>
      <vt:lpstr>Dependency Inversion Principle (DIP)</vt:lpstr>
      <vt:lpstr>PowerPoint Presentation</vt:lpstr>
      <vt:lpstr>Intro</vt:lpstr>
      <vt:lpstr>Intro              |</vt:lpstr>
      <vt:lpstr>Agenda</vt:lpstr>
      <vt:lpstr>Overview of Creational Design Patterns</vt:lpstr>
      <vt:lpstr>Overview of Creational Design Patterns     |</vt:lpstr>
      <vt:lpstr>New Requirement</vt:lpstr>
      <vt:lpstr>Creational Patterns</vt:lpstr>
      <vt:lpstr>Singleton</vt:lpstr>
      <vt:lpstr>Design and Explanation</vt:lpstr>
      <vt:lpstr>Figure 3-1</vt:lpstr>
      <vt:lpstr>NOTE</vt:lpstr>
      <vt:lpstr>Example</vt:lpstr>
      <vt:lpstr>Figure 3-2</vt:lpstr>
      <vt:lpstr>Application Development</vt:lpstr>
      <vt:lpstr>Factory Method</vt:lpstr>
      <vt:lpstr>Design and Explanation</vt:lpstr>
      <vt:lpstr>Design and Explanation         |</vt:lpstr>
      <vt:lpstr>Figure 3-4</vt:lpstr>
      <vt:lpstr>Example</vt:lpstr>
      <vt:lpstr>Figure 3-5</vt:lpstr>
      <vt:lpstr>Explanation</vt:lpstr>
      <vt:lpstr>Explanation            |</vt:lpstr>
      <vt:lpstr>Figure 3-6</vt:lpstr>
      <vt:lpstr>Application Overview</vt:lpstr>
      <vt:lpstr>Listing 3-5</vt:lpstr>
      <vt:lpstr>IChart Interface</vt:lpstr>
      <vt:lpstr>Listing 3-6</vt:lpstr>
      <vt:lpstr>BarChart Class</vt:lpstr>
      <vt:lpstr>Listing 3-7</vt:lpstr>
      <vt:lpstr>PieChart Class</vt:lpstr>
      <vt:lpstr>NOTE</vt:lpstr>
      <vt:lpstr>Listing 3-8</vt:lpstr>
      <vt:lpstr>IChart Interface</vt:lpstr>
      <vt:lpstr>Listing 3-9</vt:lpstr>
      <vt:lpstr>ChartProviderFree, ChartProviderPaid Classes</vt:lpstr>
      <vt:lpstr>Prototype</vt:lpstr>
      <vt:lpstr>PowerPoint Presentation</vt:lpstr>
      <vt:lpstr>PoEAA: Repository, Unit of Work, Lazy Load, and Service Layer</vt:lpstr>
      <vt:lpstr>Intro</vt:lpstr>
      <vt:lpstr>Overview of P of EAA</vt:lpstr>
      <vt:lpstr>Characteristics of P o EAA</vt:lpstr>
      <vt:lpstr>Characteristics of P o EAA          |</vt:lpstr>
      <vt:lpstr>Application Layers</vt:lpstr>
      <vt:lpstr>Application Layers            |</vt:lpstr>
      <vt:lpstr>Figure 10-1</vt:lpstr>
      <vt:lpstr>P o EAA Grouping</vt:lpstr>
      <vt:lpstr>P o EAA Grouping            |</vt:lpstr>
      <vt:lpstr>Repository</vt:lpstr>
      <vt:lpstr>Design and Explanation</vt:lpstr>
      <vt:lpstr>Example</vt:lpstr>
      <vt:lpstr>Unit of Work</vt:lpstr>
      <vt:lpstr>Design and Explanation</vt:lpstr>
      <vt:lpstr>Example</vt:lpstr>
      <vt:lpstr>Lazy load</vt:lpstr>
      <vt:lpstr>Design and Explanation</vt:lpstr>
      <vt:lpstr>Example</vt:lpstr>
      <vt:lpstr>Service Layer</vt:lpstr>
      <vt:lpstr>Design and Explanation</vt:lpstr>
      <vt:lpstr>Example</vt:lpstr>
      <vt:lpstr>Injecting Repositories Through Dependency Injection</vt:lpstr>
      <vt:lpstr>PowerPoint Presentation</vt:lpstr>
      <vt:lpstr>PoEAA Catalog</vt:lpstr>
      <vt:lpstr>Pattern Movement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117</cp:revision>
  <dcterms:created xsi:type="dcterms:W3CDTF">2018-04-26T03:21:35Z</dcterms:created>
  <dcterms:modified xsi:type="dcterms:W3CDTF">2018-06-27T10:40:43Z</dcterms:modified>
</cp:coreProperties>
</file>