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96" r:id="rId2"/>
    <p:sldId id="297" r:id="rId3"/>
    <p:sldId id="258" r:id="rId4"/>
    <p:sldId id="259" r:id="rId5"/>
    <p:sldId id="260" r:id="rId6"/>
    <p:sldId id="261" r:id="rId7"/>
    <p:sldId id="262" r:id="rId8"/>
    <p:sldId id="263" r:id="rId9"/>
    <p:sldId id="264" r:id="rId10"/>
    <p:sldId id="265" r:id="rId11"/>
    <p:sldId id="266" r:id="rId12"/>
    <p:sldId id="301" r:id="rId13"/>
    <p:sldId id="302" r:id="rId14"/>
    <p:sldId id="268" r:id="rId15"/>
    <p:sldId id="269" r:id="rId16"/>
    <p:sldId id="270" r:id="rId17"/>
    <p:sldId id="303" r:id="rId18"/>
    <p:sldId id="271" r:id="rId19"/>
    <p:sldId id="273" r:id="rId20"/>
    <p:sldId id="274" r:id="rId21"/>
    <p:sldId id="275" r:id="rId22"/>
    <p:sldId id="276" r:id="rId23"/>
    <p:sldId id="277" r:id="rId24"/>
    <p:sldId id="278" r:id="rId25"/>
    <p:sldId id="304" r:id="rId26"/>
    <p:sldId id="279" r:id="rId27"/>
    <p:sldId id="280" r:id="rId28"/>
    <p:sldId id="281" r:id="rId29"/>
    <p:sldId id="305" r:id="rId30"/>
    <p:sldId id="306" r:id="rId31"/>
    <p:sldId id="307" r:id="rId32"/>
    <p:sldId id="308" r:id="rId33"/>
    <p:sldId id="309" r:id="rId34"/>
    <p:sldId id="282" r:id="rId35"/>
    <p:sldId id="310" r:id="rId36"/>
    <p:sldId id="311" r:id="rId37"/>
    <p:sldId id="312" r:id="rId38"/>
    <p:sldId id="313" r:id="rId39"/>
    <p:sldId id="314" r:id="rId40"/>
    <p:sldId id="315" r:id="rId41"/>
    <p:sldId id="283" r:id="rId42"/>
    <p:sldId id="316" r:id="rId43"/>
    <p:sldId id="320" r:id="rId44"/>
    <p:sldId id="322" r:id="rId45"/>
    <p:sldId id="321" r:id="rId46"/>
    <p:sldId id="317" r:id="rId47"/>
    <p:sldId id="323" r:id="rId48"/>
    <p:sldId id="318" r:id="rId49"/>
    <p:sldId id="319" r:id="rId50"/>
    <p:sldId id="284" r:id="rId51"/>
    <p:sldId id="326" r:id="rId52"/>
    <p:sldId id="324" r:id="rId53"/>
    <p:sldId id="285" r:id="rId54"/>
    <p:sldId id="327" r:id="rId55"/>
    <p:sldId id="286" r:id="rId56"/>
    <p:sldId id="328" r:id="rId57"/>
    <p:sldId id="298" r:id="rId58"/>
    <p:sldId id="299" r:id="rId59"/>
    <p:sldId id="300" r:id="rId60"/>
    <p:sldId id="295" r:id="rId61"/>
    <p:sldId id="294"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9BB222-1195-4449-9340-F96479608811}">
          <p14:sldIdLst>
            <p14:sldId id="296"/>
            <p14:sldId id="297"/>
          </p14:sldIdLst>
        </p14:section>
        <p14:section name="Understanding DI" id="{84B09F6F-2AF6-4AA6-9216-08C2BB9CE821}">
          <p14:sldIdLst>
            <p14:sldId id="258"/>
            <p14:sldId id="259"/>
            <p14:sldId id="260"/>
            <p14:sldId id="261"/>
            <p14:sldId id="262"/>
            <p14:sldId id="263"/>
            <p14:sldId id="264"/>
            <p14:sldId id="265"/>
            <p14:sldId id="266"/>
            <p14:sldId id="301"/>
            <p14:sldId id="302"/>
            <p14:sldId id="268"/>
            <p14:sldId id="269"/>
            <p14:sldId id="270"/>
            <p14:sldId id="303"/>
            <p14:sldId id="271"/>
            <p14:sldId id="273"/>
            <p14:sldId id="274"/>
            <p14:sldId id="275"/>
            <p14:sldId id="276"/>
            <p14:sldId id="277"/>
            <p14:sldId id="278"/>
            <p14:sldId id="304"/>
          </p14:sldIdLst>
        </p14:section>
        <p14:section name="Getting Started Ninject" id="{FE3BCE0B-6E45-4689-80A0-1FA69AEC64D7}">
          <p14:sldIdLst>
            <p14:sldId id="279"/>
            <p14:sldId id="280"/>
            <p14:sldId id="281"/>
            <p14:sldId id="305"/>
            <p14:sldId id="306"/>
            <p14:sldId id="307"/>
            <p14:sldId id="308"/>
            <p14:sldId id="309"/>
            <p14:sldId id="282"/>
            <p14:sldId id="310"/>
            <p14:sldId id="311"/>
            <p14:sldId id="312"/>
            <p14:sldId id="313"/>
            <p14:sldId id="314"/>
            <p14:sldId id="315"/>
            <p14:sldId id="283"/>
            <p14:sldId id="316"/>
            <p14:sldId id="320"/>
            <p14:sldId id="322"/>
            <p14:sldId id="321"/>
            <p14:sldId id="317"/>
            <p14:sldId id="323"/>
            <p14:sldId id="318"/>
            <p14:sldId id="319"/>
            <p14:sldId id="284"/>
            <p14:sldId id="326"/>
            <p14:sldId id="324"/>
            <p14:sldId id="285"/>
            <p14:sldId id="327"/>
            <p14:sldId id="286"/>
            <p14:sldId id="328"/>
          </p14:sldIdLst>
        </p14:section>
        <p14:section name="Meeting Real-world Req" id="{686369E9-0C74-4AF9-9528-25780E5FCD73}">
          <p14:sldIdLst>
            <p14:sldId id="298"/>
          </p14:sldIdLst>
        </p14:section>
        <p14:section name="Ninject in Action" id="{DAB4850F-03F7-4F5D-B18E-FBBD82A3F90A}">
          <p14:sldIdLst>
            <p14:sldId id="299"/>
          </p14:sldIdLst>
        </p14:section>
        <p14:section name="Extensions" id="{2AF328F4-3435-4ACA-8C57-BE3D525224A1}">
          <p14:sldIdLst>
            <p14:sldId id="300"/>
          </p14:sldIdLst>
        </p14:section>
        <p14:section name="Appendix Section" id="{21ADA831-68D3-407C-97AA-9D67BC9969CB}">
          <p14:sldIdLst>
            <p14:sldId id="295"/>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32" autoAdjust="0"/>
    <p:restoredTop sz="94660"/>
  </p:normalViewPr>
  <p:slideViewPr>
    <p:cSldViewPr snapToGrid="0">
      <p:cViewPr varScale="1">
        <p:scale>
          <a:sx n="110" d="100"/>
          <a:sy n="110" d="100"/>
        </p:scale>
        <p:origin x="426" y="10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043B63E7-BE41-4142-BB31-157F0FF4DB96}" type="datetime1">
              <a:rPr lang="en-US" smtClean="0"/>
              <a:t>5/7/2018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F27CEA7A-C953-4574-AD48-631B124EBD56}" type="datetime1">
              <a:rPr lang="en-US" smtClean="0"/>
              <a:t>5/7/2018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B93023-740D-4406-BF39-2CBD99276B55}" type="datetime1">
              <a:rPr lang="en-US" smtClean="0"/>
              <a:t>5/7/2018</a:t>
            </a:fld>
            <a:endParaRPr lang="en-US"/>
          </a:p>
        </p:txBody>
      </p:sp>
      <p:sp>
        <p:nvSpPr>
          <p:cNvPr id="6" name="Footer Placeholder 5"/>
          <p:cNvSpPr>
            <a:spLocks noGrp="1"/>
          </p:cNvSpPr>
          <p:nvPr>
            <p:ph type="ftr" sz="quarter" idx="11"/>
          </p:nvPr>
        </p:nvSpPr>
        <p:spPr/>
        <p:txBody>
          <a:bodyPr/>
          <a:lstStyle/>
          <a:p>
            <a:r>
              <a:rPr lang="en-US" smtClean="0"/>
              <a:t>Royal Sapphire Edu</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48820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A0D6C333-3E75-4BB3-A87D-0AF08B63331C}" type="datetime1">
              <a:rPr lang="en-US" smtClean="0"/>
              <a:t>5/7/2018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3622DAA9-E251-41B4-B0C4-1EF45B7B5D24}" type="datetime1">
              <a:rPr lang="en-US" smtClean="0"/>
              <a:t>5/7/2018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0D571D8E-8052-47DC-9FBC-352A41E1E5AD}" type="datetime1">
              <a:rPr lang="en-US" smtClean="0"/>
              <a:t>5/7/2018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D37913F3-B698-4BD6-9F28-28671694831E}" type="datetime1">
              <a:rPr lang="en-US" smtClean="0"/>
              <a:t>5/7/2018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8AAD9223-E722-4B58-9ABD-C6893E304323}" type="datetime1">
              <a:rPr lang="en-US" smtClean="0"/>
              <a:t>5/7/2018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430E6BB1-6BBF-4B0F-A426-B3DC14E439B5}" type="datetime1">
              <a:rPr lang="en-US" smtClean="0"/>
              <a:t>5/7/2018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ED48BED1-D4C6-4ACD-B029-4F74B400D4E0}" type="datetime1">
              <a:rPr lang="en-US" smtClean="0"/>
              <a:t>5/7/2018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0913C2C6-A6A3-4807-943F-A2A2758619F4}" type="datetime1">
              <a:rPr lang="en-US" smtClean="0"/>
              <a:t>5/7/2018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E5648B5C-DFB4-4931-9BEF-6B6908221664}" type="datetime1">
              <a:rPr lang="en-US" smtClean="0"/>
              <a:t>5/7/2018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4"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60.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SD: Patterns Ninject for DI</a:t>
            </a:r>
          </a:p>
        </p:txBody>
      </p:sp>
      <p:sp>
        <p:nvSpPr>
          <p:cNvPr id="3" name="Date Placeholder 2"/>
          <p:cNvSpPr>
            <a:spLocks noGrp="1"/>
          </p:cNvSpPr>
          <p:nvPr>
            <p:ph type="dt" sz="half" idx="2"/>
          </p:nvPr>
        </p:nvSpPr>
        <p:spPr/>
        <p:txBody>
          <a:bodyPr/>
          <a:lstStyle/>
          <a:p>
            <a:fld id="{67994AD2-711B-412D-8C92-CF1BBB2DA9C7}" type="datetime1">
              <a:rPr lang="en-US" smtClean="0"/>
              <a:t>5/7/2018</a:t>
            </a:fld>
            <a:endParaRPr lang="en-US" dirty="0"/>
          </a:p>
        </p:txBody>
      </p:sp>
      <p:sp>
        <p:nvSpPr>
          <p:cNvPr id="4" name="Footer Placeholder 3"/>
          <p:cNvSpPr>
            <a:spLocks noGrp="1"/>
          </p:cNvSpPr>
          <p:nvPr>
            <p:ph type="ftr" sz="quarter" idx="3"/>
          </p:nvPr>
        </p:nvSpPr>
        <p:spPr/>
        <p:txBody>
          <a:body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graphicFrame>
        <p:nvGraphicFramePr>
          <p:cNvPr id="11" name="Table 10"/>
          <p:cNvGraphicFramePr>
            <a:graphicFrameLocks noGrp="1"/>
          </p:cNvGraphicFramePr>
          <p:nvPr>
            <p:extLst>
              <p:ext uri="{D42A27DB-BD31-4B8C-83A1-F6EECF244321}">
                <p14:modId xmlns:p14="http://schemas.microsoft.com/office/powerpoint/2010/main" val="2934965985"/>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25-Apr-18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r>
                        <a:rPr lang="en-US" sz="1400" kern="1200" dirty="0" smtClean="0">
                          <a:solidFill>
                            <a:schemeClr val="dk1"/>
                          </a:solidFill>
                          <a:latin typeface="Gill Sans MT" panose="020B0502020104020203" pitchFamily="34" charset="0"/>
                          <a:ea typeface="+mn-ea"/>
                          <a:cs typeface="+mn-cs"/>
                        </a:rPr>
                        <a:t>27-Apr-18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25</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Gill Sans MT" panose="020B0502020104020203" pitchFamily="34" charset="0"/>
                          <a:ea typeface="+mn-ea"/>
                          <a:cs typeface="+mn-cs"/>
                        </a:rPr>
                        <a:t>01-May-18</a:t>
                      </a:r>
                    </a:p>
                  </a:txBody>
                  <a:tcPr/>
                </a:tc>
                <a:tc>
                  <a:txBody>
                    <a:bodyPr/>
                    <a:lstStyle/>
                    <a:p>
                      <a:r>
                        <a:rPr lang="en-US" sz="1400" kern="1200" dirty="0" smtClean="0">
                          <a:solidFill>
                            <a:schemeClr val="dk1"/>
                          </a:solidFill>
                          <a:latin typeface="Gill Sans MT" panose="020B0502020104020203" pitchFamily="34" charset="0"/>
                          <a:ea typeface="+mn-ea"/>
                          <a:cs typeface="+mn-cs"/>
                        </a:rPr>
                        <a:t>26</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r>
                        <a:rPr lang="en-US" sz="1400" kern="1200" dirty="0" smtClean="0">
                          <a:solidFill>
                            <a:schemeClr val="dk1"/>
                          </a:solidFill>
                          <a:latin typeface="Gill Sans MT" panose="020B0502020104020203" pitchFamily="34" charset="0"/>
                          <a:ea typeface="+mn-ea"/>
                          <a:cs typeface="+mn-cs"/>
                        </a:rPr>
                        <a:t>07 May 18</a:t>
                      </a:r>
                      <a:endParaRPr lang="en-US" sz="1400" kern="1200" dirty="0" smtClean="0">
                        <a:solidFill>
                          <a:schemeClr val="dk1"/>
                        </a:solidFill>
                        <a:latin typeface="Gill Sans MT" panose="020B0502020104020203" pitchFamily="34" charset="0"/>
                        <a:ea typeface="+mn-ea"/>
                        <a:cs typeface="+mn-cs"/>
                      </a:endParaRPr>
                    </a:p>
                  </a:txBody>
                  <a:tcPr/>
                </a:tc>
                <a:tc>
                  <a:txBody>
                    <a:bodyPr/>
                    <a:lstStyle/>
                    <a:p>
                      <a:r>
                        <a:rPr lang="en-US" sz="1400" kern="1200" smtClean="0">
                          <a:solidFill>
                            <a:schemeClr val="dk1"/>
                          </a:solidFill>
                          <a:latin typeface="Gill Sans MT" panose="020B0502020104020203" pitchFamily="34" charset="0"/>
                          <a:ea typeface="+mn-ea"/>
                          <a:cs typeface="+mn-cs"/>
                        </a:rPr>
                        <a:t>33</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557663493"/>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Tree>
    <p:extLst>
      <p:ext uri="{BB962C8B-B14F-4D97-AF65-F5344CB8AC3E}">
        <p14:creationId xmlns:p14="http://schemas.microsoft.com/office/powerpoint/2010/main" val="1411397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How can DI help</a:t>
            </a:r>
            <a:r>
              <a:rPr lang="en-US" dirty="0" smtClean="0">
                <a:solidFill>
                  <a:schemeClr val="bg1"/>
                </a:solidFill>
              </a:rPr>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dirty="0"/>
              <a:t>She just states that she needs forceps, and it is on her assistant to determine which forceps satisfies her need the best.</a:t>
            </a:r>
          </a:p>
          <a:p>
            <a:pPr marL="687388" lvl="1" indent="-225425">
              <a:buFont typeface="Wingdings" panose="05000000000000000000" pitchFamily="2" charset="2"/>
              <a:buChar char="ü"/>
            </a:pPr>
            <a:r>
              <a:rPr lang="en-US" dirty="0" smtClean="0"/>
              <a:t>If </a:t>
            </a:r>
            <a:r>
              <a:rPr lang="en-US" dirty="0"/>
              <a:t>the exact </a:t>
            </a:r>
            <a:r>
              <a:rPr lang="en-US" dirty="0" smtClean="0"/>
              <a:t>type </a:t>
            </a:r>
            <a:r>
              <a:rPr lang="en-US" dirty="0"/>
              <a:t>that Sarah needs is temporarily not available, the assistant has the freedom to provide her with another suitable </a:t>
            </a:r>
            <a:r>
              <a:rPr lang="en-US" dirty="0" smtClean="0"/>
              <a:t>type.</a:t>
            </a:r>
          </a:p>
          <a:p>
            <a:pPr marL="687388" lvl="1" indent="-225425">
              <a:buFont typeface="Wingdings" panose="05000000000000000000" pitchFamily="2" charset="2"/>
              <a:buChar char="ü"/>
            </a:pPr>
            <a:r>
              <a:rPr lang="en-US" sz="2000" dirty="0" smtClean="0"/>
              <a:t>If </a:t>
            </a:r>
            <a:r>
              <a:rPr lang="en-US" sz="2000" dirty="0"/>
              <a:t>the hospital has bought a new type of forceps that the assistant thinks is more suitable, he or she can easily switch to the new one because he or she knows that Sarah doesn't care about the type of forceps as long as it is </a:t>
            </a:r>
            <a:r>
              <a:rPr lang="en-US" sz="2000" dirty="0" smtClean="0"/>
              <a:t>suitable.</a:t>
            </a:r>
          </a:p>
          <a:p>
            <a:pPr marL="687388" lvl="1" indent="-225425">
              <a:buFont typeface="Wingdings" panose="05000000000000000000" pitchFamily="2" charset="2"/>
              <a:buChar char="ü"/>
            </a:pPr>
            <a:r>
              <a:rPr lang="en-US" sz="2000" dirty="0" smtClean="0"/>
              <a:t>In </a:t>
            </a:r>
            <a:r>
              <a:rPr lang="en-US" sz="2000" dirty="0"/>
              <a:t>other words, </a:t>
            </a:r>
            <a:r>
              <a:rPr lang="en-US" sz="2000" dirty="0">
                <a:solidFill>
                  <a:srgbClr val="FF0000"/>
                </a:solidFill>
              </a:rPr>
              <a:t>Sarah</a:t>
            </a:r>
            <a:r>
              <a:rPr lang="en-US" sz="2000" dirty="0"/>
              <a:t> is </a:t>
            </a:r>
            <a:r>
              <a:rPr lang="en-US" sz="2000" dirty="0">
                <a:solidFill>
                  <a:srgbClr val="FF0000"/>
                </a:solidFill>
              </a:rPr>
              <a:t>not </a:t>
            </a:r>
            <a:r>
              <a:rPr lang="en-US" sz="2000" dirty="0">
                <a:solidFill>
                  <a:srgbClr val="0070C0"/>
                </a:solidFill>
              </a:rPr>
              <a:t>tightly coupled</a:t>
            </a:r>
            <a:r>
              <a:rPr lang="en-US" sz="2000" dirty="0"/>
              <a:t> to a specific type of forceps</a:t>
            </a:r>
            <a:r>
              <a:rPr lang="en-US" sz="2000" dirty="0" smtClean="0"/>
              <a:t>.</a:t>
            </a:r>
          </a:p>
          <a:p>
            <a:pPr marL="457200">
              <a:buFont typeface="Wingdings" panose="05000000000000000000" pitchFamily="2" charset="2"/>
              <a:buChar char="§"/>
            </a:pPr>
            <a:r>
              <a:rPr lang="en-US" sz="2000" dirty="0"/>
              <a:t>The </a:t>
            </a:r>
            <a:r>
              <a:rPr lang="en-US" sz="2000" dirty="0">
                <a:solidFill>
                  <a:srgbClr val="0070C0"/>
                </a:solidFill>
              </a:rPr>
              <a:t>key</a:t>
            </a:r>
            <a:r>
              <a:rPr lang="en-US" sz="2000" dirty="0"/>
              <a:t> </a:t>
            </a:r>
            <a:r>
              <a:rPr lang="en-US" sz="2000" dirty="0">
                <a:solidFill>
                  <a:srgbClr val="FF0000"/>
                </a:solidFill>
              </a:rPr>
              <a:t>principle</a:t>
            </a:r>
            <a:r>
              <a:rPr lang="en-US" sz="2000" dirty="0"/>
              <a:t> leading to </a:t>
            </a:r>
            <a:r>
              <a:rPr lang="en-US" sz="2000" dirty="0">
                <a:solidFill>
                  <a:srgbClr val="FF0000"/>
                </a:solidFill>
              </a:rPr>
              <a:t>loose coupling</a:t>
            </a:r>
            <a:r>
              <a:rPr lang="en-US" sz="2000" dirty="0"/>
              <a:t> is the following, from the </a:t>
            </a:r>
            <a:r>
              <a:rPr lang="en-US" sz="2000" dirty="0">
                <a:solidFill>
                  <a:srgbClr val="FF0000"/>
                </a:solidFill>
              </a:rPr>
              <a:t>Gang of Four</a:t>
            </a:r>
            <a:r>
              <a:rPr lang="en-US" sz="2000" dirty="0"/>
              <a:t> (Erich Gamma, Richard Helm, Ralph Johnson, and John Vlissides, Design Patterns: Elements of Reusable Object-Oriented Software): </a:t>
            </a:r>
            <a:endParaRPr lang="en-US" sz="2000" dirty="0" smtClean="0"/>
          </a:p>
          <a:p>
            <a:pPr indent="0">
              <a:buNone/>
            </a:pPr>
            <a:r>
              <a:rPr lang="en-US" sz="2000" dirty="0"/>
              <a:t>	</a:t>
            </a:r>
            <a:r>
              <a:rPr lang="en-US" sz="2000" i="1" dirty="0" smtClean="0"/>
              <a:t>"</a:t>
            </a:r>
            <a:r>
              <a:rPr lang="en-US" sz="2000" i="1" dirty="0"/>
              <a:t>Program to an "interface", not an "</a:t>
            </a:r>
            <a:r>
              <a:rPr lang="en-US" sz="2000" i="1" dirty="0" smtClean="0"/>
              <a:t>implementation“.”</a:t>
            </a:r>
            <a:endParaRPr lang="en-US" sz="2000" dirty="0" smtClean="0"/>
          </a:p>
          <a:p>
            <a:pPr marL="457200">
              <a:buFont typeface="Wingdings" panose="05000000000000000000" pitchFamily="2" charset="2"/>
              <a:buChar char="§"/>
            </a:pPr>
            <a:r>
              <a:rPr lang="en-US" sz="2000" dirty="0" smtClean="0"/>
              <a:t>When </a:t>
            </a:r>
            <a:r>
              <a:rPr lang="en-US" sz="2000" dirty="0"/>
              <a:t>we address our </a:t>
            </a:r>
            <a:r>
              <a:rPr lang="en-US" sz="2000" dirty="0">
                <a:solidFill>
                  <a:srgbClr val="FF0000"/>
                </a:solidFill>
              </a:rPr>
              <a:t>dependencies</a:t>
            </a:r>
            <a:r>
              <a:rPr lang="en-US" sz="2000" dirty="0"/>
              <a:t> as </a:t>
            </a:r>
            <a:r>
              <a:rPr lang="en-US" sz="2000" dirty="0">
                <a:solidFill>
                  <a:srgbClr val="FF0000"/>
                </a:solidFill>
              </a:rPr>
              <a:t>abstract </a:t>
            </a:r>
            <a:r>
              <a:rPr lang="en-US" sz="2000" dirty="0">
                <a:solidFill>
                  <a:srgbClr val="0070C0"/>
                </a:solidFill>
              </a:rPr>
              <a:t>elements</a:t>
            </a:r>
            <a:r>
              <a:rPr lang="en-US" sz="2000" dirty="0"/>
              <a:t> (an interface or abstract class), rather than </a:t>
            </a:r>
            <a:r>
              <a:rPr lang="en-US" sz="2000" dirty="0">
                <a:solidFill>
                  <a:srgbClr val="FF0000"/>
                </a:solidFill>
              </a:rPr>
              <a:t>concrete</a:t>
            </a:r>
            <a:r>
              <a:rPr lang="en-US" sz="2000" dirty="0"/>
              <a:t> </a:t>
            </a:r>
            <a:r>
              <a:rPr lang="en-US" sz="2000" dirty="0">
                <a:solidFill>
                  <a:srgbClr val="0070C0"/>
                </a:solidFill>
              </a:rPr>
              <a:t>classes</a:t>
            </a:r>
            <a:r>
              <a:rPr lang="en-US" sz="2000" dirty="0"/>
              <a:t>, we will be able to easily replace the concrete classes without affecting the </a:t>
            </a:r>
            <a:r>
              <a:rPr lang="en-US" sz="2000" dirty="0">
                <a:solidFill>
                  <a:srgbClr val="FF0000"/>
                </a:solidFill>
              </a:rPr>
              <a:t>consumer </a:t>
            </a:r>
            <a:r>
              <a:rPr lang="en-US" sz="2000" dirty="0" smtClean="0">
                <a:solidFill>
                  <a:srgbClr val="0070C0"/>
                </a:solidFill>
              </a:rPr>
              <a:t>component</a:t>
            </a:r>
            <a:r>
              <a:rPr lang="en-US" sz="2000" dirty="0" smtClean="0"/>
              <a:t> – </a:t>
            </a:r>
            <a:r>
              <a:rPr lang="en-US" sz="2000" dirty="0" smtClean="0">
                <a:solidFill>
                  <a:srgbClr val="FF0000"/>
                </a:solidFill>
              </a:rPr>
              <a:t>Code 1-3</a:t>
            </a:r>
            <a:r>
              <a:rPr lang="en-US" sz="2000" dirty="0" smtClean="0"/>
              <a:t>.</a:t>
            </a:r>
          </a:p>
          <a:p>
            <a:pPr marL="457200">
              <a:buFont typeface="Wingdings" panose="05000000000000000000" pitchFamily="2" charset="2"/>
              <a:buChar char="§"/>
            </a:pPr>
            <a:r>
              <a:rPr lang="en-US" dirty="0" smtClean="0"/>
              <a:t>The </a:t>
            </a:r>
            <a:r>
              <a:rPr lang="en-US" dirty="0" smtClean="0">
                <a:solidFill>
                  <a:srgbClr val="FF0000"/>
                </a:solidFill>
              </a:rPr>
              <a:t>Surgeon</a:t>
            </a:r>
            <a:r>
              <a:rPr lang="en-US" dirty="0" smtClean="0"/>
              <a:t> </a:t>
            </a:r>
            <a:r>
              <a:rPr lang="en-US" dirty="0" smtClean="0">
                <a:solidFill>
                  <a:srgbClr val="0070C0"/>
                </a:solidFill>
              </a:rPr>
              <a:t>class</a:t>
            </a:r>
            <a:r>
              <a:rPr lang="en-US" dirty="0" smtClean="0"/>
              <a:t> is addressing the </a:t>
            </a:r>
            <a:r>
              <a:rPr lang="en-US" dirty="0" smtClean="0">
                <a:solidFill>
                  <a:srgbClr val="0070C0"/>
                </a:solidFill>
              </a:rPr>
              <a:t>interface</a:t>
            </a:r>
            <a:r>
              <a:rPr lang="en-US" dirty="0" smtClean="0"/>
              <a:t> </a:t>
            </a:r>
            <a:r>
              <a:rPr lang="en-US" dirty="0" smtClean="0">
                <a:solidFill>
                  <a:srgbClr val="FF0000"/>
                </a:solidFill>
              </a:rPr>
              <a:t>IForceps</a:t>
            </a:r>
            <a:r>
              <a:rPr lang="en-US" dirty="0" smtClean="0"/>
              <a:t> and does not care about the exact type of the object injected into its constructer.</a:t>
            </a:r>
            <a:endParaRPr lang="en-US" sz="2000" dirty="0" smtClean="0"/>
          </a:p>
        </p:txBody>
      </p:sp>
      <p:sp>
        <p:nvSpPr>
          <p:cNvPr id="3" name="Date Placeholder 2"/>
          <p:cNvSpPr>
            <a:spLocks noGrp="1"/>
          </p:cNvSpPr>
          <p:nvPr>
            <p:ph type="dt" sz="half" idx="2"/>
          </p:nvPr>
        </p:nvSpPr>
        <p:spPr/>
        <p:txBody>
          <a:bodyPr/>
          <a:lstStyle/>
          <a:p>
            <a:fld id="{44F17E12-5A1A-463E-9105-1344DD8CB33E}"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10</a:t>
            </a:fld>
            <a:endParaRPr lang="en-US"/>
          </a:p>
        </p:txBody>
      </p:sp>
    </p:spTree>
    <p:extLst>
      <p:ext uri="{BB962C8B-B14F-4D97-AF65-F5344CB8AC3E}">
        <p14:creationId xmlns:p14="http://schemas.microsoft.com/office/powerpoint/2010/main" val="844497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How can DI help</a:t>
            </a:r>
            <a:r>
              <a:rPr lang="en-US" dirty="0" smtClean="0">
                <a:solidFill>
                  <a:schemeClr val="bg1"/>
                </a:solidFill>
              </a:rPr>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dirty="0"/>
              <a:t>The C# compiler ensures that the argument passed to the forceps parameter always implements the </a:t>
            </a:r>
            <a:r>
              <a:rPr lang="en-US" dirty="0">
                <a:solidFill>
                  <a:srgbClr val="FF0000"/>
                </a:solidFill>
              </a:rPr>
              <a:t>IForceps</a:t>
            </a:r>
            <a:r>
              <a:rPr lang="en-US" dirty="0"/>
              <a:t> </a:t>
            </a:r>
            <a:r>
              <a:rPr lang="en-US" dirty="0">
                <a:solidFill>
                  <a:srgbClr val="0070C0"/>
                </a:solidFill>
              </a:rPr>
              <a:t>interface</a:t>
            </a:r>
            <a:r>
              <a:rPr lang="en-US" dirty="0"/>
              <a:t> and therefore, existence of the </a:t>
            </a:r>
            <a:r>
              <a:rPr lang="en-US" dirty="0">
                <a:solidFill>
                  <a:srgbClr val="FF0000"/>
                </a:solidFill>
              </a:rPr>
              <a:t>Grab( )</a:t>
            </a:r>
            <a:r>
              <a:rPr lang="en-US" dirty="0"/>
              <a:t> </a:t>
            </a:r>
            <a:r>
              <a:rPr lang="en-US" dirty="0">
                <a:solidFill>
                  <a:srgbClr val="0070C0"/>
                </a:solidFill>
              </a:rPr>
              <a:t>method</a:t>
            </a:r>
            <a:r>
              <a:rPr lang="en-US" dirty="0"/>
              <a:t> is </a:t>
            </a:r>
            <a:r>
              <a:rPr lang="en-US" dirty="0">
                <a:solidFill>
                  <a:srgbClr val="FF0000"/>
                </a:solidFill>
              </a:rPr>
              <a:t>guaranteed</a:t>
            </a:r>
            <a:r>
              <a:rPr lang="en-US" dirty="0"/>
              <a:t>.</a:t>
            </a:r>
          </a:p>
          <a:p>
            <a:pPr marL="457200">
              <a:buFont typeface="Wingdings" panose="05000000000000000000" pitchFamily="2" charset="2"/>
              <a:buChar char="§"/>
            </a:pPr>
            <a:r>
              <a:rPr lang="en-US" sz="2000" dirty="0" smtClean="0"/>
              <a:t>The following code </a:t>
            </a:r>
            <a:r>
              <a:rPr lang="en-US" sz="2000" dirty="0"/>
              <a:t>shows how an instance of Surgeon can be created providing with a suitable </a:t>
            </a:r>
            <a:r>
              <a:rPr lang="en-US" sz="2000" dirty="0" smtClean="0"/>
              <a:t>forceps:</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Because the </a:t>
            </a:r>
            <a:r>
              <a:rPr lang="en-US" sz="2000" dirty="0">
                <a:solidFill>
                  <a:srgbClr val="FF0000"/>
                </a:solidFill>
              </a:rPr>
              <a:t>Surgeon</a:t>
            </a:r>
            <a:r>
              <a:rPr lang="en-US" sz="2000" dirty="0"/>
              <a:t> </a:t>
            </a:r>
            <a:r>
              <a:rPr lang="en-US" sz="2000" dirty="0">
                <a:solidFill>
                  <a:srgbClr val="0070C0"/>
                </a:solidFill>
              </a:rPr>
              <a:t>class</a:t>
            </a:r>
            <a:r>
              <a:rPr lang="en-US" sz="2000" dirty="0"/>
              <a:t> is programmed to the </a:t>
            </a:r>
            <a:r>
              <a:rPr lang="en-US" sz="2000" dirty="0">
                <a:solidFill>
                  <a:srgbClr val="FF0000"/>
                </a:solidFill>
              </a:rPr>
              <a:t>IForceps</a:t>
            </a:r>
            <a:r>
              <a:rPr lang="en-US" sz="2000" dirty="0"/>
              <a:t> </a:t>
            </a:r>
            <a:r>
              <a:rPr lang="en-US" sz="2000" dirty="0">
                <a:solidFill>
                  <a:srgbClr val="0070C0"/>
                </a:solidFill>
              </a:rPr>
              <a:t>interface</a:t>
            </a:r>
            <a:r>
              <a:rPr lang="en-US" sz="2000" dirty="0"/>
              <a:t> rather than a certain type of forceps implementation, we can freely instantiate it with any type of forceps that the </a:t>
            </a:r>
            <a:r>
              <a:rPr lang="en-US" sz="2000" dirty="0">
                <a:solidFill>
                  <a:srgbClr val="FF0000"/>
                </a:solidFill>
              </a:rPr>
              <a:t>assistant</a:t>
            </a:r>
            <a:r>
              <a:rPr lang="en-US" sz="2000" dirty="0"/>
              <a:t> </a:t>
            </a:r>
            <a:r>
              <a:rPr lang="en-US" sz="2000" dirty="0">
                <a:solidFill>
                  <a:srgbClr val="0070C0"/>
                </a:solidFill>
              </a:rPr>
              <a:t>object</a:t>
            </a:r>
            <a:r>
              <a:rPr lang="en-US" sz="2000" dirty="0"/>
              <a:t> decides to </a:t>
            </a:r>
            <a:r>
              <a:rPr lang="en-US" sz="2000" dirty="0" smtClean="0"/>
              <a:t>provide.</a:t>
            </a:r>
          </a:p>
          <a:p>
            <a:pPr marL="457200">
              <a:buFont typeface="Wingdings" panose="05000000000000000000" pitchFamily="2" charset="2"/>
              <a:buChar char="§"/>
            </a:pPr>
            <a:r>
              <a:rPr lang="en-US" sz="2000" dirty="0" smtClean="0"/>
              <a:t>As </a:t>
            </a:r>
            <a:r>
              <a:rPr lang="en-US" sz="2000" dirty="0"/>
              <a:t>the previous example shows, </a:t>
            </a:r>
            <a:r>
              <a:rPr lang="en-US" sz="2000" dirty="0">
                <a:solidFill>
                  <a:srgbClr val="FF0000"/>
                </a:solidFill>
              </a:rPr>
              <a:t>loose coupling</a:t>
            </a:r>
            <a:r>
              <a:rPr lang="en-US" sz="2000" dirty="0"/>
              <a:t> (surgeon is not dependent on a certain type of forceps) is a result of programming to interface (surgeon depends on IForceps) and </a:t>
            </a:r>
            <a:r>
              <a:rPr lang="en-US" sz="2000" dirty="0" smtClean="0">
                <a:solidFill>
                  <a:srgbClr val="FF0000"/>
                </a:solidFill>
              </a:rPr>
              <a:t>SoC</a:t>
            </a:r>
            <a:r>
              <a:rPr lang="en-US" sz="2000" dirty="0" smtClean="0"/>
              <a:t>, </a:t>
            </a:r>
            <a:r>
              <a:rPr lang="en-US" sz="2000" dirty="0"/>
              <a:t>(choosing forceps is the assistant's concern, while the surgeon has other concerns) which </a:t>
            </a:r>
            <a:r>
              <a:rPr lang="en-US" sz="2000" dirty="0">
                <a:solidFill>
                  <a:srgbClr val="FF0000"/>
                </a:solidFill>
              </a:rPr>
              <a:t>increases</a:t>
            </a:r>
            <a:r>
              <a:rPr lang="en-US" sz="2000" dirty="0"/>
              <a:t> the </a:t>
            </a:r>
            <a:r>
              <a:rPr lang="en-US" sz="2000" dirty="0">
                <a:solidFill>
                  <a:srgbClr val="FF0000"/>
                </a:solidFill>
              </a:rPr>
              <a:t>code </a:t>
            </a:r>
            <a:r>
              <a:rPr lang="en-US" sz="2000" dirty="0" smtClean="0">
                <a:solidFill>
                  <a:srgbClr val="FF0000"/>
                </a:solidFill>
              </a:rPr>
              <a:t>maintainability</a:t>
            </a:r>
            <a:r>
              <a:rPr lang="en-US" sz="2000" dirty="0" smtClean="0"/>
              <a:t>.</a:t>
            </a:r>
          </a:p>
          <a:p>
            <a:pPr marL="457200">
              <a:buFont typeface="Wingdings" panose="05000000000000000000" pitchFamily="2" charset="2"/>
              <a:buChar char="§"/>
            </a:pPr>
            <a:r>
              <a:rPr lang="en-US" sz="2000" dirty="0" smtClean="0"/>
              <a:t>Now </a:t>
            </a:r>
            <a:r>
              <a:rPr lang="en-US" sz="2000" dirty="0"/>
              <a:t>that we know loose coupling increases the flexibility and gives freedom of replacing the dependencies easily; let's see what else we get out of this freedom other than </a:t>
            </a:r>
            <a:r>
              <a:rPr lang="en-US" sz="2000" dirty="0" smtClean="0"/>
              <a:t>maintainability.</a:t>
            </a:r>
          </a:p>
        </p:txBody>
      </p:sp>
      <p:sp>
        <p:nvSpPr>
          <p:cNvPr id="5" name="Date Placeholder 4"/>
          <p:cNvSpPr>
            <a:spLocks noGrp="1"/>
          </p:cNvSpPr>
          <p:nvPr>
            <p:ph type="dt" sz="half" idx="2"/>
          </p:nvPr>
        </p:nvSpPr>
        <p:spPr/>
        <p:txBody>
          <a:bodyPr/>
          <a:lstStyle/>
          <a:p>
            <a:fld id="{FF2F4A8C-6C5E-40DB-A9E5-6136AFBFDFFB}" type="datetime1">
              <a:rPr lang="en-US" smtClean="0"/>
              <a:t>5/7/2018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11</a:t>
            </a:fld>
            <a:endParaRPr lang="en-US"/>
          </a:p>
        </p:txBody>
      </p:sp>
      <p:pic>
        <p:nvPicPr>
          <p:cNvPr id="3" name="Picture 2"/>
          <p:cNvPicPr>
            <a:picLocks noChangeAspect="1"/>
          </p:cNvPicPr>
          <p:nvPr/>
        </p:nvPicPr>
        <p:blipFill>
          <a:blip r:embed="rId2"/>
          <a:stretch>
            <a:fillRect/>
          </a:stretch>
        </p:blipFill>
        <p:spPr>
          <a:xfrm>
            <a:off x="753051" y="2386338"/>
            <a:ext cx="4942945" cy="604043"/>
          </a:xfrm>
          <a:prstGeom prst="rect">
            <a:avLst/>
          </a:prstGeom>
          <a:ln>
            <a:solidFill>
              <a:schemeClr val="accent1"/>
            </a:solidFill>
          </a:ln>
        </p:spPr>
      </p:pic>
    </p:spTree>
    <p:extLst>
      <p:ext uri="{BB962C8B-B14F-4D97-AF65-F5344CB8AC3E}">
        <p14:creationId xmlns:p14="http://schemas.microsoft.com/office/powerpoint/2010/main" val="4007028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How can DI help</a:t>
            </a:r>
            <a:r>
              <a:rPr lang="en-US" dirty="0" smtClean="0">
                <a:solidFill>
                  <a:schemeClr val="bg1"/>
                </a:solidFill>
              </a:rPr>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lvl="1" indent="-234950"/>
            <a:r>
              <a:rPr lang="en-US" dirty="0"/>
              <a:t>One of the </a:t>
            </a:r>
            <a:r>
              <a:rPr lang="en-US" dirty="0">
                <a:solidFill>
                  <a:srgbClr val="FF0000"/>
                </a:solidFill>
              </a:rPr>
              <a:t>advantages</a:t>
            </a:r>
            <a:r>
              <a:rPr lang="en-US" dirty="0"/>
              <a:t> of being able to </a:t>
            </a:r>
            <a:r>
              <a:rPr lang="en-US" dirty="0">
                <a:solidFill>
                  <a:srgbClr val="0070C0"/>
                </a:solidFill>
              </a:rPr>
              <a:t>replace</a:t>
            </a:r>
            <a:r>
              <a:rPr lang="en-US" dirty="0"/>
              <a:t> the </a:t>
            </a:r>
            <a:r>
              <a:rPr lang="en-US" dirty="0">
                <a:solidFill>
                  <a:srgbClr val="FF0000"/>
                </a:solidFill>
              </a:rPr>
              <a:t>concrete </a:t>
            </a:r>
            <a:r>
              <a:rPr lang="en-US" dirty="0">
                <a:solidFill>
                  <a:srgbClr val="0070C0"/>
                </a:solidFill>
              </a:rPr>
              <a:t>classes</a:t>
            </a:r>
            <a:r>
              <a:rPr lang="en-US" dirty="0"/>
              <a:t> is </a:t>
            </a:r>
            <a:r>
              <a:rPr lang="en-US" dirty="0">
                <a:solidFill>
                  <a:srgbClr val="FF0000"/>
                </a:solidFill>
              </a:rPr>
              <a:t>testability</a:t>
            </a:r>
            <a:r>
              <a:rPr lang="en-US" dirty="0"/>
              <a:t>.</a:t>
            </a:r>
          </a:p>
          <a:p>
            <a:pPr marL="687388" lvl="1" indent="-225425">
              <a:buFont typeface="Wingdings" panose="05000000000000000000" pitchFamily="2" charset="2"/>
              <a:buChar char="ü"/>
            </a:pPr>
            <a:r>
              <a:rPr lang="en-US" dirty="0" smtClean="0"/>
              <a:t>As </a:t>
            </a:r>
            <a:r>
              <a:rPr lang="en-US" dirty="0"/>
              <a:t>long as the components are loosely coupled to their dependencies, we can replace the actual dependencies with </a:t>
            </a:r>
            <a:r>
              <a:rPr lang="en-US" dirty="0">
                <a:solidFill>
                  <a:srgbClr val="FF0000"/>
                </a:solidFill>
              </a:rPr>
              <a:t>Test Doubles</a:t>
            </a:r>
            <a:r>
              <a:rPr lang="en-US" dirty="0"/>
              <a:t> such as </a:t>
            </a:r>
            <a:r>
              <a:rPr lang="en-US" dirty="0">
                <a:solidFill>
                  <a:srgbClr val="FF0000"/>
                </a:solidFill>
              </a:rPr>
              <a:t>mock </a:t>
            </a:r>
            <a:r>
              <a:rPr lang="en-US" dirty="0" smtClean="0">
                <a:solidFill>
                  <a:srgbClr val="0070C0"/>
                </a:solidFill>
              </a:rPr>
              <a:t>objects</a:t>
            </a:r>
            <a:r>
              <a:rPr lang="en-US" dirty="0" smtClean="0"/>
              <a:t>.</a:t>
            </a:r>
          </a:p>
          <a:p>
            <a:pPr marL="687388" lvl="1" indent="-225425">
              <a:buFont typeface="Wingdings" panose="05000000000000000000" pitchFamily="2" charset="2"/>
              <a:buChar char="ü"/>
            </a:pPr>
            <a:r>
              <a:rPr lang="en-US" dirty="0" smtClean="0"/>
              <a:t>Test </a:t>
            </a:r>
            <a:r>
              <a:rPr lang="en-US" dirty="0"/>
              <a:t>Doubles are simplified version of the real objects that look and behave like them and facilitate </a:t>
            </a:r>
            <a:r>
              <a:rPr lang="en-US" dirty="0" smtClean="0"/>
              <a:t>testing.</a:t>
            </a:r>
          </a:p>
          <a:p>
            <a:pPr marL="687388" lvl="1" indent="-225425">
              <a:buFont typeface="Wingdings" panose="05000000000000000000" pitchFamily="2" charset="2"/>
              <a:buChar char="ü"/>
            </a:pPr>
            <a:r>
              <a:rPr lang="en-US" dirty="0" smtClean="0"/>
              <a:t>The </a:t>
            </a:r>
            <a:r>
              <a:rPr lang="en-US" dirty="0">
                <a:solidFill>
                  <a:srgbClr val="FF0000"/>
                </a:solidFill>
              </a:rPr>
              <a:t>Code 1-4</a:t>
            </a:r>
            <a:r>
              <a:rPr lang="en-US" dirty="0"/>
              <a:t> shows how to unit test the Surgeon class using a mock forceps as a Test </a:t>
            </a:r>
            <a:r>
              <a:rPr lang="en-US" dirty="0" smtClean="0"/>
              <a:t>Double.</a:t>
            </a:r>
          </a:p>
          <a:p>
            <a:pPr marL="687388" lvl="1" indent="-225425">
              <a:buFont typeface="Wingdings" panose="05000000000000000000" pitchFamily="2" charset="2"/>
              <a:buChar char="ü"/>
            </a:pPr>
            <a:r>
              <a:rPr lang="en-US" dirty="0" smtClean="0"/>
              <a:t>In </a:t>
            </a:r>
            <a:r>
              <a:rPr lang="en-US" dirty="0"/>
              <a:t>this </a:t>
            </a:r>
            <a:r>
              <a:rPr lang="en-US" dirty="0">
                <a:solidFill>
                  <a:srgbClr val="FF0000"/>
                </a:solidFill>
              </a:rPr>
              <a:t>unit test</a:t>
            </a:r>
            <a:r>
              <a:rPr lang="en-US" dirty="0"/>
              <a:t>, an instance of the </a:t>
            </a:r>
            <a:r>
              <a:rPr lang="en-US" dirty="0">
                <a:solidFill>
                  <a:srgbClr val="FF0000"/>
                </a:solidFill>
              </a:rPr>
              <a:t>Surgeon</a:t>
            </a:r>
            <a:r>
              <a:rPr lang="en-US" dirty="0"/>
              <a:t> </a:t>
            </a:r>
            <a:r>
              <a:rPr lang="en-US" dirty="0">
                <a:solidFill>
                  <a:srgbClr val="0070C0"/>
                </a:solidFill>
              </a:rPr>
              <a:t>class</a:t>
            </a:r>
            <a:r>
              <a:rPr lang="en-US" dirty="0"/>
              <a:t> is being created as a System Under Test (</a:t>
            </a:r>
            <a:r>
              <a:rPr lang="en-US" dirty="0">
                <a:solidFill>
                  <a:srgbClr val="FF0000"/>
                </a:solidFill>
              </a:rPr>
              <a:t>SUT</a:t>
            </a:r>
            <a:r>
              <a:rPr lang="en-US" dirty="0"/>
              <a:t>), and the </a:t>
            </a:r>
            <a:r>
              <a:rPr lang="en-US" dirty="0">
                <a:solidFill>
                  <a:srgbClr val="FF0000"/>
                </a:solidFill>
              </a:rPr>
              <a:t>mock</a:t>
            </a:r>
            <a:r>
              <a:rPr lang="en-US" dirty="0"/>
              <a:t> </a:t>
            </a:r>
            <a:r>
              <a:rPr lang="en-US" dirty="0">
                <a:solidFill>
                  <a:srgbClr val="0070C0"/>
                </a:solidFill>
              </a:rPr>
              <a:t>object</a:t>
            </a:r>
            <a:r>
              <a:rPr lang="en-US" dirty="0"/>
              <a:t> is </a:t>
            </a:r>
            <a:r>
              <a:rPr lang="en-US" dirty="0">
                <a:solidFill>
                  <a:srgbClr val="FF0000"/>
                </a:solidFill>
              </a:rPr>
              <a:t>injected</a:t>
            </a:r>
            <a:r>
              <a:rPr lang="en-US" dirty="0"/>
              <a:t> into its </a:t>
            </a:r>
            <a:r>
              <a:rPr lang="en-US" dirty="0" smtClean="0">
                <a:solidFill>
                  <a:srgbClr val="FF0000"/>
                </a:solidFill>
              </a:rPr>
              <a:t>constructor</a:t>
            </a:r>
            <a:r>
              <a:rPr lang="en-US" dirty="0" smtClean="0"/>
              <a:t>.</a:t>
            </a:r>
          </a:p>
          <a:p>
            <a:pPr marL="687388" lvl="1" indent="-225425">
              <a:buFont typeface="Wingdings" panose="05000000000000000000" pitchFamily="2" charset="2"/>
              <a:buChar char="ü"/>
            </a:pPr>
            <a:r>
              <a:rPr lang="en-US" dirty="0" smtClean="0"/>
              <a:t>After </a:t>
            </a:r>
            <a:r>
              <a:rPr lang="en-US" dirty="0"/>
              <a:t>calling the Operate method on the surgeon object, we ask our </a:t>
            </a:r>
            <a:r>
              <a:rPr lang="en-US" dirty="0">
                <a:solidFill>
                  <a:srgbClr val="FF0000"/>
                </a:solidFill>
              </a:rPr>
              <a:t>mock</a:t>
            </a:r>
            <a:r>
              <a:rPr lang="en-US" dirty="0"/>
              <a:t> </a:t>
            </a:r>
            <a:r>
              <a:rPr lang="en-US" dirty="0">
                <a:solidFill>
                  <a:srgbClr val="0070C0"/>
                </a:solidFill>
              </a:rPr>
              <a:t>framework</a:t>
            </a:r>
            <a:r>
              <a:rPr lang="en-US" dirty="0"/>
              <a:t> to verify whether the Grab operation is called on the mock forceps object as expected.</a:t>
            </a:r>
          </a:p>
          <a:p>
            <a:pPr marL="457200">
              <a:buFont typeface="Wingdings" panose="05000000000000000000" pitchFamily="2" charset="2"/>
              <a:buChar char="§"/>
            </a:pPr>
            <a:r>
              <a:rPr lang="en-US" dirty="0">
                <a:solidFill>
                  <a:srgbClr val="FF0000"/>
                </a:solidFill>
              </a:rPr>
              <a:t>Maintainability</a:t>
            </a:r>
            <a:r>
              <a:rPr lang="en-US" dirty="0"/>
              <a:t> and </a:t>
            </a:r>
            <a:r>
              <a:rPr lang="en-US" dirty="0">
                <a:solidFill>
                  <a:srgbClr val="FF0000"/>
                </a:solidFill>
              </a:rPr>
              <a:t>testability</a:t>
            </a:r>
            <a:r>
              <a:rPr lang="en-US" dirty="0"/>
              <a:t> are two advantages of loose coupling, which is in turn a product of Dependency Injection.</a:t>
            </a:r>
          </a:p>
          <a:p>
            <a:pPr marL="457200">
              <a:buFont typeface="Wingdings" panose="05000000000000000000" pitchFamily="2" charset="2"/>
              <a:buChar char="§"/>
            </a:pPr>
            <a:r>
              <a:rPr lang="en-US" dirty="0"/>
              <a:t>On the other hand, the way an Injector creates the instances of concrete types, can introduce the third benefit of DI, which is the </a:t>
            </a:r>
            <a:r>
              <a:rPr lang="en-US" dirty="0">
                <a:solidFill>
                  <a:srgbClr val="FF0000"/>
                </a:solidFill>
              </a:rPr>
              <a:t>late binding</a:t>
            </a:r>
            <a:r>
              <a:rPr lang="en-US" dirty="0" smtClean="0"/>
              <a:t>.</a:t>
            </a:r>
          </a:p>
          <a:p>
            <a:pPr marL="685800">
              <a:buFont typeface="Wingdings" panose="05000000000000000000" pitchFamily="2" charset="2"/>
              <a:buChar char="ü"/>
            </a:pPr>
            <a:r>
              <a:rPr lang="en-US" dirty="0"/>
              <a:t>An Injector is given a type and is expected to return an object instance of that </a:t>
            </a:r>
            <a:r>
              <a:rPr lang="en-US" dirty="0" smtClean="0"/>
              <a:t>type.</a:t>
            </a:r>
          </a:p>
          <a:p>
            <a:pPr marL="685800">
              <a:buFont typeface="Wingdings" panose="05000000000000000000" pitchFamily="2" charset="2"/>
              <a:buChar char="ü"/>
            </a:pPr>
            <a:r>
              <a:rPr lang="en-US" dirty="0" smtClean="0"/>
              <a:t>It </a:t>
            </a:r>
            <a:r>
              <a:rPr lang="en-US" dirty="0"/>
              <a:t>often uses </a:t>
            </a:r>
            <a:r>
              <a:rPr lang="en-US" dirty="0">
                <a:solidFill>
                  <a:srgbClr val="FF0000"/>
                </a:solidFill>
              </a:rPr>
              <a:t>reflection</a:t>
            </a:r>
            <a:r>
              <a:rPr lang="en-US" dirty="0"/>
              <a:t> in order to </a:t>
            </a:r>
            <a:r>
              <a:rPr lang="en-US" dirty="0">
                <a:solidFill>
                  <a:srgbClr val="FF0000"/>
                </a:solidFill>
              </a:rPr>
              <a:t>activate objects</a:t>
            </a:r>
            <a:r>
              <a:rPr lang="en-US" dirty="0" smtClean="0"/>
              <a:t>.</a:t>
            </a:r>
            <a:endParaRPr lang="en-US" dirty="0"/>
          </a:p>
        </p:txBody>
      </p:sp>
      <p:sp>
        <p:nvSpPr>
          <p:cNvPr id="5" name="Date Placeholder 4"/>
          <p:cNvSpPr>
            <a:spLocks noGrp="1"/>
          </p:cNvSpPr>
          <p:nvPr>
            <p:ph type="dt" sz="half" idx="2"/>
          </p:nvPr>
        </p:nvSpPr>
        <p:spPr/>
        <p:txBody>
          <a:bodyPr/>
          <a:lstStyle/>
          <a:p>
            <a:fld id="{FF2F4A8C-6C5E-40DB-A9E5-6136AFBFDFFB}" type="datetime1">
              <a:rPr lang="en-US" smtClean="0"/>
              <a:t>5/7/2018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12</a:t>
            </a:fld>
            <a:endParaRPr lang="en-US"/>
          </a:p>
        </p:txBody>
      </p:sp>
    </p:spTree>
    <p:extLst>
      <p:ext uri="{BB962C8B-B14F-4D97-AF65-F5344CB8AC3E}">
        <p14:creationId xmlns:p14="http://schemas.microsoft.com/office/powerpoint/2010/main" val="2661014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How can DI help</a:t>
            </a:r>
            <a:r>
              <a:rPr lang="en-US" dirty="0" smtClean="0">
                <a:solidFill>
                  <a:schemeClr val="bg1"/>
                </a:solidFill>
              </a:rPr>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685800">
              <a:buFont typeface="Wingdings" panose="05000000000000000000" pitchFamily="2" charset="2"/>
              <a:buChar char="ü"/>
            </a:pPr>
            <a:r>
              <a:rPr lang="en-US" sz="2000" dirty="0" smtClean="0"/>
              <a:t>So</a:t>
            </a:r>
            <a:r>
              <a:rPr lang="en-US" sz="2000" dirty="0"/>
              <a:t>, the decision of which type to activate can be </a:t>
            </a:r>
            <a:r>
              <a:rPr lang="en-US" sz="2000" dirty="0">
                <a:solidFill>
                  <a:srgbClr val="FF0000"/>
                </a:solidFill>
              </a:rPr>
              <a:t>delayed</a:t>
            </a:r>
            <a:r>
              <a:rPr lang="en-US" sz="2000" dirty="0"/>
              <a:t> to the </a:t>
            </a:r>
            <a:r>
              <a:rPr lang="en-US" sz="2000" dirty="0" smtClean="0">
                <a:solidFill>
                  <a:srgbClr val="FF0000"/>
                </a:solidFill>
              </a:rPr>
              <a:t>runtime</a:t>
            </a:r>
            <a:r>
              <a:rPr lang="en-US" sz="2000" dirty="0" smtClean="0"/>
              <a:t>.</a:t>
            </a:r>
          </a:p>
          <a:p>
            <a:pPr marL="685800">
              <a:buFont typeface="Wingdings" panose="05000000000000000000" pitchFamily="2" charset="2"/>
              <a:buChar char="ü"/>
            </a:pPr>
            <a:r>
              <a:rPr lang="en-US" sz="2000" dirty="0" smtClean="0"/>
              <a:t>Late </a:t>
            </a:r>
            <a:r>
              <a:rPr lang="en-US" sz="2000" dirty="0"/>
              <a:t>binding gives us the flexibility of replacing the dependencies without recompiling the </a:t>
            </a:r>
            <a:r>
              <a:rPr lang="en-US" sz="2000" dirty="0" smtClean="0"/>
              <a:t>application.</a:t>
            </a:r>
          </a:p>
          <a:p>
            <a:pPr marL="457200">
              <a:buFont typeface="Wingdings" panose="05000000000000000000" pitchFamily="2" charset="2"/>
              <a:buChar char="§"/>
            </a:pPr>
            <a:r>
              <a:rPr lang="en-US" sz="2000" dirty="0" smtClean="0"/>
              <a:t>Another </a:t>
            </a:r>
            <a:r>
              <a:rPr lang="en-US" sz="2000" dirty="0"/>
              <a:t>benefit of DI is </a:t>
            </a:r>
            <a:r>
              <a:rPr lang="en-US" sz="2000" dirty="0" smtClean="0">
                <a:solidFill>
                  <a:srgbClr val="FF0000"/>
                </a:solidFill>
              </a:rPr>
              <a:t>extensibility</a:t>
            </a:r>
            <a:r>
              <a:rPr lang="en-US" sz="2000" dirty="0" smtClean="0"/>
              <a:t>.</a:t>
            </a:r>
          </a:p>
          <a:p>
            <a:pPr marL="685800">
              <a:buFont typeface="Wingdings" panose="05000000000000000000" pitchFamily="2" charset="2"/>
              <a:buChar char="ü"/>
            </a:pPr>
            <a:r>
              <a:rPr lang="en-US" sz="2000" dirty="0" smtClean="0"/>
              <a:t>Because </a:t>
            </a:r>
            <a:r>
              <a:rPr lang="en-US" sz="2000" dirty="0"/>
              <a:t>classes depend on abstractions, we can easily </a:t>
            </a:r>
            <a:r>
              <a:rPr lang="en-US" sz="2000" dirty="0">
                <a:solidFill>
                  <a:srgbClr val="FF0000"/>
                </a:solidFill>
              </a:rPr>
              <a:t>extend</a:t>
            </a:r>
            <a:r>
              <a:rPr lang="en-US" sz="2000" dirty="0"/>
              <a:t> their </a:t>
            </a:r>
            <a:r>
              <a:rPr lang="en-US" sz="2000" dirty="0">
                <a:solidFill>
                  <a:srgbClr val="FF0000"/>
                </a:solidFill>
              </a:rPr>
              <a:t>functionality</a:t>
            </a:r>
            <a:r>
              <a:rPr lang="en-US" sz="2000" dirty="0"/>
              <a:t> by </a:t>
            </a:r>
            <a:r>
              <a:rPr lang="en-US" sz="2000" dirty="0">
                <a:solidFill>
                  <a:srgbClr val="0070C0"/>
                </a:solidFill>
              </a:rPr>
              <a:t>substituting</a:t>
            </a:r>
            <a:r>
              <a:rPr lang="en-US" sz="2000" dirty="0"/>
              <a:t> the </a:t>
            </a:r>
            <a:r>
              <a:rPr lang="en-US" sz="2000" dirty="0">
                <a:solidFill>
                  <a:srgbClr val="FF0000"/>
                </a:solidFill>
              </a:rPr>
              <a:t>concrete dependencies</a:t>
            </a:r>
            <a:r>
              <a:rPr lang="en-US" sz="2000" dirty="0" smtClean="0"/>
              <a:t>.</a:t>
            </a:r>
            <a:endParaRPr lang="en-US" sz="2000" dirty="0"/>
          </a:p>
        </p:txBody>
      </p:sp>
      <p:sp>
        <p:nvSpPr>
          <p:cNvPr id="3" name="Date Placeholder 2"/>
          <p:cNvSpPr>
            <a:spLocks noGrp="1"/>
          </p:cNvSpPr>
          <p:nvPr>
            <p:ph type="dt" sz="half" idx="2"/>
          </p:nvPr>
        </p:nvSpPr>
        <p:spPr/>
        <p:txBody>
          <a:bodyPr/>
          <a:lstStyle/>
          <a:p>
            <a:fld id="{D0F8691F-D638-4188-9EE5-80589480F260}"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13</a:t>
            </a:fld>
            <a:endParaRPr lang="en-US"/>
          </a:p>
        </p:txBody>
      </p:sp>
    </p:spTree>
    <p:extLst>
      <p:ext uri="{BB962C8B-B14F-4D97-AF65-F5344CB8AC3E}">
        <p14:creationId xmlns:p14="http://schemas.microsoft.com/office/powerpoint/2010/main" val="1364658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Code 1-3 || 1-4</a:t>
            </a:r>
            <a:endParaRPr lang="en-US" dirty="0"/>
          </a:p>
        </p:txBody>
      </p:sp>
      <p:sp>
        <p:nvSpPr>
          <p:cNvPr id="3" name="Date Placeholder 2"/>
          <p:cNvSpPr>
            <a:spLocks noGrp="1"/>
          </p:cNvSpPr>
          <p:nvPr>
            <p:ph type="dt" sz="half" idx="2"/>
          </p:nvPr>
        </p:nvSpPr>
        <p:spPr/>
        <p:txBody>
          <a:bodyPr/>
          <a:lstStyle/>
          <a:p>
            <a:fld id="{13A493CB-9026-44BB-B6C3-C44DC30D37B6}"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14</a:t>
            </a:fld>
            <a:endParaRPr lang="en-US"/>
          </a:p>
        </p:txBody>
      </p:sp>
      <p:pic>
        <p:nvPicPr>
          <p:cNvPr id="4" name="Picture 3"/>
          <p:cNvPicPr>
            <a:picLocks noChangeAspect="1"/>
          </p:cNvPicPr>
          <p:nvPr/>
        </p:nvPicPr>
        <p:blipFill>
          <a:blip r:embed="rId2"/>
          <a:stretch>
            <a:fillRect/>
          </a:stretch>
        </p:blipFill>
        <p:spPr>
          <a:xfrm>
            <a:off x="152400" y="1268362"/>
            <a:ext cx="3673674" cy="3452812"/>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4338251" y="1268362"/>
            <a:ext cx="5327598" cy="2465917"/>
          </a:xfrm>
          <a:prstGeom prst="rect">
            <a:avLst/>
          </a:prstGeom>
          <a:ln>
            <a:solidFill>
              <a:schemeClr val="accent1"/>
            </a:solidFill>
          </a:ln>
        </p:spPr>
      </p:pic>
    </p:spTree>
    <p:extLst>
      <p:ext uri="{BB962C8B-B14F-4D97-AF65-F5344CB8AC3E}">
        <p14:creationId xmlns:p14="http://schemas.microsoft.com/office/powerpoint/2010/main" val="421105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My First DI </a:t>
            </a:r>
            <a:r>
              <a:rPr lang="en-US" dirty="0" smtClean="0">
                <a:solidFill>
                  <a:schemeClr val="bg1"/>
                </a:solidFill>
              </a:rPr>
              <a:t>Application</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dirty="0"/>
              <a:t>We start our example with a </a:t>
            </a:r>
            <a:r>
              <a:rPr lang="en-US" dirty="0">
                <a:solidFill>
                  <a:srgbClr val="FF0000"/>
                </a:solidFill>
              </a:rPr>
              <a:t>service</a:t>
            </a:r>
            <a:r>
              <a:rPr lang="en-US" dirty="0"/>
              <a:t> </a:t>
            </a:r>
            <a:r>
              <a:rPr lang="en-US" dirty="0">
                <a:solidFill>
                  <a:srgbClr val="0070C0"/>
                </a:solidFill>
              </a:rPr>
              <a:t>class</a:t>
            </a:r>
            <a:r>
              <a:rPr lang="en-US" dirty="0"/>
              <a:t> in which the </a:t>
            </a:r>
            <a:r>
              <a:rPr lang="en-US" dirty="0">
                <a:solidFill>
                  <a:srgbClr val="0070C0"/>
                </a:solidFill>
              </a:rPr>
              <a:t>concerns</a:t>
            </a:r>
            <a:r>
              <a:rPr lang="en-US" dirty="0"/>
              <a:t> are </a:t>
            </a:r>
            <a:r>
              <a:rPr lang="en-US" dirty="0">
                <a:solidFill>
                  <a:srgbClr val="FF0000"/>
                </a:solidFill>
              </a:rPr>
              <a:t>not </a:t>
            </a:r>
            <a:r>
              <a:rPr lang="en-US" dirty="0" smtClean="0">
                <a:solidFill>
                  <a:srgbClr val="FF0000"/>
                </a:solidFill>
              </a:rPr>
              <a:t>separated</a:t>
            </a:r>
            <a:r>
              <a:rPr lang="en-US" dirty="0" smtClean="0"/>
              <a:t>.</a:t>
            </a:r>
          </a:p>
          <a:p>
            <a:pPr marL="457200">
              <a:buFont typeface="Wingdings" panose="05000000000000000000" pitchFamily="2" charset="2"/>
              <a:buChar char="§"/>
            </a:pPr>
            <a:r>
              <a:rPr lang="en-US" dirty="0" smtClean="0"/>
              <a:t>Then </a:t>
            </a:r>
            <a:r>
              <a:rPr lang="en-US" dirty="0"/>
              <a:t>we will </a:t>
            </a:r>
            <a:r>
              <a:rPr lang="en-US" dirty="0">
                <a:solidFill>
                  <a:srgbClr val="0070C0"/>
                </a:solidFill>
              </a:rPr>
              <a:t>improve</a:t>
            </a:r>
            <a:r>
              <a:rPr lang="en-US" dirty="0"/>
              <a:t> </a:t>
            </a:r>
            <a:r>
              <a:rPr lang="en-US" dirty="0">
                <a:solidFill>
                  <a:srgbClr val="FF0000"/>
                </a:solidFill>
              </a:rPr>
              <a:t>maintainability</a:t>
            </a:r>
            <a:r>
              <a:rPr lang="en-US" dirty="0"/>
              <a:t> </a:t>
            </a:r>
            <a:r>
              <a:rPr lang="en-US" dirty="0">
                <a:solidFill>
                  <a:srgbClr val="0070C0"/>
                </a:solidFill>
              </a:rPr>
              <a:t>step-by-step</a:t>
            </a:r>
            <a:r>
              <a:rPr lang="en-US" dirty="0"/>
              <a:t>, by first </a:t>
            </a:r>
            <a:r>
              <a:rPr lang="en-US" dirty="0">
                <a:solidFill>
                  <a:srgbClr val="FF0000"/>
                </a:solidFill>
              </a:rPr>
              <a:t>separating concerns </a:t>
            </a:r>
            <a:r>
              <a:rPr lang="en-US" dirty="0"/>
              <a:t>and then programming to </a:t>
            </a:r>
            <a:r>
              <a:rPr lang="en-US" dirty="0">
                <a:solidFill>
                  <a:srgbClr val="FF0000"/>
                </a:solidFill>
              </a:rPr>
              <a:t>interface</a:t>
            </a:r>
            <a:r>
              <a:rPr lang="en-US" dirty="0"/>
              <a:t> in order to make our </a:t>
            </a:r>
            <a:r>
              <a:rPr lang="en-US" dirty="0">
                <a:solidFill>
                  <a:srgbClr val="0070C0"/>
                </a:solidFill>
              </a:rPr>
              <a:t>modules</a:t>
            </a:r>
            <a:r>
              <a:rPr lang="en-US" dirty="0"/>
              <a:t> </a:t>
            </a:r>
            <a:r>
              <a:rPr lang="en-US" dirty="0">
                <a:solidFill>
                  <a:srgbClr val="FF0000"/>
                </a:solidFill>
              </a:rPr>
              <a:t>loosely </a:t>
            </a:r>
            <a:r>
              <a:rPr lang="en-US" dirty="0" smtClean="0">
                <a:solidFill>
                  <a:srgbClr val="FF0000"/>
                </a:solidFill>
              </a:rPr>
              <a:t>coupled</a:t>
            </a:r>
            <a:r>
              <a:rPr lang="en-US" dirty="0" smtClean="0"/>
              <a:t>.</a:t>
            </a:r>
          </a:p>
          <a:p>
            <a:pPr marL="687388" indent="-225425">
              <a:buFont typeface="Wingdings" panose="05000000000000000000" pitchFamily="2" charset="2"/>
              <a:buChar char="ü"/>
            </a:pPr>
            <a:r>
              <a:rPr lang="en-US" dirty="0" smtClean="0"/>
              <a:t>At </a:t>
            </a:r>
            <a:r>
              <a:rPr lang="en-US" dirty="0"/>
              <a:t>the final point, we will have our first </a:t>
            </a:r>
            <a:r>
              <a:rPr lang="en-US" dirty="0">
                <a:solidFill>
                  <a:srgbClr val="FF0000"/>
                </a:solidFill>
              </a:rPr>
              <a:t>DI </a:t>
            </a:r>
            <a:r>
              <a:rPr lang="en-US" dirty="0" smtClean="0">
                <a:solidFill>
                  <a:srgbClr val="0070C0"/>
                </a:solidFill>
              </a:rPr>
              <a:t>application</a:t>
            </a:r>
            <a:r>
              <a:rPr lang="en-US" dirty="0" smtClean="0"/>
              <a:t>.</a:t>
            </a:r>
          </a:p>
          <a:p>
            <a:pPr marL="457200">
              <a:buFont typeface="Wingdings" panose="05000000000000000000" pitchFamily="2" charset="2"/>
              <a:buChar char="§"/>
            </a:pPr>
            <a:r>
              <a:rPr lang="en-US" dirty="0" smtClean="0"/>
              <a:t>The </a:t>
            </a:r>
            <a:r>
              <a:rPr lang="en-US" dirty="0"/>
              <a:t>main responsibility of this service is to send an e-mail using the information </a:t>
            </a:r>
            <a:r>
              <a:rPr lang="en-US" dirty="0" smtClean="0"/>
              <a:t>provided.</a:t>
            </a:r>
          </a:p>
          <a:p>
            <a:pPr marL="687388" indent="-225425">
              <a:buFont typeface="Wingdings" panose="05000000000000000000" pitchFamily="2" charset="2"/>
              <a:buChar char="ü"/>
            </a:pPr>
            <a:r>
              <a:rPr lang="en-US" dirty="0" smtClean="0"/>
              <a:t>In </a:t>
            </a:r>
            <a:r>
              <a:rPr lang="en-US" dirty="0"/>
              <a:t>order to make the example simple and clear, client initialization is </a:t>
            </a:r>
            <a:r>
              <a:rPr lang="en-US" dirty="0" smtClean="0"/>
              <a:t>omitted – </a:t>
            </a:r>
            <a:r>
              <a:rPr lang="en-US" dirty="0" smtClean="0">
                <a:solidFill>
                  <a:srgbClr val="FF0000"/>
                </a:solidFill>
              </a:rPr>
              <a:t>Code 1-5</a:t>
            </a:r>
            <a:r>
              <a:rPr lang="en-US" dirty="0" smtClean="0"/>
              <a:t>.</a:t>
            </a:r>
          </a:p>
          <a:p>
            <a:pPr marL="687388" indent="-225425">
              <a:buFont typeface="Wingdings" panose="05000000000000000000" pitchFamily="2" charset="2"/>
              <a:buChar char="ü"/>
            </a:pPr>
            <a:r>
              <a:rPr lang="en-US" dirty="0"/>
              <a:t>Then, we add some logging to it, so that we know what is going on in our </a:t>
            </a:r>
            <a:r>
              <a:rPr lang="en-US" dirty="0" smtClean="0"/>
              <a:t>service</a:t>
            </a:r>
            <a:r>
              <a:rPr lang="en-US" dirty="0"/>
              <a:t> – </a:t>
            </a:r>
            <a:r>
              <a:rPr lang="en-US" dirty="0">
                <a:solidFill>
                  <a:srgbClr val="FF0000"/>
                </a:solidFill>
              </a:rPr>
              <a:t>Code </a:t>
            </a:r>
            <a:r>
              <a:rPr lang="en-US" dirty="0" smtClean="0">
                <a:solidFill>
                  <a:srgbClr val="FF0000"/>
                </a:solidFill>
              </a:rPr>
              <a:t>1-6</a:t>
            </a:r>
            <a:r>
              <a:rPr lang="en-US" dirty="0" smtClean="0"/>
              <a:t>.</a:t>
            </a:r>
          </a:p>
          <a:p>
            <a:pPr marL="687388" indent="-225425">
              <a:buFont typeface="Wingdings" panose="05000000000000000000" pitchFamily="2" charset="2"/>
              <a:buChar char="ü"/>
            </a:pPr>
            <a:r>
              <a:rPr lang="en-US" dirty="0"/>
              <a:t>After a little while, we find it useful to add time to our </a:t>
            </a:r>
            <a:r>
              <a:rPr lang="en-US" dirty="0" smtClean="0"/>
              <a:t>logs.</a:t>
            </a:r>
          </a:p>
          <a:p>
            <a:pPr marL="457200">
              <a:buFont typeface="Wingdings" panose="05000000000000000000" pitchFamily="2" charset="2"/>
              <a:buChar char="§"/>
            </a:pPr>
            <a:r>
              <a:rPr lang="en-US" dirty="0" smtClean="0"/>
              <a:t>In </a:t>
            </a:r>
            <a:r>
              <a:rPr lang="en-US" dirty="0"/>
              <a:t>this example, sending the mail message and logging functionality are </a:t>
            </a:r>
            <a:r>
              <a:rPr lang="en-US" dirty="0">
                <a:solidFill>
                  <a:srgbClr val="FF0000"/>
                </a:solidFill>
              </a:rPr>
              <a:t>two </a:t>
            </a:r>
            <a:r>
              <a:rPr lang="en-US" dirty="0">
                <a:solidFill>
                  <a:srgbClr val="0070C0"/>
                </a:solidFill>
              </a:rPr>
              <a:t>different</a:t>
            </a:r>
            <a:r>
              <a:rPr lang="en-US" dirty="0">
                <a:solidFill>
                  <a:srgbClr val="FF0000"/>
                </a:solidFill>
              </a:rPr>
              <a:t> concerns</a:t>
            </a:r>
            <a:r>
              <a:rPr lang="en-US" dirty="0"/>
              <a:t> which are addressed in a </a:t>
            </a:r>
            <a:r>
              <a:rPr lang="en-US" dirty="0">
                <a:solidFill>
                  <a:srgbClr val="FF0000"/>
                </a:solidFill>
              </a:rPr>
              <a:t>single </a:t>
            </a:r>
            <a:r>
              <a:rPr lang="en-US" dirty="0">
                <a:solidFill>
                  <a:srgbClr val="0070C0"/>
                </a:solidFill>
              </a:rPr>
              <a:t>class</a:t>
            </a:r>
            <a:r>
              <a:rPr lang="en-US" dirty="0"/>
              <a:t>, and it is not possible to change the </a:t>
            </a:r>
            <a:r>
              <a:rPr lang="en-US" dirty="0">
                <a:solidFill>
                  <a:srgbClr val="FF0000"/>
                </a:solidFill>
              </a:rPr>
              <a:t>logging mechanism</a:t>
            </a:r>
            <a:r>
              <a:rPr lang="en-US" dirty="0"/>
              <a:t> without touching the </a:t>
            </a:r>
            <a:r>
              <a:rPr lang="en-US" dirty="0">
                <a:solidFill>
                  <a:srgbClr val="FF0000"/>
                </a:solidFill>
              </a:rPr>
              <a:t>MailService</a:t>
            </a:r>
            <a:r>
              <a:rPr lang="en-US" dirty="0"/>
              <a:t> </a:t>
            </a:r>
            <a:r>
              <a:rPr lang="en-US" dirty="0" smtClean="0">
                <a:solidFill>
                  <a:srgbClr val="0070C0"/>
                </a:solidFill>
              </a:rPr>
              <a:t>class</a:t>
            </a:r>
            <a:r>
              <a:rPr lang="en-US" dirty="0" smtClean="0"/>
              <a:t>.</a:t>
            </a:r>
          </a:p>
          <a:p>
            <a:pPr marL="457200">
              <a:buFont typeface="Wingdings" panose="05000000000000000000" pitchFamily="2" charset="2"/>
              <a:buChar char="§"/>
            </a:pPr>
            <a:r>
              <a:rPr lang="en-US" dirty="0" smtClean="0"/>
              <a:t>Therefore</a:t>
            </a:r>
            <a:r>
              <a:rPr lang="en-US" dirty="0"/>
              <a:t>, in order to add time to our logs, we have to change the </a:t>
            </a:r>
            <a:r>
              <a:rPr lang="en-US" dirty="0">
                <a:solidFill>
                  <a:srgbClr val="FF0000"/>
                </a:solidFill>
              </a:rPr>
              <a:t>MailService</a:t>
            </a:r>
            <a:r>
              <a:rPr lang="en-US" dirty="0"/>
              <a:t> </a:t>
            </a:r>
            <a:r>
              <a:rPr lang="en-US" dirty="0" smtClean="0">
                <a:solidFill>
                  <a:srgbClr val="0070C0"/>
                </a:solidFill>
              </a:rPr>
              <a:t>class</a:t>
            </a:r>
            <a:r>
              <a:rPr lang="en-US" dirty="0" smtClean="0"/>
              <a:t>.</a:t>
            </a:r>
          </a:p>
          <a:p>
            <a:pPr marL="457200">
              <a:buFont typeface="Wingdings" panose="05000000000000000000" pitchFamily="2" charset="2"/>
              <a:buChar char="§"/>
            </a:pPr>
            <a:r>
              <a:rPr lang="en-US" dirty="0" smtClean="0"/>
              <a:t>So, let's </a:t>
            </a:r>
            <a:r>
              <a:rPr lang="en-US" dirty="0" smtClean="0">
                <a:solidFill>
                  <a:srgbClr val="FF0000"/>
                </a:solidFill>
              </a:rPr>
              <a:t>re-factor</a:t>
            </a:r>
            <a:r>
              <a:rPr lang="en-US" dirty="0" smtClean="0"/>
              <a:t> this </a:t>
            </a:r>
            <a:r>
              <a:rPr lang="en-US" dirty="0" smtClean="0">
                <a:solidFill>
                  <a:srgbClr val="0070C0"/>
                </a:solidFill>
              </a:rPr>
              <a:t>class</a:t>
            </a:r>
            <a:r>
              <a:rPr lang="en-US" dirty="0" smtClean="0"/>
              <a:t> and </a:t>
            </a:r>
            <a:r>
              <a:rPr lang="en-US" dirty="0" smtClean="0">
                <a:solidFill>
                  <a:srgbClr val="0070C0"/>
                </a:solidFill>
              </a:rPr>
              <a:t>separate</a:t>
            </a:r>
            <a:r>
              <a:rPr lang="en-US" dirty="0" smtClean="0"/>
              <a:t> the </a:t>
            </a:r>
            <a:r>
              <a:rPr lang="en-US" dirty="0" smtClean="0">
                <a:solidFill>
                  <a:srgbClr val="FF0000"/>
                </a:solidFill>
              </a:rPr>
              <a:t>concern of logging</a:t>
            </a:r>
            <a:r>
              <a:rPr lang="en-US" dirty="0" smtClean="0"/>
              <a:t> from sending a mail prior to adding the time functionality: </a:t>
            </a:r>
            <a:r>
              <a:rPr lang="en-US" dirty="0" smtClean="0">
                <a:solidFill>
                  <a:srgbClr val="FF0000"/>
                </a:solidFill>
              </a:rPr>
              <a:t>Code 1-7</a:t>
            </a:r>
            <a:r>
              <a:rPr lang="en-US" dirty="0" smtClean="0"/>
              <a:t>.</a:t>
            </a:r>
          </a:p>
        </p:txBody>
      </p:sp>
      <p:sp>
        <p:nvSpPr>
          <p:cNvPr id="3" name="Date Placeholder 2"/>
          <p:cNvSpPr>
            <a:spLocks noGrp="1"/>
          </p:cNvSpPr>
          <p:nvPr>
            <p:ph type="dt" sz="half" idx="2"/>
          </p:nvPr>
        </p:nvSpPr>
        <p:spPr/>
        <p:txBody>
          <a:bodyPr/>
          <a:lstStyle/>
          <a:p>
            <a:fld id="{2C0EB5A9-CBDE-4322-B550-9A565D88CF5C}"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15</a:t>
            </a:fld>
            <a:endParaRPr lang="en-US"/>
          </a:p>
        </p:txBody>
      </p:sp>
    </p:spTree>
    <p:extLst>
      <p:ext uri="{BB962C8B-B14F-4D97-AF65-F5344CB8AC3E}">
        <p14:creationId xmlns:p14="http://schemas.microsoft.com/office/powerpoint/2010/main" val="2681925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My First DI </a:t>
            </a:r>
            <a:r>
              <a:rPr lang="en-US" dirty="0" smtClean="0">
                <a:solidFill>
                  <a:schemeClr val="bg1"/>
                </a:solidFill>
              </a:rPr>
              <a:t>Application						</a:t>
            </a:r>
            <a:r>
              <a:rPr lang="en-US" dirty="0">
                <a:solidFill>
                  <a:schemeClr val="bg1"/>
                </a:solidFill>
              </a:rPr>
              <a:t> </a:t>
            </a:r>
            <a:r>
              <a:rPr lang="en-US" dirty="0" smtClean="0">
                <a:solidFill>
                  <a:schemeClr val="bg1"/>
                </a:solidFill>
              </a:rPr>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The </a:t>
            </a:r>
            <a:r>
              <a:rPr lang="en-US" sz="2000" dirty="0">
                <a:solidFill>
                  <a:srgbClr val="FF0000"/>
                </a:solidFill>
              </a:rPr>
              <a:t>ConsoleLogger</a:t>
            </a:r>
            <a:r>
              <a:rPr lang="en-US" sz="2000" dirty="0"/>
              <a:t> </a:t>
            </a:r>
            <a:r>
              <a:rPr lang="en-US" sz="2000" dirty="0">
                <a:solidFill>
                  <a:srgbClr val="0070C0"/>
                </a:solidFill>
              </a:rPr>
              <a:t>class</a:t>
            </a:r>
            <a:r>
              <a:rPr lang="en-US" sz="2000" dirty="0"/>
              <a:t> is only responsible for the logging mechanism, and this concern is removed from </a:t>
            </a:r>
            <a:r>
              <a:rPr lang="en-US" sz="2000" dirty="0" smtClean="0">
                <a:solidFill>
                  <a:srgbClr val="FF0000"/>
                </a:solidFill>
              </a:rPr>
              <a:t>MailService</a:t>
            </a:r>
            <a:r>
              <a:rPr lang="en-US" sz="2000" dirty="0" smtClean="0"/>
              <a:t>.</a:t>
            </a:r>
          </a:p>
          <a:p>
            <a:pPr marL="687388" indent="-225425">
              <a:buFont typeface="Wingdings" panose="05000000000000000000" pitchFamily="2" charset="2"/>
              <a:buChar char="ü"/>
            </a:pPr>
            <a:r>
              <a:rPr lang="en-US" sz="2000" dirty="0" smtClean="0"/>
              <a:t>Now</a:t>
            </a:r>
            <a:r>
              <a:rPr lang="en-US" sz="2000" dirty="0"/>
              <a:t>, it is possible to modify the logging mechanism without affecting </a:t>
            </a:r>
            <a:r>
              <a:rPr lang="en-US" sz="2000" dirty="0" smtClean="0"/>
              <a:t>MailService – </a:t>
            </a:r>
            <a:r>
              <a:rPr lang="en-US" sz="2000" dirty="0" smtClean="0">
                <a:solidFill>
                  <a:srgbClr val="FF0000"/>
                </a:solidFill>
              </a:rPr>
              <a:t>Code 1-8</a:t>
            </a:r>
            <a:r>
              <a:rPr lang="en-US" sz="2000" dirty="0" smtClean="0"/>
              <a:t>.</a:t>
            </a:r>
          </a:p>
          <a:p>
            <a:pPr marL="687388" indent="-225425">
              <a:buFont typeface="Wingdings" panose="05000000000000000000" pitchFamily="2" charset="2"/>
              <a:buChar char="ü"/>
            </a:pPr>
            <a:r>
              <a:rPr lang="en-US" sz="2000" dirty="0"/>
              <a:t>Now, we need to write our logs in Windows Event Log rather than showing them in </a:t>
            </a:r>
            <a:r>
              <a:rPr lang="en-US" sz="2000" dirty="0" smtClean="0"/>
              <a:t>console.</a:t>
            </a:r>
          </a:p>
          <a:p>
            <a:pPr marL="687388" indent="-225425">
              <a:buFont typeface="Wingdings" panose="05000000000000000000" pitchFamily="2" charset="2"/>
              <a:buChar char="ü"/>
            </a:pPr>
            <a:r>
              <a:rPr lang="en-US" sz="2000" dirty="0" smtClean="0"/>
              <a:t>Looks </a:t>
            </a:r>
            <a:r>
              <a:rPr lang="en-US" sz="2000" dirty="0"/>
              <a:t>like we need an </a:t>
            </a:r>
            <a:r>
              <a:rPr lang="en-US" sz="2000" dirty="0">
                <a:solidFill>
                  <a:srgbClr val="FF0000"/>
                </a:solidFill>
              </a:rPr>
              <a:t>EventLogger</a:t>
            </a:r>
            <a:r>
              <a:rPr lang="en-US" sz="2000" dirty="0"/>
              <a:t> </a:t>
            </a:r>
            <a:r>
              <a:rPr lang="en-US" sz="2000" dirty="0">
                <a:solidFill>
                  <a:srgbClr val="0070C0"/>
                </a:solidFill>
              </a:rPr>
              <a:t>class</a:t>
            </a:r>
            <a:r>
              <a:rPr lang="en-US" sz="2000" dirty="0"/>
              <a:t> as </a:t>
            </a:r>
            <a:r>
              <a:rPr lang="en-US" sz="2000" dirty="0" smtClean="0"/>
              <a:t>well </a:t>
            </a:r>
            <a:r>
              <a:rPr lang="en-US" sz="2000" dirty="0"/>
              <a:t>– </a:t>
            </a:r>
            <a:r>
              <a:rPr lang="en-US" sz="2000" dirty="0">
                <a:solidFill>
                  <a:srgbClr val="FF0000"/>
                </a:solidFill>
              </a:rPr>
              <a:t>Code </a:t>
            </a:r>
            <a:r>
              <a:rPr lang="en-US" sz="2000" dirty="0" smtClean="0">
                <a:solidFill>
                  <a:srgbClr val="FF0000"/>
                </a:solidFill>
              </a:rPr>
              <a:t>1-9</a:t>
            </a:r>
            <a:r>
              <a:rPr lang="en-US" sz="2000" dirty="0" smtClean="0"/>
              <a:t>.</a:t>
            </a:r>
            <a:endParaRPr lang="en-US" sz="2000" dirty="0"/>
          </a:p>
          <a:p>
            <a:pPr marL="457200">
              <a:buFont typeface="Wingdings" panose="05000000000000000000" pitchFamily="2" charset="2"/>
              <a:buChar char="§"/>
            </a:pPr>
            <a:r>
              <a:rPr lang="en-US" sz="2000" dirty="0"/>
              <a:t>Although the concern of sending mail and logging are now separated in two different classes, </a:t>
            </a:r>
            <a:r>
              <a:rPr lang="en-US" sz="2000" dirty="0">
                <a:solidFill>
                  <a:srgbClr val="FF0000"/>
                </a:solidFill>
              </a:rPr>
              <a:t>MailService</a:t>
            </a:r>
            <a:r>
              <a:rPr lang="en-US" sz="2000" dirty="0"/>
              <a:t> is still </a:t>
            </a:r>
            <a:r>
              <a:rPr lang="en-US" sz="2000" dirty="0">
                <a:solidFill>
                  <a:srgbClr val="FF0000"/>
                </a:solidFill>
              </a:rPr>
              <a:t>tightly coupled</a:t>
            </a:r>
            <a:r>
              <a:rPr lang="en-US" sz="2000" dirty="0"/>
              <a:t> to the </a:t>
            </a:r>
            <a:r>
              <a:rPr lang="en-US" sz="2000" dirty="0">
                <a:solidFill>
                  <a:srgbClr val="FF0000"/>
                </a:solidFill>
              </a:rPr>
              <a:t>ConsoleLogger</a:t>
            </a:r>
            <a:r>
              <a:rPr lang="en-US" sz="2000" dirty="0"/>
              <a:t> </a:t>
            </a:r>
            <a:r>
              <a:rPr lang="en-US" sz="2000" dirty="0">
                <a:solidFill>
                  <a:srgbClr val="0070C0"/>
                </a:solidFill>
              </a:rPr>
              <a:t>class</a:t>
            </a:r>
            <a:r>
              <a:rPr lang="en-US" sz="2000" dirty="0"/>
              <a:t>, and it is not possible to replace its logger without modifying it. </a:t>
            </a:r>
            <a:endParaRPr lang="en-US" sz="2000" dirty="0" smtClean="0"/>
          </a:p>
          <a:p>
            <a:pPr marL="685800">
              <a:buFont typeface="Wingdings" panose="05000000000000000000" pitchFamily="2" charset="2"/>
              <a:buChar char="ü"/>
            </a:pPr>
            <a:r>
              <a:rPr lang="en-US" sz="2000" dirty="0" smtClean="0"/>
              <a:t>We </a:t>
            </a:r>
            <a:r>
              <a:rPr lang="en-US" sz="2000" dirty="0"/>
              <a:t>are just one step away from breaking the tight coupling between the MailService and Logger </a:t>
            </a:r>
            <a:r>
              <a:rPr lang="en-US" sz="2000" dirty="0" smtClean="0">
                <a:solidFill>
                  <a:srgbClr val="0070C0"/>
                </a:solidFill>
              </a:rPr>
              <a:t>classes</a:t>
            </a:r>
            <a:r>
              <a:rPr lang="en-US" sz="2000" dirty="0" smtClean="0"/>
              <a:t>.</a:t>
            </a:r>
          </a:p>
          <a:p>
            <a:pPr marL="685800">
              <a:buFont typeface="Wingdings" panose="05000000000000000000" pitchFamily="2" charset="2"/>
              <a:buChar char="ü"/>
            </a:pPr>
            <a:r>
              <a:rPr lang="en-US" sz="2000" dirty="0" smtClean="0"/>
              <a:t>We </a:t>
            </a:r>
            <a:r>
              <a:rPr lang="en-US" sz="2000" dirty="0"/>
              <a:t>should now </a:t>
            </a:r>
            <a:r>
              <a:rPr lang="en-US" sz="2000" dirty="0">
                <a:solidFill>
                  <a:srgbClr val="0070C0"/>
                </a:solidFill>
              </a:rPr>
              <a:t>introduce</a:t>
            </a:r>
            <a:r>
              <a:rPr lang="en-US" sz="2000" dirty="0"/>
              <a:t> the </a:t>
            </a:r>
            <a:r>
              <a:rPr lang="en-US" sz="2000" dirty="0">
                <a:solidFill>
                  <a:srgbClr val="FF0000"/>
                </a:solidFill>
              </a:rPr>
              <a:t>dependencies</a:t>
            </a:r>
            <a:r>
              <a:rPr lang="en-US" sz="2000" dirty="0"/>
              <a:t> as </a:t>
            </a:r>
            <a:r>
              <a:rPr lang="en-US" sz="2000" dirty="0">
                <a:solidFill>
                  <a:srgbClr val="FF0000"/>
                </a:solidFill>
              </a:rPr>
              <a:t>interfaces</a:t>
            </a:r>
            <a:r>
              <a:rPr lang="en-US" sz="2000" dirty="0"/>
              <a:t> rather than </a:t>
            </a:r>
            <a:r>
              <a:rPr lang="en-US" sz="2000" dirty="0">
                <a:solidFill>
                  <a:srgbClr val="FF0000"/>
                </a:solidFill>
              </a:rPr>
              <a:t>concrete</a:t>
            </a:r>
            <a:r>
              <a:rPr lang="en-US" sz="2000" dirty="0"/>
              <a:t> </a:t>
            </a:r>
            <a:r>
              <a:rPr lang="en-US" sz="2000" dirty="0">
                <a:solidFill>
                  <a:srgbClr val="0070C0"/>
                </a:solidFill>
              </a:rPr>
              <a:t>classes</a:t>
            </a:r>
            <a:r>
              <a:rPr lang="en-US" sz="2000" dirty="0"/>
              <a:t>:</a:t>
            </a:r>
          </a:p>
          <a:p>
            <a:pPr indent="0">
              <a:buNone/>
            </a:pPr>
            <a:endParaRPr lang="en-US" sz="2000" dirty="0" smtClean="0"/>
          </a:p>
          <a:p>
            <a:pPr indent="0">
              <a:buNone/>
            </a:pPr>
            <a:endParaRPr lang="en-US" sz="2000" dirty="0"/>
          </a:p>
        </p:txBody>
      </p:sp>
      <p:sp>
        <p:nvSpPr>
          <p:cNvPr id="5" name="Date Placeholder 4"/>
          <p:cNvSpPr>
            <a:spLocks noGrp="1"/>
          </p:cNvSpPr>
          <p:nvPr>
            <p:ph type="dt" sz="half" idx="2"/>
          </p:nvPr>
        </p:nvSpPr>
        <p:spPr/>
        <p:txBody>
          <a:bodyPr/>
          <a:lstStyle/>
          <a:p>
            <a:fld id="{D2942508-B6A7-415E-8D5E-4086638C95D0}" type="datetime1">
              <a:rPr lang="en-US" smtClean="0"/>
              <a:t>5/7/2018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16</a:t>
            </a:fld>
            <a:endParaRPr lang="en-US"/>
          </a:p>
        </p:txBody>
      </p:sp>
      <p:pic>
        <p:nvPicPr>
          <p:cNvPr id="3" name="Picture 2"/>
          <p:cNvPicPr>
            <a:picLocks noChangeAspect="1"/>
          </p:cNvPicPr>
          <p:nvPr/>
        </p:nvPicPr>
        <p:blipFill>
          <a:blip r:embed="rId2"/>
          <a:stretch>
            <a:fillRect/>
          </a:stretch>
        </p:blipFill>
        <p:spPr>
          <a:xfrm>
            <a:off x="821267" y="5112167"/>
            <a:ext cx="2981854" cy="1004017"/>
          </a:xfrm>
          <a:prstGeom prst="rect">
            <a:avLst/>
          </a:prstGeom>
          <a:ln>
            <a:solidFill>
              <a:schemeClr val="accent1"/>
            </a:solidFill>
          </a:ln>
        </p:spPr>
      </p:pic>
    </p:spTree>
    <p:extLst>
      <p:ext uri="{BB962C8B-B14F-4D97-AF65-F5344CB8AC3E}">
        <p14:creationId xmlns:p14="http://schemas.microsoft.com/office/powerpoint/2010/main" val="50247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My First DI </a:t>
            </a:r>
            <a:r>
              <a:rPr lang="en-US" dirty="0" smtClean="0">
                <a:solidFill>
                  <a:schemeClr val="bg1"/>
                </a:solidFill>
              </a:rPr>
              <a:t>Application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Both </a:t>
            </a:r>
            <a:r>
              <a:rPr lang="en-US" sz="2000" dirty="0"/>
              <a:t>the </a:t>
            </a:r>
            <a:r>
              <a:rPr lang="en-US" sz="2000" dirty="0">
                <a:solidFill>
                  <a:srgbClr val="FF0000"/>
                </a:solidFill>
              </a:rPr>
              <a:t>ConsoleLogger</a:t>
            </a:r>
            <a:r>
              <a:rPr lang="en-US" sz="2000" dirty="0"/>
              <a:t> and </a:t>
            </a:r>
            <a:r>
              <a:rPr lang="en-US" sz="2000" dirty="0">
                <a:solidFill>
                  <a:srgbClr val="FF0000"/>
                </a:solidFill>
              </a:rPr>
              <a:t>EventLogger</a:t>
            </a:r>
            <a:r>
              <a:rPr lang="en-US" sz="2000" dirty="0"/>
              <a:t> </a:t>
            </a:r>
            <a:r>
              <a:rPr lang="en-US" sz="2000" dirty="0">
                <a:solidFill>
                  <a:srgbClr val="0070C0"/>
                </a:solidFill>
              </a:rPr>
              <a:t>classes</a:t>
            </a:r>
            <a:r>
              <a:rPr lang="en-US" sz="2000" dirty="0"/>
              <a:t> should implement this </a:t>
            </a:r>
            <a:r>
              <a:rPr lang="en-US" sz="2000" dirty="0" smtClean="0">
                <a:solidFill>
                  <a:srgbClr val="0070C0"/>
                </a:solidFill>
              </a:rPr>
              <a:t>interface</a:t>
            </a:r>
            <a:r>
              <a:rPr lang="en-US" sz="2000" dirty="0" smtClean="0"/>
              <a:t> </a:t>
            </a:r>
            <a:r>
              <a:rPr lang="en-US" sz="2000" dirty="0"/>
              <a:t>– </a:t>
            </a:r>
            <a:r>
              <a:rPr lang="en-US" sz="2000" dirty="0">
                <a:solidFill>
                  <a:srgbClr val="FF0000"/>
                </a:solidFill>
              </a:rPr>
              <a:t>Code </a:t>
            </a:r>
            <a:r>
              <a:rPr lang="en-US" sz="2000" dirty="0" smtClean="0">
                <a:solidFill>
                  <a:srgbClr val="FF0000"/>
                </a:solidFill>
              </a:rPr>
              <a:t>1-10</a:t>
            </a:r>
            <a:r>
              <a:rPr lang="en-US" sz="2000" dirty="0" smtClean="0"/>
              <a:t>.</a:t>
            </a:r>
          </a:p>
          <a:p>
            <a:pPr marL="457200">
              <a:buFont typeface="Wingdings" panose="05000000000000000000" pitchFamily="2" charset="2"/>
              <a:buChar char="§"/>
            </a:pPr>
            <a:r>
              <a:rPr lang="en-US" dirty="0"/>
              <a:t>Now, it is time to remove the references to the </a:t>
            </a:r>
            <a:r>
              <a:rPr lang="en-US" dirty="0">
                <a:solidFill>
                  <a:srgbClr val="0070C0"/>
                </a:solidFill>
              </a:rPr>
              <a:t>concrete</a:t>
            </a:r>
            <a:r>
              <a:rPr lang="en-US" dirty="0"/>
              <a:t> </a:t>
            </a:r>
            <a:r>
              <a:rPr lang="en-US" dirty="0">
                <a:solidFill>
                  <a:srgbClr val="FF0000"/>
                </a:solidFill>
              </a:rPr>
              <a:t>ConsoleLogger</a:t>
            </a:r>
            <a:r>
              <a:rPr lang="en-US" dirty="0"/>
              <a:t> </a:t>
            </a:r>
            <a:r>
              <a:rPr lang="en-US" dirty="0">
                <a:solidFill>
                  <a:srgbClr val="0070C0"/>
                </a:solidFill>
              </a:rPr>
              <a:t>class</a:t>
            </a:r>
            <a:r>
              <a:rPr lang="en-US" dirty="0"/>
              <a:t> and address </a:t>
            </a:r>
            <a:r>
              <a:rPr lang="en-US" dirty="0">
                <a:solidFill>
                  <a:srgbClr val="FF0000"/>
                </a:solidFill>
              </a:rPr>
              <a:t>ILogger</a:t>
            </a:r>
            <a:r>
              <a:rPr lang="en-US" dirty="0"/>
              <a:t> instead:</a:t>
            </a:r>
          </a:p>
          <a:p>
            <a:pPr indent="0">
              <a:buNone/>
            </a:pPr>
            <a:endParaRPr lang="en-US" dirty="0"/>
          </a:p>
          <a:p>
            <a:pPr indent="0">
              <a:buNone/>
            </a:pPr>
            <a:endParaRPr lang="en-US" dirty="0"/>
          </a:p>
          <a:p>
            <a:pPr indent="0">
              <a:buNone/>
            </a:pPr>
            <a:endParaRPr lang="en-US" dirty="0"/>
          </a:p>
          <a:p>
            <a:pPr marL="457200">
              <a:buFont typeface="Wingdings" panose="05000000000000000000" pitchFamily="2" charset="2"/>
              <a:buChar char="§"/>
            </a:pPr>
            <a:r>
              <a:rPr lang="en-US" dirty="0"/>
              <a:t>But the previous code won't compile because it doesn't make sense to </a:t>
            </a:r>
            <a:r>
              <a:rPr lang="en-US" dirty="0">
                <a:solidFill>
                  <a:srgbClr val="FF0000"/>
                </a:solidFill>
              </a:rPr>
              <a:t>instantiate</a:t>
            </a:r>
            <a:r>
              <a:rPr lang="en-US" dirty="0"/>
              <a:t> an </a:t>
            </a:r>
            <a:r>
              <a:rPr lang="en-US" dirty="0">
                <a:solidFill>
                  <a:srgbClr val="0070C0"/>
                </a:solidFill>
              </a:rPr>
              <a:t>interface</a:t>
            </a:r>
            <a:r>
              <a:rPr lang="en-US" dirty="0"/>
              <a:t>.</a:t>
            </a:r>
          </a:p>
          <a:p>
            <a:pPr marL="457200">
              <a:buFont typeface="Wingdings" panose="05000000000000000000" pitchFamily="2" charset="2"/>
              <a:buChar char="§"/>
            </a:pPr>
            <a:r>
              <a:rPr lang="en-US" dirty="0"/>
              <a:t>We should introduce this </a:t>
            </a:r>
            <a:r>
              <a:rPr lang="en-US" dirty="0">
                <a:solidFill>
                  <a:srgbClr val="FF0000"/>
                </a:solidFill>
              </a:rPr>
              <a:t>dependency</a:t>
            </a:r>
            <a:r>
              <a:rPr lang="en-US" dirty="0"/>
              <a:t> as a </a:t>
            </a:r>
            <a:r>
              <a:rPr lang="en-US" dirty="0">
                <a:solidFill>
                  <a:srgbClr val="FF0000"/>
                </a:solidFill>
              </a:rPr>
              <a:t>constructor</a:t>
            </a:r>
            <a:r>
              <a:rPr lang="en-US" dirty="0"/>
              <a:t> </a:t>
            </a:r>
            <a:r>
              <a:rPr lang="en-US" dirty="0">
                <a:solidFill>
                  <a:srgbClr val="0070C0"/>
                </a:solidFill>
              </a:rPr>
              <a:t>parameter</a:t>
            </a:r>
            <a:r>
              <a:rPr lang="en-US" dirty="0"/>
              <a:t> and have the </a:t>
            </a:r>
            <a:r>
              <a:rPr lang="en-US" dirty="0">
                <a:solidFill>
                  <a:srgbClr val="FF0000"/>
                </a:solidFill>
              </a:rPr>
              <a:t>concrete</a:t>
            </a:r>
            <a:r>
              <a:rPr lang="en-US" dirty="0"/>
              <a:t> </a:t>
            </a:r>
            <a:r>
              <a:rPr lang="en-US" dirty="0">
                <a:solidFill>
                  <a:srgbClr val="0070C0"/>
                </a:solidFill>
              </a:rPr>
              <a:t>object</a:t>
            </a:r>
            <a:r>
              <a:rPr lang="en-US" dirty="0"/>
              <a:t> injected into it by a third party:</a:t>
            </a:r>
          </a:p>
          <a:p>
            <a:pPr indent="0">
              <a:buNone/>
            </a:pPr>
            <a:endParaRPr lang="en-US" dirty="0"/>
          </a:p>
          <a:p>
            <a:pPr indent="0">
              <a:buNone/>
            </a:pPr>
            <a:endParaRPr lang="en-US" dirty="0" smtClean="0"/>
          </a:p>
          <a:p>
            <a:pPr indent="0">
              <a:buNone/>
            </a:pPr>
            <a:endParaRPr lang="en-US" dirty="0"/>
          </a:p>
          <a:p>
            <a:pPr marL="457200">
              <a:buFont typeface="Wingdings" panose="05000000000000000000" pitchFamily="2" charset="2"/>
              <a:buChar char="§"/>
            </a:pPr>
            <a:r>
              <a:rPr lang="en-US" dirty="0" smtClean="0"/>
              <a:t>At </a:t>
            </a:r>
            <a:r>
              <a:rPr lang="en-US" dirty="0"/>
              <a:t>this point, our classes are </a:t>
            </a:r>
            <a:r>
              <a:rPr lang="en-US" dirty="0">
                <a:solidFill>
                  <a:srgbClr val="FF0000"/>
                </a:solidFill>
              </a:rPr>
              <a:t>loosely coupled</a:t>
            </a:r>
            <a:r>
              <a:rPr lang="en-US" dirty="0"/>
              <a:t> and we can change the </a:t>
            </a:r>
            <a:r>
              <a:rPr lang="en-US" dirty="0">
                <a:solidFill>
                  <a:srgbClr val="FF0000"/>
                </a:solidFill>
              </a:rPr>
              <a:t>loggers</a:t>
            </a:r>
            <a:r>
              <a:rPr lang="en-US" dirty="0"/>
              <a:t> </a:t>
            </a:r>
            <a:r>
              <a:rPr lang="en-US" dirty="0">
                <a:solidFill>
                  <a:srgbClr val="0070C0"/>
                </a:solidFill>
              </a:rPr>
              <a:t>freely</a:t>
            </a:r>
            <a:r>
              <a:rPr lang="en-US" dirty="0"/>
              <a:t> without affecting the </a:t>
            </a:r>
            <a:r>
              <a:rPr lang="en-US" dirty="0">
                <a:solidFill>
                  <a:srgbClr val="FF0000"/>
                </a:solidFill>
              </a:rPr>
              <a:t>MailService</a:t>
            </a:r>
            <a:r>
              <a:rPr lang="en-US" dirty="0"/>
              <a:t> </a:t>
            </a:r>
            <a:r>
              <a:rPr lang="en-US" dirty="0">
                <a:solidFill>
                  <a:srgbClr val="0070C0"/>
                </a:solidFill>
              </a:rPr>
              <a:t>class</a:t>
            </a:r>
            <a:r>
              <a:rPr lang="en-US" dirty="0"/>
              <a:t>.</a:t>
            </a:r>
            <a:endParaRPr lang="en-US" sz="2000" dirty="0" smtClean="0"/>
          </a:p>
        </p:txBody>
      </p:sp>
      <p:sp>
        <p:nvSpPr>
          <p:cNvPr id="5" name="Date Placeholder 4"/>
          <p:cNvSpPr>
            <a:spLocks noGrp="1"/>
          </p:cNvSpPr>
          <p:nvPr>
            <p:ph type="dt" sz="half" idx="2"/>
          </p:nvPr>
        </p:nvSpPr>
        <p:spPr/>
        <p:txBody>
          <a:bodyPr/>
          <a:lstStyle/>
          <a:p>
            <a:fld id="{D2942508-B6A7-415E-8D5E-4086638C95D0}" type="datetime1">
              <a:rPr lang="en-US" smtClean="0"/>
              <a:t>5/7/2018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17</a:t>
            </a:fld>
            <a:endParaRPr lang="en-US"/>
          </a:p>
        </p:txBody>
      </p:sp>
      <p:pic>
        <p:nvPicPr>
          <p:cNvPr id="7" name="Picture 6"/>
          <p:cNvPicPr>
            <a:picLocks noChangeAspect="1"/>
          </p:cNvPicPr>
          <p:nvPr/>
        </p:nvPicPr>
        <p:blipFill>
          <a:blip r:embed="rId2"/>
          <a:stretch>
            <a:fillRect/>
          </a:stretch>
        </p:blipFill>
        <p:spPr>
          <a:xfrm>
            <a:off x="783772" y="2080392"/>
            <a:ext cx="2560536" cy="1150488"/>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783772" y="4394231"/>
            <a:ext cx="3755496" cy="974767"/>
          </a:xfrm>
          <a:prstGeom prst="rect">
            <a:avLst/>
          </a:prstGeom>
          <a:ln>
            <a:solidFill>
              <a:schemeClr val="accent1"/>
            </a:solidFill>
          </a:ln>
        </p:spPr>
      </p:pic>
    </p:spTree>
    <p:extLst>
      <p:ext uri="{BB962C8B-B14F-4D97-AF65-F5344CB8AC3E}">
        <p14:creationId xmlns:p14="http://schemas.microsoft.com/office/powerpoint/2010/main" val="2854466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My First DI </a:t>
            </a:r>
            <a:r>
              <a:rPr lang="en-US" dirty="0" smtClean="0">
                <a:solidFill>
                  <a:schemeClr val="bg1"/>
                </a:solidFill>
              </a:rPr>
              <a:t>Application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Using </a:t>
            </a:r>
            <a:r>
              <a:rPr lang="en-US" sz="2000" dirty="0"/>
              <a:t>DI, we have also separated the concern of creating a new instance of the logger class, which includes the concern of deciding what concrete logger to use from the main responsibility of MailService, which is sending an e-mail</a:t>
            </a:r>
            <a:r>
              <a:rPr lang="en-US" sz="2000" dirty="0" smtClean="0"/>
              <a:t>:</a:t>
            </a:r>
          </a:p>
          <a:p>
            <a:pPr indent="0">
              <a:buNone/>
            </a:pPr>
            <a:endParaRPr lang="en-US" dirty="0" smtClean="0"/>
          </a:p>
          <a:p>
            <a:pPr indent="0">
              <a:buNone/>
            </a:pPr>
            <a:endParaRPr lang="en-US" dirty="0"/>
          </a:p>
          <a:p>
            <a:pPr indent="0">
              <a:buNone/>
            </a:pPr>
            <a:endParaRPr lang="en-US" dirty="0" smtClean="0"/>
          </a:p>
          <a:p>
            <a:pPr indent="0">
              <a:buNone/>
            </a:pPr>
            <a:endParaRPr lang="en-US" dirty="0"/>
          </a:p>
          <a:p>
            <a:pPr indent="0">
              <a:buNone/>
            </a:pPr>
            <a:endParaRPr lang="en-US" dirty="0" smtClean="0"/>
          </a:p>
          <a:p>
            <a:pPr indent="0">
              <a:buNone/>
            </a:pPr>
            <a:endParaRPr lang="en-US" dirty="0"/>
          </a:p>
          <a:p>
            <a:pPr marL="457200">
              <a:buFont typeface="Wingdings" panose="05000000000000000000" pitchFamily="2" charset="2"/>
              <a:buChar char="§"/>
            </a:pPr>
            <a:r>
              <a:rPr lang="en-US" dirty="0"/>
              <a:t>The main method of this application is where we decide what </a:t>
            </a:r>
            <a:r>
              <a:rPr lang="en-US" dirty="0">
                <a:solidFill>
                  <a:srgbClr val="FF0000"/>
                </a:solidFill>
              </a:rPr>
              <a:t>concrete </a:t>
            </a:r>
            <a:r>
              <a:rPr lang="en-US" dirty="0">
                <a:solidFill>
                  <a:srgbClr val="0070C0"/>
                </a:solidFill>
              </a:rPr>
              <a:t>objects</a:t>
            </a:r>
            <a:r>
              <a:rPr lang="en-US" dirty="0"/>
              <a:t> to </a:t>
            </a:r>
            <a:r>
              <a:rPr lang="en-US" dirty="0">
                <a:solidFill>
                  <a:srgbClr val="FF0000"/>
                </a:solidFill>
              </a:rPr>
              <a:t>inject</a:t>
            </a:r>
            <a:r>
              <a:rPr lang="en-US" dirty="0"/>
              <a:t> in our </a:t>
            </a:r>
            <a:r>
              <a:rPr lang="en-US" dirty="0">
                <a:solidFill>
                  <a:srgbClr val="FF0000"/>
                </a:solidFill>
              </a:rPr>
              <a:t>dependent</a:t>
            </a:r>
            <a:r>
              <a:rPr lang="en-US" dirty="0"/>
              <a:t> </a:t>
            </a:r>
            <a:r>
              <a:rPr lang="en-US" dirty="0">
                <a:solidFill>
                  <a:srgbClr val="0070C0"/>
                </a:solidFill>
              </a:rPr>
              <a:t>classes</a:t>
            </a:r>
            <a:r>
              <a:rPr lang="en-US" dirty="0"/>
              <a:t>.</a:t>
            </a:r>
          </a:p>
          <a:p>
            <a:pPr marL="457200">
              <a:buFont typeface="Wingdings" panose="05000000000000000000" pitchFamily="2" charset="2"/>
              <a:buChar char="§"/>
            </a:pPr>
            <a:r>
              <a:rPr lang="en-US" dirty="0"/>
              <a:t>This (preferably) unique location in the application where </a:t>
            </a:r>
            <a:r>
              <a:rPr lang="en-US" dirty="0">
                <a:solidFill>
                  <a:srgbClr val="FF0000"/>
                </a:solidFill>
              </a:rPr>
              <a:t>modules</a:t>
            </a:r>
            <a:r>
              <a:rPr lang="en-US" dirty="0"/>
              <a:t> are </a:t>
            </a:r>
            <a:r>
              <a:rPr lang="en-US" dirty="0">
                <a:solidFill>
                  <a:srgbClr val="0070C0"/>
                </a:solidFill>
              </a:rPr>
              <a:t>composed together</a:t>
            </a:r>
            <a:r>
              <a:rPr lang="en-US" dirty="0">
                <a:solidFill>
                  <a:srgbClr val="FF0000"/>
                </a:solidFill>
              </a:rPr>
              <a:t> </a:t>
            </a:r>
            <a:r>
              <a:rPr lang="en-US" dirty="0"/>
              <a:t>is named </a:t>
            </a:r>
            <a:r>
              <a:rPr lang="en-US" dirty="0">
                <a:solidFill>
                  <a:srgbClr val="FF0000"/>
                </a:solidFill>
              </a:rPr>
              <a:t>Composition Root</a:t>
            </a:r>
            <a:r>
              <a:rPr lang="en-US" dirty="0"/>
              <a:t> by </a:t>
            </a:r>
            <a:r>
              <a:rPr lang="en-US" dirty="0">
                <a:solidFill>
                  <a:srgbClr val="FF0000"/>
                </a:solidFill>
              </a:rPr>
              <a:t>Mark Seemann</a:t>
            </a:r>
            <a:r>
              <a:rPr lang="en-US" dirty="0"/>
              <a:t>.</a:t>
            </a:r>
          </a:p>
          <a:p>
            <a:pPr marL="457200">
              <a:buFont typeface="Wingdings" panose="05000000000000000000" pitchFamily="2" charset="2"/>
              <a:buChar char="§"/>
            </a:pPr>
            <a:r>
              <a:rPr lang="en-US" dirty="0"/>
              <a:t>For more information on DI, Dependency Injection in .NET, by Mark Seemann is recommended.</a:t>
            </a:r>
            <a:endParaRPr lang="en-US" sz="2000" dirty="0"/>
          </a:p>
        </p:txBody>
      </p:sp>
      <p:sp>
        <p:nvSpPr>
          <p:cNvPr id="3" name="Date Placeholder 2"/>
          <p:cNvSpPr>
            <a:spLocks noGrp="1"/>
          </p:cNvSpPr>
          <p:nvPr>
            <p:ph type="dt" sz="half" idx="2"/>
          </p:nvPr>
        </p:nvSpPr>
        <p:spPr/>
        <p:txBody>
          <a:bodyPr/>
          <a:lstStyle/>
          <a:p>
            <a:fld id="{E974C1C9-C141-470D-852B-E64FC8D5748F}" type="datetime1">
              <a:rPr lang="en-US" smtClean="0"/>
              <a:t>5/7/2018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18</a:t>
            </a:fld>
            <a:endParaRPr lang="en-US"/>
          </a:p>
        </p:txBody>
      </p:sp>
      <p:pic>
        <p:nvPicPr>
          <p:cNvPr id="8" name="Picture 7"/>
          <p:cNvPicPr>
            <a:picLocks noChangeAspect="1"/>
          </p:cNvPicPr>
          <p:nvPr/>
        </p:nvPicPr>
        <p:blipFill>
          <a:blip r:embed="rId2"/>
          <a:stretch>
            <a:fillRect/>
          </a:stretch>
        </p:blipFill>
        <p:spPr>
          <a:xfrm>
            <a:off x="754741" y="2320678"/>
            <a:ext cx="6285442" cy="2034755"/>
          </a:xfrm>
          <a:prstGeom prst="rect">
            <a:avLst/>
          </a:prstGeom>
          <a:ln>
            <a:solidFill>
              <a:schemeClr val="accent1"/>
            </a:solidFill>
          </a:ln>
        </p:spPr>
      </p:pic>
    </p:spTree>
    <p:extLst>
      <p:ext uri="{BB962C8B-B14F-4D97-AF65-F5344CB8AC3E}">
        <p14:creationId xmlns:p14="http://schemas.microsoft.com/office/powerpoint/2010/main" val="2571515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smtClean="0"/>
              <a:t>Code 1-5 || 1-6</a:t>
            </a:r>
            <a:endParaRPr lang="en-US" dirty="0"/>
          </a:p>
        </p:txBody>
      </p:sp>
      <p:sp>
        <p:nvSpPr>
          <p:cNvPr id="4" name="Date Placeholder 3"/>
          <p:cNvSpPr>
            <a:spLocks noGrp="1"/>
          </p:cNvSpPr>
          <p:nvPr>
            <p:ph type="dt" sz="half" idx="2"/>
          </p:nvPr>
        </p:nvSpPr>
        <p:spPr/>
        <p:txBody>
          <a:bodyPr/>
          <a:lstStyle/>
          <a:p>
            <a:fld id="{15C7192F-2ABA-497B-B5CB-11764DFFD671}" type="datetime1">
              <a:rPr lang="en-US" smtClean="0"/>
              <a:t>5/7/2018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19</a:t>
            </a:fld>
            <a:endParaRPr lang="en-US"/>
          </a:p>
        </p:txBody>
      </p:sp>
      <p:pic>
        <p:nvPicPr>
          <p:cNvPr id="5" name="Picture 4"/>
          <p:cNvPicPr>
            <a:picLocks noChangeAspect="1"/>
          </p:cNvPicPr>
          <p:nvPr/>
        </p:nvPicPr>
        <p:blipFill>
          <a:blip r:embed="rId2"/>
          <a:stretch>
            <a:fillRect/>
          </a:stretch>
        </p:blipFill>
        <p:spPr>
          <a:xfrm>
            <a:off x="152400" y="1291547"/>
            <a:ext cx="5779705" cy="2899453"/>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6291516" y="1268362"/>
            <a:ext cx="5647818" cy="3575050"/>
          </a:xfrm>
          <a:prstGeom prst="rect">
            <a:avLst/>
          </a:prstGeom>
          <a:ln>
            <a:solidFill>
              <a:schemeClr val="accent1"/>
            </a:solidFill>
          </a:ln>
        </p:spPr>
      </p:pic>
    </p:spTree>
    <p:extLst>
      <p:ext uri="{BB962C8B-B14F-4D97-AF65-F5344CB8AC3E}">
        <p14:creationId xmlns:p14="http://schemas.microsoft.com/office/powerpoint/2010/main" val="319997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52525" y="1104900"/>
            <a:ext cx="9672230" cy="1371600"/>
          </a:xfrm>
        </p:spPr>
        <p:txBody>
          <a:bodyPr/>
          <a:lstStyle/>
          <a:p>
            <a:r>
              <a:rPr lang="en-US" dirty="0" smtClean="0"/>
              <a:t>Ninject </a:t>
            </a:r>
            <a:r>
              <a:rPr lang="en-US" dirty="0"/>
              <a:t>for DI</a:t>
            </a:r>
          </a:p>
        </p:txBody>
      </p:sp>
      <p:sp>
        <p:nvSpPr>
          <p:cNvPr id="3" name="Text Placeholder 2"/>
          <p:cNvSpPr>
            <a:spLocks noGrp="1"/>
          </p:cNvSpPr>
          <p:nvPr>
            <p:ph type="body" sz="quarter" idx="14"/>
          </p:nvPr>
        </p:nvSpPr>
        <p:spPr/>
        <p:txBody>
          <a:bodyPr/>
          <a:lstStyle/>
          <a:p>
            <a:r>
              <a:rPr lang="nn-NO" dirty="0">
                <a:latin typeface="Gill Sans MT" panose="020B0502020104020203" pitchFamily="34" charset="0"/>
              </a:rPr>
              <a:t>Mastering Ninject for DI 09 2013</a:t>
            </a:r>
            <a:endParaRPr lang="en-US" dirty="0">
              <a:latin typeface="Gill Sans MT" panose="020B0502020104020203" pitchFamily="34" charset="0"/>
            </a:endParaRP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fld id="{67994AD2-711B-412D-8C92-CF1BBB2DA9C7}" type="datetime1">
              <a:rPr lang="en-US" smtClean="0"/>
              <a:t>5/7/2018</a:t>
            </a:fld>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pic>
        <p:nvPicPr>
          <p:cNvPr id="9" name="Picture 8"/>
          <p:cNvPicPr>
            <a:picLocks noChangeAspect="1"/>
          </p:cNvPicPr>
          <p:nvPr/>
        </p:nvPicPr>
        <p:blipFill>
          <a:blip r:embed="rId2"/>
          <a:stretch>
            <a:fillRect/>
          </a:stretch>
        </p:blipFill>
        <p:spPr>
          <a:xfrm>
            <a:off x="1152524" y="3769518"/>
            <a:ext cx="3562350" cy="1476375"/>
          </a:xfrm>
          <a:prstGeom prst="rect">
            <a:avLst/>
          </a:prstGeom>
          <a:ln>
            <a:solidFill>
              <a:schemeClr val="accent1"/>
            </a:solidFill>
          </a:ln>
        </p:spPr>
      </p:pic>
      <p:graphicFrame>
        <p:nvGraphicFramePr>
          <p:cNvPr id="10" name="Table 9"/>
          <p:cNvGraphicFramePr>
            <a:graphicFrameLocks noGrp="1"/>
          </p:cNvGraphicFramePr>
          <p:nvPr>
            <p:extLst>
              <p:ext uri="{D42A27DB-BD31-4B8C-83A1-F6EECF244321}">
                <p14:modId xmlns:p14="http://schemas.microsoft.com/office/powerpoint/2010/main" val="103950680"/>
              </p:ext>
            </p:extLst>
          </p:nvPr>
        </p:nvGraphicFramePr>
        <p:xfrm>
          <a:off x="10785021" y="1104900"/>
          <a:ext cx="1292952" cy="1807368"/>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27 Apr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bl>
          </a:graphicData>
        </a:graphic>
      </p:graphicFrame>
    </p:spTree>
    <p:extLst>
      <p:ext uri="{BB962C8B-B14F-4D97-AF65-F5344CB8AC3E}">
        <p14:creationId xmlns:p14="http://schemas.microsoft.com/office/powerpoint/2010/main" val="2787783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Code 1-7 || 1-8 || 1-9</a:t>
            </a:r>
            <a:endParaRPr lang="en-US" dirty="0"/>
          </a:p>
        </p:txBody>
      </p:sp>
      <p:sp>
        <p:nvSpPr>
          <p:cNvPr id="3" name="Date Placeholder 2"/>
          <p:cNvSpPr>
            <a:spLocks noGrp="1"/>
          </p:cNvSpPr>
          <p:nvPr>
            <p:ph type="dt" sz="half" idx="2"/>
          </p:nvPr>
        </p:nvSpPr>
        <p:spPr/>
        <p:txBody>
          <a:bodyPr/>
          <a:lstStyle/>
          <a:p>
            <a:fld id="{122A3444-6FF6-4518-ABFA-248D1F3B08A6}" type="datetime1">
              <a:rPr lang="en-US" smtClean="0"/>
              <a:t>5/7/2018</a:t>
            </a:fld>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20</a:t>
            </a:fld>
            <a:endParaRPr lang="en-US"/>
          </a:p>
        </p:txBody>
      </p:sp>
      <p:pic>
        <p:nvPicPr>
          <p:cNvPr id="6" name="Picture 5"/>
          <p:cNvPicPr>
            <a:picLocks noChangeAspect="1"/>
          </p:cNvPicPr>
          <p:nvPr/>
        </p:nvPicPr>
        <p:blipFill>
          <a:blip r:embed="rId2"/>
          <a:stretch>
            <a:fillRect/>
          </a:stretch>
        </p:blipFill>
        <p:spPr>
          <a:xfrm>
            <a:off x="152400" y="1268362"/>
            <a:ext cx="5899335" cy="4421187"/>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6500382" y="1268362"/>
            <a:ext cx="5539218" cy="3695015"/>
          </a:xfrm>
          <a:prstGeom prst="rect">
            <a:avLst/>
          </a:prstGeom>
          <a:ln>
            <a:solidFill>
              <a:schemeClr val="accent1"/>
            </a:solidFill>
          </a:ln>
        </p:spPr>
      </p:pic>
    </p:spTree>
    <p:extLst>
      <p:ext uri="{BB962C8B-B14F-4D97-AF65-F5344CB8AC3E}">
        <p14:creationId xmlns:p14="http://schemas.microsoft.com/office/powerpoint/2010/main" val="500527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Code 1-10</a:t>
            </a:r>
            <a:endParaRPr lang="en-US" dirty="0"/>
          </a:p>
        </p:txBody>
      </p:sp>
      <p:sp>
        <p:nvSpPr>
          <p:cNvPr id="4" name="Date Placeholder 3"/>
          <p:cNvSpPr>
            <a:spLocks noGrp="1"/>
          </p:cNvSpPr>
          <p:nvPr>
            <p:ph type="dt" sz="half" idx="2"/>
          </p:nvPr>
        </p:nvSpPr>
        <p:spPr/>
        <p:txBody>
          <a:bodyPr/>
          <a:lstStyle/>
          <a:p>
            <a:fld id="{5738F7A2-9E4A-461F-A669-E4DEFC04DBC5}"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21</a:t>
            </a:fld>
            <a:endParaRPr lang="en-US"/>
          </a:p>
        </p:txBody>
      </p:sp>
      <p:pic>
        <p:nvPicPr>
          <p:cNvPr id="3" name="Picture 2"/>
          <p:cNvPicPr>
            <a:picLocks noChangeAspect="1"/>
          </p:cNvPicPr>
          <p:nvPr/>
        </p:nvPicPr>
        <p:blipFill>
          <a:blip r:embed="rId2"/>
          <a:stretch>
            <a:fillRect/>
          </a:stretch>
        </p:blipFill>
        <p:spPr>
          <a:xfrm>
            <a:off x="152400" y="1268362"/>
            <a:ext cx="5564842" cy="3128962"/>
          </a:xfrm>
          <a:prstGeom prst="rect">
            <a:avLst/>
          </a:prstGeom>
          <a:ln>
            <a:solidFill>
              <a:schemeClr val="accent1"/>
            </a:solidFill>
          </a:ln>
        </p:spPr>
      </p:pic>
    </p:spTree>
    <p:extLst>
      <p:ext uri="{BB962C8B-B14F-4D97-AF65-F5344CB8AC3E}">
        <p14:creationId xmlns:p14="http://schemas.microsoft.com/office/powerpoint/2010/main" val="3793271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DI </a:t>
            </a:r>
            <a:r>
              <a:rPr lang="en-US" dirty="0" smtClean="0">
                <a:solidFill>
                  <a:schemeClr val="bg1"/>
                </a:solidFill>
              </a:rPr>
              <a:t>Containers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DI container is an </a:t>
            </a:r>
            <a:r>
              <a:rPr lang="en-US" sz="2000" dirty="0">
                <a:solidFill>
                  <a:srgbClr val="FF0000"/>
                </a:solidFill>
              </a:rPr>
              <a:t>injector </a:t>
            </a:r>
            <a:r>
              <a:rPr lang="en-US" sz="2000" dirty="0">
                <a:solidFill>
                  <a:srgbClr val="0070C0"/>
                </a:solidFill>
              </a:rPr>
              <a:t>object</a:t>
            </a:r>
            <a:r>
              <a:rPr lang="en-US" sz="2000" dirty="0"/>
              <a:t> that </a:t>
            </a:r>
            <a:r>
              <a:rPr lang="en-US" sz="2000" dirty="0">
                <a:solidFill>
                  <a:srgbClr val="FF0000"/>
                </a:solidFill>
              </a:rPr>
              <a:t>injects</a:t>
            </a:r>
            <a:r>
              <a:rPr lang="en-US" sz="2000" dirty="0"/>
              <a:t> the </a:t>
            </a:r>
            <a:r>
              <a:rPr lang="en-US" sz="2000" dirty="0">
                <a:solidFill>
                  <a:srgbClr val="FF0000"/>
                </a:solidFill>
              </a:rPr>
              <a:t>dependencies</a:t>
            </a:r>
            <a:r>
              <a:rPr lang="en-US" sz="2000" dirty="0"/>
              <a:t> into a </a:t>
            </a:r>
            <a:r>
              <a:rPr lang="en-US" sz="2000" dirty="0">
                <a:solidFill>
                  <a:srgbClr val="FF0000"/>
                </a:solidFill>
              </a:rPr>
              <a:t>dependent</a:t>
            </a:r>
            <a:r>
              <a:rPr lang="en-US" sz="2000" dirty="0"/>
              <a:t> </a:t>
            </a:r>
            <a:r>
              <a:rPr lang="en-US" sz="2000" dirty="0" smtClean="0">
                <a:solidFill>
                  <a:srgbClr val="0070C0"/>
                </a:solidFill>
              </a:rPr>
              <a:t>object</a:t>
            </a:r>
            <a:r>
              <a:rPr lang="en-US" sz="2000" dirty="0" smtClean="0"/>
              <a:t>.</a:t>
            </a:r>
          </a:p>
          <a:p>
            <a:pPr marL="457200">
              <a:buFont typeface="Wingdings" panose="05000000000000000000" pitchFamily="2" charset="2"/>
              <a:buChar char="§"/>
            </a:pPr>
            <a:r>
              <a:rPr lang="en-US" sz="2000" dirty="0" smtClean="0"/>
              <a:t>As </a:t>
            </a:r>
            <a:r>
              <a:rPr lang="en-US" sz="2000" dirty="0"/>
              <a:t>we have seen in the previous example, we don't necessarily need a </a:t>
            </a:r>
            <a:r>
              <a:rPr lang="en-US" sz="2000" dirty="0">
                <a:solidFill>
                  <a:srgbClr val="FF0000"/>
                </a:solidFill>
              </a:rPr>
              <a:t>DI container</a:t>
            </a:r>
            <a:r>
              <a:rPr lang="en-US" sz="2000" dirty="0"/>
              <a:t> in order to implement </a:t>
            </a:r>
            <a:r>
              <a:rPr lang="en-US" sz="2000" dirty="0">
                <a:solidFill>
                  <a:srgbClr val="FF0000"/>
                </a:solidFill>
              </a:rPr>
              <a:t>Dependency </a:t>
            </a:r>
            <a:r>
              <a:rPr lang="en-US" sz="2000" dirty="0" smtClean="0">
                <a:solidFill>
                  <a:srgbClr val="FF0000"/>
                </a:solidFill>
              </a:rPr>
              <a:t>Injection</a:t>
            </a:r>
            <a:r>
              <a:rPr lang="en-US" sz="2000" dirty="0" smtClean="0"/>
              <a:t>.</a:t>
            </a:r>
          </a:p>
          <a:p>
            <a:pPr marL="457200">
              <a:buFont typeface="Wingdings" panose="05000000000000000000" pitchFamily="2" charset="2"/>
              <a:buChar char="§"/>
            </a:pPr>
            <a:r>
              <a:rPr lang="en-US" sz="2000" dirty="0" smtClean="0"/>
              <a:t>However</a:t>
            </a:r>
            <a:r>
              <a:rPr lang="en-US" sz="2000" dirty="0"/>
              <a:t>, in more complex scenarios, a </a:t>
            </a:r>
            <a:r>
              <a:rPr lang="en-US" sz="2000" dirty="0">
                <a:solidFill>
                  <a:srgbClr val="FF0000"/>
                </a:solidFill>
              </a:rPr>
              <a:t>DI container</a:t>
            </a:r>
            <a:r>
              <a:rPr lang="en-US" sz="2000" dirty="0"/>
              <a:t> can save a lot of time and effort by automating most of the tasks that we had to do </a:t>
            </a:r>
            <a:r>
              <a:rPr lang="en-US" sz="2000" dirty="0" smtClean="0"/>
              <a:t>manually.</a:t>
            </a:r>
          </a:p>
          <a:p>
            <a:pPr marL="457200">
              <a:buFont typeface="Wingdings" panose="05000000000000000000" pitchFamily="2" charset="2"/>
              <a:buChar char="§"/>
            </a:pPr>
            <a:r>
              <a:rPr lang="en-US" sz="2000" dirty="0" smtClean="0"/>
              <a:t>In </a:t>
            </a:r>
            <a:r>
              <a:rPr lang="en-US" sz="2000" dirty="0"/>
              <a:t>real world applications, a </a:t>
            </a:r>
            <a:r>
              <a:rPr lang="en-US" sz="2000" dirty="0">
                <a:solidFill>
                  <a:srgbClr val="FF0000"/>
                </a:solidFill>
              </a:rPr>
              <a:t>single </a:t>
            </a:r>
            <a:r>
              <a:rPr lang="en-US" sz="2000" dirty="0" smtClean="0">
                <a:solidFill>
                  <a:srgbClr val="FF0000"/>
                </a:solidFill>
              </a:rPr>
              <a:t>dependent</a:t>
            </a:r>
            <a:r>
              <a:rPr lang="en-US" sz="2000" dirty="0" smtClean="0"/>
              <a:t> </a:t>
            </a:r>
            <a:r>
              <a:rPr lang="en-US" sz="2000" dirty="0">
                <a:solidFill>
                  <a:srgbClr val="0070C0"/>
                </a:solidFill>
              </a:rPr>
              <a:t>class</a:t>
            </a:r>
            <a:r>
              <a:rPr lang="en-US" sz="2000" dirty="0"/>
              <a:t> can have </a:t>
            </a:r>
            <a:r>
              <a:rPr lang="en-US" sz="2000" dirty="0">
                <a:solidFill>
                  <a:srgbClr val="0070C0"/>
                </a:solidFill>
              </a:rPr>
              <a:t>many</a:t>
            </a:r>
            <a:r>
              <a:rPr lang="en-US" sz="2000" dirty="0"/>
              <a:t> </a:t>
            </a:r>
            <a:r>
              <a:rPr lang="en-US" sz="2000" dirty="0">
                <a:solidFill>
                  <a:srgbClr val="FF0000"/>
                </a:solidFill>
              </a:rPr>
              <a:t>dependencies</a:t>
            </a:r>
            <a:r>
              <a:rPr lang="en-US" sz="2000" dirty="0"/>
              <a:t>, each of which have their </a:t>
            </a:r>
            <a:r>
              <a:rPr lang="en-US" sz="2000" dirty="0">
                <a:solidFill>
                  <a:srgbClr val="0070C0"/>
                </a:solidFill>
              </a:rPr>
              <a:t>own dependencies </a:t>
            </a:r>
            <a:r>
              <a:rPr lang="en-US" sz="2000" dirty="0"/>
              <a:t>that forms a </a:t>
            </a:r>
            <a:r>
              <a:rPr lang="en-US" sz="2000" dirty="0">
                <a:solidFill>
                  <a:srgbClr val="0070C0"/>
                </a:solidFill>
              </a:rPr>
              <a:t>large</a:t>
            </a:r>
            <a:r>
              <a:rPr lang="en-US" sz="2000" dirty="0"/>
              <a:t> </a:t>
            </a:r>
            <a:r>
              <a:rPr lang="en-US" sz="2000" dirty="0">
                <a:solidFill>
                  <a:srgbClr val="FF0000"/>
                </a:solidFill>
              </a:rPr>
              <a:t>graph of </a:t>
            </a:r>
            <a:r>
              <a:rPr lang="en-US" sz="2000" dirty="0" smtClean="0">
                <a:solidFill>
                  <a:srgbClr val="FF0000"/>
                </a:solidFill>
              </a:rPr>
              <a:t>dependencies</a:t>
            </a:r>
            <a:r>
              <a:rPr lang="en-US" sz="2000" dirty="0" smtClean="0"/>
              <a:t>.</a:t>
            </a:r>
          </a:p>
          <a:p>
            <a:pPr marL="457200">
              <a:buFont typeface="Wingdings" panose="05000000000000000000" pitchFamily="2" charset="2"/>
              <a:buChar char="§"/>
            </a:pPr>
            <a:r>
              <a:rPr lang="en-US" sz="2000" dirty="0" smtClean="0"/>
              <a:t>A </a:t>
            </a:r>
            <a:r>
              <a:rPr lang="en-US" sz="2000" dirty="0"/>
              <a:t>DI container should resolve the dependencies, and this is where the decision of selecting a </a:t>
            </a:r>
            <a:r>
              <a:rPr lang="en-US" sz="2000" dirty="0">
                <a:solidFill>
                  <a:srgbClr val="FF0000"/>
                </a:solidFill>
              </a:rPr>
              <a:t>concrete</a:t>
            </a:r>
            <a:r>
              <a:rPr lang="en-US" sz="2000" dirty="0"/>
              <a:t> </a:t>
            </a:r>
            <a:r>
              <a:rPr lang="en-US" sz="2000" dirty="0">
                <a:solidFill>
                  <a:srgbClr val="0070C0"/>
                </a:solidFill>
              </a:rPr>
              <a:t>class</a:t>
            </a:r>
            <a:r>
              <a:rPr lang="en-US" sz="2000" dirty="0"/>
              <a:t> for the given </a:t>
            </a:r>
            <a:r>
              <a:rPr lang="en-US" sz="2000" dirty="0">
                <a:solidFill>
                  <a:srgbClr val="FF0000"/>
                </a:solidFill>
              </a:rPr>
              <a:t>abstraction</a:t>
            </a:r>
            <a:r>
              <a:rPr lang="en-US" sz="2000" dirty="0"/>
              <a:t> should be </a:t>
            </a:r>
            <a:r>
              <a:rPr lang="en-US" sz="2000" dirty="0" smtClean="0"/>
              <a:t>made.</a:t>
            </a:r>
          </a:p>
          <a:p>
            <a:pPr marL="457200">
              <a:buFont typeface="Wingdings" panose="05000000000000000000" pitchFamily="2" charset="2"/>
              <a:buChar char="§"/>
            </a:pPr>
            <a:r>
              <a:rPr lang="en-US" sz="2000" dirty="0" smtClean="0"/>
              <a:t>This </a:t>
            </a:r>
            <a:r>
              <a:rPr lang="en-US" sz="2000" dirty="0"/>
              <a:t>decision is made by a </a:t>
            </a:r>
            <a:r>
              <a:rPr lang="en-US" sz="2000" dirty="0">
                <a:solidFill>
                  <a:srgbClr val="FF0000"/>
                </a:solidFill>
              </a:rPr>
              <a:t>mapping table</a:t>
            </a:r>
            <a:r>
              <a:rPr lang="en-US" sz="2000" dirty="0"/>
              <a:t>, which is either based on a </a:t>
            </a:r>
            <a:r>
              <a:rPr lang="en-US" sz="2000" dirty="0">
                <a:solidFill>
                  <a:srgbClr val="FF0000"/>
                </a:solidFill>
              </a:rPr>
              <a:t>configuration file</a:t>
            </a:r>
            <a:r>
              <a:rPr lang="en-US" sz="2000" dirty="0"/>
              <a:t> or is </a:t>
            </a:r>
            <a:r>
              <a:rPr lang="en-US" sz="2000" dirty="0">
                <a:solidFill>
                  <a:srgbClr val="FF0000"/>
                </a:solidFill>
              </a:rPr>
              <a:t>programmatically</a:t>
            </a:r>
            <a:r>
              <a:rPr lang="en-US" sz="2000" dirty="0"/>
              <a:t> defined by the </a:t>
            </a:r>
            <a:r>
              <a:rPr lang="en-US" sz="2000" dirty="0" smtClean="0"/>
              <a:t>developer.</a:t>
            </a:r>
          </a:p>
          <a:p>
            <a:pPr marL="457200">
              <a:buFont typeface="Wingdings" panose="05000000000000000000" pitchFamily="2" charset="2"/>
              <a:buChar char="§"/>
            </a:pPr>
            <a:r>
              <a:rPr lang="en-US" sz="2000" dirty="0" smtClean="0"/>
              <a:t>We </a:t>
            </a:r>
            <a:r>
              <a:rPr lang="en-US" sz="2000" dirty="0"/>
              <a:t>can see an example for both </a:t>
            </a:r>
            <a:r>
              <a:rPr lang="en-US" sz="2000" dirty="0" smtClean="0"/>
              <a:t>here:</a:t>
            </a:r>
          </a:p>
          <a:p>
            <a:pPr indent="0">
              <a:buNone/>
            </a:pPr>
            <a:endParaRPr lang="en-US" dirty="0" smtClean="0"/>
          </a:p>
          <a:p>
            <a:pPr marL="457200">
              <a:buFont typeface="Wingdings" panose="05000000000000000000" pitchFamily="2" charset="2"/>
              <a:buChar char="§"/>
            </a:pPr>
            <a:r>
              <a:rPr lang="en-US" dirty="0" smtClean="0"/>
              <a:t>This </a:t>
            </a:r>
            <a:r>
              <a:rPr lang="en-US" dirty="0"/>
              <a:t>one is an example of code-based configuration</a:t>
            </a:r>
            <a:r>
              <a:rPr lang="en-US" dirty="0" smtClean="0"/>
              <a:t>:</a:t>
            </a:r>
            <a:endParaRPr lang="en-US" sz="2000" dirty="0" smtClean="0"/>
          </a:p>
          <a:p>
            <a:pPr indent="0">
              <a:buNone/>
            </a:pPr>
            <a:endParaRPr lang="en-US" sz="2000" dirty="0" smtClean="0"/>
          </a:p>
        </p:txBody>
      </p:sp>
      <p:sp>
        <p:nvSpPr>
          <p:cNvPr id="6" name="Date Placeholder 5"/>
          <p:cNvSpPr>
            <a:spLocks noGrp="1"/>
          </p:cNvSpPr>
          <p:nvPr>
            <p:ph type="dt" sz="half" idx="2"/>
          </p:nvPr>
        </p:nvSpPr>
        <p:spPr/>
        <p:txBody>
          <a:bodyPr/>
          <a:lstStyle/>
          <a:p>
            <a:fld id="{458592C2-AFA4-4077-BA69-5AD2E31763E4}" type="datetime1">
              <a:rPr lang="en-US" smtClean="0"/>
              <a:t>5/7/2018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22</a:t>
            </a:fld>
            <a:endParaRPr lang="en-US"/>
          </a:p>
        </p:txBody>
      </p:sp>
      <p:pic>
        <p:nvPicPr>
          <p:cNvPr id="3" name="Picture 2"/>
          <p:cNvPicPr>
            <a:picLocks noChangeAspect="1"/>
          </p:cNvPicPr>
          <p:nvPr/>
        </p:nvPicPr>
        <p:blipFill>
          <a:blip r:embed="rId2"/>
          <a:stretch>
            <a:fillRect/>
          </a:stretch>
        </p:blipFill>
        <p:spPr>
          <a:xfrm>
            <a:off x="5029186" y="5098340"/>
            <a:ext cx="6059488" cy="376994"/>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282886" y="5882035"/>
            <a:ext cx="5076825" cy="361950"/>
          </a:xfrm>
          <a:prstGeom prst="rect">
            <a:avLst/>
          </a:prstGeom>
          <a:ln>
            <a:solidFill>
              <a:schemeClr val="accent1"/>
            </a:solidFill>
          </a:ln>
        </p:spPr>
      </p:pic>
    </p:spTree>
    <p:extLst>
      <p:ext uri="{BB962C8B-B14F-4D97-AF65-F5344CB8AC3E}">
        <p14:creationId xmlns:p14="http://schemas.microsoft.com/office/powerpoint/2010/main" val="1510538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DI </a:t>
            </a:r>
            <a:r>
              <a:rPr lang="en-US" dirty="0" smtClean="0">
                <a:solidFill>
                  <a:schemeClr val="bg1"/>
                </a:solidFill>
              </a:rPr>
              <a:t>Containers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a:t>We can also define </a:t>
            </a:r>
            <a:r>
              <a:rPr lang="en-US" sz="2000" dirty="0">
                <a:solidFill>
                  <a:srgbClr val="FF0000"/>
                </a:solidFill>
              </a:rPr>
              <a:t>conditional rules</a:t>
            </a:r>
            <a:r>
              <a:rPr lang="en-US" sz="2000" dirty="0"/>
              <a:t> instead of just </a:t>
            </a:r>
            <a:r>
              <a:rPr lang="en-US" sz="2000" dirty="0">
                <a:solidFill>
                  <a:srgbClr val="FF0000"/>
                </a:solidFill>
              </a:rPr>
              <a:t>mapping</a:t>
            </a:r>
            <a:r>
              <a:rPr lang="en-US" sz="2000" dirty="0"/>
              <a:t> a service to a </a:t>
            </a:r>
            <a:r>
              <a:rPr lang="en-US" sz="2000" dirty="0">
                <a:solidFill>
                  <a:srgbClr val="FF0000"/>
                </a:solidFill>
              </a:rPr>
              <a:t>concrete</a:t>
            </a:r>
            <a:r>
              <a:rPr lang="en-US" sz="2000" dirty="0"/>
              <a:t> </a:t>
            </a:r>
            <a:r>
              <a:rPr lang="en-US" sz="2000" dirty="0" smtClean="0">
                <a:solidFill>
                  <a:srgbClr val="0070C0"/>
                </a:solidFill>
              </a:rPr>
              <a:t>type</a:t>
            </a:r>
            <a:r>
              <a:rPr lang="en-US" sz="2000" dirty="0" smtClean="0"/>
              <a:t>.</a:t>
            </a:r>
          </a:p>
          <a:p>
            <a:pPr marL="457200">
              <a:buFont typeface="Wingdings" panose="05000000000000000000" pitchFamily="2" charset="2"/>
              <a:buChar char="§"/>
            </a:pPr>
            <a:r>
              <a:rPr lang="en-US" sz="2000" dirty="0" smtClean="0"/>
              <a:t>We </a:t>
            </a:r>
            <a:r>
              <a:rPr lang="en-US" sz="2000" dirty="0"/>
              <a:t>will discuss this feature in detail in Chapter 2, Getting Started with </a:t>
            </a:r>
            <a:r>
              <a:rPr lang="en-US" sz="2000" dirty="0" smtClean="0"/>
              <a:t>Ninject.</a:t>
            </a:r>
          </a:p>
          <a:p>
            <a:pPr marL="457200">
              <a:buFont typeface="Wingdings" panose="05000000000000000000" pitchFamily="2" charset="2"/>
              <a:buChar char="§"/>
            </a:pPr>
            <a:r>
              <a:rPr lang="en-US" sz="2000" dirty="0" smtClean="0"/>
              <a:t>A </a:t>
            </a:r>
            <a:r>
              <a:rPr lang="en-US" sz="2000" dirty="0"/>
              <a:t>container has the responsibility of dealing with the </a:t>
            </a:r>
            <a:r>
              <a:rPr lang="en-US" sz="2000" dirty="0">
                <a:solidFill>
                  <a:srgbClr val="FF0000"/>
                </a:solidFill>
              </a:rPr>
              <a:t>lifetime</a:t>
            </a:r>
            <a:r>
              <a:rPr lang="en-US" sz="2000" dirty="0"/>
              <a:t> of the </a:t>
            </a:r>
            <a:r>
              <a:rPr lang="en-US" sz="2000" dirty="0">
                <a:solidFill>
                  <a:srgbClr val="FF0000"/>
                </a:solidFill>
              </a:rPr>
              <a:t>created </a:t>
            </a:r>
            <a:r>
              <a:rPr lang="en-US" sz="2000" dirty="0" smtClean="0">
                <a:solidFill>
                  <a:srgbClr val="0070C0"/>
                </a:solidFill>
              </a:rPr>
              <a:t>objects</a:t>
            </a:r>
            <a:r>
              <a:rPr lang="en-US" sz="2000" dirty="0" smtClean="0"/>
              <a:t>.</a:t>
            </a:r>
          </a:p>
          <a:p>
            <a:pPr marL="457200">
              <a:buFont typeface="Wingdings" panose="05000000000000000000" pitchFamily="2" charset="2"/>
              <a:buChar char="§"/>
            </a:pPr>
            <a:r>
              <a:rPr lang="en-US" sz="2000" dirty="0" smtClean="0"/>
              <a:t>It </a:t>
            </a:r>
            <a:r>
              <a:rPr lang="en-US" sz="2000" dirty="0"/>
              <a:t>should know how long an object should be kept alive, when to dispose of it, in what condition to return the existing instance, and in what condition to create a new one</a:t>
            </a:r>
            <a:r>
              <a:rPr lang="en-US" sz="2000" dirty="0" smtClean="0"/>
              <a:t>.</a:t>
            </a:r>
          </a:p>
          <a:p>
            <a:pPr marL="457200">
              <a:buFont typeface="Wingdings" panose="05000000000000000000" pitchFamily="2" charset="2"/>
              <a:buChar char="§"/>
            </a:pPr>
            <a:r>
              <a:rPr lang="en-US" sz="2000" dirty="0"/>
              <a:t>DI Containers are also known as </a:t>
            </a:r>
            <a:r>
              <a:rPr lang="en-US" sz="2000" dirty="0">
                <a:solidFill>
                  <a:srgbClr val="FF0000"/>
                </a:solidFill>
              </a:rPr>
              <a:t>IoC Containers</a:t>
            </a:r>
            <a:r>
              <a:rPr lang="en-US" sz="2000" dirty="0"/>
              <a:t>.</a:t>
            </a:r>
          </a:p>
          <a:p>
            <a:pPr marL="457200">
              <a:buFont typeface="Wingdings" panose="05000000000000000000" pitchFamily="2" charset="2"/>
              <a:buChar char="§"/>
            </a:pPr>
            <a:r>
              <a:rPr lang="en-US" sz="2000" dirty="0"/>
              <a:t>There are other DI Container besides Ninject. You can find a list of them in Scott Hanselman's blog (http://www.hanselman.com/blog/ ListOfNETDependencyInjectionContainersIOC.aspx). </a:t>
            </a:r>
            <a:endParaRPr lang="en-US" sz="2000" dirty="0" smtClean="0"/>
          </a:p>
          <a:p>
            <a:pPr marL="457200">
              <a:buFont typeface="Wingdings" panose="05000000000000000000" pitchFamily="2" charset="2"/>
              <a:buChar char="§"/>
            </a:pPr>
            <a:r>
              <a:rPr lang="en-US" sz="2000" dirty="0" smtClean="0"/>
              <a:t>Unity</a:t>
            </a:r>
            <a:r>
              <a:rPr lang="en-US" sz="2000" dirty="0"/>
              <a:t>, Castle Windsor, StructureMap, Spring.NET, and Autofac are a few of them</a:t>
            </a:r>
            <a:r>
              <a:rPr lang="en-US" sz="2000" dirty="0" smtClean="0"/>
              <a:t>:</a:t>
            </a:r>
            <a:endParaRPr lang="en-US" sz="2000" dirty="0"/>
          </a:p>
        </p:txBody>
      </p:sp>
      <p:sp>
        <p:nvSpPr>
          <p:cNvPr id="3" name="Date Placeholder 2"/>
          <p:cNvSpPr>
            <a:spLocks noGrp="1"/>
          </p:cNvSpPr>
          <p:nvPr>
            <p:ph type="dt" sz="half" idx="2"/>
          </p:nvPr>
        </p:nvSpPr>
        <p:spPr/>
        <p:txBody>
          <a:bodyPr/>
          <a:lstStyle/>
          <a:p>
            <a:fld id="{916192A1-09F6-4758-90AB-730C66AD4B04}"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23</a:t>
            </a:fld>
            <a:endParaRPr lang="en-US"/>
          </a:p>
        </p:txBody>
      </p:sp>
      <p:pic>
        <p:nvPicPr>
          <p:cNvPr id="6" name="Picture 5"/>
          <p:cNvPicPr>
            <a:picLocks noChangeAspect="1"/>
          </p:cNvPicPr>
          <p:nvPr/>
        </p:nvPicPr>
        <p:blipFill>
          <a:blip r:embed="rId2"/>
          <a:stretch>
            <a:fillRect/>
          </a:stretch>
        </p:blipFill>
        <p:spPr>
          <a:xfrm>
            <a:off x="727566" y="4675268"/>
            <a:ext cx="6717317" cy="1831995"/>
          </a:xfrm>
          <a:prstGeom prst="rect">
            <a:avLst/>
          </a:prstGeom>
          <a:ln>
            <a:solidFill>
              <a:schemeClr val="accent1"/>
            </a:solidFill>
          </a:ln>
        </p:spPr>
      </p:pic>
    </p:spTree>
    <p:extLst>
      <p:ext uri="{BB962C8B-B14F-4D97-AF65-F5344CB8AC3E}">
        <p14:creationId xmlns:p14="http://schemas.microsoft.com/office/powerpoint/2010/main" val="2518054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Why use Ninject</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Ninject is a lightweight Dependency Injection </a:t>
            </a:r>
            <a:r>
              <a:rPr lang="en-US" sz="2000" dirty="0">
                <a:solidFill>
                  <a:srgbClr val="FF0000"/>
                </a:solidFill>
              </a:rPr>
              <a:t>framework</a:t>
            </a:r>
            <a:r>
              <a:rPr lang="en-US" sz="2000" dirty="0"/>
              <a:t> for </a:t>
            </a:r>
            <a:r>
              <a:rPr lang="en-US" sz="2000" dirty="0">
                <a:solidFill>
                  <a:srgbClr val="FF0000"/>
                </a:solidFill>
              </a:rPr>
              <a:t>.NET</a:t>
            </a:r>
            <a:r>
              <a:rPr lang="en-US" sz="2000" dirty="0"/>
              <a:t> </a:t>
            </a:r>
            <a:r>
              <a:rPr lang="en-US" sz="2000" dirty="0" smtClean="0"/>
              <a:t>applications.</a:t>
            </a:r>
          </a:p>
          <a:p>
            <a:pPr marL="457200">
              <a:buFont typeface="Wingdings" panose="05000000000000000000" pitchFamily="2" charset="2"/>
              <a:buChar char="§"/>
            </a:pPr>
            <a:r>
              <a:rPr lang="en-US" sz="2000" dirty="0" smtClean="0"/>
              <a:t>It </a:t>
            </a:r>
            <a:r>
              <a:rPr lang="en-US" sz="2000" dirty="0"/>
              <a:t>helps you split your application </a:t>
            </a:r>
            <a:r>
              <a:rPr lang="en-US" sz="2000" dirty="0" smtClean="0"/>
              <a:t>into </a:t>
            </a:r>
            <a:r>
              <a:rPr lang="en-US" dirty="0"/>
              <a:t>a collection of </a:t>
            </a:r>
            <a:endParaRPr lang="en-US" sz="2000" dirty="0" smtClean="0"/>
          </a:p>
          <a:p>
            <a:pPr marL="687388" lvl="1" indent="-225425">
              <a:buFont typeface="Wingdings" panose="05000000000000000000" pitchFamily="2" charset="2"/>
              <a:buChar char="ü"/>
            </a:pPr>
            <a:r>
              <a:rPr lang="en-US" dirty="0" smtClean="0"/>
              <a:t>loosely-coupled,</a:t>
            </a:r>
          </a:p>
          <a:p>
            <a:pPr marL="687388" lvl="1" indent="-225425">
              <a:buFont typeface="Wingdings" panose="05000000000000000000" pitchFamily="2" charset="2"/>
              <a:buChar char="ü"/>
            </a:pPr>
            <a:r>
              <a:rPr lang="en-US" dirty="0" smtClean="0"/>
              <a:t>highly-cohesive pieces</a:t>
            </a:r>
          </a:p>
          <a:p>
            <a:pPr lvl="1" indent="0">
              <a:buNone/>
            </a:pPr>
            <a:r>
              <a:rPr lang="en-US" dirty="0" smtClean="0"/>
              <a:t>and then </a:t>
            </a:r>
            <a:r>
              <a:rPr lang="en-US" dirty="0"/>
              <a:t>glues them back together in a </a:t>
            </a:r>
            <a:r>
              <a:rPr lang="en-US" dirty="0">
                <a:solidFill>
                  <a:srgbClr val="FF0000"/>
                </a:solidFill>
              </a:rPr>
              <a:t>flexible</a:t>
            </a:r>
            <a:r>
              <a:rPr lang="en-US" dirty="0"/>
              <a:t> </a:t>
            </a:r>
            <a:r>
              <a:rPr lang="en-US" dirty="0" smtClean="0">
                <a:solidFill>
                  <a:srgbClr val="0070C0"/>
                </a:solidFill>
              </a:rPr>
              <a:t>manner</a:t>
            </a:r>
            <a:r>
              <a:rPr lang="en-US" dirty="0" smtClean="0"/>
              <a:t>.</a:t>
            </a:r>
          </a:p>
          <a:p>
            <a:pPr marL="457200">
              <a:buFont typeface="Wingdings" panose="05000000000000000000" pitchFamily="2" charset="2"/>
              <a:buChar char="§"/>
            </a:pPr>
            <a:r>
              <a:rPr lang="en-US" sz="2000" dirty="0" smtClean="0"/>
              <a:t>By </a:t>
            </a:r>
            <a:r>
              <a:rPr lang="en-US" sz="2000" dirty="0"/>
              <a:t>using Ninject to support your </a:t>
            </a:r>
            <a:r>
              <a:rPr lang="en-US" sz="2000" dirty="0">
                <a:solidFill>
                  <a:srgbClr val="FF0000"/>
                </a:solidFill>
              </a:rPr>
              <a:t>software's architecture</a:t>
            </a:r>
            <a:r>
              <a:rPr lang="en-US" sz="2000" dirty="0"/>
              <a:t>, your code will become easier to write, reuse, test, and </a:t>
            </a:r>
            <a:r>
              <a:rPr lang="en-US" sz="2000" dirty="0" smtClean="0"/>
              <a:t>modify.</a:t>
            </a:r>
          </a:p>
          <a:p>
            <a:pPr marL="457200">
              <a:buFont typeface="Wingdings" panose="05000000000000000000" pitchFamily="2" charset="2"/>
              <a:buChar char="§"/>
            </a:pPr>
            <a:r>
              <a:rPr lang="en-US" sz="2000" dirty="0" smtClean="0"/>
              <a:t>Instead </a:t>
            </a:r>
            <a:r>
              <a:rPr lang="en-US" sz="2000" dirty="0"/>
              <a:t>of relying on </a:t>
            </a:r>
            <a:r>
              <a:rPr lang="en-US" sz="2000" dirty="0">
                <a:solidFill>
                  <a:srgbClr val="FF0000"/>
                </a:solidFill>
              </a:rPr>
              <a:t>reflection</a:t>
            </a:r>
            <a:r>
              <a:rPr lang="en-US" sz="2000" dirty="0"/>
              <a:t> for </a:t>
            </a:r>
            <a:r>
              <a:rPr lang="en-US" sz="2000" dirty="0">
                <a:solidFill>
                  <a:srgbClr val="FF0000"/>
                </a:solidFill>
              </a:rPr>
              <a:t>invocation</a:t>
            </a:r>
            <a:r>
              <a:rPr lang="en-US" sz="2000" dirty="0"/>
              <a:t>, Ninject takes advantage of lightweight code generation in the </a:t>
            </a:r>
            <a:r>
              <a:rPr lang="en-US" sz="2000" dirty="0">
                <a:solidFill>
                  <a:srgbClr val="FF0000"/>
                </a:solidFill>
              </a:rPr>
              <a:t>CLR</a:t>
            </a:r>
            <a:r>
              <a:rPr lang="en-US" sz="2000" dirty="0"/>
              <a:t> (Common Language Runtime</a:t>
            </a:r>
            <a:r>
              <a:rPr lang="en-US" sz="2000" dirty="0" smtClean="0"/>
              <a:t>).</a:t>
            </a:r>
          </a:p>
          <a:p>
            <a:pPr marL="457200">
              <a:buFont typeface="Wingdings" panose="05000000000000000000" pitchFamily="2" charset="2"/>
              <a:buChar char="§"/>
            </a:pPr>
            <a:r>
              <a:rPr lang="en-US" sz="2000" dirty="0" smtClean="0"/>
              <a:t>This </a:t>
            </a:r>
            <a:r>
              <a:rPr lang="en-US" sz="2000" dirty="0"/>
              <a:t>can result in a dramatic </a:t>
            </a:r>
            <a:r>
              <a:rPr lang="en-US" sz="2000" dirty="0">
                <a:solidFill>
                  <a:srgbClr val="FF0000"/>
                </a:solidFill>
              </a:rPr>
              <a:t>(8-50x) </a:t>
            </a:r>
            <a:r>
              <a:rPr lang="en-US" sz="2000" dirty="0">
                <a:solidFill>
                  <a:srgbClr val="0070C0"/>
                </a:solidFill>
              </a:rPr>
              <a:t>improvement</a:t>
            </a:r>
            <a:r>
              <a:rPr lang="en-US" sz="2000" dirty="0"/>
              <a:t> in </a:t>
            </a:r>
            <a:r>
              <a:rPr lang="en-US" sz="2000" dirty="0">
                <a:solidFill>
                  <a:srgbClr val="FF0000"/>
                </a:solidFill>
              </a:rPr>
              <a:t>performance</a:t>
            </a:r>
            <a:r>
              <a:rPr lang="en-US" sz="2000" dirty="0"/>
              <a:t> in many </a:t>
            </a:r>
            <a:r>
              <a:rPr lang="en-US" sz="2000" dirty="0" smtClean="0"/>
              <a:t>situations.</a:t>
            </a:r>
          </a:p>
          <a:p>
            <a:pPr marL="457200">
              <a:buFont typeface="Wingdings" panose="05000000000000000000" pitchFamily="2" charset="2"/>
              <a:buChar char="§"/>
            </a:pPr>
            <a:r>
              <a:rPr lang="en-US" sz="2000" dirty="0" smtClean="0"/>
              <a:t>Ninject </a:t>
            </a:r>
            <a:r>
              <a:rPr lang="en-US" sz="2000" dirty="0"/>
              <a:t>includes many advanced </a:t>
            </a:r>
            <a:r>
              <a:rPr lang="en-US" sz="2000" dirty="0" smtClean="0"/>
              <a:t>features.</a:t>
            </a:r>
          </a:p>
          <a:p>
            <a:pPr marL="457200">
              <a:buFont typeface="Wingdings" panose="05000000000000000000" pitchFamily="2" charset="2"/>
              <a:buChar char="§"/>
            </a:pPr>
            <a:r>
              <a:rPr lang="en-US" sz="2000" dirty="0" smtClean="0"/>
              <a:t>For </a:t>
            </a:r>
            <a:r>
              <a:rPr lang="en-US" sz="2000" dirty="0"/>
              <a:t>example, Ninject was the first dependency injector to support </a:t>
            </a:r>
            <a:r>
              <a:rPr lang="en-US" sz="2000" dirty="0">
                <a:solidFill>
                  <a:srgbClr val="FF0000"/>
                </a:solidFill>
              </a:rPr>
              <a:t>contextual binding</a:t>
            </a:r>
            <a:r>
              <a:rPr lang="en-US" sz="2000" dirty="0"/>
              <a:t>, in which a different concrete implementation of a service may be injected, depending on the </a:t>
            </a:r>
            <a:r>
              <a:rPr lang="en-US" sz="2000" dirty="0">
                <a:solidFill>
                  <a:srgbClr val="FF0000"/>
                </a:solidFill>
              </a:rPr>
              <a:t>context</a:t>
            </a:r>
            <a:r>
              <a:rPr lang="en-US" sz="2000" dirty="0"/>
              <a:t> in which it is requested. </a:t>
            </a:r>
            <a:endParaRPr lang="en-US" sz="2000" dirty="0" smtClean="0"/>
          </a:p>
        </p:txBody>
      </p:sp>
      <p:sp>
        <p:nvSpPr>
          <p:cNvPr id="3" name="Date Placeholder 2"/>
          <p:cNvSpPr>
            <a:spLocks noGrp="1"/>
          </p:cNvSpPr>
          <p:nvPr>
            <p:ph type="dt" sz="half" idx="2"/>
          </p:nvPr>
        </p:nvSpPr>
        <p:spPr/>
        <p:txBody>
          <a:bodyPr/>
          <a:lstStyle/>
          <a:p>
            <a:fld id="{F5F3CAD6-9B12-4392-80B6-096F6F8FE286}"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24</a:t>
            </a:fld>
            <a:endParaRPr lang="en-US"/>
          </a:p>
        </p:txBody>
      </p:sp>
    </p:spTree>
    <p:extLst>
      <p:ext uri="{BB962C8B-B14F-4D97-AF65-F5344CB8AC3E}">
        <p14:creationId xmlns:p14="http://schemas.microsoft.com/office/powerpoint/2010/main" val="900036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Why use Ninject</a:t>
            </a:r>
            <a:r>
              <a:rPr lang="en-US" dirty="0" smtClean="0">
                <a:solidFill>
                  <a:schemeClr val="bg1"/>
                </a:solidFill>
              </a:rPr>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Ninject </a:t>
            </a:r>
            <a:r>
              <a:rPr lang="en-US" sz="2000" dirty="0"/>
              <a:t>supports most major facilities offered by the competing frameworks (although, many such elements live in extensions: plugin modules that layer on facilities on top of the core</a:t>
            </a:r>
            <a:r>
              <a:rPr lang="en-US" sz="2000" dirty="0" smtClean="0"/>
              <a:t>).</a:t>
            </a:r>
          </a:p>
          <a:p>
            <a:pPr marL="457200">
              <a:buFont typeface="Wingdings" panose="05000000000000000000" pitchFamily="2" charset="2"/>
              <a:buChar char="§"/>
            </a:pPr>
            <a:r>
              <a:rPr lang="en-US" sz="2000" dirty="0" smtClean="0"/>
              <a:t>You can have a look at the Ninject official wiki at https://github.com/ninject/ninject/wiki for a more detailed list of Ninject features which makes it one of the </a:t>
            </a:r>
            <a:r>
              <a:rPr lang="en-US" sz="2000" dirty="0" smtClean="0">
                <a:solidFill>
                  <a:srgbClr val="FF0000"/>
                </a:solidFill>
              </a:rPr>
              <a:t>top DI containers</a:t>
            </a:r>
            <a:r>
              <a:rPr lang="en-US" sz="2000" dirty="0" smtClean="0"/>
              <a:t>.</a:t>
            </a:r>
            <a:endParaRPr lang="en-US" sz="2000" dirty="0"/>
          </a:p>
        </p:txBody>
      </p:sp>
      <p:sp>
        <p:nvSpPr>
          <p:cNvPr id="3" name="Date Placeholder 2"/>
          <p:cNvSpPr>
            <a:spLocks noGrp="1"/>
          </p:cNvSpPr>
          <p:nvPr>
            <p:ph type="dt" sz="half" idx="2"/>
          </p:nvPr>
        </p:nvSpPr>
        <p:spPr/>
        <p:txBody>
          <a:bodyPr/>
          <a:lstStyle/>
          <a:p>
            <a:fld id="{F5F3CAD6-9B12-4392-80B6-096F6F8FE286}"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25</a:t>
            </a:fld>
            <a:endParaRPr lang="en-US"/>
          </a:p>
        </p:txBody>
      </p:sp>
    </p:spTree>
    <p:extLst>
      <p:ext uri="{BB962C8B-B14F-4D97-AF65-F5344CB8AC3E}">
        <p14:creationId xmlns:p14="http://schemas.microsoft.com/office/powerpoint/2010/main" val="4095434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Getting Started with Ninject</a:t>
            </a:r>
          </a:p>
        </p:txBody>
      </p:sp>
      <p:sp>
        <p:nvSpPr>
          <p:cNvPr id="4" name="Date Placeholder 3"/>
          <p:cNvSpPr>
            <a:spLocks noGrp="1"/>
          </p:cNvSpPr>
          <p:nvPr>
            <p:ph type="dt" sz="half" idx="2"/>
          </p:nvPr>
        </p:nvSpPr>
        <p:spPr/>
        <p:txBody>
          <a:bodyPr/>
          <a:lstStyle/>
          <a:p>
            <a:fld id="{8980A8E9-6B37-4BC4-9B4E-9ED005DBAD13}" type="datetime1">
              <a:rPr lang="en-US" smtClean="0"/>
              <a:t>5/7/2018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26</a:t>
            </a:fld>
            <a:endParaRPr lang="en-US"/>
          </a:p>
        </p:txBody>
      </p:sp>
      <p:sp>
        <p:nvSpPr>
          <p:cNvPr id="8" name="Text Placeholder 7"/>
          <p:cNvSpPr>
            <a:spLocks noGrp="1"/>
          </p:cNvSpPr>
          <p:nvPr>
            <p:ph type="body" sz="quarter" idx="16"/>
          </p:nvPr>
        </p:nvSpPr>
        <p:spPr/>
        <p:txBody>
          <a:bodyPr/>
          <a:lstStyle/>
          <a:p>
            <a:r>
              <a:rPr lang="en-US" dirty="0" smtClean="0"/>
              <a:t>2</a:t>
            </a:r>
            <a:endParaRPr lang="en-US" dirty="0"/>
          </a:p>
        </p:txBody>
      </p:sp>
      <p:pic>
        <p:nvPicPr>
          <p:cNvPr id="3" name="Picture 2"/>
          <p:cNvPicPr>
            <a:picLocks noChangeAspect="1"/>
          </p:cNvPicPr>
          <p:nvPr/>
        </p:nvPicPr>
        <p:blipFill>
          <a:blip r:embed="rId2"/>
          <a:stretch>
            <a:fillRect/>
          </a:stretch>
        </p:blipFill>
        <p:spPr>
          <a:xfrm>
            <a:off x="8924925" y="4459871"/>
            <a:ext cx="2933700" cy="2047875"/>
          </a:xfrm>
          <a:prstGeom prst="rect">
            <a:avLst/>
          </a:prstGeom>
          <a:ln>
            <a:solidFill>
              <a:schemeClr val="accent1"/>
            </a:solidFill>
          </a:ln>
        </p:spPr>
      </p:pic>
    </p:spTree>
    <p:extLst>
      <p:ext uri="{BB962C8B-B14F-4D97-AF65-F5344CB8AC3E}">
        <p14:creationId xmlns:p14="http://schemas.microsoft.com/office/powerpoint/2010/main" val="4249599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This chapter teaches the user how to </a:t>
            </a:r>
            <a:r>
              <a:rPr lang="en-US" sz="2000" dirty="0">
                <a:solidFill>
                  <a:srgbClr val="FF0000"/>
                </a:solidFill>
              </a:rPr>
              <a:t>add Ninject</a:t>
            </a:r>
            <a:r>
              <a:rPr lang="en-US" sz="2000" dirty="0"/>
              <a:t> to a practical project and use the basic features of this </a:t>
            </a:r>
            <a:r>
              <a:rPr lang="en-US" sz="2000" dirty="0" smtClean="0">
                <a:solidFill>
                  <a:srgbClr val="FF0000"/>
                </a:solidFill>
              </a:rPr>
              <a:t>framework</a:t>
            </a:r>
            <a:r>
              <a:rPr lang="en-US" sz="2000" dirty="0" smtClean="0"/>
              <a:t>.</a:t>
            </a:r>
          </a:p>
          <a:p>
            <a:pPr marL="457200">
              <a:buFont typeface="Wingdings" panose="05000000000000000000" pitchFamily="2" charset="2"/>
              <a:buChar char="§"/>
            </a:pPr>
            <a:r>
              <a:rPr lang="en-US" sz="2000" dirty="0" smtClean="0"/>
              <a:t>The </a:t>
            </a:r>
            <a:r>
              <a:rPr lang="en-US" sz="2000" dirty="0"/>
              <a:t>chapter starts with an example demonstrating how to setup and use Ninject in a Hello World project. </a:t>
            </a:r>
            <a:endParaRPr lang="en-US" sz="2000" dirty="0" smtClean="0"/>
          </a:p>
          <a:p>
            <a:pPr marL="457200">
              <a:buFont typeface="Wingdings" panose="05000000000000000000" pitchFamily="2" charset="2"/>
              <a:buChar char="§"/>
            </a:pPr>
            <a:r>
              <a:rPr lang="en-US" sz="2000" dirty="0" smtClean="0"/>
              <a:t>Then</a:t>
            </a:r>
            <a:r>
              <a:rPr lang="en-US" sz="2000" dirty="0"/>
              <a:t>, we will talk about how Ninject resolves dependencies and how it manages object </a:t>
            </a:r>
            <a:r>
              <a:rPr lang="en-US" sz="2000" dirty="0" smtClean="0"/>
              <a:t>lifetime.</a:t>
            </a:r>
          </a:p>
          <a:p>
            <a:pPr marL="457200">
              <a:buFont typeface="Wingdings" panose="05000000000000000000" pitchFamily="2" charset="2"/>
              <a:buChar char="§"/>
            </a:pPr>
            <a:r>
              <a:rPr lang="en-US" sz="2000" dirty="0" smtClean="0"/>
              <a:t>Final </a:t>
            </a:r>
            <a:r>
              <a:rPr lang="en-US" sz="2000" dirty="0"/>
              <a:t>sections of this chapter will </a:t>
            </a:r>
            <a:r>
              <a:rPr lang="en-US" sz="2000" dirty="0" smtClean="0"/>
              <a:t>cover</a:t>
            </a:r>
          </a:p>
          <a:p>
            <a:pPr marL="685800">
              <a:buFont typeface="Wingdings" panose="05000000000000000000" pitchFamily="2" charset="2"/>
              <a:buChar char="ü"/>
            </a:pPr>
            <a:r>
              <a:rPr lang="en-US" sz="2000" dirty="0" smtClean="0">
                <a:solidFill>
                  <a:srgbClr val="FF0000"/>
                </a:solidFill>
              </a:rPr>
              <a:t>code-based </a:t>
            </a:r>
            <a:r>
              <a:rPr lang="en-US" sz="2000" dirty="0">
                <a:solidFill>
                  <a:srgbClr val="FF0000"/>
                </a:solidFill>
              </a:rPr>
              <a:t>configuration</a:t>
            </a:r>
            <a:r>
              <a:rPr lang="en-US" sz="2000" dirty="0"/>
              <a:t> using Ninject </a:t>
            </a:r>
            <a:r>
              <a:rPr lang="en-US" sz="2000" dirty="0" smtClean="0"/>
              <a:t>modules</a:t>
            </a:r>
          </a:p>
          <a:p>
            <a:pPr marL="685800">
              <a:buFont typeface="Wingdings" panose="05000000000000000000" pitchFamily="2" charset="2"/>
              <a:buChar char="ü"/>
            </a:pPr>
            <a:r>
              <a:rPr lang="en-US" sz="2000" dirty="0" smtClean="0">
                <a:solidFill>
                  <a:srgbClr val="FF0000"/>
                </a:solidFill>
              </a:rPr>
              <a:t>XML-based </a:t>
            </a:r>
            <a:r>
              <a:rPr lang="en-US" sz="2000" dirty="0">
                <a:solidFill>
                  <a:srgbClr val="FF0000"/>
                </a:solidFill>
              </a:rPr>
              <a:t>configuration</a:t>
            </a:r>
            <a:r>
              <a:rPr lang="en-US" sz="2000" dirty="0"/>
              <a:t> using an </a:t>
            </a:r>
            <a:r>
              <a:rPr lang="en-US" sz="2000" dirty="0">
                <a:solidFill>
                  <a:srgbClr val="FF0000"/>
                </a:solidFill>
              </a:rPr>
              <a:t>XML </a:t>
            </a:r>
            <a:r>
              <a:rPr lang="en-US" sz="2000" dirty="0" smtClean="0">
                <a:solidFill>
                  <a:srgbClr val="FF0000"/>
                </a:solidFill>
              </a:rPr>
              <a:t>file</a:t>
            </a:r>
            <a:endParaRPr lang="en-US" sz="2000" dirty="0" smtClean="0"/>
          </a:p>
          <a:p>
            <a:pPr marL="457200">
              <a:buFont typeface="Wingdings" panose="05000000000000000000" pitchFamily="2" charset="2"/>
              <a:buChar char="§"/>
            </a:pPr>
            <a:r>
              <a:rPr lang="en-US" sz="2000" dirty="0" smtClean="0"/>
              <a:t>By </a:t>
            </a:r>
            <a:r>
              <a:rPr lang="en-US" sz="2000" dirty="0"/>
              <a:t>the end of this chapter, the user will be able to setup and use basic features of </a:t>
            </a:r>
            <a:r>
              <a:rPr lang="en-US" sz="2000" dirty="0" smtClean="0"/>
              <a:t>Ninject.</a:t>
            </a:r>
          </a:p>
          <a:p>
            <a:pPr marL="457200">
              <a:buFont typeface="Wingdings" panose="05000000000000000000" pitchFamily="2" charset="2"/>
              <a:buChar char="§"/>
            </a:pPr>
            <a:r>
              <a:rPr lang="en-US" sz="2000" dirty="0" smtClean="0"/>
              <a:t>The </a:t>
            </a:r>
            <a:r>
              <a:rPr lang="en-US" sz="2000" dirty="0"/>
              <a:t>topics covered in this chapter are</a:t>
            </a:r>
            <a:r>
              <a:rPr lang="en-US" sz="2000" dirty="0" smtClean="0"/>
              <a:t>:</a:t>
            </a:r>
            <a:endParaRPr lang="en-US" sz="2000" dirty="0"/>
          </a:p>
          <a:p>
            <a:pPr marL="685800">
              <a:buFont typeface="Wingdings" panose="05000000000000000000" pitchFamily="2" charset="2"/>
              <a:buChar char="ü"/>
            </a:pPr>
            <a:r>
              <a:rPr lang="en-US" sz="2000" dirty="0" smtClean="0"/>
              <a:t>Hello Ninject!		It's </a:t>
            </a:r>
            <a:r>
              <a:rPr lang="en-US" sz="2000" dirty="0"/>
              <a:t>all about </a:t>
            </a:r>
            <a:r>
              <a:rPr lang="en-US" sz="2000" dirty="0" smtClean="0"/>
              <a:t>Binding</a:t>
            </a:r>
          </a:p>
          <a:p>
            <a:pPr marL="685800">
              <a:buFont typeface="Wingdings" panose="05000000000000000000" pitchFamily="2" charset="2"/>
              <a:buChar char="ü"/>
            </a:pPr>
            <a:r>
              <a:rPr lang="en-US" sz="2000" dirty="0" smtClean="0"/>
              <a:t>Object Lifetime		Ninject modules</a:t>
            </a:r>
          </a:p>
          <a:p>
            <a:pPr marL="685800">
              <a:buFont typeface="Wingdings" panose="05000000000000000000" pitchFamily="2" charset="2"/>
              <a:buChar char="ü"/>
            </a:pPr>
            <a:r>
              <a:rPr lang="en-US" sz="2000" dirty="0" smtClean="0"/>
              <a:t>XML configuration		Convention </a:t>
            </a:r>
            <a:r>
              <a:rPr lang="en-US" sz="2000" dirty="0"/>
              <a:t>over </a:t>
            </a:r>
            <a:r>
              <a:rPr lang="en-US" sz="2000" dirty="0" smtClean="0"/>
              <a:t>configuration</a:t>
            </a:r>
            <a:endParaRPr lang="en-US" sz="2000" dirty="0"/>
          </a:p>
        </p:txBody>
      </p:sp>
      <p:sp>
        <p:nvSpPr>
          <p:cNvPr id="3" name="Date Placeholder 2"/>
          <p:cNvSpPr>
            <a:spLocks noGrp="1"/>
          </p:cNvSpPr>
          <p:nvPr>
            <p:ph type="dt" sz="half" idx="4294967295"/>
          </p:nvPr>
        </p:nvSpPr>
        <p:spPr>
          <a:xfrm>
            <a:off x="0" y="6538913"/>
            <a:ext cx="2743200" cy="254000"/>
          </a:xfrm>
        </p:spPr>
        <p:txBody>
          <a:bodyPr/>
          <a:lstStyle/>
          <a:p>
            <a:fld id="{62A3B7B1-AE47-4AEE-93DF-F76C34E9D32A}" type="datetime1">
              <a:rPr lang="en-US" smtClean="0"/>
              <a:t>5/7/2018</a:t>
            </a:fld>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27</a:t>
            </a:fld>
            <a:endParaRPr lang="en-US"/>
          </a:p>
        </p:txBody>
      </p:sp>
    </p:spTree>
    <p:extLst>
      <p:ext uri="{BB962C8B-B14F-4D97-AF65-F5344CB8AC3E}">
        <p14:creationId xmlns:p14="http://schemas.microsoft.com/office/powerpoint/2010/main" val="40779174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Hello Ninject!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Although </a:t>
            </a:r>
            <a:r>
              <a:rPr lang="en-US" sz="2000" dirty="0">
                <a:solidFill>
                  <a:srgbClr val="FF0000"/>
                </a:solidFill>
              </a:rPr>
              <a:t>DI</a:t>
            </a:r>
            <a:r>
              <a:rPr lang="en-US" sz="2000" dirty="0"/>
              <a:t> is for </a:t>
            </a:r>
            <a:r>
              <a:rPr lang="en-US" sz="2000" dirty="0">
                <a:solidFill>
                  <a:srgbClr val="FF0000"/>
                </a:solidFill>
              </a:rPr>
              <a:t>complex projects</a:t>
            </a:r>
            <a:r>
              <a:rPr lang="en-US" sz="2000" dirty="0"/>
              <a:t>, and applying it to a simple project looks like over-engineering, a Hello World project should usually be as simple as possible to show only how a framework </a:t>
            </a:r>
            <a:r>
              <a:rPr lang="en-US" sz="2000" dirty="0" smtClean="0"/>
              <a:t>works.</a:t>
            </a:r>
          </a:p>
          <a:p>
            <a:pPr marL="457200">
              <a:buFont typeface="Wingdings" panose="05000000000000000000" pitchFamily="2" charset="2"/>
              <a:buChar char="§"/>
            </a:pPr>
            <a:r>
              <a:rPr lang="en-US" sz="2000" dirty="0" smtClean="0"/>
              <a:t>This </a:t>
            </a:r>
            <a:r>
              <a:rPr lang="en-US" sz="2000" dirty="0"/>
              <a:t>project helps us understand how to setup Ninject and run it in the simplest </a:t>
            </a:r>
            <a:r>
              <a:rPr lang="en-US" sz="2000" dirty="0" smtClean="0"/>
              <a:t>way.</a:t>
            </a:r>
          </a:p>
          <a:p>
            <a:pPr marL="457200">
              <a:buFont typeface="Wingdings" panose="05000000000000000000" pitchFamily="2" charset="2"/>
              <a:buChar char="§"/>
            </a:pPr>
            <a:r>
              <a:rPr lang="en-US" sz="2000" dirty="0" smtClean="0"/>
              <a:t>So</a:t>
            </a:r>
            <a:r>
              <a:rPr lang="en-US" sz="2000" dirty="0"/>
              <a:t>, if you have already used Ninject and are familiar with this process, you can skip this section and continue reading the next one</a:t>
            </a:r>
            <a:r>
              <a:rPr lang="en-US" sz="2000" dirty="0" smtClean="0"/>
              <a:t>.</a:t>
            </a:r>
            <a:endParaRPr lang="en-US" sz="2000" dirty="0"/>
          </a:p>
        </p:txBody>
      </p:sp>
      <p:sp>
        <p:nvSpPr>
          <p:cNvPr id="3" name="Date Placeholder 2"/>
          <p:cNvSpPr>
            <a:spLocks noGrp="1"/>
          </p:cNvSpPr>
          <p:nvPr>
            <p:ph type="dt" sz="half" idx="2"/>
          </p:nvPr>
        </p:nvSpPr>
        <p:spPr/>
        <p:txBody>
          <a:bodyPr/>
          <a:lstStyle/>
          <a:p>
            <a:fld id="{F5D17A74-FA0F-448D-9A5A-FA45B9875706}"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28</a:t>
            </a:fld>
            <a:endParaRPr lang="en-US"/>
          </a:p>
        </p:txBody>
      </p:sp>
    </p:spTree>
    <p:extLst>
      <p:ext uri="{BB962C8B-B14F-4D97-AF65-F5344CB8AC3E}">
        <p14:creationId xmlns:p14="http://schemas.microsoft.com/office/powerpoint/2010/main" val="36729634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US" dirty="0"/>
          </a:p>
        </p:txBody>
      </p:sp>
      <p:sp>
        <p:nvSpPr>
          <p:cNvPr id="3" name="Content Placeholder 2"/>
          <p:cNvSpPr>
            <a:spLocks noGrp="1"/>
          </p:cNvSpPr>
          <p:nvPr>
            <p:ph idx="1"/>
          </p:nvPr>
        </p:nvSpPr>
        <p:spPr/>
        <p:txBody>
          <a:bodyPr/>
          <a:lstStyle/>
          <a:p>
            <a:r>
              <a:rPr lang="en-US" dirty="0"/>
              <a:t>The first step to setup Ninject is to </a:t>
            </a:r>
            <a:r>
              <a:rPr lang="en-US" dirty="0">
                <a:solidFill>
                  <a:srgbClr val="0070C0"/>
                </a:solidFill>
              </a:rPr>
              <a:t>download</a:t>
            </a:r>
            <a:r>
              <a:rPr lang="en-US" dirty="0"/>
              <a:t> </a:t>
            </a:r>
            <a:r>
              <a:rPr lang="en-US" dirty="0">
                <a:solidFill>
                  <a:srgbClr val="FF0000"/>
                </a:solidFill>
              </a:rPr>
              <a:t>Ninject </a:t>
            </a:r>
            <a:r>
              <a:rPr lang="en-US" dirty="0" smtClean="0">
                <a:solidFill>
                  <a:srgbClr val="FF0000"/>
                </a:solidFill>
              </a:rPr>
              <a:t>library</a:t>
            </a:r>
            <a:r>
              <a:rPr lang="en-US" dirty="0" smtClean="0"/>
              <a:t>.</a:t>
            </a:r>
          </a:p>
          <a:p>
            <a:pPr lvl="1"/>
            <a:r>
              <a:rPr lang="en-US" dirty="0" smtClean="0"/>
              <a:t>You </a:t>
            </a:r>
            <a:r>
              <a:rPr lang="en-US" dirty="0"/>
              <a:t>can do it either using </a:t>
            </a:r>
            <a:r>
              <a:rPr lang="en-US" dirty="0">
                <a:solidFill>
                  <a:srgbClr val="FF0000"/>
                </a:solidFill>
              </a:rPr>
              <a:t>NuGet</a:t>
            </a:r>
            <a:r>
              <a:rPr lang="en-US" dirty="0"/>
              <a:t> or by </a:t>
            </a:r>
            <a:r>
              <a:rPr lang="en-US" dirty="0">
                <a:solidFill>
                  <a:srgbClr val="0070C0"/>
                </a:solidFill>
              </a:rPr>
              <a:t>downloading</a:t>
            </a:r>
            <a:r>
              <a:rPr lang="en-US" dirty="0"/>
              <a:t> the </a:t>
            </a:r>
            <a:r>
              <a:rPr lang="en-US" dirty="0">
                <a:solidFill>
                  <a:srgbClr val="FF0000"/>
                </a:solidFill>
              </a:rPr>
              <a:t>binary</a:t>
            </a:r>
            <a:r>
              <a:rPr lang="en-US" dirty="0"/>
              <a:t> </a:t>
            </a:r>
            <a:r>
              <a:rPr lang="en-US" dirty="0" smtClean="0">
                <a:solidFill>
                  <a:srgbClr val="0070C0"/>
                </a:solidFill>
              </a:rPr>
              <a:t>file</a:t>
            </a:r>
            <a:r>
              <a:rPr lang="en-US" dirty="0" smtClean="0"/>
              <a:t>.</a:t>
            </a:r>
          </a:p>
          <a:p>
            <a:pPr lvl="2"/>
            <a:r>
              <a:rPr lang="en-US" dirty="0" smtClean="0"/>
              <a:t>If </a:t>
            </a:r>
            <a:r>
              <a:rPr lang="en-US" dirty="0"/>
              <a:t>you have </a:t>
            </a:r>
            <a:r>
              <a:rPr lang="en-US" dirty="0">
                <a:solidFill>
                  <a:srgbClr val="FF0000"/>
                </a:solidFill>
              </a:rPr>
              <a:t>NuGet</a:t>
            </a:r>
            <a:r>
              <a:rPr lang="en-US" dirty="0"/>
              <a:t> </a:t>
            </a:r>
            <a:r>
              <a:rPr lang="en-US" dirty="0">
                <a:solidFill>
                  <a:srgbClr val="FF0000"/>
                </a:solidFill>
              </a:rPr>
              <a:t>package manager</a:t>
            </a:r>
            <a:r>
              <a:rPr lang="en-US" dirty="0"/>
              <a:t>, create a new Console Application project in Visual Studio, and then simply search for Ninject in NuGet UI to install the package, as the following figure </a:t>
            </a:r>
            <a:r>
              <a:rPr lang="en-US" dirty="0" smtClean="0"/>
              <a:t>illustrates.</a:t>
            </a:r>
          </a:p>
          <a:p>
            <a:pPr lvl="2"/>
            <a:r>
              <a:rPr lang="en-US" dirty="0" smtClean="0"/>
              <a:t>Alternatively</a:t>
            </a:r>
            <a:r>
              <a:rPr lang="en-US" dirty="0"/>
              <a:t>, you can type install-package Ninject, and then press enter in the </a:t>
            </a:r>
            <a:r>
              <a:rPr lang="en-US" dirty="0">
                <a:solidFill>
                  <a:srgbClr val="FF0000"/>
                </a:solidFill>
              </a:rPr>
              <a:t>Packet Manager Console</a:t>
            </a:r>
            <a:r>
              <a:rPr lang="en-US" dirty="0"/>
              <a:t> located at View | Other Windows </a:t>
            </a:r>
            <a:r>
              <a:rPr lang="en-US" dirty="0" smtClean="0"/>
              <a:t>menu.</a:t>
            </a:r>
          </a:p>
          <a:p>
            <a:pPr lvl="1"/>
            <a:r>
              <a:rPr lang="en-US" dirty="0" smtClean="0"/>
              <a:t>Once </a:t>
            </a:r>
            <a:r>
              <a:rPr lang="en-US" dirty="0"/>
              <a:t>the installation of Ninject package is finished, jump to step </a:t>
            </a:r>
            <a:r>
              <a:rPr lang="en-US" dirty="0" smtClean="0"/>
              <a:t>5.</a:t>
            </a:r>
          </a:p>
          <a:p>
            <a:pPr lvl="1"/>
            <a:r>
              <a:rPr lang="en-US" dirty="0" smtClean="0"/>
              <a:t>If </a:t>
            </a:r>
            <a:r>
              <a:rPr lang="en-US" dirty="0"/>
              <a:t>you don't have NuGet package manager, go to the download page of Ninject official website (http://www.ninject.org/ download.html) and download the most recent version for your desired framework. </a:t>
            </a:r>
            <a:endParaRPr lang="en-US" dirty="0" smtClean="0"/>
          </a:p>
          <a:p>
            <a:pPr lvl="1"/>
            <a:r>
              <a:rPr lang="en-US" dirty="0" smtClean="0"/>
              <a:t>Considering </a:t>
            </a:r>
            <a:r>
              <a:rPr lang="en-US" dirty="0"/>
              <a:t>Ninject is an open source project, you can even download the source codes from GitHub via the link provided on the download page</a:t>
            </a:r>
            <a:r>
              <a:rPr lang="en-US" dirty="0" smtClean="0"/>
              <a:t>.</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spTree>
    <p:extLst>
      <p:ext uri="{BB962C8B-B14F-4D97-AF65-F5344CB8AC3E}">
        <p14:creationId xmlns:p14="http://schemas.microsoft.com/office/powerpoint/2010/main" val="203648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1171575" y="2075163"/>
            <a:ext cx="10808758" cy="895350"/>
          </a:xfrm>
        </p:spPr>
        <p:txBody>
          <a:bodyPr/>
          <a:lstStyle/>
          <a:p>
            <a:r>
              <a:rPr lang="en-US" dirty="0"/>
              <a:t>Understanding Dependency Injection</a:t>
            </a:r>
          </a:p>
        </p:txBody>
      </p:sp>
      <p:sp>
        <p:nvSpPr>
          <p:cNvPr id="8" name="Text Placeholder 7"/>
          <p:cNvSpPr>
            <a:spLocks noGrp="1"/>
          </p:cNvSpPr>
          <p:nvPr>
            <p:ph type="body" sz="quarter" idx="16"/>
          </p:nvPr>
        </p:nvSpPr>
        <p:spPr/>
        <p:txBody>
          <a:bodyPr/>
          <a:lstStyle/>
          <a:p>
            <a:r>
              <a:rPr lang="en-US" dirty="0" smtClean="0"/>
              <a:t>1</a:t>
            </a:r>
            <a:endParaRPr lang="en-US" dirty="0"/>
          </a:p>
        </p:txBody>
      </p:sp>
      <p:sp>
        <p:nvSpPr>
          <p:cNvPr id="4" name="Date Placeholder 3"/>
          <p:cNvSpPr>
            <a:spLocks noGrp="1"/>
          </p:cNvSpPr>
          <p:nvPr>
            <p:ph type="dt" sz="half" idx="4294967295"/>
          </p:nvPr>
        </p:nvSpPr>
        <p:spPr>
          <a:xfrm>
            <a:off x="0" y="6538913"/>
            <a:ext cx="2743200" cy="254000"/>
          </a:xfrm>
        </p:spPr>
        <p:txBody>
          <a:bodyPr/>
          <a:lstStyle/>
          <a:p>
            <a:fld id="{97F859F9-96BC-46CA-BC41-693DDEAD88D5}" type="datetime1">
              <a:rPr lang="en-US" smtClean="0"/>
              <a:t>5/7/2018</a:t>
            </a:fld>
            <a:endParaRPr lang="en-US"/>
          </a:p>
        </p:txBody>
      </p:sp>
      <p:sp>
        <p:nvSpPr>
          <p:cNvPr id="6" name="Slide Number Placeholder 5"/>
          <p:cNvSpPr>
            <a:spLocks noGrp="1"/>
          </p:cNvSpPr>
          <p:nvPr>
            <p:ph type="sldNum" sz="quarter" idx="4294967295"/>
          </p:nvPr>
        </p:nvSpPr>
        <p:spPr>
          <a:xfrm>
            <a:off x="9448800" y="6538913"/>
            <a:ext cx="2743200" cy="254000"/>
          </a:xfrm>
        </p:spPr>
        <p:txBody>
          <a:bodyPr/>
          <a:lstStyle/>
          <a:p>
            <a:fld id="{062D6987-FB6D-4DB8-81B8-AD0F35E3BB5F}" type="slidenum">
              <a:rPr lang="en-US" smtClean="0"/>
              <a:t>3</a:t>
            </a:fld>
            <a:endParaRPr lang="en-US"/>
          </a:p>
        </p:txBody>
      </p:sp>
      <p:pic>
        <p:nvPicPr>
          <p:cNvPr id="3" name="Picture 2"/>
          <p:cNvPicPr>
            <a:picLocks noChangeAspect="1"/>
          </p:cNvPicPr>
          <p:nvPr/>
        </p:nvPicPr>
        <p:blipFill>
          <a:blip r:embed="rId2"/>
          <a:stretch>
            <a:fillRect/>
          </a:stretch>
        </p:blipFill>
        <p:spPr>
          <a:xfrm>
            <a:off x="8408458" y="4736096"/>
            <a:ext cx="3571875" cy="1771650"/>
          </a:xfrm>
          <a:prstGeom prst="rect">
            <a:avLst/>
          </a:prstGeom>
          <a:ln>
            <a:solidFill>
              <a:schemeClr val="accent1"/>
            </a:solidFill>
          </a:ln>
        </p:spPr>
      </p:pic>
    </p:spTree>
    <p:extLst>
      <p:ext uri="{BB962C8B-B14F-4D97-AF65-F5344CB8AC3E}">
        <p14:creationId xmlns:p14="http://schemas.microsoft.com/office/powerpoint/2010/main" val="42313181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US" dirty="0"/>
          </a:p>
        </p:txBody>
      </p:sp>
      <p:sp>
        <p:nvSpPr>
          <p:cNvPr id="3" name="Content Placeholder 2"/>
          <p:cNvSpPr>
            <a:spLocks noGrp="1"/>
          </p:cNvSpPr>
          <p:nvPr>
            <p:ph idx="1"/>
          </p:nvPr>
        </p:nvSpPr>
        <p:spPr/>
        <p:txBody>
          <a:bodyPr/>
          <a:lstStyle/>
          <a:p>
            <a:r>
              <a:rPr lang="en-US" dirty="0"/>
              <a:t>In Windows Vista and other newer versions of Windows, you need to unblock the downloaded archive prior to uncompressing it, in order to prevent further security issues at </a:t>
            </a:r>
            <a:r>
              <a:rPr lang="en-US" dirty="0" smtClean="0"/>
              <a:t>runtime.</a:t>
            </a:r>
          </a:p>
          <a:p>
            <a:pPr lvl="1"/>
            <a:r>
              <a:rPr lang="en-US" dirty="0" smtClean="0"/>
              <a:t>Simply </a:t>
            </a:r>
            <a:r>
              <a:rPr lang="en-US" dirty="0"/>
              <a:t>right-click on the downloaded file, open Properties, and from the General tab, click on the </a:t>
            </a:r>
            <a:r>
              <a:rPr lang="en-US" dirty="0">
                <a:solidFill>
                  <a:srgbClr val="FF0000"/>
                </a:solidFill>
              </a:rPr>
              <a:t>Unblock </a:t>
            </a:r>
            <a:r>
              <a:rPr lang="en-US" dirty="0" smtClean="0">
                <a:solidFill>
                  <a:srgbClr val="FF0000"/>
                </a:solidFill>
              </a:rPr>
              <a:t>button</a:t>
            </a:r>
            <a:r>
              <a:rPr lang="en-US" dirty="0" smtClean="0"/>
              <a:t>.</a:t>
            </a:r>
          </a:p>
          <a:p>
            <a:pPr lvl="1"/>
            <a:r>
              <a:rPr lang="en-US" dirty="0" smtClean="0"/>
              <a:t>Then</a:t>
            </a:r>
            <a:r>
              <a:rPr lang="en-US" dirty="0"/>
              <a:t>, unzip the archive to your libraries directory (for example, D:\Libraries\Ninject</a:t>
            </a:r>
            <a:r>
              <a:rPr lang="en-US" dirty="0" smtClean="0"/>
              <a:t>).</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30</a:t>
            </a:fld>
            <a:endParaRPr lang="en-US" dirty="0"/>
          </a:p>
        </p:txBody>
      </p:sp>
    </p:spTree>
    <p:extLst>
      <p:ext uri="{BB962C8B-B14F-4D97-AF65-F5344CB8AC3E}">
        <p14:creationId xmlns:p14="http://schemas.microsoft.com/office/powerpoint/2010/main" val="2260553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 4 || 5 || 6 </a:t>
            </a:r>
            <a:endParaRPr lang="en-US" dirty="0"/>
          </a:p>
        </p:txBody>
      </p:sp>
      <p:sp>
        <p:nvSpPr>
          <p:cNvPr id="3" name="Content Placeholder 2"/>
          <p:cNvSpPr>
            <a:spLocks noGrp="1"/>
          </p:cNvSpPr>
          <p:nvPr>
            <p:ph idx="1"/>
          </p:nvPr>
        </p:nvSpPr>
        <p:spPr/>
        <p:txBody>
          <a:bodyPr/>
          <a:lstStyle/>
          <a:p>
            <a:r>
              <a:rPr lang="en-US" dirty="0"/>
              <a:t>Open Visual Studio and create a new Console Application project. </a:t>
            </a:r>
          </a:p>
          <a:p>
            <a:pPr lvl="1"/>
            <a:r>
              <a:rPr lang="en-US" dirty="0" smtClean="0"/>
              <a:t>Add </a:t>
            </a:r>
            <a:r>
              <a:rPr lang="en-US" dirty="0"/>
              <a:t>a reference to </a:t>
            </a:r>
            <a:r>
              <a:rPr lang="en-US" dirty="0">
                <a:solidFill>
                  <a:srgbClr val="FF0000"/>
                </a:solidFill>
              </a:rPr>
              <a:t>Ninject.dll</a:t>
            </a:r>
            <a:r>
              <a:rPr lang="en-US" dirty="0"/>
              <a:t> in your library </a:t>
            </a:r>
            <a:r>
              <a:rPr lang="en-US" dirty="0" smtClean="0"/>
              <a:t>directory.</a:t>
            </a:r>
          </a:p>
          <a:p>
            <a:pPr lvl="1"/>
            <a:r>
              <a:rPr lang="en-US" dirty="0" smtClean="0"/>
              <a:t>Add </a:t>
            </a:r>
            <a:r>
              <a:rPr lang="en-US" dirty="0"/>
              <a:t>a </a:t>
            </a:r>
            <a:r>
              <a:rPr lang="en-US" dirty="0">
                <a:solidFill>
                  <a:srgbClr val="FF0000"/>
                </a:solidFill>
              </a:rPr>
              <a:t>new</a:t>
            </a:r>
            <a:r>
              <a:rPr lang="en-US" dirty="0"/>
              <a:t> </a:t>
            </a:r>
            <a:r>
              <a:rPr lang="en-US" dirty="0">
                <a:solidFill>
                  <a:srgbClr val="0070C0"/>
                </a:solidFill>
              </a:rPr>
              <a:t>class</a:t>
            </a:r>
            <a:r>
              <a:rPr lang="en-US" dirty="0"/>
              <a:t> to your project and call it </a:t>
            </a:r>
            <a:r>
              <a:rPr lang="en-US" dirty="0" smtClean="0">
                <a:solidFill>
                  <a:srgbClr val="FF0000"/>
                </a:solidFill>
              </a:rPr>
              <a:t>SalutationService</a:t>
            </a:r>
            <a:r>
              <a:rPr lang="en-US" dirty="0" smtClean="0"/>
              <a:t>:</a:t>
            </a:r>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smtClean="0"/>
          </a:p>
          <a:p>
            <a:pPr lvl="1"/>
            <a:r>
              <a:rPr lang="en-US" dirty="0" smtClean="0"/>
              <a:t>Add </a:t>
            </a:r>
            <a:r>
              <a:rPr lang="en-US" dirty="0">
                <a:solidFill>
                  <a:srgbClr val="FF0000"/>
                </a:solidFill>
              </a:rPr>
              <a:t>using Ninject</a:t>
            </a:r>
            <a:r>
              <a:rPr lang="en-US" dirty="0"/>
              <a:t> to the using section of </a:t>
            </a:r>
            <a:r>
              <a:rPr lang="en-US" dirty="0">
                <a:solidFill>
                  <a:srgbClr val="FF0000"/>
                </a:solidFill>
              </a:rPr>
              <a:t>Program.cs</a:t>
            </a:r>
            <a:r>
              <a:rPr lang="en-US" dirty="0" smtClean="0"/>
              <a:t>.</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pic>
        <p:nvPicPr>
          <p:cNvPr id="6" name="Picture 5"/>
          <p:cNvPicPr>
            <a:picLocks noChangeAspect="1"/>
          </p:cNvPicPr>
          <p:nvPr/>
        </p:nvPicPr>
        <p:blipFill>
          <a:blip r:embed="rId2"/>
          <a:stretch>
            <a:fillRect/>
          </a:stretch>
        </p:blipFill>
        <p:spPr>
          <a:xfrm>
            <a:off x="689956" y="2603863"/>
            <a:ext cx="4441748" cy="1741713"/>
          </a:xfrm>
          <a:prstGeom prst="rect">
            <a:avLst/>
          </a:prstGeom>
          <a:ln>
            <a:solidFill>
              <a:schemeClr val="accent1"/>
            </a:solidFill>
          </a:ln>
        </p:spPr>
      </p:pic>
    </p:spTree>
    <p:extLst>
      <p:ext uri="{BB962C8B-B14F-4D97-AF65-F5344CB8AC3E}">
        <p14:creationId xmlns:p14="http://schemas.microsoft.com/office/powerpoint/2010/main" val="269584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7 || 8</a:t>
            </a:r>
            <a:endParaRPr lang="en-US" dirty="0"/>
          </a:p>
        </p:txBody>
      </p:sp>
      <p:sp>
        <p:nvSpPr>
          <p:cNvPr id="3" name="Content Placeholder 2"/>
          <p:cNvSpPr>
            <a:spLocks noGrp="1"/>
          </p:cNvSpPr>
          <p:nvPr>
            <p:ph idx="1"/>
          </p:nvPr>
        </p:nvSpPr>
        <p:spPr/>
        <p:txBody>
          <a:bodyPr/>
          <a:lstStyle/>
          <a:p>
            <a:r>
              <a:rPr lang="en-US" dirty="0"/>
              <a:t>Add the following lines to your Main method:</a:t>
            </a:r>
            <a:endParaRPr lang="en-US" dirty="0" smtClean="0"/>
          </a:p>
          <a:p>
            <a:pPr marL="233363" lvl="1" indent="0">
              <a:buNone/>
            </a:pPr>
            <a:endParaRPr lang="en-US" dirty="0" smtClean="0"/>
          </a:p>
          <a:p>
            <a:pPr marL="233363" lvl="1" indent="0">
              <a:buNone/>
            </a:pPr>
            <a:endParaRPr lang="en-US" dirty="0"/>
          </a:p>
          <a:p>
            <a:pPr marL="233363" lvl="1" indent="0">
              <a:buNone/>
            </a:pPr>
            <a:endParaRPr lang="en-US" dirty="0" smtClean="0"/>
          </a:p>
          <a:p>
            <a:pPr marL="233363" lvl="1" indent="0">
              <a:buNone/>
            </a:pPr>
            <a:endParaRPr lang="en-US" dirty="0"/>
          </a:p>
          <a:p>
            <a:pPr marL="233363" lvl="1" indent="0">
              <a:buNone/>
            </a:pPr>
            <a:endParaRPr lang="en-US" dirty="0" smtClean="0"/>
          </a:p>
          <a:p>
            <a:pPr lvl="1"/>
            <a:r>
              <a:rPr lang="en-US" dirty="0"/>
              <a:t>Run the application</a:t>
            </a:r>
            <a:r>
              <a:rPr lang="en-US" dirty="0" smtClean="0"/>
              <a:t>.</a:t>
            </a:r>
          </a:p>
          <a:p>
            <a:pPr lvl="1"/>
            <a:r>
              <a:rPr lang="en-US" dirty="0"/>
              <a:t>That is how Ninject works in the simplest </a:t>
            </a:r>
            <a:r>
              <a:rPr lang="en-US" dirty="0" smtClean="0"/>
              <a:t>way.</a:t>
            </a:r>
          </a:p>
          <a:p>
            <a:pPr lvl="1"/>
            <a:r>
              <a:rPr lang="en-US" dirty="0" smtClean="0"/>
              <a:t>We </a:t>
            </a:r>
            <a:r>
              <a:rPr lang="en-US" dirty="0"/>
              <a:t>didn't even need to add any </a:t>
            </a:r>
            <a:r>
              <a:rPr lang="en-US" dirty="0">
                <a:solidFill>
                  <a:srgbClr val="FF0000"/>
                </a:solidFill>
              </a:rPr>
              <a:t>configuration</a:t>
            </a:r>
            <a:r>
              <a:rPr lang="en-US" dirty="0"/>
              <a:t> or </a:t>
            </a:r>
            <a:r>
              <a:rPr lang="en-US" dirty="0" smtClean="0">
                <a:solidFill>
                  <a:srgbClr val="FF0000"/>
                </a:solidFill>
              </a:rPr>
              <a:t>annotation</a:t>
            </a:r>
            <a:r>
              <a:rPr lang="en-US" dirty="0" smtClean="0"/>
              <a:t>.</a:t>
            </a:r>
          </a:p>
          <a:p>
            <a:pPr lvl="1"/>
            <a:r>
              <a:rPr lang="en-US" dirty="0" smtClean="0"/>
              <a:t>Although </a:t>
            </a:r>
            <a:r>
              <a:rPr lang="en-US" dirty="0"/>
              <a:t>we didn't have anything to inject in the previous example, Ninject did its main job, which was </a:t>
            </a:r>
            <a:r>
              <a:rPr lang="en-US" dirty="0">
                <a:solidFill>
                  <a:srgbClr val="FF0000"/>
                </a:solidFill>
              </a:rPr>
              <a:t>resolving</a:t>
            </a:r>
            <a:r>
              <a:rPr lang="en-US" dirty="0"/>
              <a:t> a </a:t>
            </a:r>
            <a:r>
              <a:rPr lang="en-US" dirty="0">
                <a:solidFill>
                  <a:srgbClr val="0070C0"/>
                </a:solidFill>
              </a:rPr>
              <a:t>type</a:t>
            </a:r>
            <a:r>
              <a:rPr lang="en-US" dirty="0"/>
              <a:t> (</a:t>
            </a:r>
            <a:r>
              <a:rPr lang="en-US" dirty="0">
                <a:solidFill>
                  <a:srgbClr val="FF0000"/>
                </a:solidFill>
              </a:rPr>
              <a:t>SalutationService</a:t>
            </a:r>
            <a:r>
              <a:rPr lang="en-US" dirty="0" smtClean="0"/>
              <a:t>).</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pic>
        <p:nvPicPr>
          <p:cNvPr id="7" name="Picture 6"/>
          <p:cNvPicPr>
            <a:picLocks noChangeAspect="1"/>
          </p:cNvPicPr>
          <p:nvPr/>
        </p:nvPicPr>
        <p:blipFill>
          <a:blip r:embed="rId2"/>
          <a:stretch>
            <a:fillRect/>
          </a:stretch>
        </p:blipFill>
        <p:spPr>
          <a:xfrm>
            <a:off x="550136" y="1725658"/>
            <a:ext cx="5868081" cy="1337031"/>
          </a:xfrm>
          <a:prstGeom prst="rect">
            <a:avLst/>
          </a:prstGeom>
          <a:ln>
            <a:solidFill>
              <a:schemeClr val="accent1"/>
            </a:solidFill>
          </a:ln>
        </p:spPr>
      </p:pic>
    </p:spTree>
    <p:extLst>
      <p:ext uri="{BB962C8B-B14F-4D97-AF65-F5344CB8AC3E}">
        <p14:creationId xmlns:p14="http://schemas.microsoft.com/office/powerpoint/2010/main" val="728613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Ninject working Principle</a:t>
            </a:r>
            <a:endParaRPr lang="en-US" dirty="0"/>
          </a:p>
        </p:txBody>
      </p:sp>
      <p:sp>
        <p:nvSpPr>
          <p:cNvPr id="3" name="Content Placeholder 2"/>
          <p:cNvSpPr>
            <a:spLocks noGrp="1"/>
          </p:cNvSpPr>
          <p:nvPr>
            <p:ph idx="1"/>
          </p:nvPr>
        </p:nvSpPr>
        <p:spPr/>
        <p:txBody>
          <a:bodyPr/>
          <a:lstStyle/>
          <a:p>
            <a:r>
              <a:rPr lang="en-US" dirty="0"/>
              <a:t>Let's have a look at the Main method to see what was happening </a:t>
            </a:r>
            <a:r>
              <a:rPr lang="en-US" dirty="0" smtClean="0"/>
              <a:t>there.</a:t>
            </a:r>
          </a:p>
          <a:p>
            <a:pPr lvl="1"/>
            <a:r>
              <a:rPr lang="en-US" dirty="0" smtClean="0"/>
              <a:t>In </a:t>
            </a:r>
            <a:r>
              <a:rPr lang="en-US" dirty="0"/>
              <a:t>the first line, we created a </a:t>
            </a:r>
            <a:r>
              <a:rPr lang="en-US" dirty="0">
                <a:solidFill>
                  <a:srgbClr val="FF0000"/>
                </a:solidFill>
              </a:rPr>
              <a:t>kernel</a:t>
            </a:r>
            <a:r>
              <a:rPr lang="en-US" dirty="0"/>
              <a:t> </a:t>
            </a:r>
            <a:r>
              <a:rPr lang="en-US" dirty="0">
                <a:solidFill>
                  <a:srgbClr val="0070C0"/>
                </a:solidFill>
              </a:rPr>
              <a:t>object</a:t>
            </a:r>
            <a:r>
              <a:rPr lang="en-US" dirty="0"/>
              <a:t> by instantiating </a:t>
            </a:r>
            <a:r>
              <a:rPr lang="en-US" dirty="0" smtClean="0">
                <a:solidFill>
                  <a:srgbClr val="FF0000"/>
                </a:solidFill>
              </a:rPr>
              <a:t>StandardKernel</a:t>
            </a:r>
            <a:r>
              <a:rPr lang="en-US" dirty="0" smtClean="0"/>
              <a:t>.</a:t>
            </a:r>
          </a:p>
          <a:p>
            <a:pPr lvl="1"/>
            <a:r>
              <a:rPr lang="en-US" dirty="0" smtClean="0">
                <a:solidFill>
                  <a:srgbClr val="FF0000"/>
                </a:solidFill>
              </a:rPr>
              <a:t>Kernel</a:t>
            </a:r>
            <a:r>
              <a:rPr lang="en-US" dirty="0" smtClean="0"/>
              <a:t> </a:t>
            </a:r>
            <a:r>
              <a:rPr lang="en-US" dirty="0"/>
              <a:t>is always the </a:t>
            </a:r>
            <a:r>
              <a:rPr lang="en-US" dirty="0">
                <a:solidFill>
                  <a:srgbClr val="0070C0"/>
                </a:solidFill>
              </a:rPr>
              <a:t>start point </a:t>
            </a:r>
            <a:r>
              <a:rPr lang="en-US" dirty="0"/>
              <a:t>of creating our </a:t>
            </a:r>
            <a:r>
              <a:rPr lang="en-US" dirty="0">
                <a:solidFill>
                  <a:srgbClr val="FF0000"/>
                </a:solidFill>
              </a:rPr>
              <a:t>dependency </a:t>
            </a:r>
            <a:r>
              <a:rPr lang="en-US" dirty="0" smtClean="0">
                <a:solidFill>
                  <a:srgbClr val="FF0000"/>
                </a:solidFill>
              </a:rPr>
              <a:t>graph</a:t>
            </a:r>
            <a:r>
              <a:rPr lang="en-US" dirty="0" smtClean="0"/>
              <a:t>.</a:t>
            </a:r>
          </a:p>
          <a:p>
            <a:pPr lvl="2"/>
            <a:r>
              <a:rPr lang="en-US" dirty="0" smtClean="0"/>
              <a:t>In </a:t>
            </a:r>
            <a:r>
              <a:rPr lang="en-US" dirty="0"/>
              <a:t>this simple example, the graph only consists of </a:t>
            </a:r>
            <a:r>
              <a:rPr lang="en-US" dirty="0">
                <a:solidFill>
                  <a:srgbClr val="FF0000"/>
                </a:solidFill>
              </a:rPr>
              <a:t>one type</a:t>
            </a:r>
            <a:r>
              <a:rPr lang="en-US" dirty="0"/>
              <a:t>, which is </a:t>
            </a:r>
            <a:r>
              <a:rPr lang="en-US" dirty="0" smtClean="0">
                <a:solidFill>
                  <a:srgbClr val="FF0000"/>
                </a:solidFill>
              </a:rPr>
              <a:t>SalutationService</a:t>
            </a:r>
            <a:r>
              <a:rPr lang="en-US" dirty="0" smtClean="0"/>
              <a:t>.</a:t>
            </a:r>
          </a:p>
          <a:p>
            <a:pPr lvl="1"/>
            <a:r>
              <a:rPr lang="en-US" dirty="0" smtClean="0"/>
              <a:t>As </a:t>
            </a:r>
            <a:r>
              <a:rPr lang="en-US" dirty="0"/>
              <a:t>we see, we didn't call the constructor of SalutationService in neither of the Main method </a:t>
            </a:r>
            <a:r>
              <a:rPr lang="en-US" dirty="0" smtClean="0"/>
              <a:t>lines.</a:t>
            </a:r>
          </a:p>
          <a:p>
            <a:pPr lvl="1"/>
            <a:r>
              <a:rPr lang="en-US" dirty="0" smtClean="0"/>
              <a:t>Instead</a:t>
            </a:r>
            <a:r>
              <a:rPr lang="en-US" dirty="0"/>
              <a:t>, we asked our </a:t>
            </a:r>
            <a:r>
              <a:rPr lang="en-US" dirty="0">
                <a:solidFill>
                  <a:srgbClr val="FF0000"/>
                </a:solidFill>
              </a:rPr>
              <a:t>container</a:t>
            </a:r>
            <a:r>
              <a:rPr lang="en-US" dirty="0"/>
              <a:t> (</a:t>
            </a:r>
            <a:r>
              <a:rPr lang="en-US" dirty="0">
                <a:solidFill>
                  <a:srgbClr val="0070C0"/>
                </a:solidFill>
              </a:rPr>
              <a:t>kernel</a:t>
            </a:r>
            <a:r>
              <a:rPr lang="en-US" dirty="0"/>
              <a:t>) to do it for </a:t>
            </a:r>
            <a:r>
              <a:rPr lang="en-US" dirty="0" smtClean="0"/>
              <a:t>us.</a:t>
            </a:r>
          </a:p>
          <a:p>
            <a:pPr lvl="1"/>
            <a:r>
              <a:rPr lang="en-US" dirty="0" smtClean="0"/>
              <a:t>We </a:t>
            </a:r>
            <a:r>
              <a:rPr lang="en-US" dirty="0"/>
              <a:t>gave our required type to the </a:t>
            </a:r>
            <a:r>
              <a:rPr lang="en-US" dirty="0">
                <a:solidFill>
                  <a:srgbClr val="FF0000"/>
                </a:solidFill>
              </a:rPr>
              <a:t>Get</a:t>
            </a:r>
            <a:r>
              <a:rPr lang="en-US" dirty="0"/>
              <a:t> </a:t>
            </a:r>
            <a:r>
              <a:rPr lang="en-US" dirty="0">
                <a:solidFill>
                  <a:srgbClr val="0070C0"/>
                </a:solidFill>
              </a:rPr>
              <a:t>method</a:t>
            </a:r>
            <a:r>
              <a:rPr lang="en-US" dirty="0"/>
              <a:t>, and it returned an instance of the given </a:t>
            </a:r>
            <a:r>
              <a:rPr lang="en-US" dirty="0" smtClean="0"/>
              <a:t>type.</a:t>
            </a:r>
          </a:p>
          <a:p>
            <a:pPr lvl="1"/>
            <a:r>
              <a:rPr lang="en-US" dirty="0" smtClean="0"/>
              <a:t>In </a:t>
            </a:r>
            <a:r>
              <a:rPr lang="en-US" dirty="0"/>
              <a:t>other words, the </a:t>
            </a:r>
            <a:r>
              <a:rPr lang="en-US" dirty="0">
                <a:solidFill>
                  <a:srgbClr val="FF0000"/>
                </a:solidFill>
              </a:rPr>
              <a:t>Get</a:t>
            </a:r>
            <a:r>
              <a:rPr lang="en-US" dirty="0"/>
              <a:t> </a:t>
            </a:r>
            <a:r>
              <a:rPr lang="en-US" dirty="0">
                <a:solidFill>
                  <a:srgbClr val="0070C0"/>
                </a:solidFill>
              </a:rPr>
              <a:t>method</a:t>
            </a:r>
            <a:r>
              <a:rPr lang="en-US" dirty="0"/>
              <a:t> was provided with the </a:t>
            </a:r>
            <a:r>
              <a:rPr lang="en-US" dirty="0">
                <a:solidFill>
                  <a:srgbClr val="FF0000"/>
                </a:solidFill>
              </a:rPr>
              <a:t>root type</a:t>
            </a:r>
            <a:r>
              <a:rPr lang="en-US" dirty="0"/>
              <a:t> (</a:t>
            </a:r>
            <a:r>
              <a:rPr lang="en-US" dirty="0">
                <a:solidFill>
                  <a:srgbClr val="FF0000"/>
                </a:solidFill>
              </a:rPr>
              <a:t>SalutationService</a:t>
            </a:r>
            <a:r>
              <a:rPr lang="en-US" dirty="0"/>
              <a:t>) of our dependency graph and returned the </a:t>
            </a:r>
            <a:r>
              <a:rPr lang="en-US" dirty="0">
                <a:solidFill>
                  <a:srgbClr val="FF0000"/>
                </a:solidFill>
              </a:rPr>
              <a:t>graph </a:t>
            </a:r>
            <a:r>
              <a:rPr lang="en-US" dirty="0" smtClean="0">
                <a:solidFill>
                  <a:srgbClr val="FF0000"/>
                </a:solidFill>
              </a:rPr>
              <a:t>object</a:t>
            </a:r>
            <a:r>
              <a:rPr lang="en-US" dirty="0" smtClean="0"/>
              <a:t>.</a:t>
            </a:r>
          </a:p>
          <a:p>
            <a:pPr lvl="1"/>
            <a:r>
              <a:rPr lang="en-US" dirty="0" smtClean="0"/>
              <a:t>Now </a:t>
            </a:r>
            <a:r>
              <a:rPr lang="en-US" dirty="0"/>
              <a:t>that we know how to setup Ninject, let's move ahead to a more complex example to see how Ninject helps us to implement DI better</a:t>
            </a:r>
            <a:r>
              <a:rPr lang="en-US" dirty="0" smtClean="0"/>
              <a:t>.</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spTree>
    <p:extLst>
      <p:ext uri="{BB962C8B-B14F-4D97-AF65-F5344CB8AC3E}">
        <p14:creationId xmlns:p14="http://schemas.microsoft.com/office/powerpoint/2010/main" val="1247612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It's all about Binding</a:t>
            </a:r>
            <a:endParaRPr lang="en-US" dirty="0">
              <a:solidFill>
                <a:schemeClr val="bg1"/>
              </a:solidFill>
            </a:endParaRPr>
          </a:p>
        </p:txBody>
      </p:sp>
      <p:sp>
        <p:nvSpPr>
          <p:cNvPr id="7" name="Content Placeholder 6"/>
          <p:cNvSpPr>
            <a:spLocks noGrp="1"/>
          </p:cNvSpPr>
          <p:nvPr>
            <p:ph idx="1"/>
          </p:nvPr>
        </p:nvSpPr>
        <p:spPr/>
        <p:txBody>
          <a:bodyPr/>
          <a:lstStyle/>
          <a:p>
            <a:r>
              <a:rPr lang="en-US" dirty="0"/>
              <a:t>In Chapter 1, Understanding Dependency Injection, we </a:t>
            </a:r>
            <a:r>
              <a:rPr lang="en-US" dirty="0">
                <a:solidFill>
                  <a:srgbClr val="0070C0"/>
                </a:solidFill>
              </a:rPr>
              <a:t>implemented </a:t>
            </a:r>
            <a:r>
              <a:rPr lang="en-US" dirty="0">
                <a:solidFill>
                  <a:srgbClr val="FF0000"/>
                </a:solidFill>
              </a:rPr>
              <a:t>DI manually </a:t>
            </a:r>
            <a:r>
              <a:rPr lang="en-US" dirty="0"/>
              <a:t>in the MailService </a:t>
            </a:r>
            <a:r>
              <a:rPr lang="en-US" dirty="0" smtClean="0"/>
              <a:t>class.</a:t>
            </a:r>
          </a:p>
          <a:p>
            <a:pPr lvl="1"/>
            <a:r>
              <a:rPr lang="en-US" dirty="0"/>
              <a:t>Y</a:t>
            </a:r>
            <a:r>
              <a:rPr lang="en-US" dirty="0" smtClean="0"/>
              <a:t>ou </a:t>
            </a:r>
            <a:r>
              <a:rPr lang="en-US" dirty="0"/>
              <a:t>remember that we ignored the </a:t>
            </a:r>
            <a:r>
              <a:rPr lang="en-US" dirty="0">
                <a:solidFill>
                  <a:srgbClr val="0070C0"/>
                </a:solidFill>
              </a:rPr>
              <a:t>configuration</a:t>
            </a:r>
            <a:r>
              <a:rPr lang="en-US" dirty="0"/>
              <a:t> of </a:t>
            </a:r>
            <a:r>
              <a:rPr lang="en-US" dirty="0">
                <a:solidFill>
                  <a:srgbClr val="FF0000"/>
                </a:solidFill>
              </a:rPr>
              <a:t>SmtpClient</a:t>
            </a:r>
            <a:r>
              <a:rPr lang="en-US" dirty="0"/>
              <a:t> to simplify the </a:t>
            </a:r>
            <a:r>
              <a:rPr lang="en-US" dirty="0" smtClean="0"/>
              <a:t>project.</a:t>
            </a:r>
          </a:p>
          <a:p>
            <a:pPr lvl="1"/>
            <a:r>
              <a:rPr lang="en-US" dirty="0" smtClean="0"/>
              <a:t>Now</a:t>
            </a:r>
            <a:r>
              <a:rPr lang="en-US" dirty="0"/>
              <a:t>, we are going to add the configuration of SmtpClient and implement DI using </a:t>
            </a:r>
            <a:r>
              <a:rPr lang="en-US" dirty="0" smtClean="0"/>
              <a:t>Ninject.</a:t>
            </a:r>
          </a:p>
          <a:p>
            <a:pPr lvl="1"/>
            <a:r>
              <a:rPr lang="en-US" dirty="0" smtClean="0"/>
              <a:t>Let's </a:t>
            </a:r>
            <a:r>
              <a:rPr lang="en-US" dirty="0"/>
              <a:t>start by creating the </a:t>
            </a:r>
            <a:r>
              <a:rPr lang="en-US" dirty="0">
                <a:solidFill>
                  <a:srgbClr val="FF0000"/>
                </a:solidFill>
              </a:rPr>
              <a:t>MailConfig</a:t>
            </a:r>
            <a:r>
              <a:rPr lang="en-US" dirty="0"/>
              <a:t> </a:t>
            </a:r>
            <a:r>
              <a:rPr lang="en-US" dirty="0" smtClean="0">
                <a:solidFill>
                  <a:srgbClr val="0070C0"/>
                </a:solidFill>
              </a:rPr>
              <a:t>class</a:t>
            </a:r>
            <a:r>
              <a:rPr lang="en-US" dirty="0"/>
              <a:t> </a:t>
            </a:r>
            <a:r>
              <a:rPr lang="en-US" dirty="0" smtClean="0"/>
              <a:t>– </a:t>
            </a:r>
            <a:r>
              <a:rPr lang="en-US" dirty="0" smtClean="0">
                <a:solidFill>
                  <a:srgbClr val="FF0000"/>
                </a:solidFill>
              </a:rPr>
              <a:t>Code 2-1</a:t>
            </a:r>
            <a:r>
              <a:rPr lang="en-US" dirty="0" smtClean="0"/>
              <a:t>.</a:t>
            </a:r>
          </a:p>
          <a:p>
            <a:pPr lvl="1"/>
            <a:r>
              <a:rPr lang="en-US" dirty="0"/>
              <a:t>Now, we can update the MailService class and incorporate MailServiceConfig</a:t>
            </a:r>
            <a:r>
              <a:rPr lang="en-US" dirty="0" smtClean="0"/>
              <a:t>: </a:t>
            </a:r>
            <a:r>
              <a:rPr lang="en-US" dirty="0" smtClean="0">
                <a:solidFill>
                  <a:srgbClr val="FF0000"/>
                </a:solidFill>
              </a:rPr>
              <a:t>Code 2-2</a:t>
            </a:r>
            <a:r>
              <a:rPr lang="en-US" dirty="0" smtClean="0"/>
              <a:t>.</a:t>
            </a:r>
            <a:endParaRPr lang="en-US" dirty="0"/>
          </a:p>
          <a:p>
            <a:pPr lvl="2"/>
            <a:r>
              <a:rPr lang="en-US" dirty="0"/>
              <a:t>The class consists of two methods and one </a:t>
            </a:r>
            <a:r>
              <a:rPr lang="en-US" dirty="0" smtClean="0"/>
              <a:t>constructor.</a:t>
            </a:r>
          </a:p>
          <a:p>
            <a:pPr lvl="2"/>
            <a:r>
              <a:rPr lang="en-US" dirty="0" smtClean="0"/>
              <a:t>The </a:t>
            </a:r>
            <a:r>
              <a:rPr lang="en-US" dirty="0">
                <a:solidFill>
                  <a:srgbClr val="FF0000"/>
                </a:solidFill>
              </a:rPr>
              <a:t>SendMail</a:t>
            </a:r>
            <a:r>
              <a:rPr lang="en-US" dirty="0"/>
              <a:t> method is not changed so much, except that it is no more instantiating SmtpClient and is using the new introduced client field</a:t>
            </a:r>
            <a:r>
              <a:rPr lang="en-US" dirty="0" smtClean="0"/>
              <a:t>.</a:t>
            </a:r>
          </a:p>
          <a:p>
            <a:pPr lvl="2"/>
            <a:r>
              <a:rPr lang="en-US" dirty="0"/>
              <a:t>We have added a new method called InitializeClient, which instantiates and initializes the client field using the given MailServerConfig </a:t>
            </a:r>
            <a:r>
              <a:rPr lang="en-US" dirty="0" smtClean="0"/>
              <a:t>object.</a:t>
            </a:r>
          </a:p>
          <a:p>
            <a:pPr lvl="2"/>
            <a:r>
              <a:rPr lang="en-US" dirty="0" smtClean="0"/>
              <a:t>The </a:t>
            </a:r>
            <a:r>
              <a:rPr lang="en-US" dirty="0"/>
              <a:t>constructor has been added another parameter, which accepts an object of MailServerConfig, which contains some settings obtained from the application configuration file.</a:t>
            </a:r>
          </a:p>
          <a:p>
            <a:pPr lvl="1"/>
            <a:r>
              <a:rPr lang="en-US" dirty="0"/>
              <a:t>The </a:t>
            </a:r>
            <a:r>
              <a:rPr lang="en-US" dirty="0" smtClean="0">
                <a:solidFill>
                  <a:srgbClr val="FF0000"/>
                </a:solidFill>
              </a:rPr>
              <a:t>Figure 2-1</a:t>
            </a:r>
            <a:r>
              <a:rPr lang="en-US" dirty="0" smtClean="0"/>
              <a:t> shows </a:t>
            </a:r>
            <a:r>
              <a:rPr lang="en-US" dirty="0"/>
              <a:t>the dependency graph of this </a:t>
            </a:r>
            <a:r>
              <a:rPr lang="en-US" dirty="0" smtClean="0"/>
              <a:t>application.</a:t>
            </a:r>
          </a:p>
          <a:p>
            <a:pPr lvl="1"/>
            <a:r>
              <a:rPr lang="en-US" dirty="0"/>
              <a:t>Now, let's see how Ninject is going to resolve the dependencies and create the </a:t>
            </a:r>
            <a:r>
              <a:rPr lang="en-US" dirty="0">
                <a:solidFill>
                  <a:srgbClr val="FF0000"/>
                </a:solidFill>
              </a:rPr>
              <a:t>graph object</a:t>
            </a:r>
            <a:r>
              <a:rPr lang="en-US" dirty="0" smtClean="0"/>
              <a:t>.</a:t>
            </a:r>
            <a:endParaRPr lang="en-US" dirty="0"/>
          </a:p>
        </p:txBody>
      </p:sp>
      <p:sp>
        <p:nvSpPr>
          <p:cNvPr id="3" name="Date Placeholder 2"/>
          <p:cNvSpPr>
            <a:spLocks noGrp="1"/>
          </p:cNvSpPr>
          <p:nvPr>
            <p:ph type="dt" sz="half" idx="2"/>
          </p:nvPr>
        </p:nvSpPr>
        <p:spPr/>
        <p:txBody>
          <a:bodyPr/>
          <a:lstStyle/>
          <a:p>
            <a:fld id="{FEB4F6D9-BB1E-4623-951D-65CA1FF68889}"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34</a:t>
            </a:fld>
            <a:endParaRPr lang="en-US"/>
          </a:p>
        </p:txBody>
      </p:sp>
    </p:spTree>
    <p:extLst>
      <p:ext uri="{BB962C8B-B14F-4D97-AF65-F5344CB8AC3E}">
        <p14:creationId xmlns:p14="http://schemas.microsoft.com/office/powerpoint/2010/main" val="946550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2-1</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35</a:t>
            </a:fld>
            <a:endParaRPr lang="en-US" dirty="0"/>
          </a:p>
        </p:txBody>
      </p:sp>
      <p:pic>
        <p:nvPicPr>
          <p:cNvPr id="3" name="Picture 2"/>
          <p:cNvPicPr>
            <a:picLocks noChangeAspect="1"/>
          </p:cNvPicPr>
          <p:nvPr/>
        </p:nvPicPr>
        <p:blipFill>
          <a:blip r:embed="rId2"/>
          <a:stretch>
            <a:fillRect/>
          </a:stretch>
        </p:blipFill>
        <p:spPr>
          <a:xfrm>
            <a:off x="152400" y="1286934"/>
            <a:ext cx="9130937" cy="3769809"/>
          </a:xfrm>
          <a:prstGeom prst="rect">
            <a:avLst/>
          </a:prstGeom>
          <a:ln>
            <a:solidFill>
              <a:schemeClr val="accent1"/>
            </a:solidFill>
          </a:ln>
        </p:spPr>
      </p:pic>
    </p:spTree>
    <p:extLst>
      <p:ext uri="{BB962C8B-B14F-4D97-AF65-F5344CB8AC3E}">
        <p14:creationId xmlns:p14="http://schemas.microsoft.com/office/powerpoint/2010/main" val="3524070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2-2</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36</a:t>
            </a:fld>
            <a:endParaRPr lang="en-US" dirty="0"/>
          </a:p>
        </p:txBody>
      </p:sp>
      <p:pic>
        <p:nvPicPr>
          <p:cNvPr id="6" name="Picture 5"/>
          <p:cNvPicPr>
            <a:picLocks noChangeAspect="1"/>
          </p:cNvPicPr>
          <p:nvPr/>
        </p:nvPicPr>
        <p:blipFill>
          <a:blip r:embed="rId2"/>
          <a:stretch>
            <a:fillRect/>
          </a:stretch>
        </p:blipFill>
        <p:spPr>
          <a:xfrm>
            <a:off x="152400" y="1268186"/>
            <a:ext cx="8982075" cy="3886200"/>
          </a:xfrm>
          <a:prstGeom prst="rect">
            <a:avLst/>
          </a:prstGeom>
          <a:ln>
            <a:solidFill>
              <a:schemeClr val="accent1"/>
            </a:solidFill>
          </a:ln>
        </p:spPr>
      </p:pic>
    </p:spTree>
    <p:extLst>
      <p:ext uri="{BB962C8B-B14F-4D97-AF65-F5344CB8AC3E}">
        <p14:creationId xmlns:p14="http://schemas.microsoft.com/office/powerpoint/2010/main" val="27129562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2-1</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pic>
        <p:nvPicPr>
          <p:cNvPr id="6" name="Picture 5"/>
          <p:cNvPicPr>
            <a:picLocks noChangeAspect="1"/>
          </p:cNvPicPr>
          <p:nvPr/>
        </p:nvPicPr>
        <p:blipFill>
          <a:blip r:embed="rId2"/>
          <a:stretch>
            <a:fillRect/>
          </a:stretch>
        </p:blipFill>
        <p:spPr>
          <a:xfrm>
            <a:off x="152400" y="1255313"/>
            <a:ext cx="6417401" cy="3099789"/>
          </a:xfrm>
          <a:prstGeom prst="rect">
            <a:avLst/>
          </a:prstGeom>
          <a:ln>
            <a:solidFill>
              <a:schemeClr val="accent1"/>
            </a:solidFill>
          </a:ln>
        </p:spPr>
      </p:pic>
    </p:spTree>
    <p:extLst>
      <p:ext uri="{BB962C8B-B14F-4D97-AF65-F5344CB8AC3E}">
        <p14:creationId xmlns:p14="http://schemas.microsoft.com/office/powerpoint/2010/main" val="1675185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Ninject in action</a:t>
            </a:r>
            <a:endParaRPr lang="en-US" dirty="0"/>
          </a:p>
        </p:txBody>
      </p:sp>
      <p:sp>
        <p:nvSpPr>
          <p:cNvPr id="3" name="Content Placeholder 2"/>
          <p:cNvSpPr>
            <a:spLocks noGrp="1"/>
          </p:cNvSpPr>
          <p:nvPr>
            <p:ph idx="1"/>
          </p:nvPr>
        </p:nvSpPr>
        <p:spPr/>
        <p:txBody>
          <a:bodyPr/>
          <a:lstStyle/>
          <a:p>
            <a:r>
              <a:rPr lang="en-US" dirty="0"/>
              <a:t>Considering the last example, we need a kernel object and give it the starting node of our graph, so that it returns the entire graph as the following code </a:t>
            </a:r>
            <a:r>
              <a:rPr lang="en-US" dirty="0" smtClean="0"/>
              <a:t>shows:</a:t>
            </a:r>
          </a:p>
          <a:p>
            <a:pPr marL="0" indent="0">
              <a:buNone/>
            </a:pPr>
            <a:endParaRPr lang="en-US" dirty="0"/>
          </a:p>
          <a:p>
            <a:pPr marL="0" indent="0">
              <a:buNone/>
            </a:pPr>
            <a:endParaRPr lang="en-US" dirty="0" smtClean="0"/>
          </a:p>
          <a:p>
            <a:pPr lvl="1"/>
            <a:r>
              <a:rPr lang="en-US" dirty="0" smtClean="0"/>
              <a:t>Ninject </a:t>
            </a:r>
            <a:r>
              <a:rPr lang="en-US" dirty="0"/>
              <a:t>starts by resolving the </a:t>
            </a:r>
            <a:r>
              <a:rPr lang="en-US" dirty="0">
                <a:solidFill>
                  <a:srgbClr val="FF0000"/>
                </a:solidFill>
              </a:rPr>
              <a:t>MailService</a:t>
            </a:r>
            <a:r>
              <a:rPr lang="en-US" dirty="0"/>
              <a:t> </a:t>
            </a:r>
            <a:r>
              <a:rPr lang="en-US" dirty="0" smtClean="0"/>
              <a:t>type.</a:t>
            </a:r>
          </a:p>
          <a:p>
            <a:pPr lvl="1"/>
            <a:r>
              <a:rPr lang="en-US" dirty="0" smtClean="0"/>
              <a:t>It </a:t>
            </a:r>
            <a:r>
              <a:rPr lang="en-US" dirty="0"/>
              <a:t>finds the type and realizes that in order to instantiate it, first it should create an instance of </a:t>
            </a:r>
            <a:r>
              <a:rPr lang="en-US" dirty="0">
                <a:solidFill>
                  <a:srgbClr val="FF0000"/>
                </a:solidFill>
              </a:rPr>
              <a:t>MailServerConfig</a:t>
            </a:r>
            <a:r>
              <a:rPr lang="en-US" dirty="0"/>
              <a:t> and </a:t>
            </a:r>
            <a:r>
              <a:rPr lang="en-US" dirty="0" smtClean="0">
                <a:solidFill>
                  <a:srgbClr val="FF0000"/>
                </a:solidFill>
              </a:rPr>
              <a:t>ILogger</a:t>
            </a:r>
            <a:r>
              <a:rPr lang="en-US" dirty="0" smtClean="0"/>
              <a:t>.</a:t>
            </a:r>
          </a:p>
          <a:p>
            <a:pPr lvl="1"/>
            <a:r>
              <a:rPr lang="en-US" dirty="0" smtClean="0"/>
              <a:t>That </a:t>
            </a:r>
            <a:r>
              <a:rPr lang="en-US" dirty="0"/>
              <a:t>is because Ninject automatically creates arguments that should be passed to the constructor of the type being </a:t>
            </a:r>
            <a:r>
              <a:rPr lang="en-US" dirty="0" smtClean="0"/>
              <a:t>instantiated.</a:t>
            </a:r>
          </a:p>
          <a:p>
            <a:pPr lvl="1"/>
            <a:r>
              <a:rPr lang="en-US" dirty="0" smtClean="0"/>
              <a:t>It </a:t>
            </a:r>
            <a:r>
              <a:rPr lang="en-US" dirty="0"/>
              <a:t>injects these arguments to the constructor parameters without us having to instruct it to do </a:t>
            </a:r>
            <a:r>
              <a:rPr lang="en-US" dirty="0" smtClean="0"/>
              <a:t>so.</a:t>
            </a:r>
          </a:p>
          <a:p>
            <a:pPr lvl="1"/>
            <a:r>
              <a:rPr lang="en-US" dirty="0" smtClean="0"/>
              <a:t>Creating </a:t>
            </a:r>
            <a:r>
              <a:rPr lang="en-US" dirty="0"/>
              <a:t>an instance of MailServerConfig is as easy as calling its only constructor, but what about ILogger? ILogger is an interface, and it is not possible to create an instance of an interface </a:t>
            </a:r>
            <a:r>
              <a:rPr lang="en-US" dirty="0" smtClean="0"/>
              <a:t>itself.</a:t>
            </a:r>
          </a:p>
          <a:p>
            <a:pPr lvl="1"/>
            <a:r>
              <a:rPr lang="en-US" dirty="0" smtClean="0"/>
              <a:t>Also</a:t>
            </a:r>
            <a:r>
              <a:rPr lang="en-US" dirty="0"/>
              <a:t>, it may have multiple </a:t>
            </a:r>
            <a:r>
              <a:rPr lang="en-US" dirty="0" smtClean="0"/>
              <a:t>implementations.</a:t>
            </a:r>
          </a:p>
          <a:p>
            <a:pPr lvl="1"/>
            <a:r>
              <a:rPr lang="en-US" dirty="0" smtClean="0"/>
              <a:t>So</a:t>
            </a:r>
            <a:r>
              <a:rPr lang="en-US" dirty="0"/>
              <a:t>, how is Ninject supposed to know which implementation of ILogger to </a:t>
            </a:r>
            <a:r>
              <a:rPr lang="en-US" dirty="0" smtClean="0"/>
              <a:t>use?</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pic>
        <p:nvPicPr>
          <p:cNvPr id="6" name="Picture 5"/>
          <p:cNvPicPr>
            <a:picLocks noChangeAspect="1"/>
          </p:cNvPicPr>
          <p:nvPr/>
        </p:nvPicPr>
        <p:blipFill>
          <a:blip r:embed="rId2"/>
          <a:stretch>
            <a:fillRect/>
          </a:stretch>
        </p:blipFill>
        <p:spPr>
          <a:xfrm>
            <a:off x="1114697" y="2008766"/>
            <a:ext cx="5708060" cy="598498"/>
          </a:xfrm>
          <a:prstGeom prst="rect">
            <a:avLst/>
          </a:prstGeom>
          <a:ln>
            <a:solidFill>
              <a:schemeClr val="accent1"/>
            </a:solidFill>
          </a:ln>
        </p:spPr>
      </p:pic>
    </p:spTree>
    <p:extLst>
      <p:ext uri="{BB962C8B-B14F-4D97-AF65-F5344CB8AC3E}">
        <p14:creationId xmlns:p14="http://schemas.microsoft.com/office/powerpoint/2010/main" val="1610735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Ninject in action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Ninject </a:t>
            </a:r>
            <a:r>
              <a:rPr lang="en-US" dirty="0"/>
              <a:t>uses its </a:t>
            </a:r>
            <a:r>
              <a:rPr lang="en-US" dirty="0">
                <a:solidFill>
                  <a:srgbClr val="FF0000"/>
                </a:solidFill>
              </a:rPr>
              <a:t>Binding system</a:t>
            </a:r>
            <a:r>
              <a:rPr lang="en-US" dirty="0"/>
              <a:t> to decide what implementation to use for a given </a:t>
            </a:r>
            <a:r>
              <a:rPr lang="en-US" dirty="0" smtClean="0"/>
              <a:t>type.</a:t>
            </a:r>
          </a:p>
          <a:p>
            <a:pPr lvl="2"/>
            <a:r>
              <a:rPr lang="en-US" dirty="0" smtClean="0"/>
              <a:t>A </a:t>
            </a:r>
            <a:r>
              <a:rPr lang="en-US" dirty="0"/>
              <a:t>binding is an </a:t>
            </a:r>
            <a:r>
              <a:rPr lang="en-US" dirty="0">
                <a:solidFill>
                  <a:srgbClr val="FF0000"/>
                </a:solidFill>
              </a:rPr>
              <a:t>instruction</a:t>
            </a:r>
            <a:r>
              <a:rPr lang="en-US" dirty="0"/>
              <a:t> which </a:t>
            </a:r>
            <a:r>
              <a:rPr lang="en-US" dirty="0">
                <a:solidFill>
                  <a:srgbClr val="FF0000"/>
                </a:solidFill>
              </a:rPr>
              <a:t>maps</a:t>
            </a:r>
            <a:r>
              <a:rPr lang="en-US" dirty="0"/>
              <a:t> one type (usually an abstract type or an interface) to a </a:t>
            </a:r>
            <a:r>
              <a:rPr lang="en-US" dirty="0">
                <a:solidFill>
                  <a:srgbClr val="FF0000"/>
                </a:solidFill>
              </a:rPr>
              <a:t>concrete type</a:t>
            </a:r>
            <a:r>
              <a:rPr lang="en-US" dirty="0"/>
              <a:t> that matches such a given </a:t>
            </a:r>
            <a:r>
              <a:rPr lang="en-US" dirty="0" smtClean="0"/>
              <a:t>type.</a:t>
            </a:r>
          </a:p>
          <a:p>
            <a:pPr lvl="2"/>
            <a:r>
              <a:rPr lang="en-US" dirty="0" smtClean="0"/>
              <a:t>This </a:t>
            </a:r>
            <a:r>
              <a:rPr lang="en-US" dirty="0"/>
              <a:t>process is also called </a:t>
            </a:r>
            <a:r>
              <a:rPr lang="en-US" dirty="0">
                <a:solidFill>
                  <a:srgbClr val="FF0000"/>
                </a:solidFill>
              </a:rPr>
              <a:t>Service Registration</a:t>
            </a:r>
            <a:r>
              <a:rPr lang="en-US" dirty="0" smtClean="0"/>
              <a:t>.</a:t>
            </a:r>
          </a:p>
          <a:p>
            <a:pPr lvl="1"/>
            <a:r>
              <a:rPr lang="en-US" dirty="0"/>
              <a:t>The following code instructs Ninject how to resolve ILogger: </a:t>
            </a:r>
            <a:endParaRPr lang="en-US" dirty="0" smtClean="0"/>
          </a:p>
          <a:p>
            <a:pPr marL="233363" lvl="1" indent="0">
              <a:buNone/>
            </a:pPr>
            <a:endParaRPr lang="en-US" dirty="0" smtClean="0"/>
          </a:p>
          <a:p>
            <a:pPr marL="233363" lvl="1" indent="0">
              <a:buNone/>
            </a:pPr>
            <a:endParaRPr lang="en-US" dirty="0" smtClean="0"/>
          </a:p>
          <a:p>
            <a:pPr lvl="1"/>
            <a:r>
              <a:rPr lang="en-US" dirty="0" smtClean="0"/>
              <a:t>It </a:t>
            </a:r>
            <a:r>
              <a:rPr lang="en-US" dirty="0"/>
              <a:t>means that Ninject should always use the </a:t>
            </a:r>
            <a:r>
              <a:rPr lang="en-US" dirty="0">
                <a:solidFill>
                  <a:srgbClr val="FF0000"/>
                </a:solidFill>
              </a:rPr>
              <a:t>ConsoleLogger</a:t>
            </a:r>
            <a:r>
              <a:rPr lang="en-US" dirty="0"/>
              <a:t> type as an implementation type for the </a:t>
            </a:r>
            <a:r>
              <a:rPr lang="en-US" dirty="0">
                <a:solidFill>
                  <a:srgbClr val="FF0000"/>
                </a:solidFill>
              </a:rPr>
              <a:t>ILogger</a:t>
            </a:r>
            <a:r>
              <a:rPr lang="en-US" dirty="0"/>
              <a:t> </a:t>
            </a:r>
            <a:r>
              <a:rPr lang="en-US" dirty="0" smtClean="0"/>
              <a:t>type.</a:t>
            </a:r>
          </a:p>
          <a:p>
            <a:pPr lvl="1"/>
            <a:r>
              <a:rPr lang="en-US" dirty="0" smtClean="0"/>
              <a:t>The </a:t>
            </a:r>
            <a:r>
              <a:rPr lang="en-US" dirty="0"/>
              <a:t>final Main method's body looks like this</a:t>
            </a:r>
            <a:r>
              <a:rPr lang="en-US" dirty="0" smtClean="0"/>
              <a:t>:</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pic>
        <p:nvPicPr>
          <p:cNvPr id="7" name="Picture 6"/>
          <p:cNvPicPr>
            <a:picLocks noChangeAspect="1"/>
          </p:cNvPicPr>
          <p:nvPr/>
        </p:nvPicPr>
        <p:blipFill>
          <a:blip r:embed="rId2"/>
          <a:stretch>
            <a:fillRect/>
          </a:stretch>
        </p:blipFill>
        <p:spPr>
          <a:xfrm>
            <a:off x="967603" y="3109504"/>
            <a:ext cx="5972175" cy="342900"/>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967603" y="4621378"/>
            <a:ext cx="7377656" cy="1752752"/>
          </a:xfrm>
          <a:prstGeom prst="rect">
            <a:avLst/>
          </a:prstGeom>
          <a:ln>
            <a:solidFill>
              <a:schemeClr val="accent1"/>
            </a:solidFill>
          </a:ln>
        </p:spPr>
      </p:pic>
    </p:spTree>
    <p:extLst>
      <p:ext uri="{BB962C8B-B14F-4D97-AF65-F5344CB8AC3E}">
        <p14:creationId xmlns:p14="http://schemas.microsoft.com/office/powerpoint/2010/main" val="124442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This chapter introduces the Dependency Injection (</a:t>
            </a:r>
            <a:r>
              <a:rPr lang="en-US" sz="2000" dirty="0">
                <a:solidFill>
                  <a:srgbClr val="FF0000"/>
                </a:solidFill>
              </a:rPr>
              <a:t>DI</a:t>
            </a:r>
            <a:r>
              <a:rPr lang="en-US" sz="2000" dirty="0"/>
              <a:t>) concepts and describes the advantages of using this </a:t>
            </a:r>
            <a:r>
              <a:rPr lang="en-US" sz="2000" dirty="0" smtClean="0">
                <a:solidFill>
                  <a:srgbClr val="FF0000"/>
                </a:solidFill>
              </a:rPr>
              <a:t>pattern</a:t>
            </a:r>
            <a:r>
              <a:rPr lang="en-US" sz="2000" dirty="0" smtClean="0"/>
              <a:t>.</a:t>
            </a:r>
          </a:p>
          <a:p>
            <a:pPr marL="457200">
              <a:buFont typeface="Wingdings" panose="05000000000000000000" pitchFamily="2" charset="2"/>
              <a:buChar char="§"/>
            </a:pPr>
            <a:r>
              <a:rPr lang="en-US" sz="2000" dirty="0" smtClean="0"/>
              <a:t>We </a:t>
            </a:r>
            <a:r>
              <a:rPr lang="en-US" sz="2000" dirty="0"/>
              <a:t>will also go through a simple example and implement the </a:t>
            </a:r>
            <a:r>
              <a:rPr lang="en-US" sz="2000" dirty="0">
                <a:solidFill>
                  <a:srgbClr val="FF0000"/>
                </a:solidFill>
              </a:rPr>
              <a:t>principles and patterns</a:t>
            </a:r>
            <a:r>
              <a:rPr lang="en-US" sz="2000" dirty="0"/>
              <a:t> related to the DI technique to </a:t>
            </a:r>
            <a:r>
              <a:rPr lang="en-US" sz="2000" dirty="0" smtClean="0"/>
              <a:t>it.</a:t>
            </a:r>
          </a:p>
          <a:p>
            <a:pPr marL="457200">
              <a:buFont typeface="Wingdings" panose="05000000000000000000" pitchFamily="2" charset="2"/>
              <a:buChar char="§"/>
            </a:pPr>
            <a:r>
              <a:rPr lang="en-US" sz="2000" dirty="0" smtClean="0"/>
              <a:t>After </a:t>
            </a:r>
            <a:r>
              <a:rPr lang="en-US" sz="2000" dirty="0"/>
              <a:t>understanding what a </a:t>
            </a:r>
            <a:r>
              <a:rPr lang="en-US" sz="2000" dirty="0">
                <a:solidFill>
                  <a:srgbClr val="FF0000"/>
                </a:solidFill>
              </a:rPr>
              <a:t>DI container</a:t>
            </a:r>
            <a:r>
              <a:rPr lang="en-US" sz="2000" dirty="0"/>
              <a:t> is, we will discuss why Ninject is a suitable </a:t>
            </a:r>
            <a:r>
              <a:rPr lang="en-US" sz="2000" dirty="0" smtClean="0"/>
              <a:t>one.</a:t>
            </a:r>
          </a:p>
          <a:p>
            <a:pPr marL="457200">
              <a:buFont typeface="Wingdings" panose="05000000000000000000" pitchFamily="2" charset="2"/>
              <a:buChar char="§"/>
            </a:pPr>
            <a:r>
              <a:rPr lang="en-US" sz="2000" dirty="0" smtClean="0"/>
              <a:t>By </a:t>
            </a:r>
            <a:r>
              <a:rPr lang="en-US" sz="2000" dirty="0"/>
              <a:t>the end of this chapter, the reader is expected to have a good understanding of DI and how Ninject can help them as a </a:t>
            </a:r>
            <a:r>
              <a:rPr lang="en-US" sz="2000" dirty="0">
                <a:solidFill>
                  <a:srgbClr val="FF0000"/>
                </a:solidFill>
              </a:rPr>
              <a:t>DI </a:t>
            </a:r>
            <a:r>
              <a:rPr lang="en-US" sz="2000" dirty="0" smtClean="0">
                <a:solidFill>
                  <a:srgbClr val="FF0000"/>
                </a:solidFill>
              </a:rPr>
              <a:t>container</a:t>
            </a:r>
            <a:r>
              <a:rPr lang="en-US" sz="2000" dirty="0" smtClean="0"/>
              <a:t>.</a:t>
            </a:r>
          </a:p>
          <a:p>
            <a:pPr marL="457200">
              <a:buFont typeface="Wingdings" panose="05000000000000000000" pitchFamily="2" charset="2"/>
              <a:buChar char="§"/>
            </a:pPr>
            <a:r>
              <a:rPr lang="en-US" sz="2000" dirty="0" smtClean="0"/>
              <a:t>The </a:t>
            </a:r>
            <a:r>
              <a:rPr lang="en-US" sz="2000" dirty="0"/>
              <a:t>topics covered in this chapter are: </a:t>
            </a:r>
          </a:p>
          <a:p>
            <a:pPr marL="685800">
              <a:buFont typeface="Wingdings" panose="05000000000000000000" pitchFamily="2" charset="2"/>
              <a:buChar char="ü"/>
            </a:pPr>
            <a:r>
              <a:rPr lang="en-US" sz="2000" dirty="0" smtClean="0"/>
              <a:t>What </a:t>
            </a:r>
            <a:r>
              <a:rPr lang="en-US" sz="2000" dirty="0"/>
              <a:t>is Dependency </a:t>
            </a:r>
            <a:r>
              <a:rPr lang="en-US" sz="2000" dirty="0" smtClean="0"/>
              <a:t>Injection?</a:t>
            </a:r>
          </a:p>
          <a:p>
            <a:pPr marL="685800">
              <a:buFont typeface="Wingdings" panose="05000000000000000000" pitchFamily="2" charset="2"/>
              <a:buChar char="ü"/>
            </a:pPr>
            <a:r>
              <a:rPr lang="en-US" sz="2000" dirty="0" smtClean="0"/>
              <a:t>How </a:t>
            </a:r>
            <a:r>
              <a:rPr lang="en-US" sz="2000" dirty="0"/>
              <a:t>can DI </a:t>
            </a:r>
            <a:r>
              <a:rPr lang="en-US" sz="2000" dirty="0" smtClean="0"/>
              <a:t>help?</a:t>
            </a:r>
          </a:p>
          <a:p>
            <a:pPr marL="685800">
              <a:buFont typeface="Wingdings" panose="05000000000000000000" pitchFamily="2" charset="2"/>
              <a:buChar char="ü"/>
            </a:pPr>
            <a:r>
              <a:rPr lang="en-US" sz="2000" dirty="0" smtClean="0"/>
              <a:t>My </a:t>
            </a:r>
            <a:r>
              <a:rPr lang="en-US" sz="2000" dirty="0"/>
              <a:t>first DI </a:t>
            </a:r>
            <a:r>
              <a:rPr lang="en-US" sz="2000" dirty="0" smtClean="0"/>
              <a:t>application</a:t>
            </a:r>
          </a:p>
          <a:p>
            <a:pPr marL="685800">
              <a:buFont typeface="Wingdings" panose="05000000000000000000" pitchFamily="2" charset="2"/>
              <a:buChar char="ü"/>
            </a:pPr>
            <a:r>
              <a:rPr lang="en-US" sz="2000" dirty="0" smtClean="0"/>
              <a:t>DI </a:t>
            </a:r>
            <a:r>
              <a:rPr lang="en-US" sz="2000" dirty="0"/>
              <a:t>Containers </a:t>
            </a:r>
            <a:endParaRPr lang="en-US" sz="2000" dirty="0" smtClean="0"/>
          </a:p>
          <a:p>
            <a:pPr marL="685800">
              <a:buFont typeface="Wingdings" panose="05000000000000000000" pitchFamily="2" charset="2"/>
              <a:buChar char="ü"/>
            </a:pPr>
            <a:r>
              <a:rPr lang="en-US" sz="2000" dirty="0" smtClean="0"/>
              <a:t>Why use Ninject?</a:t>
            </a:r>
            <a:endParaRPr lang="en-US" sz="2000" dirty="0"/>
          </a:p>
        </p:txBody>
      </p:sp>
      <p:sp>
        <p:nvSpPr>
          <p:cNvPr id="3" name="Date Placeholder 2"/>
          <p:cNvSpPr>
            <a:spLocks noGrp="1"/>
          </p:cNvSpPr>
          <p:nvPr>
            <p:ph type="dt" sz="half" idx="2"/>
          </p:nvPr>
        </p:nvSpPr>
        <p:spPr/>
        <p:txBody>
          <a:bodyPr/>
          <a:lstStyle/>
          <a:p>
            <a:fld id="{565E8010-D889-4716-8E18-565D22E79D32}"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4</a:t>
            </a:fld>
            <a:endParaRPr lang="en-US"/>
          </a:p>
        </p:txBody>
      </p:sp>
    </p:spTree>
    <p:extLst>
      <p:ext uri="{BB962C8B-B14F-4D97-AF65-F5344CB8AC3E}">
        <p14:creationId xmlns:p14="http://schemas.microsoft.com/office/powerpoint/2010/main" val="20923842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If multiple services should be bound to a single component, use this syntax</a:t>
            </a:r>
            <a:r>
              <a:rPr lang="en-US" dirty="0" smtClean="0"/>
              <a:t>:</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pic>
        <p:nvPicPr>
          <p:cNvPr id="6" name="Picture 5"/>
          <p:cNvPicPr>
            <a:picLocks noChangeAspect="1"/>
          </p:cNvPicPr>
          <p:nvPr/>
        </p:nvPicPr>
        <p:blipFill>
          <a:blip r:embed="rId2"/>
          <a:stretch>
            <a:fillRect/>
          </a:stretch>
        </p:blipFill>
        <p:spPr>
          <a:xfrm>
            <a:off x="533400" y="1812743"/>
            <a:ext cx="7105650" cy="323850"/>
          </a:xfrm>
          <a:prstGeom prst="rect">
            <a:avLst/>
          </a:prstGeom>
          <a:ln>
            <a:solidFill>
              <a:schemeClr val="accent1"/>
            </a:solidFill>
          </a:ln>
        </p:spPr>
      </p:pic>
    </p:spTree>
    <p:extLst>
      <p:ext uri="{BB962C8B-B14F-4D97-AF65-F5344CB8AC3E}">
        <p14:creationId xmlns:p14="http://schemas.microsoft.com/office/powerpoint/2010/main" val="1678997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Object Lifetime</a:t>
            </a:r>
            <a:endParaRPr lang="en-US" dirty="0">
              <a:solidFill>
                <a:schemeClr val="bg1"/>
              </a:solidFill>
            </a:endParaRPr>
          </a:p>
        </p:txBody>
      </p:sp>
      <p:sp>
        <p:nvSpPr>
          <p:cNvPr id="7" name="Content Placeholder 6"/>
          <p:cNvSpPr>
            <a:spLocks noGrp="1"/>
          </p:cNvSpPr>
          <p:nvPr>
            <p:ph idx="1"/>
          </p:nvPr>
        </p:nvSpPr>
        <p:spPr/>
        <p:txBody>
          <a:bodyPr/>
          <a:lstStyle/>
          <a:p>
            <a:r>
              <a:rPr lang="en-US" dirty="0"/>
              <a:t>One of the responsibilities of a DI container is to </a:t>
            </a:r>
            <a:r>
              <a:rPr lang="en-US" dirty="0">
                <a:solidFill>
                  <a:srgbClr val="0070C0"/>
                </a:solidFill>
              </a:rPr>
              <a:t>manage</a:t>
            </a:r>
            <a:r>
              <a:rPr lang="en-US" dirty="0"/>
              <a:t> the </a:t>
            </a:r>
            <a:r>
              <a:rPr lang="en-US" dirty="0">
                <a:solidFill>
                  <a:srgbClr val="FF0000"/>
                </a:solidFill>
              </a:rPr>
              <a:t>lifetime of objects</a:t>
            </a:r>
            <a:r>
              <a:rPr lang="en-US" dirty="0"/>
              <a:t> </a:t>
            </a:r>
            <a:r>
              <a:rPr lang="en-US" dirty="0">
                <a:solidFill>
                  <a:srgbClr val="0070C0"/>
                </a:solidFill>
              </a:rPr>
              <a:t>that it </a:t>
            </a:r>
            <a:r>
              <a:rPr lang="en-US" dirty="0" smtClean="0">
                <a:solidFill>
                  <a:srgbClr val="FF0000"/>
                </a:solidFill>
              </a:rPr>
              <a:t>creates</a:t>
            </a:r>
            <a:r>
              <a:rPr lang="en-US" dirty="0" smtClean="0"/>
              <a:t>.</a:t>
            </a:r>
          </a:p>
          <a:p>
            <a:pPr lvl="1"/>
            <a:r>
              <a:rPr lang="en-US" dirty="0" smtClean="0"/>
              <a:t>It </a:t>
            </a:r>
            <a:r>
              <a:rPr lang="en-US" dirty="0"/>
              <a:t>should decide when to </a:t>
            </a:r>
            <a:r>
              <a:rPr lang="en-US" dirty="0">
                <a:solidFill>
                  <a:srgbClr val="FF0000"/>
                </a:solidFill>
              </a:rPr>
              <a:t>create</a:t>
            </a:r>
            <a:r>
              <a:rPr lang="en-US" dirty="0"/>
              <a:t> a </a:t>
            </a:r>
            <a:r>
              <a:rPr lang="en-US" dirty="0">
                <a:solidFill>
                  <a:srgbClr val="FF0000"/>
                </a:solidFill>
              </a:rPr>
              <a:t>new instance</a:t>
            </a:r>
            <a:r>
              <a:rPr lang="en-US" dirty="0"/>
              <a:t> of the </a:t>
            </a:r>
            <a:r>
              <a:rPr lang="en-US" dirty="0">
                <a:solidFill>
                  <a:srgbClr val="0070C0"/>
                </a:solidFill>
              </a:rPr>
              <a:t>given type </a:t>
            </a:r>
            <a:r>
              <a:rPr lang="en-US" dirty="0"/>
              <a:t>and when to </a:t>
            </a:r>
            <a:r>
              <a:rPr lang="en-US" dirty="0">
                <a:solidFill>
                  <a:srgbClr val="FF0000"/>
                </a:solidFill>
              </a:rPr>
              <a:t>use</a:t>
            </a:r>
            <a:r>
              <a:rPr lang="en-US" dirty="0"/>
              <a:t> </a:t>
            </a:r>
            <a:r>
              <a:rPr lang="en-US" dirty="0">
                <a:solidFill>
                  <a:srgbClr val="0070C0"/>
                </a:solidFill>
              </a:rPr>
              <a:t>an</a:t>
            </a:r>
            <a:r>
              <a:rPr lang="en-US" dirty="0"/>
              <a:t> </a:t>
            </a:r>
            <a:r>
              <a:rPr lang="en-US" dirty="0">
                <a:solidFill>
                  <a:srgbClr val="FF0000"/>
                </a:solidFill>
              </a:rPr>
              <a:t>existing </a:t>
            </a:r>
            <a:r>
              <a:rPr lang="en-US" dirty="0" smtClean="0">
                <a:solidFill>
                  <a:srgbClr val="FF0000"/>
                </a:solidFill>
              </a:rPr>
              <a:t>instance</a:t>
            </a:r>
            <a:r>
              <a:rPr lang="en-US" dirty="0" smtClean="0"/>
              <a:t>.</a:t>
            </a:r>
          </a:p>
          <a:p>
            <a:pPr lvl="1"/>
            <a:r>
              <a:rPr lang="en-US" dirty="0" smtClean="0"/>
              <a:t>It </a:t>
            </a:r>
            <a:r>
              <a:rPr lang="en-US" dirty="0"/>
              <a:t>should also take care of </a:t>
            </a:r>
            <a:r>
              <a:rPr lang="en-US" dirty="0">
                <a:solidFill>
                  <a:srgbClr val="FF0000"/>
                </a:solidFill>
              </a:rPr>
              <a:t>disposing of objects </a:t>
            </a:r>
            <a:r>
              <a:rPr lang="en-US" dirty="0"/>
              <a:t>when they are not used </a:t>
            </a:r>
            <a:r>
              <a:rPr lang="en-US" dirty="0" smtClean="0"/>
              <a:t>anymore.</a:t>
            </a:r>
          </a:p>
          <a:p>
            <a:pPr lvl="1"/>
            <a:r>
              <a:rPr lang="en-US" dirty="0" smtClean="0"/>
              <a:t>Ninject </a:t>
            </a:r>
            <a:r>
              <a:rPr lang="en-US" dirty="0"/>
              <a:t>has a strong support for managing Object Lifetime in different </a:t>
            </a:r>
            <a:r>
              <a:rPr lang="en-US" dirty="0" smtClean="0"/>
              <a:t>situations.</a:t>
            </a:r>
          </a:p>
          <a:p>
            <a:pPr lvl="1"/>
            <a:r>
              <a:rPr lang="en-US" dirty="0" smtClean="0"/>
              <a:t>Whenever </a:t>
            </a:r>
            <a:r>
              <a:rPr lang="en-US" dirty="0"/>
              <a:t>we define a binding, we can declare the </a:t>
            </a:r>
            <a:r>
              <a:rPr lang="en-US" dirty="0">
                <a:solidFill>
                  <a:srgbClr val="FF0000"/>
                </a:solidFill>
              </a:rPr>
              <a:t>scope </a:t>
            </a:r>
            <a:r>
              <a:rPr lang="en-US" dirty="0"/>
              <a:t>of the </a:t>
            </a:r>
            <a:r>
              <a:rPr lang="en-US" dirty="0">
                <a:solidFill>
                  <a:srgbClr val="0070C0"/>
                </a:solidFill>
              </a:rPr>
              <a:t>object</a:t>
            </a:r>
            <a:r>
              <a:rPr lang="en-US" dirty="0"/>
              <a:t> </a:t>
            </a:r>
            <a:r>
              <a:rPr lang="en-US" dirty="0">
                <a:solidFill>
                  <a:srgbClr val="FF0000"/>
                </a:solidFill>
              </a:rPr>
              <a:t>instance</a:t>
            </a:r>
            <a:r>
              <a:rPr lang="en-US" dirty="0"/>
              <a:t> </a:t>
            </a:r>
            <a:r>
              <a:rPr lang="en-US" dirty="0">
                <a:solidFill>
                  <a:srgbClr val="0070C0"/>
                </a:solidFill>
              </a:rPr>
              <a:t>being</a:t>
            </a:r>
            <a:r>
              <a:rPr lang="en-US" dirty="0"/>
              <a:t> </a:t>
            </a:r>
            <a:r>
              <a:rPr lang="en-US" dirty="0" smtClean="0">
                <a:solidFill>
                  <a:srgbClr val="FF0000"/>
                </a:solidFill>
              </a:rPr>
              <a:t>created</a:t>
            </a:r>
            <a:r>
              <a:rPr lang="en-US" dirty="0" smtClean="0"/>
              <a:t>.</a:t>
            </a:r>
          </a:p>
          <a:p>
            <a:pPr lvl="1"/>
            <a:r>
              <a:rPr lang="en-US" dirty="0" smtClean="0"/>
              <a:t>Within </a:t>
            </a:r>
            <a:r>
              <a:rPr lang="en-US" dirty="0"/>
              <a:t>that scope, the object instance will be reused and exist exactly once for each </a:t>
            </a:r>
            <a:r>
              <a:rPr lang="en-US" dirty="0" smtClean="0"/>
              <a:t>binding.</a:t>
            </a:r>
          </a:p>
          <a:p>
            <a:pPr lvl="1"/>
            <a:r>
              <a:rPr lang="en-US" dirty="0" smtClean="0"/>
              <a:t>Note </a:t>
            </a:r>
            <a:r>
              <a:rPr lang="en-US" dirty="0"/>
              <a:t>that an object is not allowed to have a dependency on an object with shorter lifetime</a:t>
            </a:r>
            <a:r>
              <a:rPr lang="en-US" dirty="0" smtClean="0"/>
              <a:t>.</a:t>
            </a:r>
            <a:endParaRPr lang="en-US" dirty="0"/>
          </a:p>
        </p:txBody>
      </p:sp>
      <p:sp>
        <p:nvSpPr>
          <p:cNvPr id="3" name="Date Placeholder 2"/>
          <p:cNvSpPr>
            <a:spLocks noGrp="1"/>
          </p:cNvSpPr>
          <p:nvPr>
            <p:ph type="dt" sz="half" idx="2"/>
          </p:nvPr>
        </p:nvSpPr>
        <p:spPr/>
        <p:txBody>
          <a:bodyPr/>
          <a:lstStyle/>
          <a:p>
            <a:fld id="{8D08E918-20C0-4A13-A842-8FF5F05493AC}"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41</a:t>
            </a:fld>
            <a:endParaRPr lang="en-US"/>
          </a:p>
        </p:txBody>
      </p:sp>
    </p:spTree>
    <p:extLst>
      <p:ext uri="{BB962C8B-B14F-4D97-AF65-F5344CB8AC3E}">
        <p14:creationId xmlns:p14="http://schemas.microsoft.com/office/powerpoint/2010/main" val="12354300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Transient scope</a:t>
            </a:r>
            <a:endParaRPr lang="en-US" dirty="0"/>
          </a:p>
        </p:txBody>
      </p:sp>
      <p:sp>
        <p:nvSpPr>
          <p:cNvPr id="7" name="Content Placeholder 6"/>
          <p:cNvSpPr>
            <a:spLocks noGrp="1"/>
          </p:cNvSpPr>
          <p:nvPr>
            <p:ph idx="1"/>
          </p:nvPr>
        </p:nvSpPr>
        <p:spPr/>
        <p:txBody>
          <a:bodyPr/>
          <a:lstStyle/>
          <a:p>
            <a:r>
              <a:rPr lang="en-US" dirty="0"/>
              <a:t>In Transient scope, the object lifetime is not managed by </a:t>
            </a:r>
            <a:r>
              <a:rPr lang="en-US" dirty="0" smtClean="0"/>
              <a:t>Ninject.</a:t>
            </a:r>
          </a:p>
          <a:p>
            <a:pPr lvl="1"/>
            <a:r>
              <a:rPr lang="en-US" dirty="0" smtClean="0"/>
              <a:t>Whenever </a:t>
            </a:r>
            <a:r>
              <a:rPr lang="en-US" dirty="0"/>
              <a:t>we request an instance of a type, a new one will be </a:t>
            </a:r>
            <a:r>
              <a:rPr lang="en-US" dirty="0" smtClean="0"/>
              <a:t>created.</a:t>
            </a:r>
          </a:p>
          <a:p>
            <a:pPr lvl="1"/>
            <a:r>
              <a:rPr lang="en-US" dirty="0" smtClean="0"/>
              <a:t>Ninject </a:t>
            </a:r>
            <a:r>
              <a:rPr lang="en-US" dirty="0"/>
              <a:t>doesn't take care of keeping the created instance or disposing of it in this </a:t>
            </a:r>
            <a:r>
              <a:rPr lang="en-US" dirty="0" smtClean="0"/>
              <a:t>scope.</a:t>
            </a:r>
          </a:p>
          <a:p>
            <a:pPr lvl="1"/>
            <a:r>
              <a:rPr lang="en-US" dirty="0" smtClean="0"/>
              <a:t>This </a:t>
            </a:r>
            <a:r>
              <a:rPr lang="en-US" dirty="0"/>
              <a:t>is the </a:t>
            </a:r>
            <a:r>
              <a:rPr lang="en-US" dirty="0">
                <a:solidFill>
                  <a:srgbClr val="FF0000"/>
                </a:solidFill>
              </a:rPr>
              <a:t>default</a:t>
            </a:r>
            <a:r>
              <a:rPr lang="en-US" dirty="0"/>
              <a:t> </a:t>
            </a:r>
            <a:r>
              <a:rPr lang="en-US" dirty="0">
                <a:solidFill>
                  <a:srgbClr val="0070C0"/>
                </a:solidFill>
              </a:rPr>
              <a:t>object scope</a:t>
            </a:r>
            <a:r>
              <a:rPr lang="en-US" dirty="0"/>
              <a:t> in </a:t>
            </a:r>
            <a:r>
              <a:rPr lang="en-US" dirty="0" smtClean="0"/>
              <a:t>Ninject.</a:t>
            </a:r>
          </a:p>
          <a:p>
            <a:pPr lvl="1"/>
            <a:r>
              <a:rPr lang="en-US" dirty="0" smtClean="0"/>
              <a:t>If </a:t>
            </a:r>
            <a:r>
              <a:rPr lang="en-US" dirty="0"/>
              <a:t>no scope is explicitly specified, they are transient-scoped. In the previous code, both ConsoleLogger and MailService were treated in the Transient scope because the object scope was not specified</a:t>
            </a:r>
            <a:r>
              <a:rPr lang="en-US" dirty="0" smtClean="0"/>
              <a:t>.</a:t>
            </a:r>
            <a:endParaRPr lang="en-US" dirty="0"/>
          </a:p>
        </p:txBody>
      </p:sp>
      <p:sp>
        <p:nvSpPr>
          <p:cNvPr id="4" name="Date Placeholder 3"/>
          <p:cNvSpPr>
            <a:spLocks noGrp="1"/>
          </p:cNvSpPr>
          <p:nvPr>
            <p:ph type="dt" sz="half" idx="2"/>
          </p:nvPr>
        </p:nvSpPr>
        <p:spPr/>
        <p:txBody>
          <a:bodyPr/>
          <a:lstStyle/>
          <a:p>
            <a:fld id="{0D571D8E-8052-47DC-9FBC-352A41E1E5AD}"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spTree>
    <p:extLst>
      <p:ext uri="{BB962C8B-B14F-4D97-AF65-F5344CB8AC3E}">
        <p14:creationId xmlns:p14="http://schemas.microsoft.com/office/powerpoint/2010/main" val="810786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scope</a:t>
            </a:r>
            <a:endParaRPr lang="en-US" dirty="0"/>
          </a:p>
        </p:txBody>
      </p:sp>
      <p:sp>
        <p:nvSpPr>
          <p:cNvPr id="3" name="Content Placeholder 2"/>
          <p:cNvSpPr>
            <a:spLocks noGrp="1"/>
          </p:cNvSpPr>
          <p:nvPr>
            <p:ph idx="1"/>
          </p:nvPr>
        </p:nvSpPr>
        <p:spPr/>
        <p:txBody>
          <a:bodyPr/>
          <a:lstStyle/>
          <a:p>
            <a:r>
              <a:rPr lang="en-US" dirty="0"/>
              <a:t>In the previous example, the ILogger interface is bound to the ConsoleLogger class, which means whenever Ninject encounters ILogger, it should create a new instance of </a:t>
            </a:r>
            <a:r>
              <a:rPr lang="en-US" dirty="0" smtClean="0"/>
              <a:t>ConsoleLogger.</a:t>
            </a:r>
          </a:p>
          <a:p>
            <a:pPr lvl="1"/>
            <a:r>
              <a:rPr lang="en-US" dirty="0" smtClean="0"/>
              <a:t>But </a:t>
            </a:r>
            <a:r>
              <a:rPr lang="en-US" dirty="0"/>
              <a:t>we don't really need multiple instances of ConsoleLogger in all of the classes that need to log to console. Looks like it is a good idea to make ConsoleLogger </a:t>
            </a:r>
            <a:r>
              <a:rPr lang="en-US" dirty="0" smtClean="0"/>
              <a:t>singleton.</a:t>
            </a:r>
          </a:p>
          <a:p>
            <a:pPr lvl="1"/>
            <a:r>
              <a:rPr lang="en-US" dirty="0" smtClean="0"/>
              <a:t>There </a:t>
            </a:r>
            <a:r>
              <a:rPr lang="en-US" dirty="0"/>
              <a:t>are two approaches to achieve </a:t>
            </a:r>
            <a:r>
              <a:rPr lang="en-US" dirty="0" smtClean="0"/>
              <a:t>this.</a:t>
            </a:r>
          </a:p>
          <a:p>
            <a:pPr lvl="1"/>
            <a:r>
              <a:rPr lang="en-US" dirty="0" smtClean="0"/>
              <a:t>The </a:t>
            </a:r>
            <a:r>
              <a:rPr lang="en-US" dirty="0"/>
              <a:t>first one is using one of the Singleton patterns</a:t>
            </a:r>
            <a:r>
              <a:rPr lang="en-US" dirty="0" smtClean="0"/>
              <a:t>: </a:t>
            </a:r>
            <a:r>
              <a:rPr lang="en-US" dirty="0" smtClean="0">
                <a:solidFill>
                  <a:srgbClr val="FF0000"/>
                </a:solidFill>
              </a:rPr>
              <a:t>Code 2-3</a:t>
            </a:r>
            <a:r>
              <a:rPr lang="en-US" dirty="0" smtClean="0"/>
              <a:t>.</a:t>
            </a:r>
          </a:p>
          <a:p>
            <a:pPr lvl="2"/>
            <a:r>
              <a:rPr lang="en-US" dirty="0"/>
              <a:t>And instructing the binding to always use the provided instance rather than every time creating a new instance of </a:t>
            </a:r>
            <a:r>
              <a:rPr lang="en-US" dirty="0" smtClean="0"/>
              <a:t>ConsoleLogger.</a:t>
            </a:r>
          </a:p>
          <a:p>
            <a:pPr lvl="2"/>
            <a:r>
              <a:rPr lang="en-US" dirty="0" smtClean="0"/>
              <a:t>We </a:t>
            </a:r>
            <a:r>
              <a:rPr lang="en-US" dirty="0"/>
              <a:t>can achieve this by using the ToConstant </a:t>
            </a:r>
            <a:r>
              <a:rPr lang="en-US" dirty="0">
                <a:solidFill>
                  <a:srgbClr val="0070C0"/>
                </a:solidFill>
              </a:rPr>
              <a:t>method</a:t>
            </a:r>
            <a:r>
              <a:rPr lang="en-US" dirty="0" smtClean="0"/>
              <a:t>:</a:t>
            </a:r>
          </a:p>
          <a:p>
            <a:pPr marL="460375" lvl="2" indent="0">
              <a:buNone/>
            </a:pPr>
            <a:endParaRPr lang="en-US" dirty="0"/>
          </a:p>
          <a:p>
            <a:pPr marL="460375" lvl="2" indent="0">
              <a:buNone/>
            </a:pPr>
            <a:endParaRPr lang="en-US" dirty="0"/>
          </a:p>
          <a:p>
            <a:pPr lvl="1"/>
            <a:r>
              <a:rPr lang="en-US" dirty="0"/>
              <a:t>However, if we make a singleton type like this, we will draw some limitations to our class. For example, we won't be able to unit test, it because it doesn't have a default </a:t>
            </a:r>
            <a:r>
              <a:rPr lang="en-US" dirty="0" smtClean="0"/>
              <a:t>constructor.</a:t>
            </a:r>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43</a:t>
            </a:fld>
            <a:endParaRPr lang="en-US" dirty="0"/>
          </a:p>
        </p:txBody>
      </p:sp>
      <p:pic>
        <p:nvPicPr>
          <p:cNvPr id="6" name="Picture 5"/>
          <p:cNvPicPr>
            <a:picLocks noChangeAspect="1"/>
          </p:cNvPicPr>
          <p:nvPr/>
        </p:nvPicPr>
        <p:blipFill>
          <a:blip r:embed="rId2"/>
          <a:stretch>
            <a:fillRect/>
          </a:stretch>
        </p:blipFill>
        <p:spPr>
          <a:xfrm>
            <a:off x="914400" y="4347186"/>
            <a:ext cx="7798254" cy="314894"/>
          </a:xfrm>
          <a:prstGeom prst="rect">
            <a:avLst/>
          </a:prstGeom>
          <a:ln>
            <a:solidFill>
              <a:schemeClr val="accent1"/>
            </a:solidFill>
          </a:ln>
        </p:spPr>
      </p:pic>
    </p:spTree>
    <p:extLst>
      <p:ext uri="{BB962C8B-B14F-4D97-AF65-F5344CB8AC3E}">
        <p14:creationId xmlns:p14="http://schemas.microsoft.com/office/powerpoint/2010/main" val="1273632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scope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Using </a:t>
            </a:r>
            <a:r>
              <a:rPr lang="en-US" dirty="0">
                <a:solidFill>
                  <a:srgbClr val="FF0000"/>
                </a:solidFill>
              </a:rPr>
              <a:t>lifetime management</a:t>
            </a:r>
            <a:r>
              <a:rPr lang="en-US" dirty="0"/>
              <a:t> of Ninject, we will be able to have singleton objects without having to make their type </a:t>
            </a:r>
            <a:r>
              <a:rPr lang="en-US" dirty="0" smtClean="0"/>
              <a:t>singleton.</a:t>
            </a:r>
          </a:p>
          <a:p>
            <a:pPr lvl="2"/>
            <a:r>
              <a:rPr lang="en-US" dirty="0" smtClean="0"/>
              <a:t>All </a:t>
            </a:r>
            <a:r>
              <a:rPr lang="en-US" dirty="0"/>
              <a:t>we need to do is to instruct Ninject to treat the given type as singleton</a:t>
            </a:r>
            <a:r>
              <a:rPr lang="en-US" dirty="0" smtClean="0"/>
              <a:t>:</a:t>
            </a:r>
          </a:p>
          <a:p>
            <a:pPr marL="460375" lvl="2" indent="0">
              <a:buNone/>
            </a:pPr>
            <a:endParaRPr lang="en-US" dirty="0"/>
          </a:p>
          <a:p>
            <a:pPr marL="460375" lvl="2" indent="0">
              <a:buNone/>
            </a:pPr>
            <a:endParaRPr lang="en-US" dirty="0" smtClean="0"/>
          </a:p>
          <a:p>
            <a:pPr lvl="1"/>
            <a:r>
              <a:rPr lang="en-US" dirty="0"/>
              <a:t>Now, what if we decide to change the scope of </a:t>
            </a:r>
            <a:r>
              <a:rPr lang="en-US" dirty="0">
                <a:solidFill>
                  <a:srgbClr val="FF0000"/>
                </a:solidFill>
              </a:rPr>
              <a:t>MailServerConfig</a:t>
            </a:r>
            <a:r>
              <a:rPr lang="en-US" dirty="0"/>
              <a:t> to singleton as well? There is no binding definition for this type because Ninject already knows how to resolve </a:t>
            </a:r>
            <a:r>
              <a:rPr lang="en-US" dirty="0" smtClean="0"/>
              <a:t>it.</a:t>
            </a:r>
          </a:p>
          <a:p>
            <a:pPr lvl="1"/>
            <a:r>
              <a:rPr lang="en-US" dirty="0" smtClean="0"/>
              <a:t>Such </a:t>
            </a:r>
            <a:r>
              <a:rPr lang="en-US" dirty="0"/>
              <a:t>classes are actually bound to themselves. Although Ninject doesn't require us to register such types, if we need to change their scope, we can explicitly define their binding in order to set their lifetime scope</a:t>
            </a:r>
            <a:r>
              <a:rPr lang="en-US" dirty="0" smtClean="0"/>
              <a:t>:</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pic>
        <p:nvPicPr>
          <p:cNvPr id="7" name="Picture 6"/>
          <p:cNvPicPr>
            <a:picLocks noChangeAspect="1"/>
          </p:cNvPicPr>
          <p:nvPr/>
        </p:nvPicPr>
        <p:blipFill>
          <a:blip r:embed="rId2"/>
          <a:stretch>
            <a:fillRect/>
          </a:stretch>
        </p:blipFill>
        <p:spPr>
          <a:xfrm>
            <a:off x="1012099" y="2392423"/>
            <a:ext cx="8451804" cy="318936"/>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1012099" y="4296999"/>
            <a:ext cx="8267700" cy="371475"/>
          </a:xfrm>
          <a:prstGeom prst="rect">
            <a:avLst/>
          </a:prstGeom>
          <a:ln>
            <a:solidFill>
              <a:schemeClr val="accent1"/>
            </a:solidFill>
          </a:ln>
        </p:spPr>
      </p:pic>
    </p:spTree>
    <p:extLst>
      <p:ext uri="{BB962C8B-B14F-4D97-AF65-F5344CB8AC3E}">
        <p14:creationId xmlns:p14="http://schemas.microsoft.com/office/powerpoint/2010/main" val="1189292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2-3</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45</a:t>
            </a:fld>
            <a:endParaRPr lang="en-US" dirty="0"/>
          </a:p>
        </p:txBody>
      </p:sp>
      <p:pic>
        <p:nvPicPr>
          <p:cNvPr id="8" name="Picture 7"/>
          <p:cNvPicPr>
            <a:picLocks noChangeAspect="1"/>
          </p:cNvPicPr>
          <p:nvPr/>
        </p:nvPicPr>
        <p:blipFill>
          <a:blip r:embed="rId2"/>
          <a:stretch>
            <a:fillRect/>
          </a:stretch>
        </p:blipFill>
        <p:spPr>
          <a:xfrm>
            <a:off x="152400" y="1284037"/>
            <a:ext cx="8042638" cy="3624739"/>
          </a:xfrm>
          <a:prstGeom prst="rect">
            <a:avLst/>
          </a:prstGeom>
          <a:ln>
            <a:solidFill>
              <a:schemeClr val="accent1"/>
            </a:solidFill>
          </a:ln>
        </p:spPr>
      </p:pic>
    </p:spTree>
    <p:extLst>
      <p:ext uri="{BB962C8B-B14F-4D97-AF65-F5344CB8AC3E}">
        <p14:creationId xmlns:p14="http://schemas.microsoft.com/office/powerpoint/2010/main" val="30324658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scope</a:t>
            </a:r>
            <a:endParaRPr lang="en-US" dirty="0"/>
          </a:p>
        </p:txBody>
      </p:sp>
      <p:sp>
        <p:nvSpPr>
          <p:cNvPr id="3" name="Content Placeholder 2"/>
          <p:cNvSpPr>
            <a:spLocks noGrp="1"/>
          </p:cNvSpPr>
          <p:nvPr>
            <p:ph idx="1"/>
          </p:nvPr>
        </p:nvSpPr>
        <p:spPr/>
        <p:txBody>
          <a:bodyPr/>
          <a:lstStyle/>
          <a:p>
            <a:r>
              <a:rPr lang="en-US" dirty="0"/>
              <a:t>If we define a binding in Thread scope, only one instance of the given type will be created per </a:t>
            </a:r>
            <a:r>
              <a:rPr lang="en-US" dirty="0" smtClean="0"/>
              <a:t>thread.</a:t>
            </a:r>
          </a:p>
          <a:p>
            <a:pPr lvl="1"/>
            <a:r>
              <a:rPr lang="en-US" dirty="0" smtClean="0"/>
              <a:t>The </a:t>
            </a:r>
            <a:r>
              <a:rPr lang="en-US" dirty="0"/>
              <a:t>object lifetime is as long as the </a:t>
            </a:r>
            <a:r>
              <a:rPr lang="en-US" dirty="0">
                <a:solidFill>
                  <a:srgbClr val="FF0000"/>
                </a:solidFill>
              </a:rPr>
              <a:t>lifetime</a:t>
            </a:r>
            <a:r>
              <a:rPr lang="en-US" dirty="0"/>
              <a:t> of the </a:t>
            </a:r>
            <a:r>
              <a:rPr lang="en-US" dirty="0">
                <a:solidFill>
                  <a:srgbClr val="0070C0"/>
                </a:solidFill>
              </a:rPr>
              <a:t>underlying</a:t>
            </a:r>
            <a:r>
              <a:rPr lang="en-US" dirty="0"/>
              <a:t> </a:t>
            </a:r>
            <a:r>
              <a:rPr lang="en-US" dirty="0">
                <a:solidFill>
                  <a:srgbClr val="FF0000"/>
                </a:solidFill>
              </a:rPr>
              <a:t>Thread</a:t>
            </a:r>
            <a:r>
              <a:rPr lang="en-US" dirty="0"/>
              <a:t> </a:t>
            </a:r>
            <a:r>
              <a:rPr lang="en-US" dirty="0" smtClean="0">
                <a:solidFill>
                  <a:srgbClr val="0070C0"/>
                </a:solidFill>
              </a:rPr>
              <a:t>object</a:t>
            </a:r>
            <a:r>
              <a:rPr lang="en-US" dirty="0" smtClean="0"/>
              <a:t>.</a:t>
            </a:r>
          </a:p>
          <a:p>
            <a:pPr lvl="1"/>
            <a:r>
              <a:rPr lang="en-US" dirty="0" smtClean="0"/>
              <a:t>The </a:t>
            </a:r>
            <a:r>
              <a:rPr lang="en-US" dirty="0" smtClean="0">
                <a:solidFill>
                  <a:srgbClr val="FF0000"/>
                </a:solidFill>
              </a:rPr>
              <a:t>Code 2-4</a:t>
            </a:r>
            <a:r>
              <a:rPr lang="en-US" dirty="0" smtClean="0"/>
              <a:t> </a:t>
            </a:r>
            <a:r>
              <a:rPr lang="en-US" dirty="0"/>
              <a:t>asserts equality of instances created by Ninject in the same </a:t>
            </a:r>
            <a:r>
              <a:rPr lang="en-US" dirty="0" smtClean="0"/>
              <a:t>thread</a:t>
            </a:r>
            <a:r>
              <a:rPr lang="en-US" dirty="0"/>
              <a:t>.</a:t>
            </a:r>
            <a:endParaRPr lang="en-US" dirty="0" smtClean="0"/>
          </a:p>
          <a:p>
            <a:pPr lvl="2"/>
            <a:r>
              <a:rPr lang="en-US" dirty="0"/>
              <a:t>In the previous example, we instructed Ninject to bind the type object to itself and create new instances of object per </a:t>
            </a:r>
            <a:r>
              <a:rPr lang="en-US" dirty="0" smtClean="0"/>
              <a:t>thread.</a:t>
            </a:r>
          </a:p>
          <a:p>
            <a:pPr lvl="2"/>
            <a:r>
              <a:rPr lang="en-US" dirty="0" smtClean="0"/>
              <a:t>Then</a:t>
            </a:r>
            <a:r>
              <a:rPr lang="en-US" dirty="0"/>
              <a:t>, we asked Ninject to return two instances of type object in the same thread and tested their equality. </a:t>
            </a:r>
            <a:endParaRPr lang="en-US" dirty="0" smtClean="0"/>
          </a:p>
          <a:p>
            <a:pPr lvl="2"/>
            <a:r>
              <a:rPr lang="en-US" dirty="0" smtClean="0"/>
              <a:t>The </a:t>
            </a:r>
            <a:r>
              <a:rPr lang="en-US" dirty="0"/>
              <a:t>test </a:t>
            </a:r>
            <a:r>
              <a:rPr lang="en-US" dirty="0" smtClean="0"/>
              <a:t>succeeded.</a:t>
            </a:r>
          </a:p>
          <a:p>
            <a:pPr lvl="1"/>
            <a:r>
              <a:rPr lang="en-US" dirty="0" smtClean="0"/>
              <a:t>The </a:t>
            </a:r>
            <a:r>
              <a:rPr lang="en-US" dirty="0" smtClean="0">
                <a:solidFill>
                  <a:srgbClr val="FF0000"/>
                </a:solidFill>
              </a:rPr>
              <a:t>Code 2-5</a:t>
            </a:r>
            <a:r>
              <a:rPr lang="en-US" dirty="0" smtClean="0"/>
              <a:t> demonstrates </a:t>
            </a:r>
            <a:r>
              <a:rPr lang="en-US" dirty="0">
                <a:solidFill>
                  <a:srgbClr val="FF0000"/>
                </a:solidFill>
              </a:rPr>
              <a:t>inequality</a:t>
            </a:r>
            <a:r>
              <a:rPr lang="en-US" dirty="0"/>
              <a:t> of the </a:t>
            </a:r>
            <a:r>
              <a:rPr lang="en-US" dirty="0">
                <a:solidFill>
                  <a:srgbClr val="FF0000"/>
                </a:solidFill>
              </a:rPr>
              <a:t>instances</a:t>
            </a:r>
            <a:r>
              <a:rPr lang="en-US" dirty="0"/>
              <a:t> created from the same type but in different </a:t>
            </a:r>
            <a:r>
              <a:rPr lang="en-US" dirty="0" smtClean="0"/>
              <a:t>threads.</a:t>
            </a:r>
          </a:p>
          <a:p>
            <a:pPr lvl="2"/>
            <a:r>
              <a:rPr lang="en-US" dirty="0"/>
              <a:t>This time we got the second instance in another </a:t>
            </a:r>
            <a:r>
              <a:rPr lang="en-US" dirty="0" smtClean="0"/>
              <a:t>thread.</a:t>
            </a:r>
          </a:p>
          <a:p>
            <a:pPr lvl="2"/>
            <a:r>
              <a:rPr lang="en-US" dirty="0" smtClean="0"/>
              <a:t>Ninject </a:t>
            </a:r>
            <a:r>
              <a:rPr lang="en-US" dirty="0"/>
              <a:t>detects that the calling thread is changed, and this is the first time that an instance of object is being requested in this new </a:t>
            </a:r>
            <a:r>
              <a:rPr lang="en-US" dirty="0" smtClean="0"/>
              <a:t>thread.</a:t>
            </a:r>
          </a:p>
          <a:p>
            <a:pPr lvl="2"/>
            <a:r>
              <a:rPr lang="en-US" dirty="0" smtClean="0"/>
              <a:t>So</a:t>
            </a:r>
            <a:r>
              <a:rPr lang="en-US" dirty="0"/>
              <a:t>, it creates a new instance rather than returning the existing </a:t>
            </a:r>
            <a:r>
              <a:rPr lang="en-US" dirty="0" smtClean="0"/>
              <a:t>one.</a:t>
            </a:r>
          </a:p>
          <a:p>
            <a:pPr lvl="2"/>
            <a:r>
              <a:rPr lang="en-US" dirty="0" smtClean="0"/>
              <a:t>Finally</a:t>
            </a:r>
            <a:r>
              <a:rPr lang="en-US" dirty="0"/>
              <a:t>, we asserted inequality of the created instances</a:t>
            </a:r>
            <a:r>
              <a:rPr lang="en-US" dirty="0" smtClean="0"/>
              <a:t>.</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1521018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Code 2-4 || 2-5</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47</a:t>
            </a:fld>
            <a:endParaRPr lang="en-US" dirty="0"/>
          </a:p>
        </p:txBody>
      </p:sp>
      <p:pic>
        <p:nvPicPr>
          <p:cNvPr id="2" name="Picture 1"/>
          <p:cNvPicPr>
            <a:picLocks noChangeAspect="1"/>
          </p:cNvPicPr>
          <p:nvPr/>
        </p:nvPicPr>
        <p:blipFill>
          <a:blip r:embed="rId2"/>
          <a:stretch>
            <a:fillRect/>
          </a:stretch>
        </p:blipFill>
        <p:spPr>
          <a:xfrm>
            <a:off x="152400" y="1276453"/>
            <a:ext cx="5178879" cy="2512456"/>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6232966" y="1276453"/>
            <a:ext cx="5142741" cy="2928937"/>
          </a:xfrm>
          <a:prstGeom prst="rect">
            <a:avLst/>
          </a:prstGeom>
          <a:ln>
            <a:solidFill>
              <a:schemeClr val="accent1"/>
            </a:solidFill>
          </a:ln>
        </p:spPr>
      </p:pic>
    </p:spTree>
    <p:extLst>
      <p:ext uri="{BB962C8B-B14F-4D97-AF65-F5344CB8AC3E}">
        <p14:creationId xmlns:p14="http://schemas.microsoft.com/office/powerpoint/2010/main" val="2615574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scope</a:t>
            </a:r>
            <a:endParaRPr lang="en-US" dirty="0"/>
          </a:p>
        </p:txBody>
      </p:sp>
      <p:sp>
        <p:nvSpPr>
          <p:cNvPr id="3" name="Content Placeholder 2"/>
          <p:cNvSpPr>
            <a:spLocks noGrp="1"/>
          </p:cNvSpPr>
          <p:nvPr>
            <p:ph idx="1"/>
          </p:nvPr>
        </p:nvSpPr>
        <p:spPr/>
        <p:txBody>
          <a:bodyPr/>
          <a:lstStyle/>
          <a:p>
            <a:r>
              <a:rPr lang="en-US" dirty="0"/>
              <a:t>Request scope is </a:t>
            </a:r>
            <a:r>
              <a:rPr lang="en-US" dirty="0">
                <a:solidFill>
                  <a:srgbClr val="FF0000"/>
                </a:solidFill>
              </a:rPr>
              <a:t>useful</a:t>
            </a:r>
            <a:r>
              <a:rPr lang="en-US" dirty="0"/>
              <a:t> in </a:t>
            </a:r>
            <a:r>
              <a:rPr lang="en-US" dirty="0">
                <a:solidFill>
                  <a:srgbClr val="FF0000"/>
                </a:solidFill>
              </a:rPr>
              <a:t>web applications</a:t>
            </a:r>
            <a:r>
              <a:rPr lang="en-US" dirty="0"/>
              <a:t> when we need to get a single instance of a type from Ninject as long as we are handling the same </a:t>
            </a:r>
            <a:r>
              <a:rPr lang="en-US" dirty="0" smtClean="0"/>
              <a:t>request.</a:t>
            </a:r>
          </a:p>
          <a:p>
            <a:pPr lvl="1"/>
            <a:r>
              <a:rPr lang="en-US" dirty="0" smtClean="0"/>
              <a:t>Once </a:t>
            </a:r>
            <a:r>
              <a:rPr lang="en-US" dirty="0"/>
              <a:t>the request is processed and a new request arrives, Ninject creates a new instance of the type and keeps it until the end of the request </a:t>
            </a:r>
            <a:r>
              <a:rPr lang="en-US" dirty="0" smtClean="0"/>
              <a:t>processing.</a:t>
            </a:r>
          </a:p>
          <a:p>
            <a:pPr lvl="1"/>
            <a:r>
              <a:rPr lang="en-US" dirty="0" smtClean="0"/>
              <a:t>Note </a:t>
            </a:r>
            <a:r>
              <a:rPr lang="en-US" dirty="0"/>
              <a:t>that Request scope </a:t>
            </a:r>
            <a:r>
              <a:rPr lang="en-US" dirty="0">
                <a:solidFill>
                  <a:srgbClr val="0070C0"/>
                </a:solidFill>
              </a:rPr>
              <a:t>behaves</a:t>
            </a:r>
            <a:r>
              <a:rPr lang="en-US" dirty="0"/>
              <a:t> like </a:t>
            </a:r>
            <a:r>
              <a:rPr lang="en-US" dirty="0">
                <a:solidFill>
                  <a:srgbClr val="FF0000"/>
                </a:solidFill>
              </a:rPr>
              <a:t>Transient scope</a:t>
            </a:r>
            <a:r>
              <a:rPr lang="en-US" dirty="0"/>
              <a:t> </a:t>
            </a:r>
            <a:r>
              <a:rPr lang="en-US" dirty="0">
                <a:solidFill>
                  <a:srgbClr val="0070C0"/>
                </a:solidFill>
              </a:rPr>
              <a:t>outside of a </a:t>
            </a:r>
            <a:r>
              <a:rPr lang="en-US" dirty="0">
                <a:solidFill>
                  <a:srgbClr val="FF0000"/>
                </a:solidFill>
              </a:rPr>
              <a:t>web request</a:t>
            </a:r>
            <a:r>
              <a:rPr lang="en-US" dirty="0"/>
              <a:t> (for example, during startup) or in non-web </a:t>
            </a:r>
            <a:r>
              <a:rPr lang="en-US" dirty="0" smtClean="0"/>
              <a:t>applications.</a:t>
            </a:r>
          </a:p>
          <a:p>
            <a:pPr lvl="1"/>
            <a:r>
              <a:rPr lang="en-US" dirty="0" smtClean="0"/>
              <a:t>The </a:t>
            </a:r>
            <a:r>
              <a:rPr lang="en-US" dirty="0"/>
              <a:t>following code shows how to change the scope of the MailService type, so that we get a new instance only for new web requests, and keep the existing instance during the current request</a:t>
            </a:r>
            <a:r>
              <a:rPr lang="en-US" dirty="0" smtClean="0"/>
              <a:t>:</a:t>
            </a:r>
          </a:p>
          <a:p>
            <a:pPr marL="233363" lvl="1" indent="0">
              <a:buNone/>
            </a:pPr>
            <a:endParaRPr lang="en-US" dirty="0" smtClean="0"/>
          </a:p>
          <a:p>
            <a:pPr marL="233363" lvl="1" indent="0">
              <a:buNone/>
            </a:pPr>
            <a:endParaRPr lang="en-US" dirty="0"/>
          </a:p>
          <a:p>
            <a:pPr lvl="1"/>
            <a:r>
              <a:rPr lang="en-US" dirty="0"/>
              <a:t>The </a:t>
            </a:r>
            <a:r>
              <a:rPr lang="en-US" dirty="0">
                <a:solidFill>
                  <a:srgbClr val="FF0000"/>
                </a:solidFill>
              </a:rPr>
              <a:t>InRequestScope</a:t>
            </a:r>
            <a:r>
              <a:rPr lang="en-US" dirty="0"/>
              <a:t> </a:t>
            </a:r>
            <a:r>
              <a:rPr lang="en-US" dirty="0">
                <a:solidFill>
                  <a:srgbClr val="0070C0"/>
                </a:solidFill>
              </a:rPr>
              <a:t>method</a:t>
            </a:r>
            <a:r>
              <a:rPr lang="en-US" dirty="0"/>
              <a:t> is not available unless we add a reference to the </a:t>
            </a:r>
            <a:r>
              <a:rPr lang="en-US" dirty="0">
                <a:solidFill>
                  <a:srgbClr val="FF0000"/>
                </a:solidFill>
              </a:rPr>
              <a:t>Ninject.Web.Common</a:t>
            </a:r>
            <a:r>
              <a:rPr lang="en-US" dirty="0"/>
              <a:t> </a:t>
            </a:r>
            <a:r>
              <a:rPr lang="en-US" dirty="0">
                <a:solidFill>
                  <a:srgbClr val="0070C0"/>
                </a:solidFill>
              </a:rPr>
              <a:t>library</a:t>
            </a:r>
            <a:r>
              <a:rPr lang="en-US" dirty="0"/>
              <a:t>, which makes sense only in web </a:t>
            </a:r>
            <a:r>
              <a:rPr lang="en-US" dirty="0" smtClean="0"/>
              <a:t>applications.</a:t>
            </a:r>
          </a:p>
          <a:p>
            <a:pPr lvl="1"/>
            <a:r>
              <a:rPr lang="en-US" dirty="0" smtClean="0"/>
              <a:t>Chapter </a:t>
            </a:r>
            <a:r>
              <a:rPr lang="en-US" dirty="0"/>
              <a:t>4, Ninject in Action, will discuss web applications in detail</a:t>
            </a:r>
            <a:r>
              <a:rPr lang="en-US" dirty="0" smtClean="0"/>
              <a:t>.</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48</a:t>
            </a:fld>
            <a:endParaRPr lang="en-US" dirty="0"/>
          </a:p>
        </p:txBody>
      </p:sp>
      <p:pic>
        <p:nvPicPr>
          <p:cNvPr id="6" name="Picture 5"/>
          <p:cNvPicPr>
            <a:picLocks noChangeAspect="1"/>
          </p:cNvPicPr>
          <p:nvPr/>
        </p:nvPicPr>
        <p:blipFill>
          <a:blip r:embed="rId2"/>
          <a:stretch>
            <a:fillRect/>
          </a:stretch>
        </p:blipFill>
        <p:spPr>
          <a:xfrm>
            <a:off x="946648" y="3936002"/>
            <a:ext cx="8086725" cy="361950"/>
          </a:xfrm>
          <a:prstGeom prst="rect">
            <a:avLst/>
          </a:prstGeom>
          <a:ln>
            <a:solidFill>
              <a:schemeClr val="accent1"/>
            </a:solidFill>
          </a:ln>
        </p:spPr>
      </p:pic>
    </p:spTree>
    <p:extLst>
      <p:ext uri="{BB962C8B-B14F-4D97-AF65-F5344CB8AC3E}">
        <p14:creationId xmlns:p14="http://schemas.microsoft.com/office/powerpoint/2010/main" val="2579703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scope</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49</a:t>
            </a:fld>
            <a:endParaRPr lang="en-US" dirty="0"/>
          </a:p>
        </p:txBody>
      </p:sp>
    </p:spTree>
    <p:extLst>
      <p:ext uri="{BB962C8B-B14F-4D97-AF65-F5344CB8AC3E}">
        <p14:creationId xmlns:p14="http://schemas.microsoft.com/office/powerpoint/2010/main" val="75220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What is Dependency Injection</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Dependency Injection is one of the </a:t>
            </a:r>
            <a:r>
              <a:rPr lang="en-US" sz="2000" dirty="0">
                <a:solidFill>
                  <a:srgbClr val="0070C0"/>
                </a:solidFill>
              </a:rPr>
              <a:t>techniques</a:t>
            </a:r>
            <a:r>
              <a:rPr lang="en-US" sz="2000" dirty="0"/>
              <a:t> in </a:t>
            </a:r>
            <a:r>
              <a:rPr lang="en-US" sz="2000" dirty="0">
                <a:solidFill>
                  <a:srgbClr val="FF0000"/>
                </a:solidFill>
              </a:rPr>
              <a:t>software engineering</a:t>
            </a:r>
            <a:r>
              <a:rPr lang="en-US" sz="2000" dirty="0"/>
              <a:t> which improves the </a:t>
            </a:r>
            <a:r>
              <a:rPr lang="en-US" sz="2000" dirty="0">
                <a:solidFill>
                  <a:srgbClr val="FF0000"/>
                </a:solidFill>
              </a:rPr>
              <a:t>maintainability</a:t>
            </a:r>
            <a:r>
              <a:rPr lang="en-US" sz="2000" dirty="0"/>
              <a:t> of a </a:t>
            </a:r>
            <a:r>
              <a:rPr lang="en-US" sz="2000" dirty="0">
                <a:solidFill>
                  <a:srgbClr val="FF0000"/>
                </a:solidFill>
              </a:rPr>
              <a:t>software application</a:t>
            </a:r>
            <a:r>
              <a:rPr lang="en-US" sz="2000" dirty="0"/>
              <a:t> by </a:t>
            </a:r>
            <a:r>
              <a:rPr lang="en-US" sz="2000" dirty="0">
                <a:solidFill>
                  <a:srgbClr val="0070C0"/>
                </a:solidFill>
              </a:rPr>
              <a:t>managing</a:t>
            </a:r>
            <a:r>
              <a:rPr lang="en-US" sz="2000" dirty="0"/>
              <a:t> the </a:t>
            </a:r>
            <a:r>
              <a:rPr lang="en-US" sz="2000" dirty="0">
                <a:solidFill>
                  <a:srgbClr val="FF0000"/>
                </a:solidFill>
              </a:rPr>
              <a:t>dependent </a:t>
            </a:r>
            <a:r>
              <a:rPr lang="en-US" sz="2000" dirty="0" smtClean="0">
                <a:solidFill>
                  <a:srgbClr val="0070C0"/>
                </a:solidFill>
              </a:rPr>
              <a:t>components</a:t>
            </a:r>
            <a:r>
              <a:rPr lang="en-US" sz="2000" dirty="0" smtClean="0"/>
              <a:t>.</a:t>
            </a:r>
          </a:p>
          <a:p>
            <a:pPr marL="457200">
              <a:buFont typeface="Wingdings" panose="05000000000000000000" pitchFamily="2" charset="2"/>
              <a:buChar char="§"/>
            </a:pPr>
            <a:r>
              <a:rPr lang="en-US" sz="2000" dirty="0" smtClean="0"/>
              <a:t>In </a:t>
            </a:r>
            <a:r>
              <a:rPr lang="en-US" sz="2000" dirty="0"/>
              <a:t>order to have a better understanding of this </a:t>
            </a:r>
            <a:r>
              <a:rPr lang="en-US" sz="2000" dirty="0">
                <a:solidFill>
                  <a:srgbClr val="FF0000"/>
                </a:solidFill>
              </a:rPr>
              <a:t>pattern</a:t>
            </a:r>
            <a:r>
              <a:rPr lang="en-US" sz="2000" dirty="0"/>
              <a:t>, let's start this section with an example to clarify what is meant by a dependency, and what other elements are involved in this </a:t>
            </a:r>
            <a:r>
              <a:rPr lang="en-US" sz="2000" dirty="0" smtClean="0"/>
              <a:t>process.</a:t>
            </a:r>
          </a:p>
          <a:p>
            <a:pPr marL="457200">
              <a:buFont typeface="Wingdings" panose="05000000000000000000" pitchFamily="2" charset="2"/>
              <a:buChar char="§"/>
            </a:pPr>
            <a:r>
              <a:rPr lang="en-US" sz="2000" dirty="0" smtClean="0"/>
              <a:t>Cameron </a:t>
            </a:r>
            <a:r>
              <a:rPr lang="en-US" sz="2000" dirty="0"/>
              <a:t>is a skilled carpenter who spends most of his time creating wooden stuffs. Today, he is going to make a </a:t>
            </a:r>
            <a:r>
              <a:rPr lang="en-US" sz="2000" dirty="0" smtClean="0"/>
              <a:t>chair.</a:t>
            </a:r>
          </a:p>
          <a:p>
            <a:pPr marL="685800">
              <a:buFont typeface="Wingdings" panose="05000000000000000000" pitchFamily="2" charset="2"/>
              <a:buChar char="ü"/>
            </a:pPr>
            <a:r>
              <a:rPr lang="en-US" sz="2000" dirty="0" smtClean="0"/>
              <a:t>He </a:t>
            </a:r>
            <a:r>
              <a:rPr lang="en-US" sz="2000" dirty="0"/>
              <a:t>needs a saw, a hammer, and other </a:t>
            </a:r>
            <a:r>
              <a:rPr lang="en-US" sz="2000" dirty="0" smtClean="0"/>
              <a:t>tools.</a:t>
            </a:r>
          </a:p>
          <a:p>
            <a:pPr marL="685800">
              <a:buFont typeface="Wingdings" panose="05000000000000000000" pitchFamily="2" charset="2"/>
              <a:buChar char="ü"/>
            </a:pPr>
            <a:r>
              <a:rPr lang="en-US" sz="2000" dirty="0" smtClean="0"/>
              <a:t>During </a:t>
            </a:r>
            <a:r>
              <a:rPr lang="en-US" sz="2000" dirty="0"/>
              <a:t>the process of creating the chair, he needs to figure out what tool he needs and find it in his </a:t>
            </a:r>
            <a:r>
              <a:rPr lang="en-US" sz="2000" dirty="0" smtClean="0"/>
              <a:t>toolbox.</a:t>
            </a:r>
          </a:p>
          <a:p>
            <a:pPr marL="685800">
              <a:buFont typeface="Wingdings" panose="05000000000000000000" pitchFamily="2" charset="2"/>
              <a:buChar char="ü"/>
            </a:pPr>
            <a:r>
              <a:rPr lang="en-US" sz="2000" dirty="0" smtClean="0"/>
              <a:t>Although </a:t>
            </a:r>
            <a:r>
              <a:rPr lang="en-US" sz="2000" dirty="0"/>
              <a:t>what he needs to focus on is how to make a chair, without thinking of what tools he needs and how to find them, it is not possible to finish the construction of the </a:t>
            </a:r>
            <a:r>
              <a:rPr lang="en-US" sz="2000" dirty="0" smtClean="0"/>
              <a:t>chair.</a:t>
            </a:r>
          </a:p>
          <a:p>
            <a:pPr marL="685800">
              <a:buFont typeface="Wingdings" panose="05000000000000000000" pitchFamily="2" charset="2"/>
              <a:buChar char="ü"/>
            </a:pPr>
            <a:r>
              <a:rPr lang="en-US" sz="2000" dirty="0" smtClean="0"/>
              <a:t>The </a:t>
            </a:r>
            <a:r>
              <a:rPr lang="en-US" sz="2000" dirty="0" smtClean="0">
                <a:solidFill>
                  <a:srgbClr val="FF0000"/>
                </a:solidFill>
              </a:rPr>
              <a:t>Code 1-1</a:t>
            </a:r>
            <a:r>
              <a:rPr lang="en-US" sz="2000" dirty="0" smtClean="0"/>
              <a:t> </a:t>
            </a:r>
            <a:r>
              <a:rPr lang="en-US" sz="2000" dirty="0"/>
              <a:t>is the C# representation of Cameron, as a </a:t>
            </a:r>
            <a:r>
              <a:rPr lang="en-US" sz="2000" dirty="0" smtClean="0"/>
              <a:t>carpenter</a:t>
            </a:r>
            <a:r>
              <a:rPr lang="en-US" sz="2000" dirty="0"/>
              <a:t>.</a:t>
            </a:r>
            <a:endParaRPr lang="en-US" sz="2000" dirty="0" smtClean="0"/>
          </a:p>
          <a:p>
            <a:pPr marL="457200">
              <a:buFont typeface="Wingdings" panose="05000000000000000000" pitchFamily="2" charset="2"/>
              <a:buChar char="§"/>
            </a:pPr>
            <a:r>
              <a:rPr lang="en-US" sz="2000" dirty="0"/>
              <a:t>Sarah is a heart surgeon. She works for a hospital and spends her days in the operation room, and today she is going to perform an open-heart </a:t>
            </a:r>
            <a:r>
              <a:rPr lang="en-US" sz="2000" dirty="0" smtClean="0"/>
              <a:t>surgery.</a:t>
            </a:r>
          </a:p>
        </p:txBody>
      </p:sp>
      <p:sp>
        <p:nvSpPr>
          <p:cNvPr id="3" name="Date Placeholder 2"/>
          <p:cNvSpPr>
            <a:spLocks noGrp="1"/>
          </p:cNvSpPr>
          <p:nvPr>
            <p:ph type="dt" sz="half" idx="2"/>
          </p:nvPr>
        </p:nvSpPr>
        <p:spPr/>
        <p:txBody>
          <a:bodyPr/>
          <a:lstStyle/>
          <a:p>
            <a:fld id="{C607F312-00C7-4614-8FF0-B3F3AD5FACBA}"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5</a:t>
            </a:fld>
            <a:endParaRPr lang="en-US"/>
          </a:p>
        </p:txBody>
      </p:sp>
    </p:spTree>
    <p:extLst>
      <p:ext uri="{BB962C8B-B14F-4D97-AF65-F5344CB8AC3E}">
        <p14:creationId xmlns:p14="http://schemas.microsoft.com/office/powerpoint/2010/main" val="29250729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Ninject modules</a:t>
            </a:r>
            <a:endParaRPr lang="en-US" dirty="0">
              <a:solidFill>
                <a:schemeClr val="bg1"/>
              </a:solidFill>
            </a:endParaRPr>
          </a:p>
        </p:txBody>
      </p:sp>
      <p:sp>
        <p:nvSpPr>
          <p:cNvPr id="7" name="Content Placeholder 6"/>
          <p:cNvSpPr>
            <a:spLocks noGrp="1"/>
          </p:cNvSpPr>
          <p:nvPr>
            <p:ph idx="1"/>
          </p:nvPr>
        </p:nvSpPr>
        <p:spPr/>
        <p:txBody>
          <a:bodyPr/>
          <a:lstStyle/>
          <a:p>
            <a:r>
              <a:rPr lang="en-US" dirty="0"/>
              <a:t>As our application grows, the list of service registrations gets longer, and it would be difficult to manage this list. </a:t>
            </a:r>
            <a:endParaRPr lang="en-US" dirty="0" smtClean="0"/>
          </a:p>
          <a:p>
            <a:pPr lvl="1"/>
            <a:r>
              <a:rPr lang="en-US" dirty="0" smtClean="0"/>
              <a:t>Ninject </a:t>
            </a:r>
            <a:r>
              <a:rPr lang="en-US" dirty="0">
                <a:solidFill>
                  <a:srgbClr val="FF0000"/>
                </a:solidFill>
              </a:rPr>
              <a:t>modules</a:t>
            </a:r>
            <a:r>
              <a:rPr lang="en-US" dirty="0"/>
              <a:t> are a good way to segregate our type bindings into distinct groups of bindings, which can be easily organized into separate </a:t>
            </a:r>
            <a:r>
              <a:rPr lang="en-US" dirty="0" smtClean="0"/>
              <a:t>files.</a:t>
            </a:r>
          </a:p>
          <a:p>
            <a:pPr lvl="1"/>
            <a:r>
              <a:rPr lang="en-US" dirty="0" smtClean="0"/>
              <a:t>Minimum </a:t>
            </a:r>
            <a:r>
              <a:rPr lang="en-US" dirty="0"/>
              <a:t>requirement for a class to be accepted as a Ninject module is to implement the </a:t>
            </a:r>
            <a:r>
              <a:rPr lang="en-US" dirty="0">
                <a:solidFill>
                  <a:srgbClr val="FF0000"/>
                </a:solidFill>
              </a:rPr>
              <a:t>INinjectModule</a:t>
            </a:r>
            <a:r>
              <a:rPr lang="en-US" dirty="0"/>
              <a:t> </a:t>
            </a:r>
            <a:r>
              <a:rPr lang="en-US" dirty="0" smtClean="0"/>
              <a:t>interface.</a:t>
            </a:r>
          </a:p>
          <a:p>
            <a:pPr lvl="1"/>
            <a:r>
              <a:rPr lang="en-US" dirty="0" smtClean="0"/>
              <a:t>Implementing </a:t>
            </a:r>
            <a:r>
              <a:rPr lang="en-US" dirty="0"/>
              <a:t>this interface requires us to implement three methods and two properties each time we need to create a </a:t>
            </a:r>
            <a:r>
              <a:rPr lang="en-US" dirty="0" smtClean="0"/>
              <a:t>module.</a:t>
            </a:r>
          </a:p>
          <a:p>
            <a:pPr lvl="1"/>
            <a:r>
              <a:rPr lang="en-US" dirty="0" smtClean="0"/>
              <a:t>It </a:t>
            </a:r>
            <a:r>
              <a:rPr lang="en-US" dirty="0"/>
              <a:t>is a good idea to </a:t>
            </a:r>
            <a:r>
              <a:rPr lang="en-US" dirty="0">
                <a:solidFill>
                  <a:srgbClr val="FF0000"/>
                </a:solidFill>
              </a:rPr>
              <a:t>implement</a:t>
            </a:r>
            <a:r>
              <a:rPr lang="en-US" dirty="0"/>
              <a:t> this interface as an </a:t>
            </a:r>
            <a:r>
              <a:rPr lang="en-US" dirty="0">
                <a:solidFill>
                  <a:srgbClr val="FF0000"/>
                </a:solidFill>
              </a:rPr>
              <a:t>abstract class once</a:t>
            </a:r>
            <a:r>
              <a:rPr lang="en-US" dirty="0"/>
              <a:t>, and extend it whenever we need to create a Ninject </a:t>
            </a:r>
            <a:r>
              <a:rPr lang="en-US" dirty="0" smtClean="0"/>
              <a:t>module.</a:t>
            </a:r>
          </a:p>
          <a:p>
            <a:pPr lvl="1"/>
            <a:r>
              <a:rPr lang="en-US" dirty="0" smtClean="0"/>
              <a:t>The </a:t>
            </a:r>
            <a:r>
              <a:rPr lang="en-US" dirty="0"/>
              <a:t>good news is that Ninject has already implemented this abstract class, which is named </a:t>
            </a:r>
            <a:r>
              <a:rPr lang="en-US" dirty="0">
                <a:solidFill>
                  <a:srgbClr val="FF0000"/>
                </a:solidFill>
              </a:rPr>
              <a:t>NinjectModule</a:t>
            </a:r>
            <a:r>
              <a:rPr lang="en-US" dirty="0"/>
              <a:t>. </a:t>
            </a:r>
            <a:endParaRPr lang="en-US" dirty="0" smtClean="0"/>
          </a:p>
          <a:p>
            <a:pPr lvl="1"/>
            <a:r>
              <a:rPr lang="en-US" dirty="0" smtClean="0"/>
              <a:t>Here </a:t>
            </a:r>
            <a:r>
              <a:rPr lang="en-US" dirty="0"/>
              <a:t>is how to register our MailService classes in a module</a:t>
            </a:r>
            <a:r>
              <a:rPr lang="en-US" dirty="0" smtClean="0"/>
              <a:t>: </a:t>
            </a:r>
            <a:r>
              <a:rPr lang="en-US" dirty="0" smtClean="0">
                <a:solidFill>
                  <a:srgbClr val="FF0000"/>
                </a:solidFill>
              </a:rPr>
              <a:t>Code 2-8</a:t>
            </a:r>
            <a:r>
              <a:rPr lang="en-US" dirty="0" smtClean="0"/>
              <a:t>.</a:t>
            </a:r>
          </a:p>
          <a:p>
            <a:pPr lvl="1"/>
            <a:r>
              <a:rPr lang="en-US" dirty="0"/>
              <a:t>After declaring our modules, we need to load them into kernel so that Ninject can use them to resolve the registered </a:t>
            </a:r>
            <a:r>
              <a:rPr lang="en-US" dirty="0" smtClean="0"/>
              <a:t>types.</a:t>
            </a:r>
          </a:p>
          <a:p>
            <a:pPr lvl="1"/>
            <a:r>
              <a:rPr lang="en-US" dirty="0" smtClean="0"/>
              <a:t>Put </a:t>
            </a:r>
            <a:r>
              <a:rPr lang="en-US" dirty="0"/>
              <a:t>this code into the Main method</a:t>
            </a:r>
            <a:r>
              <a:rPr lang="en-US" dirty="0" smtClean="0"/>
              <a:t>:</a:t>
            </a:r>
            <a:endParaRPr lang="en-US" dirty="0"/>
          </a:p>
        </p:txBody>
      </p:sp>
      <p:sp>
        <p:nvSpPr>
          <p:cNvPr id="3" name="Date Placeholder 2"/>
          <p:cNvSpPr>
            <a:spLocks noGrp="1"/>
          </p:cNvSpPr>
          <p:nvPr>
            <p:ph type="dt" sz="half" idx="2"/>
          </p:nvPr>
        </p:nvSpPr>
        <p:spPr/>
        <p:txBody>
          <a:bodyPr/>
          <a:lstStyle/>
          <a:p>
            <a:fld id="{286E4092-AD1A-4C1C-884E-A569BC0790A0}"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50</a:t>
            </a:fld>
            <a:endParaRPr lang="en-US"/>
          </a:p>
        </p:txBody>
      </p:sp>
      <p:pic>
        <p:nvPicPr>
          <p:cNvPr id="4" name="Picture 3"/>
          <p:cNvPicPr>
            <a:picLocks noChangeAspect="1"/>
          </p:cNvPicPr>
          <p:nvPr/>
        </p:nvPicPr>
        <p:blipFill>
          <a:blip r:embed="rId2"/>
          <a:stretch>
            <a:fillRect/>
          </a:stretch>
        </p:blipFill>
        <p:spPr>
          <a:xfrm>
            <a:off x="4676503" y="5274138"/>
            <a:ext cx="7010127" cy="1233125"/>
          </a:xfrm>
          <a:prstGeom prst="rect">
            <a:avLst/>
          </a:prstGeom>
          <a:ln>
            <a:solidFill>
              <a:schemeClr val="accent1"/>
            </a:solidFill>
          </a:ln>
        </p:spPr>
      </p:pic>
    </p:spTree>
    <p:extLst>
      <p:ext uri="{BB962C8B-B14F-4D97-AF65-F5344CB8AC3E}">
        <p14:creationId xmlns:p14="http://schemas.microsoft.com/office/powerpoint/2010/main" val="23456521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Ninject </a:t>
            </a:r>
            <a:r>
              <a:rPr lang="en-US" dirty="0" smtClean="0">
                <a:solidFill>
                  <a:schemeClr val="bg1"/>
                </a:solidFill>
              </a:rPr>
              <a:t>modules								   </a:t>
            </a:r>
            <a:r>
              <a:rPr lang="en-US" dirty="0" smtClean="0">
                <a:solidFill>
                  <a:srgbClr val="C00000"/>
                </a:solidFill>
              </a:rPr>
              <a:t>|</a:t>
            </a:r>
            <a:endParaRPr lang="en-US" dirty="0">
              <a:solidFill>
                <a:srgbClr val="C00000"/>
              </a:solidFill>
            </a:endParaRPr>
          </a:p>
        </p:txBody>
      </p:sp>
      <p:sp>
        <p:nvSpPr>
          <p:cNvPr id="7" name="Content Placeholder 6"/>
          <p:cNvSpPr>
            <a:spLocks noGrp="1"/>
          </p:cNvSpPr>
          <p:nvPr>
            <p:ph idx="1"/>
          </p:nvPr>
        </p:nvSpPr>
        <p:spPr/>
        <p:txBody>
          <a:bodyPr/>
          <a:lstStyle/>
          <a:p>
            <a:pPr lvl="1"/>
            <a:r>
              <a:rPr lang="en-US" dirty="0"/>
              <a:t>The following code shows how to load multiple modules in a single Ninject </a:t>
            </a:r>
            <a:r>
              <a:rPr lang="en-US" dirty="0" smtClean="0"/>
              <a:t>kernel:</a:t>
            </a:r>
          </a:p>
          <a:p>
            <a:pPr marL="233363" lvl="1" indent="0">
              <a:buNone/>
            </a:pPr>
            <a:endParaRPr lang="en-US" dirty="0" smtClean="0"/>
          </a:p>
          <a:p>
            <a:pPr marL="233363" lvl="1" indent="0">
              <a:buNone/>
            </a:pPr>
            <a:endParaRPr lang="en-US" dirty="0"/>
          </a:p>
          <a:p>
            <a:pPr lvl="1"/>
            <a:r>
              <a:rPr lang="en-US" dirty="0" smtClean="0"/>
              <a:t>We </a:t>
            </a:r>
            <a:r>
              <a:rPr lang="en-US" dirty="0"/>
              <a:t>can also load all of the Ninject modules defined in an application at the same time using the following </a:t>
            </a:r>
            <a:r>
              <a:rPr lang="en-US" dirty="0" smtClean="0"/>
              <a:t>code:</a:t>
            </a:r>
          </a:p>
          <a:p>
            <a:pPr marL="233363" lvl="1" indent="0">
              <a:buNone/>
            </a:pPr>
            <a:endParaRPr lang="en-US" dirty="0" smtClean="0"/>
          </a:p>
          <a:p>
            <a:pPr marL="233363" lvl="1" indent="0">
              <a:buNone/>
            </a:pPr>
            <a:endParaRPr lang="en-US" dirty="0"/>
          </a:p>
          <a:p>
            <a:pPr lvl="1"/>
            <a:r>
              <a:rPr lang="en-US" dirty="0" smtClean="0"/>
              <a:t>In </a:t>
            </a:r>
            <a:r>
              <a:rPr lang="en-US" dirty="0"/>
              <a:t>this case, Ninject looks in all assemblies for the public classes which have implemented the </a:t>
            </a:r>
            <a:r>
              <a:rPr lang="en-US" dirty="0">
                <a:solidFill>
                  <a:srgbClr val="FF0000"/>
                </a:solidFill>
              </a:rPr>
              <a:t>INinjectModule</a:t>
            </a:r>
            <a:r>
              <a:rPr lang="en-US" dirty="0"/>
              <a:t> interface to load type </a:t>
            </a:r>
            <a:r>
              <a:rPr lang="en-US" dirty="0" smtClean="0"/>
              <a:t>registrations.</a:t>
            </a:r>
          </a:p>
          <a:p>
            <a:pPr lvl="1"/>
            <a:r>
              <a:rPr lang="en-US" dirty="0" smtClean="0"/>
              <a:t>The </a:t>
            </a:r>
            <a:r>
              <a:rPr lang="en-US" dirty="0"/>
              <a:t>next example will show how to load modules dynamically</a:t>
            </a:r>
            <a:r>
              <a:rPr lang="en-US" dirty="0" smtClean="0"/>
              <a:t>.</a:t>
            </a:r>
            <a:endParaRPr lang="en-US" dirty="0"/>
          </a:p>
        </p:txBody>
      </p:sp>
      <p:sp>
        <p:nvSpPr>
          <p:cNvPr id="3" name="Date Placeholder 2"/>
          <p:cNvSpPr>
            <a:spLocks noGrp="1"/>
          </p:cNvSpPr>
          <p:nvPr>
            <p:ph type="dt" sz="half" idx="2"/>
          </p:nvPr>
        </p:nvSpPr>
        <p:spPr/>
        <p:txBody>
          <a:bodyPr/>
          <a:lstStyle/>
          <a:p>
            <a:fld id="{286E4092-AD1A-4C1C-884E-A569BC0790A0}"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51</a:t>
            </a:fld>
            <a:endParaRPr lang="en-US"/>
          </a:p>
        </p:txBody>
      </p:sp>
      <p:pic>
        <p:nvPicPr>
          <p:cNvPr id="6" name="Picture 5"/>
          <p:cNvPicPr>
            <a:picLocks noChangeAspect="1"/>
          </p:cNvPicPr>
          <p:nvPr/>
        </p:nvPicPr>
        <p:blipFill>
          <a:blip r:embed="rId2"/>
          <a:stretch>
            <a:fillRect/>
          </a:stretch>
        </p:blipFill>
        <p:spPr>
          <a:xfrm>
            <a:off x="873715" y="1764438"/>
            <a:ext cx="8772525" cy="333375"/>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873715" y="3023767"/>
            <a:ext cx="7343775" cy="352425"/>
          </a:xfrm>
          <a:prstGeom prst="rect">
            <a:avLst/>
          </a:prstGeom>
          <a:ln>
            <a:solidFill>
              <a:schemeClr val="accent1"/>
            </a:solidFill>
          </a:ln>
        </p:spPr>
      </p:pic>
    </p:spTree>
    <p:extLst>
      <p:ext uri="{BB962C8B-B14F-4D97-AF65-F5344CB8AC3E}">
        <p14:creationId xmlns:p14="http://schemas.microsoft.com/office/powerpoint/2010/main" val="34858906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2-8</a:t>
            </a:r>
            <a:endParaRPr lang="en-US" dirty="0"/>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52</a:t>
            </a:fld>
            <a:endParaRPr lang="en-US" dirty="0"/>
          </a:p>
        </p:txBody>
      </p:sp>
      <p:pic>
        <p:nvPicPr>
          <p:cNvPr id="6" name="Picture 5"/>
          <p:cNvPicPr>
            <a:picLocks noChangeAspect="1"/>
          </p:cNvPicPr>
          <p:nvPr/>
        </p:nvPicPr>
        <p:blipFill>
          <a:blip r:embed="rId2"/>
          <a:stretch>
            <a:fillRect/>
          </a:stretch>
        </p:blipFill>
        <p:spPr>
          <a:xfrm>
            <a:off x="152400" y="1288338"/>
            <a:ext cx="7164296" cy="2181892"/>
          </a:xfrm>
          <a:prstGeom prst="rect">
            <a:avLst/>
          </a:prstGeom>
          <a:ln>
            <a:solidFill>
              <a:schemeClr val="accent1"/>
            </a:solidFill>
          </a:ln>
        </p:spPr>
      </p:pic>
    </p:spTree>
    <p:extLst>
      <p:ext uri="{BB962C8B-B14F-4D97-AF65-F5344CB8AC3E}">
        <p14:creationId xmlns:p14="http://schemas.microsoft.com/office/powerpoint/2010/main" val="18074874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XML configuration</a:t>
            </a:r>
            <a:endParaRPr lang="en-US" dirty="0">
              <a:solidFill>
                <a:schemeClr val="bg1"/>
              </a:solidFill>
            </a:endParaRPr>
          </a:p>
        </p:txBody>
      </p:sp>
      <p:sp>
        <p:nvSpPr>
          <p:cNvPr id="7" name="Content Placeholder 6"/>
          <p:cNvSpPr>
            <a:spLocks noGrp="1"/>
          </p:cNvSpPr>
          <p:nvPr>
            <p:ph idx="1"/>
          </p:nvPr>
        </p:nvSpPr>
        <p:spPr/>
        <p:txBody>
          <a:bodyPr/>
          <a:lstStyle/>
          <a:p>
            <a:r>
              <a:rPr lang="en-US" dirty="0"/>
              <a:t>Ninject supports </a:t>
            </a:r>
            <a:r>
              <a:rPr lang="en-US" dirty="0" smtClean="0"/>
              <a:t>both</a:t>
            </a:r>
          </a:p>
          <a:p>
            <a:pPr lvl="2"/>
            <a:r>
              <a:rPr lang="en-US" dirty="0" smtClean="0"/>
              <a:t>code-based</a:t>
            </a:r>
          </a:p>
          <a:p>
            <a:pPr lvl="2"/>
            <a:r>
              <a:rPr lang="en-US" dirty="0" smtClean="0"/>
              <a:t>XML configuration</a:t>
            </a:r>
          </a:p>
          <a:p>
            <a:pPr lvl="1"/>
            <a:r>
              <a:rPr lang="en-US" dirty="0" smtClean="0"/>
              <a:t>An </a:t>
            </a:r>
            <a:r>
              <a:rPr lang="en-US" dirty="0">
                <a:solidFill>
                  <a:srgbClr val="FF0000"/>
                </a:solidFill>
              </a:rPr>
              <a:t>XML module</a:t>
            </a:r>
            <a:r>
              <a:rPr lang="en-US" dirty="0"/>
              <a:t> is like a code module that consists of a list of type registrations via Ninject </a:t>
            </a:r>
            <a:r>
              <a:rPr lang="en-US" dirty="0" smtClean="0"/>
              <a:t>binding.</a:t>
            </a:r>
          </a:p>
          <a:p>
            <a:pPr lvl="1"/>
            <a:r>
              <a:rPr lang="en-US" dirty="0" smtClean="0"/>
              <a:t>All </a:t>
            </a:r>
            <a:r>
              <a:rPr lang="en-US" dirty="0"/>
              <a:t>bindings can be defined in a single XML document or segregated into multiple </a:t>
            </a:r>
            <a:r>
              <a:rPr lang="en-US" dirty="0" smtClean="0"/>
              <a:t>documents.</a:t>
            </a:r>
          </a:p>
          <a:p>
            <a:pPr lvl="1"/>
            <a:r>
              <a:rPr lang="en-US" dirty="0" smtClean="0"/>
              <a:t>The </a:t>
            </a:r>
            <a:r>
              <a:rPr lang="en-US" dirty="0"/>
              <a:t>only advantage of using XML modules over code modules is that once we have composed such a document, we can still change our type registrations without having to recompile any part of the application. </a:t>
            </a:r>
            <a:endParaRPr lang="en-US" dirty="0" smtClean="0"/>
          </a:p>
          <a:p>
            <a:pPr lvl="1"/>
            <a:r>
              <a:rPr lang="en-US" dirty="0" smtClean="0"/>
              <a:t>However</a:t>
            </a:r>
            <a:r>
              <a:rPr lang="en-US" dirty="0"/>
              <a:t>, XML modules are not as powerful as code modules; so it is recommended to use </a:t>
            </a:r>
            <a:r>
              <a:rPr lang="en-US" dirty="0">
                <a:solidFill>
                  <a:srgbClr val="FF0000"/>
                </a:solidFill>
              </a:rPr>
              <a:t>code modules</a:t>
            </a:r>
            <a:r>
              <a:rPr lang="en-US" dirty="0"/>
              <a:t> unless we need this </a:t>
            </a:r>
            <a:r>
              <a:rPr lang="en-US" dirty="0" smtClean="0"/>
              <a:t>feature.</a:t>
            </a:r>
          </a:p>
          <a:p>
            <a:pPr lvl="1"/>
            <a:r>
              <a:rPr lang="en-US" dirty="0" smtClean="0"/>
              <a:t>Even </a:t>
            </a:r>
            <a:r>
              <a:rPr lang="en-US" dirty="0"/>
              <a:t>in this case, we can only include those bindings for which we need to change the configuration at runtime in our XML module and keep other bindings in code modules</a:t>
            </a:r>
            <a:r>
              <a:rPr lang="en-US" dirty="0" smtClean="0"/>
              <a:t>.</a:t>
            </a:r>
            <a:endParaRPr lang="en-US" dirty="0"/>
          </a:p>
        </p:txBody>
      </p:sp>
      <p:sp>
        <p:nvSpPr>
          <p:cNvPr id="3" name="Date Placeholder 2"/>
          <p:cNvSpPr>
            <a:spLocks noGrp="1"/>
          </p:cNvSpPr>
          <p:nvPr>
            <p:ph type="dt" sz="half" idx="2"/>
          </p:nvPr>
        </p:nvSpPr>
        <p:spPr/>
        <p:txBody>
          <a:bodyPr/>
          <a:lstStyle/>
          <a:p>
            <a:fld id="{42628478-1898-4491-8AC8-88251E517580}"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53</a:t>
            </a:fld>
            <a:endParaRPr lang="en-US"/>
          </a:p>
        </p:txBody>
      </p:sp>
    </p:spTree>
    <p:extLst>
      <p:ext uri="{BB962C8B-B14F-4D97-AF65-F5344CB8AC3E}">
        <p14:creationId xmlns:p14="http://schemas.microsoft.com/office/powerpoint/2010/main" val="7422898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use XML </a:t>
            </a:r>
            <a:r>
              <a:rPr lang="en-US" dirty="0" smtClean="0"/>
              <a:t>configuration</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54</a:t>
            </a:fld>
            <a:endParaRPr lang="en-US" dirty="0"/>
          </a:p>
        </p:txBody>
      </p:sp>
    </p:spTree>
    <p:extLst>
      <p:ext uri="{BB962C8B-B14F-4D97-AF65-F5344CB8AC3E}">
        <p14:creationId xmlns:p14="http://schemas.microsoft.com/office/powerpoint/2010/main" val="2377936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Convention over configuration</a:t>
            </a:r>
            <a:endParaRPr lang="en-US" dirty="0">
              <a:solidFill>
                <a:schemeClr val="bg1"/>
              </a:solidFill>
            </a:endParaRPr>
          </a:p>
        </p:txBody>
      </p:sp>
      <p:sp>
        <p:nvSpPr>
          <p:cNvPr id="7" name="Content Placeholder 6"/>
          <p:cNvSpPr>
            <a:spLocks noGrp="1"/>
          </p:cNvSpPr>
          <p:nvPr>
            <p:ph idx="1"/>
          </p:nvPr>
        </p:nvSpPr>
        <p:spPr/>
        <p:txBody>
          <a:bodyPr/>
          <a:lstStyle/>
          <a:p>
            <a:endParaRPr lang="en-US"/>
          </a:p>
        </p:txBody>
      </p:sp>
      <p:sp>
        <p:nvSpPr>
          <p:cNvPr id="3" name="Date Placeholder 2"/>
          <p:cNvSpPr>
            <a:spLocks noGrp="1"/>
          </p:cNvSpPr>
          <p:nvPr>
            <p:ph type="dt" sz="half" idx="2"/>
          </p:nvPr>
        </p:nvSpPr>
        <p:spPr/>
        <p:txBody>
          <a:bodyPr/>
          <a:lstStyle/>
          <a:p>
            <a:fld id="{E67CC510-2CC4-4501-AB2F-0C3C72937955}"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55</a:t>
            </a:fld>
            <a:endParaRPr lang="en-US"/>
          </a:p>
        </p:txBody>
      </p:sp>
    </p:spTree>
    <p:extLst>
      <p:ext uri="{BB962C8B-B14F-4D97-AF65-F5344CB8AC3E}">
        <p14:creationId xmlns:p14="http://schemas.microsoft.com/office/powerpoint/2010/main" val="29702105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Selecting </a:t>
            </a:r>
            <a:r>
              <a:rPr lang="en-US"/>
              <a:t>the </a:t>
            </a:r>
            <a:r>
              <a:rPr lang="en-US" smtClean="0"/>
              <a:t>assemblies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fld id="{D37913F3-B698-4BD6-9F28-28671694831E}"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56</a:t>
            </a:fld>
            <a:endParaRPr lang="en-US" dirty="0"/>
          </a:p>
        </p:txBody>
      </p:sp>
    </p:spTree>
    <p:extLst>
      <p:ext uri="{BB962C8B-B14F-4D97-AF65-F5344CB8AC3E}">
        <p14:creationId xmlns:p14="http://schemas.microsoft.com/office/powerpoint/2010/main" val="32451487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Meeting Real-world Requirements</a:t>
            </a:r>
            <a:endParaRPr lang="en-US" dirty="0"/>
          </a:p>
        </p:txBody>
      </p:sp>
      <p:sp>
        <p:nvSpPr>
          <p:cNvPr id="3" name="Date Placeholder 2"/>
          <p:cNvSpPr>
            <a:spLocks noGrp="1"/>
          </p:cNvSpPr>
          <p:nvPr>
            <p:ph type="dt" sz="half" idx="2"/>
          </p:nvPr>
        </p:nvSpPr>
        <p:spPr/>
        <p:txBody>
          <a:bodyPr/>
          <a:lstStyle/>
          <a:p>
            <a:fld id="{3622DAA9-E251-41B4-B0C4-1EF45B7B5D24}" type="datetime1">
              <a:rPr lang="en-US" smtClean="0"/>
              <a:t>5/7/2018</a:t>
            </a:fld>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57</a:t>
            </a:fld>
            <a:endParaRPr lang="en-US" dirty="0"/>
          </a:p>
        </p:txBody>
      </p:sp>
      <p:sp>
        <p:nvSpPr>
          <p:cNvPr id="5" name="Text Placeholder 4"/>
          <p:cNvSpPr>
            <a:spLocks noGrp="1"/>
          </p:cNvSpPr>
          <p:nvPr>
            <p:ph type="body" sz="quarter" idx="16"/>
          </p:nvPr>
        </p:nvSpPr>
        <p:spPr/>
        <p:txBody>
          <a:bodyPr/>
          <a:lstStyle/>
          <a:p>
            <a:r>
              <a:rPr lang="en-US" dirty="0" smtClean="0"/>
              <a:t>3</a:t>
            </a:r>
            <a:endParaRPr lang="en-US" dirty="0"/>
          </a:p>
        </p:txBody>
      </p:sp>
      <p:pic>
        <p:nvPicPr>
          <p:cNvPr id="6" name="Picture 5"/>
          <p:cNvPicPr>
            <a:picLocks noChangeAspect="1"/>
          </p:cNvPicPr>
          <p:nvPr/>
        </p:nvPicPr>
        <p:blipFill>
          <a:blip r:embed="rId2"/>
          <a:stretch>
            <a:fillRect/>
          </a:stretch>
        </p:blipFill>
        <p:spPr>
          <a:xfrm>
            <a:off x="8477250" y="5021846"/>
            <a:ext cx="3381375" cy="1485900"/>
          </a:xfrm>
          <a:prstGeom prst="rect">
            <a:avLst/>
          </a:prstGeom>
          <a:ln>
            <a:solidFill>
              <a:schemeClr val="accent1"/>
            </a:solidFill>
          </a:ln>
        </p:spPr>
      </p:pic>
    </p:spTree>
    <p:extLst>
      <p:ext uri="{BB962C8B-B14F-4D97-AF65-F5344CB8AC3E}">
        <p14:creationId xmlns:p14="http://schemas.microsoft.com/office/powerpoint/2010/main" val="307472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Ninject in Action</a:t>
            </a:r>
            <a:endParaRPr lang="en-US" dirty="0"/>
          </a:p>
        </p:txBody>
      </p:sp>
      <p:sp>
        <p:nvSpPr>
          <p:cNvPr id="3" name="Date Placeholder 2"/>
          <p:cNvSpPr>
            <a:spLocks noGrp="1"/>
          </p:cNvSpPr>
          <p:nvPr>
            <p:ph type="dt" sz="half" idx="2"/>
          </p:nvPr>
        </p:nvSpPr>
        <p:spPr/>
        <p:txBody>
          <a:bodyPr/>
          <a:lstStyle/>
          <a:p>
            <a:fld id="{3622DAA9-E251-41B4-B0C4-1EF45B7B5D24}" type="datetime1">
              <a:rPr lang="en-US" smtClean="0"/>
              <a:t>5/7/2018</a:t>
            </a:fld>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58</a:t>
            </a:fld>
            <a:endParaRPr lang="en-US" dirty="0"/>
          </a:p>
        </p:txBody>
      </p:sp>
      <p:sp>
        <p:nvSpPr>
          <p:cNvPr id="5" name="Text Placeholder 4"/>
          <p:cNvSpPr>
            <a:spLocks noGrp="1"/>
          </p:cNvSpPr>
          <p:nvPr>
            <p:ph type="body" sz="quarter" idx="16"/>
          </p:nvPr>
        </p:nvSpPr>
        <p:spPr/>
        <p:txBody>
          <a:bodyPr/>
          <a:lstStyle/>
          <a:p>
            <a:r>
              <a:rPr lang="en-US" dirty="0" smtClean="0"/>
              <a:t>4</a:t>
            </a:r>
            <a:endParaRPr lang="en-US" dirty="0"/>
          </a:p>
        </p:txBody>
      </p:sp>
      <p:pic>
        <p:nvPicPr>
          <p:cNvPr id="7" name="Picture 6"/>
          <p:cNvPicPr>
            <a:picLocks noChangeAspect="1"/>
          </p:cNvPicPr>
          <p:nvPr/>
        </p:nvPicPr>
        <p:blipFill>
          <a:blip r:embed="rId2"/>
          <a:stretch>
            <a:fillRect/>
          </a:stretch>
        </p:blipFill>
        <p:spPr>
          <a:xfrm>
            <a:off x="8934450" y="4726571"/>
            <a:ext cx="2924175" cy="1781175"/>
          </a:xfrm>
          <a:prstGeom prst="rect">
            <a:avLst/>
          </a:prstGeom>
          <a:ln>
            <a:solidFill>
              <a:schemeClr val="accent1"/>
            </a:solidFill>
          </a:ln>
        </p:spPr>
      </p:pic>
    </p:spTree>
    <p:extLst>
      <p:ext uri="{BB962C8B-B14F-4D97-AF65-F5344CB8AC3E}">
        <p14:creationId xmlns:p14="http://schemas.microsoft.com/office/powerpoint/2010/main" val="28773359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Doing more with Extensions</a:t>
            </a:r>
            <a:endParaRPr lang="en-US" dirty="0"/>
          </a:p>
        </p:txBody>
      </p:sp>
      <p:sp>
        <p:nvSpPr>
          <p:cNvPr id="3" name="Date Placeholder 2"/>
          <p:cNvSpPr>
            <a:spLocks noGrp="1"/>
          </p:cNvSpPr>
          <p:nvPr>
            <p:ph type="dt" sz="half" idx="2"/>
          </p:nvPr>
        </p:nvSpPr>
        <p:spPr/>
        <p:txBody>
          <a:bodyPr/>
          <a:lstStyle/>
          <a:p>
            <a:fld id="{3622DAA9-E251-41B4-B0C4-1EF45B7B5D24}" type="datetime1">
              <a:rPr lang="en-US" smtClean="0"/>
              <a:t>5/7/2018</a:t>
            </a:fld>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59</a:t>
            </a:fld>
            <a:endParaRPr lang="en-US" dirty="0"/>
          </a:p>
        </p:txBody>
      </p:sp>
      <p:sp>
        <p:nvSpPr>
          <p:cNvPr id="5" name="Text Placeholder 4"/>
          <p:cNvSpPr>
            <a:spLocks noGrp="1"/>
          </p:cNvSpPr>
          <p:nvPr>
            <p:ph type="body" sz="quarter" idx="16"/>
          </p:nvPr>
        </p:nvSpPr>
        <p:spPr/>
        <p:txBody>
          <a:bodyPr/>
          <a:lstStyle/>
          <a:p>
            <a:r>
              <a:rPr lang="en-US" dirty="0" smtClean="0"/>
              <a:t>5</a:t>
            </a:r>
            <a:endParaRPr lang="en-US" dirty="0"/>
          </a:p>
        </p:txBody>
      </p:sp>
      <p:pic>
        <p:nvPicPr>
          <p:cNvPr id="7" name="Picture 6"/>
          <p:cNvPicPr>
            <a:picLocks noChangeAspect="1"/>
          </p:cNvPicPr>
          <p:nvPr/>
        </p:nvPicPr>
        <p:blipFill>
          <a:blip r:embed="rId2"/>
          <a:stretch>
            <a:fillRect/>
          </a:stretch>
        </p:blipFill>
        <p:spPr>
          <a:xfrm>
            <a:off x="8858250" y="5317121"/>
            <a:ext cx="3000375" cy="1190625"/>
          </a:xfrm>
          <a:prstGeom prst="rect">
            <a:avLst/>
          </a:prstGeom>
          <a:ln>
            <a:solidFill>
              <a:schemeClr val="accent1"/>
            </a:solidFill>
          </a:ln>
        </p:spPr>
      </p:pic>
    </p:spTree>
    <p:extLst>
      <p:ext uri="{BB962C8B-B14F-4D97-AF65-F5344CB8AC3E}">
        <p14:creationId xmlns:p14="http://schemas.microsoft.com/office/powerpoint/2010/main" val="177088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What is Dependency Injection</a:t>
            </a:r>
            <a:r>
              <a:rPr lang="en-US" dirty="0" smtClean="0">
                <a:solidFill>
                  <a:schemeClr val="bg1"/>
                </a:solidFill>
              </a:rPr>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685800">
              <a:buFont typeface="Wingdings" panose="05000000000000000000" pitchFamily="2" charset="2"/>
              <a:buChar char="ü"/>
            </a:pPr>
            <a:r>
              <a:rPr lang="en-US" dirty="0"/>
              <a:t>It is a sophisticated procedure, and she needs to focus on the operation itself, rather than finding the tools during the operation.</a:t>
            </a:r>
          </a:p>
          <a:p>
            <a:pPr marL="685800">
              <a:buFont typeface="Wingdings" panose="05000000000000000000" pitchFamily="2" charset="2"/>
              <a:buChar char="ü"/>
            </a:pPr>
            <a:r>
              <a:rPr lang="en-US" sz="2000" dirty="0" smtClean="0"/>
              <a:t>That is </a:t>
            </a:r>
            <a:r>
              <a:rPr lang="en-US" sz="2000" dirty="0"/>
              <a:t>why she has an </a:t>
            </a:r>
            <a:r>
              <a:rPr lang="en-US" sz="2000" dirty="0">
                <a:solidFill>
                  <a:srgbClr val="FF0000"/>
                </a:solidFill>
              </a:rPr>
              <a:t>assistant</a:t>
            </a:r>
            <a:r>
              <a:rPr lang="en-US" sz="2000" dirty="0"/>
              <a:t> to provide her with the tools she </a:t>
            </a:r>
            <a:r>
              <a:rPr lang="en-US" sz="2000" dirty="0" smtClean="0"/>
              <a:t>requires.</a:t>
            </a:r>
          </a:p>
          <a:p>
            <a:pPr marL="685800">
              <a:buFont typeface="Wingdings" panose="05000000000000000000" pitchFamily="2" charset="2"/>
              <a:buChar char="ü"/>
            </a:pPr>
            <a:r>
              <a:rPr lang="en-US" sz="2000" dirty="0" smtClean="0"/>
              <a:t>This </a:t>
            </a:r>
            <a:r>
              <a:rPr lang="en-US" sz="2000" dirty="0"/>
              <a:t>way, she ensures that the exact tool that she needs will be in her hand by her </a:t>
            </a:r>
            <a:r>
              <a:rPr lang="en-US" sz="2000" dirty="0" smtClean="0"/>
              <a:t>assistant.</a:t>
            </a:r>
          </a:p>
          <a:p>
            <a:pPr marL="685800">
              <a:buFont typeface="Wingdings" panose="05000000000000000000" pitchFamily="2" charset="2"/>
              <a:buChar char="ü"/>
            </a:pPr>
            <a:r>
              <a:rPr lang="en-US" sz="2000" dirty="0" smtClean="0"/>
              <a:t>She </a:t>
            </a:r>
            <a:r>
              <a:rPr lang="en-US" sz="2000" dirty="0"/>
              <a:t>doesn't need to know where the tool is and how to find it. These are her </a:t>
            </a:r>
            <a:r>
              <a:rPr lang="en-US" sz="2000" dirty="0">
                <a:solidFill>
                  <a:srgbClr val="FF0000"/>
                </a:solidFill>
              </a:rPr>
              <a:t>assistant's </a:t>
            </a:r>
            <a:r>
              <a:rPr lang="en-US" sz="2000" dirty="0" smtClean="0">
                <a:solidFill>
                  <a:srgbClr val="FF0000"/>
                </a:solidFill>
              </a:rPr>
              <a:t>responsibilities</a:t>
            </a:r>
            <a:r>
              <a:rPr lang="en-US" sz="2000" dirty="0" smtClean="0"/>
              <a:t>.</a:t>
            </a:r>
          </a:p>
          <a:p>
            <a:pPr marL="685800">
              <a:buFont typeface="Wingdings" panose="05000000000000000000" pitchFamily="2" charset="2"/>
              <a:buChar char="ü"/>
            </a:pPr>
            <a:r>
              <a:rPr lang="en-US" sz="2000" dirty="0" smtClean="0">
                <a:solidFill>
                  <a:srgbClr val="FF0000"/>
                </a:solidFill>
              </a:rPr>
              <a:t>Code 1-2</a:t>
            </a:r>
            <a:r>
              <a:rPr lang="en-US" sz="2000" dirty="0" smtClean="0"/>
              <a:t> is </a:t>
            </a:r>
            <a:r>
              <a:rPr lang="en-US" sz="2000" dirty="0"/>
              <a:t>the C# implementation of Sarah, the </a:t>
            </a:r>
            <a:r>
              <a:rPr lang="en-US" sz="2000" dirty="0" smtClean="0"/>
              <a:t>surgeon.</a:t>
            </a:r>
            <a:endParaRPr lang="en-US" sz="2000" dirty="0"/>
          </a:p>
          <a:p>
            <a:pPr marL="457200">
              <a:buFont typeface="Wingdings" panose="05000000000000000000" pitchFamily="2" charset="2"/>
              <a:buChar char="§"/>
            </a:pPr>
            <a:r>
              <a:rPr lang="en-US" sz="2000" dirty="0"/>
              <a:t>As we can see, she doesn't need to worry about how to get the forceps; they are provided to her by someone </a:t>
            </a:r>
            <a:r>
              <a:rPr lang="en-US" sz="2000" dirty="0" smtClean="0"/>
              <a:t>else.</a:t>
            </a:r>
          </a:p>
          <a:p>
            <a:pPr marL="457200">
              <a:buFont typeface="Wingdings" panose="05000000000000000000" pitchFamily="2" charset="2"/>
              <a:buChar char="§"/>
            </a:pPr>
            <a:r>
              <a:rPr lang="en-US" sz="2000" dirty="0" smtClean="0"/>
              <a:t>In </a:t>
            </a:r>
            <a:r>
              <a:rPr lang="en-US" sz="2000" dirty="0"/>
              <a:t>the previous examples, </a:t>
            </a:r>
            <a:r>
              <a:rPr lang="en-US" sz="2000" dirty="0">
                <a:solidFill>
                  <a:srgbClr val="FF0000"/>
                </a:solidFill>
              </a:rPr>
              <a:t>Cameron</a:t>
            </a:r>
            <a:r>
              <a:rPr lang="en-US" sz="2000" dirty="0"/>
              <a:t> and </a:t>
            </a:r>
            <a:r>
              <a:rPr lang="en-US" sz="2000" dirty="0">
                <a:solidFill>
                  <a:srgbClr val="FF0000"/>
                </a:solidFill>
              </a:rPr>
              <a:t>Sarah</a:t>
            </a:r>
            <a:r>
              <a:rPr lang="en-US" sz="2000" dirty="0"/>
              <a:t> are </a:t>
            </a:r>
            <a:r>
              <a:rPr lang="en-US" sz="2000" dirty="0">
                <a:solidFill>
                  <a:srgbClr val="0070C0"/>
                </a:solidFill>
              </a:rPr>
              <a:t>samples</a:t>
            </a:r>
            <a:r>
              <a:rPr lang="en-US" sz="2000" dirty="0"/>
              <a:t> of </a:t>
            </a:r>
            <a:r>
              <a:rPr lang="en-US" sz="2000" dirty="0">
                <a:solidFill>
                  <a:srgbClr val="FF0000"/>
                </a:solidFill>
              </a:rPr>
              <a:t>dependent </a:t>
            </a:r>
            <a:r>
              <a:rPr lang="en-US" sz="2000" dirty="0">
                <a:solidFill>
                  <a:srgbClr val="0070C0"/>
                </a:solidFill>
              </a:rPr>
              <a:t>components</a:t>
            </a:r>
            <a:r>
              <a:rPr lang="en-US" sz="2000" dirty="0"/>
              <a:t> that have a </a:t>
            </a:r>
            <a:r>
              <a:rPr lang="en-US" sz="2000" dirty="0">
                <a:solidFill>
                  <a:srgbClr val="0070C0"/>
                </a:solidFill>
              </a:rPr>
              <a:t>responsibility</a:t>
            </a:r>
            <a:r>
              <a:rPr lang="en-US" sz="2000" dirty="0"/>
              <a:t>, and </a:t>
            </a:r>
            <a:r>
              <a:rPr lang="en-US" sz="2000" dirty="0">
                <a:solidFill>
                  <a:srgbClr val="FF0000"/>
                </a:solidFill>
              </a:rPr>
              <a:t>tools</a:t>
            </a:r>
            <a:r>
              <a:rPr lang="en-US" sz="2000" dirty="0"/>
              <a:t> that they </a:t>
            </a:r>
            <a:r>
              <a:rPr lang="en-US" sz="2000" dirty="0">
                <a:solidFill>
                  <a:srgbClr val="0070C0"/>
                </a:solidFill>
              </a:rPr>
              <a:t>need</a:t>
            </a:r>
            <a:r>
              <a:rPr lang="en-US" sz="2000" dirty="0"/>
              <a:t> are their </a:t>
            </a:r>
            <a:r>
              <a:rPr lang="en-US" sz="2000" dirty="0" smtClean="0">
                <a:solidFill>
                  <a:srgbClr val="FF0000"/>
                </a:solidFill>
              </a:rPr>
              <a:t>dependencies</a:t>
            </a:r>
            <a:r>
              <a:rPr lang="en-US" sz="2000" dirty="0" smtClean="0"/>
              <a:t>.</a:t>
            </a:r>
          </a:p>
          <a:p>
            <a:pPr marL="457200">
              <a:buFont typeface="Wingdings" panose="05000000000000000000" pitchFamily="2" charset="2"/>
              <a:buChar char="§"/>
            </a:pPr>
            <a:r>
              <a:rPr lang="en-US" sz="2000" dirty="0" smtClean="0">
                <a:solidFill>
                  <a:srgbClr val="FF0000"/>
                </a:solidFill>
              </a:rPr>
              <a:t>Dependency </a:t>
            </a:r>
            <a:r>
              <a:rPr lang="en-US" sz="2000" dirty="0">
                <a:solidFill>
                  <a:srgbClr val="FF0000"/>
                </a:solidFill>
              </a:rPr>
              <a:t>Injection</a:t>
            </a:r>
            <a:r>
              <a:rPr lang="en-US" sz="2000" dirty="0"/>
              <a:t> is all about </a:t>
            </a:r>
            <a:r>
              <a:rPr lang="en-US" sz="2000" dirty="0">
                <a:solidFill>
                  <a:srgbClr val="FF0000"/>
                </a:solidFill>
              </a:rPr>
              <a:t>how</a:t>
            </a:r>
            <a:r>
              <a:rPr lang="en-US" sz="2000" dirty="0"/>
              <a:t> they get to the </a:t>
            </a:r>
            <a:r>
              <a:rPr lang="en-US" sz="2000" dirty="0">
                <a:solidFill>
                  <a:srgbClr val="FF0000"/>
                </a:solidFill>
              </a:rPr>
              <a:t>tools</a:t>
            </a:r>
            <a:r>
              <a:rPr lang="en-US" sz="2000" dirty="0"/>
              <a:t> they </a:t>
            </a:r>
            <a:r>
              <a:rPr lang="en-US" sz="2000" dirty="0" smtClean="0">
                <a:solidFill>
                  <a:srgbClr val="FF0000"/>
                </a:solidFill>
              </a:rPr>
              <a:t>need</a:t>
            </a:r>
            <a:r>
              <a:rPr lang="en-US" sz="2000" dirty="0" smtClean="0"/>
              <a:t>.</a:t>
            </a:r>
          </a:p>
          <a:p>
            <a:pPr marL="457200">
              <a:buFont typeface="Wingdings" panose="05000000000000000000" pitchFamily="2" charset="2"/>
              <a:buChar char="§"/>
            </a:pPr>
            <a:r>
              <a:rPr lang="en-US" sz="2000" dirty="0" smtClean="0"/>
              <a:t>In </a:t>
            </a:r>
            <a:r>
              <a:rPr lang="en-US" sz="2000" dirty="0"/>
              <a:t>the first example, the dependent component (</a:t>
            </a:r>
            <a:r>
              <a:rPr lang="en-US" sz="2000" dirty="0">
                <a:solidFill>
                  <a:srgbClr val="FF0000"/>
                </a:solidFill>
              </a:rPr>
              <a:t>Cameron</a:t>
            </a:r>
            <a:r>
              <a:rPr lang="en-US" sz="2000" dirty="0"/>
              <a:t>) itself had to </a:t>
            </a:r>
            <a:r>
              <a:rPr lang="en-US" sz="2000" dirty="0">
                <a:solidFill>
                  <a:srgbClr val="FF0000"/>
                </a:solidFill>
              </a:rPr>
              <a:t>locate</a:t>
            </a:r>
            <a:r>
              <a:rPr lang="en-US" sz="2000" dirty="0"/>
              <a:t> the </a:t>
            </a:r>
            <a:r>
              <a:rPr lang="en-US" sz="2000" dirty="0">
                <a:solidFill>
                  <a:srgbClr val="FF0000"/>
                </a:solidFill>
              </a:rPr>
              <a:t>dependency</a:t>
            </a:r>
            <a:r>
              <a:rPr lang="en-US" sz="2000" dirty="0"/>
              <a:t>, while in the second one, a </a:t>
            </a:r>
            <a:r>
              <a:rPr lang="en-US" sz="2000" dirty="0">
                <a:solidFill>
                  <a:srgbClr val="0070C0"/>
                </a:solidFill>
              </a:rPr>
              <a:t>third party</a:t>
            </a:r>
            <a:r>
              <a:rPr lang="en-US" sz="2000" dirty="0"/>
              <a:t> (the </a:t>
            </a:r>
            <a:r>
              <a:rPr lang="en-US" sz="2000" dirty="0">
                <a:solidFill>
                  <a:srgbClr val="FF0000"/>
                </a:solidFill>
              </a:rPr>
              <a:t>assistant</a:t>
            </a:r>
            <a:r>
              <a:rPr lang="en-US" sz="2000" dirty="0"/>
              <a:t>) </a:t>
            </a:r>
            <a:r>
              <a:rPr lang="en-US" sz="2000" dirty="0">
                <a:solidFill>
                  <a:srgbClr val="FF0000"/>
                </a:solidFill>
              </a:rPr>
              <a:t>locates</a:t>
            </a:r>
            <a:r>
              <a:rPr lang="en-US" sz="2000" dirty="0"/>
              <a:t> and </a:t>
            </a:r>
            <a:r>
              <a:rPr lang="en-US" sz="2000" dirty="0">
                <a:solidFill>
                  <a:srgbClr val="FF0000"/>
                </a:solidFill>
              </a:rPr>
              <a:t>provides</a:t>
            </a:r>
            <a:r>
              <a:rPr lang="en-US" sz="2000" dirty="0"/>
              <a:t> </a:t>
            </a:r>
            <a:r>
              <a:rPr lang="en-US" sz="2000" dirty="0" smtClean="0"/>
              <a:t>it.</a:t>
            </a:r>
          </a:p>
          <a:p>
            <a:pPr marL="457200">
              <a:buFont typeface="Wingdings" panose="05000000000000000000" pitchFamily="2" charset="2"/>
              <a:buChar char="§"/>
            </a:pPr>
            <a:r>
              <a:rPr lang="en-US" sz="2000" dirty="0" smtClean="0"/>
              <a:t>This third party is called an </a:t>
            </a:r>
            <a:r>
              <a:rPr lang="en-US" sz="2000" dirty="0" smtClean="0">
                <a:solidFill>
                  <a:srgbClr val="FF0000"/>
                </a:solidFill>
              </a:rPr>
              <a:t>Injector</a:t>
            </a:r>
            <a:r>
              <a:rPr lang="en-US" sz="2000" dirty="0" smtClean="0"/>
              <a:t>, which </a:t>
            </a:r>
            <a:r>
              <a:rPr lang="en-US" sz="2000" dirty="0" smtClean="0">
                <a:solidFill>
                  <a:srgbClr val="0070C0"/>
                </a:solidFill>
              </a:rPr>
              <a:t>injects</a:t>
            </a:r>
            <a:r>
              <a:rPr lang="en-US" sz="2000" dirty="0" smtClean="0"/>
              <a:t> the </a:t>
            </a:r>
            <a:r>
              <a:rPr lang="en-US" sz="2000" dirty="0" smtClean="0">
                <a:solidFill>
                  <a:srgbClr val="FF0000"/>
                </a:solidFill>
              </a:rPr>
              <a:t>dependencies</a:t>
            </a:r>
            <a:r>
              <a:rPr lang="en-US" sz="2000" dirty="0" smtClean="0"/>
              <a:t>.</a:t>
            </a:r>
            <a:endParaRPr lang="en-US" sz="2000" dirty="0"/>
          </a:p>
        </p:txBody>
      </p:sp>
      <p:sp>
        <p:nvSpPr>
          <p:cNvPr id="3" name="Date Placeholder 2"/>
          <p:cNvSpPr>
            <a:spLocks noGrp="1"/>
          </p:cNvSpPr>
          <p:nvPr>
            <p:ph type="dt" sz="half" idx="2"/>
          </p:nvPr>
        </p:nvSpPr>
        <p:spPr/>
        <p:txBody>
          <a:bodyPr/>
          <a:lstStyle/>
          <a:p>
            <a:fld id="{3A3F2A70-BD37-4FF6-93E4-2FD8FAF0D47B}"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6</a:t>
            </a:fld>
            <a:endParaRPr lang="en-US"/>
          </a:p>
        </p:txBody>
      </p:sp>
    </p:spTree>
    <p:extLst>
      <p:ext uri="{BB962C8B-B14F-4D97-AF65-F5344CB8AC3E}">
        <p14:creationId xmlns:p14="http://schemas.microsoft.com/office/powerpoint/2010/main" val="22446517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9D8F4FCC-E4B0-4EF7-8337-84DBD29662DD}" type="datetime1">
              <a:rPr lang="en-US" smtClean="0"/>
              <a:t>5/7/2018</a:t>
            </a:fld>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60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32563318"/>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r>
                        <a:rPr lang="en-US" dirty="0" smtClean="0">
                          <a:latin typeface="Gill Sans MT" panose="020B0502020104020203" pitchFamily="34" charset="0"/>
                        </a:rPr>
                        <a:t>Ninject Version History</a:t>
                      </a:r>
                      <a:endParaRPr lang="en-US" dirty="0">
                        <a:latin typeface="Gill Sans MT" panose="020B0502020104020203" pitchFamily="34" charset="0"/>
                      </a:endParaRPr>
                    </a:p>
                  </a:txBody>
                  <a:tcPr/>
                </a:tc>
                <a:extLst>
                  <a:ext uri="{0D108BD9-81ED-4DB2-BD59-A6C34878D82A}">
                    <a16:rowId xmlns:a16="http://schemas.microsoft.com/office/drawing/2014/main" val="1817161940"/>
                  </a:ext>
                </a:extLst>
              </a:tr>
              <a:tr h="370840">
                <a:tc>
                  <a:txBody>
                    <a:bodyPr/>
                    <a:lstStyle/>
                    <a:p>
                      <a:endParaRPr lang="en-US" dirty="0"/>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211391720"/>
                  </a:ext>
                </a:extLst>
              </a:tr>
              <a:tr h="370840">
                <a:tc>
                  <a:txBody>
                    <a:bodyPr/>
                    <a:lstStyle/>
                    <a:p>
                      <a:endParaRPr lang="en-US" dirty="0"/>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857890"/>
                  </a:ext>
                </a:extLst>
              </a:tr>
              <a:tr h="370840">
                <a:tc>
                  <a:txBody>
                    <a:bodyPr/>
                    <a:lstStyle/>
                    <a:p>
                      <a:endParaRPr lang="en-US" dirty="0"/>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1534438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solidFill>
                  <a:schemeClr val="bg1"/>
                </a:solidFill>
              </a:rPr>
              <a:t>Ninject Version History</a:t>
            </a:r>
            <a:endParaRPr lang="en-US" dirty="0">
              <a:solidFill>
                <a:schemeClr val="bg1"/>
              </a:solidFill>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515885491"/>
              </p:ext>
            </p:extLst>
          </p:nvPr>
        </p:nvGraphicFramePr>
        <p:xfrm>
          <a:off x="152400" y="1268413"/>
          <a:ext cx="11887200" cy="1854200"/>
        </p:xfrm>
        <a:graphic>
          <a:graphicData uri="http://schemas.openxmlformats.org/drawingml/2006/table">
            <a:tbl>
              <a:tblPr firstRow="1" bandRow="1">
                <a:tableStyleId>{69012ECD-51FC-41F1-AA8D-1B2483CD663E}</a:tableStyleId>
              </a:tblPr>
              <a:tblGrid>
                <a:gridCol w="5943600">
                  <a:extLst>
                    <a:ext uri="{9D8B030D-6E8A-4147-A177-3AD203B41FA5}">
                      <a16:colId xmlns:a16="http://schemas.microsoft.com/office/drawing/2014/main" val="161957391"/>
                    </a:ext>
                  </a:extLst>
                </a:gridCol>
                <a:gridCol w="5943600">
                  <a:extLst>
                    <a:ext uri="{9D8B030D-6E8A-4147-A177-3AD203B41FA5}">
                      <a16:colId xmlns:a16="http://schemas.microsoft.com/office/drawing/2014/main" val="2712975152"/>
                    </a:ext>
                  </a:extLst>
                </a:gridCol>
              </a:tblGrid>
              <a:tr h="370840">
                <a:tc>
                  <a:txBody>
                    <a:bodyPr/>
                    <a:lstStyle/>
                    <a:p>
                      <a:r>
                        <a:rPr lang="en-US" dirty="0" smtClean="0">
                          <a:latin typeface="Gill Sans MT" panose="020B0502020104020203" pitchFamily="34" charset="0"/>
                        </a:rPr>
                        <a:t>Version</a:t>
                      </a:r>
                      <a:endParaRPr lang="en-US" dirty="0">
                        <a:latin typeface="Gill Sans MT" panose="020B0502020104020203" pitchFamily="34" charset="0"/>
                      </a:endParaRPr>
                    </a:p>
                  </a:txBody>
                  <a:tcPr marL="281077" marR="281077"/>
                </a:tc>
                <a:tc>
                  <a:txBody>
                    <a:bodyPr/>
                    <a:lstStyle/>
                    <a:p>
                      <a:r>
                        <a:rPr lang="en-US" dirty="0" smtClean="0">
                          <a:latin typeface="Gill Sans MT" panose="020B0502020104020203" pitchFamily="34" charset="0"/>
                        </a:rPr>
                        <a:t>Release Date</a:t>
                      </a:r>
                      <a:endParaRPr lang="en-US" dirty="0">
                        <a:latin typeface="Gill Sans MT" panose="020B0502020104020203" pitchFamily="34" charset="0"/>
                      </a:endParaRPr>
                    </a:p>
                  </a:txBody>
                  <a:tcPr marL="281077" marR="281077"/>
                </a:tc>
                <a:extLst>
                  <a:ext uri="{0D108BD9-81ED-4DB2-BD59-A6C34878D82A}">
                    <a16:rowId xmlns:a16="http://schemas.microsoft.com/office/drawing/2014/main" val="87977400"/>
                  </a:ext>
                </a:extLst>
              </a:tr>
              <a:tr h="370840">
                <a:tc>
                  <a:txBody>
                    <a:bodyPr/>
                    <a:lstStyle/>
                    <a:p>
                      <a:r>
                        <a:rPr lang="en-US" dirty="0" smtClean="0">
                          <a:latin typeface="Gill Sans MT" panose="020B0502020104020203" pitchFamily="34" charset="0"/>
                        </a:rPr>
                        <a:t>2.0.1</a:t>
                      </a:r>
                      <a:endParaRPr lang="en-US" dirty="0">
                        <a:latin typeface="Gill Sans MT" panose="020B0502020104020203" pitchFamily="34" charset="0"/>
                      </a:endParaRPr>
                    </a:p>
                  </a:txBody>
                  <a:tcPr marL="281077" marR="281077"/>
                </a:tc>
                <a:tc>
                  <a:txBody>
                    <a:bodyPr/>
                    <a:lstStyle/>
                    <a:p>
                      <a:r>
                        <a:rPr lang="en-US" dirty="0" smtClean="0">
                          <a:latin typeface="Gill Sans MT" panose="020B0502020104020203" pitchFamily="34" charset="0"/>
                        </a:rPr>
                        <a:t>Jan 2011</a:t>
                      </a:r>
                      <a:endParaRPr lang="en-US" dirty="0">
                        <a:latin typeface="Gill Sans MT" panose="020B0502020104020203" pitchFamily="34" charset="0"/>
                      </a:endParaRPr>
                    </a:p>
                  </a:txBody>
                  <a:tcPr marL="281077" marR="281077"/>
                </a:tc>
                <a:extLst>
                  <a:ext uri="{0D108BD9-81ED-4DB2-BD59-A6C34878D82A}">
                    <a16:rowId xmlns:a16="http://schemas.microsoft.com/office/drawing/2014/main" val="2077221551"/>
                  </a:ext>
                </a:extLst>
              </a:tr>
              <a:tr h="370840">
                <a:tc>
                  <a:txBody>
                    <a:bodyPr/>
                    <a:lstStyle/>
                    <a:p>
                      <a:r>
                        <a:rPr lang="en-US" dirty="0" smtClean="0">
                          <a:latin typeface="Gill Sans MT" panose="020B0502020104020203" pitchFamily="34" charset="0"/>
                        </a:rPr>
                        <a:t>3.0.1</a:t>
                      </a:r>
                      <a:endParaRPr lang="en-US" dirty="0">
                        <a:latin typeface="Gill Sans MT" panose="020B0502020104020203" pitchFamily="34" charset="0"/>
                      </a:endParaRPr>
                    </a:p>
                  </a:txBody>
                  <a:tcPr marL="281077" marR="281077"/>
                </a:tc>
                <a:tc>
                  <a:txBody>
                    <a:bodyPr/>
                    <a:lstStyle/>
                    <a:p>
                      <a:r>
                        <a:rPr lang="en-US" dirty="0" smtClean="0">
                          <a:latin typeface="Gill Sans MT" panose="020B0502020104020203" pitchFamily="34" charset="0"/>
                        </a:rPr>
                        <a:t>May 2012</a:t>
                      </a:r>
                      <a:endParaRPr lang="en-US" dirty="0">
                        <a:latin typeface="Gill Sans MT" panose="020B0502020104020203" pitchFamily="34" charset="0"/>
                      </a:endParaRPr>
                    </a:p>
                  </a:txBody>
                  <a:tcPr marL="281077" marR="281077"/>
                </a:tc>
                <a:extLst>
                  <a:ext uri="{0D108BD9-81ED-4DB2-BD59-A6C34878D82A}">
                    <a16:rowId xmlns:a16="http://schemas.microsoft.com/office/drawing/2014/main" val="938996553"/>
                  </a:ext>
                </a:extLst>
              </a:tr>
              <a:tr h="370840">
                <a:tc>
                  <a:txBody>
                    <a:bodyPr/>
                    <a:lstStyle/>
                    <a:p>
                      <a:r>
                        <a:rPr lang="en-US" dirty="0" smtClean="0">
                          <a:latin typeface="Gill Sans MT" panose="020B0502020104020203" pitchFamily="34" charset="0"/>
                        </a:rPr>
                        <a:t>3.2.0</a:t>
                      </a:r>
                      <a:endParaRPr lang="en-US" dirty="0">
                        <a:latin typeface="Gill Sans MT" panose="020B0502020104020203" pitchFamily="34" charset="0"/>
                      </a:endParaRPr>
                    </a:p>
                  </a:txBody>
                  <a:tcPr marL="281077" marR="281077"/>
                </a:tc>
                <a:tc>
                  <a:txBody>
                    <a:bodyPr/>
                    <a:lstStyle/>
                    <a:p>
                      <a:r>
                        <a:rPr lang="en-US" dirty="0" smtClean="0">
                          <a:latin typeface="Gill Sans MT" panose="020B0502020104020203" pitchFamily="34" charset="0"/>
                        </a:rPr>
                        <a:t>Mar 2014</a:t>
                      </a:r>
                      <a:endParaRPr lang="en-US" dirty="0">
                        <a:latin typeface="Gill Sans MT" panose="020B0502020104020203" pitchFamily="34" charset="0"/>
                      </a:endParaRPr>
                    </a:p>
                  </a:txBody>
                  <a:tcPr marL="281077" marR="281077"/>
                </a:tc>
                <a:extLst>
                  <a:ext uri="{0D108BD9-81ED-4DB2-BD59-A6C34878D82A}">
                    <a16:rowId xmlns:a16="http://schemas.microsoft.com/office/drawing/2014/main" val="2206647514"/>
                  </a:ext>
                </a:extLst>
              </a:tr>
              <a:tr h="370840">
                <a:tc>
                  <a:txBody>
                    <a:bodyPr/>
                    <a:lstStyle/>
                    <a:p>
                      <a:r>
                        <a:rPr lang="en-US" dirty="0" smtClean="0">
                          <a:latin typeface="Gill Sans MT" panose="020B0502020104020203" pitchFamily="34" charset="0"/>
                        </a:rPr>
                        <a:t>3.3.0</a:t>
                      </a:r>
                      <a:endParaRPr lang="en-US" dirty="0">
                        <a:latin typeface="Gill Sans MT" panose="020B0502020104020203" pitchFamily="34" charset="0"/>
                      </a:endParaRPr>
                    </a:p>
                  </a:txBody>
                  <a:tcPr marL="281077" marR="281077"/>
                </a:tc>
                <a:tc>
                  <a:txBody>
                    <a:bodyPr/>
                    <a:lstStyle/>
                    <a:p>
                      <a:r>
                        <a:rPr lang="en-US" dirty="0" smtClean="0">
                          <a:latin typeface="Gill Sans MT" panose="020B0502020104020203" pitchFamily="34" charset="0"/>
                        </a:rPr>
                        <a:t>Sep 2017</a:t>
                      </a:r>
                      <a:endParaRPr lang="en-US" dirty="0">
                        <a:latin typeface="Gill Sans MT" panose="020B0502020104020203" pitchFamily="34" charset="0"/>
                      </a:endParaRPr>
                    </a:p>
                  </a:txBody>
                  <a:tcPr marL="281077" marR="281077"/>
                </a:tc>
                <a:extLst>
                  <a:ext uri="{0D108BD9-81ED-4DB2-BD59-A6C34878D82A}">
                    <a16:rowId xmlns:a16="http://schemas.microsoft.com/office/drawing/2014/main" val="1494075405"/>
                  </a:ext>
                </a:extLst>
              </a:tr>
            </a:tbl>
          </a:graphicData>
        </a:graphic>
      </p:graphicFrame>
      <p:sp>
        <p:nvSpPr>
          <p:cNvPr id="4" name="Date Placeholder 3"/>
          <p:cNvSpPr>
            <a:spLocks noGrp="1"/>
          </p:cNvSpPr>
          <p:nvPr>
            <p:ph type="dt" sz="half" idx="2"/>
          </p:nvPr>
        </p:nvSpPr>
        <p:spPr/>
        <p:txBody>
          <a:bodyPr/>
          <a:lstStyle/>
          <a:p>
            <a:fld id="{53F804C3-D12C-4191-B8F1-043197FD9CB8}" type="datetime1">
              <a:rPr lang="en-US" smtClean="0"/>
              <a:t>5/7/2018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61</a:t>
            </a:fld>
            <a:endParaRPr lang="en-US" dirty="0"/>
          </a:p>
        </p:txBody>
      </p:sp>
    </p:spTree>
    <p:extLst>
      <p:ext uri="{BB962C8B-B14F-4D97-AF65-F5344CB8AC3E}">
        <p14:creationId xmlns:p14="http://schemas.microsoft.com/office/powerpoint/2010/main" val="4045152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Code 1-1 || 1-2</a:t>
            </a:r>
            <a:endParaRPr lang="en-US" dirty="0"/>
          </a:p>
        </p:txBody>
      </p:sp>
      <p:sp>
        <p:nvSpPr>
          <p:cNvPr id="4" name="Date Placeholder 3"/>
          <p:cNvSpPr>
            <a:spLocks noGrp="1"/>
          </p:cNvSpPr>
          <p:nvPr>
            <p:ph type="dt" sz="half" idx="2"/>
          </p:nvPr>
        </p:nvSpPr>
        <p:spPr/>
        <p:txBody>
          <a:bodyPr/>
          <a:lstStyle/>
          <a:p>
            <a:fld id="{CD62A492-9DD7-441C-A234-359F112090C4}" type="datetime1">
              <a:rPr lang="en-US" smtClean="0"/>
              <a:t>5/7/2018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t>7</a:t>
            </a:fld>
            <a:endParaRPr lang="en-US"/>
          </a:p>
        </p:txBody>
      </p:sp>
      <p:pic>
        <p:nvPicPr>
          <p:cNvPr id="3" name="Picture 2"/>
          <p:cNvPicPr>
            <a:picLocks noChangeAspect="1"/>
          </p:cNvPicPr>
          <p:nvPr/>
        </p:nvPicPr>
        <p:blipFill>
          <a:blip r:embed="rId2"/>
          <a:stretch>
            <a:fillRect/>
          </a:stretch>
        </p:blipFill>
        <p:spPr>
          <a:xfrm>
            <a:off x="152400" y="1268362"/>
            <a:ext cx="2648309" cy="2404600"/>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3874092" y="1268362"/>
            <a:ext cx="6755368" cy="3961342"/>
          </a:xfrm>
          <a:prstGeom prst="rect">
            <a:avLst/>
          </a:prstGeom>
          <a:ln>
            <a:solidFill>
              <a:schemeClr val="accent1"/>
            </a:solidFill>
          </a:ln>
        </p:spPr>
      </p:pic>
    </p:spTree>
    <p:extLst>
      <p:ext uri="{BB962C8B-B14F-4D97-AF65-F5344CB8AC3E}">
        <p14:creationId xmlns:p14="http://schemas.microsoft.com/office/powerpoint/2010/main" val="287650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DI or Inversion of Control (IoC</a:t>
            </a:r>
            <a:r>
              <a:rPr lang="en-US" dirty="0" smtClean="0"/>
              <a: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Martin Fowler defines </a:t>
            </a:r>
            <a:r>
              <a:rPr lang="en-US" sz="2000" dirty="0">
                <a:solidFill>
                  <a:srgbClr val="FF0000"/>
                </a:solidFill>
              </a:rPr>
              <a:t>Inversion of Control</a:t>
            </a:r>
            <a:r>
              <a:rPr lang="en-US" sz="2000" dirty="0"/>
              <a:t> (IoC) as a style of programming in which the </a:t>
            </a:r>
            <a:r>
              <a:rPr lang="en-US" sz="2000" dirty="0">
                <a:solidFill>
                  <a:srgbClr val="FF0000"/>
                </a:solidFill>
              </a:rPr>
              <a:t>framework</a:t>
            </a:r>
            <a:r>
              <a:rPr lang="en-US" sz="2000" dirty="0"/>
              <a:t> </a:t>
            </a:r>
            <a:r>
              <a:rPr lang="en-US" sz="2000" dirty="0">
                <a:solidFill>
                  <a:srgbClr val="0070C0"/>
                </a:solidFill>
              </a:rPr>
              <a:t>takes</a:t>
            </a:r>
            <a:r>
              <a:rPr lang="en-US" sz="2000" dirty="0"/>
              <a:t> the </a:t>
            </a:r>
            <a:r>
              <a:rPr lang="en-US" sz="2000" dirty="0">
                <a:solidFill>
                  <a:srgbClr val="FF0000"/>
                </a:solidFill>
              </a:rPr>
              <a:t>control</a:t>
            </a:r>
            <a:r>
              <a:rPr lang="en-US" sz="2000" dirty="0"/>
              <a:t> </a:t>
            </a:r>
            <a:r>
              <a:rPr lang="en-US" sz="2000" dirty="0">
                <a:solidFill>
                  <a:srgbClr val="0070C0"/>
                </a:solidFill>
              </a:rPr>
              <a:t>of the </a:t>
            </a:r>
            <a:r>
              <a:rPr lang="en-US" sz="2000" dirty="0">
                <a:solidFill>
                  <a:srgbClr val="FF0000"/>
                </a:solidFill>
              </a:rPr>
              <a:t>flow</a:t>
            </a:r>
            <a:r>
              <a:rPr lang="en-US" sz="2000" dirty="0"/>
              <a:t> </a:t>
            </a:r>
            <a:r>
              <a:rPr lang="en-US" sz="2000" dirty="0">
                <a:solidFill>
                  <a:srgbClr val="0070C0"/>
                </a:solidFill>
              </a:rPr>
              <a:t>instead</a:t>
            </a:r>
            <a:r>
              <a:rPr lang="en-US" sz="2000" dirty="0"/>
              <a:t> of </a:t>
            </a:r>
            <a:r>
              <a:rPr lang="en-US" sz="2000" dirty="0">
                <a:solidFill>
                  <a:srgbClr val="0070C0"/>
                </a:solidFill>
              </a:rPr>
              <a:t>your</a:t>
            </a:r>
            <a:r>
              <a:rPr lang="en-US" sz="2000" dirty="0"/>
              <a:t> </a:t>
            </a:r>
            <a:r>
              <a:rPr lang="en-US" sz="2000" dirty="0" smtClean="0">
                <a:solidFill>
                  <a:srgbClr val="FF0000"/>
                </a:solidFill>
              </a:rPr>
              <a:t>code</a:t>
            </a:r>
            <a:r>
              <a:rPr lang="en-US" sz="2000" dirty="0" smtClean="0"/>
              <a:t>.</a:t>
            </a:r>
          </a:p>
          <a:p>
            <a:pPr marL="457200">
              <a:buFont typeface="Wingdings" panose="05000000000000000000" pitchFamily="2" charset="2"/>
              <a:buChar char="§"/>
            </a:pPr>
            <a:r>
              <a:rPr lang="en-US" sz="2000" dirty="0" smtClean="0"/>
              <a:t>Comparing </a:t>
            </a:r>
            <a:r>
              <a:rPr lang="en-US" sz="2000" dirty="0"/>
              <a:t>handling an event to calling a function is a good example to understand </a:t>
            </a:r>
            <a:r>
              <a:rPr lang="en-US" sz="2000" dirty="0" smtClean="0"/>
              <a:t>IoC.</a:t>
            </a:r>
          </a:p>
          <a:p>
            <a:pPr marL="457200">
              <a:buFont typeface="Wingdings" panose="05000000000000000000" pitchFamily="2" charset="2"/>
              <a:buChar char="§"/>
            </a:pPr>
            <a:r>
              <a:rPr lang="en-US" sz="2000" dirty="0" smtClean="0"/>
              <a:t>When </a:t>
            </a:r>
            <a:r>
              <a:rPr lang="en-US" sz="2000" dirty="0"/>
              <a:t>you call the functions of a framework, you are controlling the flow, because you decide in what sequence to call the </a:t>
            </a:r>
            <a:r>
              <a:rPr lang="en-US" sz="2000" dirty="0" smtClean="0"/>
              <a:t>functions.</a:t>
            </a:r>
          </a:p>
          <a:p>
            <a:pPr marL="457200">
              <a:buFont typeface="Wingdings" panose="05000000000000000000" pitchFamily="2" charset="2"/>
              <a:buChar char="§"/>
            </a:pPr>
            <a:r>
              <a:rPr lang="en-US" sz="2000" dirty="0" smtClean="0"/>
              <a:t>But </a:t>
            </a:r>
            <a:r>
              <a:rPr lang="en-US" sz="2000" dirty="0"/>
              <a:t>in case of </a:t>
            </a:r>
            <a:r>
              <a:rPr lang="en-US" sz="2000" dirty="0">
                <a:solidFill>
                  <a:srgbClr val="FF0000"/>
                </a:solidFill>
              </a:rPr>
              <a:t>handling events</a:t>
            </a:r>
            <a:r>
              <a:rPr lang="en-US" sz="2000" dirty="0"/>
              <a:t>, you are defining the functions and the framework is calling them, so the </a:t>
            </a:r>
            <a:r>
              <a:rPr lang="en-US" sz="2000" dirty="0">
                <a:solidFill>
                  <a:srgbClr val="0070C0"/>
                </a:solidFill>
              </a:rPr>
              <a:t>control is </a:t>
            </a:r>
            <a:r>
              <a:rPr lang="en-US" sz="2000" dirty="0">
                <a:solidFill>
                  <a:srgbClr val="FF0000"/>
                </a:solidFill>
              </a:rPr>
              <a:t>inverted</a:t>
            </a:r>
            <a:r>
              <a:rPr lang="en-US" sz="2000" dirty="0"/>
              <a:t> to the </a:t>
            </a:r>
            <a:r>
              <a:rPr lang="en-US" sz="2000" dirty="0">
                <a:solidFill>
                  <a:srgbClr val="FF0000"/>
                </a:solidFill>
              </a:rPr>
              <a:t>framework</a:t>
            </a:r>
            <a:r>
              <a:rPr lang="en-US" sz="2000" dirty="0"/>
              <a:t> instead of </a:t>
            </a:r>
            <a:r>
              <a:rPr lang="en-US" sz="2000" dirty="0" smtClean="0"/>
              <a:t>you.</a:t>
            </a:r>
          </a:p>
          <a:p>
            <a:pPr marL="457200">
              <a:buFont typeface="Wingdings" panose="05000000000000000000" pitchFamily="2" charset="2"/>
              <a:buChar char="§"/>
            </a:pPr>
            <a:r>
              <a:rPr lang="en-US" sz="2000" dirty="0" smtClean="0"/>
              <a:t>This </a:t>
            </a:r>
            <a:r>
              <a:rPr lang="en-US" sz="2000" dirty="0"/>
              <a:t>example showed you how control can be </a:t>
            </a:r>
            <a:r>
              <a:rPr lang="en-US" sz="2000" dirty="0" smtClean="0"/>
              <a:t>inverted.</a:t>
            </a:r>
          </a:p>
          <a:p>
            <a:pPr marL="457200">
              <a:buFont typeface="Wingdings" panose="05000000000000000000" pitchFamily="2" charset="2"/>
              <a:buChar char="§"/>
            </a:pPr>
            <a:r>
              <a:rPr lang="en-US" sz="2000" dirty="0" smtClean="0">
                <a:solidFill>
                  <a:srgbClr val="FF0000"/>
                </a:solidFill>
              </a:rPr>
              <a:t>DI</a:t>
            </a:r>
            <a:r>
              <a:rPr lang="en-US" sz="2000" dirty="0" smtClean="0"/>
              <a:t> </a:t>
            </a:r>
            <a:r>
              <a:rPr lang="en-US" sz="2000" dirty="0"/>
              <a:t>is a </a:t>
            </a:r>
            <a:r>
              <a:rPr lang="en-US" sz="2000" dirty="0">
                <a:solidFill>
                  <a:srgbClr val="0070C0"/>
                </a:solidFill>
              </a:rPr>
              <a:t>specific </a:t>
            </a:r>
            <a:r>
              <a:rPr lang="en-US" sz="2000" dirty="0">
                <a:solidFill>
                  <a:srgbClr val="FF0000"/>
                </a:solidFill>
              </a:rPr>
              <a:t>type</a:t>
            </a:r>
            <a:r>
              <a:rPr lang="en-US" sz="2000" dirty="0"/>
              <a:t> of </a:t>
            </a:r>
            <a:r>
              <a:rPr lang="en-US" sz="2000" dirty="0">
                <a:solidFill>
                  <a:srgbClr val="FF0000"/>
                </a:solidFill>
              </a:rPr>
              <a:t>IoC</a:t>
            </a:r>
            <a:r>
              <a:rPr lang="en-US" sz="2000" dirty="0"/>
              <a:t>, because instead of your components concern about their dependencies, they are </a:t>
            </a:r>
            <a:r>
              <a:rPr lang="en-US" sz="2000" dirty="0">
                <a:solidFill>
                  <a:srgbClr val="0070C0"/>
                </a:solidFill>
              </a:rPr>
              <a:t>provided</a:t>
            </a:r>
            <a:r>
              <a:rPr lang="en-US" sz="2000" dirty="0"/>
              <a:t> with the </a:t>
            </a:r>
            <a:r>
              <a:rPr lang="en-US" sz="2000" dirty="0">
                <a:solidFill>
                  <a:srgbClr val="FF0000"/>
                </a:solidFill>
              </a:rPr>
              <a:t>dependencies</a:t>
            </a:r>
            <a:r>
              <a:rPr lang="en-US" sz="2000" dirty="0"/>
              <a:t> </a:t>
            </a:r>
            <a:r>
              <a:rPr lang="en-US" sz="2000" dirty="0">
                <a:solidFill>
                  <a:srgbClr val="0070C0"/>
                </a:solidFill>
              </a:rPr>
              <a:t>by the </a:t>
            </a:r>
            <a:r>
              <a:rPr lang="en-US" sz="2000" dirty="0" smtClean="0">
                <a:solidFill>
                  <a:srgbClr val="FF0000"/>
                </a:solidFill>
              </a:rPr>
              <a:t>framework</a:t>
            </a:r>
            <a:r>
              <a:rPr lang="en-US" sz="2000" dirty="0" smtClean="0"/>
              <a:t>.</a:t>
            </a:r>
          </a:p>
          <a:p>
            <a:pPr marL="457200">
              <a:buFont typeface="Wingdings" panose="05000000000000000000" pitchFamily="2" charset="2"/>
              <a:buChar char="§"/>
            </a:pPr>
            <a:r>
              <a:rPr lang="en-US" sz="2000" dirty="0" smtClean="0"/>
              <a:t>Indeed</a:t>
            </a:r>
            <a:r>
              <a:rPr lang="en-US" sz="2000" dirty="0"/>
              <a:t>, as </a:t>
            </a:r>
            <a:r>
              <a:rPr lang="en-US" sz="2000" dirty="0">
                <a:solidFill>
                  <a:srgbClr val="FF0000"/>
                </a:solidFill>
              </a:rPr>
              <a:t>Mark Seemann</a:t>
            </a:r>
            <a:r>
              <a:rPr lang="en-US" sz="2000" dirty="0"/>
              <a:t> states in his </a:t>
            </a:r>
            <a:r>
              <a:rPr lang="en-US" sz="2000" dirty="0">
                <a:solidFill>
                  <a:srgbClr val="FF0000"/>
                </a:solidFill>
              </a:rPr>
              <a:t>book</a:t>
            </a:r>
            <a:r>
              <a:rPr lang="en-US" sz="2000" dirty="0"/>
              <a:t>, </a:t>
            </a:r>
            <a:r>
              <a:rPr lang="en-US" sz="2000" dirty="0">
                <a:solidFill>
                  <a:srgbClr val="0070C0"/>
                </a:solidFill>
              </a:rPr>
              <a:t>Dependency Injection in .NET</a:t>
            </a:r>
            <a:r>
              <a:rPr lang="en-US" sz="2000" dirty="0"/>
              <a:t>, </a:t>
            </a:r>
            <a:r>
              <a:rPr lang="en-US" sz="2000" dirty="0">
                <a:solidFill>
                  <a:srgbClr val="FF0000"/>
                </a:solidFill>
              </a:rPr>
              <a:t>IoC</a:t>
            </a:r>
            <a:r>
              <a:rPr lang="en-US" sz="2000" dirty="0"/>
              <a:t> is a </a:t>
            </a:r>
            <a:r>
              <a:rPr lang="en-US" sz="2000" dirty="0">
                <a:solidFill>
                  <a:srgbClr val="FF0000"/>
                </a:solidFill>
              </a:rPr>
              <a:t>broader</a:t>
            </a:r>
            <a:r>
              <a:rPr lang="en-US" sz="2000" dirty="0"/>
              <a:t> </a:t>
            </a:r>
            <a:r>
              <a:rPr lang="en-US" sz="2000" dirty="0">
                <a:solidFill>
                  <a:srgbClr val="0070C0"/>
                </a:solidFill>
              </a:rPr>
              <a:t>term</a:t>
            </a:r>
            <a:r>
              <a:rPr lang="en-US" sz="2000" dirty="0"/>
              <a:t> which includes, but is not limited to, DI, even though they are often being used </a:t>
            </a:r>
            <a:r>
              <a:rPr lang="en-US" sz="2000" dirty="0" smtClean="0"/>
              <a:t>interchangeably.</a:t>
            </a:r>
          </a:p>
          <a:p>
            <a:pPr marL="457200">
              <a:buFont typeface="Wingdings" panose="05000000000000000000" pitchFamily="2" charset="2"/>
              <a:buChar char="§"/>
            </a:pPr>
            <a:r>
              <a:rPr lang="en-US" sz="2000" dirty="0" smtClean="0"/>
              <a:t>IoC </a:t>
            </a:r>
            <a:r>
              <a:rPr lang="en-US" sz="2000" dirty="0"/>
              <a:t>is also known as the </a:t>
            </a:r>
            <a:r>
              <a:rPr lang="en-US" sz="2000" dirty="0">
                <a:solidFill>
                  <a:srgbClr val="FF0000"/>
                </a:solidFill>
              </a:rPr>
              <a:t>Hollywood Principle</a:t>
            </a:r>
            <a:r>
              <a:rPr lang="en-US" sz="2000" dirty="0"/>
              <a:t>: "Don't call us, we'll call you</a:t>
            </a:r>
            <a:r>
              <a:rPr lang="en-US" sz="2000" dirty="0" smtClean="0"/>
              <a:t>".</a:t>
            </a:r>
            <a:endParaRPr lang="en-US" sz="2000" dirty="0"/>
          </a:p>
        </p:txBody>
      </p:sp>
      <p:sp>
        <p:nvSpPr>
          <p:cNvPr id="3" name="Date Placeholder 2"/>
          <p:cNvSpPr>
            <a:spLocks noGrp="1"/>
          </p:cNvSpPr>
          <p:nvPr>
            <p:ph type="dt" sz="half" idx="2"/>
          </p:nvPr>
        </p:nvSpPr>
        <p:spPr/>
        <p:txBody>
          <a:bodyPr/>
          <a:lstStyle/>
          <a:p>
            <a:fld id="{FC6FAFBD-7A2B-4A07-8511-C00CE834084F}"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8</a:t>
            </a:fld>
            <a:endParaRPr lang="en-US"/>
          </a:p>
        </p:txBody>
      </p:sp>
    </p:spTree>
    <p:extLst>
      <p:ext uri="{BB962C8B-B14F-4D97-AF65-F5344CB8AC3E}">
        <p14:creationId xmlns:p14="http://schemas.microsoft.com/office/powerpoint/2010/main" val="148896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How can DI help</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Every software application is </a:t>
            </a:r>
            <a:r>
              <a:rPr lang="en-US" sz="2000" dirty="0">
                <a:solidFill>
                  <a:srgbClr val="0070C0"/>
                </a:solidFill>
              </a:rPr>
              <a:t>inevitable</a:t>
            </a:r>
            <a:r>
              <a:rPr lang="en-US" sz="2000" dirty="0"/>
              <a:t> of </a:t>
            </a:r>
            <a:r>
              <a:rPr lang="en-US" sz="2000" dirty="0" smtClean="0">
                <a:solidFill>
                  <a:srgbClr val="FF0000"/>
                </a:solidFill>
              </a:rPr>
              <a:t>change</a:t>
            </a:r>
            <a:r>
              <a:rPr lang="en-US" sz="2000" dirty="0" smtClean="0"/>
              <a:t>.</a:t>
            </a:r>
          </a:p>
          <a:p>
            <a:pPr marL="457200">
              <a:buFont typeface="Wingdings" panose="05000000000000000000" pitchFamily="2" charset="2"/>
              <a:buChar char="§"/>
            </a:pPr>
            <a:r>
              <a:rPr lang="en-US" sz="2000" dirty="0" smtClean="0"/>
              <a:t>As </a:t>
            </a:r>
            <a:r>
              <a:rPr lang="en-US" sz="2000" dirty="0"/>
              <a:t>your code grows and new requirements arrive, the importance of </a:t>
            </a:r>
            <a:r>
              <a:rPr lang="en-US" sz="2000" dirty="0">
                <a:solidFill>
                  <a:srgbClr val="FF0000"/>
                </a:solidFill>
              </a:rPr>
              <a:t>maintaining </a:t>
            </a:r>
            <a:r>
              <a:rPr lang="en-US" sz="2000" dirty="0">
                <a:solidFill>
                  <a:srgbClr val="0070C0"/>
                </a:solidFill>
              </a:rPr>
              <a:t>your</a:t>
            </a:r>
            <a:r>
              <a:rPr lang="en-US" sz="2000" dirty="0">
                <a:solidFill>
                  <a:srgbClr val="FF0000"/>
                </a:solidFill>
              </a:rPr>
              <a:t> codes </a:t>
            </a:r>
            <a:r>
              <a:rPr lang="en-US" sz="2000" dirty="0"/>
              <a:t>becomes more tangible, and it is not possible for a software application to go on if it is not </a:t>
            </a:r>
            <a:r>
              <a:rPr lang="en-US" sz="2000" dirty="0" smtClean="0"/>
              <a:t>maintainable.</a:t>
            </a:r>
          </a:p>
          <a:p>
            <a:pPr marL="457200">
              <a:buFont typeface="Wingdings" panose="05000000000000000000" pitchFamily="2" charset="2"/>
              <a:buChar char="§"/>
            </a:pPr>
            <a:r>
              <a:rPr lang="en-US" sz="2000" dirty="0" smtClean="0"/>
              <a:t>One </a:t>
            </a:r>
            <a:r>
              <a:rPr lang="en-US" sz="2000" dirty="0"/>
              <a:t>of the design principles that lead to producing a </a:t>
            </a:r>
            <a:r>
              <a:rPr lang="en-US" sz="2000" dirty="0">
                <a:solidFill>
                  <a:srgbClr val="FF0000"/>
                </a:solidFill>
              </a:rPr>
              <a:t>maintainable code</a:t>
            </a:r>
            <a:r>
              <a:rPr lang="en-US" sz="2000" dirty="0"/>
              <a:t> is known as Separation of Concerns (</a:t>
            </a:r>
            <a:r>
              <a:rPr lang="en-US" sz="2000" dirty="0">
                <a:solidFill>
                  <a:srgbClr val="FF0000"/>
                </a:solidFill>
              </a:rPr>
              <a:t>SoC</a:t>
            </a:r>
            <a:r>
              <a:rPr lang="en-US" sz="2000" dirty="0" smtClean="0"/>
              <a:t>).</a:t>
            </a:r>
          </a:p>
          <a:p>
            <a:pPr marL="457200">
              <a:buFont typeface="Wingdings" panose="05000000000000000000" pitchFamily="2" charset="2"/>
              <a:buChar char="§"/>
            </a:pPr>
            <a:r>
              <a:rPr lang="en-US" sz="2000" dirty="0" smtClean="0"/>
              <a:t>The </a:t>
            </a:r>
            <a:r>
              <a:rPr lang="en-US" sz="2000" dirty="0"/>
              <a:t>SoC is a broad concept and is not limited to software design; but in the case of composing software components, we can think of SoC as </a:t>
            </a:r>
            <a:r>
              <a:rPr lang="en-US" sz="2000" dirty="0">
                <a:solidFill>
                  <a:srgbClr val="0070C0"/>
                </a:solidFill>
              </a:rPr>
              <a:t>implementing</a:t>
            </a:r>
            <a:r>
              <a:rPr lang="en-US" sz="2000" dirty="0"/>
              <a:t> </a:t>
            </a:r>
            <a:r>
              <a:rPr lang="en-US" sz="2000" dirty="0">
                <a:solidFill>
                  <a:srgbClr val="FF0000"/>
                </a:solidFill>
              </a:rPr>
              <a:t>distinct</a:t>
            </a:r>
            <a:r>
              <a:rPr lang="en-US" sz="2000" dirty="0"/>
              <a:t> </a:t>
            </a:r>
            <a:r>
              <a:rPr lang="en-US" sz="2000" dirty="0">
                <a:solidFill>
                  <a:srgbClr val="0070C0"/>
                </a:solidFill>
              </a:rPr>
              <a:t>classes</a:t>
            </a:r>
            <a:r>
              <a:rPr lang="en-US" sz="2000" dirty="0"/>
              <a:t>, each of which deals with a </a:t>
            </a:r>
            <a:r>
              <a:rPr lang="en-US" sz="2000" dirty="0">
                <a:solidFill>
                  <a:srgbClr val="FF0000"/>
                </a:solidFill>
              </a:rPr>
              <a:t>single </a:t>
            </a:r>
            <a:r>
              <a:rPr lang="en-US" sz="2000" dirty="0" smtClean="0">
                <a:solidFill>
                  <a:srgbClr val="FF0000"/>
                </a:solidFill>
              </a:rPr>
              <a:t>responsibility</a:t>
            </a:r>
            <a:r>
              <a:rPr lang="en-US" sz="2000" dirty="0" smtClean="0"/>
              <a:t>.</a:t>
            </a:r>
          </a:p>
          <a:p>
            <a:pPr marL="457200">
              <a:buFont typeface="Wingdings" panose="05000000000000000000" pitchFamily="2" charset="2"/>
              <a:buChar char="§"/>
            </a:pPr>
            <a:r>
              <a:rPr lang="en-US" sz="2000" dirty="0" smtClean="0"/>
              <a:t>In </a:t>
            </a:r>
            <a:r>
              <a:rPr lang="en-US" sz="2000" dirty="0"/>
              <a:t>the first example, finding a tool is a different concern from doing the operation itself and separating these two concerns is one of the </a:t>
            </a:r>
            <a:r>
              <a:rPr lang="en-US" sz="2000" dirty="0">
                <a:solidFill>
                  <a:srgbClr val="FF0000"/>
                </a:solidFill>
              </a:rPr>
              <a:t>prerequisites</a:t>
            </a:r>
            <a:r>
              <a:rPr lang="en-US" sz="2000" dirty="0"/>
              <a:t> for creating a </a:t>
            </a:r>
            <a:r>
              <a:rPr lang="en-US" sz="2000" dirty="0">
                <a:solidFill>
                  <a:srgbClr val="FF0000"/>
                </a:solidFill>
              </a:rPr>
              <a:t>maintainable </a:t>
            </a:r>
            <a:r>
              <a:rPr lang="en-US" sz="2000" dirty="0" smtClean="0">
                <a:solidFill>
                  <a:srgbClr val="FF0000"/>
                </a:solidFill>
              </a:rPr>
              <a:t>code</a:t>
            </a:r>
            <a:r>
              <a:rPr lang="en-US" sz="2000" dirty="0" smtClean="0"/>
              <a:t>.</a:t>
            </a:r>
          </a:p>
          <a:p>
            <a:pPr marL="457200">
              <a:buFont typeface="Wingdings" panose="05000000000000000000" pitchFamily="2" charset="2"/>
              <a:buChar char="§"/>
            </a:pPr>
            <a:r>
              <a:rPr lang="en-US" sz="2000" dirty="0" smtClean="0"/>
              <a:t>Separation </a:t>
            </a:r>
            <a:r>
              <a:rPr lang="en-US" sz="2000" dirty="0"/>
              <a:t>of concerns, however, doesn't lead to a maintainable code if the </a:t>
            </a:r>
            <a:r>
              <a:rPr lang="en-US" sz="2000" dirty="0">
                <a:solidFill>
                  <a:srgbClr val="FF0000"/>
                </a:solidFill>
              </a:rPr>
              <a:t>sections</a:t>
            </a:r>
            <a:r>
              <a:rPr lang="en-US" sz="2000" dirty="0"/>
              <a:t> that </a:t>
            </a:r>
            <a:r>
              <a:rPr lang="en-US" sz="2000" dirty="0">
                <a:solidFill>
                  <a:srgbClr val="0070C0"/>
                </a:solidFill>
              </a:rPr>
              <a:t>deal with concerns</a:t>
            </a:r>
            <a:r>
              <a:rPr lang="en-US" sz="2000" dirty="0"/>
              <a:t> are </a:t>
            </a:r>
            <a:r>
              <a:rPr lang="en-US" sz="2000" dirty="0">
                <a:solidFill>
                  <a:srgbClr val="FF0000"/>
                </a:solidFill>
              </a:rPr>
              <a:t>tightly coupled</a:t>
            </a:r>
            <a:r>
              <a:rPr lang="en-US" sz="2000" dirty="0"/>
              <a:t> to each </a:t>
            </a:r>
            <a:r>
              <a:rPr lang="en-US" sz="2000" dirty="0" smtClean="0"/>
              <a:t>other.</a:t>
            </a:r>
          </a:p>
          <a:p>
            <a:pPr marL="457200">
              <a:buFont typeface="Wingdings" panose="05000000000000000000" pitchFamily="2" charset="2"/>
              <a:buChar char="§"/>
            </a:pPr>
            <a:r>
              <a:rPr lang="en-US" sz="2000" dirty="0" smtClean="0"/>
              <a:t>Although </a:t>
            </a:r>
            <a:r>
              <a:rPr lang="en-US" sz="2000" dirty="0"/>
              <a:t>there are different types of forceps that Sarah may need during the operation, she doesn't need to mention the exact type of forceps which she </a:t>
            </a:r>
            <a:r>
              <a:rPr lang="en-US" sz="2000" dirty="0" smtClean="0"/>
              <a:t>requires.</a:t>
            </a:r>
          </a:p>
        </p:txBody>
      </p:sp>
      <p:sp>
        <p:nvSpPr>
          <p:cNvPr id="3" name="Date Placeholder 2"/>
          <p:cNvSpPr>
            <a:spLocks noGrp="1"/>
          </p:cNvSpPr>
          <p:nvPr>
            <p:ph type="dt" sz="half" idx="2"/>
          </p:nvPr>
        </p:nvSpPr>
        <p:spPr/>
        <p:txBody>
          <a:bodyPr/>
          <a:lstStyle/>
          <a:p>
            <a:fld id="{4D45B87E-3A34-4541-BAFE-C8F30AAAA855}" type="datetime1">
              <a:rPr lang="en-US" smtClean="0"/>
              <a:t>5/7/2018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t>9</a:t>
            </a:fld>
            <a:endParaRPr lang="en-US"/>
          </a:p>
        </p:txBody>
      </p:sp>
    </p:spTree>
    <p:extLst>
      <p:ext uri="{BB962C8B-B14F-4D97-AF65-F5344CB8AC3E}">
        <p14:creationId xmlns:p14="http://schemas.microsoft.com/office/powerpoint/2010/main" val="2232243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5337</Words>
  <Application>Microsoft Office PowerPoint</Application>
  <PresentationFormat>Widescreen</PresentationFormat>
  <Paragraphs>512</Paragraphs>
  <Slides>61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Intro</vt:lpstr>
      <vt:lpstr>What is Dependency Injection?</vt:lpstr>
      <vt:lpstr>What is Dependency Injection?       |</vt:lpstr>
      <vt:lpstr>Code 1-1 || 1-2</vt:lpstr>
      <vt:lpstr>DI or Inversion of Control (IoC)</vt:lpstr>
      <vt:lpstr>How can DI help?</vt:lpstr>
      <vt:lpstr>How can DI help?              |</vt:lpstr>
      <vt:lpstr>How can DI help?          ||</vt:lpstr>
      <vt:lpstr>How can DI help?         |||</vt:lpstr>
      <vt:lpstr>How can DI help?        ||||</vt:lpstr>
      <vt:lpstr>Code 1-3 || 1-4</vt:lpstr>
      <vt:lpstr>My First DI Application</vt:lpstr>
      <vt:lpstr>My First DI Application         |</vt:lpstr>
      <vt:lpstr>My First DI Application        ||</vt:lpstr>
      <vt:lpstr>My First DI Application       |||</vt:lpstr>
      <vt:lpstr>Code 1-5 || 1-6</vt:lpstr>
      <vt:lpstr>Code 1-7 || 1-8 || 1-9</vt:lpstr>
      <vt:lpstr>Code 1-10</vt:lpstr>
      <vt:lpstr>DI Containers</vt:lpstr>
      <vt:lpstr>DI Containers            |</vt:lpstr>
      <vt:lpstr>Why use Ninject?</vt:lpstr>
      <vt:lpstr>Why use Ninject?           |</vt:lpstr>
      <vt:lpstr>PowerPoint Presentation</vt:lpstr>
      <vt:lpstr>Intro</vt:lpstr>
      <vt:lpstr>Hello Ninject!</vt:lpstr>
      <vt:lpstr>Step 1</vt:lpstr>
      <vt:lpstr>Step 2</vt:lpstr>
      <vt:lpstr>Step 3 || 4 || 5 || 6 </vt:lpstr>
      <vt:lpstr>Step 7 || 8</vt:lpstr>
      <vt:lpstr>Ninject working Principle</vt:lpstr>
      <vt:lpstr>It's all about Binding</vt:lpstr>
      <vt:lpstr>Code 2-1</vt:lpstr>
      <vt:lpstr>Code 2-2</vt:lpstr>
      <vt:lpstr>Figure 2-1</vt:lpstr>
      <vt:lpstr>Ninject in action</vt:lpstr>
      <vt:lpstr>Ninject in action           |</vt:lpstr>
      <vt:lpstr>NOTE</vt:lpstr>
      <vt:lpstr>Object Lifetime</vt:lpstr>
      <vt:lpstr>Transient scope</vt:lpstr>
      <vt:lpstr>Singleton scope</vt:lpstr>
      <vt:lpstr>Singleton scope           |</vt:lpstr>
      <vt:lpstr>Code 2-3</vt:lpstr>
      <vt:lpstr>Thread scope</vt:lpstr>
      <vt:lpstr>Code 2-4 || 2-5</vt:lpstr>
      <vt:lpstr>Request scope</vt:lpstr>
      <vt:lpstr>Custom scope</vt:lpstr>
      <vt:lpstr>Ninject modules</vt:lpstr>
      <vt:lpstr>Ninject modules           |</vt:lpstr>
      <vt:lpstr>Code 2-8</vt:lpstr>
      <vt:lpstr>XML configuration</vt:lpstr>
      <vt:lpstr>How to use XML configuration</vt:lpstr>
      <vt:lpstr>Convention over configuration</vt:lpstr>
      <vt:lpstr>Selecting the assemblies</vt:lpstr>
      <vt:lpstr>PowerPoint Presentation</vt:lpstr>
      <vt:lpstr>PowerPoint Presentation</vt:lpstr>
      <vt:lpstr>PowerPoint Presentation</vt:lpstr>
      <vt:lpstr>PowerPoint Presentation</vt:lpstr>
      <vt:lpstr>Ninject Version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94</cp:revision>
  <dcterms:created xsi:type="dcterms:W3CDTF">2018-04-26T03:21:35Z</dcterms:created>
  <dcterms:modified xsi:type="dcterms:W3CDTF">2018-05-07T06:08:47Z</dcterms:modified>
</cp:coreProperties>
</file>