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84"/>
  </p:notesMasterIdLst>
  <p:handoutMasterIdLst>
    <p:handoutMasterId r:id="rId85"/>
  </p:handoutMasterIdLst>
  <p:sldIdLst>
    <p:sldId id="266" r:id="rId3"/>
    <p:sldId id="379" r:id="rId4"/>
    <p:sldId id="404" r:id="rId5"/>
    <p:sldId id="264" r:id="rId6"/>
    <p:sldId id="265" r:id="rId7"/>
    <p:sldId id="361" r:id="rId8"/>
    <p:sldId id="360" r:id="rId9"/>
    <p:sldId id="362" r:id="rId10"/>
    <p:sldId id="363" r:id="rId11"/>
    <p:sldId id="364" r:id="rId12"/>
    <p:sldId id="365"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1" r:id="rId40"/>
    <p:sldId id="300" r:id="rId41"/>
    <p:sldId id="302" r:id="rId42"/>
    <p:sldId id="303" r:id="rId43"/>
    <p:sldId id="304" r:id="rId44"/>
    <p:sldId id="305" r:id="rId45"/>
    <p:sldId id="306" r:id="rId46"/>
    <p:sldId id="307" r:id="rId47"/>
    <p:sldId id="308" r:id="rId48"/>
    <p:sldId id="309" r:id="rId49"/>
    <p:sldId id="310" r:id="rId50"/>
    <p:sldId id="388" r:id="rId51"/>
    <p:sldId id="389" r:id="rId52"/>
    <p:sldId id="381" r:id="rId53"/>
    <p:sldId id="390" r:id="rId54"/>
    <p:sldId id="391" r:id="rId55"/>
    <p:sldId id="392" r:id="rId56"/>
    <p:sldId id="402" r:id="rId57"/>
    <p:sldId id="403" r:id="rId58"/>
    <p:sldId id="393" r:id="rId59"/>
    <p:sldId id="394" r:id="rId60"/>
    <p:sldId id="395" r:id="rId61"/>
    <p:sldId id="396" r:id="rId62"/>
    <p:sldId id="397" r:id="rId63"/>
    <p:sldId id="398" r:id="rId64"/>
    <p:sldId id="399" r:id="rId65"/>
    <p:sldId id="400" r:id="rId66"/>
    <p:sldId id="401" r:id="rId67"/>
    <p:sldId id="382" r:id="rId68"/>
    <p:sldId id="383" r:id="rId69"/>
    <p:sldId id="384" r:id="rId70"/>
    <p:sldId id="385" r:id="rId71"/>
    <p:sldId id="386" r:id="rId72"/>
    <p:sldId id="366" r:id="rId73"/>
    <p:sldId id="387" r:id="rId74"/>
    <p:sldId id="367" r:id="rId75"/>
    <p:sldId id="368" r:id="rId76"/>
    <p:sldId id="369" r:id="rId77"/>
    <p:sldId id="373" r:id="rId78"/>
    <p:sldId id="374" r:id="rId79"/>
    <p:sldId id="375" r:id="rId80"/>
    <p:sldId id="376" r:id="rId81"/>
    <p:sldId id="261" r:id="rId82"/>
    <p:sldId id="37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DF45E8-9543-4BAE-B84D-DCDF84DC8B72}">
          <p14:sldIdLst>
            <p14:sldId id="266"/>
            <p14:sldId id="379"/>
            <p14:sldId id="404"/>
          </p14:sldIdLst>
        </p14:section>
        <p14:section name="Intro" id="{E294466F-748E-4B52-8B36-2AE7CCA5E965}">
          <p14:sldIdLst>
            <p14:sldId id="264"/>
            <p14:sldId id="265"/>
            <p14:sldId id="361"/>
            <p14:sldId id="360"/>
            <p14:sldId id="362"/>
            <p14:sldId id="363"/>
            <p14:sldId id="364"/>
            <p14:sldId id="365"/>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1"/>
            <p14:sldId id="300"/>
            <p14:sldId id="302"/>
            <p14:sldId id="303"/>
            <p14:sldId id="304"/>
            <p14:sldId id="305"/>
          </p14:sldIdLst>
        </p14:section>
        <p14:section name="Git Basics" id="{2D4A0DE3-2372-487B-8B45-DCFF40190C58}">
          <p14:sldIdLst>
            <p14:sldId id="306"/>
            <p14:sldId id="307"/>
            <p14:sldId id="308"/>
            <p14:sldId id="309"/>
            <p14:sldId id="310"/>
            <p14:sldId id="388"/>
            <p14:sldId id="389"/>
            <p14:sldId id="381"/>
            <p14:sldId id="390"/>
            <p14:sldId id="391"/>
            <p14:sldId id="392"/>
            <p14:sldId id="402"/>
            <p14:sldId id="403"/>
            <p14:sldId id="393"/>
            <p14:sldId id="394"/>
            <p14:sldId id="395"/>
            <p14:sldId id="396"/>
            <p14:sldId id="397"/>
            <p14:sldId id="398"/>
            <p14:sldId id="399"/>
            <p14:sldId id="400"/>
            <p14:sldId id="401"/>
            <p14:sldId id="382"/>
            <p14:sldId id="383"/>
            <p14:sldId id="384"/>
            <p14:sldId id="385"/>
            <p14:sldId id="386"/>
          </p14:sldIdLst>
        </p14:section>
        <p14:section name="Git Branching" id="{7571BFBE-0023-4CB1-BE31-141E683B83EF}">
          <p14:sldIdLst>
            <p14:sldId id="366"/>
            <p14:sldId id="387"/>
          </p14:sldIdLst>
        </p14:section>
        <p14:section name="Git on the Server" id="{D1BC7E05-A19D-4F70-90B8-C4D967EB133A}">
          <p14:sldIdLst>
            <p14:sldId id="367"/>
          </p14:sldIdLst>
        </p14:section>
        <p14:section name="Distributed Git" id="{4516C50F-E315-4FEA-AA6A-E71CF77FAB41}">
          <p14:sldIdLst>
            <p14:sldId id="368"/>
          </p14:sldIdLst>
        </p14:section>
        <p14:section name="GitHub" id="{149E5EB1-1751-461D-8D87-36ED7BBCA065}">
          <p14:sldIdLst>
            <p14:sldId id="369"/>
          </p14:sldIdLst>
        </p14:section>
        <p14:section name="Git Tools" id="{57EFBEF9-BB4F-49F2-A62F-84EF9F028C52}">
          <p14:sldIdLst>
            <p14:sldId id="373"/>
          </p14:sldIdLst>
        </p14:section>
        <p14:section name="Customizing Git" id="{FE9AEFA0-BB77-4966-B23D-810978FDB10A}">
          <p14:sldIdLst>
            <p14:sldId id="374"/>
          </p14:sldIdLst>
        </p14:section>
        <p14:section name="Git &amp; Other Systems" id="{8C28055B-D6F6-457C-BAD1-BFE3165FFF50}">
          <p14:sldIdLst>
            <p14:sldId id="375"/>
          </p14:sldIdLst>
        </p14:section>
        <p14:section name="Git Internals" id="{E1F809A0-6F86-46EF-8B80-7EBB4431DF5B}">
          <p14:sldIdLst>
            <p14:sldId id="376"/>
          </p14:sldIdLst>
        </p14:section>
        <p14:section name="Appendix Section" id="{8C719CF2-C0D3-46F9-9EEC-D32069C4EBAE}">
          <p14:sldIdLst>
            <p14:sldId id="261"/>
            <p14:sldId id="3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p:scale>
          <a:sx n="100" d="100"/>
          <a:sy n="100" d="100"/>
        </p:scale>
        <p:origin x="744" y="456"/>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F1E86-D5E4-4C84-9639-61CB8D4DBCAC}" type="slidenum">
              <a:rPr lang="en-US" smtClean="0"/>
              <a:t>47</a:t>
            </a:fld>
            <a:endParaRPr lang="en-US"/>
          </a:p>
        </p:txBody>
      </p:sp>
    </p:spTree>
    <p:extLst>
      <p:ext uri="{BB962C8B-B14F-4D97-AF65-F5344CB8AC3E}">
        <p14:creationId xmlns:p14="http://schemas.microsoft.com/office/powerpoint/2010/main" val="9805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25 Apr 2018</a:t>
            </a:r>
            <a:endParaRPr lang="en-US"/>
          </a:p>
        </p:txBody>
      </p:sp>
      <p:sp>
        <p:nvSpPr>
          <p:cNvPr id="5" name="Footer Placeholder 4"/>
          <p:cNvSpPr>
            <a:spLocks noGrp="1"/>
          </p:cNvSpPr>
          <p:nvPr>
            <p:ph type="ftr" sz="quarter" idx="11"/>
          </p:nvPr>
        </p:nvSpPr>
        <p:spPr/>
        <p:txBody>
          <a:bodyPr/>
          <a:lstStyle/>
          <a:p>
            <a:r>
              <a:rPr lang="en-US" smtClean="0"/>
              <a:t>Royal Sapphire Edu</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537177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B2406580-A4BD-4220-9C21-69FBEA28899E}" type="datetime3">
              <a:rPr lang="en-US" smtClean="0"/>
              <a:t>28 June 2018</a:t>
            </a:fld>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649107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1C8E247-01B5-4759-ABE7-2C8F5B0EF80E}" type="datetime3">
              <a:rPr lang="en-US" smtClean="0"/>
              <a:t>28 June 2018</a:t>
            </a:fld>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330961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BBABC8-77CB-42D0-8117-8FAD2EA487F2}" type="datetime3">
              <a:rPr lang="en-US" smtClean="0"/>
              <a:t>28 June 2018</a:t>
            </a:fld>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3154939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8D057E5A-349C-4387-9598-FC7631216CDE}" type="datetime3">
              <a:rPr lang="en-US" smtClean="0"/>
              <a:t>28 June 2018</a:t>
            </a:fld>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9655407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8526991D-F5A9-4A5D-A3C7-E9C8AE702A87}" type="datetime3">
              <a:rPr lang="en-US" smtClean="0"/>
              <a:t>28 June 2018</a:t>
            </a:fld>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835491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BAE12F15-A2B4-42AB-8AE8-BCE4A168575F}" type="datetime3">
              <a:rPr lang="en-US" smtClean="0"/>
              <a:t>28 June 2018</a:t>
            </a:fld>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5131087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5B40D875-2FB6-41B7-9785-9BE901277EC8}" type="datetime3">
              <a:rPr lang="en-US" smtClean="0"/>
              <a:t>28 June 2018</a:t>
            </a:fld>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7729298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48637545-DCF9-4FBE-BC1A-42791230E79A}" type="datetime3">
              <a:rPr lang="en-US" smtClean="0"/>
              <a:t>28 June 2018</a:t>
            </a:fld>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681751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E1CA2BB-D946-4AF2-BA03-5DC825A1AFCA}" type="datetime3">
              <a:rPr lang="en-US" smtClean="0"/>
              <a:t>28 June 2018</a:t>
            </a:fld>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47225898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1EF0109C-F9F1-4DB3-8219-B74F20CCF2A5}" type="datetime3">
              <a:rPr lang="en-US" smtClean="0"/>
              <a:t>28 June 2018</a:t>
            </a:fld>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407195531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54E75D5F-5E83-4A0C-9385-4018640D6700}" type="datetime3">
              <a:rPr lang="en-US" smtClean="0"/>
              <a:t>28 June 2018</a:t>
            </a:fld>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8930388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7"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dirty="0"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25 Apr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DEBBABC8-77CB-42D0-8117-8FAD2EA487F2}" type="datetime3">
              <a:rPr lang="en-US" smtClean="0"/>
              <a:t>28 June 2018</a:t>
            </a:fld>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731252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2" Type="http://schemas.openxmlformats.org/officeDocument/2006/relationships/hyperlink" Target="http://git-scm.com/download/win"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rotocol/"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SD: Source Control Git</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12" name="TextBox 11"/>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3" name="Action Button: Forward or Next 12">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4" name="Table 13"/>
          <p:cNvGraphicFramePr>
            <a:graphicFrameLocks noGrp="1"/>
          </p:cNvGraphicFramePr>
          <p:nvPr>
            <p:extLst>
              <p:ext uri="{D42A27DB-BD31-4B8C-83A1-F6EECF244321}">
                <p14:modId xmlns:p14="http://schemas.microsoft.com/office/powerpoint/2010/main" val="4028582578"/>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25</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Apr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25 Apr</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24</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Gill Sans MT" panose="020B0502020104020203" pitchFamily="34" charset="0"/>
                          <a:ea typeface="+mn-ea"/>
                          <a:cs typeface="+mn-cs"/>
                        </a:rPr>
                        <a:t>26</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Apr 18</a:t>
                      </a:r>
                    </a:p>
                  </a:txBody>
                  <a:tcPr/>
                </a:tc>
                <a:tc>
                  <a:txBody>
                    <a:bodyPr/>
                    <a:lstStyle/>
                    <a:p>
                      <a:r>
                        <a:rPr lang="en-US" sz="1400" kern="1200" dirty="0" smtClean="0">
                          <a:solidFill>
                            <a:schemeClr val="dk1"/>
                          </a:solidFill>
                          <a:latin typeface="Gill Sans MT" panose="020B0502020104020203" pitchFamily="34" charset="0"/>
                          <a:ea typeface="+mn-ea"/>
                          <a:cs typeface="+mn-cs"/>
                        </a:rPr>
                        <a:t>49</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Gill Sans MT" panose="020B0502020104020203" pitchFamily="34" charset="0"/>
                          <a:ea typeface="+mn-ea"/>
                          <a:cs typeface="+mn-cs"/>
                        </a:rPr>
                        <a:t>01 May 18</a:t>
                      </a:r>
                    </a:p>
                  </a:txBody>
                  <a:tcPr/>
                </a:tc>
                <a:tc>
                  <a:txBody>
                    <a:bodyPr/>
                    <a:lstStyle/>
                    <a:p>
                      <a:r>
                        <a:rPr lang="en-US" sz="1400" kern="1200" dirty="0" smtClean="0">
                          <a:solidFill>
                            <a:schemeClr val="dk1"/>
                          </a:solidFill>
                          <a:latin typeface="Gill Sans MT" panose="020B0502020104020203" pitchFamily="34" charset="0"/>
                          <a:ea typeface="+mn-ea"/>
                          <a:cs typeface="+mn-cs"/>
                        </a:rPr>
                        <a:t>23</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r>
                        <a:rPr lang="en-US" sz="1400" kern="1200" dirty="0" smtClean="0">
                          <a:solidFill>
                            <a:schemeClr val="dk1"/>
                          </a:solidFill>
                          <a:latin typeface="Gill Sans MT" panose="020B0502020104020203" pitchFamily="34" charset="0"/>
                          <a:ea typeface="+mn-ea"/>
                          <a:cs typeface="+mn-cs"/>
                        </a:rPr>
                        <a:t>08 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24-28</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r>
                        <a:rPr lang="en-US" sz="1400" kern="1200" dirty="0" smtClean="0">
                          <a:solidFill>
                            <a:schemeClr val="dk1"/>
                          </a:solidFill>
                          <a:latin typeface="Gill Sans MT" panose="020B0502020104020203" pitchFamily="34" charset="0"/>
                          <a:ea typeface="+mn-ea"/>
                          <a:cs typeface="+mn-cs"/>
                        </a:rPr>
                        <a:t>21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1:29-34</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r>
                        <a:rPr lang="en-US" sz="1400" kern="1200" dirty="0" smtClean="0">
                          <a:solidFill>
                            <a:schemeClr val="dk1"/>
                          </a:solidFill>
                          <a:latin typeface="Gill Sans MT" panose="020B0502020104020203" pitchFamily="34" charset="0"/>
                          <a:ea typeface="+mn-ea"/>
                          <a:cs typeface="+mn-cs"/>
                        </a:rPr>
                        <a:t>28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1:35-43</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r>
                        <a:rPr lang="en-US" sz="1400" kern="1200" dirty="0" smtClean="0">
                          <a:solidFill>
                            <a:schemeClr val="dk1"/>
                          </a:solidFill>
                          <a:latin typeface="Gill Sans MT" panose="020B0502020104020203" pitchFamily="34" charset="0"/>
                          <a:ea typeface="+mn-ea"/>
                          <a:cs typeface="+mn-cs"/>
                        </a:rPr>
                        <a:t>28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2</a:t>
                      </a:r>
                      <a:r>
                        <a:rPr lang="en-US" sz="1400" kern="1200" smtClean="0">
                          <a:solidFill>
                            <a:schemeClr val="dk1"/>
                          </a:solidFill>
                          <a:latin typeface="Gill Sans MT" panose="020B0502020104020203" pitchFamily="34" charset="0"/>
                          <a:ea typeface="+mn-ea"/>
                          <a:cs typeface="+mn-cs"/>
                        </a:rPr>
                        <a:t>: 44-50</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311898528"/>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3620017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tx1"/>
                </a:solidFill>
              </a:rPr>
              <a:t>Centralized Version Control </a:t>
            </a:r>
            <a:r>
              <a:rPr lang="en-US" dirty="0" smtClean="0">
                <a:solidFill>
                  <a:schemeClr val="tx1"/>
                </a:solidFill>
              </a:rPr>
              <a:t>Systems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marL="457200" lvl="0">
              <a:buFont typeface="Wingdings" panose="05000000000000000000" pitchFamily="2" charset="2"/>
              <a:buChar char="§"/>
            </a:pPr>
            <a:r>
              <a:rPr lang="en-US" dirty="0" smtClean="0">
                <a:solidFill>
                  <a:prstClr val="black"/>
                </a:solidFill>
              </a:rPr>
              <a:t>However</a:t>
            </a:r>
            <a:r>
              <a:rPr lang="en-US" dirty="0">
                <a:solidFill>
                  <a:prstClr val="black"/>
                </a:solidFill>
              </a:rPr>
              <a:t>, this setup also has some serious downsides.</a:t>
            </a:r>
          </a:p>
          <a:p>
            <a:pPr marL="457200" lvl="0">
              <a:buFont typeface="Wingdings" panose="05000000000000000000" pitchFamily="2" charset="2"/>
              <a:buChar char="§"/>
            </a:pPr>
            <a:r>
              <a:rPr lang="en-US" dirty="0">
                <a:solidFill>
                  <a:prstClr val="black"/>
                </a:solidFill>
              </a:rPr>
              <a:t>The most obvious is the </a:t>
            </a:r>
            <a:r>
              <a:rPr lang="en-US" dirty="0">
                <a:solidFill>
                  <a:srgbClr val="0070C0"/>
                </a:solidFill>
              </a:rPr>
              <a:t>single point of </a:t>
            </a:r>
            <a:r>
              <a:rPr lang="en-US" dirty="0">
                <a:solidFill>
                  <a:srgbClr val="FF0000"/>
                </a:solidFill>
              </a:rPr>
              <a:t>failure</a:t>
            </a:r>
            <a:r>
              <a:rPr lang="en-US" dirty="0">
                <a:solidFill>
                  <a:prstClr val="black"/>
                </a:solidFill>
              </a:rPr>
              <a:t> that the centralized server represents</a:t>
            </a:r>
            <a:r>
              <a:rPr lang="en-US" dirty="0" smtClean="0">
                <a:solidFill>
                  <a:prstClr val="black"/>
                </a:solidFill>
              </a:rPr>
              <a:t>.</a:t>
            </a:r>
          </a:p>
          <a:p>
            <a:pPr marL="457200" lvl="0">
              <a:buFont typeface="Wingdings" panose="05000000000000000000" pitchFamily="2" charset="2"/>
              <a:buChar char="§"/>
            </a:pPr>
            <a:r>
              <a:rPr lang="en-US" dirty="0">
                <a:solidFill>
                  <a:prstClr val="black"/>
                </a:solidFill>
              </a:rPr>
              <a:t>If that server goes down for an hour, then during that hour nobody can collaborate at all or save versioned changes to anything they’re working on.</a:t>
            </a:r>
          </a:p>
          <a:p>
            <a:pPr marL="457200" lvl="0">
              <a:buFont typeface="Wingdings" panose="05000000000000000000" pitchFamily="2" charset="2"/>
              <a:buChar char="§"/>
            </a:pPr>
            <a:r>
              <a:rPr lang="en-US" dirty="0">
                <a:solidFill>
                  <a:prstClr val="black"/>
                </a:solidFill>
              </a:rPr>
              <a:t>If the hard disk the central database is on becomes corrupted, and proper backups haven’t been kept, you lose absolutely everything — the entire history of the project except whatever single snapshots people happen to have on their local machines.</a:t>
            </a:r>
          </a:p>
          <a:p>
            <a:pPr marL="457200" lvl="0">
              <a:buFont typeface="Wingdings" panose="05000000000000000000" pitchFamily="2" charset="2"/>
              <a:buChar char="§"/>
            </a:pPr>
            <a:r>
              <a:rPr lang="en-US" dirty="0">
                <a:solidFill>
                  <a:prstClr val="black"/>
                </a:solidFill>
              </a:rPr>
              <a:t>Local VCS systems suffer from this same problem — whenever you have the entire history of the project in a single place, you risk losing everything.</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168089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11</a:t>
            </a:fld>
            <a:endParaRPr lang="en-US" dirty="0"/>
          </a:p>
        </p:txBody>
      </p:sp>
      <p:pic>
        <p:nvPicPr>
          <p:cNvPr id="8" name="Picture 7"/>
          <p:cNvPicPr>
            <a:picLocks noChangeAspect="1"/>
          </p:cNvPicPr>
          <p:nvPr/>
        </p:nvPicPr>
        <p:blipFill>
          <a:blip r:embed="rId2"/>
          <a:stretch>
            <a:fillRect/>
          </a:stretch>
        </p:blipFill>
        <p:spPr>
          <a:xfrm>
            <a:off x="111095" y="1285875"/>
            <a:ext cx="6578139" cy="4835525"/>
          </a:xfrm>
          <a:prstGeom prst="rect">
            <a:avLst/>
          </a:prstGeom>
          <a:ln>
            <a:solidFill>
              <a:schemeClr val="accent1"/>
            </a:solidFill>
          </a:ln>
        </p:spPr>
      </p:pic>
    </p:spTree>
    <p:extLst>
      <p:ext uri="{BB962C8B-B14F-4D97-AF65-F5344CB8AC3E}">
        <p14:creationId xmlns:p14="http://schemas.microsoft.com/office/powerpoint/2010/main" val="244678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Distributed Version Control Systems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This is where Distributed Version Control Systems (</a:t>
            </a:r>
            <a:r>
              <a:rPr lang="en-US" sz="2000" dirty="0">
                <a:solidFill>
                  <a:srgbClr val="FF0000"/>
                </a:solidFill>
              </a:rPr>
              <a:t>DVCSs</a:t>
            </a:r>
            <a:r>
              <a:rPr lang="en-US" sz="2000" dirty="0"/>
              <a:t>) step </a:t>
            </a:r>
            <a:r>
              <a:rPr lang="en-US" sz="2000" dirty="0" smtClean="0"/>
              <a:t>in.</a:t>
            </a:r>
          </a:p>
          <a:p>
            <a:pPr marL="457200">
              <a:buFont typeface="Wingdings" panose="05000000000000000000" pitchFamily="2" charset="2"/>
              <a:buChar char="§"/>
            </a:pPr>
            <a:r>
              <a:rPr lang="en-US" sz="2000" dirty="0" smtClean="0"/>
              <a:t>In </a:t>
            </a:r>
            <a:r>
              <a:rPr lang="en-US" sz="2000" dirty="0"/>
              <a:t>a DVCS </a:t>
            </a:r>
            <a:r>
              <a:rPr lang="en-US" sz="2000" dirty="0" smtClean="0"/>
              <a:t>clients </a:t>
            </a:r>
            <a:r>
              <a:rPr lang="en-US" sz="2000" dirty="0"/>
              <a:t>don’t just check out the latest snapshot of the files; rather, they fully </a:t>
            </a:r>
            <a:r>
              <a:rPr lang="en-US" sz="2000" dirty="0">
                <a:solidFill>
                  <a:srgbClr val="FF0000"/>
                </a:solidFill>
              </a:rPr>
              <a:t>mirror</a:t>
            </a:r>
            <a:r>
              <a:rPr lang="en-US" sz="2000" dirty="0"/>
              <a:t> </a:t>
            </a:r>
            <a:r>
              <a:rPr lang="en-US" sz="2000" dirty="0">
                <a:solidFill>
                  <a:srgbClr val="0070C0"/>
                </a:solidFill>
              </a:rPr>
              <a:t>the</a:t>
            </a:r>
            <a:r>
              <a:rPr lang="en-US" sz="2000" dirty="0"/>
              <a:t> </a:t>
            </a:r>
            <a:r>
              <a:rPr lang="en-US" sz="2000" dirty="0">
                <a:solidFill>
                  <a:srgbClr val="FF0000"/>
                </a:solidFill>
              </a:rPr>
              <a:t>repository</a:t>
            </a:r>
            <a:r>
              <a:rPr lang="en-US" sz="2000" dirty="0"/>
              <a:t>, including its full </a:t>
            </a:r>
            <a:r>
              <a:rPr lang="en-US" sz="2000" dirty="0" smtClean="0"/>
              <a:t>history.</a:t>
            </a:r>
          </a:p>
          <a:p>
            <a:pPr marL="457200">
              <a:buFont typeface="Wingdings" panose="05000000000000000000" pitchFamily="2" charset="2"/>
              <a:buChar char="§"/>
            </a:pPr>
            <a:r>
              <a:rPr lang="en-US" sz="2000" dirty="0" smtClean="0"/>
              <a:t>Examples of DVC Clients:</a:t>
            </a:r>
          </a:p>
          <a:p>
            <a:pPr marL="685800">
              <a:buFont typeface="Wingdings" panose="05000000000000000000" pitchFamily="2" charset="2"/>
              <a:buChar char="ü"/>
            </a:pPr>
            <a:r>
              <a:rPr lang="en-US" sz="2000" dirty="0" smtClean="0"/>
              <a:t>Git		Mercurial</a:t>
            </a:r>
          </a:p>
          <a:p>
            <a:pPr marL="685800">
              <a:buFont typeface="Wingdings" panose="05000000000000000000" pitchFamily="2" charset="2"/>
              <a:buChar char="ü"/>
            </a:pPr>
            <a:r>
              <a:rPr lang="en-US" sz="2000" dirty="0" smtClean="0"/>
              <a:t>Bazaar		Darcs</a:t>
            </a:r>
          </a:p>
          <a:p>
            <a:pPr marL="457200">
              <a:buFont typeface="Wingdings" panose="05000000000000000000" pitchFamily="2" charset="2"/>
              <a:buChar char="§"/>
            </a:pPr>
            <a:r>
              <a:rPr lang="en-US" sz="2000" dirty="0" smtClean="0"/>
              <a:t>Thus</a:t>
            </a:r>
            <a:r>
              <a:rPr lang="en-US" sz="2000" dirty="0"/>
              <a:t>, if any server dies, and these systems were collaborating via that server, </a:t>
            </a:r>
            <a:r>
              <a:rPr lang="en-US" sz="2000" dirty="0">
                <a:solidFill>
                  <a:srgbClr val="FF0000"/>
                </a:solidFill>
              </a:rPr>
              <a:t>any</a:t>
            </a:r>
            <a:r>
              <a:rPr lang="en-US" sz="2000" dirty="0"/>
              <a:t> of the </a:t>
            </a:r>
            <a:r>
              <a:rPr lang="en-US" sz="2000" dirty="0">
                <a:solidFill>
                  <a:srgbClr val="FF0000"/>
                </a:solidFill>
              </a:rPr>
              <a:t>client repositories</a:t>
            </a:r>
            <a:r>
              <a:rPr lang="en-US" sz="2000" dirty="0"/>
              <a:t> can be copied back up to the server to restore </a:t>
            </a:r>
            <a:r>
              <a:rPr lang="en-US" sz="2000" dirty="0" smtClean="0"/>
              <a:t>it </a:t>
            </a:r>
            <a:r>
              <a:rPr lang="en-US" sz="2000" dirty="0">
                <a:solidFill>
                  <a:srgbClr val="FF0000"/>
                </a:solidFill>
              </a:rPr>
              <a:t>(Figure </a:t>
            </a:r>
            <a:r>
              <a:rPr lang="en-US" sz="2000" dirty="0" smtClean="0">
                <a:solidFill>
                  <a:srgbClr val="FF0000"/>
                </a:solidFill>
              </a:rPr>
              <a:t>3)</a:t>
            </a:r>
            <a:r>
              <a:rPr lang="en-US" sz="2000" dirty="0" smtClean="0"/>
              <a:t>.</a:t>
            </a:r>
          </a:p>
          <a:p>
            <a:pPr marL="457200">
              <a:buFont typeface="Wingdings" panose="05000000000000000000" pitchFamily="2" charset="2"/>
              <a:buChar char="§"/>
            </a:pPr>
            <a:r>
              <a:rPr lang="en-US" sz="2000" dirty="0" smtClean="0"/>
              <a:t>Every </a:t>
            </a:r>
            <a:r>
              <a:rPr lang="en-US" sz="2000" dirty="0">
                <a:solidFill>
                  <a:srgbClr val="FF0000"/>
                </a:solidFill>
              </a:rPr>
              <a:t>clone</a:t>
            </a:r>
            <a:r>
              <a:rPr lang="en-US" sz="2000" dirty="0"/>
              <a:t> is really a </a:t>
            </a:r>
            <a:r>
              <a:rPr lang="en-US" sz="2000" dirty="0">
                <a:solidFill>
                  <a:srgbClr val="FF0000"/>
                </a:solidFill>
              </a:rPr>
              <a:t>full</a:t>
            </a:r>
            <a:r>
              <a:rPr lang="en-US" sz="2000" dirty="0"/>
              <a:t> </a:t>
            </a:r>
            <a:r>
              <a:rPr lang="en-US" sz="2000" dirty="0">
                <a:solidFill>
                  <a:srgbClr val="FF0000"/>
                </a:solidFill>
              </a:rPr>
              <a:t>backup</a:t>
            </a:r>
            <a:r>
              <a:rPr lang="en-US" sz="2000" dirty="0"/>
              <a:t> of </a:t>
            </a:r>
            <a:r>
              <a:rPr lang="en-US" sz="2000" dirty="0">
                <a:solidFill>
                  <a:srgbClr val="0070C0"/>
                </a:solidFill>
              </a:rPr>
              <a:t>all the </a:t>
            </a:r>
            <a:r>
              <a:rPr lang="en-US" sz="2000" dirty="0">
                <a:solidFill>
                  <a:srgbClr val="FF0000"/>
                </a:solidFill>
              </a:rPr>
              <a:t>data</a:t>
            </a:r>
            <a:r>
              <a:rPr lang="en-US" sz="2000" dirty="0" smtClean="0"/>
              <a:t>.</a:t>
            </a:r>
          </a:p>
          <a:p>
            <a:pPr marL="457200">
              <a:buFont typeface="Wingdings" panose="05000000000000000000" pitchFamily="2" charset="2"/>
              <a:buChar char="§"/>
            </a:pPr>
            <a:r>
              <a:rPr lang="en-US" sz="2000" dirty="0"/>
              <a:t>Furthermore, many of these systems deal pretty well with having several </a:t>
            </a:r>
            <a:r>
              <a:rPr lang="en-US" sz="2000" dirty="0">
                <a:solidFill>
                  <a:srgbClr val="FF0000"/>
                </a:solidFill>
              </a:rPr>
              <a:t>remote repositories</a:t>
            </a:r>
            <a:r>
              <a:rPr lang="en-US" sz="2000" dirty="0"/>
              <a:t> they can work with, so you can collaborate with different groups of people in different ways simultaneously within the same </a:t>
            </a:r>
            <a:r>
              <a:rPr lang="en-US" sz="2000" dirty="0" smtClean="0"/>
              <a:t>project.</a:t>
            </a:r>
          </a:p>
          <a:p>
            <a:pPr marL="457200">
              <a:buFont typeface="Wingdings" panose="05000000000000000000" pitchFamily="2" charset="2"/>
              <a:buChar char="§"/>
            </a:pPr>
            <a:r>
              <a:rPr lang="en-US" sz="2000" dirty="0" smtClean="0"/>
              <a:t>This allows you to set up several types of </a:t>
            </a:r>
            <a:r>
              <a:rPr lang="en-US" sz="2000" dirty="0" smtClean="0">
                <a:solidFill>
                  <a:srgbClr val="FF0000"/>
                </a:solidFill>
              </a:rPr>
              <a:t>workflows</a:t>
            </a:r>
            <a:r>
              <a:rPr lang="en-US" sz="2000" dirty="0" smtClean="0"/>
              <a:t> that aren’t possible in centralized systems, such as hierarchical models.</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38813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3</a:t>
            </a:r>
            <a:endParaRPr lang="en-US" dirty="0"/>
          </a:p>
        </p:txBody>
      </p:sp>
      <p:pic>
        <p:nvPicPr>
          <p:cNvPr id="4" name="Picture 3"/>
          <p:cNvPicPr>
            <a:picLocks noChangeAspect="1"/>
          </p:cNvPicPr>
          <p:nvPr/>
        </p:nvPicPr>
        <p:blipFill>
          <a:blip r:embed="rId2"/>
          <a:stretch>
            <a:fillRect/>
          </a:stretch>
        </p:blipFill>
        <p:spPr>
          <a:xfrm>
            <a:off x="152400" y="1268362"/>
            <a:ext cx="3870667" cy="4744689"/>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1286302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 Short History of </a:t>
            </a:r>
            <a:r>
              <a:rPr lang="en-US" dirty="0" smtClean="0">
                <a:solidFill>
                  <a:schemeClr val="bg1"/>
                </a:solidFill>
              </a:rPr>
              <a:t>Git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with many great things in life, </a:t>
            </a:r>
            <a:r>
              <a:rPr lang="en-US" sz="2000" dirty="0">
                <a:solidFill>
                  <a:srgbClr val="FF0000"/>
                </a:solidFill>
              </a:rPr>
              <a:t>Git</a:t>
            </a:r>
            <a:r>
              <a:rPr lang="en-US" sz="2000" dirty="0"/>
              <a:t> began with a bit of creative destruction and fiery </a:t>
            </a:r>
            <a:r>
              <a:rPr lang="en-US" sz="2000" dirty="0" smtClean="0"/>
              <a:t>controversy.</a:t>
            </a:r>
          </a:p>
          <a:p>
            <a:pPr marL="457200">
              <a:buFont typeface="Wingdings" panose="05000000000000000000" pitchFamily="2" charset="2"/>
              <a:buChar char="§"/>
            </a:pPr>
            <a:r>
              <a:rPr lang="en-US" sz="2000" dirty="0" smtClean="0"/>
              <a:t>The </a:t>
            </a:r>
            <a:r>
              <a:rPr lang="en-US" sz="2000" dirty="0">
                <a:solidFill>
                  <a:srgbClr val="FF0000"/>
                </a:solidFill>
              </a:rPr>
              <a:t>Linux kernel</a:t>
            </a:r>
            <a:r>
              <a:rPr lang="en-US" sz="2000" dirty="0"/>
              <a:t> is an open source software project of fairly large </a:t>
            </a:r>
            <a:r>
              <a:rPr lang="en-US" sz="2000" dirty="0" smtClean="0"/>
              <a:t>scope.</a:t>
            </a:r>
          </a:p>
          <a:p>
            <a:pPr marL="457200">
              <a:buFont typeface="Wingdings" panose="05000000000000000000" pitchFamily="2" charset="2"/>
              <a:buChar char="§"/>
            </a:pPr>
            <a:r>
              <a:rPr lang="en-US" sz="2000" dirty="0" smtClean="0"/>
              <a:t>For </a:t>
            </a:r>
            <a:r>
              <a:rPr lang="en-US" sz="2000" dirty="0"/>
              <a:t>most of the lifetime of the Linux kernel maintenance (1991–2002), changes to the software were passed around as patches and archived </a:t>
            </a:r>
            <a:r>
              <a:rPr lang="en-US" sz="2000" dirty="0" smtClean="0"/>
              <a:t>files.</a:t>
            </a:r>
          </a:p>
          <a:p>
            <a:pPr marL="457200">
              <a:buFont typeface="Wingdings" panose="05000000000000000000" pitchFamily="2" charset="2"/>
              <a:buChar char="§"/>
            </a:pPr>
            <a:r>
              <a:rPr lang="en-US" sz="2000" dirty="0" smtClean="0"/>
              <a:t>In </a:t>
            </a:r>
            <a:r>
              <a:rPr lang="en-US" sz="2000" dirty="0"/>
              <a:t>2002, the Linux kernel project began using a </a:t>
            </a:r>
            <a:r>
              <a:rPr lang="en-US" sz="2000" dirty="0">
                <a:solidFill>
                  <a:srgbClr val="FF0000"/>
                </a:solidFill>
              </a:rPr>
              <a:t>proprietary DVCS</a:t>
            </a:r>
            <a:r>
              <a:rPr lang="en-US" sz="2000" dirty="0"/>
              <a:t> called </a:t>
            </a:r>
            <a:r>
              <a:rPr lang="en-US" sz="2000" dirty="0" smtClean="0">
                <a:solidFill>
                  <a:srgbClr val="FF0000"/>
                </a:solidFill>
              </a:rPr>
              <a:t>BitKeeper</a:t>
            </a:r>
            <a:r>
              <a:rPr lang="en-US" sz="2000" dirty="0" smtClean="0"/>
              <a:t>.</a:t>
            </a:r>
          </a:p>
          <a:p>
            <a:pPr marL="457200">
              <a:buFont typeface="Wingdings" panose="05000000000000000000" pitchFamily="2" charset="2"/>
              <a:buChar char="§"/>
            </a:pPr>
            <a:r>
              <a:rPr lang="en-US" sz="2000" dirty="0" smtClean="0"/>
              <a:t>In </a:t>
            </a:r>
            <a:r>
              <a:rPr lang="en-US" sz="2000" dirty="0"/>
              <a:t>2005, the relationship between the community that developed the Linux kernel and the commercial company that developed BitKeeper broke down, and the tool’s free-of-charge status was </a:t>
            </a:r>
            <a:r>
              <a:rPr lang="en-US" sz="2000" dirty="0" smtClean="0"/>
              <a:t>revoked.</a:t>
            </a:r>
          </a:p>
          <a:p>
            <a:pPr marL="457200">
              <a:buFont typeface="Wingdings" panose="05000000000000000000" pitchFamily="2" charset="2"/>
              <a:buChar char="§"/>
            </a:pPr>
            <a:r>
              <a:rPr lang="en-US" sz="2000" dirty="0" smtClean="0"/>
              <a:t>This </a:t>
            </a:r>
            <a:r>
              <a:rPr lang="en-US" sz="2000" dirty="0"/>
              <a:t>prompted the Linux development community (and in particular </a:t>
            </a:r>
            <a:r>
              <a:rPr lang="en-US" sz="2000" dirty="0">
                <a:solidFill>
                  <a:srgbClr val="FF0000"/>
                </a:solidFill>
              </a:rPr>
              <a:t>Linus Torvalds</a:t>
            </a:r>
            <a:r>
              <a:rPr lang="en-US" sz="2000" dirty="0"/>
              <a:t>, the </a:t>
            </a:r>
            <a:r>
              <a:rPr lang="en-US" sz="2000" dirty="0">
                <a:solidFill>
                  <a:srgbClr val="0070C0"/>
                </a:solidFill>
              </a:rPr>
              <a:t>creator</a:t>
            </a:r>
            <a:r>
              <a:rPr lang="en-US" sz="2000" dirty="0"/>
              <a:t> of </a:t>
            </a:r>
            <a:r>
              <a:rPr lang="en-US" sz="2000" dirty="0">
                <a:solidFill>
                  <a:srgbClr val="FF0000"/>
                </a:solidFill>
              </a:rPr>
              <a:t>Linux</a:t>
            </a:r>
            <a:r>
              <a:rPr lang="en-US" sz="2000" dirty="0"/>
              <a:t>) to develop their own tool based on some of the lessons they learned while using </a:t>
            </a:r>
            <a:r>
              <a:rPr lang="en-US" sz="2000" dirty="0" smtClean="0"/>
              <a:t>BitKeeper.</a:t>
            </a:r>
          </a:p>
          <a:p>
            <a:pPr marL="457200">
              <a:buFont typeface="Wingdings" panose="05000000000000000000" pitchFamily="2" charset="2"/>
              <a:buChar char="§"/>
            </a:pPr>
            <a:r>
              <a:rPr lang="en-US" sz="2000" dirty="0" smtClean="0"/>
              <a:t>Some </a:t>
            </a:r>
            <a:r>
              <a:rPr lang="en-US" sz="2000" dirty="0"/>
              <a:t>of the goals of the new system were as </a:t>
            </a:r>
            <a:r>
              <a:rPr lang="en-US" sz="2000" dirty="0" smtClean="0"/>
              <a:t>follows:</a:t>
            </a:r>
          </a:p>
          <a:p>
            <a:pPr marL="685800">
              <a:buFont typeface="Wingdings" panose="05000000000000000000" pitchFamily="2" charset="2"/>
              <a:buChar char="ü"/>
            </a:pPr>
            <a:r>
              <a:rPr lang="en-US" sz="2000" dirty="0" smtClean="0"/>
              <a:t>Speed</a:t>
            </a:r>
          </a:p>
          <a:p>
            <a:pPr marL="685800">
              <a:buFont typeface="Wingdings" panose="05000000000000000000" pitchFamily="2" charset="2"/>
              <a:buChar char="ü"/>
            </a:pPr>
            <a:r>
              <a:rPr lang="en-US" sz="2000" dirty="0" smtClean="0"/>
              <a:t>Simple design</a:t>
            </a:r>
          </a:p>
          <a:p>
            <a:pPr marL="685800">
              <a:buFont typeface="Wingdings" panose="05000000000000000000" pitchFamily="2" charset="2"/>
              <a:buChar char="ü"/>
            </a:pPr>
            <a:r>
              <a:rPr lang="en-US" sz="2000" dirty="0" smtClean="0"/>
              <a:t>Strong support for non-linear development (thousands of parallel branches)</a:t>
            </a:r>
          </a:p>
          <a:p>
            <a:pPr marL="685800">
              <a:buFont typeface="Wingdings" panose="05000000000000000000" pitchFamily="2" charset="2"/>
              <a:buChar char="ü"/>
            </a:pPr>
            <a:r>
              <a:rPr lang="en-US" sz="2000" dirty="0" smtClean="0"/>
              <a:t>Fully distributed</a:t>
            </a:r>
          </a:p>
        </p:txBody>
      </p:sp>
      <p:sp>
        <p:nvSpPr>
          <p:cNvPr id="6" name="Date Placeholder 5"/>
          <p:cNvSpPr>
            <a:spLocks noGrp="1"/>
          </p:cNvSpPr>
          <p:nvPr>
            <p:ph type="dt" sz="half" idx="2"/>
          </p:nvPr>
        </p:nvSpPr>
        <p:spPr/>
        <p:txBody>
          <a:bodyPr/>
          <a:lstStyle/>
          <a:p>
            <a:r>
              <a:rPr lang="en-US" smtClean="0"/>
              <a:t>25 Apr 2018</a:t>
            </a:r>
            <a:endParaRPr lang="en-US" dirty="0"/>
          </a:p>
        </p:txBody>
      </p:sp>
      <p:sp>
        <p:nvSpPr>
          <p:cNvPr id="7" name="Footer Placeholder 6"/>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8" name="Slide Number Placeholder 7"/>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658004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 Short History of </a:t>
            </a:r>
            <a:r>
              <a:rPr lang="en-US" dirty="0" smtClean="0">
                <a:solidFill>
                  <a:schemeClr val="bg1"/>
                </a:solidFill>
              </a:rPr>
              <a:t>Git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dirty="0" smtClean="0"/>
              <a:t>Able </a:t>
            </a:r>
            <a:r>
              <a:rPr lang="en-US" dirty="0"/>
              <a:t>to handle large projects like the Linux kernel efficiently (speed and data size)</a:t>
            </a:r>
          </a:p>
          <a:p>
            <a:pPr marL="457200">
              <a:buFont typeface="Wingdings" panose="05000000000000000000" pitchFamily="2" charset="2"/>
              <a:buChar char="§"/>
            </a:pPr>
            <a:r>
              <a:rPr lang="en-US" sz="2000" dirty="0" smtClean="0"/>
              <a:t>Since </a:t>
            </a:r>
            <a:r>
              <a:rPr lang="en-US" sz="2000" dirty="0"/>
              <a:t>its birth in </a:t>
            </a:r>
            <a:r>
              <a:rPr lang="en-US" sz="2000" dirty="0">
                <a:solidFill>
                  <a:srgbClr val="FF0000"/>
                </a:solidFill>
              </a:rPr>
              <a:t>2005</a:t>
            </a:r>
            <a:r>
              <a:rPr lang="en-US" sz="2000" dirty="0"/>
              <a:t>, Git has evolved and matured to be easy to use and yet retain these initial </a:t>
            </a:r>
            <a:r>
              <a:rPr lang="en-US" sz="2000" dirty="0" smtClean="0"/>
              <a:t>qualities.</a:t>
            </a:r>
          </a:p>
          <a:p>
            <a:pPr marL="457200">
              <a:buFont typeface="Wingdings" panose="05000000000000000000" pitchFamily="2" charset="2"/>
              <a:buChar char="§"/>
            </a:pPr>
            <a:r>
              <a:rPr lang="en-US" sz="2000" dirty="0" smtClean="0"/>
              <a:t>It’s amazingly fast, it’s very efficient with large projects, and it has an incredible branching system for non-linear development (See Git Branching).</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512488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Git Basics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So, what is Git in a nutshell? This is an important section to absorb, because if you understand what Git is and the fundamentals of how it works, then using Git effectively will probably be much easier for </a:t>
            </a:r>
            <a:r>
              <a:rPr lang="en-US" sz="2000" dirty="0" smtClean="0"/>
              <a:t>you.</a:t>
            </a:r>
          </a:p>
          <a:p>
            <a:pPr marL="457200">
              <a:buFont typeface="Wingdings" panose="05000000000000000000" pitchFamily="2" charset="2"/>
              <a:buChar char="§"/>
            </a:pPr>
            <a:r>
              <a:rPr lang="en-US" sz="2000" dirty="0" smtClean="0"/>
              <a:t>As </a:t>
            </a:r>
            <a:r>
              <a:rPr lang="en-US" sz="2000" dirty="0"/>
              <a:t>you learn Git, try to clear your mind of the things you may know about other VCSs, such as CVS, Subversion or Perforce — doing so will help you avoid subtle confusion when using the </a:t>
            </a:r>
            <a:r>
              <a:rPr lang="en-US" sz="2000" dirty="0" smtClean="0"/>
              <a:t>tool.</a:t>
            </a:r>
          </a:p>
          <a:p>
            <a:pPr marL="457200">
              <a:buFont typeface="Wingdings" panose="05000000000000000000" pitchFamily="2" charset="2"/>
              <a:buChar char="§"/>
            </a:pPr>
            <a:r>
              <a:rPr lang="en-US" sz="2000" dirty="0" smtClean="0"/>
              <a:t>Even </a:t>
            </a:r>
            <a:r>
              <a:rPr lang="en-US" sz="2000" dirty="0"/>
              <a:t>though Git’s user interface is fairly similar to these other VCSs, Git stores and thinks about information in a very different way, and understanding these differences will help you avoid becoming confused while using it</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375305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Snapshots, Not </a:t>
            </a:r>
            <a:r>
              <a:rPr lang="en-US" dirty="0" smtClean="0"/>
              <a:t>Differences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The major difference between Git and any other VCS (Subversion and friends included) is the way Git thinks about its </a:t>
            </a:r>
            <a:r>
              <a:rPr lang="en-US" sz="2000" dirty="0" smtClean="0"/>
              <a:t>data.</a:t>
            </a:r>
          </a:p>
          <a:p>
            <a:pPr marL="457200">
              <a:buFont typeface="Wingdings" panose="05000000000000000000" pitchFamily="2" charset="2"/>
              <a:buChar char="§"/>
            </a:pPr>
            <a:r>
              <a:rPr lang="en-US" sz="2000" dirty="0"/>
              <a:t>Conceptually, most other systems store information as a </a:t>
            </a:r>
            <a:r>
              <a:rPr lang="en-US" sz="2000" dirty="0">
                <a:solidFill>
                  <a:srgbClr val="FF0000"/>
                </a:solidFill>
              </a:rPr>
              <a:t>list</a:t>
            </a:r>
            <a:r>
              <a:rPr lang="en-US" sz="2000" dirty="0"/>
              <a:t> </a:t>
            </a:r>
            <a:r>
              <a:rPr lang="en-US" sz="2000" dirty="0" smtClean="0"/>
              <a:t>of </a:t>
            </a:r>
            <a:r>
              <a:rPr lang="en-US" sz="2000" dirty="0" smtClean="0">
                <a:solidFill>
                  <a:srgbClr val="FF0000"/>
                </a:solidFill>
              </a:rPr>
              <a:t>file-based changes</a:t>
            </a:r>
            <a:r>
              <a:rPr lang="en-US" sz="2000" dirty="0" smtClean="0"/>
              <a:t>.</a:t>
            </a:r>
            <a:endParaRPr lang="en-US" sz="2000" dirty="0"/>
          </a:p>
          <a:p>
            <a:pPr marL="457200">
              <a:buFont typeface="Wingdings" panose="05000000000000000000" pitchFamily="2" charset="2"/>
              <a:buChar char="§"/>
            </a:pPr>
            <a:r>
              <a:rPr lang="en-US" sz="2000" dirty="0" smtClean="0"/>
              <a:t>These </a:t>
            </a:r>
            <a:r>
              <a:rPr lang="en-US" sz="2000" dirty="0"/>
              <a:t>other systems (CVS, Subversion, Perforce, Bazaar, and so on) think of </a:t>
            </a:r>
            <a:r>
              <a:rPr lang="en-US" sz="2000" dirty="0" smtClean="0"/>
              <a:t>the </a:t>
            </a:r>
            <a:r>
              <a:rPr lang="en-US" sz="2000" dirty="0"/>
              <a:t>information they store as a set of files and the changes made to each file over time (this is commonly described as </a:t>
            </a:r>
            <a:r>
              <a:rPr lang="en-US" sz="2000" dirty="0">
                <a:solidFill>
                  <a:srgbClr val="FF0000"/>
                </a:solidFill>
              </a:rPr>
              <a:t>delta-based</a:t>
            </a:r>
            <a:r>
              <a:rPr lang="en-US" sz="2000" dirty="0"/>
              <a:t> </a:t>
            </a:r>
            <a:r>
              <a:rPr lang="en-US" sz="2000" dirty="0">
                <a:solidFill>
                  <a:srgbClr val="0070C0"/>
                </a:solidFill>
              </a:rPr>
              <a:t>version</a:t>
            </a:r>
            <a:r>
              <a:rPr lang="en-US" sz="2000" dirty="0"/>
              <a:t> </a:t>
            </a:r>
            <a:r>
              <a:rPr lang="en-US" sz="2000" dirty="0">
                <a:solidFill>
                  <a:srgbClr val="0070C0"/>
                </a:solidFill>
              </a:rPr>
              <a:t>control</a:t>
            </a:r>
            <a:r>
              <a:rPr lang="en-US" sz="2000" dirty="0" smtClean="0"/>
              <a:t>) – </a:t>
            </a:r>
            <a:r>
              <a:rPr lang="en-US" sz="2000" dirty="0" smtClean="0">
                <a:solidFill>
                  <a:srgbClr val="FF0000"/>
                </a:solidFill>
              </a:rPr>
              <a:t>Figure 4</a:t>
            </a:r>
            <a:r>
              <a:rPr lang="en-US" sz="2000" dirty="0" smtClean="0"/>
              <a:t>.</a:t>
            </a:r>
          </a:p>
          <a:p>
            <a:pPr marL="457200">
              <a:buFont typeface="Wingdings" panose="05000000000000000000" pitchFamily="2" charset="2"/>
              <a:buChar char="§"/>
            </a:pPr>
            <a:r>
              <a:rPr lang="en-US" sz="2000" dirty="0"/>
              <a:t>Git doesn’t think of or store its data this way. Instead, Git thinks of its data more like a </a:t>
            </a:r>
            <a:r>
              <a:rPr lang="en-US" sz="2000" dirty="0">
                <a:solidFill>
                  <a:srgbClr val="FF0000"/>
                </a:solidFill>
              </a:rPr>
              <a:t>series</a:t>
            </a:r>
            <a:r>
              <a:rPr lang="en-US" sz="2000" dirty="0"/>
              <a:t> of </a:t>
            </a:r>
            <a:r>
              <a:rPr lang="en-US" sz="2000" dirty="0">
                <a:solidFill>
                  <a:srgbClr val="FF0000"/>
                </a:solidFill>
              </a:rPr>
              <a:t>snapshots</a:t>
            </a:r>
            <a:r>
              <a:rPr lang="en-US" sz="2000" dirty="0"/>
              <a:t> of a </a:t>
            </a:r>
            <a:r>
              <a:rPr lang="en-US" sz="2000" dirty="0">
                <a:solidFill>
                  <a:srgbClr val="0070C0"/>
                </a:solidFill>
              </a:rPr>
              <a:t>miniature</a:t>
            </a:r>
            <a:r>
              <a:rPr lang="en-US" sz="2000" dirty="0">
                <a:solidFill>
                  <a:srgbClr val="FF0000"/>
                </a:solidFill>
              </a:rPr>
              <a:t> </a:t>
            </a:r>
            <a:r>
              <a:rPr lang="en-US" sz="2000" dirty="0" smtClean="0">
                <a:solidFill>
                  <a:srgbClr val="FF0000"/>
                </a:solidFill>
              </a:rPr>
              <a:t>filesystem</a:t>
            </a:r>
            <a:r>
              <a:rPr lang="en-US" sz="2000" dirty="0" smtClean="0"/>
              <a:t>.</a:t>
            </a:r>
          </a:p>
          <a:p>
            <a:pPr marL="685800">
              <a:buFont typeface="Wingdings" panose="05000000000000000000" pitchFamily="2" charset="2"/>
              <a:buChar char="ü"/>
            </a:pPr>
            <a:r>
              <a:rPr lang="en-US" sz="2000" dirty="0" smtClean="0"/>
              <a:t>With </a:t>
            </a:r>
            <a:r>
              <a:rPr lang="en-US" sz="2000" dirty="0"/>
              <a:t>Git, every time you commit, or save the state of your project, Git basically takes a picture of what all your files look like at that moment and </a:t>
            </a:r>
            <a:r>
              <a:rPr lang="en-US" sz="2000" dirty="0">
                <a:solidFill>
                  <a:srgbClr val="FF0000"/>
                </a:solidFill>
              </a:rPr>
              <a:t>stores</a:t>
            </a:r>
            <a:r>
              <a:rPr lang="en-US" sz="2000" dirty="0"/>
              <a:t> a </a:t>
            </a:r>
            <a:r>
              <a:rPr lang="en-US" sz="2000" dirty="0">
                <a:solidFill>
                  <a:srgbClr val="FF0000"/>
                </a:solidFill>
              </a:rPr>
              <a:t>reference</a:t>
            </a:r>
            <a:r>
              <a:rPr lang="en-US" sz="2000" dirty="0"/>
              <a:t> to that </a:t>
            </a:r>
            <a:r>
              <a:rPr lang="en-US" sz="2000" dirty="0" smtClean="0">
                <a:solidFill>
                  <a:srgbClr val="FF0000"/>
                </a:solidFill>
              </a:rPr>
              <a:t>snapshot</a:t>
            </a:r>
            <a:r>
              <a:rPr lang="en-US" sz="2000" dirty="0" smtClean="0"/>
              <a:t>.</a:t>
            </a:r>
          </a:p>
          <a:p>
            <a:pPr marL="685800">
              <a:buFont typeface="Wingdings" panose="05000000000000000000" pitchFamily="2" charset="2"/>
              <a:buChar char="ü"/>
            </a:pPr>
            <a:r>
              <a:rPr lang="en-US" sz="2000" dirty="0" smtClean="0"/>
              <a:t>To </a:t>
            </a:r>
            <a:r>
              <a:rPr lang="en-US" sz="2000" dirty="0"/>
              <a:t>be efficient, if files have not changed, Git doesn’t store the file again, just a link to the previous identical file it has already </a:t>
            </a:r>
            <a:r>
              <a:rPr lang="en-US" sz="2000" dirty="0" smtClean="0"/>
              <a:t>stored.</a:t>
            </a:r>
          </a:p>
          <a:p>
            <a:pPr marL="685800">
              <a:buFont typeface="Wingdings" panose="05000000000000000000" pitchFamily="2" charset="2"/>
              <a:buChar char="ü"/>
            </a:pPr>
            <a:r>
              <a:rPr lang="en-US" sz="2000" dirty="0" smtClean="0"/>
              <a:t>Git </a:t>
            </a:r>
            <a:r>
              <a:rPr lang="en-US" sz="2000" dirty="0"/>
              <a:t>thinks about its data more like a </a:t>
            </a:r>
            <a:r>
              <a:rPr lang="en-US" sz="2000" dirty="0">
                <a:solidFill>
                  <a:srgbClr val="FF0000"/>
                </a:solidFill>
              </a:rPr>
              <a:t>stream </a:t>
            </a:r>
            <a:r>
              <a:rPr lang="en-US" sz="2000" dirty="0">
                <a:solidFill>
                  <a:srgbClr val="0070C0"/>
                </a:solidFill>
              </a:rPr>
              <a:t>of</a:t>
            </a:r>
            <a:r>
              <a:rPr lang="en-US" sz="2000" dirty="0">
                <a:solidFill>
                  <a:srgbClr val="FF0000"/>
                </a:solidFill>
              </a:rPr>
              <a:t> snapshots</a:t>
            </a:r>
            <a:r>
              <a:rPr lang="en-US" sz="2000" dirty="0"/>
              <a:t>.</a:t>
            </a:r>
          </a:p>
          <a:p>
            <a:pPr marL="457200">
              <a:buFont typeface="Wingdings" panose="05000000000000000000" pitchFamily="2" charset="2"/>
              <a:buChar char="§"/>
            </a:pPr>
            <a:r>
              <a:rPr lang="en-US" sz="2000" dirty="0"/>
              <a:t>This is an important distinction between Git and nearly all other </a:t>
            </a:r>
            <a:r>
              <a:rPr lang="en-US" sz="2000" dirty="0" smtClean="0"/>
              <a:t>VCSs.</a:t>
            </a:r>
          </a:p>
          <a:p>
            <a:pPr marL="457200">
              <a:buFont typeface="Wingdings" panose="05000000000000000000" pitchFamily="2" charset="2"/>
              <a:buChar char="§"/>
            </a:pPr>
            <a:r>
              <a:rPr lang="en-US" sz="2000" dirty="0" smtClean="0"/>
              <a:t>It </a:t>
            </a:r>
            <a:r>
              <a:rPr lang="en-US" sz="2000" dirty="0"/>
              <a:t>makes Git reconsider almost every aspect of version control that most other systems copied from the previous </a:t>
            </a:r>
            <a:r>
              <a:rPr lang="en-US" sz="2000" dirty="0" smtClean="0"/>
              <a:t>generation.</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25600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Snapshots, Not </a:t>
            </a:r>
            <a:r>
              <a:rPr lang="en-US" dirty="0" smtClean="0"/>
              <a:t>Differences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This </a:t>
            </a:r>
            <a:r>
              <a:rPr lang="en-US" sz="2000" dirty="0"/>
              <a:t>makes Git more like a </a:t>
            </a:r>
            <a:r>
              <a:rPr lang="en-US" sz="2000" dirty="0">
                <a:solidFill>
                  <a:srgbClr val="0070C0"/>
                </a:solidFill>
              </a:rPr>
              <a:t>mini</a:t>
            </a:r>
            <a:r>
              <a:rPr lang="en-US" sz="2000" dirty="0">
                <a:solidFill>
                  <a:srgbClr val="FF0000"/>
                </a:solidFill>
              </a:rPr>
              <a:t> filesystem</a:t>
            </a:r>
            <a:r>
              <a:rPr lang="en-US" sz="2000" dirty="0"/>
              <a:t> with some incredibly powerful tools built on top of it, rather than simply a </a:t>
            </a:r>
            <a:r>
              <a:rPr lang="en-US" sz="2000" dirty="0" smtClean="0"/>
              <a:t>VCS.</a:t>
            </a:r>
          </a:p>
          <a:p>
            <a:pPr marL="457200">
              <a:buFont typeface="Wingdings" panose="05000000000000000000" pitchFamily="2" charset="2"/>
              <a:buChar char="§"/>
            </a:pPr>
            <a:r>
              <a:rPr lang="en-US" sz="2000" dirty="0" smtClean="0"/>
              <a:t>We’ll </a:t>
            </a:r>
            <a:r>
              <a:rPr lang="en-US" sz="2000" dirty="0"/>
              <a:t>explore some of the benefits you gain by thinking of your data this way when we cover Git branching in </a:t>
            </a:r>
            <a:r>
              <a:rPr lang="en-US" sz="2000" dirty="0">
                <a:solidFill>
                  <a:srgbClr val="FF0000"/>
                </a:solidFill>
              </a:rPr>
              <a:t>Git Branching</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355478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4 || Figure 5</a:t>
            </a:r>
            <a:endParaRPr lang="en-US" dirty="0"/>
          </a:p>
        </p:txBody>
      </p:sp>
      <p:sp>
        <p:nvSpPr>
          <p:cNvPr id="6" name="Date Placeholder 5"/>
          <p:cNvSpPr>
            <a:spLocks noGrp="1"/>
          </p:cNvSpPr>
          <p:nvPr>
            <p:ph type="dt" sz="half" idx="2"/>
          </p:nvPr>
        </p:nvSpPr>
        <p:spPr/>
        <p:txBody>
          <a:bodyPr/>
          <a:lstStyle/>
          <a:p>
            <a:r>
              <a:rPr lang="en-US" smtClean="0"/>
              <a:t>25 Apr 2018</a:t>
            </a:r>
            <a:endParaRPr lang="en-US" dirty="0"/>
          </a:p>
        </p:txBody>
      </p:sp>
      <p:sp>
        <p:nvSpPr>
          <p:cNvPr id="7" name="Footer Placeholder 6"/>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8" name="Slide Number Placeholder 7"/>
          <p:cNvSpPr>
            <a:spLocks noGrp="1"/>
          </p:cNvSpPr>
          <p:nvPr>
            <p:ph type="sldNum" sz="quarter" idx="4"/>
          </p:nvPr>
        </p:nvSpPr>
        <p:spPr/>
        <p:txBody>
          <a:bodyPr/>
          <a:lstStyle/>
          <a:p>
            <a:fld id="{F1012999-1CD9-4014-B1C6-70315F8BBED0}"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152400" y="3757990"/>
            <a:ext cx="5598703" cy="2346651"/>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152400" y="1268362"/>
            <a:ext cx="5355167" cy="2319832"/>
          </a:xfrm>
          <a:prstGeom prst="rect">
            <a:avLst/>
          </a:prstGeom>
          <a:ln>
            <a:solidFill>
              <a:schemeClr val="accent1"/>
            </a:solidFill>
          </a:ln>
        </p:spPr>
      </p:pic>
    </p:spTree>
    <p:extLst>
      <p:ext uri="{BB962C8B-B14F-4D97-AF65-F5344CB8AC3E}">
        <p14:creationId xmlns:p14="http://schemas.microsoft.com/office/powerpoint/2010/main" val="798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Git</a:t>
            </a:r>
            <a:endParaRPr lang="en-US" dirty="0"/>
          </a:p>
        </p:txBody>
      </p:sp>
      <p:sp>
        <p:nvSpPr>
          <p:cNvPr id="3" name="Text Placeholder 2"/>
          <p:cNvSpPr>
            <a:spLocks noGrp="1"/>
          </p:cNvSpPr>
          <p:nvPr>
            <p:ph type="body" sz="quarter" idx="14"/>
          </p:nvPr>
        </p:nvSpPr>
        <p:spPr/>
        <p:txBody>
          <a:bodyPr/>
          <a:lstStyle/>
          <a:p>
            <a:r>
              <a:rPr lang="en-US" dirty="0" smtClean="0">
                <a:latin typeface="Gill Sans MT" panose="020B0502020104020203" pitchFamily="34" charset="0"/>
              </a:rPr>
              <a:t>Pro Git 2014</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2228819"/>
              </p:ext>
            </p:extLst>
          </p:nvPr>
        </p:nvGraphicFramePr>
        <p:xfrm>
          <a:off x="10785021" y="1104900"/>
          <a:ext cx="1292952" cy="3313508"/>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26 Apr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r h="301228">
                <a:tc>
                  <a:txBody>
                    <a:bodyPr/>
                    <a:lstStyle/>
                    <a:p>
                      <a:r>
                        <a:rPr lang="en-US" sz="1200" dirty="0" smtClean="0">
                          <a:latin typeface="Gill Sans MT" panose="020B0502020104020203" pitchFamily="34" charset="0"/>
                        </a:rPr>
                        <a:t>9</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70246037"/>
                  </a:ext>
                </a:extLst>
              </a:tr>
              <a:tr h="301228">
                <a:tc>
                  <a:txBody>
                    <a:bodyPr/>
                    <a:lstStyle/>
                    <a:p>
                      <a:r>
                        <a:rPr lang="en-US" sz="1200" dirty="0" smtClean="0">
                          <a:latin typeface="Gill Sans MT" panose="020B0502020104020203" pitchFamily="34" charset="0"/>
                        </a:rPr>
                        <a:t>10</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03915517"/>
                  </a:ext>
                </a:extLst>
              </a:tr>
            </a:tbl>
          </a:graphicData>
        </a:graphic>
      </p:graphicFrame>
    </p:spTree>
    <p:extLst>
      <p:ext uri="{BB962C8B-B14F-4D97-AF65-F5344CB8AC3E}">
        <p14:creationId xmlns:p14="http://schemas.microsoft.com/office/powerpoint/2010/main" val="2067358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Nearly Every Operation Is Local</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Most operations in Git need only local files and resources to operate — generally no information is needed from another computer on your </a:t>
            </a:r>
            <a:r>
              <a:rPr lang="en-US" sz="2000" dirty="0" smtClean="0"/>
              <a:t>network.</a:t>
            </a:r>
          </a:p>
          <a:p>
            <a:pPr marL="457200">
              <a:buFont typeface="Wingdings" panose="05000000000000000000" pitchFamily="2" charset="2"/>
              <a:buChar char="§"/>
            </a:pPr>
            <a:r>
              <a:rPr lang="en-US" sz="2000" dirty="0" smtClean="0"/>
              <a:t>If </a:t>
            </a:r>
            <a:r>
              <a:rPr lang="en-US" sz="2000" dirty="0"/>
              <a:t>you’re used to a CVCS where most operations have that </a:t>
            </a:r>
            <a:r>
              <a:rPr lang="en-US" sz="2000" dirty="0">
                <a:solidFill>
                  <a:srgbClr val="FF0000"/>
                </a:solidFill>
              </a:rPr>
              <a:t>network latency</a:t>
            </a:r>
            <a:r>
              <a:rPr lang="en-US" sz="2000" dirty="0"/>
              <a:t> </a:t>
            </a:r>
            <a:r>
              <a:rPr lang="en-US" sz="2000" dirty="0">
                <a:solidFill>
                  <a:srgbClr val="0070C0"/>
                </a:solidFill>
              </a:rPr>
              <a:t>overhead</a:t>
            </a:r>
            <a:r>
              <a:rPr lang="en-US" sz="2000" dirty="0"/>
              <a:t>, this aspect of Git will make you think that the gods of speed have blessed Git with unworldly </a:t>
            </a:r>
            <a:r>
              <a:rPr lang="en-US" sz="2000" dirty="0" smtClean="0"/>
              <a:t>powers.</a:t>
            </a:r>
          </a:p>
          <a:p>
            <a:pPr marL="457200">
              <a:buFont typeface="Wingdings" panose="05000000000000000000" pitchFamily="2" charset="2"/>
              <a:buChar char="§"/>
            </a:pPr>
            <a:r>
              <a:rPr lang="en-US" sz="2000" dirty="0" smtClean="0"/>
              <a:t>Because </a:t>
            </a:r>
            <a:r>
              <a:rPr lang="en-US" sz="2000" dirty="0"/>
              <a:t>you have the </a:t>
            </a:r>
            <a:r>
              <a:rPr lang="en-US" sz="2000" dirty="0">
                <a:solidFill>
                  <a:srgbClr val="FF0000"/>
                </a:solidFill>
              </a:rPr>
              <a:t>entire history </a:t>
            </a:r>
            <a:r>
              <a:rPr lang="en-US" sz="2000" dirty="0">
                <a:solidFill>
                  <a:srgbClr val="0070C0"/>
                </a:solidFill>
              </a:rPr>
              <a:t>of the </a:t>
            </a:r>
            <a:r>
              <a:rPr lang="en-US" sz="2000" dirty="0">
                <a:solidFill>
                  <a:srgbClr val="FF0000"/>
                </a:solidFill>
              </a:rPr>
              <a:t>project</a:t>
            </a:r>
            <a:r>
              <a:rPr lang="en-US" sz="2000" dirty="0"/>
              <a:t> right there on your </a:t>
            </a:r>
            <a:r>
              <a:rPr lang="en-US" sz="2000" dirty="0">
                <a:solidFill>
                  <a:srgbClr val="FF0000"/>
                </a:solidFill>
              </a:rPr>
              <a:t>local disk</a:t>
            </a:r>
            <a:r>
              <a:rPr lang="en-US" sz="2000" dirty="0"/>
              <a:t>, most operations seem </a:t>
            </a:r>
            <a:r>
              <a:rPr lang="en-US" sz="2000" dirty="0">
                <a:solidFill>
                  <a:srgbClr val="0070C0"/>
                </a:solidFill>
              </a:rPr>
              <a:t>almost</a:t>
            </a:r>
            <a:r>
              <a:rPr lang="en-US" sz="2000" dirty="0"/>
              <a:t> </a:t>
            </a:r>
            <a:r>
              <a:rPr lang="en-US" sz="2000" dirty="0">
                <a:solidFill>
                  <a:srgbClr val="FF0000"/>
                </a:solidFill>
              </a:rPr>
              <a:t>instantaneous</a:t>
            </a:r>
            <a:r>
              <a:rPr lang="en-US" sz="2000" dirty="0" smtClean="0"/>
              <a:t>.</a:t>
            </a:r>
          </a:p>
          <a:p>
            <a:pPr marL="457200">
              <a:buFont typeface="Wingdings" panose="05000000000000000000" pitchFamily="2" charset="2"/>
              <a:buChar char="§"/>
            </a:pPr>
            <a:r>
              <a:rPr lang="en-US" sz="2000" dirty="0"/>
              <a:t>For example, to browse the history of the project, Git doesn’t need to go out to the server to get the history and display it for you — it simply reads it directly from your local </a:t>
            </a:r>
            <a:r>
              <a:rPr lang="en-US" sz="2000" dirty="0" smtClean="0"/>
              <a:t>database.</a:t>
            </a:r>
          </a:p>
          <a:p>
            <a:pPr marL="457200">
              <a:buFont typeface="Wingdings" panose="05000000000000000000" pitchFamily="2" charset="2"/>
              <a:buChar char="§"/>
            </a:pPr>
            <a:r>
              <a:rPr lang="en-US" sz="2000" dirty="0" smtClean="0"/>
              <a:t>This </a:t>
            </a:r>
            <a:r>
              <a:rPr lang="en-US" sz="2000" dirty="0"/>
              <a:t>means you see the project history almost </a:t>
            </a:r>
            <a:r>
              <a:rPr lang="en-US" sz="2000" dirty="0" smtClean="0"/>
              <a:t>instantly.</a:t>
            </a:r>
          </a:p>
          <a:p>
            <a:pPr marL="457200">
              <a:buFont typeface="Wingdings" panose="05000000000000000000" pitchFamily="2" charset="2"/>
              <a:buChar char="§"/>
            </a:pPr>
            <a:r>
              <a:rPr lang="en-US" sz="2000" dirty="0" smtClean="0"/>
              <a:t>If </a:t>
            </a:r>
            <a:r>
              <a:rPr lang="en-US" sz="2000" dirty="0"/>
              <a:t>you want to see the changes introduced between the current version of a file and the file a month ago, Git can look up the file a month ago and do a </a:t>
            </a:r>
            <a:r>
              <a:rPr lang="en-US" sz="2000" dirty="0">
                <a:solidFill>
                  <a:srgbClr val="FF0000"/>
                </a:solidFill>
              </a:rPr>
              <a:t>local difference calculation</a:t>
            </a:r>
            <a:r>
              <a:rPr lang="en-US" sz="2000" dirty="0"/>
              <a:t>, instead of having to either ask a </a:t>
            </a:r>
            <a:r>
              <a:rPr lang="en-US" sz="2000" dirty="0">
                <a:solidFill>
                  <a:srgbClr val="FF0000"/>
                </a:solidFill>
              </a:rPr>
              <a:t>remote server</a:t>
            </a:r>
            <a:r>
              <a:rPr lang="en-US" sz="2000" dirty="0"/>
              <a:t> to do it or pull an older version of the file from the remote server to do it </a:t>
            </a:r>
            <a:r>
              <a:rPr lang="en-US" sz="2000" dirty="0" smtClean="0"/>
              <a:t>locally.</a:t>
            </a:r>
          </a:p>
          <a:p>
            <a:pPr marL="457200">
              <a:buFont typeface="Wingdings" panose="05000000000000000000" pitchFamily="2" charset="2"/>
              <a:buChar char="§"/>
            </a:pPr>
            <a:r>
              <a:rPr lang="en-US" sz="2000" dirty="0" smtClean="0"/>
              <a:t>This </a:t>
            </a:r>
            <a:r>
              <a:rPr lang="en-US" sz="2000" dirty="0"/>
              <a:t>also means that there is very little you can’t do if you’re </a:t>
            </a:r>
            <a:r>
              <a:rPr lang="en-US" sz="2000" dirty="0">
                <a:solidFill>
                  <a:srgbClr val="FF0000"/>
                </a:solidFill>
              </a:rPr>
              <a:t>offline</a:t>
            </a:r>
            <a:r>
              <a:rPr lang="en-US" sz="2000" dirty="0"/>
              <a:t> or </a:t>
            </a:r>
            <a:r>
              <a:rPr lang="en-US" sz="2000" dirty="0">
                <a:solidFill>
                  <a:srgbClr val="FF0000"/>
                </a:solidFill>
              </a:rPr>
              <a:t>off </a:t>
            </a:r>
            <a:r>
              <a:rPr lang="en-US" sz="2000" dirty="0" smtClean="0">
                <a:solidFill>
                  <a:srgbClr val="FF0000"/>
                </a:solidFill>
              </a:rPr>
              <a:t>VPN</a:t>
            </a:r>
            <a:r>
              <a:rPr lang="en-US" sz="2000" dirty="0" smtClean="0"/>
              <a:t>.</a:t>
            </a:r>
          </a:p>
          <a:p>
            <a:pPr marL="457200">
              <a:buFont typeface="Wingdings" panose="05000000000000000000" pitchFamily="2" charset="2"/>
              <a:buChar char="§"/>
            </a:pPr>
            <a:r>
              <a:rPr lang="en-US" sz="2000" dirty="0" smtClean="0"/>
              <a:t>If you get on an airplane or a train and want to do a little work, you can commit happily (to your local copy, remember?) until you get to a network connection to upload.</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312076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Nearly Every Operation Is Local				   </a:t>
            </a:r>
            <a:r>
              <a:rPr lang="en-US" dirty="0">
                <a:solidFill>
                  <a:srgbClr val="C00000"/>
                </a:solidFill>
              </a:rPr>
              <a:t>|</a:t>
            </a: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If you go home and can’t get your VPN client working properly, you can still work. In many other systems, doing so is either impossible or painful.</a:t>
            </a:r>
          </a:p>
          <a:p>
            <a:pPr marL="457200">
              <a:buFont typeface="Wingdings" panose="05000000000000000000" pitchFamily="2" charset="2"/>
              <a:buChar char="§"/>
            </a:pPr>
            <a:r>
              <a:rPr lang="en-US" sz="2000" dirty="0" smtClean="0"/>
              <a:t>In </a:t>
            </a:r>
            <a:r>
              <a:rPr lang="en-US" sz="2000" dirty="0"/>
              <a:t>Perforce, for example, you can’t do much when you aren’t connected to the server; and in Subversion and CVS, you can edit files, but you can’t commit changes to your database (because your database is offline</a:t>
            </a:r>
            <a:r>
              <a:rPr lang="en-US" sz="2000" dirty="0" smtClean="0"/>
              <a:t>).</a:t>
            </a:r>
          </a:p>
          <a:p>
            <a:pPr marL="457200">
              <a:buFont typeface="Wingdings" panose="05000000000000000000" pitchFamily="2" charset="2"/>
              <a:buChar char="§"/>
            </a:pPr>
            <a:r>
              <a:rPr lang="en-US" sz="2000" dirty="0" smtClean="0"/>
              <a:t>This </a:t>
            </a:r>
            <a:r>
              <a:rPr lang="en-US" sz="2000" dirty="0"/>
              <a:t>may not seem like a huge deal, but you may be surprised what a big difference it can make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154944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Git Has </a:t>
            </a:r>
            <a:r>
              <a:rPr lang="en-US" dirty="0" smtClean="0"/>
              <a:t>Integrity</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Everything in Git is </a:t>
            </a:r>
            <a:r>
              <a:rPr lang="en-US" sz="2000" dirty="0">
                <a:solidFill>
                  <a:srgbClr val="FF0000"/>
                </a:solidFill>
              </a:rPr>
              <a:t>check-summed</a:t>
            </a:r>
            <a:r>
              <a:rPr lang="en-US" sz="2000" dirty="0"/>
              <a:t> before it is stored and is then referred to by that </a:t>
            </a:r>
            <a:r>
              <a:rPr lang="en-US" sz="2000" dirty="0" smtClean="0">
                <a:solidFill>
                  <a:srgbClr val="FF0000"/>
                </a:solidFill>
              </a:rPr>
              <a:t>checksum</a:t>
            </a:r>
            <a:r>
              <a:rPr lang="en-US" sz="2000" dirty="0" smtClean="0"/>
              <a:t>.</a:t>
            </a:r>
          </a:p>
          <a:p>
            <a:pPr marL="457200">
              <a:buFont typeface="Wingdings" panose="05000000000000000000" pitchFamily="2" charset="2"/>
              <a:buChar char="§"/>
            </a:pPr>
            <a:r>
              <a:rPr lang="en-US" sz="2000" dirty="0" smtClean="0"/>
              <a:t>This </a:t>
            </a:r>
            <a:r>
              <a:rPr lang="en-US" sz="2000" dirty="0"/>
              <a:t>means it’s impossible to change the contents of any file or directory without Git knowing about </a:t>
            </a:r>
            <a:r>
              <a:rPr lang="en-US" sz="2000" dirty="0" smtClean="0"/>
              <a:t>it.</a:t>
            </a:r>
          </a:p>
          <a:p>
            <a:pPr marL="457200">
              <a:buFont typeface="Wingdings" panose="05000000000000000000" pitchFamily="2" charset="2"/>
              <a:buChar char="§"/>
            </a:pPr>
            <a:r>
              <a:rPr lang="en-US" sz="2000" dirty="0" smtClean="0"/>
              <a:t>This </a:t>
            </a:r>
            <a:r>
              <a:rPr lang="en-US" sz="2000" dirty="0">
                <a:solidFill>
                  <a:srgbClr val="FF0000"/>
                </a:solidFill>
              </a:rPr>
              <a:t>functionality</a:t>
            </a:r>
            <a:r>
              <a:rPr lang="en-US" sz="2000" dirty="0"/>
              <a:t> is built into Git at the </a:t>
            </a:r>
            <a:r>
              <a:rPr lang="en-US" sz="2000" dirty="0">
                <a:solidFill>
                  <a:srgbClr val="FF0000"/>
                </a:solidFill>
              </a:rPr>
              <a:t>lowest levels</a:t>
            </a:r>
            <a:r>
              <a:rPr lang="en-US" sz="2000" dirty="0"/>
              <a:t> and is integral to its </a:t>
            </a:r>
            <a:r>
              <a:rPr lang="en-US" sz="2000" dirty="0" smtClean="0"/>
              <a:t>philosophy.</a:t>
            </a:r>
          </a:p>
          <a:p>
            <a:pPr marL="457200">
              <a:buFont typeface="Wingdings" panose="05000000000000000000" pitchFamily="2" charset="2"/>
              <a:buChar char="§"/>
            </a:pPr>
            <a:r>
              <a:rPr lang="en-US" sz="2000" dirty="0" smtClean="0"/>
              <a:t>You </a:t>
            </a:r>
            <a:r>
              <a:rPr lang="en-US" sz="2000" dirty="0"/>
              <a:t>can’t lose information in transit or get file corruption without Git being able to detect </a:t>
            </a:r>
            <a:r>
              <a:rPr lang="en-US" sz="2000" dirty="0" smtClean="0"/>
              <a:t>it.</a:t>
            </a:r>
          </a:p>
          <a:p>
            <a:pPr marL="457200">
              <a:buFont typeface="Wingdings" panose="05000000000000000000" pitchFamily="2" charset="2"/>
              <a:buChar char="§"/>
            </a:pPr>
            <a:r>
              <a:rPr lang="en-US" sz="2000" dirty="0" smtClean="0"/>
              <a:t>The </a:t>
            </a:r>
            <a:r>
              <a:rPr lang="en-US" sz="2000" dirty="0"/>
              <a:t>mechanism that Git uses for this checksumming is called a </a:t>
            </a:r>
            <a:r>
              <a:rPr lang="en-US" sz="2000" dirty="0">
                <a:solidFill>
                  <a:srgbClr val="FF0000"/>
                </a:solidFill>
              </a:rPr>
              <a:t>SHA-1 </a:t>
            </a:r>
            <a:r>
              <a:rPr lang="en-US" sz="2000" dirty="0" smtClean="0">
                <a:solidFill>
                  <a:srgbClr val="FF0000"/>
                </a:solidFill>
              </a:rPr>
              <a:t>hash</a:t>
            </a:r>
            <a:r>
              <a:rPr lang="en-US" sz="2000" dirty="0" smtClean="0"/>
              <a:t>.</a:t>
            </a:r>
          </a:p>
          <a:p>
            <a:pPr marL="457200">
              <a:buFont typeface="Wingdings" panose="05000000000000000000" pitchFamily="2" charset="2"/>
              <a:buChar char="§"/>
            </a:pPr>
            <a:r>
              <a:rPr lang="en-US" sz="2000" dirty="0" smtClean="0"/>
              <a:t>This </a:t>
            </a:r>
            <a:r>
              <a:rPr lang="en-US" sz="2000" dirty="0"/>
              <a:t>is a </a:t>
            </a:r>
            <a:r>
              <a:rPr lang="en-US" sz="2000" dirty="0">
                <a:solidFill>
                  <a:srgbClr val="FF0000"/>
                </a:solidFill>
              </a:rPr>
              <a:t>40-character string</a:t>
            </a:r>
            <a:r>
              <a:rPr lang="en-US" sz="2000" dirty="0"/>
              <a:t> composed of </a:t>
            </a:r>
            <a:r>
              <a:rPr lang="en-US" sz="2000" dirty="0">
                <a:solidFill>
                  <a:srgbClr val="FF0000"/>
                </a:solidFill>
              </a:rPr>
              <a:t>hexadecimal</a:t>
            </a:r>
            <a:r>
              <a:rPr lang="en-US" sz="2000" dirty="0"/>
              <a:t> </a:t>
            </a:r>
            <a:r>
              <a:rPr lang="en-US" sz="2000" dirty="0">
                <a:solidFill>
                  <a:srgbClr val="0070C0"/>
                </a:solidFill>
              </a:rPr>
              <a:t>characters</a:t>
            </a:r>
            <a:r>
              <a:rPr lang="en-US" sz="2000" dirty="0"/>
              <a:t> (0–9 and a–f) and calculated based on the </a:t>
            </a:r>
            <a:r>
              <a:rPr lang="en-US" sz="2000" dirty="0">
                <a:solidFill>
                  <a:srgbClr val="0070C0"/>
                </a:solidFill>
              </a:rPr>
              <a:t>contents</a:t>
            </a:r>
            <a:r>
              <a:rPr lang="en-US" sz="2000" dirty="0"/>
              <a:t> of a </a:t>
            </a:r>
            <a:r>
              <a:rPr lang="en-US" sz="2000" dirty="0" smtClean="0">
                <a:solidFill>
                  <a:srgbClr val="FF0000"/>
                </a:solidFill>
              </a:rPr>
              <a:t>file or directory structure</a:t>
            </a:r>
            <a:r>
              <a:rPr lang="en-US" sz="2000" dirty="0" smtClean="0"/>
              <a:t> in Git.</a:t>
            </a:r>
          </a:p>
          <a:p>
            <a:pPr marL="457200">
              <a:buFont typeface="Wingdings" panose="05000000000000000000" pitchFamily="2" charset="2"/>
              <a:buChar char="§"/>
            </a:pPr>
            <a:r>
              <a:rPr lang="en-US" sz="2000" dirty="0" smtClean="0"/>
              <a:t>A </a:t>
            </a:r>
            <a:r>
              <a:rPr lang="en-US" sz="2000" dirty="0"/>
              <a:t>SHA-1 hash looks </a:t>
            </a:r>
            <a:r>
              <a:rPr lang="en-US" sz="2000" dirty="0" smtClean="0"/>
              <a:t>something </a:t>
            </a:r>
            <a:r>
              <a:rPr lang="en-US" sz="2000" dirty="0"/>
              <a:t>like this</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You </a:t>
            </a:r>
            <a:r>
              <a:rPr lang="en-US" sz="2000" dirty="0"/>
              <a:t>will see these hash values all over the place in Git because it uses them so </a:t>
            </a:r>
            <a:r>
              <a:rPr lang="en-US" sz="2000" dirty="0" smtClean="0"/>
              <a:t>much.</a:t>
            </a:r>
          </a:p>
          <a:p>
            <a:pPr marL="457200">
              <a:buFont typeface="Wingdings" panose="05000000000000000000" pitchFamily="2" charset="2"/>
              <a:buChar char="§"/>
            </a:pPr>
            <a:r>
              <a:rPr lang="en-US" sz="2000" dirty="0" smtClean="0"/>
              <a:t>In </a:t>
            </a:r>
            <a:r>
              <a:rPr lang="en-US" sz="2000" dirty="0"/>
              <a:t>fact, Git stores everything in its database not by file name but by the hash value of its contents</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22</a:t>
            </a:fld>
            <a:endParaRPr lang="en-US" dirty="0"/>
          </a:p>
        </p:txBody>
      </p:sp>
      <p:pic>
        <p:nvPicPr>
          <p:cNvPr id="3" name="Picture 2"/>
          <p:cNvPicPr>
            <a:picLocks noChangeAspect="1"/>
          </p:cNvPicPr>
          <p:nvPr/>
        </p:nvPicPr>
        <p:blipFill>
          <a:blip r:embed="rId2"/>
          <a:stretch>
            <a:fillRect/>
          </a:stretch>
        </p:blipFill>
        <p:spPr>
          <a:xfrm>
            <a:off x="779900" y="4550878"/>
            <a:ext cx="5162550" cy="447675"/>
          </a:xfrm>
          <a:prstGeom prst="rect">
            <a:avLst/>
          </a:prstGeom>
          <a:ln>
            <a:solidFill>
              <a:schemeClr val="accent1"/>
            </a:solidFill>
          </a:ln>
        </p:spPr>
      </p:pic>
    </p:spTree>
    <p:extLst>
      <p:ext uri="{BB962C8B-B14F-4D97-AF65-F5344CB8AC3E}">
        <p14:creationId xmlns:p14="http://schemas.microsoft.com/office/powerpoint/2010/main" val="3362106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Git Generally Only Adds </a:t>
            </a:r>
            <a:r>
              <a:rPr lang="en-US" dirty="0" smtClean="0"/>
              <a:t>Data</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you do </a:t>
            </a:r>
            <a:r>
              <a:rPr lang="en-US" sz="2000" dirty="0">
                <a:solidFill>
                  <a:srgbClr val="FF0000"/>
                </a:solidFill>
              </a:rPr>
              <a:t>actions</a:t>
            </a:r>
            <a:r>
              <a:rPr lang="en-US" sz="2000" dirty="0"/>
              <a:t> in Git, nearly all of them only </a:t>
            </a:r>
            <a:r>
              <a:rPr lang="en-US" sz="2000" dirty="0">
                <a:solidFill>
                  <a:srgbClr val="FF0000"/>
                </a:solidFill>
              </a:rPr>
              <a:t>add data</a:t>
            </a:r>
            <a:r>
              <a:rPr lang="en-US" sz="2000" dirty="0"/>
              <a:t> to the </a:t>
            </a:r>
            <a:r>
              <a:rPr lang="en-US" sz="2000" dirty="0">
                <a:solidFill>
                  <a:srgbClr val="FF0000"/>
                </a:solidFill>
              </a:rPr>
              <a:t>Git </a:t>
            </a:r>
            <a:r>
              <a:rPr lang="en-US" sz="2000" dirty="0" smtClean="0">
                <a:solidFill>
                  <a:srgbClr val="FF0000"/>
                </a:solidFill>
              </a:rPr>
              <a:t>database</a:t>
            </a:r>
            <a:r>
              <a:rPr lang="en-US" sz="2000" dirty="0" smtClean="0"/>
              <a:t>.</a:t>
            </a:r>
          </a:p>
          <a:p>
            <a:pPr marL="457200">
              <a:buFont typeface="Wingdings" panose="05000000000000000000" pitchFamily="2" charset="2"/>
              <a:buChar char="§"/>
            </a:pPr>
            <a:r>
              <a:rPr lang="en-US" sz="2000" dirty="0" smtClean="0"/>
              <a:t>It </a:t>
            </a:r>
            <a:r>
              <a:rPr lang="en-US" sz="2000" dirty="0"/>
              <a:t>is hard to get the system to do anything that is not undoable or to make it erase data in any </a:t>
            </a:r>
            <a:r>
              <a:rPr lang="en-US" sz="2000" dirty="0" smtClean="0"/>
              <a:t>way.</a:t>
            </a:r>
          </a:p>
          <a:p>
            <a:pPr marL="457200">
              <a:buFont typeface="Wingdings" panose="05000000000000000000" pitchFamily="2" charset="2"/>
              <a:buChar char="§"/>
            </a:pPr>
            <a:r>
              <a:rPr lang="en-US" sz="2000" dirty="0" smtClean="0"/>
              <a:t>As </a:t>
            </a:r>
            <a:r>
              <a:rPr lang="en-US" sz="2000" dirty="0"/>
              <a:t>with any VCS, you can lose or mess up changes you haven’t committed yet, but after you commit a snapshot into Git, it is very difficult to lose, especially if you regularly push your database to another </a:t>
            </a:r>
            <a:r>
              <a:rPr lang="en-US" sz="2000" dirty="0" smtClean="0"/>
              <a:t>repository.</a:t>
            </a:r>
          </a:p>
          <a:p>
            <a:pPr marL="457200">
              <a:buFont typeface="Wingdings" panose="05000000000000000000" pitchFamily="2" charset="2"/>
              <a:buChar char="§"/>
            </a:pPr>
            <a:r>
              <a:rPr lang="en-US" sz="2000" dirty="0" smtClean="0"/>
              <a:t>This </a:t>
            </a:r>
            <a:r>
              <a:rPr lang="en-US" sz="2000" dirty="0"/>
              <a:t>makes using Git a joy because we know we can experiment without the danger of severely screwing things </a:t>
            </a:r>
            <a:r>
              <a:rPr lang="en-US" sz="2000" dirty="0" smtClean="0"/>
              <a:t>up.</a:t>
            </a:r>
          </a:p>
          <a:p>
            <a:pPr marL="457200">
              <a:buFont typeface="Wingdings" panose="05000000000000000000" pitchFamily="2" charset="2"/>
              <a:buChar char="§"/>
            </a:pPr>
            <a:r>
              <a:rPr lang="en-US" sz="2000" dirty="0" smtClean="0"/>
              <a:t>For </a:t>
            </a:r>
            <a:r>
              <a:rPr lang="en-US" sz="2000" dirty="0"/>
              <a:t>a more in-depth look at how Git stores its data and how you can recover data that seems lost, see </a:t>
            </a:r>
            <a:r>
              <a:rPr lang="en-US" sz="2000" dirty="0">
                <a:solidFill>
                  <a:srgbClr val="FF0000"/>
                </a:solidFill>
              </a:rPr>
              <a:t>Undoing Things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2451167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Three States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Pay attention now — here is the main thing to remember about Git if you want the rest of your learning process to go </a:t>
            </a:r>
            <a:r>
              <a:rPr lang="en-US" sz="2000" dirty="0" smtClean="0"/>
              <a:t>smoothly.</a:t>
            </a:r>
          </a:p>
          <a:p>
            <a:pPr marL="457200">
              <a:buFont typeface="Wingdings" panose="05000000000000000000" pitchFamily="2" charset="2"/>
              <a:buChar char="§"/>
            </a:pPr>
            <a:r>
              <a:rPr lang="en-US" sz="2000" dirty="0" smtClean="0"/>
              <a:t>Git </a:t>
            </a:r>
            <a:r>
              <a:rPr lang="en-US" sz="2000" dirty="0"/>
              <a:t>has </a:t>
            </a:r>
            <a:r>
              <a:rPr lang="en-US" sz="2000" dirty="0">
                <a:solidFill>
                  <a:srgbClr val="FF0000"/>
                </a:solidFill>
              </a:rPr>
              <a:t>three</a:t>
            </a:r>
            <a:r>
              <a:rPr lang="en-US" sz="2000" dirty="0"/>
              <a:t> </a:t>
            </a:r>
            <a:r>
              <a:rPr lang="en-US" sz="2000" dirty="0">
                <a:solidFill>
                  <a:srgbClr val="FF0000"/>
                </a:solidFill>
              </a:rPr>
              <a:t>main states</a:t>
            </a:r>
            <a:r>
              <a:rPr lang="en-US" sz="2000" dirty="0"/>
              <a:t> that your files can reside </a:t>
            </a:r>
            <a:r>
              <a:rPr lang="en-US" sz="2000" dirty="0" smtClean="0"/>
              <a:t>in:</a:t>
            </a:r>
          </a:p>
          <a:p>
            <a:pPr marL="685800">
              <a:buFont typeface="Wingdings" panose="05000000000000000000" pitchFamily="2" charset="2"/>
              <a:buChar char="ü"/>
            </a:pPr>
            <a:r>
              <a:rPr lang="en-US" sz="2000" dirty="0" smtClean="0"/>
              <a:t>Committed		Modified		Staged</a:t>
            </a:r>
          </a:p>
          <a:p>
            <a:pPr marL="457200">
              <a:buFont typeface="Wingdings" panose="05000000000000000000" pitchFamily="2" charset="2"/>
              <a:buChar char="§"/>
            </a:pPr>
            <a:r>
              <a:rPr lang="en-US" sz="2000" dirty="0"/>
              <a:t>Committed means that the data is safely stored in your local </a:t>
            </a:r>
            <a:r>
              <a:rPr lang="en-US" sz="2000" dirty="0" smtClean="0"/>
              <a:t>database.</a:t>
            </a:r>
          </a:p>
          <a:p>
            <a:pPr marL="457200">
              <a:buFont typeface="Wingdings" panose="05000000000000000000" pitchFamily="2" charset="2"/>
              <a:buChar char="§"/>
            </a:pPr>
            <a:r>
              <a:rPr lang="en-US" sz="2000" dirty="0" smtClean="0"/>
              <a:t>Modified </a:t>
            </a:r>
            <a:r>
              <a:rPr lang="en-US" sz="2000" dirty="0"/>
              <a:t>means that you have changed the file but have not committed it to your database </a:t>
            </a:r>
            <a:r>
              <a:rPr lang="en-US" sz="2000" dirty="0" smtClean="0"/>
              <a:t>yet.</a:t>
            </a:r>
          </a:p>
          <a:p>
            <a:pPr marL="457200">
              <a:buFont typeface="Wingdings" panose="05000000000000000000" pitchFamily="2" charset="2"/>
              <a:buChar char="§"/>
            </a:pPr>
            <a:r>
              <a:rPr lang="en-US" sz="2000" dirty="0" smtClean="0"/>
              <a:t>Staged </a:t>
            </a:r>
            <a:r>
              <a:rPr lang="en-US" sz="2000" dirty="0"/>
              <a:t>means that you have marked a modified file in its current version to go into your </a:t>
            </a:r>
            <a:r>
              <a:rPr lang="en-US" sz="2000" dirty="0">
                <a:solidFill>
                  <a:srgbClr val="0070C0"/>
                </a:solidFill>
              </a:rPr>
              <a:t>next</a:t>
            </a:r>
            <a:r>
              <a:rPr lang="en-US" sz="2000" dirty="0"/>
              <a:t> </a:t>
            </a:r>
            <a:r>
              <a:rPr lang="en-US" sz="2000" dirty="0">
                <a:solidFill>
                  <a:srgbClr val="FF0000"/>
                </a:solidFill>
              </a:rPr>
              <a:t>commit </a:t>
            </a:r>
            <a:r>
              <a:rPr lang="en-US" sz="2000" dirty="0" smtClean="0">
                <a:solidFill>
                  <a:srgbClr val="FF0000"/>
                </a:solidFill>
              </a:rPr>
              <a:t>snapshot</a:t>
            </a:r>
            <a:r>
              <a:rPr lang="en-US" sz="2000" dirty="0" smtClean="0"/>
              <a:t>.</a:t>
            </a:r>
          </a:p>
          <a:p>
            <a:pPr marL="457200">
              <a:buFont typeface="Wingdings" panose="05000000000000000000" pitchFamily="2" charset="2"/>
              <a:buChar char="§"/>
            </a:pPr>
            <a:r>
              <a:rPr lang="en-US" sz="2000" dirty="0" smtClean="0"/>
              <a:t>This </a:t>
            </a:r>
            <a:r>
              <a:rPr lang="en-US" sz="2000" dirty="0"/>
              <a:t>leads us to the </a:t>
            </a:r>
            <a:r>
              <a:rPr lang="en-US" sz="2000" dirty="0">
                <a:solidFill>
                  <a:srgbClr val="FF0000"/>
                </a:solidFill>
              </a:rPr>
              <a:t>three main sections</a:t>
            </a:r>
            <a:r>
              <a:rPr lang="en-US" sz="2000" dirty="0"/>
              <a:t> of a Git </a:t>
            </a:r>
            <a:r>
              <a:rPr lang="en-US" sz="2000" dirty="0" smtClean="0"/>
              <a:t>project: </a:t>
            </a:r>
            <a:r>
              <a:rPr lang="en-US" sz="2000" dirty="0" smtClean="0">
                <a:solidFill>
                  <a:srgbClr val="FF0000"/>
                </a:solidFill>
              </a:rPr>
              <a:t>Figure - 6</a:t>
            </a:r>
          </a:p>
          <a:p>
            <a:pPr marL="685800">
              <a:buFont typeface="Wingdings" panose="05000000000000000000" pitchFamily="2" charset="2"/>
              <a:buChar char="ü"/>
            </a:pPr>
            <a:r>
              <a:rPr lang="en-US" sz="2000" dirty="0" smtClean="0"/>
              <a:t>the </a:t>
            </a:r>
            <a:r>
              <a:rPr lang="en-US" sz="2000" dirty="0"/>
              <a:t>Git </a:t>
            </a:r>
            <a:r>
              <a:rPr lang="en-US" sz="2000" dirty="0" smtClean="0"/>
              <a:t>directory</a:t>
            </a:r>
          </a:p>
          <a:p>
            <a:pPr marL="685800">
              <a:buFont typeface="Wingdings" panose="05000000000000000000" pitchFamily="2" charset="2"/>
              <a:buChar char="ü"/>
            </a:pPr>
            <a:r>
              <a:rPr lang="en-US" sz="2000" dirty="0" smtClean="0"/>
              <a:t>the working tree</a:t>
            </a:r>
          </a:p>
          <a:p>
            <a:pPr marL="685800">
              <a:buFont typeface="Wingdings" panose="05000000000000000000" pitchFamily="2" charset="2"/>
              <a:buChar char="ü"/>
            </a:pPr>
            <a:r>
              <a:rPr lang="en-US" sz="2000" dirty="0" smtClean="0"/>
              <a:t>the staging area</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1670529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Three States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The </a:t>
            </a:r>
            <a:r>
              <a:rPr lang="en-US" sz="2000" dirty="0">
                <a:solidFill>
                  <a:srgbClr val="FF0000"/>
                </a:solidFill>
              </a:rPr>
              <a:t>Git directory</a:t>
            </a:r>
            <a:r>
              <a:rPr lang="en-US" sz="2000" dirty="0"/>
              <a:t> is where Git stores the </a:t>
            </a:r>
            <a:r>
              <a:rPr lang="en-US" sz="2000" dirty="0">
                <a:solidFill>
                  <a:srgbClr val="FF0000"/>
                </a:solidFill>
              </a:rPr>
              <a:t>metadata</a:t>
            </a:r>
            <a:r>
              <a:rPr lang="en-US" sz="2000" dirty="0"/>
              <a:t> and </a:t>
            </a:r>
            <a:r>
              <a:rPr lang="en-US" sz="2000" dirty="0">
                <a:solidFill>
                  <a:srgbClr val="FF0000"/>
                </a:solidFill>
              </a:rPr>
              <a:t>object</a:t>
            </a:r>
            <a:r>
              <a:rPr lang="en-US" sz="2000" dirty="0"/>
              <a:t> </a:t>
            </a:r>
            <a:r>
              <a:rPr lang="en-US" sz="2000" dirty="0">
                <a:solidFill>
                  <a:srgbClr val="0070C0"/>
                </a:solidFill>
              </a:rPr>
              <a:t>database</a:t>
            </a:r>
            <a:r>
              <a:rPr lang="en-US" sz="2000" dirty="0"/>
              <a:t> for your </a:t>
            </a:r>
            <a:r>
              <a:rPr lang="en-US" sz="2000" dirty="0" smtClean="0">
                <a:solidFill>
                  <a:srgbClr val="0070C0"/>
                </a:solidFill>
              </a:rPr>
              <a:t>project</a:t>
            </a:r>
            <a:r>
              <a:rPr lang="en-US" sz="2000" dirty="0" smtClean="0"/>
              <a:t>.</a:t>
            </a:r>
          </a:p>
          <a:p>
            <a:pPr marL="685800">
              <a:buFont typeface="Wingdings" panose="05000000000000000000" pitchFamily="2" charset="2"/>
              <a:buChar char="ü"/>
            </a:pPr>
            <a:r>
              <a:rPr lang="en-US" sz="2000" dirty="0" smtClean="0"/>
              <a:t>This </a:t>
            </a:r>
            <a:r>
              <a:rPr lang="en-US" sz="2000" dirty="0"/>
              <a:t>is the most important part of Git, and it is what is copied when you </a:t>
            </a:r>
            <a:r>
              <a:rPr lang="en-US" sz="2000" dirty="0">
                <a:solidFill>
                  <a:srgbClr val="FF0000"/>
                </a:solidFill>
              </a:rPr>
              <a:t>clone</a:t>
            </a:r>
            <a:r>
              <a:rPr lang="en-US" sz="2000" dirty="0"/>
              <a:t> a </a:t>
            </a:r>
            <a:r>
              <a:rPr lang="en-US" sz="2000" dirty="0">
                <a:solidFill>
                  <a:srgbClr val="FF0000"/>
                </a:solidFill>
              </a:rPr>
              <a:t>repository</a:t>
            </a:r>
            <a:r>
              <a:rPr lang="en-US" sz="2000" dirty="0"/>
              <a:t> from another </a:t>
            </a:r>
            <a:r>
              <a:rPr lang="en-US" sz="2000" dirty="0" smtClean="0"/>
              <a:t>computer.</a:t>
            </a:r>
          </a:p>
          <a:p>
            <a:pPr marL="457200">
              <a:buFont typeface="Wingdings" panose="05000000000000000000" pitchFamily="2" charset="2"/>
              <a:buChar char="§"/>
            </a:pPr>
            <a:r>
              <a:rPr lang="en-US" sz="2000" dirty="0" smtClean="0"/>
              <a:t>The </a:t>
            </a:r>
            <a:r>
              <a:rPr lang="en-US" sz="2000" dirty="0">
                <a:solidFill>
                  <a:srgbClr val="FF0000"/>
                </a:solidFill>
              </a:rPr>
              <a:t>working tree</a:t>
            </a:r>
            <a:r>
              <a:rPr lang="en-US" sz="2000" dirty="0"/>
              <a:t> is a </a:t>
            </a:r>
            <a:r>
              <a:rPr lang="en-US" sz="2000" dirty="0">
                <a:solidFill>
                  <a:srgbClr val="0070C0"/>
                </a:solidFill>
              </a:rPr>
              <a:t>single checkout</a:t>
            </a:r>
            <a:r>
              <a:rPr lang="en-US" sz="2000" dirty="0"/>
              <a:t> of one </a:t>
            </a:r>
            <a:r>
              <a:rPr lang="en-US" sz="2000" dirty="0">
                <a:solidFill>
                  <a:srgbClr val="FF0000"/>
                </a:solidFill>
              </a:rPr>
              <a:t>version</a:t>
            </a:r>
            <a:r>
              <a:rPr lang="en-US" sz="2000" dirty="0"/>
              <a:t> of the </a:t>
            </a:r>
            <a:r>
              <a:rPr lang="en-US" sz="2000" dirty="0" smtClean="0"/>
              <a:t>project.</a:t>
            </a:r>
          </a:p>
          <a:p>
            <a:pPr marL="685800">
              <a:buFont typeface="Wingdings" panose="05000000000000000000" pitchFamily="2" charset="2"/>
              <a:buChar char="ü"/>
            </a:pPr>
            <a:r>
              <a:rPr lang="en-US" sz="2000" dirty="0" smtClean="0"/>
              <a:t>These </a:t>
            </a:r>
            <a:r>
              <a:rPr lang="en-US" sz="2000" dirty="0"/>
              <a:t>files are pulled out of the </a:t>
            </a:r>
            <a:r>
              <a:rPr lang="en-US" sz="2000" dirty="0">
                <a:solidFill>
                  <a:srgbClr val="FF0000"/>
                </a:solidFill>
              </a:rPr>
              <a:t>compressed database</a:t>
            </a:r>
            <a:r>
              <a:rPr lang="en-US" sz="2000" dirty="0"/>
              <a:t> in the </a:t>
            </a:r>
            <a:r>
              <a:rPr lang="en-US" sz="2000" dirty="0">
                <a:solidFill>
                  <a:srgbClr val="FF0000"/>
                </a:solidFill>
              </a:rPr>
              <a:t>Git directory</a:t>
            </a:r>
            <a:r>
              <a:rPr lang="en-US" sz="2000" dirty="0"/>
              <a:t> and placed on disk for you to use or </a:t>
            </a:r>
            <a:r>
              <a:rPr lang="en-US" sz="2000" dirty="0" smtClean="0"/>
              <a:t>modify.</a:t>
            </a:r>
          </a:p>
          <a:p>
            <a:pPr marL="457200">
              <a:buFont typeface="Wingdings" panose="05000000000000000000" pitchFamily="2" charset="2"/>
              <a:buChar char="§"/>
            </a:pPr>
            <a:r>
              <a:rPr lang="en-US" sz="2000" dirty="0" smtClean="0"/>
              <a:t>The </a:t>
            </a:r>
            <a:r>
              <a:rPr lang="en-US" sz="2000" dirty="0">
                <a:solidFill>
                  <a:srgbClr val="FF0000"/>
                </a:solidFill>
              </a:rPr>
              <a:t>staging area</a:t>
            </a:r>
            <a:r>
              <a:rPr lang="en-US" sz="2000" dirty="0"/>
              <a:t> is a </a:t>
            </a:r>
            <a:r>
              <a:rPr lang="en-US" sz="2000" dirty="0">
                <a:solidFill>
                  <a:srgbClr val="0070C0"/>
                </a:solidFill>
              </a:rPr>
              <a:t>file</a:t>
            </a:r>
            <a:r>
              <a:rPr lang="en-US" sz="2000" dirty="0"/>
              <a:t>, generally contained in your Git directory, that stores information about what will go into your next </a:t>
            </a:r>
            <a:r>
              <a:rPr lang="en-US" sz="2000" dirty="0" smtClean="0"/>
              <a:t>commit.</a:t>
            </a:r>
          </a:p>
          <a:p>
            <a:pPr marL="685800">
              <a:buFont typeface="Wingdings" panose="05000000000000000000" pitchFamily="2" charset="2"/>
              <a:buChar char="ü"/>
            </a:pPr>
            <a:r>
              <a:rPr lang="en-US" sz="2000" dirty="0" smtClean="0"/>
              <a:t>Its </a:t>
            </a:r>
            <a:r>
              <a:rPr lang="en-US" sz="2000" dirty="0"/>
              <a:t>technical name in </a:t>
            </a:r>
            <a:r>
              <a:rPr lang="en-US" sz="2000" dirty="0">
                <a:solidFill>
                  <a:srgbClr val="FF0000"/>
                </a:solidFill>
              </a:rPr>
              <a:t>Git </a:t>
            </a:r>
            <a:r>
              <a:rPr lang="en-US" sz="2000" dirty="0">
                <a:solidFill>
                  <a:srgbClr val="0070C0"/>
                </a:solidFill>
              </a:rPr>
              <a:t>parlance</a:t>
            </a:r>
            <a:r>
              <a:rPr lang="en-US" sz="2000" dirty="0"/>
              <a:t> is the “</a:t>
            </a:r>
            <a:r>
              <a:rPr lang="en-US" sz="2000" dirty="0">
                <a:solidFill>
                  <a:srgbClr val="FF0000"/>
                </a:solidFill>
              </a:rPr>
              <a:t>index</a:t>
            </a:r>
            <a:r>
              <a:rPr lang="en-US" sz="2000" dirty="0"/>
              <a:t>”, but the phrase “</a:t>
            </a:r>
            <a:r>
              <a:rPr lang="en-US" sz="2000" dirty="0">
                <a:solidFill>
                  <a:srgbClr val="FF0000"/>
                </a:solidFill>
              </a:rPr>
              <a:t>staging area</a:t>
            </a:r>
            <a:r>
              <a:rPr lang="en-US" sz="2000" dirty="0"/>
              <a:t>” works just as </a:t>
            </a:r>
            <a:r>
              <a:rPr lang="en-US" sz="2000" dirty="0" smtClean="0"/>
              <a:t>well.</a:t>
            </a:r>
          </a:p>
          <a:p>
            <a:pPr marL="457200">
              <a:buFont typeface="Wingdings" panose="05000000000000000000" pitchFamily="2" charset="2"/>
              <a:buChar char="§"/>
            </a:pPr>
            <a:r>
              <a:rPr lang="en-US" sz="2000" dirty="0" smtClean="0"/>
              <a:t>The </a:t>
            </a:r>
            <a:r>
              <a:rPr lang="en-US" sz="2000" dirty="0"/>
              <a:t>basic Git workflow goes something like </a:t>
            </a:r>
            <a:r>
              <a:rPr lang="en-US" sz="2000" dirty="0" smtClean="0"/>
              <a:t>this:</a:t>
            </a:r>
          </a:p>
          <a:p>
            <a:pPr marL="685800">
              <a:buFont typeface="Wingdings" panose="05000000000000000000" pitchFamily="2" charset="2"/>
              <a:buChar char="ü"/>
            </a:pPr>
            <a:r>
              <a:rPr lang="en-US" sz="2000" dirty="0" smtClean="0"/>
              <a:t>You </a:t>
            </a:r>
            <a:r>
              <a:rPr lang="en-US" sz="2000" dirty="0">
                <a:solidFill>
                  <a:srgbClr val="FF0000"/>
                </a:solidFill>
              </a:rPr>
              <a:t>modify</a:t>
            </a:r>
            <a:r>
              <a:rPr lang="en-US" sz="2000" dirty="0"/>
              <a:t> </a:t>
            </a:r>
            <a:r>
              <a:rPr lang="en-US" sz="2000" dirty="0">
                <a:solidFill>
                  <a:srgbClr val="0070C0"/>
                </a:solidFill>
              </a:rPr>
              <a:t>files</a:t>
            </a:r>
            <a:r>
              <a:rPr lang="en-US" sz="2000" dirty="0"/>
              <a:t> in your working </a:t>
            </a:r>
            <a:r>
              <a:rPr lang="en-US" sz="2000" dirty="0" smtClean="0"/>
              <a:t>tree.</a:t>
            </a:r>
          </a:p>
          <a:p>
            <a:pPr marL="685800">
              <a:buFont typeface="Wingdings" panose="05000000000000000000" pitchFamily="2" charset="2"/>
              <a:buChar char="ü"/>
            </a:pPr>
            <a:r>
              <a:rPr lang="en-US" sz="2000" dirty="0" smtClean="0"/>
              <a:t>You </a:t>
            </a:r>
            <a:r>
              <a:rPr lang="en-US" sz="2000" dirty="0">
                <a:solidFill>
                  <a:srgbClr val="FF0000"/>
                </a:solidFill>
              </a:rPr>
              <a:t>selectively</a:t>
            </a:r>
            <a:r>
              <a:rPr lang="en-US" sz="2000" dirty="0"/>
              <a:t> </a:t>
            </a:r>
            <a:r>
              <a:rPr lang="en-US" sz="2000" dirty="0">
                <a:solidFill>
                  <a:srgbClr val="FF0000"/>
                </a:solidFill>
              </a:rPr>
              <a:t>stage</a:t>
            </a:r>
            <a:r>
              <a:rPr lang="en-US" sz="2000" dirty="0"/>
              <a:t> just those </a:t>
            </a:r>
            <a:r>
              <a:rPr lang="en-US" sz="2000" dirty="0">
                <a:solidFill>
                  <a:srgbClr val="FF0000"/>
                </a:solidFill>
              </a:rPr>
              <a:t>changes</a:t>
            </a:r>
            <a:r>
              <a:rPr lang="en-US" sz="2000" dirty="0"/>
              <a:t> you want to be part of your </a:t>
            </a:r>
            <a:r>
              <a:rPr lang="en-US" sz="2000" dirty="0">
                <a:solidFill>
                  <a:srgbClr val="0070C0"/>
                </a:solidFill>
              </a:rPr>
              <a:t>next </a:t>
            </a:r>
            <a:r>
              <a:rPr lang="en-US" sz="2000" dirty="0">
                <a:solidFill>
                  <a:srgbClr val="FF0000"/>
                </a:solidFill>
              </a:rPr>
              <a:t>commit</a:t>
            </a:r>
            <a:r>
              <a:rPr lang="en-US" sz="2000" dirty="0"/>
              <a:t>, which adds only those changes to the staging area. </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106732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Three States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lvl="1" indent="-225425">
              <a:buFont typeface="Wingdings" panose="05000000000000000000" pitchFamily="2" charset="2"/>
              <a:buChar char="ü"/>
            </a:pPr>
            <a:r>
              <a:rPr lang="en-US" dirty="0"/>
              <a:t>You do a </a:t>
            </a:r>
            <a:r>
              <a:rPr lang="en-US" dirty="0">
                <a:solidFill>
                  <a:srgbClr val="FF0000"/>
                </a:solidFill>
              </a:rPr>
              <a:t>commit</a:t>
            </a:r>
            <a:r>
              <a:rPr lang="en-US" dirty="0"/>
              <a:t>, which takes the </a:t>
            </a:r>
            <a:r>
              <a:rPr lang="en-US" dirty="0">
                <a:solidFill>
                  <a:srgbClr val="FF0000"/>
                </a:solidFill>
              </a:rPr>
              <a:t>files</a:t>
            </a:r>
            <a:r>
              <a:rPr lang="en-US" dirty="0"/>
              <a:t> as they are in the </a:t>
            </a:r>
            <a:r>
              <a:rPr lang="en-US" dirty="0">
                <a:solidFill>
                  <a:srgbClr val="FF0000"/>
                </a:solidFill>
              </a:rPr>
              <a:t>staging area</a:t>
            </a:r>
            <a:r>
              <a:rPr lang="en-US" dirty="0"/>
              <a:t> and </a:t>
            </a:r>
            <a:r>
              <a:rPr lang="en-US" dirty="0">
                <a:solidFill>
                  <a:srgbClr val="0070C0"/>
                </a:solidFill>
              </a:rPr>
              <a:t>stores</a:t>
            </a:r>
            <a:r>
              <a:rPr lang="en-US" dirty="0"/>
              <a:t> that </a:t>
            </a:r>
            <a:r>
              <a:rPr lang="en-US" dirty="0">
                <a:solidFill>
                  <a:srgbClr val="FF0000"/>
                </a:solidFill>
              </a:rPr>
              <a:t>snapshot</a:t>
            </a:r>
            <a:r>
              <a:rPr lang="en-US" dirty="0">
                <a:solidFill>
                  <a:srgbClr val="0070C0"/>
                </a:solidFill>
              </a:rPr>
              <a:t> permanently </a:t>
            </a:r>
            <a:r>
              <a:rPr lang="en-US" dirty="0"/>
              <a:t>to your </a:t>
            </a:r>
            <a:r>
              <a:rPr lang="en-US" dirty="0">
                <a:solidFill>
                  <a:srgbClr val="FF0000"/>
                </a:solidFill>
              </a:rPr>
              <a:t>Git directory</a:t>
            </a:r>
            <a:r>
              <a:rPr lang="en-US" dirty="0"/>
              <a:t>.</a:t>
            </a:r>
          </a:p>
          <a:p>
            <a:pPr marL="457200">
              <a:buFont typeface="Wingdings" panose="05000000000000000000" pitchFamily="2" charset="2"/>
              <a:buChar char="§"/>
            </a:pPr>
            <a:r>
              <a:rPr lang="en-US" sz="2000" dirty="0" smtClean="0"/>
              <a:t>If </a:t>
            </a:r>
            <a:r>
              <a:rPr lang="en-US" sz="2000" dirty="0"/>
              <a:t>a particular version of a file is in the Git directory, it’s considered </a:t>
            </a:r>
            <a:r>
              <a:rPr lang="en-US" sz="2000" dirty="0" smtClean="0"/>
              <a:t>committed.</a:t>
            </a:r>
          </a:p>
          <a:p>
            <a:pPr marL="457200">
              <a:buFont typeface="Wingdings" panose="05000000000000000000" pitchFamily="2" charset="2"/>
              <a:buChar char="§"/>
            </a:pPr>
            <a:r>
              <a:rPr lang="en-US" sz="2000" dirty="0" smtClean="0"/>
              <a:t>If </a:t>
            </a:r>
            <a:r>
              <a:rPr lang="en-US" sz="2000" dirty="0"/>
              <a:t>it has been modified and was added to the staging area, it is </a:t>
            </a:r>
            <a:r>
              <a:rPr lang="en-US" sz="2000" dirty="0" smtClean="0"/>
              <a:t>staged.</a:t>
            </a:r>
          </a:p>
          <a:p>
            <a:pPr marL="457200">
              <a:buFont typeface="Wingdings" panose="05000000000000000000" pitchFamily="2" charset="2"/>
              <a:buChar char="§"/>
            </a:pPr>
            <a:r>
              <a:rPr lang="en-US" sz="2000" dirty="0" smtClean="0"/>
              <a:t>And </a:t>
            </a:r>
            <a:r>
              <a:rPr lang="en-US" sz="2000" dirty="0"/>
              <a:t>if it was changed since it was checked out but has not been staged, it is </a:t>
            </a:r>
            <a:r>
              <a:rPr lang="en-US" sz="2000" dirty="0" smtClean="0"/>
              <a:t>modified.</a:t>
            </a:r>
          </a:p>
          <a:p>
            <a:pPr marL="457200">
              <a:buFont typeface="Wingdings" panose="05000000000000000000" pitchFamily="2" charset="2"/>
              <a:buChar char="§"/>
            </a:pPr>
            <a:r>
              <a:rPr lang="en-US" sz="2000" dirty="0" smtClean="0"/>
              <a:t>In </a:t>
            </a:r>
            <a:r>
              <a:rPr lang="en-US" sz="2000" dirty="0"/>
              <a:t>Git Basics, you’ll learn more about these states and how you can either take advantage of them or skip the staged part entirely</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29018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6</a:t>
            </a:r>
            <a:endParaRPr lang="en-US" dirty="0"/>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27</a:t>
            </a:fld>
            <a:endParaRPr lang="en-US" dirty="0"/>
          </a:p>
        </p:txBody>
      </p:sp>
      <p:pic>
        <p:nvPicPr>
          <p:cNvPr id="4" name="Picture 3"/>
          <p:cNvPicPr>
            <a:picLocks noChangeAspect="1"/>
          </p:cNvPicPr>
          <p:nvPr/>
        </p:nvPicPr>
        <p:blipFill>
          <a:blip r:embed="rId2"/>
          <a:stretch>
            <a:fillRect/>
          </a:stretch>
        </p:blipFill>
        <p:spPr>
          <a:xfrm>
            <a:off x="154305" y="1268006"/>
            <a:ext cx="6960129" cy="4107235"/>
          </a:xfrm>
          <a:prstGeom prst="rect">
            <a:avLst/>
          </a:prstGeom>
          <a:ln>
            <a:solidFill>
              <a:schemeClr val="accent1"/>
            </a:solidFill>
          </a:ln>
        </p:spPr>
      </p:pic>
    </p:spTree>
    <p:extLst>
      <p:ext uri="{BB962C8B-B14F-4D97-AF65-F5344CB8AC3E}">
        <p14:creationId xmlns:p14="http://schemas.microsoft.com/office/powerpoint/2010/main" val="3424871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The Command Line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a lot of different ways to use </a:t>
            </a:r>
            <a:r>
              <a:rPr lang="en-US" sz="2000" dirty="0" smtClean="0"/>
              <a:t>Git.</a:t>
            </a:r>
          </a:p>
          <a:p>
            <a:pPr marL="457200">
              <a:buFont typeface="Wingdings" panose="05000000000000000000" pitchFamily="2" charset="2"/>
              <a:buChar char="§"/>
            </a:pPr>
            <a:r>
              <a:rPr lang="en-US" sz="2000" dirty="0" smtClean="0"/>
              <a:t>There are</a:t>
            </a:r>
          </a:p>
          <a:p>
            <a:pPr marL="687388" lvl="2"/>
            <a:r>
              <a:rPr lang="en-US" dirty="0" smtClean="0"/>
              <a:t>the </a:t>
            </a:r>
            <a:r>
              <a:rPr lang="en-US" dirty="0"/>
              <a:t>original </a:t>
            </a:r>
            <a:r>
              <a:rPr lang="en-US" dirty="0">
                <a:solidFill>
                  <a:srgbClr val="FF0000"/>
                </a:solidFill>
              </a:rPr>
              <a:t>command-line tools</a:t>
            </a:r>
            <a:r>
              <a:rPr lang="en-US" dirty="0"/>
              <a:t>, </a:t>
            </a:r>
            <a:r>
              <a:rPr lang="en-US" dirty="0" smtClean="0"/>
              <a:t>and</a:t>
            </a:r>
          </a:p>
          <a:p>
            <a:pPr marL="687388" lvl="2"/>
            <a:r>
              <a:rPr lang="en-US" dirty="0" smtClean="0"/>
              <a:t>there </a:t>
            </a:r>
            <a:r>
              <a:rPr lang="en-US" dirty="0"/>
              <a:t>are many </a:t>
            </a:r>
            <a:r>
              <a:rPr lang="en-US" dirty="0">
                <a:solidFill>
                  <a:srgbClr val="FF0000"/>
                </a:solidFill>
              </a:rPr>
              <a:t>graphical user interfaces</a:t>
            </a:r>
            <a:r>
              <a:rPr lang="en-US" dirty="0"/>
              <a:t> of varying </a:t>
            </a:r>
            <a:r>
              <a:rPr lang="en-US" dirty="0" smtClean="0"/>
              <a:t>capabilities</a:t>
            </a:r>
          </a:p>
          <a:p>
            <a:pPr marL="457200">
              <a:buFont typeface="Wingdings" panose="05000000000000000000" pitchFamily="2" charset="2"/>
              <a:buChar char="§"/>
            </a:pPr>
            <a:r>
              <a:rPr lang="en-US" sz="2000" dirty="0" smtClean="0"/>
              <a:t>For </a:t>
            </a:r>
            <a:r>
              <a:rPr lang="en-US" sz="2000" dirty="0"/>
              <a:t>this book, we will be using Git on the command </a:t>
            </a:r>
            <a:r>
              <a:rPr lang="en-US" sz="2000" dirty="0" smtClean="0"/>
              <a:t>line.</a:t>
            </a:r>
          </a:p>
          <a:p>
            <a:pPr marL="687388" lvl="1" indent="-225425">
              <a:buFont typeface="Wingdings" panose="05000000000000000000" pitchFamily="2" charset="2"/>
              <a:buChar char="ü"/>
            </a:pPr>
            <a:r>
              <a:rPr lang="en-US" dirty="0" smtClean="0"/>
              <a:t>For </a:t>
            </a:r>
            <a:r>
              <a:rPr lang="en-US" dirty="0"/>
              <a:t>one, the command line is the only place you can run all </a:t>
            </a:r>
            <a:r>
              <a:rPr lang="en-US" dirty="0">
                <a:solidFill>
                  <a:srgbClr val="FF0000"/>
                </a:solidFill>
              </a:rPr>
              <a:t>Git commands</a:t>
            </a:r>
            <a:r>
              <a:rPr lang="en-US" dirty="0"/>
              <a:t> – most of the </a:t>
            </a:r>
            <a:r>
              <a:rPr lang="en-US" dirty="0">
                <a:solidFill>
                  <a:srgbClr val="FF0000"/>
                </a:solidFill>
              </a:rPr>
              <a:t>GUIs</a:t>
            </a:r>
            <a:r>
              <a:rPr lang="en-US" dirty="0"/>
              <a:t> </a:t>
            </a:r>
            <a:r>
              <a:rPr lang="en-US" dirty="0">
                <a:solidFill>
                  <a:srgbClr val="0070C0"/>
                </a:solidFill>
              </a:rPr>
              <a:t>implement</a:t>
            </a:r>
            <a:r>
              <a:rPr lang="en-US" dirty="0"/>
              <a:t> only a </a:t>
            </a:r>
            <a:r>
              <a:rPr lang="en-US" dirty="0">
                <a:solidFill>
                  <a:srgbClr val="FF0000"/>
                </a:solidFill>
              </a:rPr>
              <a:t>partial subset</a:t>
            </a:r>
            <a:r>
              <a:rPr lang="en-US" dirty="0"/>
              <a:t> of </a:t>
            </a:r>
            <a:r>
              <a:rPr lang="en-US" dirty="0">
                <a:solidFill>
                  <a:srgbClr val="FF0000"/>
                </a:solidFill>
              </a:rPr>
              <a:t>Git functionality</a:t>
            </a:r>
            <a:r>
              <a:rPr lang="en-US" dirty="0"/>
              <a:t> for </a:t>
            </a:r>
            <a:r>
              <a:rPr lang="en-US" dirty="0" smtClean="0">
                <a:solidFill>
                  <a:srgbClr val="FF0000"/>
                </a:solidFill>
              </a:rPr>
              <a:t>simplicity</a:t>
            </a:r>
            <a:r>
              <a:rPr lang="en-US" dirty="0" smtClean="0"/>
              <a:t>.</a:t>
            </a:r>
          </a:p>
          <a:p>
            <a:pPr marL="457200">
              <a:buFont typeface="Wingdings" panose="05000000000000000000" pitchFamily="2" charset="2"/>
              <a:buChar char="§"/>
            </a:pPr>
            <a:r>
              <a:rPr lang="en-US" sz="2000" dirty="0" smtClean="0"/>
              <a:t>If </a:t>
            </a:r>
            <a:r>
              <a:rPr lang="en-US" sz="2000" dirty="0"/>
              <a:t>you know how to run the command-line version, you can probably also figure out how to run the GUI version, while the opposite is not necessarily </a:t>
            </a:r>
            <a:r>
              <a:rPr lang="en-US" sz="2000" dirty="0" smtClean="0"/>
              <a:t>true.</a:t>
            </a:r>
          </a:p>
          <a:p>
            <a:pPr marL="457200">
              <a:buFont typeface="Wingdings" panose="05000000000000000000" pitchFamily="2" charset="2"/>
              <a:buChar char="§"/>
            </a:pPr>
            <a:r>
              <a:rPr lang="en-US" sz="2000" dirty="0" smtClean="0"/>
              <a:t>Also</a:t>
            </a:r>
            <a:r>
              <a:rPr lang="en-US" sz="2000" dirty="0"/>
              <a:t>, while your choice of </a:t>
            </a:r>
            <a:r>
              <a:rPr lang="en-US" sz="2000" dirty="0">
                <a:solidFill>
                  <a:srgbClr val="FF0000"/>
                </a:solidFill>
              </a:rPr>
              <a:t>graphical client</a:t>
            </a:r>
            <a:r>
              <a:rPr lang="en-US" sz="2000" dirty="0"/>
              <a:t> is a matter of personal taste, all users will have the command-line tools installed and </a:t>
            </a:r>
            <a:r>
              <a:rPr lang="en-US" sz="2000" dirty="0" smtClean="0"/>
              <a:t>available.</a:t>
            </a:r>
          </a:p>
          <a:p>
            <a:pPr marL="457200">
              <a:buFont typeface="Wingdings" panose="05000000000000000000" pitchFamily="2" charset="2"/>
              <a:buChar char="§"/>
            </a:pPr>
            <a:r>
              <a:rPr lang="en-US" sz="2000" dirty="0" smtClean="0"/>
              <a:t>So </a:t>
            </a:r>
            <a:r>
              <a:rPr lang="en-US" sz="2000" dirty="0"/>
              <a:t>we will expect you to know how to open Terminal in Mac or Command Prompt or Powershell in </a:t>
            </a:r>
            <a:r>
              <a:rPr lang="en-US" sz="2000" dirty="0" smtClean="0"/>
              <a:t>Windows.</a:t>
            </a:r>
          </a:p>
          <a:p>
            <a:pPr marL="457200">
              <a:buFont typeface="Wingdings" panose="05000000000000000000" pitchFamily="2" charset="2"/>
              <a:buChar char="§"/>
            </a:pPr>
            <a:r>
              <a:rPr lang="en-US" sz="2000" dirty="0" smtClean="0"/>
              <a:t>If </a:t>
            </a:r>
            <a:r>
              <a:rPr lang="en-US" sz="2000" dirty="0"/>
              <a:t>you don’t know what we’re talking about here, you may need to stop and research that quickly so that you can follow the rest of the examples and descriptions in this book</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197488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Installing Git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you start using Git, you have to make it available on your </a:t>
            </a:r>
            <a:r>
              <a:rPr lang="en-US" sz="2000" dirty="0" smtClean="0"/>
              <a:t>computer.</a:t>
            </a:r>
          </a:p>
          <a:p>
            <a:pPr marL="457200">
              <a:buFont typeface="Wingdings" panose="05000000000000000000" pitchFamily="2" charset="2"/>
              <a:buChar char="§"/>
            </a:pPr>
            <a:r>
              <a:rPr lang="en-US" sz="2000" dirty="0" smtClean="0"/>
              <a:t>Even </a:t>
            </a:r>
            <a:r>
              <a:rPr lang="en-US" sz="2000" dirty="0"/>
              <a:t>if it’s already installed, it’s probably a good idea to update to the latest </a:t>
            </a:r>
            <a:r>
              <a:rPr lang="en-US" sz="2000" dirty="0" smtClean="0"/>
              <a:t>version.</a:t>
            </a:r>
          </a:p>
          <a:p>
            <a:pPr marL="457200">
              <a:buFont typeface="Wingdings" panose="05000000000000000000" pitchFamily="2" charset="2"/>
              <a:buChar char="§"/>
            </a:pPr>
            <a:r>
              <a:rPr lang="en-US" sz="2000" dirty="0" smtClean="0"/>
              <a:t>You </a:t>
            </a:r>
            <a:r>
              <a:rPr lang="en-US" sz="2000" dirty="0"/>
              <a:t>can </a:t>
            </a:r>
            <a:r>
              <a:rPr lang="en-US" sz="2000" dirty="0" smtClean="0"/>
              <a:t>either</a:t>
            </a:r>
          </a:p>
          <a:p>
            <a:pPr marL="687388" lvl="2"/>
            <a:r>
              <a:rPr lang="en-US" dirty="0" smtClean="0"/>
              <a:t>install </a:t>
            </a:r>
            <a:r>
              <a:rPr lang="en-US" dirty="0"/>
              <a:t>it as a package </a:t>
            </a:r>
            <a:r>
              <a:rPr lang="en-US" dirty="0" smtClean="0"/>
              <a:t>or</a:t>
            </a:r>
          </a:p>
          <a:p>
            <a:pPr marL="687388" lvl="2"/>
            <a:r>
              <a:rPr lang="en-US" dirty="0" smtClean="0"/>
              <a:t>via </a:t>
            </a:r>
            <a:r>
              <a:rPr lang="en-US" dirty="0"/>
              <a:t>another installer, </a:t>
            </a:r>
            <a:r>
              <a:rPr lang="en-US" dirty="0" smtClean="0"/>
              <a:t>or</a:t>
            </a:r>
          </a:p>
          <a:p>
            <a:pPr marL="687388" lvl="2"/>
            <a:r>
              <a:rPr lang="en-US" dirty="0" smtClean="0"/>
              <a:t>download </a:t>
            </a:r>
            <a:r>
              <a:rPr lang="en-US" dirty="0"/>
              <a:t>the source code and compile it </a:t>
            </a:r>
            <a:r>
              <a:rPr lang="en-US" dirty="0" smtClean="0"/>
              <a:t>yourself</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3852006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ABC8-77CB-42D0-8117-8FAD2EA487F2}" type="datetime3">
              <a:rPr lang="en-US" smtClean="0"/>
              <a:t>28 June 2018</a:t>
            </a:fld>
            <a:endParaRPr lang="en-US" dirty="0"/>
          </a:p>
        </p:txBody>
      </p:sp>
      <p:sp>
        <p:nvSpPr>
          <p:cNvPr id="3" name="Slide Number Placeholder 2"/>
          <p:cNvSpPr>
            <a:spLocks noGrp="1"/>
          </p:cNvSpPr>
          <p:nvPr>
            <p:ph type="sldNum" sz="quarter" idx="11"/>
          </p:nvPr>
        </p:nvSpPr>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62150" y="1110154"/>
            <a:ext cx="2419350" cy="3067050"/>
          </a:xfrm>
          <a:prstGeom prst="rect">
            <a:avLst/>
          </a:prstGeom>
          <a:ln>
            <a:solidFill>
              <a:schemeClr val="accent1"/>
            </a:solidFill>
          </a:ln>
        </p:spPr>
      </p:pic>
    </p:spTree>
    <p:extLst>
      <p:ext uri="{BB962C8B-B14F-4D97-AF65-F5344CB8AC3E}">
        <p14:creationId xmlns:p14="http://schemas.microsoft.com/office/powerpoint/2010/main" val="3024206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This book was written using </a:t>
            </a:r>
            <a:r>
              <a:rPr lang="en-US" sz="2000" dirty="0">
                <a:solidFill>
                  <a:srgbClr val="FF0000"/>
                </a:solidFill>
              </a:rPr>
              <a:t>Git version </a:t>
            </a:r>
            <a:r>
              <a:rPr lang="en-US" sz="2000" dirty="0" smtClean="0">
                <a:solidFill>
                  <a:srgbClr val="FF0000"/>
                </a:solidFill>
              </a:rPr>
              <a:t>2.0.0</a:t>
            </a:r>
            <a:r>
              <a:rPr lang="en-US" sz="2000" dirty="0" smtClean="0"/>
              <a:t>.</a:t>
            </a:r>
          </a:p>
          <a:p>
            <a:pPr marL="457200">
              <a:buFont typeface="Wingdings" panose="05000000000000000000" pitchFamily="2" charset="2"/>
              <a:buChar char="§"/>
            </a:pPr>
            <a:r>
              <a:rPr lang="en-US" sz="2000" dirty="0" smtClean="0"/>
              <a:t>Though </a:t>
            </a:r>
            <a:r>
              <a:rPr lang="en-US" sz="2000" dirty="0"/>
              <a:t>most of the commands we use should work even in ancient versions of Git, some of them might not or might act slightly differently if you’re using an older </a:t>
            </a:r>
            <a:r>
              <a:rPr lang="en-US" sz="2000" dirty="0" smtClean="0"/>
              <a:t>version.</a:t>
            </a:r>
          </a:p>
          <a:p>
            <a:pPr marL="457200">
              <a:buFont typeface="Wingdings" panose="05000000000000000000" pitchFamily="2" charset="2"/>
              <a:buChar char="§"/>
            </a:pPr>
            <a:r>
              <a:rPr lang="en-US" sz="2000" dirty="0" smtClean="0"/>
              <a:t>Since </a:t>
            </a:r>
            <a:r>
              <a:rPr lang="en-US" sz="2000" dirty="0"/>
              <a:t>Git is quite excellent at preserving backwards compatibility, any version after 2.0 should work just fine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3560836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on </a:t>
            </a:r>
            <a:r>
              <a:rPr lang="en-US" dirty="0" smtClean="0"/>
              <a:t>Linux</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211436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on </a:t>
            </a:r>
            <a:r>
              <a:rPr lang="en-US" dirty="0" smtClean="0"/>
              <a:t>Mac</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3787916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on Windows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also a few ways to install Git on </a:t>
            </a:r>
            <a:r>
              <a:rPr lang="en-US" sz="2000" dirty="0" smtClean="0"/>
              <a:t>Windows.</a:t>
            </a:r>
          </a:p>
          <a:p>
            <a:pPr marL="457200">
              <a:buFont typeface="Wingdings" panose="05000000000000000000" pitchFamily="2" charset="2"/>
              <a:buChar char="§"/>
            </a:pPr>
            <a:r>
              <a:rPr lang="en-US" sz="2000" dirty="0" smtClean="0"/>
              <a:t>The </a:t>
            </a:r>
            <a:r>
              <a:rPr lang="en-US" sz="2000" dirty="0"/>
              <a:t>most official build is available for download on the </a:t>
            </a:r>
            <a:r>
              <a:rPr lang="en-US" sz="2000" dirty="0">
                <a:solidFill>
                  <a:srgbClr val="FF0000"/>
                </a:solidFill>
              </a:rPr>
              <a:t>Git </a:t>
            </a:r>
            <a:r>
              <a:rPr lang="en-US" sz="2000" dirty="0" smtClean="0">
                <a:solidFill>
                  <a:srgbClr val="FF0000"/>
                </a:solidFill>
              </a:rPr>
              <a:t>website</a:t>
            </a:r>
            <a:r>
              <a:rPr lang="en-US" sz="2000" dirty="0" smtClean="0"/>
              <a:t>.</a:t>
            </a:r>
          </a:p>
          <a:p>
            <a:pPr marL="457200">
              <a:buFont typeface="Wingdings" panose="05000000000000000000" pitchFamily="2" charset="2"/>
              <a:buChar char="§"/>
            </a:pPr>
            <a:r>
              <a:rPr lang="en-US" sz="2000" dirty="0" smtClean="0"/>
              <a:t>Just </a:t>
            </a:r>
            <a:r>
              <a:rPr lang="en-US" sz="2000" dirty="0"/>
              <a:t>go to </a:t>
            </a:r>
            <a:r>
              <a:rPr lang="en-US" sz="2000" dirty="0">
                <a:hlinkClick r:id="rId2"/>
              </a:rPr>
              <a:t>http://</a:t>
            </a:r>
            <a:r>
              <a:rPr lang="en-US" sz="2000" dirty="0" smtClean="0">
                <a:hlinkClick r:id="rId2"/>
              </a:rPr>
              <a:t>git-scm.com/download/win</a:t>
            </a:r>
            <a:r>
              <a:rPr lang="en-US" sz="2000" dirty="0" smtClean="0"/>
              <a:t> and </a:t>
            </a:r>
            <a:r>
              <a:rPr lang="en-US" sz="2000" dirty="0"/>
              <a:t>the download will start </a:t>
            </a:r>
            <a:r>
              <a:rPr lang="en-US" sz="2000" dirty="0" smtClean="0"/>
              <a:t>automatically.</a:t>
            </a:r>
          </a:p>
          <a:p>
            <a:pPr marL="457200">
              <a:buFont typeface="Wingdings" panose="05000000000000000000" pitchFamily="2" charset="2"/>
              <a:buChar char="§"/>
            </a:pPr>
            <a:r>
              <a:rPr lang="en-US" sz="2000" dirty="0" smtClean="0"/>
              <a:t>Note </a:t>
            </a:r>
            <a:r>
              <a:rPr lang="en-US" sz="2000" dirty="0"/>
              <a:t>that this is a project called Git for Windows, which is separate from Git itself; for more information on it, go to </a:t>
            </a:r>
            <a:r>
              <a:rPr lang="en-US" sz="2000" dirty="0">
                <a:hlinkClick r:id="rId3"/>
              </a:rPr>
              <a:t>https://git-for-windows.github.io</a:t>
            </a:r>
            <a:r>
              <a:rPr lang="en-US" sz="2000" dirty="0" smtClean="0">
                <a:hlinkClick r:id="rId3"/>
              </a:rPr>
              <a:t>/</a:t>
            </a:r>
            <a:r>
              <a:rPr lang="en-US" sz="2000" dirty="0" smtClean="0"/>
              <a:t>.</a:t>
            </a:r>
          </a:p>
          <a:p>
            <a:pPr marL="457200">
              <a:buFont typeface="Wingdings" panose="05000000000000000000" pitchFamily="2" charset="2"/>
              <a:buChar char="§"/>
            </a:pPr>
            <a:r>
              <a:rPr lang="en-US" sz="2000" dirty="0" smtClean="0"/>
              <a:t>To </a:t>
            </a:r>
            <a:r>
              <a:rPr lang="en-US" sz="2000" dirty="0"/>
              <a:t>get an automated installation you can use the </a:t>
            </a:r>
            <a:r>
              <a:rPr lang="en-US" sz="2000" dirty="0">
                <a:solidFill>
                  <a:srgbClr val="FF0000"/>
                </a:solidFill>
              </a:rPr>
              <a:t>Git Chocolatey</a:t>
            </a:r>
            <a:r>
              <a:rPr lang="en-US" sz="2000" dirty="0"/>
              <a:t> </a:t>
            </a:r>
            <a:r>
              <a:rPr lang="en-US" sz="2000" dirty="0" smtClean="0">
                <a:solidFill>
                  <a:srgbClr val="0070C0"/>
                </a:solidFill>
              </a:rPr>
              <a:t>package</a:t>
            </a:r>
            <a:r>
              <a:rPr lang="en-US" sz="2000" dirty="0" smtClean="0"/>
              <a:t>.</a:t>
            </a:r>
          </a:p>
          <a:p>
            <a:pPr marL="457200">
              <a:buFont typeface="Wingdings" panose="05000000000000000000" pitchFamily="2" charset="2"/>
              <a:buChar char="§"/>
            </a:pPr>
            <a:r>
              <a:rPr lang="en-US" sz="2000" dirty="0" smtClean="0"/>
              <a:t>Note </a:t>
            </a:r>
            <a:r>
              <a:rPr lang="en-US" sz="2000" dirty="0"/>
              <a:t>that the Chocolatey package is community </a:t>
            </a:r>
            <a:r>
              <a:rPr lang="en-US" sz="2000" dirty="0" smtClean="0"/>
              <a:t>maintained.</a:t>
            </a:r>
          </a:p>
          <a:p>
            <a:pPr marL="457200">
              <a:buFont typeface="Wingdings" panose="05000000000000000000" pitchFamily="2" charset="2"/>
              <a:buChar char="§"/>
            </a:pPr>
            <a:r>
              <a:rPr lang="en-US" sz="2000" dirty="0" smtClean="0"/>
              <a:t>Another </a:t>
            </a:r>
            <a:r>
              <a:rPr lang="en-US" sz="2000" dirty="0"/>
              <a:t>easy way to get Git installed is by installing </a:t>
            </a:r>
            <a:r>
              <a:rPr lang="en-US" sz="2000" dirty="0">
                <a:solidFill>
                  <a:srgbClr val="FF0000"/>
                </a:solidFill>
              </a:rPr>
              <a:t>GitHub for </a:t>
            </a:r>
            <a:r>
              <a:rPr lang="en-US" sz="2000" dirty="0" smtClean="0">
                <a:solidFill>
                  <a:srgbClr val="FF0000"/>
                </a:solidFill>
              </a:rPr>
              <a:t>Windows</a:t>
            </a:r>
            <a:r>
              <a:rPr lang="en-US" sz="2000" dirty="0" smtClean="0"/>
              <a:t>.</a:t>
            </a:r>
          </a:p>
          <a:p>
            <a:pPr marL="457200">
              <a:buFont typeface="Wingdings" panose="05000000000000000000" pitchFamily="2" charset="2"/>
              <a:buChar char="§"/>
            </a:pPr>
            <a:r>
              <a:rPr lang="en-US" sz="2000" dirty="0" smtClean="0"/>
              <a:t>The </a:t>
            </a:r>
            <a:r>
              <a:rPr lang="en-US" sz="2000" dirty="0"/>
              <a:t>installer includes a command line version of Git as well as the </a:t>
            </a:r>
            <a:r>
              <a:rPr lang="en-US" sz="2000" dirty="0" smtClean="0">
                <a:solidFill>
                  <a:srgbClr val="FF0000"/>
                </a:solidFill>
              </a:rPr>
              <a:t>GUI</a:t>
            </a:r>
            <a:r>
              <a:rPr lang="en-US" sz="2000" dirty="0" smtClean="0"/>
              <a:t>.</a:t>
            </a:r>
          </a:p>
          <a:p>
            <a:pPr marL="457200">
              <a:buFont typeface="Wingdings" panose="05000000000000000000" pitchFamily="2" charset="2"/>
              <a:buChar char="§"/>
            </a:pPr>
            <a:r>
              <a:rPr lang="en-US" sz="2000" dirty="0" smtClean="0"/>
              <a:t>It </a:t>
            </a:r>
            <a:r>
              <a:rPr lang="en-US" sz="2000" dirty="0"/>
              <a:t>also works well with </a:t>
            </a:r>
            <a:r>
              <a:rPr lang="en-US" sz="2000" dirty="0">
                <a:solidFill>
                  <a:srgbClr val="FF0000"/>
                </a:solidFill>
              </a:rPr>
              <a:t>Powershell</a:t>
            </a:r>
            <a:r>
              <a:rPr lang="en-US" sz="2000" dirty="0"/>
              <a:t>, and sets up solid credential caching and sane </a:t>
            </a:r>
            <a:r>
              <a:rPr lang="en-US" sz="2000" dirty="0">
                <a:solidFill>
                  <a:srgbClr val="FF0000"/>
                </a:solidFill>
              </a:rPr>
              <a:t>CRLF </a:t>
            </a:r>
            <a:r>
              <a:rPr lang="en-US" sz="2000" dirty="0" smtClean="0">
                <a:solidFill>
                  <a:srgbClr val="FF0000"/>
                </a:solidFill>
              </a:rPr>
              <a:t>settings</a:t>
            </a:r>
            <a:r>
              <a:rPr lang="en-US" sz="2000" dirty="0" smtClean="0"/>
              <a:t>.</a:t>
            </a:r>
          </a:p>
          <a:p>
            <a:pPr marL="457200">
              <a:buFont typeface="Wingdings" panose="05000000000000000000" pitchFamily="2" charset="2"/>
              <a:buChar char="§"/>
            </a:pPr>
            <a:r>
              <a:rPr lang="en-US" sz="2000" dirty="0" smtClean="0"/>
              <a:t>We’ll </a:t>
            </a:r>
            <a:r>
              <a:rPr lang="en-US" sz="2000" dirty="0"/>
              <a:t>learn more about those things a little later, but suffice it to say they’re things you </a:t>
            </a:r>
            <a:r>
              <a:rPr lang="en-US" sz="2000" dirty="0" smtClean="0"/>
              <a:t>want.</a:t>
            </a:r>
          </a:p>
          <a:p>
            <a:pPr marL="457200">
              <a:buFont typeface="Wingdings" panose="05000000000000000000" pitchFamily="2" charset="2"/>
              <a:buChar char="§"/>
            </a:pPr>
            <a:r>
              <a:rPr lang="en-US" sz="2000" dirty="0" smtClean="0"/>
              <a:t>You </a:t>
            </a:r>
            <a:r>
              <a:rPr lang="en-US" sz="2000" dirty="0"/>
              <a:t>can download this from the GitHub for Windows website, at http://windows.github.com</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200973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from Source</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1997731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First-Time Git </a:t>
            </a:r>
            <a:r>
              <a:rPr lang="en-US" dirty="0" smtClean="0">
                <a:solidFill>
                  <a:schemeClr val="bg1"/>
                </a:solidFill>
              </a:rPr>
              <a:t>Setup</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Now that you have Git on your system, you’ll want to do a few things to </a:t>
            </a:r>
            <a:r>
              <a:rPr lang="en-US" sz="2000" dirty="0">
                <a:solidFill>
                  <a:srgbClr val="FF0000"/>
                </a:solidFill>
              </a:rPr>
              <a:t>customize</a:t>
            </a:r>
            <a:r>
              <a:rPr lang="en-US" sz="2000" dirty="0"/>
              <a:t> your </a:t>
            </a:r>
            <a:r>
              <a:rPr lang="en-US" sz="2000" dirty="0">
                <a:solidFill>
                  <a:srgbClr val="FF0000"/>
                </a:solidFill>
              </a:rPr>
              <a:t>Git </a:t>
            </a:r>
            <a:r>
              <a:rPr lang="en-US" sz="2000" dirty="0" smtClean="0">
                <a:solidFill>
                  <a:srgbClr val="FF0000"/>
                </a:solidFill>
              </a:rPr>
              <a:t>environment</a:t>
            </a:r>
            <a:r>
              <a:rPr lang="en-US" sz="2000" dirty="0" smtClean="0"/>
              <a:t>.</a:t>
            </a:r>
          </a:p>
          <a:p>
            <a:pPr marL="457200">
              <a:buFont typeface="Wingdings" panose="05000000000000000000" pitchFamily="2" charset="2"/>
              <a:buChar char="§"/>
            </a:pPr>
            <a:r>
              <a:rPr lang="en-US" sz="2000" dirty="0" smtClean="0"/>
              <a:t>You </a:t>
            </a:r>
            <a:r>
              <a:rPr lang="en-US" sz="2000" dirty="0"/>
              <a:t>should have to do these things </a:t>
            </a:r>
            <a:r>
              <a:rPr lang="en-US" sz="2000" dirty="0">
                <a:solidFill>
                  <a:srgbClr val="FF0000"/>
                </a:solidFill>
              </a:rPr>
              <a:t>only once </a:t>
            </a:r>
            <a:r>
              <a:rPr lang="en-US" sz="2000" dirty="0">
                <a:solidFill>
                  <a:srgbClr val="0070C0"/>
                </a:solidFill>
              </a:rPr>
              <a:t>on any given </a:t>
            </a:r>
            <a:r>
              <a:rPr lang="en-US" sz="2000" dirty="0">
                <a:solidFill>
                  <a:srgbClr val="FF0000"/>
                </a:solidFill>
              </a:rPr>
              <a:t>computer</a:t>
            </a:r>
            <a:r>
              <a:rPr lang="en-US" sz="2000" dirty="0"/>
              <a:t>; they’ll stick around between upgrades. </a:t>
            </a:r>
            <a:endParaRPr lang="en-US" sz="2000" dirty="0" smtClean="0"/>
          </a:p>
          <a:p>
            <a:pPr marL="457200">
              <a:buFont typeface="Wingdings" panose="05000000000000000000" pitchFamily="2" charset="2"/>
              <a:buChar char="§"/>
            </a:pPr>
            <a:r>
              <a:rPr lang="en-US" sz="2000" dirty="0" smtClean="0"/>
              <a:t>You </a:t>
            </a:r>
            <a:r>
              <a:rPr lang="en-US" sz="2000" dirty="0"/>
              <a:t>can also change them at any time by running through the commands </a:t>
            </a:r>
            <a:r>
              <a:rPr lang="en-US" sz="2000" dirty="0" smtClean="0"/>
              <a:t>again.</a:t>
            </a:r>
          </a:p>
          <a:p>
            <a:pPr marL="457200">
              <a:buFont typeface="Wingdings" panose="05000000000000000000" pitchFamily="2" charset="2"/>
              <a:buChar char="§"/>
            </a:pPr>
            <a:r>
              <a:rPr lang="en-US" sz="2000" dirty="0" smtClean="0"/>
              <a:t>Git </a:t>
            </a:r>
            <a:r>
              <a:rPr lang="en-US" sz="2000" dirty="0"/>
              <a:t>comes with a </a:t>
            </a:r>
            <a:r>
              <a:rPr lang="en-US" sz="2000" dirty="0">
                <a:solidFill>
                  <a:srgbClr val="FF0000"/>
                </a:solidFill>
              </a:rPr>
              <a:t>tool</a:t>
            </a:r>
            <a:r>
              <a:rPr lang="en-US" sz="2000" dirty="0"/>
              <a:t> called </a:t>
            </a:r>
            <a:r>
              <a:rPr lang="en-US" sz="2000" dirty="0">
                <a:solidFill>
                  <a:srgbClr val="FF0000"/>
                </a:solidFill>
              </a:rPr>
              <a:t>git config</a:t>
            </a:r>
            <a:r>
              <a:rPr lang="en-US" sz="2000" dirty="0"/>
              <a:t> that lets you </a:t>
            </a:r>
            <a:r>
              <a:rPr lang="en-US" sz="2000" dirty="0">
                <a:solidFill>
                  <a:srgbClr val="FF0000"/>
                </a:solidFill>
              </a:rPr>
              <a:t>get</a:t>
            </a:r>
            <a:r>
              <a:rPr lang="en-US" sz="2000" dirty="0">
                <a:solidFill>
                  <a:srgbClr val="0070C0"/>
                </a:solidFill>
              </a:rPr>
              <a:t> and </a:t>
            </a:r>
            <a:r>
              <a:rPr lang="en-US" sz="2000" dirty="0">
                <a:solidFill>
                  <a:srgbClr val="FF0000"/>
                </a:solidFill>
              </a:rPr>
              <a:t>set configuration</a:t>
            </a:r>
            <a:r>
              <a:rPr lang="en-US" sz="2000" dirty="0">
                <a:solidFill>
                  <a:srgbClr val="0070C0"/>
                </a:solidFill>
              </a:rPr>
              <a:t> variables</a:t>
            </a:r>
            <a:r>
              <a:rPr lang="en-US" sz="2000" dirty="0"/>
              <a:t> that control all aspects of how Git looks and </a:t>
            </a:r>
            <a:r>
              <a:rPr lang="en-US" sz="2000" dirty="0" smtClean="0"/>
              <a:t>operates.</a:t>
            </a:r>
          </a:p>
          <a:p>
            <a:pPr marL="457200">
              <a:buFont typeface="Wingdings" panose="05000000000000000000" pitchFamily="2" charset="2"/>
              <a:buChar char="§"/>
            </a:pPr>
            <a:r>
              <a:rPr lang="en-US" sz="2000" dirty="0" smtClean="0"/>
              <a:t>These </a:t>
            </a:r>
            <a:r>
              <a:rPr lang="en-US" sz="2000" dirty="0"/>
              <a:t>variables can be stored in three different places: </a:t>
            </a:r>
          </a:p>
          <a:p>
            <a:pPr marL="685800">
              <a:buFont typeface="Wingdings" panose="05000000000000000000" pitchFamily="2" charset="2"/>
              <a:buChar char="ü"/>
            </a:pPr>
            <a:r>
              <a:rPr lang="en-US" sz="2000" dirty="0" smtClean="0">
                <a:solidFill>
                  <a:srgbClr val="0070C0"/>
                </a:solidFill>
              </a:rPr>
              <a:t>/etc/gitconfig </a:t>
            </a:r>
            <a:r>
              <a:rPr lang="en-US" sz="2000" dirty="0">
                <a:solidFill>
                  <a:srgbClr val="0070C0"/>
                </a:solidFill>
              </a:rPr>
              <a:t>file:</a:t>
            </a:r>
            <a:r>
              <a:rPr lang="en-US" sz="2000" dirty="0"/>
              <a:t> Contains values applied to </a:t>
            </a:r>
            <a:r>
              <a:rPr lang="en-US" sz="2000" dirty="0">
                <a:solidFill>
                  <a:srgbClr val="FF0000"/>
                </a:solidFill>
              </a:rPr>
              <a:t>every user</a:t>
            </a:r>
            <a:r>
              <a:rPr lang="en-US" sz="2000" dirty="0"/>
              <a:t> on the </a:t>
            </a:r>
            <a:r>
              <a:rPr lang="en-US" sz="2000" dirty="0">
                <a:solidFill>
                  <a:srgbClr val="FF0000"/>
                </a:solidFill>
              </a:rPr>
              <a:t>system</a:t>
            </a:r>
            <a:r>
              <a:rPr lang="en-US" sz="2000" dirty="0"/>
              <a:t> and all their </a:t>
            </a:r>
            <a:r>
              <a:rPr lang="en-US" sz="2000" dirty="0" smtClean="0"/>
              <a:t>repositories.</a:t>
            </a:r>
          </a:p>
          <a:p>
            <a:pPr marL="685800" indent="0">
              <a:buNone/>
            </a:pPr>
            <a:r>
              <a:rPr lang="en-US" sz="2000" dirty="0" smtClean="0"/>
              <a:t>If </a:t>
            </a:r>
            <a:r>
              <a:rPr lang="en-US" sz="2000" dirty="0"/>
              <a:t>you pass the option </a:t>
            </a:r>
            <a:r>
              <a:rPr lang="en-US" sz="2000" dirty="0">
                <a:solidFill>
                  <a:srgbClr val="FF0000"/>
                </a:solidFill>
              </a:rPr>
              <a:t>--system</a:t>
            </a:r>
            <a:r>
              <a:rPr lang="en-US" sz="2000" dirty="0"/>
              <a:t> to git config, it reads and writes from this file specifically. (Because this is a system configuration file, you would need </a:t>
            </a:r>
            <a:r>
              <a:rPr lang="en-US" sz="2000" dirty="0">
                <a:solidFill>
                  <a:srgbClr val="FF0000"/>
                </a:solidFill>
              </a:rPr>
              <a:t>administrative</a:t>
            </a:r>
            <a:r>
              <a:rPr lang="en-US" sz="2000" dirty="0"/>
              <a:t> or superuser privilege to make changes to it</a:t>
            </a:r>
            <a:r>
              <a:rPr lang="en-US" sz="2000" dirty="0" smtClean="0"/>
              <a:t>.)</a:t>
            </a:r>
          </a:p>
          <a:p>
            <a:pPr marL="685800">
              <a:buFont typeface="Wingdings" panose="05000000000000000000" pitchFamily="2" charset="2"/>
              <a:buChar char="ü"/>
            </a:pPr>
            <a:r>
              <a:rPr lang="en-US" sz="2000" dirty="0" smtClean="0">
                <a:solidFill>
                  <a:srgbClr val="0070C0"/>
                </a:solidFill>
              </a:rPr>
              <a:t>~/.</a:t>
            </a:r>
            <a:r>
              <a:rPr lang="en-US" sz="2000" dirty="0">
                <a:solidFill>
                  <a:srgbClr val="0070C0"/>
                </a:solidFill>
              </a:rPr>
              <a:t>gitconfig or ~/.config/git/config file:</a:t>
            </a:r>
            <a:r>
              <a:rPr lang="en-US" sz="2000" dirty="0"/>
              <a:t> Values specific personally to you, the </a:t>
            </a:r>
            <a:r>
              <a:rPr lang="en-US" sz="2000" dirty="0" smtClean="0"/>
              <a:t>user.</a:t>
            </a:r>
          </a:p>
          <a:p>
            <a:pPr marL="685800" indent="0">
              <a:buNone/>
            </a:pPr>
            <a:r>
              <a:rPr lang="en-US" sz="2000" dirty="0" smtClean="0"/>
              <a:t>You </a:t>
            </a:r>
            <a:r>
              <a:rPr lang="en-US" sz="2000" dirty="0"/>
              <a:t>can make Git read and write to this file specifically by passing the </a:t>
            </a:r>
            <a:r>
              <a:rPr lang="en-US" sz="2000" dirty="0">
                <a:solidFill>
                  <a:srgbClr val="FF0000"/>
                </a:solidFill>
              </a:rPr>
              <a:t>--global </a:t>
            </a:r>
            <a:r>
              <a:rPr lang="en-US" sz="2000" dirty="0" smtClean="0"/>
              <a:t>option.</a:t>
            </a:r>
          </a:p>
          <a:p>
            <a:pPr marL="685800">
              <a:buFont typeface="Wingdings" panose="05000000000000000000" pitchFamily="2" charset="2"/>
              <a:buChar char="ü"/>
            </a:pPr>
            <a:r>
              <a:rPr lang="en-US" sz="2000" dirty="0" smtClean="0">
                <a:solidFill>
                  <a:srgbClr val="0070C0"/>
                </a:solidFill>
              </a:rPr>
              <a:t>config </a:t>
            </a:r>
            <a:r>
              <a:rPr lang="en-US" sz="2000" dirty="0">
                <a:solidFill>
                  <a:srgbClr val="0070C0"/>
                </a:solidFill>
              </a:rPr>
              <a:t>file</a:t>
            </a:r>
            <a:r>
              <a:rPr lang="en-US" sz="2000" dirty="0"/>
              <a:t> in the Git directory (that is, .git/config) of whatever repository you’re currently using: Specific to that single </a:t>
            </a:r>
            <a:r>
              <a:rPr lang="en-US" sz="2000" dirty="0" smtClean="0"/>
              <a:t>repository.</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3898413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First-Time Git </a:t>
            </a:r>
            <a:r>
              <a:rPr lang="en-US" dirty="0" smtClean="0">
                <a:solidFill>
                  <a:schemeClr val="bg1"/>
                </a:solidFill>
              </a:rPr>
              <a:t>Setup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Each level </a:t>
            </a:r>
            <a:r>
              <a:rPr lang="en-US" dirty="0">
                <a:solidFill>
                  <a:srgbClr val="FF0000"/>
                </a:solidFill>
              </a:rPr>
              <a:t>overrides values</a:t>
            </a:r>
            <a:r>
              <a:rPr lang="en-US" dirty="0"/>
              <a:t> in the previous </a:t>
            </a:r>
            <a:r>
              <a:rPr lang="en-US" dirty="0" smtClean="0"/>
              <a:t>level,</a:t>
            </a:r>
          </a:p>
          <a:p>
            <a:pPr marL="687388" lvl="1" indent="-225425">
              <a:buFont typeface="Wingdings" panose="05000000000000000000" pitchFamily="2" charset="2"/>
              <a:buChar char="ü"/>
            </a:pPr>
            <a:r>
              <a:rPr lang="en-US" dirty="0" smtClean="0"/>
              <a:t>so </a:t>
            </a:r>
            <a:r>
              <a:rPr lang="en-US" dirty="0"/>
              <a:t>values in .git/config trump those in /etc/gitconfig.</a:t>
            </a:r>
          </a:p>
          <a:p>
            <a:pPr marL="457200">
              <a:buFont typeface="Wingdings" panose="05000000000000000000" pitchFamily="2" charset="2"/>
              <a:buChar char="§"/>
            </a:pPr>
            <a:r>
              <a:rPr lang="en-US" sz="2000" dirty="0" smtClean="0"/>
              <a:t>On </a:t>
            </a:r>
            <a:r>
              <a:rPr lang="en-US" sz="2000" dirty="0"/>
              <a:t>Windows systems, Git looks for the .gitconfig file in the </a:t>
            </a:r>
            <a:r>
              <a:rPr lang="en-US" sz="2000" dirty="0">
                <a:solidFill>
                  <a:srgbClr val="FF0000"/>
                </a:solidFill>
              </a:rPr>
              <a:t>$HOME directory</a:t>
            </a:r>
            <a:r>
              <a:rPr lang="en-US" sz="2000" dirty="0"/>
              <a:t> (C:\Users\$USER for most people</a:t>
            </a:r>
            <a:r>
              <a:rPr lang="en-US" sz="2000" dirty="0" smtClean="0"/>
              <a:t>).</a:t>
            </a:r>
          </a:p>
          <a:p>
            <a:pPr marL="457200">
              <a:buFont typeface="Wingdings" panose="05000000000000000000" pitchFamily="2" charset="2"/>
              <a:buChar char="§"/>
            </a:pPr>
            <a:r>
              <a:rPr lang="en-US" sz="2000" dirty="0" smtClean="0"/>
              <a:t>It </a:t>
            </a:r>
            <a:r>
              <a:rPr lang="en-US" sz="2000" dirty="0"/>
              <a:t>also still looks for /etc/gitconfig, although it’s </a:t>
            </a:r>
            <a:r>
              <a:rPr lang="en-US" sz="2000" dirty="0">
                <a:solidFill>
                  <a:srgbClr val="FF0000"/>
                </a:solidFill>
              </a:rPr>
              <a:t>relative</a:t>
            </a:r>
            <a:r>
              <a:rPr lang="en-US" sz="2000" dirty="0"/>
              <a:t> to the </a:t>
            </a:r>
            <a:r>
              <a:rPr lang="en-US" sz="2000" dirty="0">
                <a:solidFill>
                  <a:srgbClr val="FF0000"/>
                </a:solidFill>
              </a:rPr>
              <a:t>MSys root</a:t>
            </a:r>
            <a:r>
              <a:rPr lang="en-US" sz="2000" dirty="0"/>
              <a:t>, which is wherever you decide to install Git on your Windows system when you run the </a:t>
            </a:r>
            <a:r>
              <a:rPr lang="en-US" sz="2000" dirty="0" smtClean="0"/>
              <a:t>installer.</a:t>
            </a:r>
          </a:p>
          <a:p>
            <a:pPr marL="457200">
              <a:buFont typeface="Wingdings" panose="05000000000000000000" pitchFamily="2" charset="2"/>
              <a:buChar char="§"/>
            </a:pPr>
            <a:r>
              <a:rPr lang="en-US" sz="2000" dirty="0" smtClean="0"/>
              <a:t>If </a:t>
            </a:r>
            <a:r>
              <a:rPr lang="en-US" sz="2000" dirty="0"/>
              <a:t>you are using version 2.x or later of Git for Windows, there is </a:t>
            </a:r>
            <a:r>
              <a:rPr lang="en-US" sz="2000" dirty="0">
                <a:solidFill>
                  <a:srgbClr val="FF0000"/>
                </a:solidFill>
              </a:rPr>
              <a:t>also</a:t>
            </a:r>
            <a:r>
              <a:rPr lang="en-US" sz="2000" dirty="0"/>
              <a:t> a </a:t>
            </a:r>
            <a:r>
              <a:rPr lang="en-US" sz="2000" dirty="0">
                <a:solidFill>
                  <a:srgbClr val="FF0000"/>
                </a:solidFill>
              </a:rPr>
              <a:t>system-level config file</a:t>
            </a:r>
            <a:r>
              <a:rPr lang="en-US" sz="2000" dirty="0"/>
              <a:t> at </a:t>
            </a:r>
            <a:endParaRPr lang="en-US" sz="2000" dirty="0" smtClean="0"/>
          </a:p>
          <a:p>
            <a:pPr marL="687388" lvl="2"/>
            <a:r>
              <a:rPr lang="en-US" dirty="0" smtClean="0"/>
              <a:t>C</a:t>
            </a:r>
            <a:r>
              <a:rPr lang="en-US" dirty="0"/>
              <a:t>:\Documents and Settings\All Users\Application Data\Git\config on Windows XP, </a:t>
            </a:r>
            <a:r>
              <a:rPr lang="en-US" dirty="0" smtClean="0"/>
              <a:t>and</a:t>
            </a:r>
          </a:p>
          <a:p>
            <a:pPr marL="687388" lvl="2"/>
            <a:r>
              <a:rPr lang="en-US" dirty="0" smtClean="0"/>
              <a:t>in </a:t>
            </a:r>
            <a:r>
              <a:rPr lang="en-US" dirty="0"/>
              <a:t>C:\ProgramData\Git\config on Windows Vista and </a:t>
            </a:r>
            <a:r>
              <a:rPr lang="en-US" dirty="0" smtClean="0"/>
              <a:t>newer.</a:t>
            </a:r>
          </a:p>
          <a:p>
            <a:pPr marL="457200">
              <a:buFont typeface="Wingdings" panose="05000000000000000000" pitchFamily="2" charset="2"/>
              <a:buChar char="§"/>
            </a:pPr>
            <a:r>
              <a:rPr lang="en-US" sz="2000" dirty="0" smtClean="0"/>
              <a:t>This </a:t>
            </a:r>
            <a:r>
              <a:rPr lang="en-US" sz="2000" dirty="0"/>
              <a:t>config file can only be changed by </a:t>
            </a:r>
            <a:r>
              <a:rPr lang="en-US" sz="2000" dirty="0">
                <a:solidFill>
                  <a:srgbClr val="FF0000"/>
                </a:solidFill>
              </a:rPr>
              <a:t>git config -f &lt;file&gt;</a:t>
            </a:r>
            <a:r>
              <a:rPr lang="en-US" sz="2000" dirty="0"/>
              <a:t> as an admin</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1851842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Your Identity</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first thing you should do when you install Git is to set </a:t>
            </a:r>
            <a:r>
              <a:rPr lang="en-US" sz="2000" dirty="0" smtClean="0"/>
              <a:t>your</a:t>
            </a:r>
          </a:p>
          <a:p>
            <a:pPr marL="687388" lvl="3">
              <a:buFont typeface="Wingdings" panose="05000000000000000000" pitchFamily="2" charset="2"/>
              <a:buChar char="ü"/>
            </a:pPr>
            <a:r>
              <a:rPr lang="en-US" dirty="0" smtClean="0"/>
              <a:t>user </a:t>
            </a:r>
            <a:r>
              <a:rPr lang="en-US" dirty="0"/>
              <a:t>name </a:t>
            </a:r>
            <a:r>
              <a:rPr lang="en-US" dirty="0" smtClean="0"/>
              <a:t>and</a:t>
            </a:r>
          </a:p>
          <a:p>
            <a:pPr marL="687388" lvl="3">
              <a:buFont typeface="Wingdings" panose="05000000000000000000" pitchFamily="2" charset="2"/>
              <a:buChar char="ü"/>
            </a:pPr>
            <a:r>
              <a:rPr lang="en-US" dirty="0" smtClean="0"/>
              <a:t>email address</a:t>
            </a:r>
          </a:p>
          <a:p>
            <a:pPr marL="457200">
              <a:buFont typeface="Wingdings" panose="05000000000000000000" pitchFamily="2" charset="2"/>
              <a:buChar char="§"/>
            </a:pPr>
            <a:r>
              <a:rPr lang="en-US" sz="2000" dirty="0" smtClean="0"/>
              <a:t>This </a:t>
            </a:r>
            <a:r>
              <a:rPr lang="en-US" sz="2000" dirty="0"/>
              <a:t>is important because </a:t>
            </a:r>
            <a:r>
              <a:rPr lang="en-US" sz="2000" dirty="0">
                <a:solidFill>
                  <a:srgbClr val="FF0000"/>
                </a:solidFill>
              </a:rPr>
              <a:t>every Git commit</a:t>
            </a:r>
            <a:r>
              <a:rPr lang="en-US" sz="2000" dirty="0"/>
              <a:t> uses this </a:t>
            </a:r>
            <a:r>
              <a:rPr lang="en-US" sz="2000" dirty="0">
                <a:solidFill>
                  <a:srgbClr val="FF0000"/>
                </a:solidFill>
              </a:rPr>
              <a:t>information</a:t>
            </a:r>
            <a:r>
              <a:rPr lang="en-US" sz="2000" dirty="0"/>
              <a:t>, and it’s immutably baked into the commits you start </a:t>
            </a:r>
            <a:r>
              <a:rPr lang="en-US" sz="2000" dirty="0" smtClean="0"/>
              <a:t>creating:</a:t>
            </a:r>
          </a:p>
          <a:p>
            <a:pPr indent="0">
              <a:buNone/>
            </a:pPr>
            <a:endParaRPr lang="en-US" sz="2000" dirty="0" smtClean="0"/>
          </a:p>
          <a:p>
            <a:pPr indent="0">
              <a:buNone/>
            </a:pPr>
            <a:endParaRPr lang="en-US" sz="2000" dirty="0"/>
          </a:p>
          <a:p>
            <a:pPr indent="0">
              <a:buNone/>
            </a:pPr>
            <a:endParaRPr lang="en-US" sz="2000" dirty="0"/>
          </a:p>
          <a:p>
            <a:pPr marL="457200">
              <a:buFont typeface="Wingdings" panose="05000000000000000000" pitchFamily="2" charset="2"/>
              <a:buChar char="§"/>
            </a:pPr>
            <a:r>
              <a:rPr lang="en-US" sz="2000" dirty="0"/>
              <a:t>Again, you need to do this </a:t>
            </a:r>
            <a:r>
              <a:rPr lang="en-US" sz="2000" dirty="0">
                <a:solidFill>
                  <a:srgbClr val="FF0000"/>
                </a:solidFill>
              </a:rPr>
              <a:t>only once</a:t>
            </a:r>
            <a:r>
              <a:rPr lang="en-US" sz="2000" dirty="0"/>
              <a:t> if you pass the </a:t>
            </a:r>
            <a:r>
              <a:rPr lang="en-US" sz="2000" dirty="0">
                <a:solidFill>
                  <a:srgbClr val="FF0000"/>
                </a:solidFill>
              </a:rPr>
              <a:t>--global</a:t>
            </a:r>
            <a:r>
              <a:rPr lang="en-US" sz="2000" dirty="0"/>
              <a:t> option, because then Git will always use that information for anything you do on that </a:t>
            </a:r>
            <a:r>
              <a:rPr lang="en-US" sz="2000" dirty="0" smtClean="0"/>
              <a:t>system.</a:t>
            </a:r>
          </a:p>
          <a:p>
            <a:pPr marL="457200">
              <a:buFont typeface="Wingdings" panose="05000000000000000000" pitchFamily="2" charset="2"/>
              <a:buChar char="§"/>
            </a:pPr>
            <a:r>
              <a:rPr lang="en-US" sz="2000" dirty="0" smtClean="0"/>
              <a:t>If </a:t>
            </a:r>
            <a:r>
              <a:rPr lang="en-US" sz="2000" dirty="0"/>
              <a:t>you want to </a:t>
            </a:r>
            <a:r>
              <a:rPr lang="en-US" sz="2000" dirty="0">
                <a:solidFill>
                  <a:srgbClr val="FF0000"/>
                </a:solidFill>
              </a:rPr>
              <a:t>override</a:t>
            </a:r>
            <a:r>
              <a:rPr lang="en-US" sz="2000" dirty="0"/>
              <a:t> this with a different name or email address for </a:t>
            </a:r>
            <a:r>
              <a:rPr lang="en-US" sz="2000" dirty="0">
                <a:solidFill>
                  <a:srgbClr val="FF0000"/>
                </a:solidFill>
              </a:rPr>
              <a:t>specific projects</a:t>
            </a:r>
            <a:r>
              <a:rPr lang="en-US" sz="2000" dirty="0"/>
              <a:t>, you can run the command </a:t>
            </a:r>
            <a:r>
              <a:rPr lang="en-US" sz="2000" dirty="0">
                <a:solidFill>
                  <a:srgbClr val="FF0000"/>
                </a:solidFill>
              </a:rPr>
              <a:t>without</a:t>
            </a:r>
            <a:r>
              <a:rPr lang="en-US" sz="2000" dirty="0"/>
              <a:t> the </a:t>
            </a:r>
            <a:r>
              <a:rPr lang="en-US" sz="2000" dirty="0">
                <a:solidFill>
                  <a:srgbClr val="FF0000"/>
                </a:solidFill>
              </a:rPr>
              <a:t>--global </a:t>
            </a:r>
            <a:r>
              <a:rPr lang="en-US" sz="2000" dirty="0">
                <a:solidFill>
                  <a:srgbClr val="0070C0"/>
                </a:solidFill>
              </a:rPr>
              <a:t>option</a:t>
            </a:r>
            <a:r>
              <a:rPr lang="en-US" sz="2000" dirty="0"/>
              <a:t> when you’re in that </a:t>
            </a:r>
            <a:r>
              <a:rPr lang="en-US" sz="2000" dirty="0" smtClean="0"/>
              <a:t>project.</a:t>
            </a:r>
          </a:p>
          <a:p>
            <a:pPr marL="457200">
              <a:buFont typeface="Wingdings" panose="05000000000000000000" pitchFamily="2" charset="2"/>
              <a:buChar char="§"/>
            </a:pPr>
            <a:r>
              <a:rPr lang="en-US" sz="2000" dirty="0" smtClean="0"/>
              <a:t>Many </a:t>
            </a:r>
            <a:r>
              <a:rPr lang="en-US" sz="2000" dirty="0"/>
              <a:t>of the </a:t>
            </a:r>
            <a:r>
              <a:rPr lang="en-US" sz="2000" dirty="0">
                <a:solidFill>
                  <a:srgbClr val="FF0000"/>
                </a:solidFill>
              </a:rPr>
              <a:t>GUI tools</a:t>
            </a:r>
            <a:r>
              <a:rPr lang="en-US" sz="2000" dirty="0"/>
              <a:t> will help you do this when you first run them</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37</a:t>
            </a:fld>
            <a:endParaRPr lang="en-US" dirty="0"/>
          </a:p>
        </p:txBody>
      </p:sp>
      <p:pic>
        <p:nvPicPr>
          <p:cNvPr id="3" name="Picture 2"/>
          <p:cNvPicPr>
            <a:picLocks noChangeAspect="1"/>
          </p:cNvPicPr>
          <p:nvPr/>
        </p:nvPicPr>
        <p:blipFill>
          <a:blip r:embed="rId2"/>
          <a:stretch>
            <a:fillRect/>
          </a:stretch>
        </p:blipFill>
        <p:spPr>
          <a:xfrm>
            <a:off x="792978" y="3294289"/>
            <a:ext cx="5497513" cy="705815"/>
          </a:xfrm>
          <a:prstGeom prst="rect">
            <a:avLst/>
          </a:prstGeom>
          <a:ln>
            <a:solidFill>
              <a:schemeClr val="accent1"/>
            </a:solidFill>
          </a:ln>
        </p:spPr>
      </p:pic>
    </p:spTree>
    <p:extLst>
      <p:ext uri="{BB962C8B-B14F-4D97-AF65-F5344CB8AC3E}">
        <p14:creationId xmlns:p14="http://schemas.microsoft.com/office/powerpoint/2010/main" val="1659274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Your Editor</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Now that your identity is set up, you can </a:t>
            </a:r>
            <a:r>
              <a:rPr lang="en-US" sz="2000" dirty="0">
                <a:solidFill>
                  <a:srgbClr val="FF0000"/>
                </a:solidFill>
              </a:rPr>
              <a:t>configure</a:t>
            </a:r>
            <a:r>
              <a:rPr lang="en-US" sz="2000" dirty="0"/>
              <a:t> the </a:t>
            </a:r>
            <a:r>
              <a:rPr lang="en-US" sz="2000" dirty="0">
                <a:solidFill>
                  <a:srgbClr val="FF0000"/>
                </a:solidFill>
              </a:rPr>
              <a:t>default text editor</a:t>
            </a:r>
            <a:r>
              <a:rPr lang="en-US" sz="2000" dirty="0"/>
              <a:t> that will be used when Git needs you to type in a </a:t>
            </a:r>
            <a:r>
              <a:rPr lang="en-US" sz="2000" dirty="0" smtClean="0"/>
              <a:t>message.</a:t>
            </a:r>
          </a:p>
          <a:p>
            <a:pPr marL="457200">
              <a:buFont typeface="Wingdings" panose="05000000000000000000" pitchFamily="2" charset="2"/>
              <a:buChar char="§"/>
            </a:pPr>
            <a:r>
              <a:rPr lang="en-US" sz="2000" dirty="0" smtClean="0"/>
              <a:t>If </a:t>
            </a:r>
            <a:r>
              <a:rPr lang="en-US" sz="2000" dirty="0"/>
              <a:t>not configured, Git uses your system’s default </a:t>
            </a:r>
            <a:r>
              <a:rPr lang="en-US" sz="2000" dirty="0" smtClean="0"/>
              <a:t>editor.</a:t>
            </a:r>
          </a:p>
          <a:p>
            <a:pPr marL="457200">
              <a:buFont typeface="Wingdings" panose="05000000000000000000" pitchFamily="2" charset="2"/>
              <a:buChar char="§"/>
            </a:pPr>
            <a:r>
              <a:rPr lang="en-US" sz="2000" dirty="0" smtClean="0"/>
              <a:t>If </a:t>
            </a:r>
            <a:r>
              <a:rPr lang="en-US" sz="2000" dirty="0"/>
              <a:t>you want to use a different text editor, such as Emacs, you can do the following</a:t>
            </a:r>
            <a:r>
              <a:rPr lang="en-US" sz="2000" dirty="0" smtClean="0"/>
              <a:t>:</a:t>
            </a:r>
            <a:endParaRPr lang="en-US" sz="2000" dirty="0"/>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smtClean="0"/>
              <a:t>On </a:t>
            </a:r>
            <a:r>
              <a:rPr lang="en-US" sz="2000" dirty="0"/>
              <a:t>a </a:t>
            </a:r>
            <a:r>
              <a:rPr lang="en-US" sz="2000" dirty="0">
                <a:solidFill>
                  <a:srgbClr val="FF0000"/>
                </a:solidFill>
              </a:rPr>
              <a:t>Windows system</a:t>
            </a:r>
            <a:r>
              <a:rPr lang="en-US" sz="2000" dirty="0"/>
              <a:t>, if you want to use a different text editor, you must specify the full path to its executable </a:t>
            </a:r>
            <a:r>
              <a:rPr lang="en-US" sz="2000" dirty="0" smtClean="0"/>
              <a:t>file.</a:t>
            </a:r>
          </a:p>
          <a:p>
            <a:pPr marL="457200">
              <a:buFont typeface="Wingdings" panose="05000000000000000000" pitchFamily="2" charset="2"/>
              <a:buChar char="§"/>
            </a:pPr>
            <a:r>
              <a:rPr lang="en-US" sz="2000" dirty="0" smtClean="0"/>
              <a:t>This </a:t>
            </a:r>
            <a:r>
              <a:rPr lang="en-US" sz="2000" dirty="0"/>
              <a:t>can be different depending on how your editor is </a:t>
            </a:r>
            <a:r>
              <a:rPr lang="en-US" sz="2000" dirty="0" smtClean="0"/>
              <a:t>packaged.</a:t>
            </a:r>
          </a:p>
          <a:p>
            <a:pPr marL="457200">
              <a:buFont typeface="Wingdings" panose="05000000000000000000" pitchFamily="2" charset="2"/>
              <a:buChar char="§"/>
            </a:pPr>
            <a:r>
              <a:rPr lang="en-US" sz="2000" dirty="0" smtClean="0"/>
              <a:t>In </a:t>
            </a:r>
            <a:r>
              <a:rPr lang="en-US" sz="2000" dirty="0"/>
              <a:t>the case of </a:t>
            </a:r>
            <a:r>
              <a:rPr lang="en-US" sz="2000" dirty="0">
                <a:solidFill>
                  <a:srgbClr val="FF0000"/>
                </a:solidFill>
              </a:rPr>
              <a:t>Notepad++, </a:t>
            </a:r>
            <a:r>
              <a:rPr lang="en-US" sz="2000" dirty="0"/>
              <a:t>a popular programming editor, you are likely to want to use the 32-bit version, since at the time of writing the 64-bit version doesn’t support all </a:t>
            </a:r>
            <a:r>
              <a:rPr lang="en-US" sz="2000" dirty="0" smtClean="0"/>
              <a:t>plug-ins.</a:t>
            </a:r>
          </a:p>
          <a:p>
            <a:pPr marL="457200">
              <a:buFont typeface="Wingdings" panose="05000000000000000000" pitchFamily="2" charset="2"/>
              <a:buChar char="§"/>
            </a:pPr>
            <a:r>
              <a:rPr lang="en-US" sz="2000" dirty="0" smtClean="0"/>
              <a:t>If </a:t>
            </a:r>
            <a:r>
              <a:rPr lang="en-US" sz="2000" dirty="0"/>
              <a:t>you are on a 32-bit Windows system, or you have a 64-bit editor on a 64-bit system, you’ll type something like this</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25 Apr 2018</a:t>
            </a:r>
            <a:endParaRPr lang="en-US" dirty="0"/>
          </a:p>
        </p:txBody>
      </p:sp>
      <p:sp>
        <p:nvSpPr>
          <p:cNvPr id="7" name="Footer Placeholder 6"/>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8" name="Slide Number Placeholder 7"/>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3" name="Picture 2"/>
          <p:cNvPicPr>
            <a:picLocks noChangeAspect="1"/>
          </p:cNvPicPr>
          <p:nvPr/>
        </p:nvPicPr>
        <p:blipFill>
          <a:blip r:embed="rId2"/>
          <a:stretch>
            <a:fillRect/>
          </a:stretch>
        </p:blipFill>
        <p:spPr>
          <a:xfrm>
            <a:off x="808567" y="2884958"/>
            <a:ext cx="5105400" cy="41910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765300" y="5758854"/>
            <a:ext cx="8721725" cy="603550"/>
          </a:xfrm>
          <a:prstGeom prst="rect">
            <a:avLst/>
          </a:prstGeom>
          <a:ln>
            <a:solidFill>
              <a:schemeClr val="accent1"/>
            </a:solidFill>
          </a:ln>
        </p:spPr>
      </p:pic>
    </p:spTree>
    <p:extLst>
      <p:ext uri="{BB962C8B-B14F-4D97-AF65-F5344CB8AC3E}">
        <p14:creationId xmlns:p14="http://schemas.microsoft.com/office/powerpoint/2010/main" val="353715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Your Editor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If you have a 32-bit editor on a 64-bit system, the program will be installed in C:\Program Files (x86</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39</a:t>
            </a:fld>
            <a:endParaRPr lang="en-US" dirty="0"/>
          </a:p>
        </p:txBody>
      </p:sp>
      <p:pic>
        <p:nvPicPr>
          <p:cNvPr id="6" name="Picture 5"/>
          <p:cNvPicPr>
            <a:picLocks noChangeAspect="1"/>
          </p:cNvPicPr>
          <p:nvPr/>
        </p:nvPicPr>
        <p:blipFill>
          <a:blip r:embed="rId2"/>
          <a:stretch>
            <a:fillRect/>
          </a:stretch>
        </p:blipFill>
        <p:spPr>
          <a:xfrm>
            <a:off x="682686" y="2033286"/>
            <a:ext cx="8827558" cy="641860"/>
          </a:xfrm>
          <a:prstGeom prst="rect">
            <a:avLst/>
          </a:prstGeom>
          <a:ln>
            <a:solidFill>
              <a:schemeClr val="accent1"/>
            </a:solidFill>
          </a:ln>
        </p:spPr>
      </p:pic>
    </p:spTree>
    <p:extLst>
      <p:ext uri="{BB962C8B-B14F-4D97-AF65-F5344CB8AC3E}">
        <p14:creationId xmlns:p14="http://schemas.microsoft.com/office/powerpoint/2010/main" val="350127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Getting Started</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1</a:t>
            </a:r>
            <a:endParaRPr lang="en-US" dirty="0"/>
          </a:p>
        </p:txBody>
      </p:sp>
      <p:pic>
        <p:nvPicPr>
          <p:cNvPr id="7" name="Picture 6"/>
          <p:cNvPicPr>
            <a:picLocks noChangeAspect="1"/>
          </p:cNvPicPr>
          <p:nvPr/>
        </p:nvPicPr>
        <p:blipFill>
          <a:blip r:embed="rId2"/>
          <a:stretch>
            <a:fillRect/>
          </a:stretch>
        </p:blipFill>
        <p:spPr>
          <a:xfrm>
            <a:off x="9744075" y="4107446"/>
            <a:ext cx="2114550" cy="2400300"/>
          </a:xfrm>
          <a:prstGeom prst="rect">
            <a:avLst/>
          </a:prstGeom>
          <a:ln>
            <a:solidFill>
              <a:schemeClr val="accent1"/>
            </a:solidFill>
          </a:ln>
        </p:spPr>
      </p:pic>
    </p:spTree>
    <p:extLst>
      <p:ext uri="{BB962C8B-B14F-4D97-AF65-F5344CB8AC3E}">
        <p14:creationId xmlns:p14="http://schemas.microsoft.com/office/powerpoint/2010/main" val="143744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Vim, Emacs and Notepad++ are </a:t>
            </a:r>
            <a:r>
              <a:rPr lang="en-US" sz="2000" dirty="0">
                <a:solidFill>
                  <a:srgbClr val="FF0000"/>
                </a:solidFill>
              </a:rPr>
              <a:t>popular text editors</a:t>
            </a:r>
            <a:r>
              <a:rPr lang="en-US" sz="2000" dirty="0"/>
              <a:t> often used by developers on </a:t>
            </a:r>
            <a:r>
              <a:rPr lang="en-US" sz="2000" dirty="0">
                <a:solidFill>
                  <a:srgbClr val="FF0000"/>
                </a:solidFill>
              </a:rPr>
              <a:t>Unix-based systems</a:t>
            </a:r>
            <a:r>
              <a:rPr lang="en-US" sz="2000" dirty="0"/>
              <a:t> like Linux and macOS or a Windows </a:t>
            </a:r>
            <a:r>
              <a:rPr lang="en-US" sz="2000" dirty="0" smtClean="0"/>
              <a:t>system.</a:t>
            </a:r>
          </a:p>
          <a:p>
            <a:pPr marL="457200">
              <a:buFont typeface="Wingdings" panose="05000000000000000000" pitchFamily="2" charset="2"/>
              <a:buChar char="§"/>
            </a:pPr>
            <a:r>
              <a:rPr lang="en-US" sz="2000" dirty="0" smtClean="0"/>
              <a:t>If </a:t>
            </a:r>
            <a:r>
              <a:rPr lang="en-US" sz="2000" dirty="0"/>
              <a:t>you are not familiar with these editors, you may need to search for specific instructions for how to set up your favorite editor with Git</a:t>
            </a:r>
            <a:r>
              <a:rPr lang="en-US" sz="2000" dirty="0" smtClean="0"/>
              <a:t>.</a:t>
            </a:r>
            <a:endParaRPr lang="en-US" sz="2000" dirty="0"/>
          </a:p>
          <a:p>
            <a:pPr marL="457200">
              <a:buFont typeface="Wingdings" panose="05000000000000000000" pitchFamily="2" charset="2"/>
              <a:buChar char="§"/>
            </a:pPr>
            <a:r>
              <a:rPr lang="en-US" sz="2000" dirty="0"/>
              <a:t>You may find, if you don’t setup your editor like this, you get into a really confusing state when Git attempts to launch </a:t>
            </a:r>
            <a:r>
              <a:rPr lang="en-US" sz="2000" dirty="0" smtClean="0"/>
              <a:t>it.</a:t>
            </a:r>
          </a:p>
          <a:p>
            <a:pPr marL="457200">
              <a:buFont typeface="Wingdings" panose="05000000000000000000" pitchFamily="2" charset="2"/>
              <a:buChar char="§"/>
            </a:pPr>
            <a:r>
              <a:rPr lang="en-US" sz="2000" dirty="0" smtClean="0"/>
              <a:t>An </a:t>
            </a:r>
            <a:r>
              <a:rPr lang="en-US" sz="2000" dirty="0"/>
              <a:t>example on a </a:t>
            </a:r>
            <a:r>
              <a:rPr lang="en-US" sz="2000" dirty="0">
                <a:solidFill>
                  <a:srgbClr val="FF0000"/>
                </a:solidFill>
              </a:rPr>
              <a:t>Windows system</a:t>
            </a:r>
            <a:r>
              <a:rPr lang="en-US" sz="2000" dirty="0"/>
              <a:t> may include a prematurely terminated Git operation during a Git initiated edit</a:t>
            </a:r>
            <a:r>
              <a:rPr lang="en-US" sz="2000" dirty="0" smtClean="0"/>
              <a:t>.</a:t>
            </a:r>
          </a:p>
          <a:p>
            <a:pPr marL="457200">
              <a:buFont typeface="Wingdings" panose="05000000000000000000" pitchFamily="2" charset="2"/>
              <a:buChar char="§"/>
            </a:pPr>
            <a:r>
              <a:rPr lang="en-US" sz="2000" dirty="0"/>
              <a:t>Since Git might read the same configuration variable value from more than one file, it’s possible that you have an </a:t>
            </a:r>
            <a:r>
              <a:rPr lang="en-US" sz="2000" dirty="0">
                <a:solidFill>
                  <a:srgbClr val="FF0000"/>
                </a:solidFill>
              </a:rPr>
              <a:t>unexpected value</a:t>
            </a:r>
            <a:r>
              <a:rPr lang="en-US" sz="2000" dirty="0"/>
              <a:t> for one of these values and you don’t know </a:t>
            </a:r>
            <a:r>
              <a:rPr lang="en-US" sz="2000" dirty="0" smtClean="0"/>
              <a:t>why.</a:t>
            </a:r>
          </a:p>
          <a:p>
            <a:pPr marL="457200">
              <a:buFont typeface="Wingdings" panose="05000000000000000000" pitchFamily="2" charset="2"/>
              <a:buChar char="§"/>
            </a:pPr>
            <a:r>
              <a:rPr lang="en-US" sz="2000" dirty="0" smtClean="0"/>
              <a:t>In </a:t>
            </a:r>
            <a:r>
              <a:rPr lang="en-US" sz="2000" dirty="0"/>
              <a:t>cases like that, you can query Git as to the origin for that value, and it will tell you which configuration file had the final say in setting that value</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4" name="Picture 3"/>
          <p:cNvPicPr>
            <a:picLocks noChangeAspect="1"/>
          </p:cNvPicPr>
          <p:nvPr/>
        </p:nvPicPr>
        <p:blipFill>
          <a:blip r:embed="rId2"/>
          <a:stretch>
            <a:fillRect/>
          </a:stretch>
        </p:blipFill>
        <p:spPr>
          <a:xfrm>
            <a:off x="679027" y="5423686"/>
            <a:ext cx="5190066" cy="666292"/>
          </a:xfrm>
          <a:prstGeom prst="rect">
            <a:avLst/>
          </a:prstGeom>
          <a:ln>
            <a:solidFill>
              <a:schemeClr val="accent1"/>
            </a:solidFill>
          </a:ln>
        </p:spPr>
      </p:pic>
    </p:spTree>
    <p:extLst>
      <p:ext uri="{BB962C8B-B14F-4D97-AF65-F5344CB8AC3E}">
        <p14:creationId xmlns:p14="http://schemas.microsoft.com/office/powerpoint/2010/main" val="28510852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Checking your settings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If you want to check your </a:t>
            </a:r>
            <a:r>
              <a:rPr lang="en-US" sz="2000" dirty="0">
                <a:solidFill>
                  <a:srgbClr val="FF0000"/>
                </a:solidFill>
              </a:rPr>
              <a:t>configuration settings</a:t>
            </a:r>
            <a:r>
              <a:rPr lang="en-US" sz="2000" dirty="0"/>
              <a:t>, you can use the </a:t>
            </a:r>
            <a:r>
              <a:rPr lang="en-US" sz="2000" dirty="0">
                <a:solidFill>
                  <a:srgbClr val="FF0000"/>
                </a:solidFill>
              </a:rPr>
              <a:t>git config --list</a:t>
            </a:r>
            <a:r>
              <a:rPr lang="en-US" sz="2000" dirty="0"/>
              <a:t> command to list all the settings Git can find at that point</a:t>
            </a:r>
            <a:r>
              <a:rPr lang="en-US" sz="2000" dirty="0" smtClean="0"/>
              <a:t>:</a:t>
            </a:r>
          </a:p>
          <a:p>
            <a:pPr indent="0">
              <a:buNone/>
            </a:pPr>
            <a:endParaRPr lang="en-US" sz="2000" dirty="0" smtClean="0"/>
          </a:p>
          <a:p>
            <a:pPr indent="0">
              <a:buNone/>
            </a:pPr>
            <a:endParaRPr lang="en-US" sz="2000" dirty="0"/>
          </a:p>
          <a:p>
            <a:pPr indent="0">
              <a:buNone/>
            </a:pPr>
            <a:endParaRPr lang="en-US" sz="2000" dirty="0" smtClean="0"/>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smtClean="0"/>
              <a:t>You </a:t>
            </a:r>
            <a:r>
              <a:rPr lang="en-US" sz="2000" dirty="0"/>
              <a:t>may see </a:t>
            </a:r>
            <a:r>
              <a:rPr lang="en-US" sz="2000" dirty="0">
                <a:solidFill>
                  <a:srgbClr val="FF0000"/>
                </a:solidFill>
              </a:rPr>
              <a:t>keys more than once</a:t>
            </a:r>
            <a:r>
              <a:rPr lang="en-US" sz="2000" dirty="0"/>
              <a:t>, because </a:t>
            </a:r>
            <a:r>
              <a:rPr lang="en-US" sz="2000" dirty="0">
                <a:solidFill>
                  <a:srgbClr val="FF0000"/>
                </a:solidFill>
              </a:rPr>
              <a:t>Git reads</a:t>
            </a:r>
            <a:r>
              <a:rPr lang="en-US" sz="2000" dirty="0"/>
              <a:t> the </a:t>
            </a:r>
            <a:r>
              <a:rPr lang="en-US" sz="2000" dirty="0">
                <a:solidFill>
                  <a:srgbClr val="FF0000"/>
                </a:solidFill>
              </a:rPr>
              <a:t>same key from different files </a:t>
            </a:r>
            <a:r>
              <a:rPr lang="en-US" sz="2000" dirty="0"/>
              <a:t>(/etc/gitconfig and ~/.gitconfig, for example</a:t>
            </a:r>
            <a:r>
              <a:rPr lang="en-US" sz="2000" dirty="0" smtClean="0"/>
              <a:t>).</a:t>
            </a:r>
          </a:p>
          <a:p>
            <a:pPr marL="457200">
              <a:buFont typeface="Wingdings" panose="05000000000000000000" pitchFamily="2" charset="2"/>
              <a:buChar char="§"/>
            </a:pPr>
            <a:r>
              <a:rPr lang="en-US" sz="2000" dirty="0" smtClean="0"/>
              <a:t>In </a:t>
            </a:r>
            <a:r>
              <a:rPr lang="en-US" sz="2000" dirty="0"/>
              <a:t>this case, Git uses the </a:t>
            </a:r>
            <a:r>
              <a:rPr lang="en-US" sz="2000" dirty="0">
                <a:solidFill>
                  <a:srgbClr val="FF0000"/>
                </a:solidFill>
              </a:rPr>
              <a:t>last value</a:t>
            </a:r>
            <a:r>
              <a:rPr lang="en-US" sz="2000" dirty="0"/>
              <a:t> for </a:t>
            </a:r>
            <a:r>
              <a:rPr lang="en-US" sz="2000" dirty="0">
                <a:solidFill>
                  <a:srgbClr val="FF0000"/>
                </a:solidFill>
              </a:rPr>
              <a:t>each unique key it </a:t>
            </a:r>
            <a:r>
              <a:rPr lang="en-US" sz="2000" dirty="0" smtClean="0">
                <a:solidFill>
                  <a:srgbClr val="FF0000"/>
                </a:solidFill>
              </a:rPr>
              <a:t>sees</a:t>
            </a:r>
            <a:r>
              <a:rPr lang="en-US" sz="2000" dirty="0" smtClean="0"/>
              <a:t>.</a:t>
            </a:r>
          </a:p>
          <a:p>
            <a:pPr marL="457200">
              <a:buFont typeface="Wingdings" panose="05000000000000000000" pitchFamily="2" charset="2"/>
              <a:buChar char="§"/>
            </a:pPr>
            <a:r>
              <a:rPr lang="en-US" sz="2000" dirty="0" smtClean="0"/>
              <a:t>You </a:t>
            </a:r>
            <a:r>
              <a:rPr lang="en-US" sz="2000" dirty="0"/>
              <a:t>can also check what Git thinks a </a:t>
            </a:r>
            <a:r>
              <a:rPr lang="en-US" sz="2000" dirty="0">
                <a:solidFill>
                  <a:srgbClr val="FF0000"/>
                </a:solidFill>
              </a:rPr>
              <a:t>specific key’s value</a:t>
            </a:r>
            <a:r>
              <a:rPr lang="en-US" sz="2000" dirty="0"/>
              <a:t> is by typing git config &lt;key&gt;:</a:t>
            </a:r>
          </a:p>
          <a:p>
            <a:pPr marL="457200">
              <a:buFont typeface="Wingdings" panose="05000000000000000000" pitchFamily="2" charset="2"/>
              <a:buChar char="§"/>
            </a:pPr>
            <a:endParaRPr lang="en-US" sz="2000" dirty="0"/>
          </a:p>
        </p:txBody>
      </p:sp>
      <p:sp>
        <p:nvSpPr>
          <p:cNvPr id="6" name="Date Placeholder 5"/>
          <p:cNvSpPr>
            <a:spLocks noGrp="1"/>
          </p:cNvSpPr>
          <p:nvPr>
            <p:ph type="dt" sz="half" idx="2"/>
          </p:nvPr>
        </p:nvSpPr>
        <p:spPr/>
        <p:txBody>
          <a:bodyPr/>
          <a:lstStyle/>
          <a:p>
            <a:r>
              <a:rPr lang="en-US" smtClean="0"/>
              <a:t>25 Apr 2018</a:t>
            </a:r>
            <a:endParaRPr lang="en-US" dirty="0"/>
          </a:p>
        </p:txBody>
      </p:sp>
      <p:sp>
        <p:nvSpPr>
          <p:cNvPr id="7" name="Footer Placeholder 6"/>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8" name="Slide Number Placeholder 7"/>
          <p:cNvSpPr>
            <a:spLocks noGrp="1"/>
          </p:cNvSpPr>
          <p:nvPr>
            <p:ph type="sldNum" sz="quarter" idx="4"/>
          </p:nvPr>
        </p:nvSpPr>
        <p:spPr/>
        <p:txBody>
          <a:bodyPr/>
          <a:lstStyle/>
          <a:p>
            <a:fld id="{F1012999-1CD9-4014-B1C6-70315F8BBED0}" type="slidenum">
              <a:rPr lang="en-US" smtClean="0"/>
              <a:pPr/>
              <a:t>41</a:t>
            </a:fld>
            <a:endParaRPr lang="en-US" dirty="0"/>
          </a:p>
        </p:txBody>
      </p:sp>
      <p:pic>
        <p:nvPicPr>
          <p:cNvPr id="3" name="Picture 2"/>
          <p:cNvPicPr>
            <a:picLocks noChangeAspect="1"/>
          </p:cNvPicPr>
          <p:nvPr/>
        </p:nvPicPr>
        <p:blipFill>
          <a:blip r:embed="rId2"/>
          <a:stretch>
            <a:fillRect/>
          </a:stretch>
        </p:blipFill>
        <p:spPr>
          <a:xfrm>
            <a:off x="633411" y="5523672"/>
            <a:ext cx="2550055" cy="65572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33411" y="1942240"/>
            <a:ext cx="2740491" cy="1889531"/>
          </a:xfrm>
          <a:prstGeom prst="rect">
            <a:avLst/>
          </a:prstGeom>
          <a:ln>
            <a:solidFill>
              <a:schemeClr val="accent1"/>
            </a:solidFill>
          </a:ln>
        </p:spPr>
      </p:pic>
    </p:spTree>
    <p:extLst>
      <p:ext uri="{BB962C8B-B14F-4D97-AF65-F5344CB8AC3E}">
        <p14:creationId xmlns:p14="http://schemas.microsoft.com/office/powerpoint/2010/main" val="1951982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Getting Help</a:t>
            </a:r>
            <a:endParaRPr lang="en-US" dirty="0">
              <a:solidFill>
                <a:schemeClr val="bg1"/>
              </a:solidFill>
            </a:endParaRPr>
          </a:p>
        </p:txBody>
      </p:sp>
      <p:sp>
        <p:nvSpPr>
          <p:cNvPr id="4" name="Content Placeholder 3"/>
          <p:cNvSpPr>
            <a:spLocks noGrp="1"/>
          </p:cNvSpPr>
          <p:nvPr>
            <p:ph idx="1"/>
          </p:nvPr>
        </p:nvSpPr>
        <p:spPr/>
        <p:txBody>
          <a:bodyPr>
            <a:noAutofit/>
          </a:bodyPr>
          <a:lstStyle/>
          <a:p>
            <a:pPr>
              <a:buFont typeface="Wingdings" panose="05000000000000000000" pitchFamily="2" charset="2"/>
              <a:buChar char="v"/>
            </a:pPr>
            <a:r>
              <a:rPr lang="en-US" dirty="0"/>
              <a:t>If you ever need help while using Git, there are two equivalent ways to get the </a:t>
            </a:r>
            <a:r>
              <a:rPr lang="en-US" dirty="0">
                <a:solidFill>
                  <a:srgbClr val="FF0000"/>
                </a:solidFill>
              </a:rPr>
              <a:t>comprehensive manual page</a:t>
            </a:r>
            <a:r>
              <a:rPr lang="en-US" dirty="0"/>
              <a:t> (</a:t>
            </a:r>
            <a:r>
              <a:rPr lang="en-US" dirty="0">
                <a:solidFill>
                  <a:srgbClr val="FF0000"/>
                </a:solidFill>
              </a:rPr>
              <a:t>manpage</a:t>
            </a:r>
            <a:r>
              <a:rPr lang="en-US" dirty="0"/>
              <a:t>) help for any of the Git commands:</a:t>
            </a:r>
          </a:p>
          <a:p>
            <a:pPr marL="0" indent="0">
              <a:buNone/>
            </a:pPr>
            <a:endParaRPr lang="en-US" dirty="0" smtClean="0"/>
          </a:p>
          <a:p>
            <a:pPr marL="0" indent="0">
              <a:buNone/>
            </a:pPr>
            <a:endParaRPr lang="en-US" dirty="0" smtClean="0"/>
          </a:p>
          <a:p>
            <a:pPr marL="457200">
              <a:buFont typeface="Wingdings" panose="05000000000000000000" pitchFamily="2" charset="2"/>
              <a:buChar char="§"/>
            </a:pPr>
            <a:r>
              <a:rPr lang="en-US" dirty="0" smtClean="0"/>
              <a:t>For </a:t>
            </a:r>
            <a:r>
              <a:rPr lang="en-US" dirty="0"/>
              <a:t>example, you can get the </a:t>
            </a:r>
            <a:r>
              <a:rPr lang="en-US" dirty="0">
                <a:solidFill>
                  <a:srgbClr val="FF0000"/>
                </a:solidFill>
              </a:rPr>
              <a:t>manpage help</a:t>
            </a:r>
            <a:r>
              <a:rPr lang="en-US" dirty="0"/>
              <a:t> for the </a:t>
            </a:r>
            <a:r>
              <a:rPr lang="en-US" dirty="0">
                <a:solidFill>
                  <a:srgbClr val="FF0000"/>
                </a:solidFill>
              </a:rPr>
              <a:t>git config</a:t>
            </a:r>
            <a:r>
              <a:rPr lang="en-US" dirty="0"/>
              <a:t> command by running</a:t>
            </a:r>
          </a:p>
          <a:p>
            <a:pPr indent="0">
              <a:buNone/>
            </a:pPr>
            <a:endParaRPr lang="en-US" dirty="0" smtClean="0"/>
          </a:p>
          <a:p>
            <a:pPr marL="457200">
              <a:buFont typeface="Wingdings" panose="05000000000000000000" pitchFamily="2" charset="2"/>
              <a:buChar char="§"/>
            </a:pPr>
            <a:r>
              <a:rPr lang="en-US" dirty="0" smtClean="0"/>
              <a:t>These commands </a:t>
            </a:r>
            <a:r>
              <a:rPr lang="en-US" dirty="0"/>
              <a:t>are nice because you can access them anywhere, even </a:t>
            </a:r>
            <a:r>
              <a:rPr lang="en-US" dirty="0" smtClean="0">
                <a:solidFill>
                  <a:srgbClr val="FF0000"/>
                </a:solidFill>
              </a:rPr>
              <a:t>offline</a:t>
            </a:r>
            <a:r>
              <a:rPr lang="en-US" dirty="0" smtClean="0"/>
              <a:t>.</a:t>
            </a:r>
          </a:p>
          <a:p>
            <a:pPr marL="457200">
              <a:buFont typeface="Wingdings" panose="05000000000000000000" pitchFamily="2" charset="2"/>
              <a:buChar char="§"/>
            </a:pPr>
            <a:r>
              <a:rPr lang="en-US" dirty="0" smtClean="0"/>
              <a:t>If </a:t>
            </a:r>
            <a:r>
              <a:rPr lang="en-US" dirty="0"/>
              <a:t>the manpages and this book aren’t enough and you need in-person help, you can try the </a:t>
            </a:r>
            <a:r>
              <a:rPr lang="en-US" dirty="0">
                <a:solidFill>
                  <a:srgbClr val="FF0000"/>
                </a:solidFill>
              </a:rPr>
              <a:t>#git </a:t>
            </a:r>
            <a:r>
              <a:rPr lang="en-US" dirty="0"/>
              <a:t>or </a:t>
            </a:r>
            <a:r>
              <a:rPr lang="en-US" dirty="0">
                <a:solidFill>
                  <a:srgbClr val="FF0000"/>
                </a:solidFill>
              </a:rPr>
              <a:t>#github</a:t>
            </a:r>
            <a:r>
              <a:rPr lang="en-US" dirty="0"/>
              <a:t> channel on the </a:t>
            </a:r>
            <a:r>
              <a:rPr lang="en-US" dirty="0">
                <a:solidFill>
                  <a:srgbClr val="FF0000"/>
                </a:solidFill>
              </a:rPr>
              <a:t>Freenode IRC server</a:t>
            </a:r>
            <a:r>
              <a:rPr lang="en-US" dirty="0"/>
              <a:t> (irc.freenode.net</a:t>
            </a:r>
            <a:r>
              <a:rPr lang="en-US" dirty="0" smtClean="0"/>
              <a:t>).</a:t>
            </a:r>
          </a:p>
          <a:p>
            <a:pPr marL="457200">
              <a:buFont typeface="Wingdings" panose="05000000000000000000" pitchFamily="2" charset="2"/>
              <a:buChar char="§"/>
            </a:pPr>
            <a:r>
              <a:rPr lang="en-US" dirty="0" smtClean="0"/>
              <a:t>These </a:t>
            </a:r>
            <a:r>
              <a:rPr lang="en-US" dirty="0"/>
              <a:t>channels are regularly filled with hundreds of people who are all very knowledgeable about Git and are often willing to </a:t>
            </a:r>
            <a:r>
              <a:rPr lang="en-US" dirty="0" smtClean="0"/>
              <a:t>help.</a:t>
            </a:r>
          </a:p>
          <a:p>
            <a:pPr marL="457200">
              <a:buFont typeface="Wingdings" panose="05000000000000000000" pitchFamily="2" charset="2"/>
              <a:buChar char="§"/>
            </a:pPr>
            <a:r>
              <a:rPr lang="en-US" dirty="0" smtClean="0"/>
              <a:t>In </a:t>
            </a:r>
            <a:r>
              <a:rPr lang="en-US" dirty="0"/>
              <a:t>addition, if you </a:t>
            </a:r>
            <a:r>
              <a:rPr lang="en-US" dirty="0">
                <a:solidFill>
                  <a:srgbClr val="FF0000"/>
                </a:solidFill>
              </a:rPr>
              <a:t>don’t need</a:t>
            </a:r>
            <a:r>
              <a:rPr lang="en-US" dirty="0"/>
              <a:t> the </a:t>
            </a:r>
            <a:r>
              <a:rPr lang="en-US" dirty="0">
                <a:solidFill>
                  <a:srgbClr val="FF0000"/>
                </a:solidFill>
              </a:rPr>
              <a:t>full-blown manpage help</a:t>
            </a:r>
            <a:r>
              <a:rPr lang="en-US" dirty="0"/>
              <a:t>, but just need a </a:t>
            </a:r>
            <a:r>
              <a:rPr lang="en-US" dirty="0">
                <a:solidFill>
                  <a:srgbClr val="FF0000"/>
                </a:solidFill>
              </a:rPr>
              <a:t>quick refresher</a:t>
            </a:r>
            <a:r>
              <a:rPr lang="en-US" dirty="0"/>
              <a:t> on the available options for a Git command, you can ask for the more concise “help” output with the -h or --help options, as </a:t>
            </a:r>
            <a:r>
              <a:rPr lang="en-US" dirty="0" smtClean="0"/>
              <a:t>in</a:t>
            </a:r>
            <a:r>
              <a:rPr lang="en-US" dirty="0"/>
              <a:t> </a:t>
            </a:r>
            <a:r>
              <a:rPr lang="en-US" dirty="0" smtClean="0">
                <a:solidFill>
                  <a:srgbClr val="FF0000"/>
                </a:solidFill>
              </a:rPr>
              <a:t>Listing 1</a:t>
            </a:r>
            <a:r>
              <a:rPr lang="en-US" dirty="0" smtClean="0"/>
              <a:t>.</a:t>
            </a:r>
            <a:endParaRPr lang="en-US" dirty="0"/>
          </a:p>
        </p:txBody>
      </p:sp>
      <p:sp>
        <p:nvSpPr>
          <p:cNvPr id="6" name="Date Placeholder 5"/>
          <p:cNvSpPr>
            <a:spLocks noGrp="1"/>
          </p:cNvSpPr>
          <p:nvPr>
            <p:ph type="dt" sz="half" idx="2"/>
          </p:nvPr>
        </p:nvSpPr>
        <p:spPr/>
        <p:txBody>
          <a:bodyPr/>
          <a:lstStyle/>
          <a:p>
            <a:r>
              <a:rPr lang="en-US" smtClean="0"/>
              <a:t>25 Apr 2018</a:t>
            </a:r>
            <a:endParaRPr lang="en-US" dirty="0"/>
          </a:p>
        </p:txBody>
      </p:sp>
      <p:sp>
        <p:nvSpPr>
          <p:cNvPr id="7" name="Footer Placeholder 6"/>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8" name="Slide Number Placeholder 7"/>
          <p:cNvSpPr>
            <a:spLocks noGrp="1"/>
          </p:cNvSpPr>
          <p:nvPr>
            <p:ph type="sldNum" sz="quarter" idx="4"/>
          </p:nvPr>
        </p:nvSpPr>
        <p:spPr/>
        <p:txBody>
          <a:bodyPr/>
          <a:lstStyle/>
          <a:p>
            <a:fld id="{F1012999-1CD9-4014-B1C6-70315F8BBED0}" type="slidenum">
              <a:rPr lang="en-US" smtClean="0"/>
              <a:pPr/>
              <a:t>42</a:t>
            </a:fld>
            <a:endParaRPr lang="en-US" dirty="0"/>
          </a:p>
        </p:txBody>
      </p:sp>
      <p:pic>
        <p:nvPicPr>
          <p:cNvPr id="3" name="Picture 2"/>
          <p:cNvPicPr>
            <a:picLocks noChangeAspect="1"/>
          </p:cNvPicPr>
          <p:nvPr/>
        </p:nvPicPr>
        <p:blipFill>
          <a:blip r:embed="rId2"/>
          <a:stretch>
            <a:fillRect/>
          </a:stretch>
        </p:blipFill>
        <p:spPr>
          <a:xfrm>
            <a:off x="753531" y="1977507"/>
            <a:ext cx="1815498" cy="55685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53531" y="3124532"/>
            <a:ext cx="2257425" cy="390525"/>
          </a:xfrm>
          <a:prstGeom prst="rect">
            <a:avLst/>
          </a:prstGeom>
          <a:ln>
            <a:solidFill>
              <a:schemeClr val="accent1"/>
            </a:solidFill>
          </a:ln>
        </p:spPr>
      </p:pic>
    </p:spTree>
    <p:extLst>
      <p:ext uri="{BB962C8B-B14F-4D97-AF65-F5344CB8AC3E}">
        <p14:creationId xmlns:p14="http://schemas.microsoft.com/office/powerpoint/2010/main" val="32709539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3" name="Picture 2"/>
          <p:cNvPicPr>
            <a:picLocks noChangeAspect="1"/>
          </p:cNvPicPr>
          <p:nvPr/>
        </p:nvPicPr>
        <p:blipFill>
          <a:blip r:embed="rId2"/>
          <a:stretch>
            <a:fillRect/>
          </a:stretch>
        </p:blipFill>
        <p:spPr>
          <a:xfrm>
            <a:off x="152400" y="1268362"/>
            <a:ext cx="8611129" cy="4873792"/>
          </a:xfrm>
          <a:prstGeom prst="rect">
            <a:avLst/>
          </a:prstGeom>
          <a:ln>
            <a:solidFill>
              <a:schemeClr val="accent1"/>
            </a:solidFill>
          </a:ln>
        </p:spPr>
      </p:pic>
    </p:spTree>
    <p:extLst>
      <p:ext uri="{BB962C8B-B14F-4D97-AF65-F5344CB8AC3E}">
        <p14:creationId xmlns:p14="http://schemas.microsoft.com/office/powerpoint/2010/main" val="2663194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Git Basics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8960908" y="4392612"/>
            <a:ext cx="3019425" cy="2390775"/>
          </a:xfrm>
          <a:prstGeom prst="rect">
            <a:avLst/>
          </a:prstGeom>
          <a:ln>
            <a:solidFill>
              <a:schemeClr val="accent1"/>
            </a:solidFill>
          </a:ln>
        </p:spPr>
      </p:pic>
      <p:sp>
        <p:nvSpPr>
          <p:cNvPr id="4" name="Date Placeholder 3"/>
          <p:cNvSpPr>
            <a:spLocks noGrp="1"/>
          </p:cNvSpPr>
          <p:nvPr>
            <p:ph type="dt" sz="half" idx="10"/>
          </p:nvPr>
        </p:nvSpPr>
        <p:spPr/>
        <p:txBody>
          <a:bodyPr/>
          <a:lstStyle/>
          <a:p>
            <a:r>
              <a:rPr lang="en-US" smtClean="0"/>
              <a:t>25 Apr 2018</a:t>
            </a:r>
            <a:endParaRPr lang="en-US"/>
          </a:p>
        </p:txBody>
      </p:sp>
      <p:sp>
        <p:nvSpPr>
          <p:cNvPr id="6" name="Footer Placeholder 5"/>
          <p:cNvSpPr>
            <a:spLocks noGrp="1"/>
          </p:cNvSpPr>
          <p:nvPr>
            <p:ph type="ftr" sz="quarter" idx="11"/>
          </p:nvPr>
        </p:nvSpPr>
        <p:spPr/>
        <p:txBody>
          <a:bodyPr/>
          <a:lstStyle/>
          <a:p>
            <a:r>
              <a:rPr lang="en-US" smtClean="0"/>
              <a:t>Royal Sapphire Edu</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44</a:t>
            </a:fld>
            <a:endParaRPr lang="en-US"/>
          </a:p>
        </p:txBody>
      </p:sp>
    </p:spTree>
    <p:extLst>
      <p:ext uri="{BB962C8B-B14F-4D97-AF65-F5344CB8AC3E}">
        <p14:creationId xmlns:p14="http://schemas.microsoft.com/office/powerpoint/2010/main" val="19668711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If you can read only one chapter to get going with Git, this is </a:t>
            </a:r>
            <a:r>
              <a:rPr lang="en-US" sz="2000" dirty="0" smtClean="0"/>
              <a:t>it.</a:t>
            </a:r>
          </a:p>
          <a:p>
            <a:pPr marL="457200">
              <a:buFont typeface="Wingdings" panose="05000000000000000000" pitchFamily="2" charset="2"/>
              <a:buChar char="§"/>
            </a:pPr>
            <a:r>
              <a:rPr lang="en-US" sz="2000" dirty="0" smtClean="0"/>
              <a:t>This </a:t>
            </a:r>
            <a:r>
              <a:rPr lang="en-US" sz="2000" dirty="0"/>
              <a:t>chapter covers </a:t>
            </a:r>
            <a:r>
              <a:rPr lang="en-US" sz="2000" dirty="0">
                <a:solidFill>
                  <a:srgbClr val="0070C0"/>
                </a:solidFill>
              </a:rPr>
              <a:t>every </a:t>
            </a:r>
            <a:r>
              <a:rPr lang="en-US" sz="2000" dirty="0">
                <a:solidFill>
                  <a:srgbClr val="FF0000"/>
                </a:solidFill>
              </a:rPr>
              <a:t>basic command </a:t>
            </a:r>
            <a:r>
              <a:rPr lang="en-US" sz="2000" dirty="0"/>
              <a:t>you need to do the vast majority of the things you’ll eventually spend your time doing with </a:t>
            </a:r>
            <a:r>
              <a:rPr lang="en-US" sz="2000" dirty="0" smtClean="0"/>
              <a:t>Git.</a:t>
            </a:r>
          </a:p>
          <a:p>
            <a:pPr marL="457200">
              <a:buFont typeface="Wingdings" panose="05000000000000000000" pitchFamily="2" charset="2"/>
              <a:buChar char="§"/>
            </a:pPr>
            <a:r>
              <a:rPr lang="en-US" sz="2000" dirty="0" smtClean="0"/>
              <a:t>By </a:t>
            </a:r>
            <a:r>
              <a:rPr lang="en-US" sz="2000" dirty="0"/>
              <a:t>the end of the chapter, you should be able </a:t>
            </a:r>
            <a:r>
              <a:rPr lang="en-US" sz="2000" dirty="0" smtClean="0"/>
              <a:t>to</a:t>
            </a:r>
          </a:p>
          <a:p>
            <a:pPr marL="685800">
              <a:buFont typeface="Wingdings" panose="05000000000000000000" pitchFamily="2" charset="2"/>
              <a:buChar char="ü"/>
            </a:pPr>
            <a:r>
              <a:rPr lang="en-US" sz="2000" dirty="0" smtClean="0"/>
              <a:t>configure </a:t>
            </a:r>
            <a:r>
              <a:rPr lang="en-US" sz="2000" dirty="0"/>
              <a:t>and initialize a </a:t>
            </a:r>
            <a:r>
              <a:rPr lang="en-US" sz="2000" dirty="0" smtClean="0"/>
              <a:t>repository,</a:t>
            </a:r>
          </a:p>
          <a:p>
            <a:pPr marL="685800">
              <a:buFont typeface="Wingdings" panose="05000000000000000000" pitchFamily="2" charset="2"/>
              <a:buChar char="ü"/>
            </a:pPr>
            <a:r>
              <a:rPr lang="en-US" sz="2000" dirty="0" smtClean="0"/>
              <a:t>begin </a:t>
            </a:r>
            <a:r>
              <a:rPr lang="en-US" sz="2000" dirty="0"/>
              <a:t>and stop tracking </a:t>
            </a:r>
            <a:r>
              <a:rPr lang="en-US" sz="2000" dirty="0" smtClean="0"/>
              <a:t>files</a:t>
            </a:r>
          </a:p>
          <a:p>
            <a:pPr marL="685800">
              <a:buFont typeface="Wingdings" panose="05000000000000000000" pitchFamily="2" charset="2"/>
              <a:buChar char="ü"/>
            </a:pPr>
            <a:r>
              <a:rPr lang="en-US" sz="2000" dirty="0" smtClean="0"/>
              <a:t>stage </a:t>
            </a:r>
            <a:r>
              <a:rPr lang="en-US" sz="2000" dirty="0"/>
              <a:t>and commit </a:t>
            </a:r>
            <a:r>
              <a:rPr lang="en-US" sz="2000" dirty="0" smtClean="0"/>
              <a:t>changes</a:t>
            </a:r>
          </a:p>
          <a:p>
            <a:pPr marL="457200">
              <a:buFont typeface="Wingdings" panose="05000000000000000000" pitchFamily="2" charset="2"/>
              <a:buChar char="§"/>
            </a:pPr>
            <a:r>
              <a:rPr lang="en-US" sz="2000" dirty="0" smtClean="0"/>
              <a:t>We’ll </a:t>
            </a:r>
            <a:r>
              <a:rPr lang="en-US" sz="2000" dirty="0"/>
              <a:t>also show </a:t>
            </a:r>
            <a:r>
              <a:rPr lang="en-US" sz="2000" dirty="0" smtClean="0"/>
              <a:t>you</a:t>
            </a:r>
          </a:p>
          <a:p>
            <a:pPr marL="687388" lvl="1" indent="-225425">
              <a:buFont typeface="Wingdings" panose="05000000000000000000" pitchFamily="2" charset="2"/>
              <a:buChar char="ü"/>
            </a:pPr>
            <a:r>
              <a:rPr lang="en-US" dirty="0" smtClean="0"/>
              <a:t>how </a:t>
            </a:r>
            <a:r>
              <a:rPr lang="en-US" dirty="0"/>
              <a:t>to set up Git to ignore certain files and file </a:t>
            </a:r>
            <a:r>
              <a:rPr lang="en-US" dirty="0" smtClean="0"/>
              <a:t>patterns</a:t>
            </a:r>
          </a:p>
          <a:p>
            <a:pPr marL="687388" lvl="1" indent="-225425">
              <a:buFont typeface="Wingdings" panose="05000000000000000000" pitchFamily="2" charset="2"/>
              <a:buChar char="ü"/>
            </a:pPr>
            <a:r>
              <a:rPr lang="en-US" dirty="0" smtClean="0"/>
              <a:t>how </a:t>
            </a:r>
            <a:r>
              <a:rPr lang="en-US" dirty="0"/>
              <a:t>to undo mistakes quickly and </a:t>
            </a:r>
            <a:r>
              <a:rPr lang="en-US" dirty="0" smtClean="0"/>
              <a:t>easily</a:t>
            </a:r>
          </a:p>
          <a:p>
            <a:pPr marL="687388" lvl="1" indent="-225425">
              <a:buFont typeface="Wingdings" panose="05000000000000000000" pitchFamily="2" charset="2"/>
              <a:buChar char="ü"/>
            </a:pPr>
            <a:r>
              <a:rPr lang="en-US" dirty="0" smtClean="0"/>
              <a:t>how </a:t>
            </a:r>
            <a:r>
              <a:rPr lang="en-US" dirty="0"/>
              <a:t>to </a:t>
            </a:r>
            <a:r>
              <a:rPr lang="en-US" dirty="0">
                <a:solidFill>
                  <a:srgbClr val="FF0000"/>
                </a:solidFill>
              </a:rPr>
              <a:t>browse the history</a:t>
            </a:r>
            <a:r>
              <a:rPr lang="en-US" dirty="0"/>
              <a:t> of your project </a:t>
            </a:r>
            <a:r>
              <a:rPr lang="en-US" dirty="0" smtClean="0"/>
              <a:t>and view </a:t>
            </a:r>
            <a:r>
              <a:rPr lang="en-US" dirty="0"/>
              <a:t>changes between commits, </a:t>
            </a:r>
            <a:r>
              <a:rPr lang="en-US" dirty="0" smtClean="0"/>
              <a:t>and</a:t>
            </a:r>
          </a:p>
          <a:p>
            <a:pPr marL="687388" lvl="1" indent="-225425">
              <a:buFont typeface="Wingdings" panose="05000000000000000000" pitchFamily="2" charset="2"/>
              <a:buChar char="ü"/>
            </a:pPr>
            <a:r>
              <a:rPr lang="en-US" dirty="0" smtClean="0"/>
              <a:t>how </a:t>
            </a:r>
            <a:r>
              <a:rPr lang="en-US" dirty="0"/>
              <a:t>to push and pull from remote </a:t>
            </a:r>
            <a:r>
              <a:rPr lang="en-US" dirty="0" smtClean="0"/>
              <a:t>repositories</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39357199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Getting a Git </a:t>
            </a:r>
            <a:r>
              <a:rPr lang="en-US" dirty="0" smtClean="0">
                <a:solidFill>
                  <a:schemeClr val="bg1"/>
                </a:solidFill>
              </a:rPr>
              <a:t>Repository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typically obtain a </a:t>
            </a:r>
            <a:r>
              <a:rPr lang="en-US" sz="2000" dirty="0">
                <a:solidFill>
                  <a:srgbClr val="FF0000"/>
                </a:solidFill>
              </a:rPr>
              <a:t>Git repository</a:t>
            </a:r>
            <a:r>
              <a:rPr lang="en-US" sz="2000" dirty="0"/>
              <a:t> in one of two </a:t>
            </a:r>
            <a:r>
              <a:rPr lang="en-US" sz="2000" dirty="0" smtClean="0"/>
              <a:t>ways:</a:t>
            </a:r>
          </a:p>
          <a:p>
            <a:pPr marL="685800">
              <a:buFont typeface="Wingdings" panose="05000000000000000000" pitchFamily="2" charset="2"/>
              <a:buChar char="ü"/>
            </a:pPr>
            <a:r>
              <a:rPr lang="en-US" sz="2000" dirty="0" smtClean="0"/>
              <a:t>You </a:t>
            </a:r>
            <a:r>
              <a:rPr lang="en-US" sz="2000" dirty="0"/>
              <a:t>can </a:t>
            </a:r>
            <a:r>
              <a:rPr lang="en-US" sz="2000" dirty="0">
                <a:solidFill>
                  <a:srgbClr val="FF0000"/>
                </a:solidFill>
              </a:rPr>
              <a:t>take</a:t>
            </a:r>
            <a:r>
              <a:rPr lang="en-US" sz="2000" dirty="0"/>
              <a:t> a </a:t>
            </a:r>
            <a:r>
              <a:rPr lang="en-US" sz="2000" dirty="0">
                <a:solidFill>
                  <a:srgbClr val="FF0000"/>
                </a:solidFill>
              </a:rPr>
              <a:t>local directory</a:t>
            </a:r>
            <a:r>
              <a:rPr lang="en-US" sz="2000" dirty="0"/>
              <a:t> that is currently </a:t>
            </a:r>
            <a:r>
              <a:rPr lang="en-US" sz="2000" dirty="0">
                <a:solidFill>
                  <a:srgbClr val="FF0000"/>
                </a:solidFill>
              </a:rPr>
              <a:t>not under </a:t>
            </a:r>
            <a:r>
              <a:rPr lang="en-US" sz="2000" dirty="0">
                <a:solidFill>
                  <a:srgbClr val="0070C0"/>
                </a:solidFill>
              </a:rPr>
              <a:t>version control</a:t>
            </a:r>
            <a:r>
              <a:rPr lang="en-US" sz="2000" dirty="0"/>
              <a:t>, and </a:t>
            </a:r>
            <a:r>
              <a:rPr lang="en-US" sz="2000" dirty="0">
                <a:solidFill>
                  <a:srgbClr val="FF0000"/>
                </a:solidFill>
              </a:rPr>
              <a:t>turn</a:t>
            </a:r>
            <a:r>
              <a:rPr lang="en-US" sz="2000" dirty="0"/>
              <a:t> it into a </a:t>
            </a:r>
            <a:r>
              <a:rPr lang="en-US" sz="2000" dirty="0">
                <a:solidFill>
                  <a:srgbClr val="FF0000"/>
                </a:solidFill>
              </a:rPr>
              <a:t>Git </a:t>
            </a:r>
            <a:r>
              <a:rPr lang="en-US" sz="2000" dirty="0" smtClean="0">
                <a:solidFill>
                  <a:srgbClr val="FF0000"/>
                </a:solidFill>
              </a:rPr>
              <a:t>repository</a:t>
            </a:r>
          </a:p>
          <a:p>
            <a:pPr marL="685800">
              <a:buFont typeface="Wingdings" panose="05000000000000000000" pitchFamily="2" charset="2"/>
              <a:buChar char="ü"/>
            </a:pPr>
            <a:r>
              <a:rPr lang="en-US" sz="2000" dirty="0" smtClean="0"/>
              <a:t>You </a:t>
            </a:r>
            <a:r>
              <a:rPr lang="en-US" sz="2000" dirty="0"/>
              <a:t>can </a:t>
            </a:r>
            <a:r>
              <a:rPr lang="en-US" sz="2000" dirty="0">
                <a:solidFill>
                  <a:srgbClr val="FF0000"/>
                </a:solidFill>
              </a:rPr>
              <a:t>clone</a:t>
            </a:r>
            <a:r>
              <a:rPr lang="en-US" sz="2000" dirty="0"/>
              <a:t> an </a:t>
            </a:r>
            <a:r>
              <a:rPr lang="en-US" sz="2000" dirty="0">
                <a:solidFill>
                  <a:srgbClr val="0070C0"/>
                </a:solidFill>
              </a:rPr>
              <a:t>existing</a:t>
            </a:r>
            <a:r>
              <a:rPr lang="en-US" sz="2000" dirty="0"/>
              <a:t> </a:t>
            </a:r>
            <a:r>
              <a:rPr lang="en-US" sz="2000" dirty="0">
                <a:solidFill>
                  <a:srgbClr val="FF0000"/>
                </a:solidFill>
              </a:rPr>
              <a:t>Git repository</a:t>
            </a:r>
            <a:r>
              <a:rPr lang="en-US" sz="2000" dirty="0"/>
              <a:t> from elsewhere. </a:t>
            </a:r>
            <a:endParaRPr lang="en-US" sz="2000" dirty="0" smtClean="0"/>
          </a:p>
          <a:p>
            <a:pPr marL="457200">
              <a:buFont typeface="Wingdings" panose="05000000000000000000" pitchFamily="2" charset="2"/>
              <a:buChar char="§"/>
            </a:pPr>
            <a:r>
              <a:rPr lang="en-US" sz="2000" dirty="0"/>
              <a:t>I</a:t>
            </a:r>
            <a:r>
              <a:rPr lang="en-US" sz="2000" dirty="0" smtClean="0"/>
              <a:t>n </a:t>
            </a:r>
            <a:r>
              <a:rPr lang="en-US" sz="2000" dirty="0"/>
              <a:t>either case, you end up with a Git repository on your local machine, ready for work</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3655254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Initializing a Repository </a:t>
            </a:r>
            <a:r>
              <a:rPr lang="en-US" dirty="0" smtClean="0"/>
              <a:t>- Existing Directory</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If you have a </a:t>
            </a:r>
            <a:r>
              <a:rPr lang="en-US" sz="2000" dirty="0">
                <a:solidFill>
                  <a:srgbClr val="FF0000"/>
                </a:solidFill>
              </a:rPr>
              <a:t>project directory</a:t>
            </a:r>
            <a:r>
              <a:rPr lang="en-US" sz="2000" dirty="0"/>
              <a:t> that is currently </a:t>
            </a:r>
            <a:r>
              <a:rPr lang="en-US" sz="2000" dirty="0">
                <a:solidFill>
                  <a:srgbClr val="FF0000"/>
                </a:solidFill>
              </a:rPr>
              <a:t>not under version control</a:t>
            </a:r>
            <a:r>
              <a:rPr lang="en-US" sz="2000" dirty="0"/>
              <a:t> and you want to start controlling it with Git, you first need to go to that project’s </a:t>
            </a:r>
            <a:r>
              <a:rPr lang="en-US" sz="2000" dirty="0" smtClean="0"/>
              <a:t>directory.</a:t>
            </a:r>
          </a:p>
          <a:p>
            <a:pPr marL="457200">
              <a:buFont typeface="Wingdings" panose="05000000000000000000" pitchFamily="2" charset="2"/>
              <a:buChar char="§"/>
            </a:pPr>
            <a:r>
              <a:rPr lang="en-US" sz="2000" dirty="0" smtClean="0"/>
              <a:t>If </a:t>
            </a:r>
            <a:r>
              <a:rPr lang="en-US" sz="2000" dirty="0"/>
              <a:t>you’ve never done this, it looks a little different depending on which system you’re running</a:t>
            </a:r>
            <a:r>
              <a:rPr lang="en-US" sz="2000" dirty="0" smtClean="0"/>
              <a:t>:</a:t>
            </a:r>
          </a:p>
          <a:p>
            <a:pPr indent="0">
              <a:buNone/>
            </a:pPr>
            <a:endParaRPr lang="en-US" sz="2000" dirty="0" smtClean="0"/>
          </a:p>
          <a:p>
            <a:pPr indent="0">
              <a:buNone/>
            </a:pPr>
            <a:endParaRPr lang="en-US" sz="2000" dirty="0" smtClean="0"/>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This creates a new subdirectory named </a:t>
            </a:r>
            <a:r>
              <a:rPr lang="en-US" sz="2000" dirty="0">
                <a:solidFill>
                  <a:srgbClr val="FF0000"/>
                </a:solidFill>
              </a:rPr>
              <a:t>.git</a:t>
            </a:r>
            <a:r>
              <a:rPr lang="en-US" sz="2000" dirty="0"/>
              <a:t> that contains all of your necessary repository files — a </a:t>
            </a:r>
            <a:r>
              <a:rPr lang="en-US" sz="2000" dirty="0">
                <a:solidFill>
                  <a:srgbClr val="FF0000"/>
                </a:solidFill>
              </a:rPr>
              <a:t>Git repository </a:t>
            </a:r>
            <a:r>
              <a:rPr lang="en-US" sz="2000" dirty="0" smtClean="0">
                <a:solidFill>
                  <a:srgbClr val="FF0000"/>
                </a:solidFill>
              </a:rPr>
              <a:t>skeleton</a:t>
            </a:r>
            <a:r>
              <a:rPr lang="en-US" sz="2000" dirty="0" smtClean="0"/>
              <a:t>.</a:t>
            </a:r>
          </a:p>
          <a:p>
            <a:pPr marL="457200">
              <a:buFont typeface="Wingdings" panose="05000000000000000000" pitchFamily="2" charset="2"/>
              <a:buChar char="§"/>
            </a:pPr>
            <a:r>
              <a:rPr lang="en-US" sz="2000" dirty="0" smtClean="0"/>
              <a:t>At </a:t>
            </a:r>
            <a:r>
              <a:rPr lang="en-US" sz="2000" dirty="0"/>
              <a:t>this point, nothing in your project is </a:t>
            </a:r>
            <a:r>
              <a:rPr lang="en-US" sz="2000" dirty="0">
                <a:solidFill>
                  <a:srgbClr val="FF0000"/>
                </a:solidFill>
              </a:rPr>
              <a:t>tracked yet</a:t>
            </a:r>
            <a:r>
              <a:rPr lang="en-US" sz="2000" dirty="0"/>
              <a:t>. (See </a:t>
            </a:r>
            <a:r>
              <a:rPr lang="en-US" sz="2000" dirty="0">
                <a:solidFill>
                  <a:srgbClr val="FF0000"/>
                </a:solidFill>
              </a:rPr>
              <a:t>Git Internals</a:t>
            </a:r>
            <a:r>
              <a:rPr lang="en-US" sz="2000" dirty="0"/>
              <a:t> for more information about exactly what files are contained in the .git directory you just created</a:t>
            </a:r>
            <a:r>
              <a:rPr lang="en-US" sz="2000" dirty="0" smtClean="0"/>
              <a:t>.)</a:t>
            </a:r>
          </a:p>
          <a:p>
            <a:pPr marL="457200">
              <a:buFont typeface="Wingdings" panose="05000000000000000000" pitchFamily="2" charset="2"/>
              <a:buChar char="§"/>
            </a:pPr>
            <a:r>
              <a:rPr lang="en-US" sz="2000" dirty="0" smtClean="0"/>
              <a:t>If you want to </a:t>
            </a:r>
            <a:r>
              <a:rPr lang="en-US" sz="2000" dirty="0" smtClean="0">
                <a:solidFill>
                  <a:srgbClr val="FF0000"/>
                </a:solidFill>
              </a:rPr>
              <a:t>start version-controlling</a:t>
            </a:r>
            <a:r>
              <a:rPr lang="en-US" sz="2000" dirty="0" smtClean="0"/>
              <a:t> existing files (as opposed to an empty directory), you should probably begin tracking those files and do an initial commit.</a:t>
            </a:r>
          </a:p>
        </p:txBody>
      </p:sp>
      <p:pic>
        <p:nvPicPr>
          <p:cNvPr id="3" name="Picture 2"/>
          <p:cNvPicPr>
            <a:picLocks noChangeAspect="1"/>
          </p:cNvPicPr>
          <p:nvPr/>
        </p:nvPicPr>
        <p:blipFill>
          <a:blip r:embed="rId3"/>
          <a:stretch>
            <a:fillRect/>
          </a:stretch>
        </p:blipFill>
        <p:spPr>
          <a:xfrm>
            <a:off x="796432" y="2488988"/>
            <a:ext cx="1918193" cy="1731911"/>
          </a:xfrm>
          <a:prstGeom prst="rect">
            <a:avLst/>
          </a:prstGeom>
          <a:ln>
            <a:solidFill>
              <a:schemeClr val="accent1"/>
            </a:solidFill>
          </a:ln>
        </p:spPr>
      </p:pic>
      <p:sp>
        <p:nvSpPr>
          <p:cNvPr id="5" name="Date Placeholder 4"/>
          <p:cNvSpPr>
            <a:spLocks noGrp="1"/>
          </p:cNvSpPr>
          <p:nvPr>
            <p:ph type="dt" sz="half" idx="2"/>
          </p:nvPr>
        </p:nvSpPr>
        <p:spPr/>
        <p:txBody>
          <a:bodyPr/>
          <a:lstStyle/>
          <a:p>
            <a:r>
              <a:rPr lang="en-US" smtClean="0"/>
              <a:t>25 Apr 2018</a:t>
            </a:r>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3029350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r>
              <a:rPr lang="en-US" dirty="0"/>
              <a:t>Initializing a Repository </a:t>
            </a:r>
            <a:r>
              <a:rPr lang="en-US" dirty="0" smtClean="0"/>
              <a:t>- Existing Directory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indent="-233363">
              <a:buFont typeface="Wingdings" panose="05000000000000000000" pitchFamily="2" charset="2"/>
              <a:buChar char="§"/>
            </a:pPr>
            <a:r>
              <a:rPr lang="en-US" dirty="0"/>
              <a:t>You can accomplish that with a few </a:t>
            </a:r>
            <a:r>
              <a:rPr lang="en-US" dirty="0">
                <a:solidFill>
                  <a:srgbClr val="FF0000"/>
                </a:solidFill>
              </a:rPr>
              <a:t>git add commands</a:t>
            </a:r>
            <a:r>
              <a:rPr lang="en-US" dirty="0"/>
              <a:t> that specify the files you want to track, followed by a git commit</a:t>
            </a:r>
            <a:r>
              <a:rPr lang="en-US" dirty="0" smtClean="0"/>
              <a:t>:</a:t>
            </a:r>
            <a:endParaRPr lang="en-US" sz="2000" dirty="0" smtClean="0"/>
          </a:p>
          <a:p>
            <a:pPr indent="0">
              <a:buNone/>
            </a:pPr>
            <a:endParaRPr lang="en-US" sz="2000" dirty="0" smtClean="0"/>
          </a:p>
          <a:p>
            <a:pPr indent="0">
              <a:buNone/>
            </a:pPr>
            <a:endParaRPr lang="en-US" sz="2000" dirty="0"/>
          </a:p>
          <a:p>
            <a:pPr indent="0">
              <a:buNone/>
            </a:pPr>
            <a:endParaRPr lang="en-US" sz="2000" dirty="0"/>
          </a:p>
          <a:p>
            <a:pPr marL="457200">
              <a:buFont typeface="Wingdings" panose="05000000000000000000" pitchFamily="2" charset="2"/>
              <a:buChar char="§"/>
            </a:pPr>
            <a:r>
              <a:rPr lang="en-US" sz="2000" dirty="0"/>
              <a:t>We’ll go over what these commands do in just a </a:t>
            </a:r>
            <a:r>
              <a:rPr lang="en-US" sz="2000" dirty="0" smtClean="0"/>
              <a:t>minute.</a:t>
            </a:r>
          </a:p>
          <a:p>
            <a:pPr marL="457200">
              <a:buFont typeface="Wingdings" panose="05000000000000000000" pitchFamily="2" charset="2"/>
              <a:buChar char="§"/>
            </a:pPr>
            <a:r>
              <a:rPr lang="en-US" sz="2000" dirty="0" smtClean="0"/>
              <a:t>At </a:t>
            </a:r>
            <a:r>
              <a:rPr lang="en-US" sz="2000" dirty="0"/>
              <a:t>this point, you have a Git repository with tracked files and an initial commit</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713862" y="2048366"/>
            <a:ext cx="4659842" cy="965858"/>
          </a:xfrm>
          <a:prstGeom prst="rect">
            <a:avLst/>
          </a:prstGeom>
          <a:ln>
            <a:solidFill>
              <a:schemeClr val="accent1"/>
            </a:solidFill>
          </a:ln>
        </p:spPr>
      </p:pic>
      <p:sp>
        <p:nvSpPr>
          <p:cNvPr id="7" name="Date Placeholder 6"/>
          <p:cNvSpPr>
            <a:spLocks noGrp="1"/>
          </p:cNvSpPr>
          <p:nvPr>
            <p:ph type="dt" sz="half" idx="2"/>
          </p:nvPr>
        </p:nvSpPr>
        <p:spPr/>
        <p:txBody>
          <a:bodyPr/>
          <a:lstStyle/>
          <a:p>
            <a:r>
              <a:rPr lang="en-US" smtClean="0"/>
              <a:t>25 Apr 2018</a:t>
            </a:r>
            <a:endParaRPr lang="en-US" dirty="0"/>
          </a:p>
        </p:txBody>
      </p:sp>
      <p:sp>
        <p:nvSpPr>
          <p:cNvPr id="8" name="Footer Placeholder 7"/>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8"/>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3969444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Cloning an Existing Repository</a:t>
            </a:r>
          </a:p>
        </p:txBody>
      </p:sp>
      <p:sp>
        <p:nvSpPr>
          <p:cNvPr id="3" name="Content Placeholder 2"/>
          <p:cNvSpPr>
            <a:spLocks noGrp="1"/>
          </p:cNvSpPr>
          <p:nvPr>
            <p:ph idx="1"/>
          </p:nvPr>
        </p:nvSpPr>
        <p:spPr/>
        <p:txBody>
          <a:bodyPr/>
          <a:lstStyle/>
          <a:p>
            <a:r>
              <a:rPr lang="en-US" dirty="0" smtClean="0"/>
              <a:t>If </a:t>
            </a:r>
            <a:r>
              <a:rPr lang="en-US" dirty="0"/>
              <a:t>you want to get a copy of an </a:t>
            </a:r>
            <a:r>
              <a:rPr lang="en-US" dirty="0">
                <a:solidFill>
                  <a:srgbClr val="FF0000"/>
                </a:solidFill>
              </a:rPr>
              <a:t>existing Git repository </a:t>
            </a:r>
            <a:r>
              <a:rPr lang="en-US" dirty="0"/>
              <a:t>— for example, a project you’d like to contribute to — the command you need is </a:t>
            </a:r>
            <a:r>
              <a:rPr lang="en-US" dirty="0">
                <a:solidFill>
                  <a:srgbClr val="FF0000"/>
                </a:solidFill>
              </a:rPr>
              <a:t>git </a:t>
            </a:r>
            <a:r>
              <a:rPr lang="en-US" dirty="0" smtClean="0">
                <a:solidFill>
                  <a:srgbClr val="FF0000"/>
                </a:solidFill>
              </a:rPr>
              <a:t>clone</a:t>
            </a:r>
            <a:r>
              <a:rPr lang="en-US" dirty="0" smtClean="0"/>
              <a:t>.</a:t>
            </a:r>
          </a:p>
          <a:p>
            <a:pPr lvl="1"/>
            <a:r>
              <a:rPr lang="en-US" dirty="0" smtClean="0"/>
              <a:t>If </a:t>
            </a:r>
            <a:r>
              <a:rPr lang="en-US" dirty="0"/>
              <a:t>you’re familiar with </a:t>
            </a:r>
            <a:r>
              <a:rPr lang="en-US" dirty="0">
                <a:solidFill>
                  <a:srgbClr val="FF0000"/>
                </a:solidFill>
              </a:rPr>
              <a:t>other VCS systems</a:t>
            </a:r>
            <a:r>
              <a:rPr lang="en-US" dirty="0"/>
              <a:t> such as </a:t>
            </a:r>
            <a:r>
              <a:rPr lang="en-US" dirty="0">
                <a:solidFill>
                  <a:srgbClr val="FF0000"/>
                </a:solidFill>
              </a:rPr>
              <a:t>Subversion</a:t>
            </a:r>
            <a:r>
              <a:rPr lang="en-US" dirty="0"/>
              <a:t>, you’ll notice that the command is "clone" and not "checkout</a:t>
            </a:r>
            <a:r>
              <a:rPr lang="en-US" dirty="0" smtClean="0"/>
              <a:t>".</a:t>
            </a:r>
          </a:p>
          <a:p>
            <a:pPr lvl="1"/>
            <a:r>
              <a:rPr lang="en-US" dirty="0" smtClean="0"/>
              <a:t>This </a:t>
            </a:r>
            <a:r>
              <a:rPr lang="en-US" dirty="0"/>
              <a:t>is an important distinction — instead of getting just a </a:t>
            </a:r>
            <a:r>
              <a:rPr lang="en-US" dirty="0">
                <a:solidFill>
                  <a:srgbClr val="FF0000"/>
                </a:solidFill>
              </a:rPr>
              <a:t>working copy</a:t>
            </a:r>
            <a:r>
              <a:rPr lang="en-US" dirty="0"/>
              <a:t>, Git receives a </a:t>
            </a:r>
            <a:r>
              <a:rPr lang="en-US" dirty="0">
                <a:solidFill>
                  <a:srgbClr val="FF0000"/>
                </a:solidFill>
              </a:rPr>
              <a:t>full copy</a:t>
            </a:r>
            <a:r>
              <a:rPr lang="en-US" dirty="0"/>
              <a:t> of nearly all data that the server </a:t>
            </a:r>
            <a:r>
              <a:rPr lang="en-US" dirty="0" smtClean="0"/>
              <a:t>has.</a:t>
            </a:r>
          </a:p>
          <a:p>
            <a:pPr lvl="1"/>
            <a:r>
              <a:rPr lang="en-US" dirty="0" smtClean="0">
                <a:solidFill>
                  <a:srgbClr val="FF0000"/>
                </a:solidFill>
              </a:rPr>
              <a:t>Every </a:t>
            </a:r>
            <a:r>
              <a:rPr lang="en-US" dirty="0">
                <a:solidFill>
                  <a:srgbClr val="FF0000"/>
                </a:solidFill>
              </a:rPr>
              <a:t>version</a:t>
            </a:r>
            <a:r>
              <a:rPr lang="en-US" dirty="0"/>
              <a:t> of </a:t>
            </a:r>
            <a:r>
              <a:rPr lang="en-US" dirty="0">
                <a:solidFill>
                  <a:srgbClr val="FF0000"/>
                </a:solidFill>
              </a:rPr>
              <a:t>every file</a:t>
            </a:r>
            <a:r>
              <a:rPr lang="en-US" dirty="0"/>
              <a:t> for the history of the project is </a:t>
            </a:r>
            <a:r>
              <a:rPr lang="en-US" dirty="0">
                <a:solidFill>
                  <a:srgbClr val="FF0000"/>
                </a:solidFill>
              </a:rPr>
              <a:t>pulled down by default</a:t>
            </a:r>
            <a:r>
              <a:rPr lang="en-US" dirty="0"/>
              <a:t> when you run </a:t>
            </a:r>
            <a:r>
              <a:rPr lang="en-US" dirty="0">
                <a:solidFill>
                  <a:srgbClr val="FF0000"/>
                </a:solidFill>
              </a:rPr>
              <a:t>git </a:t>
            </a:r>
            <a:r>
              <a:rPr lang="en-US" dirty="0" smtClean="0">
                <a:solidFill>
                  <a:srgbClr val="FF0000"/>
                </a:solidFill>
              </a:rPr>
              <a:t>clone</a:t>
            </a:r>
            <a:r>
              <a:rPr lang="en-US" dirty="0" smtClean="0"/>
              <a:t>.</a:t>
            </a:r>
          </a:p>
          <a:p>
            <a:pPr lvl="1"/>
            <a:r>
              <a:rPr lang="en-US" dirty="0" smtClean="0"/>
              <a:t>In </a:t>
            </a:r>
            <a:r>
              <a:rPr lang="en-US" dirty="0"/>
              <a:t>fact, if your server disk gets corrupted, you can often use nearly </a:t>
            </a:r>
            <a:r>
              <a:rPr lang="en-US" dirty="0">
                <a:solidFill>
                  <a:srgbClr val="FF0000"/>
                </a:solidFill>
              </a:rPr>
              <a:t>any of the clones</a:t>
            </a:r>
            <a:r>
              <a:rPr lang="en-US" dirty="0"/>
              <a:t> on any client to set the </a:t>
            </a:r>
            <a:r>
              <a:rPr lang="en-US" dirty="0">
                <a:solidFill>
                  <a:srgbClr val="FF0000"/>
                </a:solidFill>
              </a:rPr>
              <a:t>server back to the state</a:t>
            </a:r>
            <a:r>
              <a:rPr lang="en-US" dirty="0"/>
              <a:t> it was in when it was cloned (you may </a:t>
            </a:r>
            <a:r>
              <a:rPr lang="en-US" dirty="0">
                <a:solidFill>
                  <a:srgbClr val="FF0000"/>
                </a:solidFill>
              </a:rPr>
              <a:t>lose some server-side hooks </a:t>
            </a:r>
            <a:r>
              <a:rPr lang="en-US" dirty="0"/>
              <a:t>and such, but all the </a:t>
            </a:r>
            <a:r>
              <a:rPr lang="en-US" dirty="0">
                <a:solidFill>
                  <a:srgbClr val="FF0000"/>
                </a:solidFill>
              </a:rPr>
              <a:t>versioned data</a:t>
            </a:r>
            <a:r>
              <a:rPr lang="en-US" dirty="0"/>
              <a:t> would be there — see Getting Git on a Server for more details</a:t>
            </a:r>
            <a:r>
              <a:rPr lang="en-US" dirty="0" smtClean="0"/>
              <a:t>).</a:t>
            </a:r>
          </a:p>
          <a:p>
            <a:pPr lvl="1"/>
            <a:r>
              <a:rPr lang="en-US" dirty="0" smtClean="0"/>
              <a:t>You </a:t>
            </a:r>
            <a:r>
              <a:rPr lang="en-US" dirty="0"/>
              <a:t>clone a repository with git clone &lt;url</a:t>
            </a:r>
            <a:r>
              <a:rPr lang="en-US" dirty="0" smtClean="0"/>
              <a:t>&gt;.</a:t>
            </a:r>
          </a:p>
          <a:p>
            <a:pPr lvl="1"/>
            <a:r>
              <a:rPr lang="en-US" dirty="0" smtClean="0"/>
              <a:t>For </a:t>
            </a:r>
            <a:r>
              <a:rPr lang="en-US" dirty="0"/>
              <a:t>example, if you want to clone the Git linkable library called libgit2, you can do so like this</a:t>
            </a:r>
            <a:r>
              <a:rPr lang="en-US" dirty="0" smtClean="0"/>
              <a:t>:</a:t>
            </a:r>
          </a:p>
          <a:p>
            <a:pPr marL="233363" lvl="1" indent="0">
              <a:buNone/>
            </a:pPr>
            <a:endParaRPr lang="en-US" dirty="0" smtClean="0"/>
          </a:p>
          <a:p>
            <a:pPr marL="233363" lvl="1" indent="0">
              <a:buNone/>
            </a:pPr>
            <a:endParaRPr lang="en-US" dirty="0"/>
          </a:p>
          <a:p>
            <a:pPr lvl="1"/>
            <a:r>
              <a:rPr lang="en-US" dirty="0"/>
              <a:t>That creates a directory named libgit2, initializes a .git directory inside it, pulls down all the data for that repository, and </a:t>
            </a:r>
            <a:r>
              <a:rPr lang="en-US" dirty="0">
                <a:solidFill>
                  <a:srgbClr val="FF0000"/>
                </a:solidFill>
              </a:rPr>
              <a:t>checks out</a:t>
            </a:r>
            <a:r>
              <a:rPr lang="en-US" dirty="0"/>
              <a:t> a </a:t>
            </a:r>
            <a:r>
              <a:rPr lang="en-US" dirty="0">
                <a:solidFill>
                  <a:srgbClr val="FF0000"/>
                </a:solidFill>
              </a:rPr>
              <a:t>working copy</a:t>
            </a:r>
            <a:r>
              <a:rPr lang="en-US" dirty="0"/>
              <a:t> of the latest version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49</a:t>
            </a:fld>
            <a:endParaRPr lang="en-US" dirty="0"/>
          </a:p>
        </p:txBody>
      </p:sp>
      <p:pic>
        <p:nvPicPr>
          <p:cNvPr id="7" name="Picture 6"/>
          <p:cNvPicPr>
            <a:picLocks noChangeAspect="1"/>
          </p:cNvPicPr>
          <p:nvPr/>
        </p:nvPicPr>
        <p:blipFill>
          <a:blip r:embed="rId2"/>
          <a:stretch>
            <a:fillRect/>
          </a:stretch>
        </p:blipFill>
        <p:spPr>
          <a:xfrm>
            <a:off x="741997" y="5185274"/>
            <a:ext cx="5953125" cy="371475"/>
          </a:xfrm>
          <a:prstGeom prst="rect">
            <a:avLst/>
          </a:prstGeom>
          <a:ln>
            <a:solidFill>
              <a:schemeClr val="accent1"/>
            </a:solidFill>
          </a:ln>
        </p:spPr>
      </p:pic>
    </p:spTree>
    <p:extLst>
      <p:ext uri="{BB962C8B-B14F-4D97-AF65-F5344CB8AC3E}">
        <p14:creationId xmlns:p14="http://schemas.microsoft.com/office/powerpoint/2010/main" val="160447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This chapter will be about getting started with Git.</a:t>
            </a:r>
          </a:p>
          <a:p>
            <a:pPr marL="457200">
              <a:buFont typeface="Wingdings" panose="05000000000000000000" pitchFamily="2" charset="2"/>
              <a:buChar char="§"/>
            </a:pPr>
            <a:r>
              <a:rPr lang="en-US" dirty="0"/>
              <a:t>We will begin by explaining some background on </a:t>
            </a:r>
            <a:r>
              <a:rPr lang="en-US" dirty="0">
                <a:solidFill>
                  <a:srgbClr val="FF0000"/>
                </a:solidFill>
              </a:rPr>
              <a:t>version control tools</a:t>
            </a:r>
            <a:r>
              <a:rPr lang="en-US" dirty="0"/>
              <a:t>, then move on to how to get </a:t>
            </a:r>
            <a:r>
              <a:rPr lang="en-US" dirty="0">
                <a:solidFill>
                  <a:srgbClr val="FF0000"/>
                </a:solidFill>
              </a:rPr>
              <a:t>Git</a:t>
            </a:r>
            <a:r>
              <a:rPr lang="en-US" dirty="0"/>
              <a:t> running on your system and finally how to get it set up to start working with.</a:t>
            </a:r>
          </a:p>
          <a:p>
            <a:pPr marL="457200">
              <a:buFont typeface="Wingdings" panose="05000000000000000000" pitchFamily="2" charset="2"/>
              <a:buChar char="§"/>
            </a:pPr>
            <a:r>
              <a:rPr lang="en-US" dirty="0"/>
              <a:t>At the end of this chapter you should understand why Git is around, why you should use it and you should be all set up to do so</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2819712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an Existing </a:t>
            </a:r>
            <a:r>
              <a:rPr lang="en-US" dirty="0" smtClean="0"/>
              <a:t>Repository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If </a:t>
            </a:r>
            <a:r>
              <a:rPr lang="en-US" dirty="0"/>
              <a:t>you go into the new libgit2 directory that was just created, you’ll see the project files in there, ready to be worked on or </a:t>
            </a:r>
            <a:r>
              <a:rPr lang="en-US" dirty="0" smtClean="0"/>
              <a:t>used.</a:t>
            </a:r>
          </a:p>
          <a:p>
            <a:pPr lvl="1"/>
            <a:r>
              <a:rPr lang="en-US" dirty="0" smtClean="0"/>
              <a:t>If </a:t>
            </a:r>
            <a:r>
              <a:rPr lang="en-US" dirty="0"/>
              <a:t>you want to clone the repository into a directory named something other than </a:t>
            </a:r>
            <a:r>
              <a:rPr lang="en-US" dirty="0">
                <a:solidFill>
                  <a:srgbClr val="FF0000"/>
                </a:solidFill>
              </a:rPr>
              <a:t>libgit2</a:t>
            </a:r>
            <a:r>
              <a:rPr lang="en-US" dirty="0"/>
              <a:t>, you can specify that as the next command-line option</a:t>
            </a:r>
            <a:r>
              <a:rPr lang="en-US" dirty="0" smtClean="0"/>
              <a:t>:</a:t>
            </a:r>
          </a:p>
          <a:p>
            <a:pPr marL="233363" lvl="1" indent="0">
              <a:buNone/>
            </a:pPr>
            <a:endParaRPr lang="en-US" dirty="0" smtClean="0"/>
          </a:p>
          <a:p>
            <a:pPr marL="233363" lvl="1" indent="0">
              <a:buNone/>
            </a:pPr>
            <a:endParaRPr lang="en-US" dirty="0"/>
          </a:p>
          <a:p>
            <a:pPr lvl="1"/>
            <a:r>
              <a:rPr lang="en-US" dirty="0"/>
              <a:t>That command does the same thing as the previous one, but the </a:t>
            </a:r>
            <a:r>
              <a:rPr lang="en-US" dirty="0">
                <a:solidFill>
                  <a:srgbClr val="FF0000"/>
                </a:solidFill>
              </a:rPr>
              <a:t>target directory</a:t>
            </a:r>
            <a:r>
              <a:rPr lang="en-US" dirty="0"/>
              <a:t> is called </a:t>
            </a:r>
            <a:r>
              <a:rPr lang="en-US" dirty="0" smtClean="0">
                <a:solidFill>
                  <a:srgbClr val="FF0000"/>
                </a:solidFill>
              </a:rPr>
              <a:t>mylibgit</a:t>
            </a:r>
            <a:r>
              <a:rPr lang="en-US" dirty="0" smtClean="0"/>
              <a:t>.</a:t>
            </a:r>
          </a:p>
          <a:p>
            <a:pPr lvl="1"/>
            <a:r>
              <a:rPr lang="en-US" dirty="0" smtClean="0"/>
              <a:t>Git </a:t>
            </a:r>
            <a:r>
              <a:rPr lang="en-US" dirty="0"/>
              <a:t>has a number of different </a:t>
            </a:r>
            <a:r>
              <a:rPr lang="en-US" dirty="0">
                <a:solidFill>
                  <a:srgbClr val="FF0000"/>
                </a:solidFill>
              </a:rPr>
              <a:t>transfer protocols</a:t>
            </a:r>
            <a:r>
              <a:rPr lang="en-US" dirty="0"/>
              <a:t> you can </a:t>
            </a:r>
            <a:r>
              <a:rPr lang="en-US" dirty="0" smtClean="0"/>
              <a:t>use.</a:t>
            </a:r>
          </a:p>
          <a:p>
            <a:pPr lvl="2"/>
            <a:r>
              <a:rPr lang="en-US" dirty="0" smtClean="0"/>
              <a:t>The </a:t>
            </a:r>
            <a:r>
              <a:rPr lang="en-US" dirty="0"/>
              <a:t>previous example uses the </a:t>
            </a:r>
            <a:r>
              <a:rPr lang="en-US" dirty="0">
                <a:hlinkClick r:id="rId2"/>
              </a:rPr>
              <a:t>https</a:t>
            </a:r>
            <a:r>
              <a:rPr lang="en-US" dirty="0" smtClean="0">
                <a:hlinkClick r:id="rId2"/>
              </a:rPr>
              <a:t>://protocol</a:t>
            </a:r>
            <a:r>
              <a:rPr lang="en-US" dirty="0" smtClean="0"/>
              <a:t>, but </a:t>
            </a:r>
            <a:r>
              <a:rPr lang="en-US" dirty="0"/>
              <a:t>you may also see git</a:t>
            </a:r>
            <a:r>
              <a:rPr lang="en-US" dirty="0" smtClean="0"/>
              <a:t>:// or </a:t>
            </a:r>
            <a:r>
              <a:rPr lang="en-US" dirty="0"/>
              <a:t>user@server:path/to/repo.git, which uses the </a:t>
            </a:r>
            <a:r>
              <a:rPr lang="en-US" dirty="0">
                <a:solidFill>
                  <a:srgbClr val="FF0000"/>
                </a:solidFill>
              </a:rPr>
              <a:t>SSH transfer </a:t>
            </a:r>
            <a:r>
              <a:rPr lang="en-US" dirty="0" smtClean="0">
                <a:solidFill>
                  <a:srgbClr val="FF0000"/>
                </a:solidFill>
              </a:rPr>
              <a:t>protocol</a:t>
            </a:r>
            <a:r>
              <a:rPr lang="en-US" dirty="0" smtClean="0"/>
              <a:t>.</a:t>
            </a:r>
          </a:p>
          <a:p>
            <a:pPr lvl="1"/>
            <a:r>
              <a:rPr lang="en-US" dirty="0" smtClean="0"/>
              <a:t>Getting </a:t>
            </a:r>
            <a:r>
              <a:rPr lang="en-US" dirty="0">
                <a:solidFill>
                  <a:srgbClr val="FF0000"/>
                </a:solidFill>
              </a:rPr>
              <a:t>Git on a Server</a:t>
            </a:r>
            <a:r>
              <a:rPr lang="en-US" dirty="0"/>
              <a:t> will introduce all of the available options the server can set up to access your Git repository and the pros and cons of each</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50</a:t>
            </a:fld>
            <a:endParaRPr lang="en-US" dirty="0"/>
          </a:p>
        </p:txBody>
      </p:sp>
      <p:pic>
        <p:nvPicPr>
          <p:cNvPr id="7" name="Picture 6"/>
          <p:cNvPicPr>
            <a:picLocks noChangeAspect="1"/>
          </p:cNvPicPr>
          <p:nvPr/>
        </p:nvPicPr>
        <p:blipFill>
          <a:blip r:embed="rId3"/>
          <a:stretch>
            <a:fillRect/>
          </a:stretch>
        </p:blipFill>
        <p:spPr>
          <a:xfrm>
            <a:off x="723900" y="2657475"/>
            <a:ext cx="6286500" cy="381000"/>
          </a:xfrm>
          <a:prstGeom prst="rect">
            <a:avLst/>
          </a:prstGeom>
          <a:ln>
            <a:solidFill>
              <a:schemeClr val="accent1"/>
            </a:solidFill>
          </a:ln>
        </p:spPr>
      </p:pic>
    </p:spTree>
    <p:extLst>
      <p:ext uri="{BB962C8B-B14F-4D97-AF65-F5344CB8AC3E}">
        <p14:creationId xmlns:p14="http://schemas.microsoft.com/office/powerpoint/2010/main" val="884938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Recording Changes to the Repository</a:t>
            </a:r>
          </a:p>
        </p:txBody>
      </p:sp>
      <p:sp>
        <p:nvSpPr>
          <p:cNvPr id="3" name="Content Placeholder 2"/>
          <p:cNvSpPr>
            <a:spLocks noGrp="1"/>
          </p:cNvSpPr>
          <p:nvPr>
            <p:ph idx="1"/>
          </p:nvPr>
        </p:nvSpPr>
        <p:spPr/>
        <p:txBody>
          <a:bodyPr/>
          <a:lstStyle/>
          <a:p>
            <a:r>
              <a:rPr lang="en-US" dirty="0" smtClean="0"/>
              <a:t>At </a:t>
            </a:r>
            <a:r>
              <a:rPr lang="en-US" dirty="0"/>
              <a:t>this point, you should have a </a:t>
            </a:r>
            <a:r>
              <a:rPr lang="en-US" dirty="0">
                <a:solidFill>
                  <a:srgbClr val="FF0000"/>
                </a:solidFill>
              </a:rPr>
              <a:t>bona fide Git repository</a:t>
            </a:r>
            <a:r>
              <a:rPr lang="en-US" dirty="0"/>
              <a:t> on your local machine, and a </a:t>
            </a:r>
            <a:r>
              <a:rPr lang="en-US" dirty="0">
                <a:solidFill>
                  <a:srgbClr val="FF0000"/>
                </a:solidFill>
              </a:rPr>
              <a:t>checkout</a:t>
            </a:r>
            <a:r>
              <a:rPr lang="en-US" dirty="0"/>
              <a:t> or </a:t>
            </a:r>
            <a:r>
              <a:rPr lang="en-US" dirty="0">
                <a:solidFill>
                  <a:srgbClr val="FF0000"/>
                </a:solidFill>
              </a:rPr>
              <a:t>working copy</a:t>
            </a:r>
            <a:r>
              <a:rPr lang="en-US" dirty="0"/>
              <a:t> of all of its files in front of </a:t>
            </a:r>
            <a:r>
              <a:rPr lang="en-US" dirty="0" smtClean="0"/>
              <a:t>you.</a:t>
            </a:r>
          </a:p>
          <a:p>
            <a:pPr lvl="1"/>
            <a:r>
              <a:rPr lang="en-US" dirty="0" smtClean="0"/>
              <a:t>Typically</a:t>
            </a:r>
            <a:r>
              <a:rPr lang="en-US" dirty="0"/>
              <a:t>, you’ll want to start making changes and </a:t>
            </a:r>
            <a:r>
              <a:rPr lang="en-US" dirty="0">
                <a:solidFill>
                  <a:srgbClr val="FF0000"/>
                </a:solidFill>
              </a:rPr>
              <a:t>committing snapshots</a:t>
            </a:r>
            <a:r>
              <a:rPr lang="en-US" dirty="0"/>
              <a:t> of those changes into your repository each time the project reaches a state you want to </a:t>
            </a:r>
            <a:r>
              <a:rPr lang="en-US" dirty="0" smtClean="0"/>
              <a:t>record.</a:t>
            </a:r>
          </a:p>
          <a:p>
            <a:pPr lvl="1"/>
            <a:r>
              <a:rPr lang="en-US" dirty="0" smtClean="0"/>
              <a:t>Remember </a:t>
            </a:r>
            <a:r>
              <a:rPr lang="en-US" dirty="0"/>
              <a:t>that each file in your working directory can be in one of two </a:t>
            </a:r>
            <a:r>
              <a:rPr lang="en-US" dirty="0" smtClean="0"/>
              <a:t>states:</a:t>
            </a:r>
          </a:p>
          <a:p>
            <a:pPr lvl="2"/>
            <a:r>
              <a:rPr lang="en-US" dirty="0" smtClean="0"/>
              <a:t>tracked or</a:t>
            </a:r>
          </a:p>
          <a:p>
            <a:pPr lvl="2"/>
            <a:r>
              <a:rPr lang="en-US" dirty="0" smtClean="0"/>
              <a:t>Untracked</a:t>
            </a:r>
          </a:p>
          <a:p>
            <a:pPr lvl="1"/>
            <a:r>
              <a:rPr lang="en-US" dirty="0" smtClean="0"/>
              <a:t>Tracked </a:t>
            </a:r>
            <a:r>
              <a:rPr lang="en-US" dirty="0"/>
              <a:t>files are files that were in the last snapshot; they can </a:t>
            </a:r>
            <a:r>
              <a:rPr lang="en-US" dirty="0" smtClean="0"/>
              <a:t>be</a:t>
            </a:r>
          </a:p>
          <a:p>
            <a:pPr lvl="3"/>
            <a:r>
              <a:rPr lang="en-US" dirty="0" smtClean="0"/>
              <a:t>Unmodified</a:t>
            </a:r>
          </a:p>
          <a:p>
            <a:pPr lvl="3"/>
            <a:r>
              <a:rPr lang="en-US" dirty="0" smtClean="0"/>
              <a:t>modified</a:t>
            </a:r>
            <a:r>
              <a:rPr lang="en-US" dirty="0"/>
              <a:t>, </a:t>
            </a:r>
            <a:r>
              <a:rPr lang="en-US" dirty="0" smtClean="0"/>
              <a:t>or</a:t>
            </a:r>
          </a:p>
          <a:p>
            <a:pPr lvl="3"/>
            <a:r>
              <a:rPr lang="en-US" dirty="0" smtClean="0"/>
              <a:t>Staged</a:t>
            </a:r>
          </a:p>
          <a:p>
            <a:pPr lvl="2"/>
            <a:r>
              <a:rPr lang="en-US" dirty="0" smtClean="0"/>
              <a:t>In </a:t>
            </a:r>
            <a:r>
              <a:rPr lang="en-US" dirty="0"/>
              <a:t>short, tracked files are files that Git knows </a:t>
            </a:r>
            <a:r>
              <a:rPr lang="en-US" dirty="0" smtClean="0"/>
              <a:t>about.</a:t>
            </a:r>
          </a:p>
          <a:p>
            <a:pPr lvl="1"/>
            <a:r>
              <a:rPr lang="en-US" dirty="0" smtClean="0"/>
              <a:t>Untracked </a:t>
            </a:r>
            <a:r>
              <a:rPr lang="en-US" dirty="0"/>
              <a:t>files are everything else — any files in your working directory that were not in your last snapshot and are not in your staging </a:t>
            </a:r>
            <a:r>
              <a:rPr lang="en-US" dirty="0" smtClean="0"/>
              <a:t>area.</a:t>
            </a:r>
          </a:p>
          <a:p>
            <a:pPr lvl="2"/>
            <a:r>
              <a:rPr lang="en-US" dirty="0" smtClean="0"/>
              <a:t>When </a:t>
            </a:r>
            <a:r>
              <a:rPr lang="en-US" dirty="0"/>
              <a:t>you first clone a repository, all of your files will be </a:t>
            </a:r>
            <a:r>
              <a:rPr lang="en-US" dirty="0">
                <a:solidFill>
                  <a:srgbClr val="FF0000"/>
                </a:solidFill>
              </a:rPr>
              <a:t>tracked</a:t>
            </a:r>
            <a:r>
              <a:rPr lang="en-US" dirty="0"/>
              <a:t> and </a:t>
            </a:r>
            <a:r>
              <a:rPr lang="en-US" dirty="0">
                <a:solidFill>
                  <a:srgbClr val="FF0000"/>
                </a:solidFill>
              </a:rPr>
              <a:t>unmodified</a:t>
            </a:r>
            <a:r>
              <a:rPr lang="en-US" dirty="0"/>
              <a:t> because Git just checked them out and you haven’t edited anything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3601854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a:t>
            </a:r>
            <a:r>
              <a:rPr lang="en-US" dirty="0" smtClean="0"/>
              <a:t>Repository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As </a:t>
            </a:r>
            <a:r>
              <a:rPr lang="en-US" dirty="0"/>
              <a:t>you edit files, Git sees them as </a:t>
            </a:r>
            <a:r>
              <a:rPr lang="en-US" dirty="0">
                <a:solidFill>
                  <a:srgbClr val="FF0000"/>
                </a:solidFill>
              </a:rPr>
              <a:t>modified</a:t>
            </a:r>
            <a:r>
              <a:rPr lang="en-US" dirty="0"/>
              <a:t>, because you’ve changed them since your last </a:t>
            </a:r>
            <a:r>
              <a:rPr lang="en-US" dirty="0" smtClean="0"/>
              <a:t>commit.</a:t>
            </a:r>
          </a:p>
          <a:p>
            <a:pPr lvl="2"/>
            <a:r>
              <a:rPr lang="en-US" dirty="0" smtClean="0"/>
              <a:t>As </a:t>
            </a:r>
            <a:r>
              <a:rPr lang="en-US" dirty="0"/>
              <a:t>you work, you selectively stage these modified files and then commit all those staged changes, and the cycle repeats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266417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8</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53</a:t>
            </a:fld>
            <a:endParaRPr lang="en-US" dirty="0"/>
          </a:p>
        </p:txBody>
      </p:sp>
      <p:pic>
        <p:nvPicPr>
          <p:cNvPr id="9" name="Picture 8"/>
          <p:cNvPicPr>
            <a:picLocks noChangeAspect="1"/>
          </p:cNvPicPr>
          <p:nvPr/>
        </p:nvPicPr>
        <p:blipFill>
          <a:blip r:embed="rId2"/>
          <a:stretch>
            <a:fillRect/>
          </a:stretch>
        </p:blipFill>
        <p:spPr>
          <a:xfrm>
            <a:off x="152400" y="1259943"/>
            <a:ext cx="10275978" cy="4656169"/>
          </a:xfrm>
          <a:prstGeom prst="rect">
            <a:avLst/>
          </a:prstGeom>
          <a:ln>
            <a:solidFill>
              <a:schemeClr val="accent1"/>
            </a:solidFill>
          </a:ln>
        </p:spPr>
      </p:pic>
    </p:spTree>
    <p:extLst>
      <p:ext uri="{BB962C8B-B14F-4D97-AF65-F5344CB8AC3E}">
        <p14:creationId xmlns:p14="http://schemas.microsoft.com/office/powerpoint/2010/main" val="673219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Checking the Status of Your Files</a:t>
            </a:r>
          </a:p>
        </p:txBody>
      </p:sp>
      <p:sp>
        <p:nvSpPr>
          <p:cNvPr id="3" name="Content Placeholder 2"/>
          <p:cNvSpPr>
            <a:spLocks noGrp="1"/>
          </p:cNvSpPr>
          <p:nvPr>
            <p:ph idx="1"/>
          </p:nvPr>
        </p:nvSpPr>
        <p:spPr/>
        <p:txBody>
          <a:bodyPr/>
          <a:lstStyle/>
          <a:p>
            <a:r>
              <a:rPr lang="en-US" dirty="0" smtClean="0"/>
              <a:t>The </a:t>
            </a:r>
            <a:r>
              <a:rPr lang="en-US" dirty="0"/>
              <a:t>main tool you use to determine which files are in which state is the </a:t>
            </a:r>
            <a:r>
              <a:rPr lang="en-US" dirty="0">
                <a:solidFill>
                  <a:srgbClr val="FF0000"/>
                </a:solidFill>
              </a:rPr>
              <a:t>git status</a:t>
            </a:r>
            <a:r>
              <a:rPr lang="en-US" dirty="0"/>
              <a:t> </a:t>
            </a:r>
            <a:r>
              <a:rPr lang="en-US" dirty="0" smtClean="0"/>
              <a:t>command.</a:t>
            </a:r>
          </a:p>
          <a:p>
            <a:pPr lvl="1"/>
            <a:r>
              <a:rPr lang="en-US" dirty="0" smtClean="0"/>
              <a:t>If </a:t>
            </a:r>
            <a:r>
              <a:rPr lang="en-US" dirty="0"/>
              <a:t>you run this command directly after a clone, you should see something like this:</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This means you have a clean working directory — in other words, none of your tracked files are modified. </a:t>
            </a:r>
            <a:endParaRPr lang="en-US" dirty="0" smtClean="0"/>
          </a:p>
          <a:p>
            <a:pPr lvl="2"/>
            <a:r>
              <a:rPr lang="en-US" dirty="0" smtClean="0"/>
              <a:t>Git </a:t>
            </a:r>
            <a:r>
              <a:rPr lang="en-US" dirty="0"/>
              <a:t>also doesn’t see any untracked files, or they would be listed </a:t>
            </a:r>
            <a:r>
              <a:rPr lang="en-US" dirty="0" smtClean="0"/>
              <a:t>here.</a:t>
            </a:r>
          </a:p>
          <a:p>
            <a:pPr lvl="2"/>
            <a:r>
              <a:rPr lang="en-US" dirty="0" smtClean="0"/>
              <a:t>Finally</a:t>
            </a:r>
            <a:r>
              <a:rPr lang="en-US" dirty="0"/>
              <a:t>, the command tells you which branch you’re on and informs you that it has not diverged from the same branch on the </a:t>
            </a:r>
            <a:r>
              <a:rPr lang="en-US" dirty="0" smtClean="0"/>
              <a:t>server.</a:t>
            </a:r>
          </a:p>
          <a:p>
            <a:pPr lvl="2"/>
            <a:r>
              <a:rPr lang="en-US" dirty="0" smtClean="0"/>
              <a:t>For </a:t>
            </a:r>
            <a:r>
              <a:rPr lang="en-US" dirty="0"/>
              <a:t>now, that </a:t>
            </a:r>
            <a:r>
              <a:rPr lang="en-US" dirty="0">
                <a:solidFill>
                  <a:srgbClr val="FF0000"/>
                </a:solidFill>
              </a:rPr>
              <a:t>branch</a:t>
            </a:r>
            <a:r>
              <a:rPr lang="en-US" dirty="0"/>
              <a:t> is always “</a:t>
            </a:r>
            <a:r>
              <a:rPr lang="en-US" dirty="0">
                <a:solidFill>
                  <a:srgbClr val="FF0000"/>
                </a:solidFill>
              </a:rPr>
              <a:t>master</a:t>
            </a:r>
            <a:r>
              <a:rPr lang="en-US" dirty="0"/>
              <a:t>”, which is the </a:t>
            </a:r>
            <a:r>
              <a:rPr lang="en-US" dirty="0">
                <a:solidFill>
                  <a:srgbClr val="FF0000"/>
                </a:solidFill>
              </a:rPr>
              <a:t>default</a:t>
            </a:r>
            <a:r>
              <a:rPr lang="en-US" dirty="0"/>
              <a:t>; you won’t worry about it </a:t>
            </a:r>
            <a:r>
              <a:rPr lang="en-US" dirty="0" smtClean="0"/>
              <a:t>here.</a:t>
            </a:r>
          </a:p>
          <a:p>
            <a:pPr lvl="2"/>
            <a:r>
              <a:rPr lang="en-US" dirty="0" smtClean="0"/>
              <a:t>Git </a:t>
            </a:r>
            <a:r>
              <a:rPr lang="en-US" dirty="0"/>
              <a:t>Branching will go over branches and references in detail</a:t>
            </a:r>
            <a:r>
              <a:rPr lang="en-US" dirty="0" smtClean="0"/>
              <a:t>.</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54</a:t>
            </a:fld>
            <a:endParaRPr lang="en-US" dirty="0"/>
          </a:p>
        </p:txBody>
      </p:sp>
      <p:pic>
        <p:nvPicPr>
          <p:cNvPr id="7" name="Picture 6"/>
          <p:cNvPicPr>
            <a:picLocks noChangeAspect="1"/>
          </p:cNvPicPr>
          <p:nvPr/>
        </p:nvPicPr>
        <p:blipFill>
          <a:blip r:embed="rId2"/>
          <a:stretch>
            <a:fillRect/>
          </a:stretch>
        </p:blipFill>
        <p:spPr>
          <a:xfrm>
            <a:off x="714104" y="2149861"/>
            <a:ext cx="5190988" cy="1176405"/>
          </a:xfrm>
          <a:prstGeom prst="rect">
            <a:avLst/>
          </a:prstGeom>
          <a:ln>
            <a:solidFill>
              <a:schemeClr val="accent1"/>
            </a:solidFill>
          </a:ln>
        </p:spPr>
      </p:pic>
    </p:spTree>
    <p:extLst>
      <p:ext uri="{BB962C8B-B14F-4D97-AF65-F5344CB8AC3E}">
        <p14:creationId xmlns:p14="http://schemas.microsoft.com/office/powerpoint/2010/main" val="867588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Let’s </a:t>
            </a:r>
            <a:r>
              <a:rPr lang="en-US" dirty="0"/>
              <a:t>say you add a new file to your project, a simple </a:t>
            </a:r>
            <a:r>
              <a:rPr lang="en-US" dirty="0">
                <a:solidFill>
                  <a:srgbClr val="FF0000"/>
                </a:solidFill>
              </a:rPr>
              <a:t>README</a:t>
            </a:r>
            <a:r>
              <a:rPr lang="en-US" dirty="0"/>
              <a:t> </a:t>
            </a:r>
            <a:r>
              <a:rPr lang="en-US" dirty="0" smtClean="0"/>
              <a:t>file.</a:t>
            </a:r>
          </a:p>
          <a:p>
            <a:pPr lvl="1"/>
            <a:r>
              <a:rPr lang="en-US" dirty="0" smtClean="0"/>
              <a:t>If </a:t>
            </a:r>
            <a:r>
              <a:rPr lang="en-US" dirty="0"/>
              <a:t>the file didn’t exist before, and you run git status, you see your untracked file like so: </a:t>
            </a:r>
            <a:r>
              <a:rPr lang="en-US" dirty="0">
                <a:solidFill>
                  <a:srgbClr val="FF0000"/>
                </a:solidFill>
              </a:rPr>
              <a:t>Listing </a:t>
            </a:r>
            <a:r>
              <a:rPr lang="en-US" dirty="0" smtClean="0">
                <a:solidFill>
                  <a:srgbClr val="FF0000"/>
                </a:solidFill>
              </a:rPr>
              <a:t>8-0</a:t>
            </a:r>
            <a:r>
              <a:rPr lang="en-US" dirty="0" smtClean="0"/>
              <a:t>.</a:t>
            </a:r>
            <a:endParaRPr lang="en-US" dirty="0"/>
          </a:p>
          <a:p>
            <a:pPr lvl="1"/>
            <a:r>
              <a:rPr lang="en-US" dirty="0" smtClean="0"/>
              <a:t>You </a:t>
            </a:r>
            <a:r>
              <a:rPr lang="en-US" dirty="0"/>
              <a:t>can see that your new README file is untracked, because it’s under the “Untracked files” heading in your status </a:t>
            </a:r>
            <a:r>
              <a:rPr lang="en-US" dirty="0" smtClean="0"/>
              <a:t>output.</a:t>
            </a:r>
          </a:p>
          <a:p>
            <a:pPr lvl="1"/>
            <a:r>
              <a:rPr lang="en-US" dirty="0" smtClean="0"/>
              <a:t>Untracked </a:t>
            </a:r>
            <a:r>
              <a:rPr lang="en-US" dirty="0"/>
              <a:t>basically means that Git sees a file you didn’t have in the previous snapshot (commit); Git won’t start including it in your commit snapshots until you explicitly tell it to do </a:t>
            </a:r>
            <a:r>
              <a:rPr lang="en-US" dirty="0" smtClean="0"/>
              <a:t>so.</a:t>
            </a:r>
          </a:p>
          <a:p>
            <a:pPr lvl="1"/>
            <a:r>
              <a:rPr lang="en-US" dirty="0" smtClean="0"/>
              <a:t>It </a:t>
            </a:r>
            <a:r>
              <a:rPr lang="en-US" dirty="0"/>
              <a:t>does this so you don’t accidentally begin including generated binary files or other files that you did not mean to </a:t>
            </a:r>
            <a:r>
              <a:rPr lang="en-US" dirty="0" smtClean="0"/>
              <a:t>include.</a:t>
            </a:r>
          </a:p>
          <a:p>
            <a:pPr lvl="1"/>
            <a:r>
              <a:rPr lang="en-US" dirty="0" smtClean="0"/>
              <a:t>You </a:t>
            </a:r>
            <a:r>
              <a:rPr lang="en-US" dirty="0"/>
              <a:t>do want to start including README, so let’s start tracking the file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55</a:t>
            </a:fld>
            <a:endParaRPr lang="en-US" dirty="0"/>
          </a:p>
        </p:txBody>
      </p:sp>
      <p:sp>
        <p:nvSpPr>
          <p:cNvPr id="8" name="Title 7"/>
          <p:cNvSpPr>
            <a:spLocks noGrp="1"/>
          </p:cNvSpPr>
          <p:nvPr>
            <p:ph type="title"/>
          </p:nvPr>
        </p:nvSpPr>
        <p:spPr/>
        <p:txBody>
          <a:bodyPr/>
          <a:lstStyle/>
          <a:p>
            <a:r>
              <a:rPr lang="en-US" dirty="0" smtClean="0"/>
              <a:t>Adding Files</a:t>
            </a:r>
            <a:endParaRPr lang="en-US" dirty="0"/>
          </a:p>
        </p:txBody>
      </p:sp>
    </p:spTree>
    <p:extLst>
      <p:ext uri="{BB962C8B-B14F-4D97-AF65-F5344CB8AC3E}">
        <p14:creationId xmlns:p14="http://schemas.microsoft.com/office/powerpoint/2010/main" val="4049645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56</a:t>
            </a:fld>
            <a:endParaRPr lang="en-US" dirty="0"/>
          </a:p>
        </p:txBody>
      </p:sp>
      <p:pic>
        <p:nvPicPr>
          <p:cNvPr id="9" name="Picture 8"/>
          <p:cNvPicPr>
            <a:picLocks noChangeAspect="1"/>
          </p:cNvPicPr>
          <p:nvPr/>
        </p:nvPicPr>
        <p:blipFill>
          <a:blip r:embed="rId2"/>
          <a:stretch>
            <a:fillRect/>
          </a:stretch>
        </p:blipFill>
        <p:spPr>
          <a:xfrm>
            <a:off x="152400" y="1293360"/>
            <a:ext cx="8739051" cy="3088952"/>
          </a:xfrm>
          <a:prstGeom prst="rect">
            <a:avLst/>
          </a:prstGeom>
          <a:ln>
            <a:solidFill>
              <a:schemeClr val="accent1"/>
            </a:solidFill>
          </a:ln>
        </p:spPr>
      </p:pic>
      <p:sp>
        <p:nvSpPr>
          <p:cNvPr id="7" name="Title 6"/>
          <p:cNvSpPr>
            <a:spLocks noGrp="1"/>
          </p:cNvSpPr>
          <p:nvPr>
            <p:ph type="title"/>
          </p:nvPr>
        </p:nvSpPr>
        <p:spPr/>
        <p:txBody>
          <a:bodyPr/>
          <a:lstStyle/>
          <a:p>
            <a:r>
              <a:rPr lang="en-US" dirty="0" smtClean="0"/>
              <a:t>Listing 8-0</a:t>
            </a:r>
            <a:endParaRPr lang="en-US" dirty="0"/>
          </a:p>
        </p:txBody>
      </p:sp>
    </p:spTree>
    <p:extLst>
      <p:ext uri="{BB962C8B-B14F-4D97-AF65-F5344CB8AC3E}">
        <p14:creationId xmlns:p14="http://schemas.microsoft.com/office/powerpoint/2010/main" val="887096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Tracking New Files</a:t>
            </a:r>
          </a:p>
        </p:txBody>
      </p:sp>
      <p:sp>
        <p:nvSpPr>
          <p:cNvPr id="3" name="Content Placeholder 2"/>
          <p:cNvSpPr>
            <a:spLocks noGrp="1"/>
          </p:cNvSpPr>
          <p:nvPr>
            <p:ph idx="1"/>
          </p:nvPr>
        </p:nvSpPr>
        <p:spPr/>
        <p:txBody>
          <a:bodyPr/>
          <a:lstStyle/>
          <a:p>
            <a:r>
              <a:rPr lang="en-US" dirty="0" smtClean="0"/>
              <a:t>In </a:t>
            </a:r>
            <a:r>
              <a:rPr lang="en-US" dirty="0"/>
              <a:t>order to begin tracking a new file, you use the command git </a:t>
            </a:r>
            <a:r>
              <a:rPr lang="en-US" dirty="0" smtClean="0"/>
              <a:t>add.</a:t>
            </a:r>
          </a:p>
          <a:p>
            <a:pPr lvl="1"/>
            <a:r>
              <a:rPr lang="en-US" dirty="0" smtClean="0"/>
              <a:t>To </a:t>
            </a:r>
            <a:r>
              <a:rPr lang="en-US" dirty="0"/>
              <a:t>begin tracking the README file, you can run this:</a:t>
            </a:r>
          </a:p>
          <a:p>
            <a:pPr marL="233363" lvl="1" indent="0">
              <a:buNone/>
            </a:pPr>
            <a:endParaRPr lang="en-US" dirty="0"/>
          </a:p>
          <a:p>
            <a:pPr lvl="1"/>
            <a:r>
              <a:rPr lang="en-US" dirty="0"/>
              <a:t>If you run your status command again, you can see that your README file is now tracked and staged to be committed:</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You can tell that it’s staged because it’s under the “</a:t>
            </a:r>
            <a:r>
              <a:rPr lang="en-US" dirty="0">
                <a:solidFill>
                  <a:srgbClr val="FF0000"/>
                </a:solidFill>
              </a:rPr>
              <a:t>Changes to be committed</a:t>
            </a:r>
            <a:r>
              <a:rPr lang="en-US" dirty="0"/>
              <a:t>” </a:t>
            </a:r>
            <a:r>
              <a:rPr lang="en-US" dirty="0" smtClean="0"/>
              <a:t>heading.</a:t>
            </a:r>
          </a:p>
          <a:p>
            <a:pPr lvl="2"/>
            <a:r>
              <a:rPr lang="en-US" dirty="0" smtClean="0"/>
              <a:t>If </a:t>
            </a:r>
            <a:r>
              <a:rPr lang="en-US" dirty="0"/>
              <a:t>you commit at this point, the version of the file at the time you ran git add is what will be in the historical </a:t>
            </a:r>
            <a:r>
              <a:rPr lang="en-US" dirty="0" smtClean="0"/>
              <a:t>snapshot.</a:t>
            </a:r>
          </a:p>
          <a:p>
            <a:pPr lvl="1"/>
            <a:r>
              <a:rPr lang="en-US" dirty="0" smtClean="0"/>
              <a:t>You </a:t>
            </a:r>
            <a:r>
              <a:rPr lang="en-US" dirty="0"/>
              <a:t>may recall that when you ran </a:t>
            </a:r>
            <a:r>
              <a:rPr lang="en-US" dirty="0">
                <a:solidFill>
                  <a:srgbClr val="FF0000"/>
                </a:solidFill>
              </a:rPr>
              <a:t>git init</a:t>
            </a:r>
            <a:r>
              <a:rPr lang="en-US" dirty="0"/>
              <a:t> earlier, you then ran git add &lt;files&gt; — that was to begin tracking files in your </a:t>
            </a:r>
            <a:r>
              <a:rPr lang="en-US" dirty="0" smtClean="0"/>
              <a:t>directory.</a:t>
            </a:r>
          </a:p>
          <a:p>
            <a:pPr lvl="1"/>
            <a:r>
              <a:rPr lang="en-US" dirty="0" smtClean="0"/>
              <a:t>The </a:t>
            </a:r>
            <a:r>
              <a:rPr lang="en-US" dirty="0"/>
              <a:t>git add command takes a path name for either a file or a directory; if it’s a directory, the command adds all the files in </a:t>
            </a:r>
            <a:r>
              <a:rPr lang="en-US" dirty="0" smtClean="0"/>
              <a:t>that directory recursively.</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57</a:t>
            </a:fld>
            <a:endParaRPr lang="en-US" dirty="0"/>
          </a:p>
        </p:txBody>
      </p:sp>
      <p:pic>
        <p:nvPicPr>
          <p:cNvPr id="7" name="Picture 6"/>
          <p:cNvPicPr>
            <a:picLocks noChangeAspect="1"/>
          </p:cNvPicPr>
          <p:nvPr/>
        </p:nvPicPr>
        <p:blipFill>
          <a:blip r:embed="rId2"/>
          <a:stretch>
            <a:fillRect/>
          </a:stretch>
        </p:blipFill>
        <p:spPr>
          <a:xfrm>
            <a:off x="6253164" y="1690461"/>
            <a:ext cx="1976438" cy="34565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976846" y="2655372"/>
            <a:ext cx="3770811" cy="1504669"/>
          </a:xfrm>
          <a:prstGeom prst="rect">
            <a:avLst/>
          </a:prstGeom>
          <a:ln>
            <a:solidFill>
              <a:schemeClr val="accent1"/>
            </a:solidFill>
          </a:ln>
        </p:spPr>
      </p:pic>
    </p:spTree>
    <p:extLst>
      <p:ext uri="{BB962C8B-B14F-4D97-AF65-F5344CB8AC3E}">
        <p14:creationId xmlns:p14="http://schemas.microsoft.com/office/powerpoint/2010/main" val="17337435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Staging Modified Files</a:t>
            </a:r>
          </a:p>
        </p:txBody>
      </p:sp>
      <p:sp>
        <p:nvSpPr>
          <p:cNvPr id="3" name="Content Placeholder 2"/>
          <p:cNvSpPr>
            <a:spLocks noGrp="1"/>
          </p:cNvSpPr>
          <p:nvPr>
            <p:ph idx="1"/>
          </p:nvPr>
        </p:nvSpPr>
        <p:spPr/>
        <p:txBody>
          <a:bodyPr/>
          <a:lstStyle/>
          <a:p>
            <a:r>
              <a:rPr lang="en-US" dirty="0" smtClean="0"/>
              <a:t>Let’s </a:t>
            </a:r>
            <a:r>
              <a:rPr lang="en-US" dirty="0"/>
              <a:t>change a file that was already </a:t>
            </a:r>
            <a:r>
              <a:rPr lang="en-US" dirty="0" smtClean="0"/>
              <a:t>tracked.</a:t>
            </a:r>
          </a:p>
          <a:p>
            <a:pPr lvl="1"/>
            <a:r>
              <a:rPr lang="en-US" dirty="0" smtClean="0"/>
              <a:t>If </a:t>
            </a:r>
            <a:r>
              <a:rPr lang="en-US" dirty="0"/>
              <a:t>you change a previously tracked file called CONTRIBUTING.md and then run your git status command again, you get something that looks like this:</a:t>
            </a:r>
          </a:p>
          <a:p>
            <a:pPr marL="233363" lvl="1" indent="0">
              <a:buNone/>
            </a:pPr>
            <a:endParaRPr lang="en-US" smtClean="0"/>
          </a:p>
          <a:p>
            <a:pPr marL="233363" lvl="1" indent="0">
              <a:buNone/>
            </a:pPr>
            <a:endParaRPr lang="en-US" dirty="0"/>
          </a:p>
          <a:p>
            <a:pPr lvl="1"/>
            <a:r>
              <a:rPr lang="en-US" dirty="0"/>
              <a:t>(Page 27).</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694756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 Status</a:t>
            </a:r>
          </a:p>
        </p:txBody>
      </p:sp>
      <p:sp>
        <p:nvSpPr>
          <p:cNvPr id="3" name="Content Placeholder 2"/>
          <p:cNvSpPr>
            <a:spLocks noGrp="1"/>
          </p:cNvSpPr>
          <p:nvPr>
            <p:ph idx="1"/>
          </p:nvPr>
        </p:nvSpPr>
        <p:spPr/>
        <p:txBody>
          <a:bodyPr/>
          <a:lstStyle/>
          <a:p>
            <a:r>
              <a:rPr lang="en-US" dirty="0" smtClean="0"/>
              <a:t>While </a:t>
            </a:r>
            <a:r>
              <a:rPr lang="en-US" dirty="0"/>
              <a:t>the git status output is pretty comprehensive, it’s also quite wordy. Git also has a short status flag so you can see your changes in a more compact way. If you run git status -s or git status --short you get a far more simplified output from the command:</a:t>
            </a:r>
          </a:p>
          <a:p>
            <a:endParaRPr lang="en-US" dirty="0"/>
          </a:p>
          <a:p>
            <a:r>
              <a:rPr lang="en-US" dirty="0"/>
              <a:t>(Page 28).</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8798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Version Control</a:t>
            </a:r>
            <a:endParaRPr lang="en-US" dirty="0"/>
          </a:p>
        </p:txBody>
      </p:sp>
      <p:sp>
        <p:nvSpPr>
          <p:cNvPr id="3" name="Content Placeholder 2"/>
          <p:cNvSpPr>
            <a:spLocks noGrp="1"/>
          </p:cNvSpPr>
          <p:nvPr>
            <p:ph idx="1"/>
          </p:nvPr>
        </p:nvSpPr>
        <p:spPr/>
        <p:txBody>
          <a:bodyPr/>
          <a:lstStyle/>
          <a:p>
            <a:pPr lvl="0"/>
            <a:r>
              <a:rPr lang="en-US" dirty="0">
                <a:solidFill>
                  <a:prstClr val="black"/>
                </a:solidFill>
              </a:rPr>
              <a:t>What is “version control”, and why should you care?</a:t>
            </a:r>
          </a:p>
          <a:p>
            <a:pPr marL="457200" lvl="0">
              <a:buFont typeface="Wingdings" panose="05000000000000000000" pitchFamily="2" charset="2"/>
              <a:buChar char="§"/>
            </a:pPr>
            <a:r>
              <a:rPr lang="en-US" dirty="0">
                <a:solidFill>
                  <a:srgbClr val="FF0000"/>
                </a:solidFill>
              </a:rPr>
              <a:t>Version control</a:t>
            </a:r>
            <a:r>
              <a:rPr lang="en-US" dirty="0">
                <a:solidFill>
                  <a:prstClr val="black"/>
                </a:solidFill>
              </a:rPr>
              <a:t> is a </a:t>
            </a:r>
            <a:r>
              <a:rPr lang="en-US" dirty="0">
                <a:solidFill>
                  <a:srgbClr val="0070C0"/>
                </a:solidFill>
              </a:rPr>
              <a:t>system</a:t>
            </a:r>
            <a:r>
              <a:rPr lang="en-US" dirty="0">
                <a:solidFill>
                  <a:prstClr val="black"/>
                </a:solidFill>
              </a:rPr>
              <a:t> that </a:t>
            </a:r>
            <a:r>
              <a:rPr lang="en-US" dirty="0">
                <a:solidFill>
                  <a:srgbClr val="0070C0"/>
                </a:solidFill>
              </a:rPr>
              <a:t>records</a:t>
            </a:r>
            <a:r>
              <a:rPr lang="en-US" dirty="0">
                <a:solidFill>
                  <a:prstClr val="black"/>
                </a:solidFill>
              </a:rPr>
              <a:t> </a:t>
            </a:r>
            <a:r>
              <a:rPr lang="en-US" dirty="0">
                <a:solidFill>
                  <a:srgbClr val="FF0000"/>
                </a:solidFill>
              </a:rPr>
              <a:t>changes</a:t>
            </a:r>
            <a:r>
              <a:rPr lang="en-US" dirty="0">
                <a:solidFill>
                  <a:prstClr val="black"/>
                </a:solidFill>
              </a:rPr>
              <a:t> to a </a:t>
            </a:r>
            <a:r>
              <a:rPr lang="en-US" dirty="0">
                <a:solidFill>
                  <a:srgbClr val="FF0000"/>
                </a:solidFill>
              </a:rPr>
              <a:t>file</a:t>
            </a:r>
            <a:r>
              <a:rPr lang="en-US" dirty="0">
                <a:solidFill>
                  <a:prstClr val="black"/>
                </a:solidFill>
              </a:rPr>
              <a:t> or </a:t>
            </a:r>
            <a:r>
              <a:rPr lang="en-US" dirty="0">
                <a:solidFill>
                  <a:srgbClr val="0070C0"/>
                </a:solidFill>
              </a:rPr>
              <a:t>set of </a:t>
            </a:r>
            <a:r>
              <a:rPr lang="en-US" dirty="0">
                <a:solidFill>
                  <a:srgbClr val="FF0000"/>
                </a:solidFill>
              </a:rPr>
              <a:t>files</a:t>
            </a:r>
            <a:r>
              <a:rPr lang="en-US" dirty="0">
                <a:solidFill>
                  <a:prstClr val="black"/>
                </a:solidFill>
              </a:rPr>
              <a:t> </a:t>
            </a:r>
            <a:r>
              <a:rPr lang="en-US" dirty="0">
                <a:solidFill>
                  <a:srgbClr val="0070C0"/>
                </a:solidFill>
              </a:rPr>
              <a:t>over time</a:t>
            </a:r>
            <a:r>
              <a:rPr lang="en-US" dirty="0">
                <a:solidFill>
                  <a:prstClr val="black"/>
                </a:solidFill>
              </a:rPr>
              <a:t> so that you can </a:t>
            </a:r>
            <a:r>
              <a:rPr lang="en-US" dirty="0">
                <a:solidFill>
                  <a:srgbClr val="FF0000"/>
                </a:solidFill>
              </a:rPr>
              <a:t>recall specific versions later</a:t>
            </a:r>
            <a:r>
              <a:rPr lang="en-US" dirty="0">
                <a:solidFill>
                  <a:prstClr val="black"/>
                </a:solidFill>
              </a:rPr>
              <a:t>.</a:t>
            </a:r>
          </a:p>
          <a:p>
            <a:pPr marL="457200" lvl="0">
              <a:buFont typeface="Wingdings" panose="05000000000000000000" pitchFamily="2" charset="2"/>
              <a:buChar char="§"/>
            </a:pPr>
            <a:r>
              <a:rPr lang="en-US" dirty="0">
                <a:solidFill>
                  <a:prstClr val="black"/>
                </a:solidFill>
              </a:rPr>
              <a:t>For the examples in this book, you will use </a:t>
            </a:r>
            <a:r>
              <a:rPr lang="en-US" dirty="0">
                <a:solidFill>
                  <a:srgbClr val="FF0000"/>
                </a:solidFill>
              </a:rPr>
              <a:t>software</a:t>
            </a:r>
            <a:r>
              <a:rPr lang="en-US" dirty="0">
                <a:solidFill>
                  <a:srgbClr val="0070C0"/>
                </a:solidFill>
              </a:rPr>
              <a:t> source code</a:t>
            </a:r>
            <a:r>
              <a:rPr lang="en-US" dirty="0">
                <a:solidFill>
                  <a:prstClr val="black"/>
                </a:solidFill>
              </a:rPr>
              <a:t> as the files being version controlled, though in reality you can do this with nearly any type of file on a computer.</a:t>
            </a:r>
          </a:p>
          <a:p>
            <a:pPr marL="457200" lvl="0">
              <a:buFont typeface="Wingdings" panose="05000000000000000000" pitchFamily="2" charset="2"/>
              <a:buChar char="§"/>
            </a:pPr>
            <a:r>
              <a:rPr lang="en-US" dirty="0">
                <a:solidFill>
                  <a:prstClr val="black"/>
                </a:solidFill>
              </a:rPr>
              <a:t>If you are a </a:t>
            </a:r>
            <a:r>
              <a:rPr lang="en-US" dirty="0">
                <a:solidFill>
                  <a:srgbClr val="FF0000"/>
                </a:solidFill>
              </a:rPr>
              <a:t>graphic</a:t>
            </a:r>
            <a:r>
              <a:rPr lang="en-US" dirty="0">
                <a:solidFill>
                  <a:prstClr val="black"/>
                </a:solidFill>
              </a:rPr>
              <a:t> or web designer and want to keep every version of an image or layout (which you would most certainly want to), a Version Control System (</a:t>
            </a:r>
            <a:r>
              <a:rPr lang="en-US" dirty="0">
                <a:solidFill>
                  <a:srgbClr val="FF0000"/>
                </a:solidFill>
              </a:rPr>
              <a:t>VCS</a:t>
            </a:r>
            <a:r>
              <a:rPr lang="en-US" dirty="0">
                <a:solidFill>
                  <a:prstClr val="black"/>
                </a:solidFill>
              </a:rPr>
              <a:t>) is a very wise thing to use.</a:t>
            </a:r>
          </a:p>
          <a:p>
            <a:pPr marL="457200" lvl="0">
              <a:buFont typeface="Wingdings" panose="05000000000000000000" pitchFamily="2" charset="2"/>
              <a:buChar char="§"/>
            </a:pPr>
            <a:r>
              <a:rPr lang="en-US" dirty="0">
                <a:solidFill>
                  <a:prstClr val="black"/>
                </a:solidFill>
              </a:rPr>
              <a:t>It allows you to revert selected files back to a previous state, revert the entire project back to a previous state, compare changes over time, see who last modified something that might be causing a problem, who introduced an issue and when, and more.</a:t>
            </a:r>
          </a:p>
          <a:p>
            <a:pPr marL="457200" lvl="0">
              <a:buFont typeface="Wingdings" panose="05000000000000000000" pitchFamily="2" charset="2"/>
              <a:buChar char="§"/>
            </a:pPr>
            <a:r>
              <a:rPr lang="en-US" dirty="0">
                <a:solidFill>
                  <a:prstClr val="black"/>
                </a:solidFill>
              </a:rPr>
              <a:t>Using a VCS also generally means that if you screw things up or lose files, you can easily </a:t>
            </a:r>
            <a:r>
              <a:rPr lang="en-US" dirty="0">
                <a:solidFill>
                  <a:srgbClr val="FF0000"/>
                </a:solidFill>
              </a:rPr>
              <a:t>recover</a:t>
            </a:r>
            <a:r>
              <a:rPr lang="en-US" dirty="0">
                <a:solidFill>
                  <a:prstClr val="black"/>
                </a:solidFill>
              </a:rPr>
              <a:t>.</a:t>
            </a:r>
          </a:p>
          <a:p>
            <a:pPr marL="457200" lvl="0">
              <a:buFont typeface="Wingdings" panose="05000000000000000000" pitchFamily="2" charset="2"/>
              <a:buChar char="§"/>
            </a:pPr>
            <a:r>
              <a:rPr lang="en-US" dirty="0">
                <a:solidFill>
                  <a:prstClr val="black"/>
                </a:solidFill>
              </a:rPr>
              <a:t>In addition, you get all this for very little overhead.</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4301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Ignoring Files</a:t>
            </a:r>
          </a:p>
        </p:txBody>
      </p:sp>
      <p:sp>
        <p:nvSpPr>
          <p:cNvPr id="3" name="Content Placeholder 2"/>
          <p:cNvSpPr>
            <a:spLocks noGrp="1"/>
          </p:cNvSpPr>
          <p:nvPr>
            <p:ph idx="1"/>
          </p:nvPr>
        </p:nvSpPr>
        <p:spPr/>
        <p:txBody>
          <a:bodyPr/>
          <a:lstStyle/>
          <a:p>
            <a:r>
              <a:rPr lang="en-US" dirty="0" smtClean="0"/>
              <a:t>Often</a:t>
            </a:r>
            <a:r>
              <a:rPr lang="en-US" dirty="0"/>
              <a:t>, you’ll have a class of files that you don’t want Git to automatically add or even show you as being untracked. These are generally automatically generated files such as log files or files produced by your build system. In such cases, you can create a file listing patterns to match them named .</a:t>
            </a:r>
            <a:r>
              <a:rPr lang="en-US" dirty="0" err="1"/>
              <a:t>gitignore</a:t>
            </a:r>
            <a:r>
              <a:rPr lang="en-US" dirty="0"/>
              <a:t>. Here is an example .</a:t>
            </a:r>
            <a:r>
              <a:rPr lang="en-US" dirty="0" err="1"/>
              <a:t>gitignore</a:t>
            </a:r>
            <a:r>
              <a:rPr lang="en-US" dirty="0"/>
              <a:t> file:</a:t>
            </a:r>
          </a:p>
          <a:p>
            <a:endParaRPr lang="en-US" dirty="0"/>
          </a:p>
          <a:p>
            <a:r>
              <a:rPr lang="en-US" dirty="0"/>
              <a:t>(Page 29).</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236736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Your Staged and Unstaged Changes</a:t>
            </a:r>
          </a:p>
        </p:txBody>
      </p:sp>
      <p:sp>
        <p:nvSpPr>
          <p:cNvPr id="3" name="Content Placeholder 2"/>
          <p:cNvSpPr>
            <a:spLocks noGrp="1"/>
          </p:cNvSpPr>
          <p:nvPr>
            <p:ph idx="1"/>
          </p:nvPr>
        </p:nvSpPr>
        <p:spPr/>
        <p:txBody>
          <a:bodyPr/>
          <a:lstStyle/>
          <a:p>
            <a:r>
              <a:rPr lang="en-US" dirty="0" smtClean="0"/>
              <a:t>If </a:t>
            </a:r>
            <a:r>
              <a:rPr lang="en-US" dirty="0"/>
              <a:t>the git status command is too vague for you — you want to know exactly what you changed, not just which files were changed — you can use the git diff command. We’ll cover git diff in more detail later, but you’ll probably use it most often to answer these two questions: What have you changed but not yet staged? And what have you staged that you are about to commit? Although git status answers those questions very generally by listing the file names, git diff shows you the exact lines added and removed — the patch, as it were. Let’s say you edit and stage the README file again and then edit the CONTRIBUTING.md file without staging it. If you run your git status command, you once again see something like this:</a:t>
            </a:r>
          </a:p>
          <a:p>
            <a:endParaRPr lang="en-US" dirty="0"/>
          </a:p>
          <a:p>
            <a:r>
              <a:rPr lang="en-US" dirty="0"/>
              <a:t>(Page 30).</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3468042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Your Changes</a:t>
            </a:r>
          </a:p>
        </p:txBody>
      </p:sp>
      <p:sp>
        <p:nvSpPr>
          <p:cNvPr id="3" name="Content Placeholder 2"/>
          <p:cNvSpPr>
            <a:spLocks noGrp="1"/>
          </p:cNvSpPr>
          <p:nvPr>
            <p:ph idx="1"/>
          </p:nvPr>
        </p:nvSpPr>
        <p:spPr/>
        <p:txBody>
          <a:bodyPr/>
          <a:lstStyle/>
          <a:p>
            <a:r>
              <a:rPr lang="en-US" dirty="0" smtClean="0"/>
              <a:t>Now </a:t>
            </a:r>
            <a:r>
              <a:rPr lang="en-US" dirty="0"/>
              <a:t>that your staging area is set up the way you want it, you can commit your changes. Remember that anything that is still </a:t>
            </a:r>
            <a:r>
              <a:rPr lang="en-US" dirty="0" err="1"/>
              <a:t>unstaged</a:t>
            </a:r>
            <a:r>
              <a:rPr lang="en-US" dirty="0"/>
              <a:t> — any files you have created or modified that you haven’t run git add on since you edited them — won’t go into this commit. They will stay as modified files on your disk. In this case, let’s say that the last time you ran git status, you saw that everything was staged, so you’re ready to commit your changes. The simplest way to commit is to type git commit:</a:t>
            </a:r>
          </a:p>
          <a:p>
            <a:endParaRPr lang="en-US" dirty="0"/>
          </a:p>
          <a:p>
            <a:r>
              <a:rPr lang="en-US" dirty="0"/>
              <a:t>(Page 33).</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1367879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Skipping the Staging Area</a:t>
            </a:r>
          </a:p>
        </p:txBody>
      </p:sp>
      <p:sp>
        <p:nvSpPr>
          <p:cNvPr id="3" name="Content Placeholder 2"/>
          <p:cNvSpPr>
            <a:spLocks noGrp="1"/>
          </p:cNvSpPr>
          <p:nvPr>
            <p:ph idx="1"/>
          </p:nvPr>
        </p:nvSpPr>
        <p:spPr/>
        <p:txBody>
          <a:bodyPr/>
          <a:lstStyle/>
          <a:p>
            <a:r>
              <a:rPr lang="en-US" dirty="0" smtClean="0"/>
              <a:t>Although </a:t>
            </a:r>
            <a:r>
              <a:rPr lang="en-US" dirty="0"/>
              <a:t>it can be amazingly useful for crafting commits exactly how you want them, the staging area is sometimes a bit more complex than you need in your workflow. If you want to skip the staging area, Git provides a simple shortcut. Adding the -a option to the git commit command makes Git automatically stage every file that is already tracked before doing the commit, letting you skip the git add part:</a:t>
            </a:r>
          </a:p>
          <a:p>
            <a:endParaRPr lang="en-US" dirty="0"/>
          </a:p>
          <a:p>
            <a:r>
              <a:rPr lang="en-US" dirty="0"/>
              <a:t>(Page 34).</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1913348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Removing Files</a:t>
            </a:r>
          </a:p>
        </p:txBody>
      </p:sp>
      <p:sp>
        <p:nvSpPr>
          <p:cNvPr id="3" name="Content Placeholder 2"/>
          <p:cNvSpPr>
            <a:spLocks noGrp="1"/>
          </p:cNvSpPr>
          <p:nvPr>
            <p:ph idx="1"/>
          </p:nvPr>
        </p:nvSpPr>
        <p:spPr/>
        <p:txBody>
          <a:bodyPr/>
          <a:lstStyle/>
          <a:p>
            <a:r>
              <a:rPr lang="en-US" dirty="0" smtClean="0"/>
              <a:t>To </a:t>
            </a:r>
            <a:r>
              <a:rPr lang="en-US" dirty="0"/>
              <a:t>remove a file from Git, you have to remove it from your tracked files (more accurately, remove it from your staging area) and then commit. The git rm command does that, and also removes the file from your working directory so you don’t see it as an untracked file the next time around. If you simply remove the file from your working directory, it shows up under the “Changes not staged for commit” (that is, </a:t>
            </a:r>
            <a:r>
              <a:rPr lang="en-US" dirty="0" err="1"/>
              <a:t>unstaged</a:t>
            </a:r>
            <a:r>
              <a:rPr lang="en-US" dirty="0"/>
              <a:t>) area of your git status output:</a:t>
            </a:r>
          </a:p>
          <a:p>
            <a:endParaRPr lang="en-US" dirty="0"/>
          </a:p>
          <a:p>
            <a:r>
              <a:rPr lang="en-US" dirty="0"/>
              <a:t>(Page 35).</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3413244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Moving Files</a:t>
            </a:r>
          </a:p>
        </p:txBody>
      </p:sp>
      <p:sp>
        <p:nvSpPr>
          <p:cNvPr id="3" name="Content Placeholder 2"/>
          <p:cNvSpPr>
            <a:spLocks noGrp="1"/>
          </p:cNvSpPr>
          <p:nvPr>
            <p:ph idx="1"/>
          </p:nvPr>
        </p:nvSpPr>
        <p:spPr/>
        <p:txBody>
          <a:bodyPr/>
          <a:lstStyle/>
          <a:p>
            <a:r>
              <a:rPr lang="en-US" dirty="0" smtClean="0"/>
              <a:t>Unlike </a:t>
            </a:r>
            <a:r>
              <a:rPr lang="en-US" dirty="0"/>
              <a:t>many other VCS systems, Git doesn’t explicitly track file movement. If you rename a file in Git, no metadata is stored in Git that tells it you renamed the file. However, Git is pretty smart about figuring that out after the fact — we’ll deal with detecting file movement a bit later. Thus it’s a bit confusing that Git has a mv command. If you want to rename a file in Git, you can run something like:</a:t>
            </a:r>
          </a:p>
          <a:p>
            <a:endParaRPr lang="en-US" dirty="0"/>
          </a:p>
          <a:p>
            <a:r>
              <a:rPr lang="en-US" dirty="0"/>
              <a:t>(Page 36).</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501536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the Commit History</a:t>
            </a:r>
          </a:p>
        </p:txBody>
      </p:sp>
      <p:sp>
        <p:nvSpPr>
          <p:cNvPr id="3" name="Content Placeholder 2"/>
          <p:cNvSpPr>
            <a:spLocks noGrp="1"/>
          </p:cNvSpPr>
          <p:nvPr>
            <p:ph idx="1"/>
          </p:nvPr>
        </p:nvSpPr>
        <p:spPr/>
        <p:txBody>
          <a:bodyPr/>
          <a:lstStyle/>
          <a:p>
            <a:r>
              <a:rPr lang="en-US" dirty="0" smtClean="0"/>
              <a:t>After </a:t>
            </a:r>
            <a:r>
              <a:rPr lang="en-US" dirty="0"/>
              <a:t>you have created several commits, or if you have cloned a repository with an existing commit history, you’ll probably want to look back to see what has happened. The most basic and powerful tool to do this is the git log command. These examples use a very simple project called “</a:t>
            </a:r>
            <a:r>
              <a:rPr lang="en-US" dirty="0" err="1"/>
              <a:t>simplegit</a:t>
            </a:r>
            <a:r>
              <a:rPr lang="en-US" dirty="0"/>
              <a:t>”. To get the project, run</a:t>
            </a:r>
          </a:p>
          <a:p>
            <a:endParaRPr lang="en-US" dirty="0"/>
          </a:p>
          <a:p>
            <a:r>
              <a:rPr lang="en-US" dirty="0"/>
              <a:t>(Page 37).</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3877108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Undoing Things</a:t>
            </a:r>
          </a:p>
        </p:txBody>
      </p:sp>
      <p:sp>
        <p:nvSpPr>
          <p:cNvPr id="3" name="Content Placeholder 2"/>
          <p:cNvSpPr>
            <a:spLocks noGrp="1"/>
          </p:cNvSpPr>
          <p:nvPr>
            <p:ph idx="1"/>
          </p:nvPr>
        </p:nvSpPr>
        <p:spPr/>
        <p:txBody>
          <a:bodyPr/>
          <a:lstStyle/>
          <a:p>
            <a:r>
              <a:rPr lang="en-US" dirty="0" smtClean="0"/>
              <a:t>At </a:t>
            </a:r>
            <a:r>
              <a:rPr lang="en-US" dirty="0"/>
              <a:t>any stage, you may want to undo something. Here, we’ll review a few basic tools for undoing changes that you’ve made. Be careful, because you can’t always undo some of these </a:t>
            </a:r>
            <a:r>
              <a:rPr lang="en-US" dirty="0" err="1"/>
              <a:t>undos</a:t>
            </a:r>
            <a:r>
              <a:rPr lang="en-US" dirty="0"/>
              <a:t>. This is one of the few areas in Git where you may lose some work if you do it wrong. One of the common </a:t>
            </a:r>
            <a:r>
              <a:rPr lang="en-US" dirty="0" err="1"/>
              <a:t>undos</a:t>
            </a:r>
            <a:r>
              <a:rPr lang="en-US" dirty="0"/>
              <a:t> takes place when you commit too early and possibly forget to add some files, or you mess up your commit message. If you want to redo that commit, make the additional changes you forgot, stage them, and commit again using the --amend option:</a:t>
            </a:r>
          </a:p>
          <a:p>
            <a:endParaRPr lang="en-US" dirty="0"/>
          </a:p>
          <a:p>
            <a:r>
              <a:rPr lang="en-US" dirty="0"/>
              <a:t>(Page 44).</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498783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Remotes</a:t>
            </a:r>
          </a:p>
        </p:txBody>
      </p:sp>
      <p:sp>
        <p:nvSpPr>
          <p:cNvPr id="3" name="Content Placeholder 2"/>
          <p:cNvSpPr>
            <a:spLocks noGrp="1"/>
          </p:cNvSpPr>
          <p:nvPr>
            <p:ph idx="1"/>
          </p:nvPr>
        </p:nvSpPr>
        <p:spPr/>
        <p:txBody>
          <a:bodyPr/>
          <a:lstStyle/>
          <a:p>
            <a:r>
              <a:rPr lang="en-US" dirty="0" smtClean="0"/>
              <a:t>To </a:t>
            </a:r>
            <a:r>
              <a:rPr lang="en-US" dirty="0"/>
              <a:t>be able to collaborate on any Git project, you need to know how to manage your remote repositories. Remote repositories are versions of your project that are hosted on the Internet or network somewhere. You can have several of them, each of which generally is either read-only or read/write for you. Collaborating with others involves managing these remote repositories and pushing and pulling data to and from them when you need to share work. Managing remote repositories includes knowing how to add remote repositories, remove remotes that are no longer valid, manage various remote branches and define them as being tracked or not, and more. In this section, we’ll cover some of these remote-management skills.</a:t>
            </a:r>
          </a:p>
          <a:p>
            <a:endParaRPr lang="en-US" dirty="0"/>
          </a:p>
          <a:p>
            <a:r>
              <a:rPr lang="en-US" dirty="0"/>
              <a:t>(Page 47).</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3487433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Tagging</a:t>
            </a:r>
          </a:p>
        </p:txBody>
      </p:sp>
      <p:sp>
        <p:nvSpPr>
          <p:cNvPr id="3" name="Content Placeholder 2"/>
          <p:cNvSpPr>
            <a:spLocks noGrp="1"/>
          </p:cNvSpPr>
          <p:nvPr>
            <p:ph idx="1"/>
          </p:nvPr>
        </p:nvSpPr>
        <p:spPr/>
        <p:txBody>
          <a:bodyPr/>
          <a:lstStyle/>
          <a:p>
            <a:r>
              <a:rPr lang="en-US" dirty="0" smtClean="0"/>
              <a:t>Like </a:t>
            </a:r>
            <a:r>
              <a:rPr lang="en-US" dirty="0"/>
              <a:t>most VCSs, Git has the ability to tag specific points in history as being important. Typically people use this functionality to mark release points (v1.0, and so on). In this section, you’ll learn how to list the available tags, how to create new tags, and what the different types of tags are.</a:t>
            </a:r>
          </a:p>
          <a:p>
            <a:endParaRPr lang="en-US" dirty="0"/>
          </a:p>
          <a:p>
            <a:r>
              <a:rPr lang="en-US" dirty="0"/>
              <a:t>(Page 52).</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313698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tx1"/>
                </a:solidFill>
              </a:rPr>
              <a:t>Local Version Control Systems</a:t>
            </a:r>
          </a:p>
        </p:txBody>
      </p:sp>
      <p:sp>
        <p:nvSpPr>
          <p:cNvPr id="3" name="Content Placeholder 2"/>
          <p:cNvSpPr>
            <a:spLocks noGrp="1"/>
          </p:cNvSpPr>
          <p:nvPr>
            <p:ph idx="1"/>
          </p:nvPr>
        </p:nvSpPr>
        <p:spPr/>
        <p:txBody>
          <a:bodyPr/>
          <a:lstStyle/>
          <a:p>
            <a:r>
              <a:rPr lang="en-US" dirty="0"/>
              <a:t>Many people’s version-control method of choice is to copy files into another directory (perhaps a </a:t>
            </a:r>
            <a:r>
              <a:rPr lang="en-US" dirty="0">
                <a:solidFill>
                  <a:srgbClr val="FF0000"/>
                </a:solidFill>
              </a:rPr>
              <a:t>time-stamped directory</a:t>
            </a:r>
            <a:r>
              <a:rPr lang="en-US" dirty="0"/>
              <a:t>, if they’re clever).</a:t>
            </a:r>
          </a:p>
          <a:p>
            <a:pPr marL="457200">
              <a:buFont typeface="Wingdings" panose="05000000000000000000" pitchFamily="2" charset="2"/>
              <a:buChar char="§"/>
            </a:pPr>
            <a:r>
              <a:rPr lang="en-US" dirty="0"/>
              <a:t>This approach is very common because it is so simple, but it is also </a:t>
            </a:r>
            <a:r>
              <a:rPr lang="en-US" dirty="0">
                <a:solidFill>
                  <a:srgbClr val="0070C0"/>
                </a:solidFill>
              </a:rPr>
              <a:t>incredibly</a:t>
            </a:r>
            <a:r>
              <a:rPr lang="en-US" dirty="0"/>
              <a:t> </a:t>
            </a:r>
            <a:r>
              <a:rPr lang="en-US" dirty="0">
                <a:solidFill>
                  <a:srgbClr val="FF0000"/>
                </a:solidFill>
              </a:rPr>
              <a:t>error prone</a:t>
            </a:r>
            <a:r>
              <a:rPr lang="en-US" dirty="0"/>
              <a:t>.</a:t>
            </a:r>
          </a:p>
          <a:p>
            <a:pPr marL="457200">
              <a:buFont typeface="Wingdings" panose="05000000000000000000" pitchFamily="2" charset="2"/>
              <a:buChar char="§"/>
            </a:pPr>
            <a:r>
              <a:rPr lang="en-US" dirty="0"/>
              <a:t>It is easy to forget which directory you’re in and accidentally write to the wrong file or copy over files you don’t mean to.</a:t>
            </a:r>
          </a:p>
          <a:p>
            <a:pPr marL="457200">
              <a:buFont typeface="Wingdings" panose="05000000000000000000" pitchFamily="2" charset="2"/>
              <a:buChar char="§"/>
            </a:pPr>
            <a:r>
              <a:rPr lang="en-US" dirty="0"/>
              <a:t>To deal with this issue, programmers long ago developed </a:t>
            </a:r>
            <a:r>
              <a:rPr lang="en-US" dirty="0">
                <a:solidFill>
                  <a:srgbClr val="FF0000"/>
                </a:solidFill>
              </a:rPr>
              <a:t>local VCSs</a:t>
            </a:r>
            <a:r>
              <a:rPr lang="en-US" dirty="0"/>
              <a:t> that had a </a:t>
            </a:r>
            <a:r>
              <a:rPr lang="en-US" dirty="0">
                <a:solidFill>
                  <a:srgbClr val="0070C0"/>
                </a:solidFill>
              </a:rPr>
              <a:t>simple</a:t>
            </a:r>
            <a:r>
              <a:rPr lang="en-US" dirty="0"/>
              <a:t> </a:t>
            </a:r>
            <a:r>
              <a:rPr lang="en-US" dirty="0">
                <a:solidFill>
                  <a:srgbClr val="FF0000"/>
                </a:solidFill>
              </a:rPr>
              <a:t>database</a:t>
            </a:r>
            <a:r>
              <a:rPr lang="en-US" dirty="0"/>
              <a:t> that kept all the changes to </a:t>
            </a:r>
            <a:r>
              <a:rPr lang="en-US" dirty="0">
                <a:solidFill>
                  <a:srgbClr val="FF0000"/>
                </a:solidFill>
              </a:rPr>
              <a:t>files</a:t>
            </a:r>
            <a:r>
              <a:rPr lang="en-US" dirty="0"/>
              <a:t> under </a:t>
            </a:r>
            <a:r>
              <a:rPr lang="en-US" dirty="0">
                <a:solidFill>
                  <a:srgbClr val="0070C0"/>
                </a:solidFill>
              </a:rPr>
              <a:t>revision control</a:t>
            </a:r>
            <a:r>
              <a:rPr lang="en-US" dirty="0"/>
              <a:t> </a:t>
            </a:r>
            <a:r>
              <a:rPr lang="en-US" dirty="0">
                <a:solidFill>
                  <a:srgbClr val="FF0000"/>
                </a:solidFill>
              </a:rPr>
              <a:t>(Figure 1)</a:t>
            </a:r>
            <a:r>
              <a:rPr lang="en-US" dirty="0"/>
              <a:t>.</a:t>
            </a:r>
          </a:p>
          <a:p>
            <a:pPr marL="457200">
              <a:buFont typeface="Wingdings" panose="05000000000000000000" pitchFamily="2" charset="2"/>
              <a:buChar char="§"/>
            </a:pPr>
            <a:r>
              <a:rPr lang="en-US" dirty="0"/>
              <a:t>One of the more popular VCS tools was a system called </a:t>
            </a:r>
            <a:r>
              <a:rPr lang="en-US" dirty="0">
                <a:solidFill>
                  <a:srgbClr val="FF0000"/>
                </a:solidFill>
              </a:rPr>
              <a:t>RCS</a:t>
            </a:r>
            <a:r>
              <a:rPr lang="en-US" dirty="0"/>
              <a:t>, which is still distributed with many computers today.</a:t>
            </a:r>
          </a:p>
          <a:p>
            <a:pPr marL="457200">
              <a:buFont typeface="Wingdings" panose="05000000000000000000" pitchFamily="2" charset="2"/>
              <a:buChar char="§"/>
            </a:pPr>
            <a:r>
              <a:rPr lang="en-US" dirty="0"/>
              <a:t>RCS works by keeping </a:t>
            </a:r>
            <a:r>
              <a:rPr lang="en-US" dirty="0">
                <a:solidFill>
                  <a:srgbClr val="FF0000"/>
                </a:solidFill>
              </a:rPr>
              <a:t>patch sets</a:t>
            </a:r>
            <a:r>
              <a:rPr lang="en-US" dirty="0"/>
              <a:t> (that is, the </a:t>
            </a:r>
            <a:r>
              <a:rPr lang="en-US" dirty="0">
                <a:solidFill>
                  <a:srgbClr val="FF0000"/>
                </a:solidFill>
              </a:rPr>
              <a:t>differences</a:t>
            </a:r>
            <a:r>
              <a:rPr lang="en-US" dirty="0"/>
              <a:t> </a:t>
            </a:r>
            <a:r>
              <a:rPr lang="en-US" dirty="0">
                <a:solidFill>
                  <a:srgbClr val="0070C0"/>
                </a:solidFill>
              </a:rPr>
              <a:t>between </a:t>
            </a:r>
            <a:r>
              <a:rPr lang="en-US" dirty="0">
                <a:solidFill>
                  <a:srgbClr val="FF0000"/>
                </a:solidFill>
              </a:rPr>
              <a:t>files</a:t>
            </a:r>
            <a:r>
              <a:rPr lang="en-US" dirty="0"/>
              <a:t>) in a special format on disk; it can then re-create what any file looked like at any point in time by </a:t>
            </a:r>
            <a:r>
              <a:rPr lang="en-US" dirty="0">
                <a:solidFill>
                  <a:srgbClr val="FF0000"/>
                </a:solidFill>
              </a:rPr>
              <a:t>adding up</a:t>
            </a:r>
            <a:r>
              <a:rPr lang="en-US" dirty="0"/>
              <a:t> all the </a:t>
            </a:r>
            <a:r>
              <a:rPr lang="en-US" dirty="0">
                <a:solidFill>
                  <a:srgbClr val="FF0000"/>
                </a:solidFill>
              </a:rPr>
              <a:t>patches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3058262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Aliases</a:t>
            </a:r>
          </a:p>
        </p:txBody>
      </p:sp>
      <p:sp>
        <p:nvSpPr>
          <p:cNvPr id="3" name="Content Placeholder 2"/>
          <p:cNvSpPr>
            <a:spLocks noGrp="1"/>
          </p:cNvSpPr>
          <p:nvPr>
            <p:ph idx="1"/>
          </p:nvPr>
        </p:nvSpPr>
        <p:spPr/>
        <p:txBody>
          <a:bodyPr/>
          <a:lstStyle/>
          <a:p>
            <a:r>
              <a:rPr lang="en-US" dirty="0" smtClean="0"/>
              <a:t>Before </a:t>
            </a:r>
            <a:r>
              <a:rPr lang="en-US" dirty="0"/>
              <a:t>we finish this chapter on basic Git, there’s just one little tip that can make your Git experience simpler, easier, and more familiar: aliases. We won’t refer to them or assume you’ve used them later in the book, but you should probably know how to use them. Git doesn’t automatically infer your command if you type it in partially. If you don’t want to type the entire text of each of the Git commands, you can easily set up an alias for each command using git config. Here are a couple of examples you may want to set up:</a:t>
            </a:r>
          </a:p>
          <a:p>
            <a:endParaRPr lang="en-US" dirty="0"/>
          </a:p>
          <a:p>
            <a:r>
              <a:rPr lang="en-US" dirty="0"/>
              <a:t>(Page 57).</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854250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Git Branching</a:t>
            </a:r>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3</a:t>
            </a:r>
            <a:endParaRPr lang="en-US" dirty="0"/>
          </a:p>
        </p:txBody>
      </p:sp>
      <p:pic>
        <p:nvPicPr>
          <p:cNvPr id="7" name="Picture 6"/>
          <p:cNvPicPr>
            <a:picLocks noChangeAspect="1"/>
          </p:cNvPicPr>
          <p:nvPr/>
        </p:nvPicPr>
        <p:blipFill>
          <a:blip r:embed="rId2"/>
          <a:stretch>
            <a:fillRect/>
          </a:stretch>
        </p:blipFill>
        <p:spPr>
          <a:xfrm>
            <a:off x="9734550" y="4297946"/>
            <a:ext cx="2124075" cy="2209800"/>
          </a:xfrm>
          <a:prstGeom prst="rect">
            <a:avLst/>
          </a:prstGeom>
          <a:ln>
            <a:solidFill>
              <a:schemeClr val="accent1"/>
            </a:solidFill>
          </a:ln>
        </p:spPr>
      </p:pic>
    </p:spTree>
    <p:extLst>
      <p:ext uri="{BB962C8B-B14F-4D97-AF65-F5344CB8AC3E}">
        <p14:creationId xmlns:p14="http://schemas.microsoft.com/office/powerpoint/2010/main" val="3270579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211417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Git </a:t>
            </a:r>
            <a:r>
              <a:rPr lang="en-US" dirty="0" smtClean="0"/>
              <a:t>on the Server</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4</a:t>
            </a:r>
            <a:endParaRPr lang="en-US" dirty="0"/>
          </a:p>
        </p:txBody>
      </p:sp>
      <p:pic>
        <p:nvPicPr>
          <p:cNvPr id="8" name="Picture 7"/>
          <p:cNvPicPr>
            <a:picLocks noChangeAspect="1"/>
          </p:cNvPicPr>
          <p:nvPr/>
        </p:nvPicPr>
        <p:blipFill>
          <a:blip r:embed="rId2"/>
          <a:stretch>
            <a:fillRect/>
          </a:stretch>
        </p:blipFill>
        <p:spPr>
          <a:xfrm>
            <a:off x="9315450" y="3383546"/>
            <a:ext cx="2543175" cy="3124200"/>
          </a:xfrm>
          <a:prstGeom prst="rect">
            <a:avLst/>
          </a:prstGeom>
          <a:ln>
            <a:solidFill>
              <a:schemeClr val="accent1"/>
            </a:solidFill>
          </a:ln>
        </p:spPr>
      </p:pic>
    </p:spTree>
    <p:extLst>
      <p:ext uri="{BB962C8B-B14F-4D97-AF65-F5344CB8AC3E}">
        <p14:creationId xmlns:p14="http://schemas.microsoft.com/office/powerpoint/2010/main" val="961214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Distributed Git</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74</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5</a:t>
            </a:r>
            <a:endParaRPr lang="en-US" dirty="0"/>
          </a:p>
        </p:txBody>
      </p:sp>
      <p:pic>
        <p:nvPicPr>
          <p:cNvPr id="8" name="Picture 7"/>
          <p:cNvPicPr>
            <a:picLocks noChangeAspect="1"/>
          </p:cNvPicPr>
          <p:nvPr/>
        </p:nvPicPr>
        <p:blipFill>
          <a:blip r:embed="rId2"/>
          <a:stretch>
            <a:fillRect/>
          </a:stretch>
        </p:blipFill>
        <p:spPr>
          <a:xfrm>
            <a:off x="9591675" y="5298071"/>
            <a:ext cx="2266950" cy="1209675"/>
          </a:xfrm>
          <a:prstGeom prst="rect">
            <a:avLst/>
          </a:prstGeom>
          <a:ln>
            <a:solidFill>
              <a:schemeClr val="accent1"/>
            </a:solidFill>
          </a:ln>
        </p:spPr>
      </p:pic>
    </p:spTree>
    <p:extLst>
      <p:ext uri="{BB962C8B-B14F-4D97-AF65-F5344CB8AC3E}">
        <p14:creationId xmlns:p14="http://schemas.microsoft.com/office/powerpoint/2010/main" val="13645127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GitHub</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75</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6</a:t>
            </a:r>
            <a:endParaRPr lang="en-US" dirty="0"/>
          </a:p>
        </p:txBody>
      </p:sp>
      <p:pic>
        <p:nvPicPr>
          <p:cNvPr id="8" name="Picture 7"/>
          <p:cNvPicPr>
            <a:picLocks noChangeAspect="1"/>
          </p:cNvPicPr>
          <p:nvPr/>
        </p:nvPicPr>
        <p:blipFill>
          <a:blip r:embed="rId2"/>
          <a:stretch>
            <a:fillRect/>
          </a:stretch>
        </p:blipFill>
        <p:spPr>
          <a:xfrm>
            <a:off x="9505950" y="4583696"/>
            <a:ext cx="2352675" cy="1924050"/>
          </a:xfrm>
          <a:prstGeom prst="rect">
            <a:avLst/>
          </a:prstGeom>
          <a:ln>
            <a:solidFill>
              <a:schemeClr val="accent1"/>
            </a:solidFill>
          </a:ln>
        </p:spPr>
      </p:pic>
    </p:spTree>
    <p:extLst>
      <p:ext uri="{BB962C8B-B14F-4D97-AF65-F5344CB8AC3E}">
        <p14:creationId xmlns:p14="http://schemas.microsoft.com/office/powerpoint/2010/main" val="12596752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Git Tools</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76</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7</a:t>
            </a:r>
            <a:endParaRPr lang="en-US" dirty="0"/>
          </a:p>
        </p:txBody>
      </p:sp>
      <p:pic>
        <p:nvPicPr>
          <p:cNvPr id="9" name="Picture 8"/>
          <p:cNvPicPr>
            <a:picLocks noChangeAspect="1"/>
          </p:cNvPicPr>
          <p:nvPr/>
        </p:nvPicPr>
        <p:blipFill>
          <a:blip r:embed="rId2"/>
          <a:stretch>
            <a:fillRect/>
          </a:stretch>
        </p:blipFill>
        <p:spPr>
          <a:xfrm>
            <a:off x="9686925" y="2002421"/>
            <a:ext cx="2171700" cy="4505325"/>
          </a:xfrm>
          <a:prstGeom prst="rect">
            <a:avLst/>
          </a:prstGeom>
          <a:ln>
            <a:solidFill>
              <a:schemeClr val="accent1"/>
            </a:solidFill>
          </a:ln>
        </p:spPr>
      </p:pic>
    </p:spTree>
    <p:extLst>
      <p:ext uri="{BB962C8B-B14F-4D97-AF65-F5344CB8AC3E}">
        <p14:creationId xmlns:p14="http://schemas.microsoft.com/office/powerpoint/2010/main" val="1503832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Customizing Git</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77</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8</a:t>
            </a:r>
            <a:endParaRPr lang="en-US" dirty="0"/>
          </a:p>
        </p:txBody>
      </p:sp>
      <p:pic>
        <p:nvPicPr>
          <p:cNvPr id="7" name="Picture 6"/>
          <p:cNvPicPr>
            <a:picLocks noChangeAspect="1"/>
          </p:cNvPicPr>
          <p:nvPr/>
        </p:nvPicPr>
        <p:blipFill>
          <a:blip r:embed="rId2"/>
          <a:stretch>
            <a:fillRect/>
          </a:stretch>
        </p:blipFill>
        <p:spPr>
          <a:xfrm>
            <a:off x="9515475" y="4840871"/>
            <a:ext cx="2343150" cy="1666875"/>
          </a:xfrm>
          <a:prstGeom prst="rect">
            <a:avLst/>
          </a:prstGeom>
          <a:ln>
            <a:solidFill>
              <a:schemeClr val="accent1"/>
            </a:solidFill>
          </a:ln>
        </p:spPr>
      </p:pic>
    </p:spTree>
    <p:extLst>
      <p:ext uri="{BB962C8B-B14F-4D97-AF65-F5344CB8AC3E}">
        <p14:creationId xmlns:p14="http://schemas.microsoft.com/office/powerpoint/2010/main" val="15171892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Git and Other Systems</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sp>
        <p:nvSpPr>
          <p:cNvPr id="6" name="Text Placeholder 5"/>
          <p:cNvSpPr>
            <a:spLocks noGrp="1"/>
          </p:cNvSpPr>
          <p:nvPr>
            <p:ph type="body" sz="quarter" idx="16"/>
          </p:nvPr>
        </p:nvSpPr>
        <p:spPr>
          <a:prstGeom prst="rect">
            <a:avLst/>
          </a:prstGeom>
        </p:spPr>
        <p:txBody>
          <a:bodyPr/>
          <a:lstStyle/>
          <a:p>
            <a:r>
              <a:rPr lang="en-US" dirty="0" smtClean="0"/>
              <a:t>9</a:t>
            </a:r>
            <a:endParaRPr lang="en-US" dirty="0"/>
          </a:p>
        </p:txBody>
      </p:sp>
      <p:pic>
        <p:nvPicPr>
          <p:cNvPr id="8" name="Picture 7"/>
          <p:cNvPicPr>
            <a:picLocks noChangeAspect="1"/>
          </p:cNvPicPr>
          <p:nvPr/>
        </p:nvPicPr>
        <p:blipFill>
          <a:blip r:embed="rId2"/>
          <a:stretch>
            <a:fillRect/>
          </a:stretch>
        </p:blipFill>
        <p:spPr>
          <a:xfrm>
            <a:off x="9877425" y="5631446"/>
            <a:ext cx="1981200" cy="876300"/>
          </a:xfrm>
          <a:prstGeom prst="rect">
            <a:avLst/>
          </a:prstGeom>
          <a:ln>
            <a:solidFill>
              <a:schemeClr val="accent1"/>
            </a:solidFill>
          </a:ln>
        </p:spPr>
      </p:pic>
    </p:spTree>
    <p:extLst>
      <p:ext uri="{BB962C8B-B14F-4D97-AF65-F5344CB8AC3E}">
        <p14:creationId xmlns:p14="http://schemas.microsoft.com/office/powerpoint/2010/main" val="3674715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Git Internals</a:t>
            </a:r>
            <a:endParaRPr lang="en-US" dirty="0"/>
          </a:p>
        </p:txBody>
      </p:sp>
      <p:sp>
        <p:nvSpPr>
          <p:cNvPr id="3" name="Date Placeholder 2"/>
          <p:cNvSpPr>
            <a:spLocks noGrp="1"/>
          </p:cNvSpPr>
          <p:nvPr>
            <p:ph type="dt" sz="half" idx="2"/>
          </p:nvPr>
        </p:nvSpPr>
        <p:spPr/>
        <p:txBody>
          <a:bodyPr/>
          <a:lstStyle/>
          <a:p>
            <a:r>
              <a:rPr lang="en-US" smtClean="0"/>
              <a:t>25 Apr 2018</a:t>
            </a:r>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79</a:t>
            </a:fld>
            <a:endParaRPr lang="en-US" dirty="0"/>
          </a:p>
        </p:txBody>
      </p:sp>
      <p:sp>
        <p:nvSpPr>
          <p:cNvPr id="13" name="Text Placeholder 12"/>
          <p:cNvSpPr>
            <a:spLocks noGrp="1"/>
          </p:cNvSpPr>
          <p:nvPr>
            <p:ph type="body" sz="quarter" idx="16"/>
          </p:nvPr>
        </p:nvSpPr>
        <p:spPr/>
        <p:txBody>
          <a:bodyPr/>
          <a:lstStyle/>
          <a:p>
            <a:r>
              <a:rPr lang="en-US" dirty="0" smtClean="0"/>
              <a:t>10</a:t>
            </a:r>
            <a:endParaRPr lang="en-US" dirty="0"/>
          </a:p>
        </p:txBody>
      </p:sp>
      <p:pic>
        <p:nvPicPr>
          <p:cNvPr id="8" name="Picture 7"/>
          <p:cNvPicPr>
            <a:picLocks noChangeAspect="1"/>
          </p:cNvPicPr>
          <p:nvPr/>
        </p:nvPicPr>
        <p:blipFill>
          <a:blip r:embed="rId2"/>
          <a:stretch>
            <a:fillRect/>
          </a:stretch>
        </p:blipFill>
        <p:spPr>
          <a:xfrm>
            <a:off x="9658350" y="3697871"/>
            <a:ext cx="2200275" cy="2809875"/>
          </a:xfrm>
          <a:prstGeom prst="rect">
            <a:avLst/>
          </a:prstGeom>
          <a:ln>
            <a:solidFill>
              <a:schemeClr val="accent1"/>
            </a:solidFill>
          </a:ln>
        </p:spPr>
      </p:pic>
    </p:spTree>
    <p:extLst>
      <p:ext uri="{BB962C8B-B14F-4D97-AF65-F5344CB8AC3E}">
        <p14:creationId xmlns:p14="http://schemas.microsoft.com/office/powerpoint/2010/main" val="201366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a:t>
            </a:r>
            <a:endParaRPr lang="en-US" dirty="0"/>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8</a:t>
            </a:fld>
            <a:endParaRPr lang="en-US" dirty="0"/>
          </a:p>
        </p:txBody>
      </p:sp>
      <p:pic>
        <p:nvPicPr>
          <p:cNvPr id="7" name="Picture 6"/>
          <p:cNvPicPr>
            <a:picLocks noChangeAspect="1"/>
          </p:cNvPicPr>
          <p:nvPr/>
        </p:nvPicPr>
        <p:blipFill>
          <a:blip r:embed="rId2"/>
          <a:stretch>
            <a:fillRect/>
          </a:stretch>
        </p:blipFill>
        <p:spPr>
          <a:xfrm>
            <a:off x="111095" y="1320801"/>
            <a:ext cx="5183563" cy="4546600"/>
          </a:xfrm>
          <a:prstGeom prst="rect">
            <a:avLst/>
          </a:prstGeom>
          <a:ln>
            <a:solidFill>
              <a:schemeClr val="accent1"/>
            </a:solidFill>
          </a:ln>
        </p:spPr>
      </p:pic>
    </p:spTree>
    <p:extLst>
      <p:ext uri="{BB962C8B-B14F-4D97-AF65-F5344CB8AC3E}">
        <p14:creationId xmlns:p14="http://schemas.microsoft.com/office/powerpoint/2010/main" val="3474541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25 Apr 2018</a:t>
            </a:r>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80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4737879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dirty="0" smtClean="0">
                          <a:latin typeface="Gill Sans MT" panose="020B0502020104020203" pitchFamily="34" charset="0"/>
                        </a:rPr>
                        <a:t>Popular VCS Tools</a:t>
                      </a:r>
                    </a:p>
                  </a:txBody>
                  <a:tcPr/>
                </a:tc>
                <a:extLst>
                  <a:ext uri="{0D108BD9-81ED-4DB2-BD59-A6C34878D82A}">
                    <a16:rowId xmlns:a16="http://schemas.microsoft.com/office/drawing/2014/main" val="181716194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85789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Popular VCS Tools</a:t>
            </a:r>
            <a:endParaRPr lang="en-US" dirty="0"/>
          </a:p>
        </p:txBody>
      </p:sp>
      <p:sp>
        <p:nvSpPr>
          <p:cNvPr id="3" name="Content Placeholder 2"/>
          <p:cNvSpPr>
            <a:spLocks noGrp="1"/>
          </p:cNvSpPr>
          <p:nvPr>
            <p:ph idx="1"/>
          </p:nvPr>
        </p:nvSpPr>
        <p:spPr/>
        <p:txBody>
          <a:bodyPr/>
          <a:lstStyle/>
          <a:p>
            <a:r>
              <a:rPr lang="en-US" dirty="0"/>
              <a:t>Consider the below table:</a:t>
            </a: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81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83612204"/>
              </p:ext>
            </p:extLst>
          </p:nvPr>
        </p:nvGraphicFramePr>
        <p:xfrm>
          <a:off x="432043" y="1740988"/>
          <a:ext cx="9431867" cy="3708400"/>
        </p:xfrm>
        <a:graphic>
          <a:graphicData uri="http://schemas.openxmlformats.org/drawingml/2006/table">
            <a:tbl>
              <a:tblPr firstRow="1" bandRow="1">
                <a:tableStyleId>{69012ECD-51FC-41F1-AA8D-1B2483CD663E}</a:tableStyleId>
              </a:tblPr>
              <a:tblGrid>
                <a:gridCol w="3234266">
                  <a:extLst>
                    <a:ext uri="{9D8B030D-6E8A-4147-A177-3AD203B41FA5}">
                      <a16:colId xmlns:a16="http://schemas.microsoft.com/office/drawing/2014/main" val="2543601486"/>
                    </a:ext>
                  </a:extLst>
                </a:gridCol>
                <a:gridCol w="1921933">
                  <a:extLst>
                    <a:ext uri="{9D8B030D-6E8A-4147-A177-3AD203B41FA5}">
                      <a16:colId xmlns:a16="http://schemas.microsoft.com/office/drawing/2014/main" val="3426420008"/>
                    </a:ext>
                  </a:extLst>
                </a:gridCol>
                <a:gridCol w="2057400">
                  <a:extLst>
                    <a:ext uri="{9D8B030D-6E8A-4147-A177-3AD203B41FA5}">
                      <a16:colId xmlns:a16="http://schemas.microsoft.com/office/drawing/2014/main" val="3633225891"/>
                    </a:ext>
                  </a:extLst>
                </a:gridCol>
                <a:gridCol w="2218268">
                  <a:extLst>
                    <a:ext uri="{9D8B030D-6E8A-4147-A177-3AD203B41FA5}">
                      <a16:colId xmlns:a16="http://schemas.microsoft.com/office/drawing/2014/main" val="1683756869"/>
                    </a:ext>
                  </a:extLst>
                </a:gridCol>
              </a:tblGrid>
              <a:tr h="370840">
                <a:tc>
                  <a:txBody>
                    <a:bodyPr/>
                    <a:lstStyle/>
                    <a:p>
                      <a:r>
                        <a:rPr lang="en-US" sz="1600" kern="1200" dirty="0" smtClean="0">
                          <a:solidFill>
                            <a:schemeClr val="bg1"/>
                          </a:solidFill>
                          <a:latin typeface="Gill Sans MT" panose="020B0502020104020203" pitchFamily="34" charset="0"/>
                          <a:ea typeface="+mn-ea"/>
                          <a:cs typeface="+mn-cs"/>
                        </a:rPr>
                        <a:t>SVN</a:t>
                      </a:r>
                      <a:endParaRPr lang="en-US" sz="1600" kern="1200" dirty="0">
                        <a:solidFill>
                          <a:schemeClr val="bg1"/>
                        </a:solidFill>
                        <a:latin typeface="Gill Sans MT" panose="020B0502020104020203" pitchFamily="34" charset="0"/>
                        <a:ea typeface="+mn-ea"/>
                        <a:cs typeface="+mn-cs"/>
                      </a:endParaRPr>
                    </a:p>
                  </a:txBody>
                  <a:tcPr/>
                </a:tc>
                <a:tc>
                  <a:txBody>
                    <a:bodyPr/>
                    <a:lstStyle/>
                    <a:p>
                      <a:r>
                        <a:rPr lang="en-US" sz="1600" kern="1200" dirty="0" smtClean="0">
                          <a:solidFill>
                            <a:schemeClr val="bg1"/>
                          </a:solidFill>
                          <a:latin typeface="Gill Sans MT" panose="020B0502020104020203" pitchFamily="34" charset="0"/>
                          <a:ea typeface="+mn-ea"/>
                          <a:cs typeface="+mn-cs"/>
                        </a:rPr>
                        <a:t>Type</a:t>
                      </a:r>
                      <a:endParaRPr lang="en-US" sz="1600" kern="1200" dirty="0">
                        <a:solidFill>
                          <a:schemeClr val="bg1"/>
                        </a:solidFill>
                        <a:latin typeface="Gill Sans MT" panose="020B0502020104020203" pitchFamily="34" charset="0"/>
                        <a:ea typeface="+mn-ea"/>
                        <a:cs typeface="+mn-cs"/>
                      </a:endParaRPr>
                    </a:p>
                  </a:txBody>
                  <a:tcPr/>
                </a:tc>
                <a:tc>
                  <a:txBody>
                    <a:bodyPr/>
                    <a:lstStyle/>
                    <a:p>
                      <a:r>
                        <a:rPr lang="en-US" sz="1600" kern="1200" dirty="0" smtClean="0">
                          <a:solidFill>
                            <a:schemeClr val="bg1"/>
                          </a:solidFill>
                          <a:latin typeface="Gill Sans MT" panose="020B0502020104020203" pitchFamily="34" charset="0"/>
                          <a:ea typeface="+mn-ea"/>
                          <a:cs typeface="+mn-cs"/>
                        </a:rPr>
                        <a:t>Release Date</a:t>
                      </a:r>
                      <a:endParaRPr lang="en-US" sz="1600" kern="1200" dirty="0">
                        <a:solidFill>
                          <a:schemeClr val="bg1"/>
                        </a:solidFill>
                        <a:latin typeface="Gill Sans MT" panose="020B0502020104020203" pitchFamily="34" charset="0"/>
                        <a:ea typeface="+mn-ea"/>
                        <a:cs typeface="+mn-cs"/>
                      </a:endParaRPr>
                    </a:p>
                  </a:txBody>
                  <a:tcPr/>
                </a:tc>
                <a:tc>
                  <a:txBody>
                    <a:bodyPr/>
                    <a:lstStyle/>
                    <a:p>
                      <a:r>
                        <a:rPr lang="en-US" sz="1600" kern="1200" dirty="0" smtClean="0">
                          <a:solidFill>
                            <a:schemeClr val="bg1"/>
                          </a:solidFill>
                          <a:latin typeface="Gill Sans MT" panose="020B0502020104020203" pitchFamily="34" charset="0"/>
                          <a:ea typeface="+mn-ea"/>
                          <a:cs typeface="+mn-cs"/>
                        </a:rPr>
                        <a:t>Developer (s)</a:t>
                      </a:r>
                      <a:endParaRPr lang="en-US" sz="1600" kern="1200" dirty="0">
                        <a:solidFill>
                          <a:schemeClr val="bg1"/>
                        </a:solidFill>
                        <a:latin typeface="Gill Sans MT" panose="020B0502020104020203" pitchFamily="34" charset="0"/>
                        <a:ea typeface="+mn-ea"/>
                        <a:cs typeface="+mn-cs"/>
                      </a:endParaRPr>
                    </a:p>
                  </a:txBody>
                  <a:tcPr/>
                </a:tc>
                <a:extLst>
                  <a:ext uri="{0D108BD9-81ED-4DB2-BD59-A6C34878D82A}">
                    <a16:rowId xmlns:a16="http://schemas.microsoft.com/office/drawing/2014/main" val="3757039452"/>
                  </a:ext>
                </a:extLst>
              </a:tr>
              <a:tr h="370840">
                <a:tc>
                  <a:txBody>
                    <a:bodyPr/>
                    <a:lstStyle/>
                    <a:p>
                      <a:r>
                        <a:rPr lang="en-US" sz="1600" kern="1200" dirty="0" smtClean="0">
                          <a:solidFill>
                            <a:schemeClr val="tx1"/>
                          </a:solidFill>
                          <a:latin typeface="Gill Sans MT" panose="020B0502020104020203" pitchFamily="34" charset="0"/>
                          <a:ea typeface="+mn-ea"/>
                          <a:cs typeface="+mn-cs"/>
                        </a:rPr>
                        <a:t>Revision Control System</a:t>
                      </a:r>
                      <a:endParaRPr lang="en-US" sz="1600" kern="1200" dirty="0">
                        <a:solidFill>
                          <a:schemeClr val="tx1"/>
                        </a:solidFill>
                        <a:latin typeface="Gill Sans MT" panose="020B0502020104020203" pitchFamily="34" charset="0"/>
                        <a:ea typeface="+mn-ea"/>
                        <a:cs typeface="+mn-cs"/>
                      </a:endParaRPr>
                    </a:p>
                  </a:txBody>
                  <a:tcPr/>
                </a:tc>
                <a:tc>
                  <a:txBody>
                    <a:bodyPr/>
                    <a:lstStyle/>
                    <a:p>
                      <a:r>
                        <a:rPr lang="en-US" sz="1600" kern="1200" dirty="0" smtClean="0">
                          <a:solidFill>
                            <a:schemeClr val="tx1"/>
                          </a:solidFill>
                          <a:latin typeface="Gill Sans MT" panose="020B0502020104020203" pitchFamily="34" charset="0"/>
                          <a:ea typeface="+mn-ea"/>
                          <a:cs typeface="+mn-cs"/>
                        </a:rPr>
                        <a:t>Local VCS</a:t>
                      </a:r>
                      <a:endParaRPr lang="en-US" sz="1600" kern="1200" dirty="0">
                        <a:solidFill>
                          <a:schemeClr val="tx1"/>
                        </a:solidFill>
                        <a:latin typeface="Gill Sans MT" panose="020B0502020104020203" pitchFamily="34" charset="0"/>
                        <a:ea typeface="+mn-ea"/>
                        <a:cs typeface="+mn-cs"/>
                      </a:endParaRPr>
                    </a:p>
                  </a:txBody>
                  <a:tcPr/>
                </a:tc>
                <a:tc>
                  <a:txBody>
                    <a:bodyPr/>
                    <a:lstStyle/>
                    <a:p>
                      <a:r>
                        <a:rPr lang="en-US" sz="1600" kern="1200" dirty="0" smtClean="0">
                          <a:solidFill>
                            <a:schemeClr val="tx1"/>
                          </a:solidFill>
                          <a:latin typeface="Gill Sans MT" panose="020B0502020104020203" pitchFamily="34" charset="0"/>
                          <a:ea typeface="+mn-ea"/>
                          <a:cs typeface="+mn-cs"/>
                        </a:rPr>
                        <a:t>1982</a:t>
                      </a:r>
                      <a:endParaRPr lang="en-US" sz="1600" kern="1200" dirty="0">
                        <a:solidFill>
                          <a:schemeClr val="tx1"/>
                        </a:solidFill>
                        <a:latin typeface="Gill Sans MT" panose="020B0502020104020203" pitchFamily="34" charset="0"/>
                        <a:ea typeface="+mn-ea"/>
                        <a:cs typeface="+mn-cs"/>
                      </a:endParaRPr>
                    </a:p>
                  </a:txBody>
                  <a:tcPr/>
                </a:tc>
                <a:tc>
                  <a:txBody>
                    <a:bodyPr/>
                    <a:lstStyle/>
                    <a:p>
                      <a:r>
                        <a:rPr lang="en-US" sz="1600" kern="1200" dirty="0" smtClean="0">
                          <a:solidFill>
                            <a:schemeClr val="tx1"/>
                          </a:solidFill>
                          <a:latin typeface="Gill Sans MT" panose="020B0502020104020203" pitchFamily="34" charset="0"/>
                          <a:ea typeface="+mn-ea"/>
                          <a:cs typeface="+mn-cs"/>
                        </a:rPr>
                        <a:t> Walter F. Tichy</a:t>
                      </a:r>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117268766"/>
                  </a:ext>
                </a:extLst>
              </a:tr>
              <a:tr h="370840">
                <a:tc>
                  <a:txBody>
                    <a:bodyPr/>
                    <a:lstStyle/>
                    <a:p>
                      <a:r>
                        <a:rPr lang="en-US" sz="1600" kern="1200" dirty="0" smtClean="0">
                          <a:solidFill>
                            <a:schemeClr val="tx1"/>
                          </a:solidFill>
                          <a:latin typeface="Gill Sans MT" panose="020B0502020104020203" pitchFamily="34" charset="0"/>
                          <a:ea typeface="+mn-ea"/>
                          <a:cs typeface="+mn-cs"/>
                        </a:rPr>
                        <a:t>Git</a:t>
                      </a:r>
                      <a:endParaRPr lang="en-US" sz="1600" kern="1200" dirty="0">
                        <a:solidFill>
                          <a:schemeClr val="tx1"/>
                        </a:solidFill>
                        <a:latin typeface="Gill Sans MT" panose="020B0502020104020203" pitchFamily="34" charset="0"/>
                        <a:ea typeface="+mn-ea"/>
                        <a:cs typeface="+mn-cs"/>
                      </a:endParaRPr>
                    </a:p>
                  </a:txBody>
                  <a:tcPr/>
                </a:tc>
                <a:tc>
                  <a:txBody>
                    <a:bodyPr/>
                    <a:lstStyle/>
                    <a:p>
                      <a:r>
                        <a:rPr lang="en-US" sz="1600" kern="1200" dirty="0" smtClean="0">
                          <a:solidFill>
                            <a:schemeClr val="tx1"/>
                          </a:solidFill>
                          <a:latin typeface="Gill Sans MT" panose="020B0502020104020203" pitchFamily="34" charset="0"/>
                          <a:ea typeface="+mn-ea"/>
                          <a:cs typeface="+mn-cs"/>
                        </a:rPr>
                        <a:t>Distributed VCS</a:t>
                      </a:r>
                      <a:endParaRPr lang="en-US" sz="1600" kern="1200" dirty="0">
                        <a:solidFill>
                          <a:schemeClr val="tx1"/>
                        </a:solidFill>
                        <a:latin typeface="Gill Sans MT" panose="020B0502020104020203" pitchFamily="34" charset="0"/>
                        <a:ea typeface="+mn-ea"/>
                        <a:cs typeface="+mn-cs"/>
                      </a:endParaRPr>
                    </a:p>
                  </a:txBody>
                  <a:tcPr/>
                </a:tc>
                <a:tc>
                  <a:txBody>
                    <a:bodyPr/>
                    <a:lstStyle/>
                    <a:p>
                      <a:r>
                        <a:rPr lang="en-US" sz="1600" kern="1200" dirty="0" smtClean="0">
                          <a:solidFill>
                            <a:schemeClr val="tx1"/>
                          </a:solidFill>
                          <a:latin typeface="Gill Sans MT" panose="020B0502020104020203" pitchFamily="34" charset="0"/>
                          <a:ea typeface="+mn-ea"/>
                          <a:cs typeface="+mn-cs"/>
                        </a:rPr>
                        <a:t>7 Apr 2005</a:t>
                      </a:r>
                      <a:endParaRPr lang="en-US" sz="1600" kern="1200" dirty="0">
                        <a:solidFill>
                          <a:schemeClr val="tx1"/>
                        </a:solidFill>
                        <a:latin typeface="Gill Sans MT" panose="020B0502020104020203" pitchFamily="34" charset="0"/>
                        <a:ea typeface="+mn-ea"/>
                        <a:cs typeface="+mn-cs"/>
                      </a:endParaRPr>
                    </a:p>
                  </a:txBody>
                  <a:tcPr/>
                </a:tc>
                <a:tc>
                  <a:txBody>
                    <a:bodyPr/>
                    <a:lstStyle/>
                    <a:p>
                      <a:r>
                        <a:rPr lang="en-US" sz="1600" kern="1200" dirty="0" smtClean="0">
                          <a:solidFill>
                            <a:schemeClr val="tx1"/>
                          </a:solidFill>
                          <a:latin typeface="Gill Sans MT" panose="020B0502020104020203" pitchFamily="34" charset="0"/>
                          <a:ea typeface="+mn-ea"/>
                          <a:cs typeface="+mn-cs"/>
                        </a:rPr>
                        <a:t>Linus Torvalds</a:t>
                      </a:r>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56384226"/>
                  </a:ext>
                </a:extLst>
              </a:tr>
              <a:tr h="370840">
                <a:tc>
                  <a:txBody>
                    <a:bodyPr/>
                    <a:lstStyle/>
                    <a:p>
                      <a:r>
                        <a:rPr lang="en-US" sz="1600" kern="1200" dirty="0" smtClean="0">
                          <a:solidFill>
                            <a:schemeClr val="tx1"/>
                          </a:solidFill>
                          <a:latin typeface="Gill Sans MT" panose="020B0502020104020203" pitchFamily="34" charset="0"/>
                          <a:ea typeface="+mn-ea"/>
                          <a:cs typeface="+mn-cs"/>
                        </a:rPr>
                        <a:t>Apache Subversion</a:t>
                      </a:r>
                      <a:endParaRPr lang="en-US" sz="1600" kern="1200" dirty="0">
                        <a:solidFill>
                          <a:schemeClr val="tx1"/>
                        </a:solidFill>
                        <a:latin typeface="Gill Sans MT" panose="020B050202010402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Gill Sans MT" panose="020B0502020104020203" pitchFamily="34" charset="0"/>
                          <a:ea typeface="+mn-ea"/>
                          <a:cs typeface="+mn-cs"/>
                        </a:rPr>
                        <a:t>Centralized VCS</a:t>
                      </a:r>
                    </a:p>
                  </a:txBody>
                  <a:tcPr/>
                </a:tc>
                <a:tc>
                  <a:txBody>
                    <a:bodyPr/>
                    <a:lstStyle/>
                    <a:p>
                      <a:r>
                        <a:rPr lang="en-US" sz="1600" kern="1200" dirty="0" smtClean="0">
                          <a:solidFill>
                            <a:schemeClr val="tx1"/>
                          </a:solidFill>
                          <a:latin typeface="Gill Sans MT" panose="020B0502020104020203" pitchFamily="34" charset="0"/>
                          <a:ea typeface="+mn-ea"/>
                          <a:cs typeface="+mn-cs"/>
                        </a:rPr>
                        <a:t>Feb 2004</a:t>
                      </a:r>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452814537"/>
                  </a:ext>
                </a:extLst>
              </a:tr>
              <a:tr h="370840">
                <a:tc>
                  <a:txBody>
                    <a:bodyPr/>
                    <a:lstStyle/>
                    <a:p>
                      <a:r>
                        <a:rPr lang="en-US" sz="1600" kern="1200" dirty="0" smtClean="0">
                          <a:solidFill>
                            <a:schemeClr val="tx1"/>
                          </a:solidFill>
                          <a:latin typeface="Gill Sans MT" panose="020B0502020104020203" pitchFamily="34" charset="0"/>
                          <a:ea typeface="+mn-ea"/>
                          <a:cs typeface="+mn-cs"/>
                        </a:rPr>
                        <a:t>Team Foundation Server</a:t>
                      </a:r>
                      <a:endParaRPr lang="en-US" sz="1600" kern="1200" dirty="0">
                        <a:solidFill>
                          <a:schemeClr val="tx1"/>
                        </a:solidFill>
                        <a:latin typeface="Gill Sans MT" panose="020B050202010402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Gill Sans MT" panose="020B0502020104020203" pitchFamily="34" charset="0"/>
                          <a:ea typeface="+mn-ea"/>
                          <a:cs typeface="+mn-cs"/>
                        </a:rPr>
                        <a:t>Distributed VCS</a:t>
                      </a:r>
                    </a:p>
                  </a:txBody>
                  <a:tcPr/>
                </a:tc>
                <a:tc>
                  <a:txBody>
                    <a:bodyPr/>
                    <a:lstStyle/>
                    <a:p>
                      <a:r>
                        <a:rPr lang="en-US" sz="1600" kern="1200" dirty="0" smtClean="0">
                          <a:solidFill>
                            <a:schemeClr val="tx1"/>
                          </a:solidFill>
                          <a:latin typeface="Gill Sans MT" panose="020B0502020104020203" pitchFamily="34" charset="0"/>
                          <a:ea typeface="+mn-ea"/>
                          <a:cs typeface="+mn-cs"/>
                        </a:rPr>
                        <a:t>2005</a:t>
                      </a:r>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032575179"/>
                  </a:ext>
                </a:extLst>
              </a:tr>
              <a:tr h="370840">
                <a:tc>
                  <a:txBody>
                    <a:bodyPr/>
                    <a:lstStyle/>
                    <a:p>
                      <a:r>
                        <a:rPr lang="en-US" sz="1600" kern="1200" dirty="0" smtClean="0">
                          <a:solidFill>
                            <a:schemeClr val="tx1"/>
                          </a:solidFill>
                          <a:latin typeface="Gill Sans MT" panose="020B0502020104020203" pitchFamily="34" charset="0"/>
                          <a:ea typeface="+mn-ea"/>
                          <a:cs typeface="+mn-cs"/>
                        </a:rPr>
                        <a:t>CVS</a:t>
                      </a:r>
                      <a:endParaRPr lang="en-US" sz="1600" kern="1200" dirty="0">
                        <a:solidFill>
                          <a:schemeClr val="tx1"/>
                        </a:solidFill>
                        <a:latin typeface="Gill Sans MT" panose="020B0502020104020203" pitchFamily="34" charset="0"/>
                        <a:ea typeface="+mn-ea"/>
                        <a:cs typeface="+mn-cs"/>
                      </a:endParaRPr>
                    </a:p>
                  </a:txBody>
                  <a:tcPr/>
                </a:tc>
                <a:tc>
                  <a:txBody>
                    <a:bodyPr/>
                    <a:lstStyle/>
                    <a:p>
                      <a:r>
                        <a:rPr lang="en-US" sz="1600" kern="1200" dirty="0" smtClean="0">
                          <a:solidFill>
                            <a:schemeClr val="tx1"/>
                          </a:solidFill>
                          <a:latin typeface="Gill Sans MT" panose="020B0502020104020203" pitchFamily="34" charset="0"/>
                          <a:ea typeface="+mn-ea"/>
                          <a:cs typeface="+mn-cs"/>
                        </a:rPr>
                        <a:t>Centralized VCS</a:t>
                      </a:r>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293952114"/>
                  </a:ext>
                </a:extLst>
              </a:tr>
              <a:tr h="370840">
                <a:tc>
                  <a:txBody>
                    <a:bodyPr/>
                    <a:lstStyle/>
                    <a:p>
                      <a:r>
                        <a:rPr lang="en-US" sz="1600" kern="1200" dirty="0" smtClean="0">
                          <a:solidFill>
                            <a:schemeClr val="tx1"/>
                          </a:solidFill>
                          <a:latin typeface="Gill Sans MT" panose="020B0502020104020203" pitchFamily="34" charset="0"/>
                          <a:ea typeface="+mn-ea"/>
                          <a:cs typeface="+mn-cs"/>
                        </a:rPr>
                        <a:t>Perforce</a:t>
                      </a:r>
                      <a:endParaRPr lang="en-US" sz="1600" kern="1200" dirty="0">
                        <a:solidFill>
                          <a:schemeClr val="tx1"/>
                        </a:solidFill>
                        <a:latin typeface="Gill Sans MT" panose="020B050202010402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Gill Sans MT" panose="020B0502020104020203" pitchFamily="34" charset="0"/>
                          <a:ea typeface="+mn-ea"/>
                          <a:cs typeface="+mn-cs"/>
                        </a:rPr>
                        <a:t>Centralized VCS</a:t>
                      </a: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638539420"/>
                  </a:ext>
                </a:extLst>
              </a:tr>
              <a:tr h="370840">
                <a:tc>
                  <a:txBody>
                    <a:bodyPr/>
                    <a:lstStyle/>
                    <a:p>
                      <a:r>
                        <a:rPr lang="en-US" sz="1600" kern="1200" dirty="0" smtClean="0">
                          <a:solidFill>
                            <a:schemeClr val="tx1"/>
                          </a:solidFill>
                          <a:latin typeface="Gill Sans MT" panose="020B0502020104020203" pitchFamily="34" charset="0"/>
                          <a:ea typeface="+mn-ea"/>
                          <a:cs typeface="+mn-cs"/>
                        </a:rPr>
                        <a:t>Mercurial</a:t>
                      </a:r>
                      <a:endParaRPr lang="en-US" sz="1600" kern="1200" dirty="0">
                        <a:solidFill>
                          <a:schemeClr val="tx1"/>
                        </a:solidFill>
                        <a:latin typeface="Gill Sans MT" panose="020B050202010402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Gill Sans MT" panose="020B0502020104020203" pitchFamily="34" charset="0"/>
                          <a:ea typeface="+mn-ea"/>
                          <a:cs typeface="+mn-cs"/>
                        </a:rPr>
                        <a:t>Distributed VCS</a:t>
                      </a: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3000491598"/>
                  </a:ext>
                </a:extLst>
              </a:tr>
              <a:tr h="370840">
                <a:tc>
                  <a:txBody>
                    <a:bodyPr/>
                    <a:lstStyle/>
                    <a:p>
                      <a:r>
                        <a:rPr lang="en-US" sz="1600" kern="1200" dirty="0" smtClean="0">
                          <a:solidFill>
                            <a:schemeClr val="tx1"/>
                          </a:solidFill>
                          <a:latin typeface="Gill Sans MT" panose="020B0502020104020203" pitchFamily="34" charset="0"/>
                          <a:ea typeface="+mn-ea"/>
                          <a:cs typeface="+mn-cs"/>
                        </a:rPr>
                        <a:t>Bazaar</a:t>
                      </a:r>
                      <a:endParaRPr lang="en-US" sz="1600" kern="1200" dirty="0">
                        <a:solidFill>
                          <a:schemeClr val="tx1"/>
                        </a:solidFill>
                        <a:latin typeface="Gill Sans MT" panose="020B050202010402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Gill Sans MT" panose="020B0502020104020203" pitchFamily="34" charset="0"/>
                          <a:ea typeface="+mn-ea"/>
                          <a:cs typeface="+mn-cs"/>
                        </a:rPr>
                        <a:t>Distributed VCS</a:t>
                      </a: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35081425"/>
                  </a:ext>
                </a:extLst>
              </a:tr>
              <a:tr h="370840">
                <a:tc>
                  <a:txBody>
                    <a:bodyPr/>
                    <a:lstStyle/>
                    <a:p>
                      <a:r>
                        <a:rPr lang="en-US" sz="1600" kern="1200" dirty="0" smtClean="0">
                          <a:solidFill>
                            <a:schemeClr val="tx1"/>
                          </a:solidFill>
                          <a:latin typeface="Gill Sans MT" panose="020B0502020104020203" pitchFamily="34" charset="0"/>
                          <a:ea typeface="+mn-ea"/>
                          <a:cs typeface="+mn-cs"/>
                        </a:rPr>
                        <a:t>Darcs</a:t>
                      </a:r>
                      <a:endParaRPr lang="en-US" sz="1600" kern="1200" dirty="0">
                        <a:solidFill>
                          <a:schemeClr val="tx1"/>
                        </a:solidFill>
                        <a:latin typeface="Gill Sans MT" panose="020B050202010402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Gill Sans MT" panose="020B0502020104020203" pitchFamily="34" charset="0"/>
                          <a:ea typeface="+mn-ea"/>
                          <a:cs typeface="+mn-cs"/>
                        </a:rPr>
                        <a:t>Distributed VCS</a:t>
                      </a: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tc>
                  <a:txBody>
                    <a:bodyPr/>
                    <a:lstStyle/>
                    <a:p>
                      <a:endParaRPr lang="en-US" sz="16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171824191"/>
                  </a:ext>
                </a:extLst>
              </a:tr>
            </a:tbl>
          </a:graphicData>
        </a:graphic>
      </p:graphicFrame>
    </p:spTree>
    <p:extLst>
      <p:ext uri="{BB962C8B-B14F-4D97-AF65-F5344CB8AC3E}">
        <p14:creationId xmlns:p14="http://schemas.microsoft.com/office/powerpoint/2010/main" val="50114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tx1"/>
                </a:solidFill>
              </a:rPr>
              <a:t>Centralized Version Control Systems</a:t>
            </a:r>
            <a:endParaRPr lang="en-US" dirty="0">
              <a:solidFill>
                <a:schemeClr val="tx1"/>
              </a:solidFill>
            </a:endParaRPr>
          </a:p>
        </p:txBody>
      </p:sp>
      <p:sp>
        <p:nvSpPr>
          <p:cNvPr id="3" name="Content Placeholder 2"/>
          <p:cNvSpPr>
            <a:spLocks noGrp="1"/>
          </p:cNvSpPr>
          <p:nvPr>
            <p:ph idx="1"/>
          </p:nvPr>
        </p:nvSpPr>
        <p:spPr/>
        <p:txBody>
          <a:bodyPr/>
          <a:lstStyle/>
          <a:p>
            <a:pPr lvl="0"/>
            <a:r>
              <a:rPr lang="en-US" dirty="0">
                <a:solidFill>
                  <a:prstClr val="black"/>
                </a:solidFill>
              </a:rPr>
              <a:t>The next major issue that people encounter is that they need to collaborate with developers on other systems. </a:t>
            </a:r>
          </a:p>
          <a:p>
            <a:pPr marL="457200" lvl="0">
              <a:buFont typeface="Wingdings" panose="05000000000000000000" pitchFamily="2" charset="2"/>
              <a:buChar char="§"/>
            </a:pPr>
            <a:r>
              <a:rPr lang="en-US" dirty="0">
                <a:solidFill>
                  <a:prstClr val="black"/>
                </a:solidFill>
              </a:rPr>
              <a:t>To deal with this problem, Centralized Version Control Systems (CVCSs) were developed.</a:t>
            </a:r>
          </a:p>
          <a:p>
            <a:pPr marL="457200" lvl="0">
              <a:buFont typeface="Wingdings" panose="05000000000000000000" pitchFamily="2" charset="2"/>
              <a:buChar char="§"/>
            </a:pPr>
            <a:r>
              <a:rPr lang="en-US" dirty="0">
                <a:solidFill>
                  <a:prstClr val="black"/>
                </a:solidFill>
              </a:rPr>
              <a:t>These systems, such as</a:t>
            </a:r>
          </a:p>
          <a:p>
            <a:pPr marL="685800" lvl="0">
              <a:buFont typeface="Wingdings" panose="05000000000000000000" pitchFamily="2" charset="2"/>
              <a:buChar char="ü"/>
            </a:pPr>
            <a:r>
              <a:rPr lang="en-US" dirty="0">
                <a:solidFill>
                  <a:prstClr val="black"/>
                </a:solidFill>
              </a:rPr>
              <a:t>CVS</a:t>
            </a:r>
          </a:p>
          <a:p>
            <a:pPr marL="685800" lvl="0">
              <a:buFont typeface="Wingdings" panose="05000000000000000000" pitchFamily="2" charset="2"/>
              <a:buChar char="ü"/>
            </a:pPr>
            <a:r>
              <a:rPr lang="en-US" dirty="0">
                <a:solidFill>
                  <a:prstClr val="black"/>
                </a:solidFill>
              </a:rPr>
              <a:t>Subversion</a:t>
            </a:r>
          </a:p>
          <a:p>
            <a:pPr marL="685800" lvl="0">
              <a:buFont typeface="Wingdings" panose="05000000000000000000" pitchFamily="2" charset="2"/>
              <a:buChar char="ü"/>
            </a:pPr>
            <a:r>
              <a:rPr lang="en-US" dirty="0">
                <a:solidFill>
                  <a:prstClr val="black"/>
                </a:solidFill>
              </a:rPr>
              <a:t>Perforce</a:t>
            </a:r>
          </a:p>
          <a:p>
            <a:pPr marL="457200" lvl="0" indent="0">
              <a:buNone/>
            </a:pPr>
            <a:r>
              <a:rPr lang="en-US" dirty="0">
                <a:solidFill>
                  <a:prstClr val="black"/>
                </a:solidFill>
              </a:rPr>
              <a:t>have a </a:t>
            </a:r>
            <a:r>
              <a:rPr lang="en-US" dirty="0">
                <a:solidFill>
                  <a:srgbClr val="FF0000"/>
                </a:solidFill>
              </a:rPr>
              <a:t>single server</a:t>
            </a:r>
            <a:r>
              <a:rPr lang="en-US" dirty="0">
                <a:solidFill>
                  <a:prstClr val="black"/>
                </a:solidFill>
              </a:rPr>
              <a:t> that contains all the </a:t>
            </a:r>
            <a:r>
              <a:rPr lang="en-US" dirty="0">
                <a:solidFill>
                  <a:srgbClr val="FF0000"/>
                </a:solidFill>
              </a:rPr>
              <a:t>versioned files</a:t>
            </a:r>
            <a:r>
              <a:rPr lang="en-US" dirty="0">
                <a:solidFill>
                  <a:prstClr val="black"/>
                </a:solidFill>
              </a:rPr>
              <a:t>, and a </a:t>
            </a:r>
            <a:r>
              <a:rPr lang="en-US" dirty="0">
                <a:solidFill>
                  <a:srgbClr val="0070C0"/>
                </a:solidFill>
              </a:rPr>
              <a:t>number of</a:t>
            </a:r>
            <a:r>
              <a:rPr lang="en-US" dirty="0">
                <a:solidFill>
                  <a:prstClr val="black"/>
                </a:solidFill>
              </a:rPr>
              <a:t> </a:t>
            </a:r>
            <a:r>
              <a:rPr lang="en-US" dirty="0">
                <a:solidFill>
                  <a:srgbClr val="FF0000"/>
                </a:solidFill>
              </a:rPr>
              <a:t>clients</a:t>
            </a:r>
            <a:r>
              <a:rPr lang="en-US" dirty="0">
                <a:solidFill>
                  <a:prstClr val="black"/>
                </a:solidFill>
              </a:rPr>
              <a:t> that </a:t>
            </a:r>
            <a:r>
              <a:rPr lang="en-US" dirty="0">
                <a:solidFill>
                  <a:srgbClr val="FF0000"/>
                </a:solidFill>
              </a:rPr>
              <a:t>check out</a:t>
            </a:r>
            <a:r>
              <a:rPr lang="en-US" dirty="0">
                <a:solidFill>
                  <a:prstClr val="black"/>
                </a:solidFill>
              </a:rPr>
              <a:t> </a:t>
            </a:r>
            <a:r>
              <a:rPr lang="en-US" dirty="0">
                <a:solidFill>
                  <a:srgbClr val="0070C0"/>
                </a:solidFill>
              </a:rPr>
              <a:t>files</a:t>
            </a:r>
            <a:r>
              <a:rPr lang="en-US" dirty="0">
                <a:solidFill>
                  <a:prstClr val="black"/>
                </a:solidFill>
              </a:rPr>
              <a:t> from that central place </a:t>
            </a:r>
            <a:r>
              <a:rPr lang="en-US" dirty="0">
                <a:solidFill>
                  <a:srgbClr val="FF0000"/>
                </a:solidFill>
              </a:rPr>
              <a:t>(Figure 2)</a:t>
            </a:r>
            <a:r>
              <a:rPr lang="en-US" dirty="0">
                <a:solidFill>
                  <a:prstClr val="black"/>
                </a:solidFill>
              </a:rPr>
              <a:t>.</a:t>
            </a:r>
          </a:p>
          <a:p>
            <a:pPr marL="457200" lvl="0">
              <a:buFont typeface="Wingdings" panose="05000000000000000000" pitchFamily="2" charset="2"/>
              <a:buChar char="§"/>
            </a:pPr>
            <a:r>
              <a:rPr lang="en-US" dirty="0">
                <a:solidFill>
                  <a:prstClr val="black"/>
                </a:solidFill>
              </a:rPr>
              <a:t>For many years, this has been the standard for version control.</a:t>
            </a:r>
          </a:p>
          <a:p>
            <a:pPr marL="457200" lvl="0">
              <a:buFont typeface="Wingdings" panose="05000000000000000000" pitchFamily="2" charset="2"/>
              <a:buChar char="§"/>
            </a:pPr>
            <a:r>
              <a:rPr lang="en-US" dirty="0">
                <a:solidFill>
                  <a:prstClr val="black"/>
                </a:solidFill>
              </a:rPr>
              <a:t>This setup offers many advantages, especially over local VCSs.</a:t>
            </a:r>
          </a:p>
          <a:p>
            <a:pPr marL="685800" lvl="0">
              <a:buFont typeface="Wingdings" panose="05000000000000000000" pitchFamily="2" charset="2"/>
              <a:buChar char="ü"/>
            </a:pPr>
            <a:r>
              <a:rPr lang="en-US" dirty="0">
                <a:solidFill>
                  <a:prstClr val="black"/>
                </a:solidFill>
              </a:rPr>
              <a:t>For example, everyone knows to a certain degree what everyone else on the project is doing</a:t>
            </a:r>
            <a:r>
              <a:rPr lang="en-US" dirty="0" smtClean="0">
                <a:solidFill>
                  <a:prstClr val="black"/>
                </a:solidFill>
              </a:rPr>
              <a:t>.</a:t>
            </a:r>
          </a:p>
          <a:p>
            <a:pPr marL="685800" lvl="0">
              <a:buFont typeface="Wingdings" panose="05000000000000000000" pitchFamily="2" charset="2"/>
              <a:buChar char="ü"/>
            </a:pPr>
            <a:r>
              <a:rPr lang="en-US" dirty="0" smtClean="0">
                <a:solidFill>
                  <a:prstClr val="black"/>
                </a:solidFill>
              </a:rPr>
              <a:t>Administrators have fine-grained control over who can do what, and it’s far easier to administer a </a:t>
            </a:r>
            <a:r>
              <a:rPr lang="en-US" dirty="0" smtClean="0">
                <a:solidFill>
                  <a:srgbClr val="FF0000"/>
                </a:solidFill>
              </a:rPr>
              <a:t>CVCS</a:t>
            </a:r>
            <a:r>
              <a:rPr lang="en-US" dirty="0" smtClean="0">
                <a:solidFill>
                  <a:prstClr val="black"/>
                </a:solidFill>
              </a:rPr>
              <a:t> than it is to deal with local databases on every client.</a:t>
            </a:r>
            <a:endParaRPr lang="en-US" dirty="0">
              <a:solidFill>
                <a:prstClr val="black"/>
              </a:solidFill>
            </a:endParaRPr>
          </a:p>
        </p:txBody>
      </p:sp>
      <p:sp>
        <p:nvSpPr>
          <p:cNvPr id="4" name="Date Placeholder 3"/>
          <p:cNvSpPr>
            <a:spLocks noGrp="1"/>
          </p:cNvSpPr>
          <p:nvPr>
            <p:ph type="dt" sz="half" idx="2"/>
          </p:nvPr>
        </p:nvSpPr>
        <p:spPr/>
        <p:txBody>
          <a:bodyPr/>
          <a:lstStyle/>
          <a:p>
            <a:r>
              <a:rPr lang="en-US" smtClean="0"/>
              <a:t>25 Apr 2018</a:t>
            </a:r>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4293268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7446</Words>
  <Application>Microsoft Office PowerPoint</Application>
  <PresentationFormat>Widescreen</PresentationFormat>
  <Paragraphs>739</Paragraphs>
  <Slides>81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81</vt:i4>
      </vt:variant>
    </vt:vector>
  </HeadingPairs>
  <TitlesOfParts>
    <vt:vector size="91" baseType="lpstr">
      <vt:lpstr>Arial</vt:lpstr>
      <vt:lpstr>Brush Script MT</vt:lpstr>
      <vt:lpstr>Calibri</vt:lpstr>
      <vt:lpstr>Courier New</vt:lpstr>
      <vt:lpstr>Gill Sans MT</vt:lpstr>
      <vt:lpstr>Gill Sans MT (Body)</vt:lpstr>
      <vt:lpstr>Gill Sans MT (Headings)</vt:lpstr>
      <vt:lpstr>Wingdings</vt:lpstr>
      <vt:lpstr>Office Theme</vt:lpstr>
      <vt:lpstr>1_Office Theme</vt:lpstr>
      <vt:lpstr>PowerPoint Presentation</vt:lpstr>
      <vt:lpstr>PowerPoint Presentation</vt:lpstr>
      <vt:lpstr>PowerPoint Presentation</vt:lpstr>
      <vt:lpstr>PowerPoint Presentation</vt:lpstr>
      <vt:lpstr>Intro</vt:lpstr>
      <vt:lpstr>About Version Control</vt:lpstr>
      <vt:lpstr>Local Version Control Systems</vt:lpstr>
      <vt:lpstr>Figure 1</vt:lpstr>
      <vt:lpstr>Centralized Version Control Systems</vt:lpstr>
      <vt:lpstr>Centralized Version Control Systems      |</vt:lpstr>
      <vt:lpstr>Figure 2</vt:lpstr>
      <vt:lpstr>Distributed Version Control Systems</vt:lpstr>
      <vt:lpstr>Figure 3</vt:lpstr>
      <vt:lpstr>A Short History of Git</vt:lpstr>
      <vt:lpstr>A Short History of Git          |</vt:lpstr>
      <vt:lpstr>Git Basics</vt:lpstr>
      <vt:lpstr>Snapshots, Not Differences</vt:lpstr>
      <vt:lpstr>Snapshots, Not Differences          |</vt:lpstr>
      <vt:lpstr>Figure 4 || Figure 5</vt:lpstr>
      <vt:lpstr>Nearly Every Operation Is Local</vt:lpstr>
      <vt:lpstr>Nearly Every Operation Is Local       |</vt:lpstr>
      <vt:lpstr>Git Has Integrity</vt:lpstr>
      <vt:lpstr>Git Generally Only Adds Data</vt:lpstr>
      <vt:lpstr>The Three States</vt:lpstr>
      <vt:lpstr>The Three States           |</vt:lpstr>
      <vt:lpstr>The Three States          ||</vt:lpstr>
      <vt:lpstr>Figure 6</vt:lpstr>
      <vt:lpstr>The Command Line</vt:lpstr>
      <vt:lpstr>Installing Git</vt:lpstr>
      <vt:lpstr>NOTE</vt:lpstr>
      <vt:lpstr>Installing on Linux</vt:lpstr>
      <vt:lpstr>Installing on Mac</vt:lpstr>
      <vt:lpstr>Installing on Windows</vt:lpstr>
      <vt:lpstr>Installing from Source</vt:lpstr>
      <vt:lpstr>First-Time Git Setup</vt:lpstr>
      <vt:lpstr>First-Time Git Setup          |</vt:lpstr>
      <vt:lpstr>Your Identity</vt:lpstr>
      <vt:lpstr>Your Editor</vt:lpstr>
      <vt:lpstr>Your Editor            |</vt:lpstr>
      <vt:lpstr>NOTE</vt:lpstr>
      <vt:lpstr>Checking your settings</vt:lpstr>
      <vt:lpstr>Getting Help</vt:lpstr>
      <vt:lpstr>Listing 1</vt:lpstr>
      <vt:lpstr>Git Basics</vt:lpstr>
      <vt:lpstr>Intro</vt:lpstr>
      <vt:lpstr>Getting a Git Repository</vt:lpstr>
      <vt:lpstr>Initializing a Repository - Existing Directory</vt:lpstr>
      <vt:lpstr>Initializing a Repository - Existing Directory    |</vt:lpstr>
      <vt:lpstr>Cloning an Existing Repository</vt:lpstr>
      <vt:lpstr>Cloning an Existing Repository       |</vt:lpstr>
      <vt:lpstr>Recording Changes to the Repository</vt:lpstr>
      <vt:lpstr>Recording Changes to the Repository     |</vt:lpstr>
      <vt:lpstr>Figure 8</vt:lpstr>
      <vt:lpstr>Checking the Status of Your Files</vt:lpstr>
      <vt:lpstr>Adding Files</vt:lpstr>
      <vt:lpstr>Listing 8-0</vt:lpstr>
      <vt:lpstr>Tracking New Files</vt:lpstr>
      <vt:lpstr>Staging Modified Files</vt:lpstr>
      <vt:lpstr>Short Status</vt:lpstr>
      <vt:lpstr>Ignoring Files</vt:lpstr>
      <vt:lpstr>Viewing Your Staged and Unstaged Changes</vt:lpstr>
      <vt:lpstr>Committing Your Changes</vt:lpstr>
      <vt:lpstr>Skipping the Staging Area</vt:lpstr>
      <vt:lpstr>Removing Files</vt:lpstr>
      <vt:lpstr>Moving Files</vt:lpstr>
      <vt:lpstr>Viewing the Commit History</vt:lpstr>
      <vt:lpstr>Undoing Things</vt:lpstr>
      <vt:lpstr>Working with Remotes</vt:lpstr>
      <vt:lpstr>Tagging</vt:lpstr>
      <vt:lpstr>Git Aliases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 VCS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100</cp:revision>
  <dcterms:created xsi:type="dcterms:W3CDTF">2018-04-26T03:21:35Z</dcterms:created>
  <dcterms:modified xsi:type="dcterms:W3CDTF">2018-06-28T08:45:43Z</dcterms:modified>
</cp:coreProperties>
</file>