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262" r:id="rId2"/>
    <p:sldId id="263" r:id="rId3"/>
    <p:sldId id="284" r:id="rId4"/>
    <p:sldId id="264" r:id="rId5"/>
    <p:sldId id="265" r:id="rId6"/>
    <p:sldId id="290" r:id="rId7"/>
    <p:sldId id="291" r:id="rId8"/>
    <p:sldId id="285" r:id="rId9"/>
    <p:sldId id="292" r:id="rId10"/>
    <p:sldId id="296" r:id="rId11"/>
    <p:sldId id="293" r:id="rId12"/>
    <p:sldId id="297" r:id="rId13"/>
    <p:sldId id="294" r:id="rId14"/>
    <p:sldId id="314" r:id="rId15"/>
    <p:sldId id="295" r:id="rId16"/>
    <p:sldId id="298" r:id="rId17"/>
    <p:sldId id="316" r:id="rId18"/>
    <p:sldId id="315" r:id="rId19"/>
    <p:sldId id="299" r:id="rId20"/>
    <p:sldId id="319" r:id="rId21"/>
    <p:sldId id="320" r:id="rId22"/>
    <p:sldId id="318" r:id="rId23"/>
    <p:sldId id="317" r:id="rId24"/>
    <p:sldId id="286" r:id="rId25"/>
    <p:sldId id="322" r:id="rId26"/>
    <p:sldId id="323" r:id="rId27"/>
    <p:sldId id="321" r:id="rId28"/>
    <p:sldId id="300" r:id="rId29"/>
    <p:sldId id="324" r:id="rId30"/>
    <p:sldId id="325" r:id="rId31"/>
    <p:sldId id="326" r:id="rId32"/>
    <p:sldId id="327" r:id="rId33"/>
    <p:sldId id="328" r:id="rId34"/>
    <p:sldId id="301" r:id="rId35"/>
    <p:sldId id="329" r:id="rId36"/>
    <p:sldId id="302" r:id="rId37"/>
    <p:sldId id="330" r:id="rId38"/>
    <p:sldId id="303" r:id="rId39"/>
    <p:sldId id="304" r:id="rId40"/>
    <p:sldId id="305" r:id="rId41"/>
    <p:sldId id="307" r:id="rId42"/>
    <p:sldId id="308" r:id="rId43"/>
    <p:sldId id="306" r:id="rId44"/>
    <p:sldId id="287" r:id="rId45"/>
    <p:sldId id="309" r:id="rId46"/>
    <p:sldId id="310" r:id="rId47"/>
    <p:sldId id="311" r:id="rId48"/>
    <p:sldId id="312" r:id="rId49"/>
    <p:sldId id="313" r:id="rId50"/>
    <p:sldId id="288" r:id="rId51"/>
    <p:sldId id="289" r:id="rId52"/>
    <p:sldId id="266" r:id="rId53"/>
    <p:sldId id="267" r:id="rId54"/>
    <p:sldId id="331" r:id="rId55"/>
    <p:sldId id="332" r:id="rId56"/>
    <p:sldId id="334" r:id="rId57"/>
    <p:sldId id="335" r:id="rId58"/>
    <p:sldId id="333" r:id="rId59"/>
    <p:sldId id="268" r:id="rId60"/>
    <p:sldId id="269" r:id="rId61"/>
    <p:sldId id="336" r:id="rId62"/>
    <p:sldId id="337" r:id="rId63"/>
    <p:sldId id="338" r:id="rId64"/>
    <p:sldId id="339" r:id="rId65"/>
    <p:sldId id="340" r:id="rId66"/>
    <p:sldId id="341" r:id="rId67"/>
    <p:sldId id="342" r:id="rId68"/>
    <p:sldId id="270" r:id="rId69"/>
    <p:sldId id="271" r:id="rId70"/>
    <p:sldId id="343" r:id="rId71"/>
    <p:sldId id="344" r:id="rId72"/>
    <p:sldId id="345" r:id="rId73"/>
    <p:sldId id="346" r:id="rId74"/>
    <p:sldId id="347" r:id="rId75"/>
    <p:sldId id="272" r:id="rId76"/>
    <p:sldId id="273" r:id="rId77"/>
    <p:sldId id="348" r:id="rId78"/>
    <p:sldId id="349" r:id="rId79"/>
    <p:sldId id="350" r:id="rId80"/>
    <p:sldId id="351" r:id="rId81"/>
    <p:sldId id="352" r:id="rId82"/>
    <p:sldId id="353" r:id="rId83"/>
    <p:sldId id="354" r:id="rId84"/>
    <p:sldId id="274" r:id="rId85"/>
    <p:sldId id="275" r:id="rId86"/>
    <p:sldId id="355" r:id="rId87"/>
    <p:sldId id="356" r:id="rId88"/>
    <p:sldId id="357" r:id="rId89"/>
    <p:sldId id="358" r:id="rId90"/>
    <p:sldId id="359" r:id="rId91"/>
    <p:sldId id="276" r:id="rId92"/>
    <p:sldId id="277" r:id="rId93"/>
    <p:sldId id="278" r:id="rId94"/>
    <p:sldId id="279" r:id="rId95"/>
    <p:sldId id="280" r:id="rId96"/>
    <p:sldId id="281" r:id="rId97"/>
    <p:sldId id="282" r:id="rId98"/>
    <p:sldId id="283" r:id="rId99"/>
    <p:sldId id="26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284"/>
          </p14:sldIdLst>
        </p14:section>
        <p14:section name="Part I: Web 2.0" id="{9D3245C0-D897-4ACC-B9DC-BF12394DE00D}">
          <p14:sldIdLst>
            <p14:sldId id="264"/>
            <p14:sldId id="265"/>
            <p14:sldId id="290"/>
            <p14:sldId id="291"/>
            <p14:sldId id="285"/>
            <p14:sldId id="292"/>
            <p14:sldId id="296"/>
            <p14:sldId id="293"/>
            <p14:sldId id="297"/>
            <p14:sldId id="294"/>
            <p14:sldId id="314"/>
            <p14:sldId id="295"/>
            <p14:sldId id="298"/>
            <p14:sldId id="316"/>
            <p14:sldId id="315"/>
            <p14:sldId id="299"/>
            <p14:sldId id="319"/>
            <p14:sldId id="320"/>
            <p14:sldId id="318"/>
            <p14:sldId id="317"/>
            <p14:sldId id="286"/>
            <p14:sldId id="322"/>
            <p14:sldId id="323"/>
            <p14:sldId id="321"/>
            <p14:sldId id="300"/>
            <p14:sldId id="324"/>
            <p14:sldId id="325"/>
            <p14:sldId id="326"/>
            <p14:sldId id="327"/>
            <p14:sldId id="328"/>
            <p14:sldId id="301"/>
            <p14:sldId id="329"/>
            <p14:sldId id="302"/>
            <p14:sldId id="330"/>
            <p14:sldId id="303"/>
            <p14:sldId id="304"/>
            <p14:sldId id="305"/>
            <p14:sldId id="307"/>
            <p14:sldId id="308"/>
            <p14:sldId id="306"/>
            <p14:sldId id="287"/>
            <p14:sldId id="309"/>
            <p14:sldId id="310"/>
            <p14:sldId id="311"/>
            <p14:sldId id="312"/>
            <p14:sldId id="313"/>
            <p14:sldId id="288"/>
            <p14:sldId id="289"/>
          </p14:sldIdLst>
        </p14:section>
        <p14:section name="Web Sites -&gt; Web Applications" id="{BE6F5DFE-C7EF-4DBF-BADB-6615BDE4BF42}">
          <p14:sldIdLst>
            <p14:sldId id="266"/>
            <p14:sldId id="267"/>
            <p14:sldId id="331"/>
            <p14:sldId id="332"/>
            <p14:sldId id="334"/>
            <p14:sldId id="335"/>
            <p14:sldId id="333"/>
          </p14:sldIdLst>
        </p14:section>
        <p14:section name="Servers, DB &amp; the Web" id="{6FF99430-D6FA-4BA1-A30D-DAE458CDBC6B}">
          <p14:sldIdLst>
            <p14:sldId id="268"/>
            <p14:sldId id="269"/>
            <p14:sldId id="336"/>
            <p14:sldId id="337"/>
            <p14:sldId id="338"/>
            <p14:sldId id="339"/>
            <p14:sldId id="340"/>
            <p14:sldId id="341"/>
            <p14:sldId id="342"/>
          </p14:sldIdLst>
        </p14:section>
        <p14:section name="Scripting XML &amp; JSON" id="{3A03748B-A202-427E-8C28-235D68D15EB9}">
          <p14:sldIdLst>
            <p14:sldId id="270"/>
            <p14:sldId id="271"/>
            <p14:sldId id="343"/>
            <p14:sldId id="344"/>
            <p14:sldId id="345"/>
            <p14:sldId id="346"/>
            <p14:sldId id="347"/>
          </p14:sldIdLst>
        </p14:section>
        <p14:section name="Manipulating DOM" id="{FFC916E2-5E63-4666-8972-BE03A36DE889}">
          <p14:sldIdLst>
            <p14:sldId id="272"/>
            <p14:sldId id="273"/>
            <p14:sldId id="348"/>
            <p14:sldId id="349"/>
            <p14:sldId id="350"/>
            <p14:sldId id="351"/>
            <p14:sldId id="352"/>
            <p14:sldId id="353"/>
            <p14:sldId id="354"/>
          </p14:sldIdLst>
        </p14:section>
        <p14:section name="Designing Ajax Interfaces" id="{3E5E5E2E-26A3-4449-8540-4864E55FDC79}">
          <p14:sldIdLst>
            <p14:sldId id="274"/>
            <p14:sldId id="275"/>
            <p14:sldId id="355"/>
            <p14:sldId id="356"/>
            <p14:sldId id="357"/>
            <p14:sldId id="358"/>
            <p14:sldId id="359"/>
          </p14:sldIdLst>
        </p14:section>
        <p14:section name="Part II: Site Nav"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28" y="84"/>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7/1/2018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7/1/2018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June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46216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June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32247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Serene Education</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3" r:id="rId3"/>
    <p:sldLayoutId id="2147483672" r:id="rId4"/>
    <p:sldLayoutId id="2147483650" r:id="rId5"/>
    <p:sldLayoutId id="2147483667" r:id="rId6"/>
    <p:sldLayoutId id="2147483668" r:id="rId7"/>
    <p:sldLayoutId id="2147483669" r:id="rId8"/>
    <p:sldLayoutId id="2147483670" r:id="rId9"/>
    <p:sldLayoutId id="2147483671" r:id="rId10"/>
    <p:sldLayoutId id="2147483666"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www.mapquest.co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www.adaptivepath.com/publications/essays/archives/000385.php"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hyperlink" Target="http://www.w3.org/" TargetMode="External"/><Relationship Id="rId1" Type="http://schemas.openxmlformats.org/officeDocument/2006/relationships/slideLayout" Target="../slideLayouts/slideLayout6.xml"/><Relationship Id="rId4" Type="http://schemas.openxmlformats.org/officeDocument/2006/relationships/hyperlink" Target="http://www.ietf.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www.w3.org/MarkUp/"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http://www.ecma-international.org/publications/standards/Ecma-262.htm"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www.w3.org/DOM/DOMTR"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hyperlink" Target="http://www.iis.net/" TargetMode="External"/><Relationship Id="rId2" Type="http://schemas.openxmlformats.org/officeDocument/2006/relationships/hyperlink" Target="http://httpd.apache.org/" TargetMode="Externa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Ajax</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6274702"/>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26 </a:t>
                      </a:r>
                      <a:r>
                        <a:rPr lang="en-US" sz="1400" kern="1200" dirty="0" smtClean="0">
                          <a:solidFill>
                            <a:schemeClr val="dk1"/>
                          </a:solidFill>
                          <a:latin typeface="Gill Sans MT" panose="020B0502020104020203" pitchFamily="34" charset="0"/>
                          <a:ea typeface="+mn-ea"/>
                          <a:cs typeface="+mn-cs"/>
                        </a:rPr>
                        <a:t>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27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4-12</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01 Jul 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a:t>
                      </a:r>
                      <a:r>
                        <a:rPr lang="en-US" sz="1400" kern="1200" smtClean="0">
                          <a:solidFill>
                            <a:schemeClr val="dk1"/>
                          </a:solidFill>
                          <a:latin typeface="Gill Sans MT" panose="020B0502020104020203" pitchFamily="34" charset="0"/>
                          <a:ea typeface="+mn-ea"/>
                          <a:cs typeface="+mn-cs"/>
                        </a:rPr>
                        <a:t>: 13-14</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Classic Web Components</a:t>
            </a:r>
          </a:p>
        </p:txBody>
      </p:sp>
      <p:sp>
        <p:nvSpPr>
          <p:cNvPr id="7" name="Content Placeholder 6"/>
          <p:cNvSpPr>
            <a:spLocks noGrp="1"/>
          </p:cNvSpPr>
          <p:nvPr>
            <p:ph idx="1"/>
          </p:nvPr>
        </p:nvSpPr>
        <p:spPr/>
        <p:txBody>
          <a:bodyPr/>
          <a:lstStyle/>
          <a:p>
            <a:r>
              <a:rPr lang="en-US" dirty="0" smtClean="0"/>
              <a:t>The </a:t>
            </a:r>
            <a:r>
              <a:rPr lang="en-US" dirty="0"/>
              <a:t>tools of the classic web page are really more </a:t>
            </a:r>
            <a:r>
              <a:rPr lang="en-US" dirty="0" smtClean="0"/>
              <a:t>like</a:t>
            </a:r>
          </a:p>
          <a:p>
            <a:pPr lvl="2"/>
            <a:r>
              <a:rPr lang="en-US" dirty="0" smtClean="0"/>
              <a:t>the </a:t>
            </a:r>
            <a:r>
              <a:rPr lang="en-US" dirty="0"/>
              <a:t>wood-framed solid </a:t>
            </a:r>
            <a:r>
              <a:rPr lang="en-US" dirty="0" smtClean="0"/>
              <a:t>or</a:t>
            </a:r>
          </a:p>
          <a:p>
            <a:pPr lvl="2"/>
            <a:r>
              <a:rPr lang="en-US" dirty="0" smtClean="0"/>
              <a:t>wattle </a:t>
            </a:r>
            <a:r>
              <a:rPr lang="en-US" dirty="0"/>
              <a:t>walls of the Neolithic </a:t>
            </a:r>
            <a:r>
              <a:rPr lang="en-US" dirty="0" smtClean="0"/>
              <a:t>period</a:t>
            </a:r>
          </a:p>
          <a:p>
            <a:pPr lvl="1"/>
            <a:r>
              <a:rPr lang="en-US" dirty="0" smtClean="0"/>
              <a:t>They </a:t>
            </a:r>
            <a:r>
              <a:rPr lang="en-US" dirty="0"/>
              <a:t>were crude and simple, serving their purpose but leaving much to be </a:t>
            </a:r>
            <a:r>
              <a:rPr lang="en-US" dirty="0" smtClean="0"/>
              <a:t>desired.</a:t>
            </a:r>
          </a:p>
          <a:p>
            <a:pPr lvl="1"/>
            <a:r>
              <a:rPr lang="en-US" dirty="0" smtClean="0"/>
              <a:t>They </a:t>
            </a:r>
            <a:r>
              <a:rPr lang="en-US" dirty="0"/>
              <a:t>were a renaissance, </a:t>
            </a:r>
            <a:r>
              <a:rPr lang="en-US" dirty="0" smtClean="0"/>
              <a:t>though.</a:t>
            </a:r>
          </a:p>
          <a:p>
            <a:pPr lvl="1"/>
            <a:r>
              <a:rPr lang="en-US" dirty="0" smtClean="0"/>
              <a:t>Man </a:t>
            </a:r>
            <a:r>
              <a:rPr lang="en-US" dirty="0"/>
              <a:t>no longer lived the lifestyle of a nomad following a herd, and instead built permanent settlements to support hunting and </a:t>
            </a:r>
            <a:r>
              <a:rPr lang="en-US" dirty="0" smtClean="0"/>
              <a:t>farming.</a:t>
            </a:r>
          </a:p>
          <a:p>
            <a:pPr lvl="1"/>
            <a:r>
              <a:rPr lang="en-US" dirty="0" smtClean="0"/>
              <a:t>In </a:t>
            </a:r>
            <a:r>
              <a:rPr lang="en-US" dirty="0"/>
              <a:t>much the same way, the birth of the Web and these classic web pages was a renaissance, giving people communication tools they never had </a:t>
            </a:r>
            <a:r>
              <a:rPr lang="en-US" dirty="0" smtClean="0"/>
              <a:t>before.</a:t>
            </a:r>
          </a:p>
          <a:p>
            <a:pPr lvl="1"/>
            <a:r>
              <a:rPr lang="en-US" dirty="0" smtClean="0"/>
              <a:t>The </a:t>
            </a:r>
            <a:r>
              <a:rPr lang="en-US" dirty="0"/>
              <a:t>tools of the classic Web were few and </a:t>
            </a:r>
            <a:r>
              <a:rPr lang="en-US" dirty="0" smtClean="0"/>
              <a:t>simple:</a:t>
            </a:r>
          </a:p>
          <a:p>
            <a:pPr lvl="2"/>
            <a:r>
              <a:rPr lang="en-US" dirty="0" smtClean="0"/>
              <a:t>HyperText </a:t>
            </a:r>
            <a:r>
              <a:rPr lang="en-US" dirty="0"/>
              <a:t>Markup Language (</a:t>
            </a:r>
            <a:r>
              <a:rPr lang="en-US" dirty="0" smtClean="0"/>
              <a:t>HTML)</a:t>
            </a:r>
          </a:p>
          <a:p>
            <a:pPr lvl="2"/>
            <a:r>
              <a:rPr lang="en-US" dirty="0" smtClean="0"/>
              <a:t>HyperText </a:t>
            </a:r>
            <a:r>
              <a:rPr lang="en-US" dirty="0"/>
              <a:t>Transfer Protocol (</a:t>
            </a:r>
            <a:r>
              <a:rPr lang="en-US" dirty="0" smtClean="0"/>
              <a:t>HTTP)</a:t>
            </a:r>
          </a:p>
          <a:p>
            <a:pPr lvl="1"/>
            <a:r>
              <a:rPr lang="en-US" dirty="0" smtClean="0"/>
              <a:t>Eventually</a:t>
            </a:r>
            <a:r>
              <a:rPr lang="en-US" dirty="0"/>
              <a:t>, other things went into the building of a web page, such </a:t>
            </a:r>
            <a:r>
              <a:rPr lang="en-US" dirty="0" smtClean="0"/>
              <a:t>as</a:t>
            </a:r>
          </a:p>
          <a:p>
            <a:pPr lvl="2"/>
            <a:r>
              <a:rPr lang="en-US" dirty="0" smtClean="0"/>
              <a:t>CGI </a:t>
            </a:r>
            <a:r>
              <a:rPr lang="en-US" dirty="0"/>
              <a:t>scripting </a:t>
            </a:r>
            <a:r>
              <a:rPr lang="en-US" dirty="0" smtClean="0"/>
              <a:t>and</a:t>
            </a:r>
          </a:p>
          <a:p>
            <a:pPr lvl="2"/>
            <a:r>
              <a:rPr lang="en-US" dirty="0" smtClean="0"/>
              <a:t>possibly </a:t>
            </a:r>
            <a:r>
              <a:rPr lang="en-US" dirty="0"/>
              <a:t>even a </a:t>
            </a:r>
            <a:r>
              <a:rPr lang="en-US" dirty="0" smtClean="0"/>
              <a:t>database</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183309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Classic Web </a:t>
            </a:r>
            <a:r>
              <a:rPr lang="en-US" dirty="0" smtClean="0"/>
              <a:t>Components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HTML provided everything in a web page in the </a:t>
            </a:r>
            <a:r>
              <a:rPr lang="en-US" dirty="0">
                <a:solidFill>
                  <a:srgbClr val="FF0000"/>
                </a:solidFill>
              </a:rPr>
              <a:t>classic </a:t>
            </a:r>
            <a:r>
              <a:rPr lang="en-US" dirty="0" smtClean="0">
                <a:solidFill>
                  <a:srgbClr val="FF0000"/>
                </a:solidFill>
              </a:rPr>
              <a:t>environment</a:t>
            </a:r>
            <a:r>
              <a:rPr lang="en-US" dirty="0" smtClean="0"/>
              <a:t>.</a:t>
            </a:r>
          </a:p>
          <a:p>
            <a:pPr lvl="1"/>
            <a:r>
              <a:rPr lang="en-US" dirty="0" smtClean="0"/>
              <a:t>There was</a:t>
            </a:r>
          </a:p>
          <a:p>
            <a:pPr lvl="2"/>
            <a:r>
              <a:rPr lang="en-US" dirty="0" smtClean="0"/>
              <a:t>no </a:t>
            </a:r>
            <a:r>
              <a:rPr lang="en-US" dirty="0"/>
              <a:t>separation of presentation from </a:t>
            </a:r>
            <a:r>
              <a:rPr lang="en-US" dirty="0" smtClean="0"/>
              <a:t>structure;</a:t>
            </a:r>
          </a:p>
          <a:p>
            <a:pPr lvl="2"/>
            <a:r>
              <a:rPr lang="en-US" dirty="0" smtClean="0"/>
              <a:t>JavaScript </a:t>
            </a:r>
            <a:r>
              <a:rPr lang="en-US" dirty="0"/>
              <a:t>was in its infancy at best, </a:t>
            </a:r>
            <a:r>
              <a:rPr lang="en-US" dirty="0" smtClean="0"/>
              <a:t>and</a:t>
            </a:r>
          </a:p>
          <a:p>
            <a:pPr lvl="2"/>
            <a:r>
              <a:rPr lang="en-US" dirty="0" smtClean="0"/>
              <a:t>could </a:t>
            </a:r>
            <a:r>
              <a:rPr lang="en-US" dirty="0"/>
              <a:t>not be used to create “dynamic HTML” through Document Object Model (DOM) manipulation, because </a:t>
            </a:r>
            <a:r>
              <a:rPr lang="en-US" dirty="0">
                <a:solidFill>
                  <a:srgbClr val="FF0000"/>
                </a:solidFill>
              </a:rPr>
              <a:t>there was no </a:t>
            </a:r>
            <a:r>
              <a:rPr lang="en-US" dirty="0" smtClean="0">
                <a:solidFill>
                  <a:srgbClr val="FF0000"/>
                </a:solidFill>
              </a:rPr>
              <a:t>DOM</a:t>
            </a:r>
          </a:p>
          <a:p>
            <a:pPr lvl="1"/>
            <a:r>
              <a:rPr lang="en-US" dirty="0" smtClean="0"/>
              <a:t>If </a:t>
            </a:r>
            <a:r>
              <a:rPr lang="en-US" dirty="0"/>
              <a:t>the client and the server were to communicate, they did so using very </a:t>
            </a:r>
            <a:r>
              <a:rPr lang="en-US" dirty="0" smtClean="0"/>
              <a:t>basic</a:t>
            </a:r>
          </a:p>
          <a:p>
            <a:pPr lvl="2"/>
            <a:r>
              <a:rPr lang="en-US" dirty="0" smtClean="0"/>
              <a:t>HTTP </a:t>
            </a:r>
            <a:r>
              <a:rPr lang="en-US" dirty="0"/>
              <a:t>GET </a:t>
            </a:r>
            <a:r>
              <a:rPr lang="en-US" dirty="0" smtClean="0"/>
              <a:t>and</a:t>
            </a:r>
          </a:p>
          <a:p>
            <a:pPr lvl="2"/>
            <a:r>
              <a:rPr lang="en-US" dirty="0" smtClean="0"/>
              <a:t>sometimes</a:t>
            </a:r>
            <a:r>
              <a:rPr lang="en-US" dirty="0"/>
              <a:t>, POST </a:t>
            </a:r>
            <a:r>
              <a:rPr lang="en-US" dirty="0" smtClean="0"/>
              <a:t>calls</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42625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 World Wide Web Consortium (W3C) introduced the Cascading Style Sheets Level 1 (</a:t>
            </a:r>
            <a:r>
              <a:rPr lang="en-US" dirty="0">
                <a:solidFill>
                  <a:srgbClr val="FF0000"/>
                </a:solidFill>
              </a:rPr>
              <a:t>CSS1</a:t>
            </a:r>
            <a:r>
              <a:rPr lang="en-US" dirty="0"/>
              <a:t>) Recommendation in </a:t>
            </a:r>
            <a:r>
              <a:rPr lang="en-US" dirty="0">
                <a:solidFill>
                  <a:srgbClr val="FF0000"/>
                </a:solidFill>
              </a:rPr>
              <a:t>December 1996</a:t>
            </a:r>
            <a:r>
              <a:rPr lang="en-US" dirty="0"/>
              <a:t>, but it was not widely adopted for some time </a:t>
            </a:r>
            <a:r>
              <a:rPr lang="en-US" dirty="0" smtClean="0"/>
              <a:t>after.</a:t>
            </a:r>
          </a:p>
          <a:p>
            <a:pPr lvl="1"/>
            <a:r>
              <a:rPr lang="en-US" dirty="0" smtClean="0"/>
              <a:t>Most </a:t>
            </a:r>
            <a:r>
              <a:rPr lang="en-US" dirty="0"/>
              <a:t>of the available </a:t>
            </a:r>
            <a:r>
              <a:rPr lang="en-US" dirty="0">
                <a:solidFill>
                  <a:srgbClr val="FF0000"/>
                </a:solidFill>
              </a:rPr>
              <a:t>web browsers were slow</a:t>
            </a:r>
            <a:r>
              <a:rPr lang="en-US" dirty="0"/>
              <a:t> to adopt the </a:t>
            </a:r>
            <a:r>
              <a:rPr lang="en-US" dirty="0" smtClean="0"/>
              <a:t>technology.</a:t>
            </a:r>
          </a:p>
          <a:p>
            <a:pPr lvl="1"/>
            <a:r>
              <a:rPr lang="en-US" dirty="0" smtClean="0"/>
              <a:t>It </a:t>
            </a:r>
            <a:r>
              <a:rPr lang="en-US" dirty="0"/>
              <a:t>wasn’t until </a:t>
            </a:r>
            <a:r>
              <a:rPr lang="en-US" dirty="0">
                <a:solidFill>
                  <a:srgbClr val="FF0000"/>
                </a:solidFill>
              </a:rPr>
              <a:t>browser makers</a:t>
            </a:r>
            <a:r>
              <a:rPr lang="en-US" dirty="0"/>
              <a:t> began to </a:t>
            </a:r>
            <a:r>
              <a:rPr lang="en-US" dirty="0">
                <a:solidFill>
                  <a:srgbClr val="FF0000"/>
                </a:solidFill>
              </a:rPr>
              <a:t>support CSS</a:t>
            </a:r>
            <a:r>
              <a:rPr lang="en-US" dirty="0"/>
              <a:t> that it even made sense to start using the technology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46716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Ajax</a:t>
            </a:r>
          </a:p>
        </p:txBody>
      </p:sp>
      <p:sp>
        <p:nvSpPr>
          <p:cNvPr id="3" name="Content Placeholder 2"/>
          <p:cNvSpPr>
            <a:spLocks noGrp="1"/>
          </p:cNvSpPr>
          <p:nvPr>
            <p:ph idx="1"/>
          </p:nvPr>
        </p:nvSpPr>
        <p:spPr/>
        <p:txBody>
          <a:bodyPr/>
          <a:lstStyle/>
          <a:p>
            <a:r>
              <a:rPr lang="en-US" dirty="0" smtClean="0"/>
              <a:t>Many </a:t>
            </a:r>
            <a:r>
              <a:rPr lang="en-US" dirty="0"/>
              <a:t>more parts go into web sites and web applications </a:t>
            </a:r>
            <a:r>
              <a:rPr lang="en-US" dirty="0" smtClean="0"/>
              <a:t>today.</a:t>
            </a:r>
          </a:p>
          <a:p>
            <a:pPr lvl="1"/>
            <a:r>
              <a:rPr lang="en-US" dirty="0" smtClean="0"/>
              <a:t>Ajax </a:t>
            </a:r>
            <a:r>
              <a:rPr lang="en-US" dirty="0"/>
              <a:t>is like the materials that go into making a </a:t>
            </a:r>
            <a:r>
              <a:rPr lang="en-US" dirty="0">
                <a:solidFill>
                  <a:srgbClr val="FF0000"/>
                </a:solidFill>
              </a:rPr>
              <a:t>high-rise </a:t>
            </a:r>
            <a:r>
              <a:rPr lang="en-US" dirty="0" smtClean="0">
                <a:solidFill>
                  <a:srgbClr val="FF0000"/>
                </a:solidFill>
              </a:rPr>
              <a:t>building</a:t>
            </a:r>
            <a:r>
              <a:rPr lang="en-US" dirty="0" smtClean="0"/>
              <a:t>.</a:t>
            </a:r>
          </a:p>
          <a:p>
            <a:pPr lvl="1"/>
            <a:r>
              <a:rPr lang="en-US" dirty="0" smtClean="0"/>
              <a:t>High </a:t>
            </a:r>
            <a:r>
              <a:rPr lang="en-US" dirty="0"/>
              <a:t>rises are made of steel instead of wood, and their exteriors are modern and flashy with metals and special glass</a:t>
            </a:r>
            <a:r>
              <a:rPr lang="en-US" dirty="0" smtClean="0"/>
              <a:t>.</a:t>
            </a:r>
          </a:p>
          <a:p>
            <a:pPr lvl="1"/>
            <a:r>
              <a:rPr lang="en-US" dirty="0"/>
              <a:t>The </a:t>
            </a:r>
            <a:r>
              <a:rPr lang="en-US" dirty="0">
                <a:solidFill>
                  <a:srgbClr val="FF0000"/>
                </a:solidFill>
              </a:rPr>
              <a:t>basic structure</a:t>
            </a:r>
            <a:r>
              <a:rPr lang="en-US" dirty="0"/>
              <a:t> is still there, though (unless the building was designed by Frank Lloyd Wright); walls run parallel and perpendicular to one another at 90-degree angles, and all of the structure’s basic elements, including plumbing, electricity, and lighting, are the same—they are just </a:t>
            </a:r>
            <a:r>
              <a:rPr lang="en-US" dirty="0" smtClean="0"/>
              <a:t>enhanced.</a:t>
            </a:r>
          </a:p>
          <a:p>
            <a:pPr lvl="1"/>
            <a:r>
              <a:rPr lang="en-US" dirty="0" smtClean="0"/>
              <a:t>In </a:t>
            </a:r>
            <a:r>
              <a:rPr lang="en-US" dirty="0"/>
              <a:t>this way, the </a:t>
            </a:r>
            <a:r>
              <a:rPr lang="en-US" dirty="0">
                <a:solidFill>
                  <a:srgbClr val="FF0000"/>
                </a:solidFill>
              </a:rPr>
              <a:t>structure</a:t>
            </a:r>
            <a:r>
              <a:rPr lang="en-US" dirty="0"/>
              <a:t> of an </a:t>
            </a:r>
            <a:r>
              <a:rPr lang="en-US" dirty="0">
                <a:solidFill>
                  <a:srgbClr val="FF0000"/>
                </a:solidFill>
              </a:rPr>
              <a:t>Ajax application</a:t>
            </a:r>
            <a:r>
              <a:rPr lang="en-US" dirty="0"/>
              <a:t> is built on an </a:t>
            </a:r>
            <a:r>
              <a:rPr lang="en-US" dirty="0">
                <a:solidFill>
                  <a:srgbClr val="FF0000"/>
                </a:solidFill>
              </a:rPr>
              <a:t>underlying structure of XHTML</a:t>
            </a:r>
            <a:r>
              <a:rPr lang="en-US" dirty="0"/>
              <a:t>, which was merely an extension of HTML, and so </a:t>
            </a:r>
            <a:r>
              <a:rPr lang="en-US" dirty="0" smtClean="0"/>
              <a:t>forth.</a:t>
            </a:r>
          </a:p>
          <a:p>
            <a:pPr lvl="1"/>
            <a:r>
              <a:rPr lang="en-US" dirty="0" smtClean="0"/>
              <a:t>Here </a:t>
            </a:r>
            <a:r>
              <a:rPr lang="en-US" dirty="0"/>
              <a:t>are what I consider to be the </a:t>
            </a:r>
            <a:r>
              <a:rPr lang="en-US" dirty="0">
                <a:solidFill>
                  <a:srgbClr val="FF0000"/>
                </a:solidFill>
              </a:rPr>
              <a:t>tools</a:t>
            </a:r>
            <a:r>
              <a:rPr lang="en-US" dirty="0"/>
              <a:t> used to </a:t>
            </a:r>
            <a:r>
              <a:rPr lang="en-US" dirty="0">
                <a:solidFill>
                  <a:srgbClr val="FF0000"/>
                </a:solidFill>
              </a:rPr>
              <a:t>build Ajax web </a:t>
            </a:r>
            <a:r>
              <a:rPr lang="en-US" dirty="0" smtClean="0">
                <a:solidFill>
                  <a:srgbClr val="FF0000"/>
                </a:solidFill>
              </a:rPr>
              <a:t>applications</a:t>
            </a:r>
            <a:r>
              <a:rPr lang="en-US" dirty="0" smtClean="0"/>
              <a:t>:</a:t>
            </a:r>
          </a:p>
          <a:p>
            <a:pPr lvl="2"/>
            <a:r>
              <a:rPr lang="en-US" dirty="0" smtClean="0"/>
              <a:t>Extensible </a:t>
            </a:r>
            <a:r>
              <a:rPr lang="en-US" dirty="0"/>
              <a:t>HyperText Markup Language (</a:t>
            </a:r>
            <a:r>
              <a:rPr lang="en-US" dirty="0" smtClean="0"/>
              <a:t>XHTML)</a:t>
            </a:r>
          </a:p>
          <a:p>
            <a:pPr lvl="2"/>
            <a:r>
              <a:rPr lang="en-US" dirty="0" smtClean="0"/>
              <a:t>Document </a:t>
            </a:r>
            <a:r>
              <a:rPr lang="en-US" dirty="0"/>
              <a:t>Object Model (</a:t>
            </a:r>
            <a:r>
              <a:rPr lang="en-US" dirty="0" smtClean="0"/>
              <a:t>DOM)</a:t>
            </a:r>
          </a:p>
          <a:p>
            <a:pPr lvl="2"/>
            <a:r>
              <a:rPr lang="en-US" dirty="0" smtClean="0"/>
              <a:t>JavaScript</a:t>
            </a:r>
          </a:p>
          <a:p>
            <a:pPr lvl="2"/>
            <a:r>
              <a:rPr lang="en-US" dirty="0" smtClean="0"/>
              <a:t>Cascading </a:t>
            </a:r>
            <a:r>
              <a:rPr lang="en-US" dirty="0"/>
              <a:t>Style Sheets (</a:t>
            </a:r>
            <a:r>
              <a:rPr lang="en-US" dirty="0" smtClean="0"/>
              <a:t>CSS)</a:t>
            </a:r>
          </a:p>
          <a:p>
            <a:pPr lvl="2"/>
            <a:r>
              <a:rPr lang="en-US" dirty="0" smtClean="0"/>
              <a:t>Extensible </a:t>
            </a:r>
            <a:r>
              <a:rPr lang="en-US" dirty="0"/>
              <a:t>Markup Language (</a:t>
            </a:r>
            <a:r>
              <a:rPr lang="en-US" dirty="0" smtClean="0"/>
              <a:t>XML)</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311059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Ajax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Now</a:t>
            </a:r>
            <a:r>
              <a:rPr lang="en-US" dirty="0"/>
              <a:t>, obviously, other things can go into building an Ajax application, such </a:t>
            </a:r>
            <a:r>
              <a:rPr lang="en-US" dirty="0" smtClean="0"/>
              <a:t>as</a:t>
            </a:r>
          </a:p>
          <a:p>
            <a:pPr lvl="2"/>
            <a:r>
              <a:rPr lang="en-US" dirty="0" smtClean="0"/>
              <a:t>Extensible </a:t>
            </a:r>
            <a:r>
              <a:rPr lang="en-US" dirty="0"/>
              <a:t>Stylesheet Language Transformation (</a:t>
            </a:r>
            <a:r>
              <a:rPr lang="en-US" dirty="0" smtClean="0"/>
              <a:t>XSLT)</a:t>
            </a:r>
          </a:p>
          <a:p>
            <a:pPr lvl="2"/>
            <a:r>
              <a:rPr lang="en-US" dirty="0" smtClean="0"/>
              <a:t>syndication </a:t>
            </a:r>
            <a:r>
              <a:rPr lang="en-US" dirty="0"/>
              <a:t>feeds with RSS and Atom (of </a:t>
            </a:r>
            <a:r>
              <a:rPr lang="en-US" dirty="0" smtClean="0"/>
              <a:t>course)</a:t>
            </a:r>
          </a:p>
          <a:p>
            <a:pPr lvl="2"/>
            <a:r>
              <a:rPr lang="en-US" dirty="0" smtClean="0"/>
              <a:t>some </a:t>
            </a:r>
            <a:r>
              <a:rPr lang="en-US" dirty="0"/>
              <a:t>sort of server-side scripting (which is often </a:t>
            </a:r>
            <a:r>
              <a:rPr lang="en-US" dirty="0">
                <a:solidFill>
                  <a:srgbClr val="FF0000"/>
                </a:solidFill>
              </a:rPr>
              <a:t>overlooked</a:t>
            </a:r>
            <a:r>
              <a:rPr lang="en-US" dirty="0"/>
              <a:t> when </a:t>
            </a:r>
            <a:r>
              <a:rPr lang="en-US" dirty="0">
                <a:solidFill>
                  <a:srgbClr val="FF0000"/>
                </a:solidFill>
              </a:rPr>
              <a:t>discussing Ajax </a:t>
            </a:r>
            <a:r>
              <a:rPr lang="en-US" dirty="0"/>
              <a:t>in general), </a:t>
            </a:r>
            <a:r>
              <a:rPr lang="en-US" dirty="0" smtClean="0"/>
              <a:t>and</a:t>
            </a:r>
          </a:p>
          <a:p>
            <a:pPr lvl="2"/>
            <a:r>
              <a:rPr lang="en-US" dirty="0" smtClean="0"/>
              <a:t>possibly </a:t>
            </a:r>
            <a:r>
              <a:rPr lang="en-US" dirty="0"/>
              <a:t>a </a:t>
            </a:r>
            <a:r>
              <a:rPr lang="en-US" dirty="0" smtClean="0"/>
              <a:t>database</a:t>
            </a:r>
          </a:p>
          <a:p>
            <a:pPr lvl="1"/>
            <a:r>
              <a:rPr lang="en-US" dirty="0" smtClean="0"/>
              <a:t>XHTML </a:t>
            </a:r>
            <a:r>
              <a:rPr lang="en-US" dirty="0"/>
              <a:t>is the </a:t>
            </a:r>
            <a:r>
              <a:rPr lang="en-US" dirty="0">
                <a:solidFill>
                  <a:srgbClr val="FF0000"/>
                </a:solidFill>
              </a:rPr>
              <a:t>structure of any Ajax application</a:t>
            </a:r>
            <a:r>
              <a:rPr lang="en-US" dirty="0"/>
              <a:t>, and yes, </a:t>
            </a:r>
            <a:r>
              <a:rPr lang="en-US" dirty="0">
                <a:solidFill>
                  <a:srgbClr val="FF0000"/>
                </a:solidFill>
              </a:rPr>
              <a:t>HTML</a:t>
            </a:r>
            <a:r>
              <a:rPr lang="en-US" dirty="0"/>
              <a:t> is too, but we aren’t going to discuss older technology </a:t>
            </a:r>
            <a:r>
              <a:rPr lang="en-US" dirty="0" smtClean="0"/>
              <a:t>here.</a:t>
            </a:r>
          </a:p>
          <a:p>
            <a:pPr lvl="2"/>
            <a:r>
              <a:rPr lang="en-US" dirty="0" smtClean="0"/>
              <a:t>XHTML </a:t>
            </a:r>
            <a:r>
              <a:rPr lang="en-US" dirty="0"/>
              <a:t>holds everything that is going to be </a:t>
            </a:r>
            <a:r>
              <a:rPr lang="en-US" dirty="0">
                <a:solidFill>
                  <a:srgbClr val="FF0000"/>
                </a:solidFill>
              </a:rPr>
              <a:t>displayed on the client browser</a:t>
            </a:r>
            <a:r>
              <a:rPr lang="en-US" dirty="0"/>
              <a:t>, and everything else works off of </a:t>
            </a:r>
            <a:r>
              <a:rPr lang="en-US" dirty="0" smtClean="0"/>
              <a:t>it.</a:t>
            </a:r>
          </a:p>
          <a:p>
            <a:pPr lvl="1"/>
            <a:r>
              <a:rPr lang="en-US" dirty="0" smtClean="0"/>
              <a:t>The </a:t>
            </a:r>
            <a:r>
              <a:rPr lang="en-US" dirty="0"/>
              <a:t>DOM is used to navigate all of the XHTML on the </a:t>
            </a:r>
            <a:r>
              <a:rPr lang="en-US" dirty="0" smtClean="0"/>
              <a:t>page.</a:t>
            </a:r>
          </a:p>
          <a:p>
            <a:pPr lvl="1"/>
            <a:r>
              <a:rPr lang="en-US" dirty="0" smtClean="0"/>
              <a:t>JavaScript </a:t>
            </a:r>
            <a:r>
              <a:rPr lang="en-US" dirty="0"/>
              <a:t>has the </a:t>
            </a:r>
            <a:r>
              <a:rPr lang="en-US" dirty="0">
                <a:solidFill>
                  <a:srgbClr val="FF0000"/>
                </a:solidFill>
              </a:rPr>
              <a:t>most important role</a:t>
            </a:r>
            <a:r>
              <a:rPr lang="en-US" dirty="0"/>
              <a:t> in an Ajax </a:t>
            </a:r>
            <a:r>
              <a:rPr lang="en-US" dirty="0" smtClean="0"/>
              <a:t>application.</a:t>
            </a:r>
          </a:p>
          <a:p>
            <a:pPr lvl="2"/>
            <a:r>
              <a:rPr lang="en-US" dirty="0" smtClean="0"/>
              <a:t>It </a:t>
            </a:r>
            <a:r>
              <a:rPr lang="en-US" dirty="0"/>
              <a:t>is used to manipulate the DOM for the page, but more important, JavaScript creates all of the communication between client and server that makes Ajax what it </a:t>
            </a:r>
            <a:r>
              <a:rPr lang="en-US" dirty="0" smtClean="0"/>
              <a:t>is.</a:t>
            </a:r>
          </a:p>
          <a:p>
            <a:pPr lvl="1"/>
            <a:r>
              <a:rPr lang="en-US" dirty="0" smtClean="0"/>
              <a:t>CSS </a:t>
            </a:r>
            <a:r>
              <a:rPr lang="en-US" dirty="0"/>
              <a:t>is used to affect the look of the page, and is </a:t>
            </a:r>
            <a:r>
              <a:rPr lang="en-US" dirty="0">
                <a:solidFill>
                  <a:srgbClr val="FF0000"/>
                </a:solidFill>
              </a:rPr>
              <a:t>manipulated dynamically</a:t>
            </a:r>
            <a:r>
              <a:rPr lang="en-US" dirty="0"/>
              <a:t> through the </a:t>
            </a:r>
            <a:r>
              <a:rPr lang="en-US" dirty="0" smtClean="0">
                <a:solidFill>
                  <a:srgbClr val="FF0000"/>
                </a:solidFill>
              </a:rPr>
              <a:t>DOM</a:t>
            </a:r>
            <a:r>
              <a:rPr lang="en-US" dirty="0" smtClean="0"/>
              <a:t>.</a:t>
            </a:r>
          </a:p>
          <a:p>
            <a:pPr lvl="1"/>
            <a:r>
              <a:rPr lang="en-US" dirty="0" smtClean="0"/>
              <a:t>Finally</a:t>
            </a:r>
            <a:r>
              <a:rPr lang="en-US" dirty="0"/>
              <a:t>, </a:t>
            </a:r>
            <a:r>
              <a:rPr lang="en-US" dirty="0">
                <a:solidFill>
                  <a:srgbClr val="FF0000"/>
                </a:solidFill>
              </a:rPr>
              <a:t>XML</a:t>
            </a:r>
            <a:r>
              <a:rPr lang="en-US" dirty="0"/>
              <a:t> is the </a:t>
            </a:r>
            <a:r>
              <a:rPr lang="en-US" dirty="0">
                <a:solidFill>
                  <a:srgbClr val="FF0000"/>
                </a:solidFill>
              </a:rPr>
              <a:t>protocol</a:t>
            </a:r>
            <a:r>
              <a:rPr lang="en-US" dirty="0"/>
              <a:t> that is used to </a:t>
            </a:r>
            <a:r>
              <a:rPr lang="en-US" dirty="0">
                <a:solidFill>
                  <a:srgbClr val="FF0000"/>
                </a:solidFill>
              </a:rPr>
              <a:t>transfer data back and forth</a:t>
            </a:r>
            <a:r>
              <a:rPr lang="en-US" dirty="0"/>
              <a:t> between clients and servers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148810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Study</a:t>
            </a:r>
          </a:p>
        </p:txBody>
      </p:sp>
      <p:sp>
        <p:nvSpPr>
          <p:cNvPr id="3" name="Content Placeholder 2"/>
          <p:cNvSpPr>
            <a:spLocks noGrp="1"/>
          </p:cNvSpPr>
          <p:nvPr>
            <p:ph idx="1"/>
          </p:nvPr>
        </p:nvSpPr>
        <p:spPr/>
        <p:txBody>
          <a:bodyPr/>
          <a:lstStyle/>
          <a:p>
            <a:r>
              <a:rPr lang="en-US" dirty="0" smtClean="0"/>
              <a:t>You </a:t>
            </a:r>
            <a:r>
              <a:rPr lang="en-US" dirty="0"/>
              <a:t>may not think that changing and adding tools would have that much of an impact on how a site functions, but it certainly </a:t>
            </a:r>
            <a:r>
              <a:rPr lang="en-US" dirty="0" smtClean="0"/>
              <a:t>does.</a:t>
            </a:r>
          </a:p>
          <a:p>
            <a:pPr lvl="1"/>
            <a:r>
              <a:rPr lang="en-US" dirty="0" smtClean="0"/>
              <a:t>For </a:t>
            </a:r>
            <a:r>
              <a:rPr lang="en-US" dirty="0"/>
              <a:t>a case study, I want to turn your attention to a site that actually existed in the </a:t>
            </a:r>
            <a:r>
              <a:rPr lang="en-US" dirty="0">
                <a:solidFill>
                  <a:srgbClr val="FF0000"/>
                </a:solidFill>
              </a:rPr>
              <a:t>classic web environment</a:t>
            </a:r>
            <a:r>
              <a:rPr lang="en-US" dirty="0"/>
              <a:t>, and exists now as a </a:t>
            </a:r>
            <a:r>
              <a:rPr lang="en-US" dirty="0">
                <a:solidFill>
                  <a:srgbClr val="0070C0"/>
                </a:solidFill>
              </a:rPr>
              <a:t>changed</a:t>
            </a:r>
            <a:r>
              <a:rPr lang="en-US" dirty="0">
                <a:solidFill>
                  <a:srgbClr val="FF0000"/>
                </a:solidFill>
              </a:rPr>
              <a:t> Ajax web </a:t>
            </a:r>
            <a:r>
              <a:rPr lang="en-US" dirty="0" smtClean="0">
                <a:solidFill>
                  <a:srgbClr val="FF0000"/>
                </a:solidFill>
              </a:rPr>
              <a:t>application</a:t>
            </a:r>
            <a:r>
              <a:rPr lang="en-US" dirty="0" smtClean="0"/>
              <a:t>.</a:t>
            </a:r>
          </a:p>
          <a:p>
            <a:pPr lvl="1"/>
            <a:r>
              <a:rPr lang="en-US" dirty="0" smtClean="0"/>
              <a:t>Then </a:t>
            </a:r>
            <a:r>
              <a:rPr lang="en-US" dirty="0"/>
              <a:t>there will be no doubt as to just how far the Web has </a:t>
            </a:r>
            <a:r>
              <a:rPr lang="en-US" dirty="0" smtClean="0"/>
              <a:t>come.</a:t>
            </a:r>
          </a:p>
          <a:p>
            <a:pPr lvl="1"/>
            <a:r>
              <a:rPr lang="en-US" dirty="0" smtClean="0"/>
              <a:t>The </a:t>
            </a:r>
            <a:r>
              <a:rPr lang="en-US" dirty="0"/>
              <a:t>following is a closer look at MapQuest, Inc. (</a:t>
            </a:r>
            <a:r>
              <a:rPr lang="en-US" dirty="0">
                <a:hlinkClick r:id="rId2"/>
              </a:rPr>
              <a:t>http://www.mapquest.com</a:t>
            </a:r>
            <a:r>
              <a:rPr lang="en-US" dirty="0" smtClean="0">
                <a:hlinkClick r:id="rId2"/>
              </a:rPr>
              <a:t>/</a:t>
            </a:r>
            <a:r>
              <a:rPr lang="en-US" dirty="0" smtClean="0"/>
              <a:t>), </a:t>
            </a:r>
            <a:r>
              <a:rPr lang="en-US" dirty="0"/>
              <a:t>how it functioned and existed in 2000, and how it functions today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112253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application then</a:t>
            </a:r>
          </a:p>
        </p:txBody>
      </p:sp>
      <p:sp>
        <p:nvSpPr>
          <p:cNvPr id="7" name="Content Placeholder 6"/>
          <p:cNvSpPr>
            <a:spLocks noGrp="1"/>
          </p:cNvSpPr>
          <p:nvPr>
            <p:ph idx="1"/>
          </p:nvPr>
        </p:nvSpPr>
        <p:spPr/>
        <p:txBody>
          <a:bodyPr/>
          <a:lstStyle/>
          <a:p>
            <a:r>
              <a:rPr lang="en-US" dirty="0" smtClean="0"/>
              <a:t>Most </a:t>
            </a:r>
            <a:r>
              <a:rPr lang="en-US" dirty="0"/>
              <a:t>people are familiar with </a:t>
            </a:r>
            <a:r>
              <a:rPr lang="en-US" dirty="0">
                <a:solidFill>
                  <a:srgbClr val="FF0000"/>
                </a:solidFill>
              </a:rPr>
              <a:t>MapQuest</a:t>
            </a:r>
            <a:r>
              <a:rPr lang="en-US" dirty="0"/>
              <a:t>, seen in </a:t>
            </a:r>
            <a:r>
              <a:rPr lang="en-US" dirty="0">
                <a:solidFill>
                  <a:srgbClr val="FF0000"/>
                </a:solidFill>
              </a:rPr>
              <a:t>Figure 1-1</a:t>
            </a:r>
            <a:r>
              <a:rPr lang="en-US" dirty="0"/>
              <a:t>, and how it pretty much single-handedly put </a:t>
            </a:r>
            <a:r>
              <a:rPr lang="en-US" dirty="0">
                <a:solidFill>
                  <a:srgbClr val="FF0000"/>
                </a:solidFill>
              </a:rPr>
              <a:t>Internet mapping</a:t>
            </a:r>
            <a:r>
              <a:rPr lang="en-US" dirty="0"/>
              <a:t> on the map (no pun intended</a:t>
            </a:r>
            <a:r>
              <a:rPr lang="en-US" dirty="0" smtClean="0"/>
              <a:t>).</a:t>
            </a:r>
          </a:p>
          <a:p>
            <a:pPr lvl="1"/>
            <a:r>
              <a:rPr lang="en-US" dirty="0" smtClean="0"/>
              <a:t>For </a:t>
            </a:r>
            <a:r>
              <a:rPr lang="en-US" dirty="0"/>
              <a:t>those who are not familiar with it, I’ll give the briefest of </a:t>
            </a:r>
            <a:r>
              <a:rPr lang="en-US" dirty="0" smtClean="0"/>
              <a:t>introductions.</a:t>
            </a:r>
          </a:p>
          <a:p>
            <a:pPr lvl="1"/>
            <a:r>
              <a:rPr lang="en-US" dirty="0" smtClean="0">
                <a:solidFill>
                  <a:srgbClr val="FF0000"/>
                </a:solidFill>
              </a:rPr>
              <a:t>MapQuest</a:t>
            </a:r>
            <a:r>
              <a:rPr lang="en-US" dirty="0" smtClean="0"/>
              <a:t> </a:t>
            </a:r>
            <a:r>
              <a:rPr lang="en-US" dirty="0"/>
              <a:t>was launched on February 5, </a:t>
            </a:r>
            <a:r>
              <a:rPr lang="en-US" dirty="0">
                <a:solidFill>
                  <a:srgbClr val="FF0000"/>
                </a:solidFill>
              </a:rPr>
              <a:t>1996</a:t>
            </a:r>
            <a:r>
              <a:rPr lang="en-US" dirty="0"/>
              <a:t>, delivering maps and directions based on user-defined search </a:t>
            </a:r>
            <a:r>
              <a:rPr lang="en-US" dirty="0" smtClean="0"/>
              <a:t>queries.</a:t>
            </a:r>
          </a:p>
          <a:p>
            <a:pPr lvl="2"/>
            <a:r>
              <a:rPr lang="en-US" dirty="0" smtClean="0"/>
              <a:t>It </a:t>
            </a:r>
            <a:r>
              <a:rPr lang="en-US" dirty="0"/>
              <a:t>has been the primary source for directions and maps on the Web for millions of people ever since (well, until Google, at least).</a:t>
            </a:r>
          </a:p>
          <a:p>
            <a:pPr lvl="1"/>
            <a:r>
              <a:rPr lang="en-US" dirty="0"/>
              <a:t>As </a:t>
            </a:r>
            <a:r>
              <a:rPr lang="en-US" dirty="0">
                <a:solidFill>
                  <a:srgbClr val="FF0000"/>
                </a:solidFill>
              </a:rPr>
              <a:t>MapQuest evolved</a:t>
            </a:r>
            <a:r>
              <a:rPr lang="en-US" dirty="0"/>
              <a:t>, it began to offer more services than just maps and driving </a:t>
            </a:r>
            <a:r>
              <a:rPr lang="en-US" dirty="0" smtClean="0"/>
              <a:t>directions.</a:t>
            </a:r>
          </a:p>
          <a:p>
            <a:pPr lvl="2"/>
            <a:r>
              <a:rPr lang="en-US" dirty="0" smtClean="0"/>
              <a:t>By </a:t>
            </a:r>
            <a:r>
              <a:rPr lang="en-US" dirty="0"/>
              <a:t>2000, it offered traffic reports, travel guides, and Yellow and White Pages as </a:t>
            </a:r>
            <a:r>
              <a:rPr lang="en-US" dirty="0" smtClean="0"/>
              <a:t>well.</a:t>
            </a:r>
          </a:p>
          <a:p>
            <a:pPr lvl="1"/>
            <a:r>
              <a:rPr lang="en-US" dirty="0" smtClean="0"/>
              <a:t>How </a:t>
            </a:r>
            <a:r>
              <a:rPr lang="en-US" dirty="0"/>
              <a:t>did it deliver all of these </a:t>
            </a:r>
            <a:r>
              <a:rPr lang="en-US" dirty="0" smtClean="0"/>
              <a:t>services?</a:t>
            </a:r>
          </a:p>
          <a:p>
            <a:pPr lvl="2"/>
            <a:r>
              <a:rPr lang="en-US" dirty="0" smtClean="0"/>
              <a:t>The </a:t>
            </a:r>
            <a:r>
              <a:rPr lang="en-US" dirty="0"/>
              <a:t>same way all other Internet sites did at the time: click on a link or search button, and you were taken to a new page that had to be completely </a:t>
            </a:r>
            <a:r>
              <a:rPr lang="en-US" dirty="0" smtClean="0"/>
              <a:t>redrawn.</a:t>
            </a:r>
          </a:p>
          <a:p>
            <a:pPr lvl="2"/>
            <a:r>
              <a:rPr lang="en-US" dirty="0" smtClean="0"/>
              <a:t>The </a:t>
            </a:r>
            <a:r>
              <a:rPr lang="en-US" dirty="0"/>
              <a:t>same held true for all of the map </a:t>
            </a:r>
            <a:r>
              <a:rPr lang="en-US" dirty="0" smtClean="0"/>
              <a:t>navigation. A </a:t>
            </a:r>
            <a:r>
              <a:rPr lang="en-US" dirty="0"/>
              <a:t>change in the zoom factor or a move in any direction yielded a </a:t>
            </a:r>
            <a:r>
              <a:rPr lang="en-US" dirty="0">
                <a:solidFill>
                  <a:srgbClr val="FF0000"/>
                </a:solidFill>
              </a:rPr>
              <a:t>round trip to the server</a:t>
            </a:r>
            <a:r>
              <a:rPr lang="en-US" dirty="0"/>
              <a:t> that, upon return, caused the whole page to </a:t>
            </a:r>
            <a:r>
              <a:rPr lang="en-US" dirty="0" smtClean="0"/>
              <a:t>refresh.</a:t>
            </a:r>
          </a:p>
          <a:p>
            <a:pPr lvl="2"/>
            <a:r>
              <a:rPr lang="en-US" dirty="0"/>
              <a:t>You will learn more about this </a:t>
            </a:r>
            <a:r>
              <a:rPr lang="en-US" dirty="0">
                <a:solidFill>
                  <a:srgbClr val="FF0000"/>
                </a:solidFill>
              </a:rPr>
              <a:t>client/server architecture</a:t>
            </a:r>
            <a:r>
              <a:rPr lang="en-US" dirty="0"/>
              <a:t> in the section “Basic Web and Ajax </a:t>
            </a:r>
            <a:r>
              <a:rPr lang="en-US" dirty="0" smtClean="0"/>
              <a:t>Design Patterns” in Chapter 2.</a:t>
            </a:r>
          </a:p>
          <a:p>
            <a:pPr lvl="2"/>
            <a:endParaRPr lang="en-US" dirty="0" smtClean="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71769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application </a:t>
            </a:r>
            <a:r>
              <a:rPr lang="en-US" dirty="0" smtClean="0"/>
              <a:t>then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What </a:t>
            </a:r>
            <a:r>
              <a:rPr lang="en-US" dirty="0"/>
              <a:t>you really need to note about MapQuest—and all web sites in general at the time—is that for every user request for data, the client would need to make a round trip to the server to get </a:t>
            </a:r>
            <a:r>
              <a:rPr lang="en-US" dirty="0" smtClean="0"/>
              <a:t>information.</a:t>
            </a:r>
          </a:p>
          <a:p>
            <a:pPr lvl="2"/>
            <a:r>
              <a:rPr lang="en-US" dirty="0" smtClean="0"/>
              <a:t>The </a:t>
            </a:r>
            <a:r>
              <a:rPr lang="en-US" dirty="0"/>
              <a:t>client would query the server, and when the server returned with an answer, it was in the form of a completely new page that needed to be loaded into the </a:t>
            </a:r>
            <a:r>
              <a:rPr lang="en-US" dirty="0" smtClean="0"/>
              <a:t>browser.</a:t>
            </a:r>
          </a:p>
          <a:p>
            <a:pPr lvl="2"/>
            <a:r>
              <a:rPr lang="en-US" dirty="0" smtClean="0"/>
              <a:t>Now</a:t>
            </a:r>
            <a:r>
              <a:rPr lang="en-US" dirty="0"/>
              <a:t>, this can be an extremely frustrating process, especially when navigating a map or slightly changing query parameters for a driving directions </a:t>
            </a:r>
            <a:r>
              <a:rPr lang="en-US" dirty="0" smtClean="0"/>
              <a:t>search.</a:t>
            </a:r>
          </a:p>
          <a:p>
            <a:pPr lvl="2"/>
            <a:r>
              <a:rPr lang="en-US" dirty="0" smtClean="0"/>
              <a:t>And </a:t>
            </a:r>
            <a:r>
              <a:rPr lang="en-US" dirty="0"/>
              <a:t>no knock at MapQuest is intended </a:t>
            </a:r>
            <a:r>
              <a:rPr lang="en-US" dirty="0" smtClean="0"/>
              <a:t>here. After </a:t>
            </a:r>
            <a:r>
              <a:rPr lang="en-US" dirty="0"/>
              <a:t>all, this was how everything was done on the Internet back then; it was the only way to do </a:t>
            </a:r>
            <a:r>
              <a:rPr lang="en-US" dirty="0" smtClean="0"/>
              <a:t>things.</a:t>
            </a:r>
          </a:p>
          <a:p>
            <a:pPr lvl="1"/>
            <a:r>
              <a:rPr lang="en-US" dirty="0" smtClean="0"/>
              <a:t>The </a:t>
            </a:r>
            <a:r>
              <a:rPr lang="en-US" dirty="0"/>
              <a:t>Web was still in its </a:t>
            </a:r>
            <a:r>
              <a:rPr lang="en-US" dirty="0">
                <a:solidFill>
                  <a:srgbClr val="FF0000"/>
                </a:solidFill>
              </a:rPr>
              <a:t>click-wait-click-wait</a:t>
            </a:r>
            <a:r>
              <a:rPr lang="en-US" dirty="0"/>
              <a:t> </a:t>
            </a:r>
            <a:r>
              <a:rPr lang="en-US" dirty="0">
                <a:solidFill>
                  <a:srgbClr val="FF0000"/>
                </a:solidFill>
              </a:rPr>
              <a:t>stage</a:t>
            </a:r>
            <a:r>
              <a:rPr lang="en-US" dirty="0"/>
              <a:t>, and nothing about a web page was in any way dynamic. </a:t>
            </a:r>
            <a:endParaRPr lang="en-US" dirty="0" smtClean="0"/>
          </a:p>
          <a:p>
            <a:pPr lvl="2"/>
            <a:r>
              <a:rPr lang="en-US" dirty="0" smtClean="0"/>
              <a:t>Every </a:t>
            </a:r>
            <a:r>
              <a:rPr lang="en-US" dirty="0"/>
              <a:t>user interaction required a complete page reload, accompanied by the momentary “flash” as the page began the reloading </a:t>
            </a:r>
            <a:r>
              <a:rPr lang="en-US" dirty="0" smtClean="0"/>
              <a:t>process.</a:t>
            </a:r>
          </a:p>
          <a:p>
            <a:pPr lvl="2"/>
            <a:r>
              <a:rPr lang="en-US" dirty="0" smtClean="0"/>
              <a:t>It </a:t>
            </a:r>
            <a:r>
              <a:rPr lang="en-US" dirty="0"/>
              <a:t>could take a long time for these pages to reload in the browser—everything on the page had to be loaded </a:t>
            </a:r>
            <a:r>
              <a:rPr lang="en-US" dirty="0" smtClean="0"/>
              <a:t>again.</a:t>
            </a:r>
          </a:p>
          <a:p>
            <a:pPr lvl="2"/>
            <a:r>
              <a:rPr lang="en-US" dirty="0" smtClean="0"/>
              <a:t>This </a:t>
            </a:r>
            <a:r>
              <a:rPr lang="en-US" dirty="0"/>
              <a:t>includes all of the background loading of CSS and JavaScript, as well as images and objects</a:t>
            </a:r>
            <a:r>
              <a:rPr lang="en-US" dirty="0" smtClean="0"/>
              <a:t>.</a:t>
            </a:r>
          </a:p>
          <a:p>
            <a:pPr lvl="2"/>
            <a:r>
              <a:rPr lang="en-US" dirty="0" smtClean="0">
                <a:solidFill>
                  <a:srgbClr val="FF0000"/>
                </a:solidFill>
              </a:rPr>
              <a:t>Figure 1-2</a:t>
            </a:r>
            <a:r>
              <a:rPr lang="en-US" dirty="0" smtClean="0"/>
              <a:t> illustrates the </a:t>
            </a:r>
            <a:r>
              <a:rPr lang="en-US" dirty="0" smtClean="0">
                <a:solidFill>
                  <a:srgbClr val="FF0000"/>
                </a:solidFill>
              </a:rPr>
              <a:t>flow of interaction</a:t>
            </a:r>
            <a:r>
              <a:rPr lang="en-US" dirty="0" smtClean="0"/>
              <a:t> on the Web as it was in </a:t>
            </a:r>
            <a:r>
              <a:rPr lang="en-US" dirty="0" smtClean="0">
                <a:solidFill>
                  <a:srgbClr val="FF0000"/>
                </a:solidFill>
              </a:rPr>
              <a:t>2000</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44770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1-1 || 1-2</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pic>
        <p:nvPicPr>
          <p:cNvPr id="8" name="Picture 7"/>
          <p:cNvPicPr>
            <a:picLocks noChangeAspect="1"/>
          </p:cNvPicPr>
          <p:nvPr/>
        </p:nvPicPr>
        <p:blipFill>
          <a:blip r:embed="rId2"/>
          <a:stretch>
            <a:fillRect/>
          </a:stretch>
        </p:blipFill>
        <p:spPr>
          <a:xfrm>
            <a:off x="152400" y="1266324"/>
            <a:ext cx="5934352" cy="4927145"/>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6364713" y="1266324"/>
            <a:ext cx="5056485" cy="4504161"/>
          </a:xfrm>
          <a:prstGeom prst="rect">
            <a:avLst/>
          </a:prstGeom>
          <a:ln>
            <a:solidFill>
              <a:schemeClr val="accent1"/>
            </a:solidFill>
          </a:ln>
        </p:spPr>
      </p:pic>
    </p:spTree>
    <p:extLst>
      <p:ext uri="{BB962C8B-B14F-4D97-AF65-F5344CB8AC3E}">
        <p14:creationId xmlns:p14="http://schemas.microsoft.com/office/powerpoint/2010/main" val="144526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application now</a:t>
            </a:r>
          </a:p>
        </p:txBody>
      </p:sp>
      <p:sp>
        <p:nvSpPr>
          <p:cNvPr id="3" name="Content Placeholder 2"/>
          <p:cNvSpPr>
            <a:spLocks noGrp="1"/>
          </p:cNvSpPr>
          <p:nvPr>
            <p:ph idx="1"/>
          </p:nvPr>
        </p:nvSpPr>
        <p:spPr/>
        <p:txBody>
          <a:bodyPr/>
          <a:lstStyle/>
          <a:p>
            <a:r>
              <a:rPr lang="en-US" dirty="0" smtClean="0"/>
              <a:t>In </a:t>
            </a:r>
            <a:r>
              <a:rPr lang="en-US" dirty="0"/>
              <a:t>2005, when </a:t>
            </a:r>
            <a:r>
              <a:rPr lang="en-US" dirty="0">
                <a:solidFill>
                  <a:srgbClr val="FF0000"/>
                </a:solidFill>
              </a:rPr>
              <a:t>Google</a:t>
            </a:r>
            <a:r>
              <a:rPr lang="en-US" dirty="0"/>
              <a:t> announced its version of </a:t>
            </a:r>
            <a:r>
              <a:rPr lang="en-US" dirty="0">
                <a:solidFill>
                  <a:srgbClr val="FF0000"/>
                </a:solidFill>
              </a:rPr>
              <a:t>Internet mapping</a:t>
            </a:r>
            <a:r>
              <a:rPr lang="en-US" dirty="0"/>
              <a:t>, </a:t>
            </a:r>
            <a:r>
              <a:rPr lang="en-US" dirty="0">
                <a:solidFill>
                  <a:srgbClr val="FF0000"/>
                </a:solidFill>
              </a:rPr>
              <a:t>Google Maps</a:t>
            </a:r>
            <a:r>
              <a:rPr lang="en-US" dirty="0"/>
              <a:t>, everything changed both for </a:t>
            </a:r>
            <a:endParaRPr lang="en-US" dirty="0" smtClean="0"/>
          </a:p>
          <a:p>
            <a:pPr lvl="2"/>
            <a:r>
              <a:rPr lang="en-US" dirty="0" smtClean="0"/>
              <a:t>the </a:t>
            </a:r>
            <a:r>
              <a:rPr lang="en-US" dirty="0">
                <a:solidFill>
                  <a:srgbClr val="FF0000"/>
                </a:solidFill>
              </a:rPr>
              <a:t>mapping industry</a:t>
            </a:r>
            <a:r>
              <a:rPr lang="en-US" dirty="0"/>
              <a:t> </a:t>
            </a:r>
            <a:r>
              <a:rPr lang="en-US" dirty="0" smtClean="0"/>
              <a:t>and</a:t>
            </a:r>
          </a:p>
          <a:p>
            <a:pPr lvl="2"/>
            <a:r>
              <a:rPr lang="en-US" dirty="0" smtClean="0"/>
              <a:t>for </a:t>
            </a:r>
            <a:r>
              <a:rPr lang="en-US" dirty="0"/>
              <a:t>the web development industry in </a:t>
            </a:r>
            <a:r>
              <a:rPr lang="en-US" dirty="0" smtClean="0"/>
              <a:t>general</a:t>
            </a:r>
          </a:p>
          <a:p>
            <a:pPr lvl="1"/>
            <a:r>
              <a:rPr lang="en-US" dirty="0" smtClean="0"/>
              <a:t>The </a:t>
            </a:r>
            <a:r>
              <a:rPr lang="en-US" dirty="0"/>
              <a:t>funny thing was that Google was not using any fancy new technology to create its </a:t>
            </a:r>
            <a:r>
              <a:rPr lang="en-US" dirty="0" smtClean="0"/>
              <a:t>application.</a:t>
            </a:r>
          </a:p>
          <a:p>
            <a:pPr lvl="1"/>
            <a:r>
              <a:rPr lang="en-US" dirty="0" smtClean="0"/>
              <a:t>Instead</a:t>
            </a:r>
            <a:r>
              <a:rPr lang="en-US" dirty="0"/>
              <a:t>, it was drawing on tools that had been around for some time</a:t>
            </a:r>
            <a:r>
              <a:rPr lang="en-US" dirty="0" smtClean="0"/>
              <a:t>:</a:t>
            </a:r>
          </a:p>
          <a:p>
            <a:pPr lvl="2"/>
            <a:r>
              <a:rPr lang="en-US" dirty="0" smtClean="0"/>
              <a:t>(X)HTML</a:t>
            </a:r>
          </a:p>
          <a:p>
            <a:pPr lvl="2"/>
            <a:r>
              <a:rPr lang="en-US" dirty="0" smtClean="0"/>
              <a:t>JavaScript</a:t>
            </a:r>
            <a:r>
              <a:rPr lang="en-US" dirty="0"/>
              <a:t>, </a:t>
            </a:r>
            <a:r>
              <a:rPr lang="en-US" dirty="0" smtClean="0"/>
              <a:t>and</a:t>
            </a:r>
          </a:p>
          <a:p>
            <a:pPr lvl="2"/>
            <a:r>
              <a:rPr lang="en-US" dirty="0" smtClean="0"/>
              <a:t>XML</a:t>
            </a:r>
          </a:p>
          <a:p>
            <a:pPr lvl="1"/>
            <a:r>
              <a:rPr lang="en-US" dirty="0" smtClean="0"/>
              <a:t>Soon </a:t>
            </a:r>
            <a:r>
              <a:rPr lang="en-US" dirty="0"/>
              <a:t>after, all of the major Internet mapping sites had to upgrade, and had </a:t>
            </a:r>
            <a:r>
              <a:rPr lang="en-US" dirty="0" smtClean="0"/>
              <a:t>to</a:t>
            </a:r>
          </a:p>
          <a:p>
            <a:pPr lvl="2"/>
            <a:r>
              <a:rPr lang="en-US" dirty="0" smtClean="0"/>
              <a:t>implement </a:t>
            </a:r>
            <a:r>
              <a:rPr lang="en-US" dirty="0"/>
              <a:t>all the cool features that Google Maps had, </a:t>
            </a:r>
            <a:r>
              <a:rPr lang="en-US" dirty="0" smtClean="0"/>
              <a:t>or</a:t>
            </a:r>
          </a:p>
          <a:p>
            <a:pPr lvl="2"/>
            <a:r>
              <a:rPr lang="en-US" dirty="0" smtClean="0"/>
              <a:t>they </a:t>
            </a:r>
            <a:r>
              <a:rPr lang="en-US" dirty="0"/>
              <a:t>would not be able to compete in the long </a:t>
            </a:r>
            <a:r>
              <a:rPr lang="en-US" dirty="0" smtClean="0"/>
              <a:t>term</a:t>
            </a:r>
          </a:p>
          <a:p>
            <a:pPr lvl="1"/>
            <a:r>
              <a:rPr lang="en-US" dirty="0" smtClean="0"/>
              <a:t>MapQuest</a:t>
            </a:r>
            <a:r>
              <a:rPr lang="en-US" dirty="0"/>
              <a:t>, shown in </a:t>
            </a:r>
            <a:r>
              <a:rPr lang="en-US" dirty="0">
                <a:solidFill>
                  <a:srgbClr val="FF0000"/>
                </a:solidFill>
              </a:rPr>
              <a:t>Figure 1-3</a:t>
            </a:r>
            <a:r>
              <a:rPr lang="en-US" dirty="0"/>
              <a:t>, did just that</a:t>
            </a:r>
            <a:r>
              <a:rPr lang="en-US" dirty="0" smtClean="0"/>
              <a:t>.</a:t>
            </a:r>
          </a:p>
          <a:p>
            <a:pPr lvl="1"/>
            <a:r>
              <a:rPr lang="en-US" dirty="0"/>
              <a:t>Now, when you’re browsing a map, the </a:t>
            </a:r>
            <a:r>
              <a:rPr lang="en-US" dirty="0">
                <a:solidFill>
                  <a:srgbClr val="FF0000"/>
                </a:solidFill>
              </a:rPr>
              <a:t>only thing</a:t>
            </a:r>
            <a:r>
              <a:rPr lang="en-US" dirty="0"/>
              <a:t> on the page that </a:t>
            </a:r>
            <a:r>
              <a:rPr lang="en-US" dirty="0">
                <a:solidFill>
                  <a:srgbClr val="FF0000"/>
                </a:solidFill>
              </a:rPr>
              <a:t>refreshes</a:t>
            </a:r>
            <a:r>
              <a:rPr lang="en-US" dirty="0"/>
              <a:t> when new data is requested is the map </a:t>
            </a:r>
            <a:r>
              <a:rPr lang="en-US" dirty="0" smtClean="0"/>
              <a:t>itself. It </a:t>
            </a:r>
            <a:r>
              <a:rPr lang="en-US" dirty="0"/>
              <a:t>is </a:t>
            </a:r>
            <a:r>
              <a:rPr lang="en-US" dirty="0" smtClean="0">
                <a:solidFill>
                  <a:srgbClr val="FF0000"/>
                </a:solidFill>
              </a:rPr>
              <a:t>dynamic</a:t>
            </a:r>
            <a:r>
              <a:rPr lang="en-US" dirty="0" smtClean="0"/>
              <a:t>.</a:t>
            </a:r>
          </a:p>
          <a:p>
            <a:pPr lvl="2"/>
            <a:r>
              <a:rPr lang="en-US" dirty="0" smtClean="0"/>
              <a:t>This </a:t>
            </a:r>
            <a:r>
              <a:rPr lang="en-US" dirty="0"/>
              <a:t>is also the case when you get driving directions and wish to add another stop to your route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165403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Ajax</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Ajax The Definitive Guide 01 2008</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26 June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application </a:t>
            </a:r>
            <a:r>
              <a:rPr lang="en-US" dirty="0" smtClean="0"/>
              <a:t>now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This </a:t>
            </a:r>
            <a:r>
              <a:rPr lang="en-US" dirty="0"/>
              <a:t>is also the case when you get driving directions and wish to add another stop to your </a:t>
            </a:r>
            <a:r>
              <a:rPr lang="en-US" dirty="0" smtClean="0"/>
              <a:t>route.</a:t>
            </a:r>
          </a:p>
          <a:p>
            <a:pPr lvl="2"/>
            <a:r>
              <a:rPr lang="en-US" dirty="0" smtClean="0"/>
              <a:t>The </a:t>
            </a:r>
            <a:r>
              <a:rPr lang="en-US" dirty="0"/>
              <a:t>whole page does not refresh, only the map does, and the new directions are added to the </a:t>
            </a:r>
            <a:r>
              <a:rPr lang="en-US" dirty="0" smtClean="0"/>
              <a:t>list.</a:t>
            </a:r>
          </a:p>
          <a:p>
            <a:pPr lvl="2"/>
            <a:r>
              <a:rPr lang="en-US" dirty="0" smtClean="0"/>
              <a:t>The </a:t>
            </a:r>
            <a:r>
              <a:rPr lang="en-US" dirty="0"/>
              <a:t>result is a more interactive user </a:t>
            </a:r>
            <a:r>
              <a:rPr lang="en-US" dirty="0" smtClean="0"/>
              <a:t>experience.</a:t>
            </a:r>
          </a:p>
          <a:p>
            <a:pPr lvl="1"/>
            <a:r>
              <a:rPr lang="en-US" dirty="0" smtClean="0">
                <a:solidFill>
                  <a:srgbClr val="FF0000"/>
                </a:solidFill>
              </a:rPr>
              <a:t>Ajax </a:t>
            </a:r>
            <a:r>
              <a:rPr lang="en-US" dirty="0">
                <a:solidFill>
                  <a:srgbClr val="FF0000"/>
                </a:solidFill>
              </a:rPr>
              <a:t>web applications</a:t>
            </a:r>
            <a:r>
              <a:rPr lang="en-US" dirty="0"/>
              <a:t> </a:t>
            </a:r>
            <a:r>
              <a:rPr lang="en-US" dirty="0">
                <a:solidFill>
                  <a:srgbClr val="0070C0"/>
                </a:solidFill>
              </a:rPr>
              <a:t>remove</a:t>
            </a:r>
            <a:r>
              <a:rPr lang="en-US" dirty="0"/>
              <a:t> the </a:t>
            </a:r>
            <a:r>
              <a:rPr lang="en-US" dirty="0">
                <a:solidFill>
                  <a:srgbClr val="FF0000"/>
                </a:solidFill>
              </a:rPr>
              <a:t>click-wait-click-wait </a:t>
            </a:r>
            <a:r>
              <a:rPr lang="en-US" dirty="0">
                <a:solidFill>
                  <a:srgbClr val="0070C0"/>
                </a:solidFill>
              </a:rPr>
              <a:t>scenario</a:t>
            </a:r>
            <a:r>
              <a:rPr lang="en-US" dirty="0"/>
              <a:t> that has plagued the Web for so </a:t>
            </a:r>
            <a:r>
              <a:rPr lang="en-US" dirty="0" smtClean="0"/>
              <a:t>long.</a:t>
            </a:r>
          </a:p>
          <a:p>
            <a:pPr lvl="2"/>
            <a:r>
              <a:rPr lang="en-US" dirty="0" smtClean="0"/>
              <a:t>Now</a:t>
            </a:r>
            <a:r>
              <a:rPr lang="en-US" dirty="0"/>
              <a:t>, when you request information, you may still </a:t>
            </a:r>
            <a:r>
              <a:rPr lang="en-US" dirty="0">
                <a:solidFill>
                  <a:srgbClr val="0070C0"/>
                </a:solidFill>
              </a:rPr>
              <a:t>perform </a:t>
            </a:r>
            <a:r>
              <a:rPr lang="en-US" dirty="0">
                <a:solidFill>
                  <a:srgbClr val="FF0000"/>
                </a:solidFill>
              </a:rPr>
              <a:t>other tasks</a:t>
            </a:r>
            <a:r>
              <a:rPr lang="en-US" dirty="0"/>
              <a:t> on the page while your request (not the whole page) </a:t>
            </a:r>
            <a:r>
              <a:rPr lang="en-US" dirty="0" smtClean="0"/>
              <a:t>loads.</a:t>
            </a:r>
          </a:p>
          <a:p>
            <a:pPr lvl="1"/>
            <a:r>
              <a:rPr lang="en-US" dirty="0" smtClean="0"/>
              <a:t>All </a:t>
            </a:r>
            <a:r>
              <a:rPr lang="en-US" dirty="0"/>
              <a:t>of this is done by using the Ajax tools discussed earlier, in the “Ajax” section of this chapter, and the standards that apply to </a:t>
            </a:r>
            <a:r>
              <a:rPr lang="en-US" dirty="0" smtClean="0"/>
              <a:t>them.</a:t>
            </a:r>
          </a:p>
          <a:p>
            <a:pPr lvl="1"/>
            <a:r>
              <a:rPr lang="en-US" dirty="0" smtClean="0"/>
              <a:t>After </a:t>
            </a:r>
            <a:r>
              <a:rPr lang="en-US" dirty="0"/>
              <a:t>reading the section “</a:t>
            </a:r>
            <a:r>
              <a:rPr lang="en-US" dirty="0">
                <a:solidFill>
                  <a:srgbClr val="FF0000"/>
                </a:solidFill>
              </a:rPr>
              <a:t>Standards Compliance</a:t>
            </a:r>
            <a:r>
              <a:rPr lang="en-US" dirty="0"/>
              <a:t>,” later in this chapter, you will have a better idea of why coding to standards is important, and what it means when a site does not validate correctly (MapQuest, incidentally, does not</a:t>
            </a:r>
            <a:r>
              <a:rPr lang="en-US" dirty="0" smtClean="0"/>
              <a:t>).</a:t>
            </a:r>
          </a:p>
          <a:p>
            <a:pPr lvl="1"/>
            <a:r>
              <a:rPr lang="en-US" dirty="0" smtClean="0">
                <a:solidFill>
                  <a:srgbClr val="FF0000"/>
                </a:solidFill>
              </a:rPr>
              <a:t>Figure </a:t>
            </a:r>
            <a:r>
              <a:rPr lang="en-US" dirty="0">
                <a:solidFill>
                  <a:srgbClr val="FF0000"/>
                </a:solidFill>
              </a:rPr>
              <a:t>1-4</a:t>
            </a:r>
            <a:r>
              <a:rPr lang="en-US" dirty="0"/>
              <a:t> shows how Ajax has changed the flow of interaction on a web page</a:t>
            </a:r>
            <a:r>
              <a:rPr lang="en-US" dirty="0" smtClean="0"/>
              <a:t>.</a:t>
            </a:r>
          </a:p>
          <a:p>
            <a:pPr lvl="1"/>
            <a:r>
              <a:rPr lang="en-US" dirty="0"/>
              <a:t>The addition of Ajax as a tool to use in web applications allows a developer to make user interaction more similar to that of a desktop </a:t>
            </a:r>
            <a:r>
              <a:rPr lang="en-US" dirty="0" smtClean="0"/>
              <a:t>application.</a:t>
            </a:r>
          </a:p>
          <a:p>
            <a:pPr lvl="1"/>
            <a:r>
              <a:rPr lang="en-US" dirty="0" smtClean="0">
                <a:solidFill>
                  <a:srgbClr val="FF0000"/>
                </a:solidFill>
              </a:rPr>
              <a:t>Flickering</a:t>
            </a:r>
            <a:r>
              <a:rPr lang="en-US" dirty="0" smtClean="0"/>
              <a:t> </a:t>
            </a:r>
            <a:r>
              <a:rPr lang="en-US" dirty="0"/>
              <a:t>as a page is loaded after user interaction </a:t>
            </a:r>
            <a:r>
              <a:rPr lang="en-US" dirty="0">
                <a:solidFill>
                  <a:srgbClr val="FF0000"/>
                </a:solidFill>
              </a:rPr>
              <a:t>goes </a:t>
            </a:r>
            <a:r>
              <a:rPr lang="en-US" dirty="0" smtClean="0">
                <a:solidFill>
                  <a:srgbClr val="FF0000"/>
                </a:solidFill>
              </a:rPr>
              <a:t>away</a:t>
            </a:r>
            <a:r>
              <a:rPr lang="en-US" dirty="0" smtClean="0"/>
              <a:t>.</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273306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application </a:t>
            </a:r>
            <a:r>
              <a:rPr lang="en-US" dirty="0" smtClean="0"/>
              <a:t>now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user will perceive everything about the web application as being </a:t>
            </a:r>
            <a:r>
              <a:rPr lang="en-US" dirty="0" smtClean="0"/>
              <a:t>self-contained.</a:t>
            </a:r>
          </a:p>
          <a:p>
            <a:pPr lvl="1"/>
            <a:r>
              <a:rPr lang="en-US" dirty="0" smtClean="0"/>
              <a:t>With </a:t>
            </a:r>
            <a:r>
              <a:rPr lang="en-US" dirty="0"/>
              <a:t>this technology a </a:t>
            </a:r>
            <a:r>
              <a:rPr lang="en-US" dirty="0">
                <a:solidFill>
                  <a:srgbClr val="FF0000"/>
                </a:solidFill>
              </a:rPr>
              <a:t>savvy developer</a:t>
            </a:r>
            <a:r>
              <a:rPr lang="en-US" dirty="0"/>
              <a:t> can make an application function in virtually the same way, whether </a:t>
            </a:r>
            <a:r>
              <a:rPr lang="en-US" dirty="0" smtClean="0"/>
              <a:t>on</a:t>
            </a:r>
          </a:p>
          <a:p>
            <a:pPr lvl="2"/>
            <a:r>
              <a:rPr lang="en-US" dirty="0" smtClean="0"/>
              <a:t>the </a:t>
            </a:r>
            <a:r>
              <a:rPr lang="en-US" dirty="0"/>
              <a:t>Web </a:t>
            </a:r>
            <a:r>
              <a:rPr lang="en-US" dirty="0" smtClean="0"/>
              <a:t>or</a:t>
            </a:r>
          </a:p>
          <a:p>
            <a:pPr lvl="2"/>
            <a:r>
              <a:rPr lang="en-US" dirty="0" smtClean="0"/>
              <a:t>on </a:t>
            </a:r>
            <a:r>
              <a:rPr lang="en-US" dirty="0"/>
              <a:t>the </a:t>
            </a:r>
            <a:r>
              <a:rPr lang="en-US" dirty="0" smtClean="0"/>
              <a:t>desktop</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10159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1-3 || 1-4</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2" name="Picture 1"/>
          <p:cNvPicPr>
            <a:picLocks noChangeAspect="1"/>
          </p:cNvPicPr>
          <p:nvPr/>
        </p:nvPicPr>
        <p:blipFill>
          <a:blip r:embed="rId2"/>
          <a:stretch>
            <a:fillRect/>
          </a:stretch>
        </p:blipFill>
        <p:spPr>
          <a:xfrm>
            <a:off x="152401" y="1256544"/>
            <a:ext cx="5710652" cy="4638229"/>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6096000" y="1256544"/>
            <a:ext cx="5104244" cy="3005379"/>
          </a:xfrm>
          <a:prstGeom prst="rect">
            <a:avLst/>
          </a:prstGeom>
          <a:ln>
            <a:solidFill>
              <a:schemeClr val="accent1"/>
            </a:solidFill>
          </a:ln>
        </p:spPr>
      </p:pic>
    </p:spTree>
    <p:extLst>
      <p:ext uri="{BB962C8B-B14F-4D97-AF65-F5344CB8AC3E}">
        <p14:creationId xmlns:p14="http://schemas.microsoft.com/office/powerpoint/2010/main" val="278487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Jesse James Garrett </a:t>
            </a:r>
            <a:r>
              <a:rPr lang="en-US" dirty="0">
                <a:solidFill>
                  <a:srgbClr val="FF0000"/>
                </a:solidFill>
              </a:rPr>
              <a:t>coined</a:t>
            </a:r>
            <a:r>
              <a:rPr lang="en-US" dirty="0"/>
              <a:t> the term </a:t>
            </a:r>
            <a:r>
              <a:rPr lang="en-US" dirty="0">
                <a:solidFill>
                  <a:srgbClr val="FF0000"/>
                </a:solidFill>
              </a:rPr>
              <a:t>Ajax</a:t>
            </a:r>
            <a:r>
              <a:rPr lang="en-US" dirty="0"/>
              <a:t> in </a:t>
            </a:r>
            <a:r>
              <a:rPr lang="en-US" dirty="0">
                <a:solidFill>
                  <a:srgbClr val="FF0000"/>
                </a:solidFill>
              </a:rPr>
              <a:t>February 2005</a:t>
            </a:r>
            <a:r>
              <a:rPr lang="en-US" dirty="0"/>
              <a:t> in his essay</a:t>
            </a:r>
            <a:r>
              <a:rPr lang="en-US" dirty="0" smtClean="0"/>
              <a:t>,</a:t>
            </a:r>
          </a:p>
          <a:p>
            <a:pPr lvl="2"/>
            <a:r>
              <a:rPr lang="en-US" dirty="0" smtClean="0"/>
              <a:t>“</a:t>
            </a:r>
            <a:r>
              <a:rPr lang="en-US" dirty="0">
                <a:solidFill>
                  <a:srgbClr val="FF0000"/>
                </a:solidFill>
              </a:rPr>
              <a:t>Ajax: A New Approach to Web Applications</a:t>
            </a:r>
            <a:r>
              <a:rPr lang="en-US" dirty="0"/>
              <a:t>” (</a:t>
            </a:r>
            <a:r>
              <a:rPr lang="en-US" dirty="0">
                <a:hlinkClick r:id="rId2"/>
              </a:rPr>
              <a:t>http://</a:t>
            </a:r>
            <a:r>
              <a:rPr lang="en-US" dirty="0" smtClean="0">
                <a:hlinkClick r:id="rId2"/>
              </a:rPr>
              <a:t>www.adaptivepath.com/publications/essays/archives/000385.php</a:t>
            </a:r>
            <a:r>
              <a:rPr lang="en-US" dirty="0" smtClean="0"/>
              <a:t>)</a:t>
            </a:r>
          </a:p>
          <a:p>
            <a:pPr lvl="1"/>
            <a:r>
              <a:rPr lang="en-US" dirty="0" smtClean="0"/>
              <a:t>Although </a:t>
            </a:r>
            <a:r>
              <a:rPr lang="en-US" dirty="0"/>
              <a:t>he </a:t>
            </a:r>
            <a:r>
              <a:rPr lang="en-US" dirty="0">
                <a:solidFill>
                  <a:srgbClr val="0070C0"/>
                </a:solidFill>
              </a:rPr>
              <a:t>used</a:t>
            </a:r>
            <a:r>
              <a:rPr lang="en-US" dirty="0"/>
              <a:t> </a:t>
            </a:r>
            <a:r>
              <a:rPr lang="en-US" dirty="0">
                <a:solidFill>
                  <a:srgbClr val="FF0000"/>
                </a:solidFill>
              </a:rPr>
              <a:t>Ajax</a:t>
            </a:r>
            <a:r>
              <a:rPr lang="en-US" dirty="0"/>
              <a:t>, others began using the </a:t>
            </a:r>
            <a:r>
              <a:rPr lang="en-US" dirty="0">
                <a:solidFill>
                  <a:srgbClr val="0070C0"/>
                </a:solidFill>
              </a:rPr>
              <a:t>acronym</a:t>
            </a:r>
            <a:r>
              <a:rPr lang="en-US" dirty="0"/>
              <a:t> </a:t>
            </a:r>
            <a:r>
              <a:rPr lang="en-US" dirty="0">
                <a:solidFill>
                  <a:srgbClr val="FF0000"/>
                </a:solidFill>
              </a:rPr>
              <a:t>AJAX</a:t>
            </a:r>
            <a:r>
              <a:rPr lang="en-US" dirty="0"/>
              <a:t> (which stands for Asynchronous JavaScript and XML</a:t>
            </a:r>
            <a:r>
              <a:rPr lang="en-US" dirty="0" smtClean="0"/>
              <a:t>).</a:t>
            </a:r>
          </a:p>
          <a:p>
            <a:pPr lvl="1"/>
            <a:r>
              <a:rPr lang="en-US" dirty="0" smtClean="0"/>
              <a:t>I </a:t>
            </a:r>
            <a:r>
              <a:rPr lang="en-US" dirty="0"/>
              <a:t>prefer the former simply because the X for XML is </a:t>
            </a:r>
            <a:r>
              <a:rPr lang="en-US" dirty="0">
                <a:solidFill>
                  <a:srgbClr val="FF0000"/>
                </a:solidFill>
              </a:rPr>
              <a:t>not absolutely necessary</a:t>
            </a:r>
            <a:r>
              <a:rPr lang="en-US" dirty="0"/>
              <a:t> for Ajax to </a:t>
            </a:r>
            <a:r>
              <a:rPr lang="en-US" dirty="0" smtClean="0"/>
              <a:t>work;</a:t>
            </a:r>
          </a:p>
          <a:p>
            <a:pPr lvl="2"/>
            <a:r>
              <a:rPr lang="en-US" dirty="0" smtClean="0"/>
              <a:t>JavaScript </a:t>
            </a:r>
            <a:r>
              <a:rPr lang="en-US" dirty="0"/>
              <a:t>Object Notation (</a:t>
            </a:r>
            <a:r>
              <a:rPr lang="en-US" dirty="0">
                <a:solidFill>
                  <a:srgbClr val="FF0000"/>
                </a:solidFill>
              </a:rPr>
              <a:t>JSON</a:t>
            </a:r>
            <a:r>
              <a:rPr lang="en-US" dirty="0"/>
              <a:t>) </a:t>
            </a:r>
            <a:r>
              <a:rPr lang="en-US" dirty="0" smtClean="0"/>
              <a:t>or</a:t>
            </a:r>
          </a:p>
          <a:p>
            <a:pPr lvl="2"/>
            <a:r>
              <a:rPr lang="en-US" dirty="0" smtClean="0">
                <a:solidFill>
                  <a:srgbClr val="FF0000"/>
                </a:solidFill>
              </a:rPr>
              <a:t>plain </a:t>
            </a:r>
            <a:r>
              <a:rPr lang="en-US" dirty="0">
                <a:solidFill>
                  <a:srgbClr val="FF0000"/>
                </a:solidFill>
              </a:rPr>
              <a:t>text</a:t>
            </a:r>
            <a:r>
              <a:rPr lang="en-US" dirty="0"/>
              <a:t> could be used </a:t>
            </a:r>
            <a:r>
              <a:rPr lang="en-US" dirty="0" smtClean="0"/>
              <a:t>instead</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946557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Modern Web Standards</a:t>
            </a:r>
          </a:p>
        </p:txBody>
      </p:sp>
      <p:sp>
        <p:nvSpPr>
          <p:cNvPr id="3" name="Content Placeholder 2"/>
          <p:cNvSpPr>
            <a:spLocks noGrp="1"/>
          </p:cNvSpPr>
          <p:nvPr>
            <p:ph idx="1"/>
          </p:nvPr>
        </p:nvSpPr>
        <p:spPr/>
        <p:txBody>
          <a:bodyPr/>
          <a:lstStyle/>
          <a:p>
            <a:r>
              <a:rPr lang="en-US" dirty="0" smtClean="0">
                <a:solidFill>
                  <a:srgbClr val="FF0000"/>
                </a:solidFill>
              </a:rPr>
              <a:t>Web </a:t>
            </a:r>
            <a:r>
              <a:rPr lang="en-US" dirty="0">
                <a:solidFill>
                  <a:srgbClr val="FF0000"/>
                </a:solidFill>
              </a:rPr>
              <a:t>standards</a:t>
            </a:r>
            <a:r>
              <a:rPr lang="en-US" dirty="0"/>
              <a:t>: these two words evoke different feelings in different </a:t>
            </a:r>
            <a:r>
              <a:rPr lang="en-US" dirty="0" smtClean="0"/>
              <a:t>people.</a:t>
            </a:r>
          </a:p>
          <a:p>
            <a:pPr lvl="2"/>
            <a:r>
              <a:rPr lang="en-US" dirty="0" smtClean="0"/>
              <a:t>Some </a:t>
            </a:r>
            <a:r>
              <a:rPr lang="en-US" dirty="0"/>
              <a:t>will scoff and roll their </a:t>
            </a:r>
            <a:r>
              <a:rPr lang="en-US" dirty="0" smtClean="0"/>
              <a:t>eyes</a:t>
            </a:r>
          </a:p>
          <a:p>
            <a:pPr lvl="2"/>
            <a:r>
              <a:rPr lang="en-US" dirty="0" smtClean="0"/>
              <a:t>some </a:t>
            </a:r>
            <a:r>
              <a:rPr lang="en-US" dirty="0"/>
              <a:t>will get angry and declare the need for them, </a:t>
            </a:r>
            <a:r>
              <a:rPr lang="en-US" dirty="0" smtClean="0"/>
              <a:t>and</a:t>
            </a:r>
          </a:p>
          <a:p>
            <a:pPr lvl="2"/>
            <a:r>
              <a:rPr lang="en-US" dirty="0" smtClean="0"/>
              <a:t>some </a:t>
            </a:r>
            <a:r>
              <a:rPr lang="en-US" dirty="0"/>
              <a:t>will get on a soapbox and preach to anyone who will </a:t>
            </a:r>
            <a:r>
              <a:rPr lang="en-US" dirty="0" smtClean="0"/>
              <a:t>listen</a:t>
            </a:r>
          </a:p>
          <a:p>
            <a:pPr lvl="1"/>
            <a:r>
              <a:rPr lang="en-US" dirty="0" smtClean="0"/>
              <a:t>Whatever </a:t>
            </a:r>
            <a:r>
              <a:rPr lang="en-US" dirty="0"/>
              <a:t>your view is, it is time to reach a </a:t>
            </a:r>
            <a:r>
              <a:rPr lang="en-US" dirty="0">
                <a:solidFill>
                  <a:srgbClr val="FF0000"/>
                </a:solidFill>
              </a:rPr>
              <a:t>common ground</a:t>
            </a:r>
            <a:r>
              <a:rPr lang="en-US" dirty="0"/>
              <a:t> on which everyone can </a:t>
            </a:r>
            <a:r>
              <a:rPr lang="en-US" dirty="0" smtClean="0"/>
              <a:t>agree.</a:t>
            </a:r>
          </a:p>
          <a:p>
            <a:pPr lvl="1"/>
            <a:r>
              <a:rPr lang="en-US" dirty="0" smtClean="0"/>
              <a:t>The </a:t>
            </a:r>
            <a:r>
              <a:rPr lang="en-US" dirty="0"/>
              <a:t>simple fact is that web </a:t>
            </a:r>
            <a:r>
              <a:rPr lang="en-US" dirty="0" smtClean="0"/>
              <a:t>standards</a:t>
            </a:r>
          </a:p>
          <a:p>
            <a:pPr lvl="2"/>
            <a:r>
              <a:rPr lang="en-US" dirty="0" smtClean="0"/>
              <a:t>enable </a:t>
            </a:r>
            <a:r>
              <a:rPr lang="en-US" dirty="0"/>
              <a:t>the content of an application to be made available to a much wider range of people and </a:t>
            </a:r>
            <a:r>
              <a:rPr lang="en-US" dirty="0" smtClean="0"/>
              <a:t>technologies</a:t>
            </a:r>
          </a:p>
          <a:p>
            <a:pPr lvl="2"/>
            <a:r>
              <a:rPr lang="en-US" dirty="0" smtClean="0"/>
              <a:t>at </a:t>
            </a:r>
            <a:r>
              <a:rPr lang="en-US" dirty="0"/>
              <a:t>lower costs and faster development </a:t>
            </a:r>
            <a:r>
              <a:rPr lang="en-US" dirty="0" smtClean="0"/>
              <a:t>speeds</a:t>
            </a:r>
            <a:endParaRPr lang="en-US" dirty="0"/>
          </a:p>
          <a:p>
            <a:pPr lvl="1"/>
            <a:r>
              <a:rPr lang="en-US" dirty="0"/>
              <a:t>In the </a:t>
            </a:r>
            <a:r>
              <a:rPr lang="en-US" dirty="0">
                <a:solidFill>
                  <a:srgbClr val="FF0000"/>
                </a:solidFill>
              </a:rPr>
              <a:t>earlier years</a:t>
            </a:r>
            <a:r>
              <a:rPr lang="en-US" dirty="0"/>
              <a:t> of the </a:t>
            </a:r>
            <a:r>
              <a:rPr lang="en-US" dirty="0">
                <a:solidFill>
                  <a:srgbClr val="FF0000"/>
                </a:solidFill>
              </a:rPr>
              <a:t>Web</a:t>
            </a:r>
            <a:r>
              <a:rPr lang="en-US" dirty="0"/>
              <a:t>, the </a:t>
            </a:r>
            <a:r>
              <a:rPr lang="en-US" dirty="0">
                <a:solidFill>
                  <a:srgbClr val="FF0000"/>
                </a:solidFill>
              </a:rPr>
              <a:t>browser makers</a:t>
            </a:r>
            <a:r>
              <a:rPr lang="en-US" dirty="0"/>
              <a:t> were to blame for difficulties in adopting web standards. </a:t>
            </a:r>
            <a:endParaRPr lang="en-US" dirty="0" smtClean="0"/>
          </a:p>
          <a:p>
            <a:pPr lvl="2"/>
            <a:r>
              <a:rPr lang="en-US" dirty="0" smtClean="0"/>
              <a:t>Anyone </a:t>
            </a:r>
            <a:r>
              <a:rPr lang="en-US" dirty="0"/>
              <a:t>that remembers the days of the </a:t>
            </a:r>
            <a:r>
              <a:rPr lang="en-US" dirty="0">
                <a:solidFill>
                  <a:srgbClr val="FF0000"/>
                </a:solidFill>
              </a:rPr>
              <a:t>4.0 browsers</a:t>
            </a:r>
            <a:r>
              <a:rPr lang="en-US" dirty="0"/>
              <a:t>, more commonly referred to as the “</a:t>
            </a:r>
            <a:r>
              <a:rPr lang="en-US" dirty="0">
                <a:solidFill>
                  <a:srgbClr val="FF0000"/>
                </a:solidFill>
              </a:rPr>
              <a:t>Browser Wars</a:t>
            </a:r>
            <a:r>
              <a:rPr lang="en-US" dirty="0"/>
              <a:t>,” will attest to the fact that nothing you did in one environment would work the same in </a:t>
            </a:r>
            <a:r>
              <a:rPr lang="en-US" dirty="0" smtClean="0"/>
              <a:t>another.</a:t>
            </a:r>
          </a:p>
          <a:p>
            <a:pPr lvl="2"/>
            <a:r>
              <a:rPr lang="en-US" dirty="0" smtClean="0"/>
              <a:t>No </a:t>
            </a:r>
            <a:r>
              <a:rPr lang="en-US" dirty="0"/>
              <a:t>one can really blame Netscape and Microsoft for what they did at the time</a:t>
            </a:r>
            <a:r>
              <a:rPr lang="en-US" dirty="0" smtClean="0"/>
              <a:t>.</a:t>
            </a:r>
          </a:p>
          <a:p>
            <a:pPr lvl="1"/>
            <a:r>
              <a:rPr lang="en-US" dirty="0"/>
              <a:t>Competition was stiff, so why would either of them want to agree on </a:t>
            </a:r>
            <a:r>
              <a:rPr lang="en-US" dirty="0">
                <a:solidFill>
                  <a:srgbClr val="FF0000"/>
                </a:solidFill>
              </a:rPr>
              <a:t>common formats</a:t>
            </a:r>
            <a:r>
              <a:rPr lang="en-US" dirty="0"/>
              <a:t> for markup, for example?</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67439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Web </a:t>
            </a:r>
            <a:r>
              <a:rPr lang="en-US" dirty="0" smtClean="0"/>
              <a:t>Standards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is no longer the </a:t>
            </a:r>
            <a:r>
              <a:rPr lang="en-US" dirty="0" smtClean="0"/>
              <a:t>case.</a:t>
            </a:r>
          </a:p>
          <a:p>
            <a:pPr lvl="2"/>
            <a:r>
              <a:rPr lang="en-US" dirty="0" smtClean="0"/>
              <a:t>Now </a:t>
            </a:r>
            <a:r>
              <a:rPr lang="en-US" dirty="0">
                <a:solidFill>
                  <a:srgbClr val="FF0000"/>
                </a:solidFill>
              </a:rPr>
              <a:t>developers are to blame</a:t>
            </a:r>
            <a:r>
              <a:rPr lang="en-US" dirty="0"/>
              <a:t> for not adopting </a:t>
            </a:r>
            <a:r>
              <a:rPr lang="en-US" dirty="0" smtClean="0"/>
              <a:t>standards.</a:t>
            </a:r>
          </a:p>
          <a:p>
            <a:pPr lvl="2"/>
            <a:r>
              <a:rPr lang="en-US" dirty="0" smtClean="0"/>
              <a:t>Some </a:t>
            </a:r>
            <a:r>
              <a:rPr lang="en-US" dirty="0"/>
              <a:t>developers are stuck with the mentality of the 1990s, </a:t>
            </a:r>
            <a:r>
              <a:rPr lang="en-US" dirty="0" smtClean="0"/>
              <a:t>when</a:t>
            </a:r>
          </a:p>
          <a:p>
            <a:pPr lvl="3"/>
            <a:r>
              <a:rPr lang="en-US" dirty="0" smtClean="0"/>
              <a:t>browser </a:t>
            </a:r>
            <a:r>
              <a:rPr lang="en-US" dirty="0"/>
              <a:t>quirks </a:t>
            </a:r>
            <a:r>
              <a:rPr lang="en-US" dirty="0" smtClean="0"/>
              <a:t>mode</a:t>
            </a:r>
          </a:p>
          <a:p>
            <a:pPr lvl="3"/>
            <a:r>
              <a:rPr lang="en-US" dirty="0" smtClean="0"/>
              <a:t>coding </a:t>
            </a:r>
            <a:r>
              <a:rPr lang="en-US" dirty="0"/>
              <a:t>hacks, </a:t>
            </a:r>
            <a:r>
              <a:rPr lang="en-US" dirty="0" smtClean="0"/>
              <a:t>and</a:t>
            </a:r>
          </a:p>
          <a:p>
            <a:pPr lvl="3"/>
            <a:r>
              <a:rPr lang="en-US" dirty="0" smtClean="0"/>
              <a:t>other </a:t>
            </a:r>
            <a:r>
              <a:rPr lang="en-US" dirty="0"/>
              <a:t>tricks were the only things that allowed code to work in all </a:t>
            </a:r>
            <a:r>
              <a:rPr lang="en-US" dirty="0" smtClean="0"/>
              <a:t>environments</a:t>
            </a:r>
          </a:p>
          <a:p>
            <a:pPr lvl="2"/>
            <a:r>
              <a:rPr lang="en-US" dirty="0" smtClean="0"/>
              <a:t>Also </a:t>
            </a:r>
            <a:r>
              <a:rPr lang="en-US" dirty="0"/>
              <a:t>at fault is “helpful” What You See Is What You Get (</a:t>
            </a:r>
            <a:r>
              <a:rPr lang="en-US" dirty="0">
                <a:solidFill>
                  <a:srgbClr val="FF0000"/>
                </a:solidFill>
              </a:rPr>
              <a:t>WYSIWYG</a:t>
            </a:r>
            <a:r>
              <a:rPr lang="en-US" dirty="0"/>
              <a:t>) software that still generates code geared for </a:t>
            </a:r>
            <a:r>
              <a:rPr lang="en-US" dirty="0">
                <a:solidFill>
                  <a:srgbClr val="FF0000"/>
                </a:solidFill>
              </a:rPr>
              <a:t>4.0 browsers</a:t>
            </a:r>
            <a:r>
              <a:rPr lang="en-US" dirty="0"/>
              <a:t> without any real thought </a:t>
            </a:r>
            <a:r>
              <a:rPr lang="en-US" dirty="0" smtClean="0"/>
              <a:t>to</a:t>
            </a:r>
          </a:p>
          <a:p>
            <a:pPr lvl="3"/>
            <a:r>
              <a:rPr lang="en-US" dirty="0" smtClean="0"/>
              <a:t>document structure</a:t>
            </a:r>
          </a:p>
          <a:p>
            <a:pPr lvl="3"/>
            <a:r>
              <a:rPr lang="en-US" dirty="0" smtClean="0"/>
              <a:t>web standards</a:t>
            </a:r>
          </a:p>
          <a:p>
            <a:pPr lvl="3"/>
            <a:r>
              <a:rPr lang="en-US" dirty="0" smtClean="0"/>
              <a:t>separating </a:t>
            </a:r>
            <a:r>
              <a:rPr lang="en-US" dirty="0"/>
              <a:t>structure from presentation, and so </a:t>
            </a:r>
            <a:r>
              <a:rPr lang="en-US" dirty="0" smtClean="0"/>
              <a:t>forth</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75722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Bodies</a:t>
            </a:r>
            <a:endParaRPr lang="en-US" dirty="0"/>
          </a:p>
        </p:txBody>
      </p:sp>
      <p:sp>
        <p:nvSpPr>
          <p:cNvPr id="3" name="Content Placeholder 2"/>
          <p:cNvSpPr>
            <a:spLocks noGrp="1"/>
          </p:cNvSpPr>
          <p:nvPr>
            <p:ph idx="1"/>
          </p:nvPr>
        </p:nvSpPr>
        <p:spPr/>
        <p:txBody>
          <a:bodyPr/>
          <a:lstStyle/>
          <a:p>
            <a:r>
              <a:rPr lang="en-US" dirty="0"/>
              <a:t>Now several </a:t>
            </a:r>
            <a:r>
              <a:rPr lang="en-US" dirty="0">
                <a:solidFill>
                  <a:srgbClr val="FF0000"/>
                </a:solidFill>
              </a:rPr>
              <a:t>standards bodies</a:t>
            </a:r>
            <a:r>
              <a:rPr lang="en-US" dirty="0"/>
              <a:t> </a:t>
            </a:r>
            <a:r>
              <a:rPr lang="en-US" dirty="0" smtClean="0"/>
              <a:t>provide</a:t>
            </a:r>
          </a:p>
          <a:p>
            <a:pPr lvl="2"/>
            <a:r>
              <a:rPr lang="en-US" dirty="0" smtClean="0"/>
              <a:t>the </a:t>
            </a:r>
            <a:r>
              <a:rPr lang="en-US" dirty="0"/>
              <a:t>formal standards </a:t>
            </a:r>
            <a:r>
              <a:rPr lang="en-US" dirty="0" smtClean="0"/>
              <a:t>and</a:t>
            </a:r>
          </a:p>
          <a:p>
            <a:pPr lvl="2"/>
            <a:r>
              <a:rPr lang="en-US" dirty="0" smtClean="0"/>
              <a:t>technical </a:t>
            </a:r>
            <a:r>
              <a:rPr lang="en-US" dirty="0"/>
              <a:t>specifications we all love and hold dear to our </a:t>
            </a:r>
            <a:r>
              <a:rPr lang="en-US" dirty="0" smtClean="0"/>
              <a:t>hearts</a:t>
            </a:r>
          </a:p>
          <a:p>
            <a:pPr lvl="1"/>
            <a:r>
              <a:rPr lang="en-US" dirty="0" smtClean="0"/>
              <a:t>For </a:t>
            </a:r>
            <a:r>
              <a:rPr lang="en-US" dirty="0"/>
              <a:t>our discussion on standards, we will be concerning ourselves </a:t>
            </a:r>
            <a:r>
              <a:rPr lang="en-US" dirty="0" smtClean="0"/>
              <a:t>with</a:t>
            </a:r>
          </a:p>
          <a:p>
            <a:pPr lvl="2"/>
            <a:r>
              <a:rPr lang="en-US" dirty="0" smtClean="0"/>
              <a:t>the </a:t>
            </a:r>
            <a:r>
              <a:rPr lang="en-US" dirty="0">
                <a:solidFill>
                  <a:srgbClr val="FF0000"/>
                </a:solidFill>
              </a:rPr>
              <a:t>W3C</a:t>
            </a:r>
            <a:r>
              <a:rPr lang="en-US" dirty="0"/>
              <a:t> (</a:t>
            </a:r>
            <a:r>
              <a:rPr lang="en-US" dirty="0">
                <a:hlinkClick r:id="rId2"/>
              </a:rPr>
              <a:t>http://</a:t>
            </a:r>
            <a:r>
              <a:rPr lang="en-US" dirty="0" smtClean="0">
                <a:hlinkClick r:id="rId2"/>
              </a:rPr>
              <a:t>www.w3.org</a:t>
            </a:r>
            <a:r>
              <a:rPr lang="en-US" dirty="0" smtClean="0"/>
              <a:t>)</a:t>
            </a:r>
          </a:p>
          <a:p>
            <a:pPr lvl="2"/>
            <a:r>
              <a:rPr lang="en-US" dirty="0" smtClean="0">
                <a:solidFill>
                  <a:srgbClr val="FF0000"/>
                </a:solidFill>
              </a:rPr>
              <a:t>Ecma </a:t>
            </a:r>
            <a:r>
              <a:rPr lang="en-US" dirty="0">
                <a:solidFill>
                  <a:srgbClr val="FF0000"/>
                </a:solidFill>
              </a:rPr>
              <a:t>International</a:t>
            </a:r>
            <a:r>
              <a:rPr lang="en-US" dirty="0"/>
              <a:t> (formerly known as ECMA; </a:t>
            </a:r>
            <a:r>
              <a:rPr lang="en-US" dirty="0">
                <a:hlinkClick r:id="rId3"/>
              </a:rPr>
              <a:t>http://www.ecma-international.org</a:t>
            </a:r>
            <a:r>
              <a:rPr lang="en-US" dirty="0" smtClean="0">
                <a:hlinkClick r:id="rId3"/>
              </a:rPr>
              <a:t>/</a:t>
            </a:r>
            <a:r>
              <a:rPr lang="en-US" dirty="0" smtClean="0"/>
              <a:t>), and</a:t>
            </a:r>
          </a:p>
          <a:p>
            <a:pPr lvl="2"/>
            <a:r>
              <a:rPr lang="en-US" dirty="0" smtClean="0"/>
              <a:t>the </a:t>
            </a:r>
            <a:r>
              <a:rPr lang="en-US" dirty="0"/>
              <a:t>Internet Engineering Task Force (</a:t>
            </a:r>
            <a:r>
              <a:rPr lang="en-US" dirty="0">
                <a:solidFill>
                  <a:srgbClr val="FF0000"/>
                </a:solidFill>
              </a:rPr>
              <a:t>IETF</a:t>
            </a:r>
            <a:r>
              <a:rPr lang="en-US" dirty="0"/>
              <a:t>; </a:t>
            </a:r>
            <a:r>
              <a:rPr lang="en-US" dirty="0">
                <a:hlinkClick r:id="rId4"/>
              </a:rPr>
              <a:t>http://</a:t>
            </a:r>
            <a:r>
              <a:rPr lang="en-US" dirty="0" smtClean="0">
                <a:hlinkClick r:id="rId4"/>
              </a:rPr>
              <a:t>www.ietf.org</a:t>
            </a:r>
            <a:r>
              <a:rPr lang="en-US" dirty="0" smtClean="0"/>
              <a:t>)</a:t>
            </a:r>
          </a:p>
          <a:p>
            <a:pPr lvl="1"/>
            <a:r>
              <a:rPr lang="en-US" dirty="0" smtClean="0"/>
              <a:t>These </a:t>
            </a:r>
            <a:r>
              <a:rPr lang="en-US" dirty="0"/>
              <a:t>organizations have provided some of the standards we web developers use day in and day out, such as </a:t>
            </a:r>
            <a:endParaRPr lang="en-US" dirty="0" smtClean="0"/>
          </a:p>
          <a:p>
            <a:pPr lvl="2"/>
            <a:r>
              <a:rPr lang="en-US" dirty="0" smtClean="0"/>
              <a:t>XHTML			CSS</a:t>
            </a:r>
          </a:p>
          <a:p>
            <a:pPr lvl="2"/>
            <a:r>
              <a:rPr lang="en-US" dirty="0" smtClean="0"/>
              <a:t>JavaScript			the DOM</a:t>
            </a:r>
          </a:p>
          <a:p>
            <a:pPr lvl="2"/>
            <a:r>
              <a:rPr lang="en-US" dirty="0" smtClean="0"/>
              <a:t>XML			XSLT</a:t>
            </a:r>
          </a:p>
          <a:p>
            <a:pPr lvl="2"/>
            <a:r>
              <a:rPr lang="en-US" dirty="0" smtClean="0"/>
              <a:t>RSS</a:t>
            </a:r>
            <a:r>
              <a:rPr lang="en-US" dirty="0"/>
              <a:t>, and </a:t>
            </a:r>
            <a:r>
              <a:rPr lang="en-US" dirty="0" smtClean="0"/>
              <a:t>Atom</a:t>
            </a:r>
          </a:p>
          <a:p>
            <a:pPr lvl="1"/>
            <a:r>
              <a:rPr lang="en-US" dirty="0" smtClean="0"/>
              <a:t>Not </a:t>
            </a:r>
            <a:r>
              <a:rPr lang="en-US" dirty="0"/>
              <a:t>only does Ajax use each standard, but also these </a:t>
            </a:r>
            <a:r>
              <a:rPr lang="en-US" dirty="0">
                <a:solidFill>
                  <a:srgbClr val="FF0000"/>
                </a:solidFill>
              </a:rPr>
              <a:t>standards</a:t>
            </a:r>
            <a:r>
              <a:rPr lang="en-US" dirty="0"/>
              <a:t> are either the </a:t>
            </a:r>
            <a:r>
              <a:rPr lang="en-US" dirty="0">
                <a:solidFill>
                  <a:srgbClr val="FF0000"/>
                </a:solidFill>
              </a:rPr>
              <a:t>fundamental building blocks</a:t>
            </a:r>
            <a:r>
              <a:rPr lang="en-US" dirty="0"/>
              <a:t> of Ajax or may be used in exciting ways with Ajax web applications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591639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Using the </a:t>
            </a:r>
            <a:r>
              <a:rPr lang="en-US" dirty="0">
                <a:solidFill>
                  <a:srgbClr val="FF0000"/>
                </a:solidFill>
              </a:rPr>
              <a:t>standards</a:t>
            </a:r>
            <a:r>
              <a:rPr lang="en-US" dirty="0"/>
              <a:t> that have been published on the Web (and making sure they validate) satisfies the following Web Accessibility </a:t>
            </a:r>
            <a:r>
              <a:rPr lang="en-US" dirty="0" smtClean="0"/>
              <a:t>Initiative-Web </a:t>
            </a:r>
            <a:r>
              <a:rPr lang="en-US" dirty="0"/>
              <a:t>Content Accessibility Guidelines (</a:t>
            </a:r>
            <a:r>
              <a:rPr lang="en-US" dirty="0">
                <a:solidFill>
                  <a:srgbClr val="FF0000"/>
                </a:solidFill>
              </a:rPr>
              <a:t>WAI-WCAG</a:t>
            </a:r>
            <a:r>
              <a:rPr lang="en-US" dirty="0"/>
              <a:t>) 1.0 </a:t>
            </a:r>
            <a:r>
              <a:rPr lang="en-US" dirty="0" smtClean="0"/>
              <a:t>guideline:</a:t>
            </a:r>
          </a:p>
          <a:p>
            <a:pPr lvl="1"/>
            <a:r>
              <a:rPr lang="en-US" dirty="0" smtClean="0"/>
              <a:t>Priority 2 checkpoint </a:t>
            </a:r>
            <a:r>
              <a:rPr lang="en-US" dirty="0"/>
              <a:t>3.2: Create documents that validate to published formal </a:t>
            </a:r>
            <a:r>
              <a:rPr lang="en-US" dirty="0" smtClean="0"/>
              <a:t>grammars.</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694921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XHTML</a:t>
            </a:r>
          </a:p>
        </p:txBody>
      </p:sp>
      <p:sp>
        <p:nvSpPr>
          <p:cNvPr id="3" name="Content Placeholder 2"/>
          <p:cNvSpPr>
            <a:spLocks noGrp="1"/>
          </p:cNvSpPr>
          <p:nvPr>
            <p:ph idx="1"/>
          </p:nvPr>
        </p:nvSpPr>
        <p:spPr/>
        <p:txBody>
          <a:bodyPr/>
          <a:lstStyle/>
          <a:p>
            <a:r>
              <a:rPr lang="en-US" dirty="0" smtClean="0"/>
              <a:t>On </a:t>
            </a:r>
            <a:r>
              <a:rPr lang="en-US" dirty="0">
                <a:solidFill>
                  <a:srgbClr val="FF0000"/>
                </a:solidFill>
              </a:rPr>
              <a:t>January 26, 2000</a:t>
            </a:r>
            <a:r>
              <a:rPr lang="en-US" dirty="0"/>
              <a:t>, the W3C published “</a:t>
            </a:r>
            <a:r>
              <a:rPr lang="en-US" dirty="0">
                <a:solidFill>
                  <a:srgbClr val="FF0000"/>
                </a:solidFill>
              </a:rPr>
              <a:t>XHTML 1.0</a:t>
            </a:r>
            <a:r>
              <a:rPr lang="en-US" dirty="0"/>
              <a:t>: The Extensible HyperText MarkUp Language,” a reformulation of HTML 4.01 as </a:t>
            </a:r>
            <a:r>
              <a:rPr lang="en-US" dirty="0" smtClean="0"/>
              <a:t>XML.</a:t>
            </a:r>
          </a:p>
          <a:p>
            <a:pPr lvl="1"/>
            <a:r>
              <a:rPr lang="en-US" dirty="0" smtClean="0"/>
              <a:t>Unfortunately</a:t>
            </a:r>
            <a:r>
              <a:rPr lang="en-US" dirty="0"/>
              <a:t>, even today XHTML 1.0 is still not incorporated in a vast majority of web </a:t>
            </a:r>
            <a:r>
              <a:rPr lang="en-US" dirty="0" smtClean="0"/>
              <a:t>sites.</a:t>
            </a:r>
          </a:p>
          <a:p>
            <a:pPr lvl="1"/>
            <a:r>
              <a:rPr lang="en-US" dirty="0" smtClean="0"/>
              <a:t>It </a:t>
            </a:r>
            <a:r>
              <a:rPr lang="en-US" dirty="0"/>
              <a:t>may be that people are taking the “</a:t>
            </a:r>
            <a:r>
              <a:rPr lang="en-US" dirty="0">
                <a:solidFill>
                  <a:srgbClr val="FF0000"/>
                </a:solidFill>
              </a:rPr>
              <a:t>if it ain’t broke, don’t fix it</a:t>
            </a:r>
            <a:r>
              <a:rPr lang="en-US" dirty="0"/>
              <a:t>” mentality when it comes to changing their markup from HTML 4.01 to XHTML 1.0, it may be that people </a:t>
            </a:r>
            <a:r>
              <a:rPr lang="en-US" dirty="0" smtClean="0"/>
              <a:t>just</a:t>
            </a:r>
          </a:p>
          <a:p>
            <a:pPr lvl="2"/>
            <a:r>
              <a:rPr lang="en-US" dirty="0" smtClean="0"/>
              <a:t>do </a:t>
            </a:r>
            <a:r>
              <a:rPr lang="en-US" dirty="0"/>
              <a:t>not see the benefits of XML, </a:t>
            </a:r>
            <a:r>
              <a:rPr lang="en-US" dirty="0" smtClean="0"/>
              <a:t>or</a:t>
            </a:r>
          </a:p>
          <a:p>
            <a:pPr lvl="2"/>
            <a:r>
              <a:rPr lang="en-US" dirty="0" smtClean="0"/>
              <a:t>it </a:t>
            </a:r>
            <a:r>
              <a:rPr lang="en-US" dirty="0"/>
              <a:t>may be, as is especially true in corporate environments, that there is simply no budget to change sites that already exist and function </a:t>
            </a:r>
            <a:r>
              <a:rPr lang="en-US" dirty="0" smtClean="0"/>
              <a:t>adequately</a:t>
            </a:r>
          </a:p>
          <a:p>
            <a:pPr lvl="1"/>
            <a:r>
              <a:rPr lang="en-US" dirty="0" smtClean="0"/>
              <a:t>Even </a:t>
            </a:r>
            <a:r>
              <a:rPr lang="en-US" dirty="0"/>
              <a:t>after a </a:t>
            </a:r>
            <a:r>
              <a:rPr lang="en-US" dirty="0">
                <a:solidFill>
                  <a:srgbClr val="FF0000"/>
                </a:solidFill>
              </a:rPr>
              <a:t>second version</a:t>
            </a:r>
            <a:r>
              <a:rPr lang="en-US" dirty="0"/>
              <a:t> of the standard was released on </a:t>
            </a:r>
            <a:r>
              <a:rPr lang="en-US" dirty="0">
                <a:solidFill>
                  <a:srgbClr val="FF0000"/>
                </a:solidFill>
              </a:rPr>
              <a:t>August 1, 2002</a:t>
            </a:r>
            <a:r>
              <a:rPr lang="en-US" dirty="0"/>
              <a:t>, incorporating the errata changes made to that point, it still was not widely </a:t>
            </a:r>
            <a:r>
              <a:rPr lang="en-US" dirty="0" smtClean="0"/>
              <a:t>adopted.</a:t>
            </a:r>
          </a:p>
          <a:p>
            <a:pPr lvl="1"/>
            <a:r>
              <a:rPr lang="en-US" dirty="0" smtClean="0"/>
              <a:t>On </a:t>
            </a:r>
            <a:r>
              <a:rPr lang="en-US" dirty="0">
                <a:solidFill>
                  <a:srgbClr val="FF0000"/>
                </a:solidFill>
              </a:rPr>
              <a:t>May 31, 2001</a:t>
            </a:r>
            <a:r>
              <a:rPr lang="en-US" dirty="0"/>
              <a:t>, even before the second version of XHTML 1.0 was released, the W3C introduced the “XHTML 1.1—Module-based XHTML Recommendation</a:t>
            </a:r>
            <a:r>
              <a:rPr lang="en-US" dirty="0" smtClean="0"/>
              <a:t>.”</a:t>
            </a:r>
          </a:p>
          <a:p>
            <a:pPr lvl="1"/>
            <a:r>
              <a:rPr lang="en-US" dirty="0" smtClean="0"/>
              <a:t>This </a:t>
            </a:r>
            <a:r>
              <a:rPr lang="en-US" dirty="0"/>
              <a:t>version of XHTML introduced the idea of a </a:t>
            </a:r>
            <a:r>
              <a:rPr lang="en-US" dirty="0">
                <a:solidFill>
                  <a:srgbClr val="FF0000"/>
                </a:solidFill>
              </a:rPr>
              <a:t>modular design</a:t>
            </a:r>
            <a:r>
              <a:rPr lang="en-US" dirty="0"/>
              <a:t>, with the intention that you could add other modules or components to create a new document type without breaking standards compliance (though it would break XHTML compliance); see </a:t>
            </a:r>
            <a:r>
              <a:rPr lang="en-US" dirty="0">
                <a:solidFill>
                  <a:srgbClr val="FF0000"/>
                </a:solidFill>
              </a:rPr>
              <a:t>Example 1-1</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833319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All </a:t>
            </a:r>
            <a:r>
              <a:rPr lang="en-US" dirty="0"/>
              <a:t>deprecated features of HTML (presentation elements, framesets, etc.) were also completely removed in XHTML </a:t>
            </a:r>
            <a:r>
              <a:rPr lang="en-US" dirty="0" smtClean="0"/>
              <a:t>1.1.</a:t>
            </a:r>
          </a:p>
          <a:p>
            <a:pPr lvl="1"/>
            <a:r>
              <a:rPr lang="en-US" dirty="0" smtClean="0"/>
              <a:t>This</a:t>
            </a:r>
            <a:r>
              <a:rPr lang="en-US" dirty="0"/>
              <a:t>, more than anything, slowed the adoption of XHTML 1.1 in the majority of web sites, as few people were willing to make the needed </a:t>
            </a:r>
            <a:r>
              <a:rPr lang="en-US" dirty="0" smtClean="0"/>
              <a:t>changes</a:t>
            </a:r>
          </a:p>
          <a:p>
            <a:pPr lvl="2"/>
            <a:r>
              <a:rPr lang="en-US" dirty="0" smtClean="0"/>
              <a:t>redesigning </a:t>
            </a:r>
            <a:r>
              <a:rPr lang="en-US" dirty="0"/>
              <a:t>site layout without frames and adding additional attributes to </a:t>
            </a:r>
            <a:r>
              <a:rPr lang="en-US" dirty="0" smtClean="0"/>
              <a:t>elements</a:t>
            </a:r>
          </a:p>
          <a:p>
            <a:pPr lvl="2"/>
            <a:r>
              <a:rPr lang="en-US" dirty="0" smtClean="0"/>
              <a:t>not </a:t>
            </a:r>
            <a:r>
              <a:rPr lang="en-US" dirty="0"/>
              <a:t>to mention removing presentation and placing that into </a:t>
            </a:r>
            <a:r>
              <a:rPr lang="en-US" dirty="0" smtClean="0"/>
              <a:t>CSS</a:t>
            </a:r>
          </a:p>
          <a:p>
            <a:pPr lvl="1"/>
            <a:r>
              <a:rPr lang="en-US" dirty="0" smtClean="0"/>
              <a:t>Contributing </a:t>
            </a:r>
            <a:r>
              <a:rPr lang="en-US" dirty="0"/>
              <a:t>to </a:t>
            </a:r>
            <a:r>
              <a:rPr lang="en-US" dirty="0">
                <a:solidFill>
                  <a:srgbClr val="FF0000"/>
                </a:solidFill>
              </a:rPr>
              <a:t>XHTML 1.1</a:t>
            </a:r>
            <a:r>
              <a:rPr lang="en-US" dirty="0"/>
              <a:t>’s lack of deployment is the fact that it is </a:t>
            </a:r>
            <a:r>
              <a:rPr lang="en-US" dirty="0">
                <a:solidFill>
                  <a:srgbClr val="FF0000"/>
                </a:solidFill>
              </a:rPr>
              <a:t>not backward-compatible</a:t>
            </a:r>
            <a:r>
              <a:rPr lang="en-US" dirty="0"/>
              <a:t> </a:t>
            </a:r>
            <a:r>
              <a:rPr lang="en-US" dirty="0" smtClean="0"/>
              <a:t>with</a:t>
            </a:r>
          </a:p>
          <a:p>
            <a:pPr lvl="2"/>
            <a:r>
              <a:rPr lang="en-US" dirty="0" smtClean="0"/>
              <a:t>XHTML </a:t>
            </a:r>
            <a:r>
              <a:rPr lang="en-US" dirty="0"/>
              <a:t>1.0 </a:t>
            </a:r>
            <a:r>
              <a:rPr lang="en-US" dirty="0" smtClean="0"/>
              <a:t>and</a:t>
            </a:r>
          </a:p>
          <a:p>
            <a:pPr lvl="2"/>
            <a:r>
              <a:rPr lang="en-US" dirty="0" smtClean="0"/>
              <a:t>HTML</a:t>
            </a:r>
            <a:endParaRPr lang="en-US" dirty="0"/>
          </a:p>
          <a:p>
            <a:pPr lvl="1"/>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240661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r>
              <a:rPr lang="en-US" smtClean="0"/>
              <a:t>26 June 2018</a:t>
            </a:r>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2" name="Picture 1"/>
          <p:cNvPicPr>
            <a:picLocks noChangeAspect="1"/>
          </p:cNvPicPr>
          <p:nvPr/>
        </p:nvPicPr>
        <p:blipFill>
          <a:blip r:embed="rId2"/>
          <a:stretch>
            <a:fillRect/>
          </a:stretch>
        </p:blipFill>
        <p:spPr>
          <a:xfrm>
            <a:off x="1169784" y="1111411"/>
            <a:ext cx="7454100" cy="4918076"/>
          </a:xfrm>
          <a:prstGeom prst="rect">
            <a:avLst/>
          </a:prstGeom>
          <a:ln>
            <a:solidFill>
              <a:schemeClr val="accent1"/>
            </a:solidFill>
          </a:ln>
        </p:spPr>
      </p:pic>
    </p:spTree>
    <p:extLst>
      <p:ext uri="{BB962C8B-B14F-4D97-AF65-F5344CB8AC3E}">
        <p14:creationId xmlns:p14="http://schemas.microsoft.com/office/powerpoint/2010/main" val="224616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1-1</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152400" y="1271798"/>
            <a:ext cx="7143288" cy="2415856"/>
          </a:xfrm>
          <a:prstGeom prst="rect">
            <a:avLst/>
          </a:prstGeom>
          <a:ln>
            <a:solidFill>
              <a:schemeClr val="accent1"/>
            </a:solidFill>
          </a:ln>
        </p:spPr>
      </p:pic>
    </p:spTree>
    <p:extLst>
      <p:ext uri="{BB962C8B-B14F-4D97-AF65-F5344CB8AC3E}">
        <p14:creationId xmlns:p14="http://schemas.microsoft.com/office/powerpoint/2010/main" val="1988015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Potential</a:t>
            </a:r>
            <a:endParaRPr lang="en-US" dirty="0"/>
          </a:p>
        </p:txBody>
      </p:sp>
      <p:sp>
        <p:nvSpPr>
          <p:cNvPr id="3" name="Content Placeholder 2"/>
          <p:cNvSpPr>
            <a:spLocks noGrp="1"/>
          </p:cNvSpPr>
          <p:nvPr>
            <p:ph idx="1"/>
          </p:nvPr>
        </p:nvSpPr>
        <p:spPr/>
        <p:txBody>
          <a:bodyPr/>
          <a:lstStyle/>
          <a:p>
            <a:r>
              <a:rPr lang="en-US" dirty="0"/>
              <a:t>Although the vast majority of web sites out there are not following the </a:t>
            </a:r>
            <a:r>
              <a:rPr lang="en-US" dirty="0">
                <a:solidFill>
                  <a:srgbClr val="FF0000"/>
                </a:solidFill>
              </a:rPr>
              <a:t>XHTML 1.1 Recommendation</a:t>
            </a:r>
            <a:r>
              <a:rPr lang="en-US" dirty="0"/>
              <a:t>, it has tremendous potential for certain key </a:t>
            </a:r>
            <a:r>
              <a:rPr lang="en-US" dirty="0" smtClean="0"/>
              <a:t>areas.</a:t>
            </a:r>
          </a:p>
          <a:p>
            <a:pPr lvl="1"/>
            <a:r>
              <a:rPr lang="en-US" dirty="0" smtClean="0"/>
              <a:t>The </a:t>
            </a:r>
            <a:r>
              <a:rPr lang="en-US" dirty="0"/>
              <a:t>development of new applications on the Web, and the use of those applications on different platforms such </a:t>
            </a:r>
            <a:r>
              <a:rPr lang="en-US" dirty="0" smtClean="0"/>
              <a:t>as</a:t>
            </a:r>
          </a:p>
          <a:p>
            <a:pPr lvl="2"/>
            <a:r>
              <a:rPr lang="en-US" dirty="0" smtClean="0"/>
              <a:t>mobile and</a:t>
            </a:r>
          </a:p>
          <a:p>
            <a:pPr lvl="2"/>
            <a:r>
              <a:rPr lang="en-US" dirty="0" smtClean="0"/>
              <a:t>wireless </a:t>
            </a:r>
            <a:r>
              <a:rPr lang="en-US" dirty="0"/>
              <a:t>devices, is leading to a greater rate of adoption than when XHTML 1.1 was first </a:t>
            </a:r>
            <a:r>
              <a:rPr lang="en-US" dirty="0" smtClean="0"/>
              <a:t>published</a:t>
            </a:r>
          </a:p>
          <a:p>
            <a:pPr lvl="1"/>
            <a:r>
              <a:rPr lang="en-US" dirty="0" smtClean="0"/>
              <a:t>For </a:t>
            </a:r>
            <a:r>
              <a:rPr lang="en-US" dirty="0"/>
              <a:t>this reason, I believe it is important to recognize the power and potential of XHTML </a:t>
            </a:r>
            <a:r>
              <a:rPr lang="en-US" dirty="0" smtClean="0"/>
              <a:t>1.1.</a:t>
            </a:r>
          </a:p>
          <a:p>
            <a:pPr lvl="1"/>
            <a:r>
              <a:rPr lang="en-US" dirty="0" smtClean="0"/>
              <a:t>Therefore</a:t>
            </a:r>
            <a:r>
              <a:rPr lang="en-US" dirty="0"/>
              <a:t>, we will follow this standard in nearly every example in this book (see Chapters 20 and 21 for different standards usage</a:t>
            </a:r>
            <a:r>
              <a:rPr lang="en-US" dirty="0" smtClean="0"/>
              <a:t>).</a:t>
            </a:r>
          </a:p>
          <a:p>
            <a:pPr lvl="1"/>
            <a:r>
              <a:rPr lang="en-US" dirty="0" smtClean="0"/>
              <a:t>With </a:t>
            </a:r>
            <a:r>
              <a:rPr lang="en-US" dirty="0"/>
              <a:t>that said, we must be mindful that the future of web application development is being proposed right </a:t>
            </a:r>
            <a:r>
              <a:rPr lang="en-US" dirty="0" smtClean="0"/>
              <a:t>now.</a:t>
            </a:r>
          </a:p>
          <a:p>
            <a:pPr lvl="1"/>
            <a:r>
              <a:rPr lang="en-US" dirty="0" smtClean="0"/>
              <a:t>Already </a:t>
            </a:r>
            <a:r>
              <a:rPr lang="en-US" dirty="0"/>
              <a:t>the W3C has a working draft for an </a:t>
            </a:r>
            <a:r>
              <a:rPr lang="en-US" dirty="0">
                <a:solidFill>
                  <a:srgbClr val="FF0000"/>
                </a:solidFill>
              </a:rPr>
              <a:t>XHTML 2.0 </a:t>
            </a:r>
            <a:r>
              <a:rPr lang="en-US" dirty="0" smtClean="0">
                <a:solidFill>
                  <a:srgbClr val="FF0000"/>
                </a:solidFill>
              </a:rPr>
              <a:t>specification</a:t>
            </a:r>
            <a:r>
              <a:rPr lang="en-US" dirty="0" smtClean="0"/>
              <a:t>.</a:t>
            </a:r>
          </a:p>
          <a:p>
            <a:pPr lvl="1"/>
            <a:r>
              <a:rPr lang="en-US" dirty="0" smtClean="0"/>
              <a:t>In </a:t>
            </a:r>
            <a:r>
              <a:rPr lang="en-US" dirty="0"/>
              <a:t>XHTML </a:t>
            </a:r>
            <a:r>
              <a:rPr lang="en-US" dirty="0" smtClean="0"/>
              <a:t>2.0,</a:t>
            </a:r>
          </a:p>
          <a:p>
            <a:pPr lvl="2"/>
            <a:r>
              <a:rPr lang="en-US" dirty="0" smtClean="0"/>
              <a:t>HTML </a:t>
            </a:r>
            <a:r>
              <a:rPr lang="en-US" dirty="0"/>
              <a:t>forms are replaced with </a:t>
            </a:r>
            <a:r>
              <a:rPr lang="en-US" dirty="0" smtClean="0"/>
              <a:t>XForms</a:t>
            </a:r>
          </a:p>
          <a:p>
            <a:pPr lvl="2"/>
            <a:r>
              <a:rPr lang="en-US" dirty="0" smtClean="0"/>
              <a:t>HTML </a:t>
            </a:r>
            <a:r>
              <a:rPr lang="en-US" dirty="0"/>
              <a:t>frames are replaced with XFrames, </a:t>
            </a:r>
            <a:r>
              <a:rPr lang="en-US" dirty="0" smtClean="0"/>
              <a:t>and</a:t>
            </a:r>
          </a:p>
          <a:p>
            <a:pPr lvl="2"/>
            <a:r>
              <a:rPr lang="en-US" dirty="0" smtClean="0"/>
              <a:t>DOM </a:t>
            </a:r>
            <a:r>
              <a:rPr lang="en-US" dirty="0"/>
              <a:t>Events are replaced with XML </a:t>
            </a:r>
            <a:r>
              <a:rPr lang="en-US" dirty="0" smtClean="0"/>
              <a:t>Events</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2434789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Potential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It </a:t>
            </a:r>
            <a:r>
              <a:rPr lang="en-US" dirty="0"/>
              <a:t>builds on </a:t>
            </a:r>
            <a:r>
              <a:rPr lang="en-US" dirty="0">
                <a:solidFill>
                  <a:srgbClr val="FF0000"/>
                </a:solidFill>
              </a:rPr>
              <a:t>past recommendations</a:t>
            </a:r>
            <a:r>
              <a:rPr lang="en-US" dirty="0"/>
              <a:t>, but when the XHTML 2.0 Recommendation is published, it will define the beginning of a new era in web </a:t>
            </a:r>
            <a:r>
              <a:rPr lang="en-US" dirty="0" smtClean="0"/>
              <a:t>development.</a:t>
            </a:r>
          </a:p>
          <a:p>
            <a:pPr lvl="1"/>
            <a:r>
              <a:rPr lang="en-US" dirty="0" smtClean="0"/>
              <a:t>You </a:t>
            </a:r>
            <a:r>
              <a:rPr lang="en-US" dirty="0"/>
              <a:t>should note that XHTML 2.0 is </a:t>
            </a:r>
            <a:r>
              <a:rPr lang="en-US" dirty="0">
                <a:solidFill>
                  <a:srgbClr val="FF0000"/>
                </a:solidFill>
              </a:rPr>
              <a:t>not designed</a:t>
            </a:r>
            <a:r>
              <a:rPr lang="en-US" dirty="0"/>
              <a:t> to be </a:t>
            </a:r>
            <a:r>
              <a:rPr lang="en-US" dirty="0" smtClean="0">
                <a:solidFill>
                  <a:srgbClr val="FF0000"/>
                </a:solidFill>
              </a:rPr>
              <a:t>backward-compatible</a:t>
            </a:r>
            <a:r>
              <a:rPr lang="en-US" dirty="0" smtClean="0"/>
              <a:t>.</a:t>
            </a:r>
          </a:p>
          <a:p>
            <a:pPr lvl="2"/>
            <a:r>
              <a:rPr lang="en-US" dirty="0" smtClean="0"/>
              <a:t>Development </a:t>
            </a:r>
            <a:r>
              <a:rPr lang="en-US" dirty="0"/>
              <a:t>taking advantage of this recommendation will most likely be geared toward more specialized audiences that have the ability to view such applications, and not the general </a:t>
            </a:r>
            <a:r>
              <a:rPr lang="en-US" dirty="0" smtClean="0"/>
              <a:t>public.</a:t>
            </a:r>
          </a:p>
          <a:p>
            <a:pPr lvl="2"/>
            <a:r>
              <a:rPr lang="en-US" dirty="0" smtClean="0"/>
              <a:t>It </a:t>
            </a:r>
            <a:r>
              <a:rPr lang="en-US" dirty="0"/>
              <a:t>will be some time before this recommendation gets its feet off the ground, but I felt that it was worth </a:t>
            </a:r>
            <a:r>
              <a:rPr lang="en-US" dirty="0" smtClean="0"/>
              <a:t>mentioning.</a:t>
            </a:r>
          </a:p>
          <a:p>
            <a:pPr lvl="1"/>
            <a:r>
              <a:rPr lang="en-US" dirty="0" smtClean="0"/>
              <a:t>You </a:t>
            </a:r>
            <a:r>
              <a:rPr lang="en-US" dirty="0"/>
              <a:t>can find more information on the XHTML family of recommendations at </a:t>
            </a:r>
            <a:r>
              <a:rPr lang="en-US" dirty="0">
                <a:hlinkClick r:id="rId2"/>
              </a:rPr>
              <a:t>http://www.w3.org/MarkUp</a:t>
            </a:r>
            <a:r>
              <a:rPr lang="en-US" dirty="0" smtClean="0">
                <a:hlinkClick r:id="rId2"/>
              </a:rPr>
              <a: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335595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New Kid on the Block?</a:t>
            </a:r>
          </a:p>
        </p:txBody>
      </p:sp>
      <p:sp>
        <p:nvSpPr>
          <p:cNvPr id="7" name="Content Placeholder 6"/>
          <p:cNvSpPr>
            <a:spLocks noGrp="1"/>
          </p:cNvSpPr>
          <p:nvPr>
            <p:ph idx="1"/>
          </p:nvPr>
        </p:nvSpPr>
        <p:spPr/>
        <p:txBody>
          <a:bodyPr/>
          <a:lstStyle/>
          <a:p>
            <a:r>
              <a:rPr lang="en-US" dirty="0" smtClean="0"/>
              <a:t>The </a:t>
            </a:r>
            <a:r>
              <a:rPr lang="en-US" dirty="0"/>
              <a:t>Web Hypertext Application Technology Working Group (</a:t>
            </a:r>
            <a:r>
              <a:rPr lang="en-US" dirty="0">
                <a:solidFill>
                  <a:srgbClr val="FF0000"/>
                </a:solidFill>
              </a:rPr>
              <a:t>WHATWG</a:t>
            </a:r>
            <a:r>
              <a:rPr lang="en-US" dirty="0"/>
              <a:t>) announced its arrival </a:t>
            </a:r>
            <a:r>
              <a:rPr lang="en-US" dirty="0">
                <a:solidFill>
                  <a:srgbClr val="FF0000"/>
                </a:solidFill>
              </a:rPr>
              <a:t>June 4, </a:t>
            </a:r>
            <a:r>
              <a:rPr lang="en-US" dirty="0" smtClean="0">
                <a:solidFill>
                  <a:srgbClr val="FF0000"/>
                </a:solidFill>
              </a:rPr>
              <a:t>2004</a:t>
            </a:r>
            <a:r>
              <a:rPr lang="en-US" dirty="0" smtClean="0"/>
              <a:t>.</a:t>
            </a:r>
          </a:p>
          <a:p>
            <a:pPr lvl="1"/>
            <a:r>
              <a:rPr lang="en-US" dirty="0" smtClean="0"/>
              <a:t>Its </a:t>
            </a:r>
            <a:r>
              <a:rPr lang="en-US" dirty="0"/>
              <a:t>mission, according to its web site, is “to develop specifications based on HTML and related technologies to ease the deployment of interoperable Web Applications, with the intention of submitting the results to a standards organization</a:t>
            </a:r>
            <a:r>
              <a:rPr lang="en-US" dirty="0" smtClean="0"/>
              <a:t>.”</a:t>
            </a:r>
          </a:p>
          <a:p>
            <a:pPr lvl="1"/>
            <a:r>
              <a:rPr lang="en-US" dirty="0" smtClean="0"/>
              <a:t>The </a:t>
            </a:r>
            <a:r>
              <a:rPr lang="en-US" dirty="0"/>
              <a:t>group was formed with the idea of creating a </a:t>
            </a:r>
            <a:r>
              <a:rPr lang="en-US" dirty="0">
                <a:solidFill>
                  <a:srgbClr val="FF0000"/>
                </a:solidFill>
              </a:rPr>
              <a:t>single development environment</a:t>
            </a:r>
            <a:r>
              <a:rPr lang="en-US" dirty="0"/>
              <a:t> on which web applications are </a:t>
            </a:r>
            <a:r>
              <a:rPr lang="en-US" dirty="0" smtClean="0"/>
              <a:t>built.</a:t>
            </a:r>
          </a:p>
          <a:p>
            <a:pPr lvl="1"/>
            <a:r>
              <a:rPr lang="en-US" dirty="0" smtClean="0"/>
              <a:t>To </a:t>
            </a:r>
            <a:r>
              <a:rPr lang="en-US" dirty="0"/>
              <a:t>that end, it is publishing technical specifications intended for implementation in what it calls “</a:t>
            </a:r>
            <a:r>
              <a:rPr lang="en-US" dirty="0">
                <a:solidFill>
                  <a:srgbClr val="FF0000"/>
                </a:solidFill>
              </a:rPr>
              <a:t>mass-market web browsers</a:t>
            </a:r>
            <a:r>
              <a:rPr lang="en-US" dirty="0"/>
              <a:t>” such </a:t>
            </a:r>
            <a:r>
              <a:rPr lang="en-US" dirty="0" smtClean="0"/>
              <a:t>as</a:t>
            </a:r>
          </a:p>
          <a:p>
            <a:pPr lvl="2"/>
            <a:r>
              <a:rPr lang="en-US" dirty="0" smtClean="0"/>
              <a:t>Safari	Mozilla</a:t>
            </a:r>
            <a:r>
              <a:rPr lang="en-US" dirty="0"/>
              <a:t>, </a:t>
            </a:r>
            <a:r>
              <a:rPr lang="en-US" dirty="0" smtClean="0"/>
              <a:t>and	Opera</a:t>
            </a:r>
          </a:p>
          <a:p>
            <a:pPr lvl="1"/>
            <a:r>
              <a:rPr lang="en-US" dirty="0" smtClean="0"/>
              <a:t>Its </a:t>
            </a:r>
            <a:r>
              <a:rPr lang="en-US" dirty="0"/>
              <a:t>current work, now proceeding jointly with the </a:t>
            </a:r>
            <a:r>
              <a:rPr lang="en-US" dirty="0">
                <a:solidFill>
                  <a:srgbClr val="FF0000"/>
                </a:solidFill>
              </a:rPr>
              <a:t>W3C</a:t>
            </a:r>
            <a:r>
              <a:rPr lang="en-US" dirty="0"/>
              <a:t>, is </a:t>
            </a:r>
            <a:r>
              <a:rPr lang="en-US" dirty="0">
                <a:solidFill>
                  <a:srgbClr val="FF0000"/>
                </a:solidFill>
              </a:rPr>
              <a:t>HTML </a:t>
            </a:r>
            <a:r>
              <a:rPr lang="en-US" dirty="0" smtClean="0">
                <a:solidFill>
                  <a:srgbClr val="FF0000"/>
                </a:solidFill>
              </a:rPr>
              <a:t>5</a:t>
            </a:r>
            <a:r>
              <a:rPr lang="en-US" dirty="0" smtClean="0"/>
              <a:t>.</a:t>
            </a:r>
          </a:p>
          <a:p>
            <a:pPr lvl="2"/>
            <a:r>
              <a:rPr lang="en-US" dirty="0" smtClean="0"/>
              <a:t>HTML </a:t>
            </a:r>
            <a:r>
              <a:rPr lang="en-US" dirty="0"/>
              <a:t>5 abandons the strictness of XML that XHTML had adopted, and focuses on adding new features to HTML </a:t>
            </a:r>
            <a:r>
              <a:rPr lang="en-US" dirty="0" smtClean="0"/>
              <a:t>itself.</a:t>
            </a:r>
          </a:p>
          <a:p>
            <a:pPr lvl="2"/>
            <a:r>
              <a:rPr lang="en-US" dirty="0" smtClean="0"/>
              <a:t>Added </a:t>
            </a:r>
            <a:r>
              <a:rPr lang="en-US" dirty="0"/>
              <a:t>elements include nav, article, aside, section, header, footer, mark, time, meter, progress, figure, dialog, datagrid, details, menu, command, and </a:t>
            </a:r>
            <a:r>
              <a:rPr lang="en-US" dirty="0" smtClean="0"/>
              <a:t>more.</a:t>
            </a:r>
          </a:p>
          <a:p>
            <a:pPr lvl="2"/>
            <a:r>
              <a:rPr lang="en-US" dirty="0" smtClean="0"/>
              <a:t>HTML </a:t>
            </a:r>
            <a:r>
              <a:rPr lang="en-US" dirty="0"/>
              <a:t>5 is currently only a draft specification, and is not available in browsers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70970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lstStyle/>
          <a:p>
            <a:r>
              <a:rPr lang="en-US" dirty="0" smtClean="0"/>
              <a:t>Netscape </a:t>
            </a:r>
            <a:r>
              <a:rPr lang="en-US" dirty="0"/>
              <a:t>Communications Corporation’s implementation of </a:t>
            </a:r>
            <a:r>
              <a:rPr lang="en-US" dirty="0">
                <a:solidFill>
                  <a:srgbClr val="FF0000"/>
                </a:solidFill>
              </a:rPr>
              <a:t>ECMAScript</a:t>
            </a:r>
            <a:r>
              <a:rPr lang="en-US" dirty="0"/>
              <a:t>, now a </a:t>
            </a:r>
            <a:r>
              <a:rPr lang="en-US" dirty="0">
                <a:solidFill>
                  <a:srgbClr val="FF0000"/>
                </a:solidFill>
              </a:rPr>
              <a:t>registered trademark</a:t>
            </a:r>
            <a:r>
              <a:rPr lang="en-US" dirty="0"/>
              <a:t> of Sun Microsystems, Inc., is </a:t>
            </a:r>
            <a:r>
              <a:rPr lang="en-US" dirty="0" smtClean="0">
                <a:solidFill>
                  <a:srgbClr val="FF0000"/>
                </a:solidFill>
              </a:rPr>
              <a:t>JavaScript</a:t>
            </a:r>
            <a:r>
              <a:rPr lang="en-US" dirty="0" smtClean="0"/>
              <a:t>.</a:t>
            </a:r>
          </a:p>
          <a:p>
            <a:pPr lvl="2"/>
            <a:r>
              <a:rPr lang="en-US" dirty="0" smtClean="0"/>
              <a:t>It </a:t>
            </a:r>
            <a:r>
              <a:rPr lang="en-US" dirty="0"/>
              <a:t>was first introduced in </a:t>
            </a:r>
            <a:r>
              <a:rPr lang="en-US" dirty="0">
                <a:solidFill>
                  <a:srgbClr val="FF0000"/>
                </a:solidFill>
              </a:rPr>
              <a:t>December </a:t>
            </a:r>
            <a:r>
              <a:rPr lang="en-US" dirty="0" smtClean="0">
                <a:solidFill>
                  <a:srgbClr val="FF0000"/>
                </a:solidFill>
              </a:rPr>
              <a:t>1995</a:t>
            </a:r>
            <a:r>
              <a:rPr lang="en-US" dirty="0" smtClean="0"/>
              <a:t>.</a:t>
            </a:r>
          </a:p>
          <a:p>
            <a:pPr lvl="1"/>
            <a:r>
              <a:rPr lang="en-US" dirty="0" smtClean="0"/>
              <a:t>In </a:t>
            </a:r>
            <a:r>
              <a:rPr lang="en-US" dirty="0"/>
              <a:t>response, Microsoft developed its own version of the </a:t>
            </a:r>
            <a:r>
              <a:rPr lang="en-US" dirty="0">
                <a:solidFill>
                  <a:srgbClr val="FF0000"/>
                </a:solidFill>
              </a:rPr>
              <a:t>ECMA standard</a:t>
            </a:r>
            <a:r>
              <a:rPr lang="en-US" dirty="0"/>
              <a:t>, calling it </a:t>
            </a:r>
            <a:r>
              <a:rPr lang="en-US" dirty="0" smtClean="0">
                <a:solidFill>
                  <a:srgbClr val="FF0000"/>
                </a:solidFill>
              </a:rPr>
              <a:t>JScript</a:t>
            </a:r>
            <a:r>
              <a:rPr lang="en-US" dirty="0" smtClean="0"/>
              <a:t>.</a:t>
            </a:r>
          </a:p>
          <a:p>
            <a:pPr lvl="2"/>
            <a:r>
              <a:rPr lang="en-US" dirty="0" smtClean="0"/>
              <a:t>This </a:t>
            </a:r>
            <a:r>
              <a:rPr lang="en-US" dirty="0"/>
              <a:t>confused a lot of developers, and at the time it was thought to contribute to the incompatibilities among web </a:t>
            </a:r>
            <a:r>
              <a:rPr lang="en-US" dirty="0" smtClean="0"/>
              <a:t>browsers.</a:t>
            </a:r>
          </a:p>
          <a:p>
            <a:pPr lvl="2"/>
            <a:r>
              <a:rPr lang="en-US" dirty="0" smtClean="0"/>
              <a:t>These </a:t>
            </a:r>
            <a:r>
              <a:rPr lang="en-US" dirty="0"/>
              <a:t>incompatibilities, however, are more likely due to </a:t>
            </a:r>
            <a:r>
              <a:rPr lang="en-US" dirty="0">
                <a:solidFill>
                  <a:srgbClr val="FF0000"/>
                </a:solidFill>
              </a:rPr>
              <a:t>differences</a:t>
            </a:r>
            <a:r>
              <a:rPr lang="en-US" dirty="0"/>
              <a:t> in </a:t>
            </a:r>
            <a:r>
              <a:rPr lang="en-US" dirty="0">
                <a:solidFill>
                  <a:srgbClr val="FF0000"/>
                </a:solidFill>
              </a:rPr>
              <a:t>DOM implementation</a:t>
            </a:r>
            <a:r>
              <a:rPr lang="en-US" dirty="0"/>
              <a:t> rather than JavaScript or its subset, </a:t>
            </a:r>
            <a:r>
              <a:rPr lang="en-US" dirty="0" smtClean="0"/>
              <a:t>ECMAScript.</a:t>
            </a:r>
          </a:p>
          <a:p>
            <a:pPr lvl="1"/>
            <a:r>
              <a:rPr lang="en-US" dirty="0" smtClean="0"/>
              <a:t>The </a:t>
            </a:r>
            <a:r>
              <a:rPr lang="en-US" dirty="0"/>
              <a:t>European Computer Manufacturer’s Association (ECMA) International controls the recommendations for </a:t>
            </a:r>
            <a:r>
              <a:rPr lang="en-US" dirty="0" smtClean="0"/>
              <a:t>ECMAScript.</a:t>
            </a:r>
          </a:p>
          <a:p>
            <a:pPr lvl="1"/>
            <a:r>
              <a:rPr lang="en-US" dirty="0" smtClean="0">
                <a:solidFill>
                  <a:srgbClr val="FF0000"/>
                </a:solidFill>
              </a:rPr>
              <a:t>JavaScript </a:t>
            </a:r>
            <a:r>
              <a:rPr lang="en-US" dirty="0">
                <a:solidFill>
                  <a:srgbClr val="FF0000"/>
                </a:solidFill>
              </a:rPr>
              <a:t>1.5</a:t>
            </a:r>
            <a:r>
              <a:rPr lang="en-US" dirty="0"/>
              <a:t> corresponds to the </a:t>
            </a:r>
            <a:r>
              <a:rPr lang="en-US" dirty="0">
                <a:solidFill>
                  <a:srgbClr val="FF0000"/>
                </a:solidFill>
              </a:rPr>
              <a:t>ECMA-262</a:t>
            </a:r>
            <a:r>
              <a:rPr lang="en-US" dirty="0"/>
              <a:t> Edition 3 standard that you can find at </a:t>
            </a:r>
            <a:r>
              <a:rPr lang="en-US" dirty="0">
                <a:hlinkClick r:id="rId2"/>
              </a:rPr>
              <a:t>http://</a:t>
            </a:r>
            <a:r>
              <a:rPr lang="en-US" dirty="0" smtClean="0">
                <a:hlinkClick r:id="rId2"/>
              </a:rPr>
              <a:t>www.ecma-international.org/publications/standards/Ecma-262.htm</a:t>
            </a:r>
            <a:r>
              <a:rPr lang="en-US" dirty="0" smtClean="0"/>
              <a:t>.</a:t>
            </a:r>
          </a:p>
          <a:p>
            <a:pPr lvl="1"/>
            <a:r>
              <a:rPr lang="en-US" dirty="0" smtClean="0"/>
              <a:t>As </a:t>
            </a:r>
            <a:r>
              <a:rPr lang="en-US" dirty="0"/>
              <a:t>of </a:t>
            </a:r>
            <a:r>
              <a:rPr lang="en-US" dirty="0">
                <a:solidFill>
                  <a:srgbClr val="FF0000"/>
                </a:solidFill>
              </a:rPr>
              <a:t>2009</a:t>
            </a:r>
            <a:r>
              <a:rPr lang="en-US" dirty="0"/>
              <a:t>, the latest implemented version of JavaScript is 1. 9, which builds upon all of its predecessors (1.5 through 1.8.1) - all of which correspond to ECMA-262 Edition 3 starting at </a:t>
            </a:r>
            <a:r>
              <a:rPr lang="en-US" dirty="0" smtClean="0"/>
              <a:t>1.5.</a:t>
            </a:r>
          </a:p>
          <a:p>
            <a:pPr lvl="1"/>
            <a:r>
              <a:rPr lang="en-US" dirty="0" smtClean="0"/>
              <a:t>This </a:t>
            </a:r>
            <a:r>
              <a:rPr lang="en-US" dirty="0"/>
              <a:t>latest addition includes </a:t>
            </a:r>
            <a:r>
              <a:rPr lang="en-US" dirty="0">
                <a:solidFill>
                  <a:srgbClr val="FF0000"/>
                </a:solidFill>
              </a:rPr>
              <a:t>ECMAScript 5 compliance</a:t>
            </a:r>
            <a:r>
              <a:rPr lang="en-US" dirty="0"/>
              <a:t>, and is projected to first be seen in Mozilla Firefox 4. </a:t>
            </a:r>
            <a:endParaRPr lang="en-US" dirty="0" smtClean="0"/>
          </a:p>
          <a:p>
            <a:pPr lvl="1"/>
            <a:r>
              <a:rPr lang="en-US" dirty="0" smtClean="0"/>
              <a:t>JavaScript </a:t>
            </a:r>
            <a:r>
              <a:rPr lang="en-US" dirty="0"/>
              <a:t>technically does not comply with ECMA International standards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65071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Mozilla </a:t>
            </a:r>
            <a:r>
              <a:rPr lang="en-US" dirty="0"/>
              <a:t>has </a:t>
            </a:r>
            <a:r>
              <a:rPr lang="en-US" dirty="0" smtClean="0"/>
              <a:t>JavaScript</a:t>
            </a:r>
          </a:p>
          <a:p>
            <a:pPr lvl="2"/>
            <a:r>
              <a:rPr lang="en-US" dirty="0" smtClean="0"/>
              <a:t>Internet </a:t>
            </a:r>
            <a:r>
              <a:rPr lang="en-US" dirty="0"/>
              <a:t>Explorer has </a:t>
            </a:r>
            <a:r>
              <a:rPr lang="en-US" dirty="0">
                <a:solidFill>
                  <a:srgbClr val="FF0000"/>
                </a:solidFill>
              </a:rPr>
              <a:t>JScript</a:t>
            </a:r>
            <a:r>
              <a:rPr lang="en-US" dirty="0"/>
              <a:t>, </a:t>
            </a:r>
            <a:r>
              <a:rPr lang="en-US" dirty="0" smtClean="0"/>
              <a:t>and</a:t>
            </a:r>
          </a:p>
          <a:p>
            <a:pPr lvl="2"/>
            <a:r>
              <a:rPr lang="en-US" dirty="0" smtClean="0"/>
              <a:t>Opera </a:t>
            </a:r>
            <a:r>
              <a:rPr lang="en-US" dirty="0"/>
              <a:t>and Safari have other ECMAScript </a:t>
            </a:r>
            <a:r>
              <a:rPr lang="en-US" dirty="0" smtClean="0"/>
              <a:t>implementations</a:t>
            </a:r>
          </a:p>
          <a:p>
            <a:pPr marL="460375" lvl="2" indent="0">
              <a:buNone/>
            </a:pPr>
            <a:r>
              <a:rPr lang="en-US" dirty="0" smtClean="0"/>
              <a:t>though </a:t>
            </a:r>
            <a:r>
              <a:rPr lang="en-US" dirty="0"/>
              <a:t>it should be noted that </a:t>
            </a:r>
            <a:r>
              <a:rPr lang="en-US" dirty="0">
                <a:solidFill>
                  <a:srgbClr val="FF0000"/>
                </a:solidFill>
              </a:rPr>
              <a:t>Mozilla is closer to standards</a:t>
            </a:r>
            <a:r>
              <a:rPr lang="en-US" dirty="0"/>
              <a:t> than Internet Explorer </a:t>
            </a:r>
            <a:r>
              <a:rPr lang="en-US" dirty="0" smtClean="0"/>
              <a:t>is</a:t>
            </a:r>
          </a:p>
          <a:p>
            <a:pPr lvl="1"/>
            <a:r>
              <a:rPr lang="en-US" dirty="0" smtClean="0"/>
              <a:t>Most </a:t>
            </a:r>
            <a:r>
              <a:rPr lang="en-US" dirty="0"/>
              <a:t>of these browsers have now implemented to at least </a:t>
            </a:r>
            <a:r>
              <a:rPr lang="en-US" dirty="0">
                <a:solidFill>
                  <a:srgbClr val="FF0000"/>
                </a:solidFill>
              </a:rPr>
              <a:t>JavaScript 1.7</a:t>
            </a:r>
            <a:r>
              <a:rPr lang="en-US" dirty="0"/>
              <a:t>, with the exception being Internet Explorer and surprisingly, Opera, who have still only implemented to </a:t>
            </a:r>
            <a:r>
              <a:rPr lang="en-US" dirty="0">
                <a:solidFill>
                  <a:srgbClr val="FF0000"/>
                </a:solidFill>
              </a:rPr>
              <a:t>JavaScript </a:t>
            </a:r>
            <a:r>
              <a:rPr lang="en-US" dirty="0" smtClean="0">
                <a:solidFill>
                  <a:srgbClr val="FF0000"/>
                </a:solidFill>
              </a:rPr>
              <a:t>1.5</a:t>
            </a:r>
            <a:r>
              <a:rPr lang="en-US" dirty="0" smtClean="0"/>
              <a:t>.</a:t>
            </a:r>
          </a:p>
          <a:p>
            <a:pPr lvl="1"/>
            <a:r>
              <a:rPr lang="en-US" dirty="0" smtClean="0"/>
              <a:t>For </a:t>
            </a:r>
            <a:r>
              <a:rPr lang="en-US" dirty="0"/>
              <a:t>this reason all code examples, unless otherwise noted, are based on this version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1318497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DOM</a:t>
            </a:r>
          </a:p>
        </p:txBody>
      </p:sp>
      <p:sp>
        <p:nvSpPr>
          <p:cNvPr id="3" name="Content Placeholder 2"/>
          <p:cNvSpPr>
            <a:spLocks noGrp="1"/>
          </p:cNvSpPr>
          <p:nvPr>
            <p:ph idx="1"/>
          </p:nvPr>
        </p:nvSpPr>
        <p:spPr/>
        <p:txBody>
          <a:bodyPr/>
          <a:lstStyle/>
          <a:p>
            <a:r>
              <a:rPr lang="en-US" dirty="0" smtClean="0"/>
              <a:t>The </a:t>
            </a:r>
            <a:r>
              <a:rPr lang="en-US" dirty="0"/>
              <a:t>Document Object Model, a </a:t>
            </a:r>
            <a:r>
              <a:rPr lang="en-US" dirty="0">
                <a:solidFill>
                  <a:srgbClr val="FF0000"/>
                </a:solidFill>
              </a:rPr>
              <a:t>Level </a:t>
            </a:r>
            <a:r>
              <a:rPr lang="en-US" dirty="0" smtClean="0">
                <a:solidFill>
                  <a:srgbClr val="FF0000"/>
                </a:solidFill>
              </a:rPr>
              <a:t>2 specification</a:t>
            </a:r>
            <a:r>
              <a:rPr lang="en-US" dirty="0" smtClean="0"/>
              <a:t> </a:t>
            </a:r>
            <a:r>
              <a:rPr lang="en-US" dirty="0"/>
              <a:t>built onto the existing DOM Level 1 specification, </a:t>
            </a:r>
            <a:r>
              <a:rPr lang="en-US" dirty="0">
                <a:solidFill>
                  <a:srgbClr val="0070C0"/>
                </a:solidFill>
              </a:rPr>
              <a:t>introduced</a:t>
            </a:r>
            <a:r>
              <a:rPr lang="en-US" dirty="0"/>
              <a:t> </a:t>
            </a:r>
            <a:r>
              <a:rPr lang="en-US" dirty="0">
                <a:solidFill>
                  <a:srgbClr val="FF0000"/>
                </a:solidFill>
              </a:rPr>
              <a:t>modules</a:t>
            </a:r>
            <a:r>
              <a:rPr lang="en-US" dirty="0"/>
              <a:t> to the </a:t>
            </a:r>
            <a:r>
              <a:rPr lang="en-US" dirty="0" smtClean="0"/>
              <a:t>specification.</a:t>
            </a:r>
          </a:p>
          <a:p>
            <a:pPr lvl="1"/>
            <a:r>
              <a:rPr lang="en-US" dirty="0" smtClean="0"/>
              <a:t>The</a:t>
            </a:r>
          </a:p>
          <a:p>
            <a:pPr lvl="2"/>
            <a:r>
              <a:rPr lang="en-US" dirty="0" smtClean="0"/>
              <a:t>Core</a:t>
            </a:r>
          </a:p>
          <a:p>
            <a:pPr lvl="2"/>
            <a:r>
              <a:rPr lang="en-US" dirty="0" smtClean="0"/>
              <a:t>View</a:t>
            </a:r>
          </a:p>
          <a:p>
            <a:pPr lvl="2"/>
            <a:r>
              <a:rPr lang="en-US" dirty="0" smtClean="0"/>
              <a:t>Events</a:t>
            </a:r>
          </a:p>
          <a:p>
            <a:pPr lvl="2"/>
            <a:r>
              <a:rPr lang="en-US" dirty="0" smtClean="0"/>
              <a:t>Style</a:t>
            </a:r>
            <a:r>
              <a:rPr lang="en-US" dirty="0"/>
              <a:t>, </a:t>
            </a:r>
            <a:r>
              <a:rPr lang="en-US" dirty="0" smtClean="0"/>
              <a:t>and</a:t>
            </a:r>
          </a:p>
          <a:p>
            <a:pPr lvl="2"/>
            <a:r>
              <a:rPr lang="en-US" dirty="0" smtClean="0"/>
              <a:t>Traversal and </a:t>
            </a:r>
            <a:r>
              <a:rPr lang="en-US" dirty="0"/>
              <a:t>Range modules were introduced on </a:t>
            </a:r>
            <a:r>
              <a:rPr lang="en-US" dirty="0">
                <a:solidFill>
                  <a:srgbClr val="FF0000"/>
                </a:solidFill>
              </a:rPr>
              <a:t>November 13, </a:t>
            </a:r>
            <a:r>
              <a:rPr lang="en-US" dirty="0" smtClean="0">
                <a:solidFill>
                  <a:srgbClr val="FF0000"/>
                </a:solidFill>
              </a:rPr>
              <a:t>2000</a:t>
            </a:r>
          </a:p>
          <a:p>
            <a:pPr lvl="1"/>
            <a:r>
              <a:rPr lang="en-US" dirty="0" smtClean="0"/>
              <a:t>The </a:t>
            </a:r>
            <a:r>
              <a:rPr lang="en-US" dirty="0">
                <a:solidFill>
                  <a:srgbClr val="FF0000"/>
                </a:solidFill>
              </a:rPr>
              <a:t>HTML module</a:t>
            </a:r>
            <a:r>
              <a:rPr lang="en-US" dirty="0"/>
              <a:t> was introduced on </a:t>
            </a:r>
            <a:r>
              <a:rPr lang="en-US" dirty="0">
                <a:solidFill>
                  <a:srgbClr val="FF0000"/>
                </a:solidFill>
              </a:rPr>
              <a:t>January 9, </a:t>
            </a:r>
            <a:r>
              <a:rPr lang="en-US" dirty="0" smtClean="0">
                <a:solidFill>
                  <a:srgbClr val="FF0000"/>
                </a:solidFill>
              </a:rPr>
              <a:t>2003</a:t>
            </a:r>
            <a:r>
              <a:rPr lang="en-US" dirty="0" smtClean="0"/>
              <a:t>.</a:t>
            </a:r>
          </a:p>
          <a:p>
            <a:pPr lvl="1"/>
            <a:r>
              <a:rPr lang="en-US" dirty="0" smtClean="0"/>
              <a:t>The </a:t>
            </a:r>
            <a:r>
              <a:rPr lang="en-US" dirty="0">
                <a:solidFill>
                  <a:srgbClr val="FF0000"/>
                </a:solidFill>
              </a:rPr>
              <a:t>DOM Level 3 specification</a:t>
            </a:r>
            <a:r>
              <a:rPr lang="en-US" dirty="0"/>
              <a:t> built onto its predecessor as </a:t>
            </a:r>
            <a:r>
              <a:rPr lang="en-US" dirty="0" smtClean="0"/>
              <a:t>well.</a:t>
            </a:r>
          </a:p>
          <a:p>
            <a:pPr lvl="2"/>
            <a:r>
              <a:rPr lang="en-US" dirty="0" smtClean="0"/>
              <a:t>The </a:t>
            </a:r>
            <a:r>
              <a:rPr lang="en-US" dirty="0"/>
              <a:t>modules changed around somewhat, but what this version added to DOM Level </a:t>
            </a:r>
            <a:r>
              <a:rPr lang="en-US" dirty="0" smtClean="0"/>
              <a:t>2 was </a:t>
            </a:r>
            <a:r>
              <a:rPr lang="en-US" dirty="0"/>
              <a:t>greater functionality to </a:t>
            </a:r>
            <a:r>
              <a:rPr lang="en-US" dirty="0">
                <a:solidFill>
                  <a:srgbClr val="0070C0"/>
                </a:solidFill>
              </a:rPr>
              <a:t>work with </a:t>
            </a:r>
            <a:r>
              <a:rPr lang="en-US" dirty="0" smtClean="0">
                <a:solidFill>
                  <a:srgbClr val="FF0000"/>
                </a:solidFill>
              </a:rPr>
              <a:t>XML</a:t>
            </a:r>
            <a:r>
              <a:rPr lang="en-US" dirty="0" smtClean="0"/>
              <a:t>.</a:t>
            </a:r>
          </a:p>
          <a:p>
            <a:pPr lvl="2"/>
            <a:r>
              <a:rPr lang="en-US" dirty="0" smtClean="0"/>
              <a:t>This </a:t>
            </a:r>
            <a:r>
              <a:rPr lang="en-US" dirty="0"/>
              <a:t>was an </a:t>
            </a:r>
            <a:r>
              <a:rPr lang="en-US" dirty="0">
                <a:solidFill>
                  <a:srgbClr val="FF0000"/>
                </a:solidFill>
              </a:rPr>
              <a:t>important specification</a:t>
            </a:r>
            <a:r>
              <a:rPr lang="en-US" dirty="0"/>
              <a:t>, as it adds to the functionality of </a:t>
            </a:r>
            <a:r>
              <a:rPr lang="en-US" dirty="0">
                <a:solidFill>
                  <a:srgbClr val="FF0000"/>
                </a:solidFill>
              </a:rPr>
              <a:t>Ajax applications </a:t>
            </a:r>
            <a:r>
              <a:rPr lang="en-US" dirty="0"/>
              <a:t>as </a:t>
            </a:r>
            <a:r>
              <a:rPr lang="en-US" dirty="0" smtClean="0"/>
              <a:t>well.</a:t>
            </a:r>
          </a:p>
          <a:p>
            <a:pPr lvl="2"/>
            <a:r>
              <a:rPr lang="en-US" dirty="0" smtClean="0"/>
              <a:t>The </a:t>
            </a:r>
            <a:r>
              <a:rPr lang="en-US" dirty="0">
                <a:solidFill>
                  <a:srgbClr val="FF0000"/>
                </a:solidFill>
              </a:rPr>
              <a:t>Validation module</a:t>
            </a:r>
            <a:r>
              <a:rPr lang="en-US" dirty="0"/>
              <a:t> was published on </a:t>
            </a:r>
            <a:r>
              <a:rPr lang="en-US" dirty="0">
                <a:solidFill>
                  <a:srgbClr val="FF0000"/>
                </a:solidFill>
              </a:rPr>
              <a:t>December 15, </a:t>
            </a:r>
            <a:r>
              <a:rPr lang="en-US" dirty="0" smtClean="0">
                <a:solidFill>
                  <a:srgbClr val="FF0000"/>
                </a:solidFill>
              </a:rPr>
              <a:t>2003</a:t>
            </a:r>
            <a:r>
              <a:rPr lang="en-US" dirty="0" smtClean="0"/>
              <a:t>.</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847414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DOM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The modules</a:t>
            </a:r>
          </a:p>
          <a:p>
            <a:pPr lvl="3"/>
            <a:r>
              <a:rPr lang="en-US" dirty="0" smtClean="0"/>
              <a:t>Core and</a:t>
            </a:r>
          </a:p>
          <a:p>
            <a:pPr lvl="3"/>
            <a:r>
              <a:rPr lang="en-US" dirty="0" smtClean="0"/>
              <a:t>Load </a:t>
            </a:r>
            <a:r>
              <a:rPr lang="en-US" dirty="0"/>
              <a:t>and Save were published on </a:t>
            </a:r>
            <a:r>
              <a:rPr lang="en-US" dirty="0">
                <a:solidFill>
                  <a:srgbClr val="FF0000"/>
                </a:solidFill>
              </a:rPr>
              <a:t>April 7, </a:t>
            </a:r>
            <a:r>
              <a:rPr lang="en-US" dirty="0" smtClean="0">
                <a:solidFill>
                  <a:srgbClr val="FF0000"/>
                </a:solidFill>
              </a:rPr>
              <a:t>2004</a:t>
            </a:r>
          </a:p>
          <a:p>
            <a:pPr lvl="2"/>
            <a:r>
              <a:rPr lang="en-US" dirty="0" smtClean="0"/>
              <a:t>Not </a:t>
            </a:r>
            <a:r>
              <a:rPr lang="en-US" dirty="0"/>
              <a:t>all of the modules for DOM Level 3 have become recommendations yet, and because of that they bear </a:t>
            </a:r>
            <a:r>
              <a:rPr lang="en-US" dirty="0" smtClean="0"/>
              <a:t>watching.</a:t>
            </a:r>
          </a:p>
          <a:p>
            <a:pPr lvl="2"/>
            <a:r>
              <a:rPr lang="en-US" dirty="0" smtClean="0"/>
              <a:t>The </a:t>
            </a:r>
            <a:r>
              <a:rPr lang="en-US" dirty="0">
                <a:solidFill>
                  <a:srgbClr val="FF0000"/>
                </a:solidFill>
              </a:rPr>
              <a:t>Abstract Schemas module</a:t>
            </a:r>
            <a:r>
              <a:rPr lang="en-US" dirty="0"/>
              <a:t> has been a note since </a:t>
            </a:r>
            <a:r>
              <a:rPr lang="en-US" dirty="0">
                <a:solidFill>
                  <a:srgbClr val="FF0000"/>
                </a:solidFill>
              </a:rPr>
              <a:t>July 25, </a:t>
            </a:r>
            <a:r>
              <a:rPr lang="en-US" dirty="0" smtClean="0">
                <a:solidFill>
                  <a:srgbClr val="FF0000"/>
                </a:solidFill>
              </a:rPr>
              <a:t>2002</a:t>
            </a:r>
            <a:r>
              <a:rPr lang="en-US" dirty="0" smtClean="0"/>
              <a:t>;</a:t>
            </a:r>
          </a:p>
          <a:p>
            <a:pPr lvl="3"/>
            <a:r>
              <a:rPr lang="en-US" dirty="0" smtClean="0">
                <a:solidFill>
                  <a:srgbClr val="FF0000"/>
                </a:solidFill>
              </a:rPr>
              <a:t>Events</a:t>
            </a:r>
            <a:r>
              <a:rPr lang="en-US" dirty="0" smtClean="0"/>
              <a:t> </a:t>
            </a:r>
            <a:r>
              <a:rPr lang="en-US" dirty="0"/>
              <a:t>has been a working group note since </a:t>
            </a:r>
            <a:r>
              <a:rPr lang="en-US" dirty="0">
                <a:solidFill>
                  <a:srgbClr val="FF0000"/>
                </a:solidFill>
              </a:rPr>
              <a:t>November 7, 2003</a:t>
            </a:r>
            <a:r>
              <a:rPr lang="en-US" dirty="0"/>
              <a:t> (though it was updated April 13, 2006); </a:t>
            </a:r>
            <a:endParaRPr lang="en-US" dirty="0" smtClean="0"/>
          </a:p>
          <a:p>
            <a:pPr lvl="3"/>
            <a:r>
              <a:rPr lang="en-US" dirty="0" smtClean="0"/>
              <a:t>XPath </a:t>
            </a:r>
            <a:r>
              <a:rPr lang="en-US" dirty="0"/>
              <a:t>has been a working group note since </a:t>
            </a:r>
            <a:r>
              <a:rPr lang="en-US" dirty="0">
                <a:solidFill>
                  <a:srgbClr val="FF0000"/>
                </a:solidFill>
              </a:rPr>
              <a:t>February 24, 2004</a:t>
            </a:r>
            <a:r>
              <a:rPr lang="en-US" dirty="0"/>
              <a:t>; </a:t>
            </a:r>
            <a:r>
              <a:rPr lang="en-US" dirty="0" smtClean="0"/>
              <a:t>and</a:t>
            </a:r>
          </a:p>
          <a:p>
            <a:pPr lvl="3"/>
            <a:r>
              <a:rPr lang="en-US" dirty="0" smtClean="0"/>
              <a:t>Requirements and Views </a:t>
            </a:r>
            <a:r>
              <a:rPr lang="en-US" dirty="0"/>
              <a:t>and Formatting have been working group notes since </a:t>
            </a:r>
            <a:r>
              <a:rPr lang="en-US" dirty="0">
                <a:solidFill>
                  <a:srgbClr val="FF0000"/>
                </a:solidFill>
              </a:rPr>
              <a:t>February 26, </a:t>
            </a:r>
            <a:r>
              <a:rPr lang="en-US" dirty="0" smtClean="0">
                <a:solidFill>
                  <a:srgbClr val="FF0000"/>
                </a:solidFill>
              </a:rPr>
              <a:t>2004</a:t>
            </a:r>
          </a:p>
          <a:p>
            <a:pPr lvl="1"/>
            <a:r>
              <a:rPr lang="en-US" dirty="0" smtClean="0"/>
              <a:t>These </a:t>
            </a:r>
            <a:r>
              <a:rPr lang="en-US" dirty="0"/>
              <a:t>modules will further shape the ways in which developers can interact with the DOM, subsequently shaping how Ajax applications perform as </a:t>
            </a:r>
            <a:r>
              <a:rPr lang="en-US" dirty="0" smtClean="0"/>
              <a:t>well.</a:t>
            </a:r>
          </a:p>
          <a:p>
            <a:pPr lvl="1"/>
            <a:r>
              <a:rPr lang="en-US" dirty="0" smtClean="0"/>
              <a:t>The </a:t>
            </a:r>
            <a:r>
              <a:rPr lang="en-US" dirty="0"/>
              <a:t>W3C’s DOM Technical Reports page is located at </a:t>
            </a:r>
            <a:r>
              <a:rPr lang="en-US" dirty="0">
                <a:hlinkClick r:id="rId2"/>
              </a:rPr>
              <a:t>http://</a:t>
            </a:r>
            <a:r>
              <a:rPr lang="en-US" dirty="0" smtClean="0">
                <a:hlinkClick r:id="rId2"/>
              </a:rPr>
              <a:t>www.w3.org/DOM/DOMTR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4165583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Cascading Style Sheets (CSS)</a:t>
            </a:r>
          </a:p>
        </p:txBody>
      </p:sp>
      <p:sp>
        <p:nvSpPr>
          <p:cNvPr id="3" name="Content Placeholder 2"/>
          <p:cNvSpPr>
            <a:spLocks noGrp="1"/>
          </p:cNvSpPr>
          <p:nvPr>
            <p:ph idx="1"/>
          </p:nvPr>
        </p:nvSpPr>
        <p:spPr/>
        <p:txBody>
          <a:bodyPr/>
          <a:lstStyle/>
          <a:p>
            <a:r>
              <a:rPr lang="en-US" dirty="0" smtClean="0"/>
              <a:t>The </a:t>
            </a:r>
            <a:r>
              <a:rPr lang="en-US" dirty="0"/>
              <a:t>W3C proposed the “Cascading Style Sheets Level 2(CSS2) Recommendation” on May 12, 1998. Most modern browsers support most of the CSS2 specifications, though there are some issues with full browser support, as you will see in the “Browsers” section, later in this chapter. The CSS2specification was built onto the “Cascading Style Sheets Level 1 (CSS1) Recommendation,” which all modern browsers should fully support. Because of poor adoption by browsers of the CSS2Recommendation, the W3C revised CSS2 with CSS2.1 on August 2, 2002. This version was more of a working snapshot of the current CSS support in web browsers than an actual recommendation. CSS2.1 became a Candidate Recommendation on February 24, 2004, but it went back to a Working Draft on June 13, 2005 to fix some bugs and to match the current browser implementations at the time. Browsers are working toward full implementation of the CSS2.1 standard (some more than others), even though it is still a working draft, mainly so that when the newer Cascading Style Sheets Level 3 (CSS3) finally becomes a recommendation they</a:t>
            </a:r>
          </a:p>
          <a:p>
            <a:endParaRPr lang="en-US" dirty="0"/>
          </a:p>
          <a:p>
            <a:r>
              <a:rPr lang="en-US" dirty="0"/>
              <a:t>(Page 13).</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3417519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a:t>
            </a:r>
          </a:p>
        </p:txBody>
      </p:sp>
      <p:sp>
        <p:nvSpPr>
          <p:cNvPr id="3" name="Content Placeholder 2"/>
          <p:cNvSpPr>
            <a:spLocks noGrp="1"/>
          </p:cNvSpPr>
          <p:nvPr>
            <p:ph idx="1"/>
          </p:nvPr>
        </p:nvSpPr>
        <p:spPr/>
        <p:txBody>
          <a:bodyPr/>
          <a:lstStyle/>
          <a:p>
            <a:r>
              <a:rPr lang="en-US" dirty="0" smtClean="0"/>
              <a:t>XML </a:t>
            </a:r>
            <a:r>
              <a:rPr lang="en-US" dirty="0"/>
              <a:t>is the general language for describing different kinds of data, and it is one of the main data transportation agents used on the Web. The W3C’s XML 1.0 Recommendation is now in its fifth edition: the first was published on February 10, 1998 while the latest edition was published on November 26, 2008. At the same time as edition three was being released (February 4, 2004), the W3C also published the XML 1.1 Recommendation, which gave consistency in character representations and relaxed names, allowable characters, and end-of-line representations. The second edition of XML 1.1 was published on September 29, 2006. Though both XML 1.0 and XML 1.1 are considered current versions, this book will not need anything more than XML 1.0. People like XML for use on the Web for a number of reasons. It is self-documenting, meaning that the structure itself defines and describes the data within it. Because it is plain text, there are no restrictions on its use, an important point for the free and open Web. And both humans and machines can read it without altering the original structure and data. You can find more on XML at http://www.w3.org/XML/. Even though Ajax is no longer an acronym and the X in AJAX is now just an x, XML is still an important structure to mention when discussing Ajax applications. It may not be the transportation mode of choice for many applications, but it may still be the foundation for the data that is being used in those applications by way of syndication feeds.</a:t>
            </a:r>
          </a:p>
          <a:p>
            <a:endParaRPr lang="en-US" dirty="0"/>
          </a:p>
          <a:p>
            <a:r>
              <a:rPr lang="en-US" dirty="0"/>
              <a:t>(Page 14).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407356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Reinventing the Web</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677400" y="4745621"/>
            <a:ext cx="2181225" cy="1762125"/>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Syndication</a:t>
            </a:r>
          </a:p>
        </p:txBody>
      </p:sp>
      <p:sp>
        <p:nvSpPr>
          <p:cNvPr id="3" name="Content Placeholder 2"/>
          <p:cNvSpPr>
            <a:spLocks noGrp="1"/>
          </p:cNvSpPr>
          <p:nvPr>
            <p:ph idx="1"/>
          </p:nvPr>
        </p:nvSpPr>
        <p:spPr/>
        <p:txBody>
          <a:bodyPr/>
          <a:lstStyle/>
          <a:p>
            <a:r>
              <a:rPr lang="en-US" dirty="0" smtClean="0"/>
              <a:t>The </a:t>
            </a:r>
            <a:r>
              <a:rPr lang="en-US" dirty="0"/>
              <a:t>type of syndication that we will discuss here is, of course, that in which sections of a web site are made available for other sites to use, most often using XML as the transport agent. News, weather, and blog web sites have always been the most common sources for syndication, but there is no limitation as to where a feed can come from. The idea of syndication is not new. It first appeared on the Web around 1995 when R. V. </a:t>
            </a:r>
            <a:r>
              <a:rPr lang="en-US" dirty="0" err="1"/>
              <a:t>Guha</a:t>
            </a:r>
            <a:r>
              <a:rPr lang="en-US" dirty="0"/>
              <a:t> created a system called Meta Content Framework (MCF) while working</a:t>
            </a:r>
          </a:p>
          <a:p>
            <a:endParaRPr lang="en-US" dirty="0"/>
          </a:p>
          <a:p>
            <a:r>
              <a:rPr lang="en-US" dirty="0"/>
              <a:t>(Page 14).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3530804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RSS</a:t>
            </a:r>
          </a:p>
        </p:txBody>
      </p:sp>
      <p:sp>
        <p:nvSpPr>
          <p:cNvPr id="7" name="Content Placeholder 6"/>
          <p:cNvSpPr>
            <a:spLocks noGrp="1"/>
          </p:cNvSpPr>
          <p:nvPr>
            <p:ph idx="1"/>
          </p:nvPr>
        </p:nvSpPr>
        <p:spPr/>
        <p:txBody>
          <a:bodyPr/>
          <a:lstStyle/>
          <a:p>
            <a:r>
              <a:rPr lang="en-US" dirty="0" smtClean="0"/>
              <a:t>RSS </a:t>
            </a:r>
            <a:r>
              <a:rPr lang="en-US" dirty="0"/>
              <a:t>is not a single standard, but a family of standards, all using XML for their base structure. Note that I use the term standard loosely here, as RSS is not actually a standard. (RDF, the basis of RSS 1.0, is a W3C standard.) This family of standards for syndication feeds has a sordid history, with the different versions having been created through code forks and disagreements among developers. For the sake of simplicity, the only version of RSS that we will use in this book is RSS 2.0, a simple example of which you can see in Example 1-2.</a:t>
            </a:r>
          </a:p>
          <a:p>
            <a:endParaRPr lang="en-US" dirty="0"/>
          </a:p>
          <a:p>
            <a:r>
              <a:rPr lang="en-US" dirty="0"/>
              <a:t>(Page 15).</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1318036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a:t>
            </a:r>
          </a:p>
        </p:txBody>
      </p:sp>
      <p:sp>
        <p:nvSpPr>
          <p:cNvPr id="3" name="Content Placeholder 2"/>
          <p:cNvSpPr>
            <a:spLocks noGrp="1"/>
          </p:cNvSpPr>
          <p:nvPr>
            <p:ph idx="1"/>
          </p:nvPr>
        </p:nvSpPr>
        <p:spPr/>
        <p:txBody>
          <a:bodyPr/>
          <a:lstStyle/>
          <a:p>
            <a:r>
              <a:rPr lang="en-US" dirty="0" smtClean="0"/>
              <a:t>Because </a:t>
            </a:r>
            <a:r>
              <a:rPr lang="en-US" dirty="0"/>
              <a:t>of all the different versions of RSS and resulting issues and confusion, another group began working on a new syndication specification, called Atom. In July 2005, the IETF accepted Atom 1.0 as a proposed standard. In December of that year, it published the Atom Syndication Format protocol known as RFC 4287 (http:// tools.ietf.org/html/4287). An example of this protocol appears in Example 1-3. There are several major differences between Atom 1.0 and RSS 2.0. Atom 1.0 is within an XML namespace, has a registered MIME type, includes an XML schema, and undergoes a standardization process. By contrast, RSS 2.0 is not within a namespace, is often sent as application/</a:t>
            </a:r>
            <a:r>
              <a:rPr lang="en-US" dirty="0" err="1"/>
              <a:t>rss+xml</a:t>
            </a:r>
            <a:r>
              <a:rPr lang="en-US" dirty="0"/>
              <a:t> but has no registered MIME type, does not have an XML schema, and is not standardized, nor can it be modified, as per its copyright.</a:t>
            </a:r>
          </a:p>
          <a:p>
            <a:endParaRPr lang="en-US" dirty="0"/>
          </a:p>
          <a:p>
            <a:r>
              <a:rPr lang="en-US" dirty="0"/>
              <a:t>(Page 16).</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2182755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XSLT</a:t>
            </a:r>
          </a:p>
        </p:txBody>
      </p:sp>
      <p:sp>
        <p:nvSpPr>
          <p:cNvPr id="3" name="Content Placeholder 2"/>
          <p:cNvSpPr>
            <a:spLocks noGrp="1"/>
          </p:cNvSpPr>
          <p:nvPr>
            <p:ph idx="1"/>
          </p:nvPr>
        </p:nvSpPr>
        <p:spPr/>
        <p:txBody>
          <a:bodyPr/>
          <a:lstStyle/>
          <a:p>
            <a:r>
              <a:rPr lang="en-US" dirty="0" smtClean="0"/>
              <a:t>XSLT </a:t>
            </a:r>
            <a:r>
              <a:rPr lang="en-US" dirty="0"/>
              <a:t>is an XML-based language used to transform, or format, XML documents. On November 16, 1999, XSLT version 1.0 became a W3C Recommendation. As of January 23, 2007, XSLT version 2.0 is a Recommendation that works in conjunction with XPath 2.0. (Most browsers currently support only XSLT 1.0 and XPath 1.0.) XSLT uses XPath to identify subsets of the XML document tree and to perform calculations on queries. We will discuss XPath and XSLT in more detail in Chapter 5. For more information on the XSL family of W3C Recommendations, visit http:// www.w3.org/Style/XSL/. XSLT takes an XML document and creates a new document with all of the transformations, leaving the original XML document intact. In Ajax contexts, the transformation usually produces XHTML with CSS linked to it so that the user can view the data in his browser.</a:t>
            </a:r>
          </a:p>
          <a:p>
            <a:endParaRPr lang="en-US" dirty="0"/>
          </a:p>
          <a:p>
            <a:r>
              <a:rPr lang="en-US" dirty="0"/>
              <a:t>(Page 17).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1260031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Browsers</a:t>
            </a:r>
          </a:p>
        </p:txBody>
      </p:sp>
      <p:sp>
        <p:nvSpPr>
          <p:cNvPr id="3" name="Content Placeholder 2"/>
          <p:cNvSpPr>
            <a:spLocks noGrp="1"/>
          </p:cNvSpPr>
          <p:nvPr>
            <p:ph idx="1"/>
          </p:nvPr>
        </p:nvSpPr>
        <p:spPr/>
        <p:txBody>
          <a:bodyPr/>
          <a:lstStyle/>
          <a:p>
            <a:r>
              <a:rPr lang="en-US" dirty="0" smtClean="0"/>
              <a:t>Like </a:t>
            </a:r>
            <a:r>
              <a:rPr lang="en-US" dirty="0"/>
              <a:t>standards, browsers can be a </a:t>
            </a:r>
            <a:r>
              <a:rPr lang="en-US" dirty="0">
                <a:solidFill>
                  <a:srgbClr val="FF0000"/>
                </a:solidFill>
              </a:rPr>
              <a:t>touchy subject</a:t>
            </a:r>
            <a:r>
              <a:rPr lang="en-US" dirty="0"/>
              <a:t> for some people. Everyone has a particular browser that she is comfortable with, whether because of features, simplicity of use, or familiarity. Developers need to know, however, the differences among the browsers—for example, what standards they support. Also, it should be noted that it’s not the browser, but rather the engine driving it that really matters. To generalize our discussion of browsers, therefore, it’s easiest to focus on the following engines: • Gecko • Trident • KHTML/</a:t>
            </a:r>
            <a:r>
              <a:rPr lang="en-US" dirty="0" err="1"/>
              <a:t>WebKit</a:t>
            </a:r>
            <a:r>
              <a:rPr lang="en-US" dirty="0"/>
              <a:t> • Presto Table 1-1 shows just how well each major browser layout engine supports the standards we have discussed in this chapter, as well as some that we will cover later in the book.</a:t>
            </a:r>
          </a:p>
          <a:p>
            <a:endParaRPr lang="en-US" dirty="0"/>
          </a:p>
          <a:p>
            <a:r>
              <a:rPr lang="en-US" dirty="0"/>
              <a:t>(Page 17).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2146862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Gecko</a:t>
            </a:r>
          </a:p>
        </p:txBody>
      </p:sp>
      <p:sp>
        <p:nvSpPr>
          <p:cNvPr id="3" name="Content Placeholder 2"/>
          <p:cNvSpPr>
            <a:spLocks noGrp="1"/>
          </p:cNvSpPr>
          <p:nvPr>
            <p:ph idx="1"/>
          </p:nvPr>
        </p:nvSpPr>
        <p:spPr/>
        <p:txBody>
          <a:bodyPr/>
          <a:lstStyle/>
          <a:p>
            <a:r>
              <a:rPr lang="en-US" dirty="0" smtClean="0"/>
              <a:t>Gecko </a:t>
            </a:r>
            <a:r>
              <a:rPr lang="en-US" dirty="0"/>
              <a:t>is the </a:t>
            </a:r>
            <a:r>
              <a:rPr lang="en-US" dirty="0">
                <a:solidFill>
                  <a:srgbClr val="FF0000"/>
                </a:solidFill>
              </a:rPr>
              <a:t>layout engine</a:t>
            </a:r>
            <a:r>
              <a:rPr lang="en-US" dirty="0"/>
              <a:t> built by the </a:t>
            </a:r>
            <a:r>
              <a:rPr lang="en-US" dirty="0">
                <a:solidFill>
                  <a:srgbClr val="FF0000"/>
                </a:solidFill>
              </a:rPr>
              <a:t>Mozilla project</a:t>
            </a:r>
            <a:r>
              <a:rPr lang="en-US" dirty="0"/>
              <a:t> and used in all </a:t>
            </a:r>
            <a:r>
              <a:rPr lang="en-US" dirty="0" smtClean="0"/>
              <a:t>Mozilla-branded </a:t>
            </a:r>
            <a:r>
              <a:rPr lang="en-US" dirty="0"/>
              <a:t>browsers and software. Some of these products are Mozilla Firefox, Netscape, and K-Meleon. One of the nice features of Gecko is that it is cross-platform by design, so it runs on several different operating systems, including Windows, Linux, and Mac OS X.</a:t>
            </a:r>
          </a:p>
          <a:p>
            <a:endParaRPr lang="en-US" dirty="0"/>
          </a:p>
          <a:p>
            <a:r>
              <a:rPr lang="en-US" dirty="0"/>
              <a:t>(Page 18).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728046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Trident</a:t>
            </a:r>
          </a:p>
        </p:txBody>
      </p:sp>
      <p:sp>
        <p:nvSpPr>
          <p:cNvPr id="3" name="Content Placeholder 2"/>
          <p:cNvSpPr>
            <a:spLocks noGrp="1"/>
          </p:cNvSpPr>
          <p:nvPr>
            <p:ph idx="1"/>
          </p:nvPr>
        </p:nvSpPr>
        <p:spPr/>
        <p:txBody>
          <a:bodyPr/>
          <a:lstStyle/>
          <a:p>
            <a:r>
              <a:rPr lang="en-US" dirty="0" smtClean="0"/>
              <a:t>Trident </a:t>
            </a:r>
            <a:r>
              <a:rPr lang="en-US" dirty="0"/>
              <a:t>is the layout engine that Internet Explorer (Windows versions only) has used since version 4.0, and it is sometimes referred to as MSHTML. AOL Explorer and Netscape use it as well (Netscape can use either Gecko or Trident).</a:t>
            </a:r>
          </a:p>
          <a:p>
            <a:endParaRPr lang="en-US" dirty="0"/>
          </a:p>
          <a:p>
            <a:r>
              <a:rPr lang="en-US" dirty="0"/>
              <a:t>(Page 18).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59643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KHTML/WebKit</a:t>
            </a:r>
          </a:p>
        </p:txBody>
      </p:sp>
      <p:sp>
        <p:nvSpPr>
          <p:cNvPr id="3" name="Content Placeholder 2"/>
          <p:cNvSpPr>
            <a:spLocks noGrp="1"/>
          </p:cNvSpPr>
          <p:nvPr>
            <p:ph idx="1"/>
          </p:nvPr>
        </p:nvSpPr>
        <p:spPr/>
        <p:txBody>
          <a:bodyPr/>
          <a:lstStyle/>
          <a:p>
            <a:r>
              <a:rPr lang="en-US" dirty="0" smtClean="0"/>
              <a:t>KHTML </a:t>
            </a:r>
            <a:r>
              <a:rPr lang="en-US" dirty="0"/>
              <a:t>is the layout engine developed by the KDE project. The most notable browsers that use KHTML are KDE </a:t>
            </a:r>
            <a:r>
              <a:rPr lang="en-US" dirty="0" err="1"/>
              <a:t>Konqueror</a:t>
            </a:r>
            <a:r>
              <a:rPr lang="en-US" dirty="0"/>
              <a:t> and Apple’s Safari, though Safari uses a variant called </a:t>
            </a:r>
            <a:r>
              <a:rPr lang="en-US" dirty="0" err="1"/>
              <a:t>WebKit</a:t>
            </a:r>
            <a:r>
              <a:rPr lang="en-US" dirty="0"/>
              <a:t>, which Google’s Chrome and </a:t>
            </a:r>
            <a:r>
              <a:rPr lang="en-US" dirty="0" err="1"/>
              <a:t>OmniWeb</a:t>
            </a:r>
            <a:r>
              <a:rPr lang="en-US" dirty="0"/>
              <a:t> also use..</a:t>
            </a:r>
          </a:p>
          <a:p>
            <a:endParaRPr lang="en-US" dirty="0"/>
          </a:p>
          <a:p>
            <a:r>
              <a:rPr lang="en-US" dirty="0"/>
              <a:t>(Page 18).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1888663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Presto</a:t>
            </a:r>
          </a:p>
        </p:txBody>
      </p:sp>
      <p:sp>
        <p:nvSpPr>
          <p:cNvPr id="3" name="Content Placeholder 2"/>
          <p:cNvSpPr>
            <a:spLocks noGrp="1"/>
          </p:cNvSpPr>
          <p:nvPr>
            <p:ph idx="1"/>
          </p:nvPr>
        </p:nvSpPr>
        <p:spPr/>
        <p:txBody>
          <a:bodyPr/>
          <a:lstStyle/>
          <a:p>
            <a:r>
              <a:rPr lang="en-US" dirty="0" smtClean="0"/>
              <a:t>Presto </a:t>
            </a:r>
            <a:r>
              <a:rPr lang="en-US" dirty="0"/>
              <a:t>is the layout engine developed by Opera Software for the Opera web browser. The engine is also used in the Mac OS X versions of Macromedia Dreamweaver MX and later. Presto is probably the most standards-compliant browser out there today.</a:t>
            </a:r>
          </a:p>
          <a:p>
            <a:endParaRPr lang="en-US" dirty="0"/>
          </a:p>
          <a:p>
            <a:r>
              <a:rPr lang="en-US" dirty="0"/>
              <a:t>(Page 19).</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1633133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Others</a:t>
            </a:r>
          </a:p>
        </p:txBody>
      </p:sp>
      <p:sp>
        <p:nvSpPr>
          <p:cNvPr id="3" name="Content Placeholder 2"/>
          <p:cNvSpPr>
            <a:spLocks noGrp="1"/>
          </p:cNvSpPr>
          <p:nvPr>
            <p:ph idx="1"/>
          </p:nvPr>
        </p:nvSpPr>
        <p:spPr/>
        <p:txBody>
          <a:bodyPr/>
          <a:lstStyle/>
          <a:p>
            <a:r>
              <a:rPr lang="en-US" dirty="0" smtClean="0"/>
              <a:t>Other </a:t>
            </a:r>
            <a:r>
              <a:rPr lang="en-US" dirty="0"/>
              <a:t>layout engines support browsers on the Web, but these browsers make up less than two percent of all browsers in use today, and maybe even less than that. These layout engines support a wide range of standards, but none of these browsers implements any standard that another one of the aforementioned layout engines does not already implement.</a:t>
            </a:r>
          </a:p>
          <a:p>
            <a:endParaRPr lang="en-US" dirty="0"/>
          </a:p>
          <a:p>
            <a:r>
              <a:rPr lang="en-US" dirty="0"/>
              <a:t>(Page 19).</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91634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Back in </a:t>
            </a:r>
            <a:r>
              <a:rPr lang="en-US" dirty="0">
                <a:solidFill>
                  <a:srgbClr val="FF0000"/>
                </a:solidFill>
              </a:rPr>
              <a:t>1996</a:t>
            </a:r>
            <a:r>
              <a:rPr lang="en-US" dirty="0"/>
              <a:t>, the </a:t>
            </a:r>
            <a:r>
              <a:rPr lang="en-US" dirty="0">
                <a:solidFill>
                  <a:srgbClr val="FF0000"/>
                </a:solidFill>
              </a:rPr>
              <a:t>Web</a:t>
            </a:r>
            <a:r>
              <a:rPr lang="en-US" dirty="0"/>
              <a:t> was incredibly exciting, but not a whole lot was actually happening on web pages. </a:t>
            </a:r>
            <a:endParaRPr lang="en-US" dirty="0" smtClean="0"/>
          </a:p>
          <a:p>
            <a:pPr lvl="1"/>
            <a:r>
              <a:rPr lang="en-US" dirty="0" smtClean="0"/>
              <a:t>Programming </a:t>
            </a:r>
            <a:r>
              <a:rPr lang="en-US" dirty="0"/>
              <a:t>a web page in 1996 often </a:t>
            </a:r>
            <a:r>
              <a:rPr lang="en-US" dirty="0" smtClean="0"/>
              <a:t>meant</a:t>
            </a:r>
          </a:p>
          <a:p>
            <a:pPr lvl="2"/>
            <a:r>
              <a:rPr lang="en-US" dirty="0" smtClean="0"/>
              <a:t>working </a:t>
            </a:r>
            <a:r>
              <a:rPr lang="en-US" dirty="0"/>
              <a:t>with a static page, </a:t>
            </a:r>
            <a:r>
              <a:rPr lang="en-US" dirty="0" smtClean="0"/>
              <a:t>and</a:t>
            </a:r>
          </a:p>
          <a:p>
            <a:pPr lvl="2"/>
            <a:r>
              <a:rPr lang="en-US" dirty="0" smtClean="0"/>
              <a:t>maybe </a:t>
            </a:r>
            <a:r>
              <a:rPr lang="en-US" dirty="0"/>
              <a:t>a bit of scripting helped manage a form on that </a:t>
            </a:r>
            <a:r>
              <a:rPr lang="en-US" dirty="0" smtClean="0"/>
              <a:t>page</a:t>
            </a:r>
          </a:p>
          <a:p>
            <a:pPr lvl="1"/>
            <a:r>
              <a:rPr lang="en-US" dirty="0" smtClean="0"/>
              <a:t>That </a:t>
            </a:r>
            <a:r>
              <a:rPr lang="en-US" dirty="0"/>
              <a:t>scripting usually came in the form </a:t>
            </a:r>
            <a:r>
              <a:rPr lang="en-US" dirty="0" smtClean="0"/>
              <a:t>of</a:t>
            </a:r>
          </a:p>
          <a:p>
            <a:pPr lvl="2"/>
            <a:r>
              <a:rPr lang="en-US" dirty="0" smtClean="0"/>
              <a:t>a </a:t>
            </a:r>
            <a:r>
              <a:rPr lang="en-US" dirty="0"/>
              <a:t>Perl </a:t>
            </a:r>
            <a:r>
              <a:rPr lang="en-US" dirty="0" smtClean="0"/>
              <a:t>or</a:t>
            </a:r>
          </a:p>
          <a:p>
            <a:pPr lvl="2"/>
            <a:r>
              <a:rPr lang="en-US" dirty="0" smtClean="0"/>
              <a:t>C </a:t>
            </a:r>
            <a:r>
              <a:rPr lang="en-US" dirty="0"/>
              <a:t>Common Gateway Interface (CGI) script, </a:t>
            </a:r>
            <a:r>
              <a:rPr lang="en-US" dirty="0" smtClean="0"/>
              <a:t>and</a:t>
            </a:r>
          </a:p>
          <a:p>
            <a:pPr lvl="2"/>
            <a:r>
              <a:rPr lang="en-US" dirty="0" smtClean="0"/>
              <a:t>it </a:t>
            </a:r>
            <a:r>
              <a:rPr lang="en-US" dirty="0"/>
              <a:t>handled basic things such </a:t>
            </a:r>
            <a:r>
              <a:rPr lang="en-US" dirty="0" smtClean="0"/>
              <a:t>as</a:t>
            </a:r>
          </a:p>
          <a:p>
            <a:pPr lvl="3"/>
            <a:r>
              <a:rPr lang="en-US" dirty="0" smtClean="0"/>
              <a:t>authorization</a:t>
            </a:r>
          </a:p>
          <a:p>
            <a:pPr lvl="3"/>
            <a:r>
              <a:rPr lang="en-US" dirty="0" smtClean="0"/>
              <a:t>page counters</a:t>
            </a:r>
          </a:p>
          <a:p>
            <a:pPr lvl="3"/>
            <a:r>
              <a:rPr lang="en-US" dirty="0" smtClean="0"/>
              <a:t>search </a:t>
            </a:r>
            <a:r>
              <a:rPr lang="en-US" dirty="0"/>
              <a:t>queries, </a:t>
            </a:r>
            <a:r>
              <a:rPr lang="en-US" dirty="0" smtClean="0"/>
              <a:t>and</a:t>
            </a:r>
          </a:p>
          <a:p>
            <a:pPr lvl="3"/>
            <a:r>
              <a:rPr lang="en-US" dirty="0" smtClean="0"/>
              <a:t>Advertising</a:t>
            </a:r>
          </a:p>
          <a:p>
            <a:pPr lvl="1"/>
            <a:r>
              <a:rPr lang="en-US" dirty="0" smtClean="0"/>
              <a:t>The </a:t>
            </a:r>
            <a:r>
              <a:rPr lang="en-US" dirty="0"/>
              <a:t>most dynamic features on the pages </a:t>
            </a:r>
            <a:r>
              <a:rPr lang="en-US" dirty="0" smtClean="0"/>
              <a:t>were</a:t>
            </a:r>
          </a:p>
          <a:p>
            <a:pPr lvl="2"/>
            <a:r>
              <a:rPr lang="en-US" dirty="0" smtClean="0"/>
              <a:t>the </a:t>
            </a:r>
            <a:r>
              <a:rPr lang="en-US" dirty="0"/>
              <a:t>updating of a counter or time of day, </a:t>
            </a:r>
            <a:r>
              <a:rPr lang="en-US" dirty="0" smtClean="0"/>
              <a:t>or</a:t>
            </a:r>
          </a:p>
          <a:p>
            <a:pPr lvl="2"/>
            <a:r>
              <a:rPr lang="en-US" dirty="0" smtClean="0"/>
              <a:t>the </a:t>
            </a:r>
            <a:r>
              <a:rPr lang="en-US" dirty="0"/>
              <a:t>changing of an advertising banner when a page </a:t>
            </a:r>
            <a:r>
              <a:rPr lang="en-US" dirty="0" smtClean="0"/>
              <a:t>reloaded</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Standards Compliance</a:t>
            </a:r>
          </a:p>
        </p:txBody>
      </p:sp>
      <p:sp>
        <p:nvSpPr>
          <p:cNvPr id="3" name="Content Placeholder 2"/>
          <p:cNvSpPr>
            <a:spLocks noGrp="1"/>
          </p:cNvSpPr>
          <p:nvPr>
            <p:ph idx="1"/>
          </p:nvPr>
        </p:nvSpPr>
        <p:spPr/>
        <p:txBody>
          <a:bodyPr/>
          <a:lstStyle/>
          <a:p>
            <a:r>
              <a:rPr lang="en-US" dirty="0" smtClean="0"/>
              <a:t>So </a:t>
            </a:r>
            <a:r>
              <a:rPr lang="en-US" dirty="0"/>
              <a:t>far, I have pointed out the current standards and when they were introduced, as well as which browsers support them, but I still need to answer a burning question: “Why program to standards, anyway?” Let’s discuss that now. What is one of the worst things developers have to account for when programming a site for the Internet? That answer is easy, right? Backward compatibility.</a:t>
            </a:r>
          </a:p>
          <a:p>
            <a:endParaRPr lang="en-US" dirty="0"/>
          </a:p>
          <a:p>
            <a:r>
              <a:rPr lang="en-US" dirty="0"/>
              <a:t>(Page 19).</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271218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Welcome to Web 2.0</a:t>
            </a:r>
          </a:p>
        </p:txBody>
      </p:sp>
      <p:sp>
        <p:nvSpPr>
          <p:cNvPr id="3" name="Content Placeholder 2"/>
          <p:cNvSpPr>
            <a:spLocks noGrp="1"/>
          </p:cNvSpPr>
          <p:nvPr>
            <p:ph idx="1"/>
          </p:nvPr>
        </p:nvSpPr>
        <p:spPr/>
        <p:txBody>
          <a:bodyPr/>
          <a:lstStyle/>
          <a:p>
            <a:r>
              <a:rPr lang="en-US" dirty="0" smtClean="0"/>
              <a:t>So</a:t>
            </a:r>
            <a:r>
              <a:rPr lang="en-US" dirty="0"/>
              <a:t>, what exactly do users deserve? They deserve interaction, accessibility, and functionality; but most of all, they deserve for the Web to be a platform, and Ajax is the means to that end. With Ajax, you can make the interface in the browser be just like a desktop application, and it can react faster and offer functionality that web users</a:t>
            </a:r>
          </a:p>
          <a:p>
            <a:endParaRPr lang="en-US" dirty="0"/>
          </a:p>
          <a:p>
            <a:r>
              <a:rPr lang="en-US" dirty="0"/>
              <a:t>(Page 20).</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068322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From Web Sites to Web Applications</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991600" y="4745621"/>
            <a:ext cx="2867025" cy="1762125"/>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Ajax web applications are here, and they are the future of the Web. The big question at this point is, how do we get there? How do we get from simple web sites to web applications? This seems easy on the surface, right? Unfortunately, it’s not easy. Developing an application, whether it is on the desktop or on the Web, takes more forethought than the old model of web design did. Think for a minute about the old model. Sure, you could lay out your site and know what pages you wanted linked to other pages, or maybe you could draw a simple flow diagram, but that was usually as far as it went. Need to add another page? No problem: you’d create it and stick the link for it wherever it needed to be. There is nothing wrong with this process, especially for small sites. Web sites in general are not inherently complicated, and they don’t need a more complex development model (though content management can be helpful). Application development, for the Web or otherwise, demands a more structured approach, however.</a:t>
            </a:r>
          </a:p>
          <a:p>
            <a:endParaRPr lang="en-US" dirty="0"/>
          </a:p>
          <a:p>
            <a:r>
              <a:rPr lang="en-US" dirty="0"/>
              <a:t>(Page 22).</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Transition</a:t>
            </a:r>
          </a:p>
        </p:txBody>
      </p:sp>
      <p:sp>
        <p:nvSpPr>
          <p:cNvPr id="3" name="Content Placeholder 2"/>
          <p:cNvSpPr>
            <a:spLocks noGrp="1"/>
          </p:cNvSpPr>
          <p:nvPr>
            <p:ph idx="1"/>
          </p:nvPr>
        </p:nvSpPr>
        <p:spPr/>
        <p:txBody>
          <a:bodyPr/>
          <a:lstStyle/>
          <a:p>
            <a:r>
              <a:rPr lang="en-US" dirty="0" smtClean="0"/>
              <a:t>The </a:t>
            </a:r>
            <a:r>
              <a:rPr lang="en-US" dirty="0"/>
              <a:t>art of computer science slowly begins to creep back into the Web as the </a:t>
            </a:r>
            <a:r>
              <a:rPr lang="en-US" dirty="0">
                <a:solidFill>
                  <a:srgbClr val="FF0000"/>
                </a:solidFill>
              </a:rPr>
              <a:t>application life cycle</a:t>
            </a:r>
            <a:r>
              <a:rPr lang="en-US" dirty="0"/>
              <a:t> </a:t>
            </a:r>
            <a:r>
              <a:rPr lang="en-US" dirty="0" smtClean="0"/>
              <a:t>begins.</a:t>
            </a:r>
          </a:p>
          <a:p>
            <a:pPr lvl="1"/>
            <a:r>
              <a:rPr lang="en-US" dirty="0" smtClean="0"/>
              <a:t>Any </a:t>
            </a:r>
            <a:r>
              <a:rPr lang="en-US" dirty="0"/>
              <a:t>software developer can describe the life cycle of a software </a:t>
            </a:r>
            <a:r>
              <a:rPr lang="en-US" dirty="0" smtClean="0"/>
              <a:t>application.</a:t>
            </a:r>
          </a:p>
          <a:p>
            <a:pPr lvl="1"/>
            <a:r>
              <a:rPr lang="en-US" dirty="0" smtClean="0"/>
              <a:t>If </a:t>
            </a:r>
            <a:r>
              <a:rPr lang="en-US" dirty="0"/>
              <a:t>a programmer does not learn it as part of her curriculum in school, you can bet she finds out what it is very quickly on the </a:t>
            </a:r>
            <a:r>
              <a:rPr lang="en-US" dirty="0" smtClean="0"/>
              <a:t>job.</a:t>
            </a:r>
          </a:p>
          <a:p>
            <a:pPr lvl="1"/>
            <a:r>
              <a:rPr lang="en-US" dirty="0" smtClean="0"/>
              <a:t>Why </a:t>
            </a:r>
            <a:r>
              <a:rPr lang="en-US" dirty="0"/>
              <a:t>is this so </a:t>
            </a:r>
            <a:r>
              <a:rPr lang="en-US" dirty="0" smtClean="0"/>
              <a:t>important?</a:t>
            </a:r>
          </a:p>
          <a:p>
            <a:pPr lvl="2"/>
            <a:r>
              <a:rPr lang="en-US" dirty="0" smtClean="0"/>
              <a:t>Because </a:t>
            </a:r>
            <a:r>
              <a:rPr lang="en-US" dirty="0"/>
              <a:t>it is a process that is tried and true (though not necessarily followed consistently). Figure 2-1 shows a typical life cycle model. Following are the phases of software application development.</a:t>
            </a:r>
          </a:p>
          <a:p>
            <a:endParaRPr lang="en-US" dirty="0"/>
          </a:p>
          <a:p>
            <a:r>
              <a:rPr lang="en-US" dirty="0"/>
              <a:t>(Page 22).</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2822492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Web and Ajax Design Patterns</a:t>
            </a:r>
          </a:p>
        </p:txBody>
      </p:sp>
      <p:sp>
        <p:nvSpPr>
          <p:cNvPr id="3" name="Content Placeholder 2"/>
          <p:cNvSpPr>
            <a:spLocks noGrp="1"/>
          </p:cNvSpPr>
          <p:nvPr>
            <p:ph idx="1"/>
          </p:nvPr>
        </p:nvSpPr>
        <p:spPr/>
        <p:txBody>
          <a:bodyPr/>
          <a:lstStyle/>
          <a:p>
            <a:r>
              <a:rPr lang="en-US" dirty="0" smtClean="0"/>
              <a:t>Design </a:t>
            </a:r>
            <a:r>
              <a:rPr lang="en-US" dirty="0"/>
              <a:t>patterns! Now, before anyone gets too excited, this isn’t going to be another book that talks about the general subject of design patterns. Erich Gamma et al. did a fine job of that in the book Design Patterns (Addison-Wesley). There is a time and place for further discussions, and this isn’t it. Instead, I want to take a look at the development of the overall design pattern that defines an Ajax web application. The simplest definition of a design pattern is “the solution to a problem in generic terms.” I want to keep the discussion of an Ajax design pattern to that. Check out Ajax Design Patterns, by Michael </a:t>
            </a:r>
            <a:r>
              <a:rPr lang="en-US" dirty="0" err="1"/>
              <a:t>Mahemoff</a:t>
            </a:r>
            <a:r>
              <a:rPr lang="en-US" dirty="0"/>
              <a:t> (O’Reilly), for a vastly more detailed look at design patterns as they relate to specific Ajax problems and their solutions. To begin our discussion of design patterns, we’ll study the classic model of an Internet site and see how it evolved into the design pattern used today in Ajax web applications.</a:t>
            </a:r>
          </a:p>
          <a:p>
            <a:endParaRPr lang="en-US" dirty="0"/>
          </a:p>
          <a:p>
            <a:r>
              <a:rPr lang="en-US" dirty="0"/>
              <a:t>(Page 28).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701865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Environments</a:t>
            </a:r>
          </a:p>
        </p:txBody>
      </p:sp>
      <p:sp>
        <p:nvSpPr>
          <p:cNvPr id="3" name="Content Placeholder 2"/>
          <p:cNvSpPr>
            <a:spLocks noGrp="1"/>
          </p:cNvSpPr>
          <p:nvPr>
            <p:ph idx="1"/>
          </p:nvPr>
        </p:nvSpPr>
        <p:spPr/>
        <p:txBody>
          <a:bodyPr/>
          <a:lstStyle/>
          <a:p>
            <a:r>
              <a:rPr lang="en-US" dirty="0" smtClean="0"/>
              <a:t>You </a:t>
            </a:r>
            <a:r>
              <a:rPr lang="en-US" dirty="0"/>
              <a:t>can </a:t>
            </a:r>
            <a:r>
              <a:rPr lang="en-US" dirty="0">
                <a:solidFill>
                  <a:srgbClr val="FF0000"/>
                </a:solidFill>
              </a:rPr>
              <a:t>implement</a:t>
            </a:r>
            <a:r>
              <a:rPr lang="en-US" dirty="0"/>
              <a:t> Ajax web applications in </a:t>
            </a:r>
            <a:r>
              <a:rPr lang="en-US" dirty="0">
                <a:solidFill>
                  <a:srgbClr val="FF0000"/>
                </a:solidFill>
              </a:rPr>
              <a:t>many </a:t>
            </a:r>
            <a:r>
              <a:rPr lang="en-US" dirty="0" smtClean="0">
                <a:solidFill>
                  <a:srgbClr val="FF0000"/>
                </a:solidFill>
              </a:rPr>
              <a:t>environments</a:t>
            </a:r>
            <a:r>
              <a:rPr lang="en-US" dirty="0" smtClean="0"/>
              <a:t>.</a:t>
            </a:r>
          </a:p>
          <a:p>
            <a:pPr lvl="1"/>
            <a:r>
              <a:rPr lang="en-US" dirty="0" smtClean="0"/>
              <a:t>Each </a:t>
            </a:r>
            <a:r>
              <a:rPr lang="en-US" dirty="0"/>
              <a:t>of them has </a:t>
            </a:r>
            <a:r>
              <a:rPr lang="en-US" dirty="0">
                <a:solidFill>
                  <a:srgbClr val="FF0000"/>
                </a:solidFill>
              </a:rPr>
              <a:t>special design </a:t>
            </a:r>
            <a:r>
              <a:rPr lang="en-US" dirty="0" smtClean="0">
                <a:solidFill>
                  <a:srgbClr val="FF0000"/>
                </a:solidFill>
              </a:rPr>
              <a:t>considerations</a:t>
            </a:r>
            <a:r>
              <a:rPr lang="en-US" dirty="0" smtClean="0"/>
              <a:t>.</a:t>
            </a:r>
          </a:p>
          <a:p>
            <a:pPr lvl="1"/>
            <a:r>
              <a:rPr lang="en-US" dirty="0" smtClean="0"/>
              <a:t>Understanding </a:t>
            </a:r>
            <a:r>
              <a:rPr lang="en-US" dirty="0"/>
              <a:t>the environment for which the application is to be built is as important as understanding for whom the application is to be built.</a:t>
            </a:r>
          </a:p>
          <a:p>
            <a:pPr lvl="1"/>
            <a:endParaRPr lang="en-US" dirty="0"/>
          </a:p>
          <a:p>
            <a:r>
              <a:rPr lang="en-US" dirty="0"/>
              <a:t>(Page 31).</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193064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Developer</a:t>
            </a:r>
          </a:p>
        </p:txBody>
      </p:sp>
      <p:sp>
        <p:nvSpPr>
          <p:cNvPr id="3" name="Content Placeholder 2"/>
          <p:cNvSpPr>
            <a:spLocks noGrp="1"/>
          </p:cNvSpPr>
          <p:nvPr>
            <p:ph idx="1"/>
          </p:nvPr>
        </p:nvSpPr>
        <p:spPr/>
        <p:txBody>
          <a:bodyPr/>
          <a:lstStyle/>
          <a:p>
            <a:r>
              <a:rPr lang="en-US" dirty="0" smtClean="0"/>
              <a:t>At </a:t>
            </a:r>
            <a:r>
              <a:rPr lang="en-US" dirty="0"/>
              <a:t>this point, you’ve had a little primer on Ajax web development life cycles, the basic design pattern of Ajax applications, and considerations for different environments in which your application could be used. What else do you need to know to move from building web sites to building web applications? An important bit of information to hold on to is that a web application is just that: an application. It is more complex to build, it takes more time, and it requires more skilled developers to build it right. It isn’t as simple as opening a text browser, writing some markup, and saving it with an .html extension. A web application developer has to know XHTML, CSS, JavaScript, XML, and the Document Object Model (DOM) at a minimum. Most developers also know Extensible Stylesheet Language Transformation (XSLT), and syndication techniques. And remember, this is just the client side of things. In Chapter 3, we will explore the other side of Ajax, which is the server side. A developer should also understand how the HTTP server works, one or more server-side scripting languages, and databases. Web applications require developers to know a wider variety of things than a desktop application developer would ever need to know. If people were mystified by how web sites worked before, what will they think about Ajax web applications now?</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2867162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Ajax Is Not</a:t>
            </a:r>
          </a:p>
        </p:txBody>
      </p:sp>
      <p:sp>
        <p:nvSpPr>
          <p:cNvPr id="3" name="Content Placeholder 2"/>
          <p:cNvSpPr>
            <a:spLocks noGrp="1"/>
          </p:cNvSpPr>
          <p:nvPr>
            <p:ph idx="1"/>
          </p:nvPr>
        </p:nvSpPr>
        <p:spPr/>
        <p:txBody>
          <a:bodyPr/>
          <a:lstStyle/>
          <a:p>
            <a:r>
              <a:rPr lang="en-US" dirty="0" smtClean="0"/>
              <a:t>Ajax </a:t>
            </a:r>
            <a:r>
              <a:rPr lang="en-US" dirty="0"/>
              <a:t>is not the be-all and end-all solution to every new application being built for the Web. It is not even something that should be considered as an upgrade to every existing product. Ajax is a great model for building more modern, faster Web 2.0 applications, but only when they are built correctly. Throwing Ajax at every application can create complications, such as accessibility issues, cross-browser compliance nightmares, and requiring more intricate and complex programming to perform simple tasks. I want to make sure this is clear, before everyone gets all gung-ho and throws Ajax everywhere. Ajax is not for everything. Let me repeat that. Ajax is not for everything. Take a look at Appendix D for risks that Ajax can create. I love the Ajax model of design; I think it brings web applications closer to the capabilities of desktop applications. I also know, somewhat from experience, that Ajax is not the best solution for every project, and that it can sometimes overcomplicate what could have been a simple solution. As you read the rest of this book and you see Ajax solutions that I present to common web design issues, ask yourself whether Ajax is right for you and what you are trying to accomplish. It could fit perfectly, but it could also be the wrong solution for you after all.</a:t>
            </a:r>
          </a:p>
          <a:p>
            <a:endParaRPr lang="en-US" dirty="0"/>
          </a:p>
          <a:p>
            <a:r>
              <a:rPr lang="en-US" dirty="0"/>
              <a:t>(Page 34).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233225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Servers, Databases, and the Web</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8241441" y="4268537"/>
            <a:ext cx="3617184" cy="2239209"/>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solidFill>
                  <a:srgbClr val="FF0000"/>
                </a:solidFill>
              </a:rPr>
              <a:t>Applets</a:t>
            </a:r>
            <a:r>
              <a:rPr lang="en-US" dirty="0" smtClean="0"/>
              <a:t> </a:t>
            </a:r>
            <a:r>
              <a:rPr lang="en-US" dirty="0"/>
              <a:t>were </a:t>
            </a:r>
            <a:r>
              <a:rPr lang="en-US" dirty="0" smtClean="0"/>
              <a:t>briefly</a:t>
            </a:r>
          </a:p>
          <a:p>
            <a:pPr lvl="2"/>
            <a:r>
              <a:rPr lang="en-US" dirty="0" smtClean="0"/>
              <a:t>the </a:t>
            </a:r>
            <a:r>
              <a:rPr lang="en-US" dirty="0"/>
              <a:t>rage for supplying a little chrome to your site, </a:t>
            </a:r>
            <a:r>
              <a:rPr lang="en-US" dirty="0" smtClean="0"/>
              <a:t>or</a:t>
            </a:r>
          </a:p>
          <a:p>
            <a:pPr lvl="2"/>
            <a:r>
              <a:rPr lang="en-US" dirty="0" smtClean="0"/>
              <a:t>maybe </a:t>
            </a:r>
            <a:r>
              <a:rPr lang="en-US" dirty="0"/>
              <a:t>some animated GIF images to break the monotony of text on the </a:t>
            </a:r>
            <a:r>
              <a:rPr lang="en-US" dirty="0" smtClean="0"/>
              <a:t>page</a:t>
            </a:r>
          </a:p>
          <a:p>
            <a:pPr lvl="1"/>
            <a:r>
              <a:rPr lang="en-US" dirty="0" smtClean="0"/>
              <a:t>Thinking </a:t>
            </a:r>
            <a:r>
              <a:rPr lang="en-US" dirty="0"/>
              <a:t>back now, the Web at that time was really a </a:t>
            </a:r>
            <a:r>
              <a:rPr lang="en-US" dirty="0">
                <a:solidFill>
                  <a:srgbClr val="FF0000"/>
                </a:solidFill>
              </a:rPr>
              <a:t>boring place to </a:t>
            </a:r>
            <a:r>
              <a:rPr lang="en-US" dirty="0" smtClean="0">
                <a:solidFill>
                  <a:srgbClr val="FF0000"/>
                </a:solidFill>
              </a:rPr>
              <a:t>surf</a:t>
            </a:r>
            <a:r>
              <a:rPr lang="en-US" dirty="0" smtClean="0"/>
              <a:t>.</a:t>
            </a:r>
          </a:p>
          <a:p>
            <a:pPr lvl="1"/>
            <a:r>
              <a:rPr lang="en-US" dirty="0" smtClean="0"/>
              <a:t>But </a:t>
            </a:r>
            <a:r>
              <a:rPr lang="en-US" dirty="0"/>
              <a:t>look at what we had to use back </a:t>
            </a:r>
            <a:r>
              <a:rPr lang="en-US" dirty="0" smtClean="0"/>
              <a:t>then.</a:t>
            </a:r>
          </a:p>
          <a:p>
            <a:pPr lvl="2"/>
            <a:r>
              <a:rPr lang="en-US" dirty="0" smtClean="0"/>
              <a:t>HTML </a:t>
            </a:r>
            <a:r>
              <a:rPr lang="en-US" dirty="0"/>
              <a:t>2.0 was the standard, with HTML </a:t>
            </a:r>
            <a:r>
              <a:rPr lang="en-US" dirty="0" smtClean="0"/>
              <a:t>3.2 right </a:t>
            </a:r>
            <a:r>
              <a:rPr lang="en-US" dirty="0"/>
              <a:t>around the </a:t>
            </a:r>
            <a:r>
              <a:rPr lang="en-US" dirty="0" smtClean="0"/>
              <a:t>corner.</a:t>
            </a:r>
          </a:p>
          <a:p>
            <a:pPr lvl="2"/>
            <a:r>
              <a:rPr lang="en-US" dirty="0" smtClean="0"/>
              <a:t>You </a:t>
            </a:r>
            <a:r>
              <a:rPr lang="en-US" dirty="0"/>
              <a:t>pretty much had to develop </a:t>
            </a:r>
            <a:r>
              <a:rPr lang="en-US" dirty="0" smtClean="0"/>
              <a:t>for</a:t>
            </a:r>
          </a:p>
          <a:p>
            <a:pPr lvl="3"/>
            <a:r>
              <a:rPr lang="en-US" dirty="0" smtClean="0"/>
              <a:t>Internet </a:t>
            </a:r>
            <a:r>
              <a:rPr lang="en-US" dirty="0"/>
              <a:t>Explorer 3.0 </a:t>
            </a:r>
            <a:r>
              <a:rPr lang="en-US" dirty="0" smtClean="0"/>
              <a:t>or</a:t>
            </a:r>
          </a:p>
          <a:p>
            <a:pPr lvl="3"/>
            <a:r>
              <a:rPr lang="en-US" dirty="0" smtClean="0"/>
              <a:t>Netscape </a:t>
            </a:r>
            <a:r>
              <a:rPr lang="en-US" dirty="0"/>
              <a:t>Navigator </a:t>
            </a:r>
            <a:r>
              <a:rPr lang="en-US" dirty="0" smtClean="0"/>
              <a:t>2.1</a:t>
            </a:r>
          </a:p>
          <a:p>
            <a:pPr lvl="1"/>
            <a:r>
              <a:rPr lang="en-US" dirty="0" smtClean="0"/>
              <a:t>You </a:t>
            </a:r>
            <a:r>
              <a:rPr lang="en-US" dirty="0"/>
              <a:t>were lucky if someone was browsing with a resolution of 800 × 600, as 640 × 480 was still the </a:t>
            </a:r>
            <a:r>
              <a:rPr lang="en-US" dirty="0" smtClean="0"/>
              <a:t>norm.</a:t>
            </a:r>
          </a:p>
          <a:p>
            <a:pPr lvl="1"/>
            <a:r>
              <a:rPr lang="en-US" dirty="0" smtClean="0"/>
              <a:t>It </a:t>
            </a:r>
            <a:r>
              <a:rPr lang="en-US" dirty="0"/>
              <a:t>was a challenging time to make anything that felt truly cool or </a:t>
            </a:r>
            <a:r>
              <a:rPr lang="en-US" dirty="0" smtClean="0"/>
              <a:t>creative.</a:t>
            </a:r>
          </a:p>
          <a:p>
            <a:pPr lvl="1"/>
            <a:r>
              <a:rPr lang="en-US" dirty="0" smtClean="0"/>
              <a:t>Since then,</a:t>
            </a:r>
          </a:p>
          <a:p>
            <a:pPr lvl="2"/>
            <a:r>
              <a:rPr lang="en-US" dirty="0" smtClean="0"/>
              <a:t>tools</a:t>
            </a:r>
          </a:p>
          <a:p>
            <a:pPr lvl="2"/>
            <a:r>
              <a:rPr lang="en-US" dirty="0" smtClean="0"/>
              <a:t>Standards</a:t>
            </a:r>
          </a:p>
          <a:p>
            <a:pPr lvl="2"/>
            <a:r>
              <a:rPr lang="en-US" dirty="0" smtClean="0"/>
              <a:t>hardware </a:t>
            </a:r>
            <a:r>
              <a:rPr lang="en-US" dirty="0"/>
              <a:t>technology, </a:t>
            </a:r>
            <a:r>
              <a:rPr lang="en-US" dirty="0" smtClean="0"/>
              <a:t>and</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30918768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Most of this book will be about the client side, as people think of Ajax as something that works specifically in the browser. Ajax definitely needs server support to work, though. So far, we’ve looked at the standards and technology that form the backbone of an Ajax web application, and how these applications moved away from the traditional web site model. Now, it’s time to turn our attention to the server side of things. Servers still hand out all of the requested data to the client, so we cannot always focus on the client side. It is important to understand the different web servers, server-side scripting languages, and databases that are available to developers. How will you know which of these to choose? Well, the old saying “there is a place for everything, and everything has its place” has real merit here. I cannot tell you which web server is better, or what language you should use, or which database is the best. Those are choices each developer must make. To make that process a little easier, I will provide information on all of these choices and how they relate to Ajax web applications, with the hope that you will be able to back up with hard facts whatever choice you make. The fact is (and this is a good thing, really) that unlike on the client side, where you have to use XHTML or HTML, CSS, JavaScript, the Document Object Model (DOM), and so forth with no choice in the matter, on the server side you have many good choices to explore and vastly more opportunities to work with the tools you like and to avoid the ones that seem inconvenient.</a:t>
            </a:r>
          </a:p>
          <a:p>
            <a:endParaRPr lang="en-US" dirty="0"/>
          </a:p>
          <a:p>
            <a:r>
              <a:rPr lang="en-US" dirty="0"/>
              <a:t>(Page 35).</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Web Server</a:t>
            </a:r>
          </a:p>
        </p:txBody>
      </p:sp>
      <p:sp>
        <p:nvSpPr>
          <p:cNvPr id="3" name="Content Placeholder 2"/>
          <p:cNvSpPr>
            <a:spLocks noGrp="1"/>
          </p:cNvSpPr>
          <p:nvPr>
            <p:ph idx="1"/>
          </p:nvPr>
        </p:nvSpPr>
        <p:spPr/>
        <p:txBody>
          <a:bodyPr/>
          <a:lstStyle/>
          <a:p>
            <a:r>
              <a:rPr lang="en-US" dirty="0" smtClean="0"/>
              <a:t>Only </a:t>
            </a:r>
            <a:r>
              <a:rPr lang="en-US" dirty="0"/>
              <a:t>two servers are widely used on the Web </a:t>
            </a:r>
            <a:r>
              <a:rPr lang="en-US" dirty="0" smtClean="0"/>
              <a:t>today:</a:t>
            </a:r>
          </a:p>
          <a:p>
            <a:pPr lvl="2"/>
            <a:r>
              <a:rPr lang="en-US" dirty="0" smtClean="0"/>
              <a:t>the </a:t>
            </a:r>
            <a:r>
              <a:rPr lang="en-US" dirty="0"/>
              <a:t>Apache HTTP Server from the Apache Software Foundation (</a:t>
            </a:r>
            <a:r>
              <a:rPr lang="en-US" dirty="0">
                <a:hlinkClick r:id="rId2"/>
              </a:rPr>
              <a:t>http://httpd.apache.org</a:t>
            </a:r>
            <a:r>
              <a:rPr lang="en-US" dirty="0" smtClean="0">
                <a:hlinkClick r:id="rId2"/>
              </a:rPr>
              <a:t>/</a:t>
            </a:r>
            <a:r>
              <a:rPr lang="en-US" dirty="0" smtClean="0"/>
              <a:t>) and</a:t>
            </a:r>
          </a:p>
          <a:p>
            <a:pPr lvl="2"/>
            <a:r>
              <a:rPr lang="en-US" dirty="0" smtClean="0"/>
              <a:t>Internet </a:t>
            </a:r>
            <a:r>
              <a:rPr lang="en-US" dirty="0"/>
              <a:t>Information Services (IIS) from Microsoft (</a:t>
            </a:r>
            <a:r>
              <a:rPr lang="en-US" dirty="0">
                <a:hlinkClick r:id="rId3"/>
              </a:rPr>
              <a:t>http://www.iis.net</a:t>
            </a:r>
            <a:r>
              <a:rPr lang="en-US" dirty="0" smtClean="0">
                <a:hlinkClick r:id="rId3"/>
              </a:rPr>
              <a:t>/</a:t>
            </a:r>
            <a:r>
              <a:rPr lang="en-US" dirty="0" smtClean="0"/>
              <a:t>)</a:t>
            </a:r>
          </a:p>
          <a:p>
            <a:pPr lvl="1"/>
            <a:r>
              <a:rPr lang="en-US" dirty="0" smtClean="0"/>
              <a:t>At </a:t>
            </a:r>
            <a:r>
              <a:rPr lang="en-US" dirty="0"/>
              <a:t>the most </a:t>
            </a:r>
            <a:r>
              <a:rPr lang="en-US" dirty="0">
                <a:solidFill>
                  <a:srgbClr val="FF0000"/>
                </a:solidFill>
              </a:rPr>
              <a:t>rudimentary level</a:t>
            </a:r>
            <a:r>
              <a:rPr lang="en-US" dirty="0"/>
              <a:t>, both of these </a:t>
            </a:r>
            <a:r>
              <a:rPr lang="en-US" dirty="0">
                <a:solidFill>
                  <a:srgbClr val="FF0000"/>
                </a:solidFill>
              </a:rPr>
              <a:t>HTTP servers</a:t>
            </a:r>
            <a:r>
              <a:rPr lang="en-US" dirty="0"/>
              <a:t> function in the same basic way, as shown in </a:t>
            </a:r>
            <a:r>
              <a:rPr lang="en-US" dirty="0">
                <a:solidFill>
                  <a:srgbClr val="FF0000"/>
                </a:solidFill>
              </a:rPr>
              <a:t>Figure </a:t>
            </a:r>
            <a:r>
              <a:rPr lang="en-US" dirty="0" smtClean="0">
                <a:solidFill>
                  <a:srgbClr val="FF0000"/>
                </a:solidFill>
              </a:rPr>
              <a:t>3-1</a:t>
            </a:r>
            <a:r>
              <a:rPr lang="en-US" dirty="0" smtClean="0"/>
              <a:t>.</a:t>
            </a:r>
          </a:p>
          <a:p>
            <a:pPr lvl="1"/>
            <a:r>
              <a:rPr lang="en-US" dirty="0" smtClean="0"/>
              <a:t>A </a:t>
            </a:r>
            <a:r>
              <a:rPr lang="en-US" dirty="0"/>
              <a:t>client browser requests information from the server in the form of an HTTP request. The server responds to the request by sending an appropriate response, usually in the form of an XHTML document, an image, a raw text file, or some other type of document. If the request is bad, the server’s response is in the form of an error.</a:t>
            </a:r>
          </a:p>
          <a:p>
            <a:endParaRPr lang="en-US" dirty="0"/>
          </a:p>
          <a:p>
            <a:r>
              <a:rPr lang="en-US" dirty="0"/>
              <a:t>(Page 36).</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711552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Server-Side Scripting</a:t>
            </a:r>
          </a:p>
        </p:txBody>
      </p:sp>
      <p:sp>
        <p:nvSpPr>
          <p:cNvPr id="3" name="Content Placeholder 2"/>
          <p:cNvSpPr>
            <a:spLocks noGrp="1"/>
          </p:cNvSpPr>
          <p:nvPr>
            <p:ph idx="1"/>
          </p:nvPr>
        </p:nvSpPr>
        <p:spPr/>
        <p:txBody>
          <a:bodyPr/>
          <a:lstStyle/>
          <a:p>
            <a:r>
              <a:rPr lang="en-US" dirty="0" smtClean="0"/>
              <a:t>Server-side </a:t>
            </a:r>
            <a:r>
              <a:rPr lang="en-US" dirty="0"/>
              <a:t>scripting in the early days of web development was done </a:t>
            </a:r>
            <a:r>
              <a:rPr lang="en-US" dirty="0" smtClean="0"/>
              <a:t>with</a:t>
            </a:r>
          </a:p>
          <a:p>
            <a:pPr lvl="2"/>
            <a:r>
              <a:rPr lang="en-US" dirty="0" smtClean="0"/>
              <a:t>C</a:t>
            </a:r>
          </a:p>
          <a:p>
            <a:pPr lvl="2"/>
            <a:r>
              <a:rPr lang="en-US" dirty="0" smtClean="0"/>
              <a:t>Pascal</a:t>
            </a:r>
            <a:r>
              <a:rPr lang="en-US" dirty="0"/>
              <a:t>, </a:t>
            </a:r>
            <a:r>
              <a:rPr lang="en-US" dirty="0" smtClean="0"/>
              <a:t>or</a:t>
            </a:r>
          </a:p>
          <a:p>
            <a:pPr lvl="2"/>
            <a:r>
              <a:rPr lang="en-US" dirty="0" smtClean="0"/>
              <a:t>Perl </a:t>
            </a:r>
            <a:r>
              <a:rPr lang="en-US" dirty="0"/>
              <a:t>for a CGI </a:t>
            </a:r>
            <a:r>
              <a:rPr lang="en-US" dirty="0" smtClean="0"/>
              <a:t>script</a:t>
            </a:r>
          </a:p>
          <a:p>
            <a:pPr lvl="1"/>
            <a:r>
              <a:rPr lang="en-US" dirty="0" smtClean="0"/>
              <a:t>In </a:t>
            </a:r>
            <a:r>
              <a:rPr lang="en-US" dirty="0"/>
              <a:t>the cases of C and Pascal, this was not even really scripting in the traditional sense, as these </a:t>
            </a:r>
            <a:r>
              <a:rPr lang="en-US" dirty="0">
                <a:solidFill>
                  <a:srgbClr val="FF0000"/>
                </a:solidFill>
              </a:rPr>
              <a:t>CGI “scripts”</a:t>
            </a:r>
            <a:r>
              <a:rPr lang="en-US" dirty="0"/>
              <a:t> were compiled </a:t>
            </a:r>
            <a:r>
              <a:rPr lang="en-US" dirty="0" smtClean="0"/>
              <a:t>programs.</a:t>
            </a:r>
          </a:p>
          <a:p>
            <a:pPr lvl="1"/>
            <a:r>
              <a:rPr lang="en-US" dirty="0" smtClean="0"/>
              <a:t>They </a:t>
            </a:r>
            <a:r>
              <a:rPr lang="en-US" dirty="0"/>
              <a:t>did what developers needed them to </a:t>
            </a:r>
            <a:r>
              <a:rPr lang="en-US" dirty="0" smtClean="0"/>
              <a:t>do:</a:t>
            </a:r>
          </a:p>
          <a:p>
            <a:pPr lvl="2"/>
            <a:r>
              <a:rPr lang="en-US" dirty="0" smtClean="0"/>
              <a:t>crank </a:t>
            </a:r>
            <a:r>
              <a:rPr lang="en-US" dirty="0"/>
              <a:t>out dynamic content </a:t>
            </a:r>
            <a:r>
              <a:rPr lang="en-US" dirty="0" smtClean="0"/>
              <a:t>quickly</a:t>
            </a:r>
          </a:p>
          <a:p>
            <a:pPr lvl="1"/>
            <a:r>
              <a:rPr lang="en-US" dirty="0" smtClean="0"/>
              <a:t>In </a:t>
            </a:r>
            <a:r>
              <a:rPr lang="en-US" dirty="0"/>
              <a:t>fact, many CGI programs are still written in C, and they work faster and better than any true scripting language. </a:t>
            </a:r>
            <a:r>
              <a:rPr lang="en-US" dirty="0">
                <a:solidFill>
                  <a:srgbClr val="FF0000"/>
                </a:solidFill>
              </a:rPr>
              <a:t>MapServer</a:t>
            </a:r>
            <a:r>
              <a:rPr lang="en-US" dirty="0"/>
              <a:t> (http://mapserver.gis.umn.edu/) is a good example of one of these. Scripting languages hold one distinct advantage over their compiled brethren: they have better portability. Think about a compiled language on a Windows system, or a Linux system, for that matter. If I wrote a program for Windows 2000, I relied on the DLLs for that operating system when I compiled my program. If I want to port that program to Windows Vista, I may have to do a lot of work to make sure all of the DLLs are compatible on the new system. Worse still, I may need to modify my code for it to compile correctly on the new system. This is true for the *NIXs as well. They all have libraries that are not compatible with one another, making portability a chore. With scripting languages, on the other hand, once the interpreter for the language in question has been ported to the operating system I want to port to, the script will move to the new system without needing any modifications. That is the beauty of scripting languages, and it’s why they are used so heavily in the Web 2.0 environment.</a:t>
            </a:r>
          </a:p>
          <a:p>
            <a:endParaRPr lang="en-US" dirty="0"/>
          </a:p>
          <a:p>
            <a:r>
              <a:rPr lang="en-US" dirty="0"/>
              <a:t>(Page 39).</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748565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a:t>
            </a:r>
          </a:p>
        </p:txBody>
      </p:sp>
      <p:sp>
        <p:nvSpPr>
          <p:cNvPr id="3" name="Content Placeholder 2"/>
          <p:cNvSpPr>
            <a:spLocks noGrp="1"/>
          </p:cNvSpPr>
          <p:nvPr>
            <p:ph idx="1"/>
          </p:nvPr>
        </p:nvSpPr>
        <p:spPr/>
        <p:txBody>
          <a:bodyPr/>
          <a:lstStyle/>
          <a:p>
            <a:r>
              <a:rPr lang="en-US" dirty="0" smtClean="0"/>
              <a:t>Databases </a:t>
            </a:r>
            <a:r>
              <a:rPr lang="en-US" dirty="0"/>
              <a:t>allow web applications to store information in a systematic way, and retrieve that information later through the use of a structured query. Before database use became popular on the Web, plain text files were used to store this information. This was slower, not because of read and write access to the files, but because it was difficult to query information contained in the files in a timely manner. Besides being faster for querying, databases also allow many clients to access and save information concurrently. This is very important in the case of web applications, as there is always the potential for hundreds of people to be accessing the application at any one time. Databases are becoming more sophisticated over time, and they are now meeting the demands of the Internet like never before. As they begin to natively support XML, they will increase the speed of Ajax web applications even more than they do today. This is good news, because these web applications are not going to go away, and data storage needs will become greater and greater.</a:t>
            </a:r>
          </a:p>
          <a:p>
            <a:endParaRPr lang="en-US" dirty="0"/>
          </a:p>
          <a:p>
            <a:r>
              <a:rPr lang="en-US" dirty="0"/>
              <a:t>(Page 44).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20755684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Data Into </a:t>
            </a:r>
            <a:r>
              <a:rPr lang="en-US" dirty="0" smtClean="0"/>
              <a:t>&amp; </a:t>
            </a:r>
            <a:r>
              <a:rPr lang="en-US" dirty="0"/>
              <a:t>Out </a:t>
            </a:r>
            <a:r>
              <a:rPr lang="en-US" dirty="0" smtClean="0"/>
              <a:t>- </a:t>
            </a:r>
            <a:r>
              <a:rPr lang="en-US" dirty="0"/>
              <a:t>Relational Databases</a:t>
            </a:r>
          </a:p>
        </p:txBody>
      </p:sp>
      <p:sp>
        <p:nvSpPr>
          <p:cNvPr id="3" name="Content Placeholder 2"/>
          <p:cNvSpPr>
            <a:spLocks noGrp="1"/>
          </p:cNvSpPr>
          <p:nvPr>
            <p:ph idx="1"/>
          </p:nvPr>
        </p:nvSpPr>
        <p:spPr/>
        <p:txBody>
          <a:bodyPr/>
          <a:lstStyle/>
          <a:p>
            <a:r>
              <a:rPr lang="en-US" dirty="0" smtClean="0"/>
              <a:t>Ajax </a:t>
            </a:r>
            <a:r>
              <a:rPr lang="en-US" dirty="0"/>
              <a:t>is about programming on the client and on the server, as I have already discussed. Though this book focuses primarily on the client end of an Ajax application, it still includes some server-side scripting examples. Part of that is interfacing with the database. For good or for bad, as an Ajax developer you must understand at least the basics of database development, unless you are lucky enough to have a database administrator on the project that can do this stuff for you. Even then, it is a good idea to understand how databases can work for you.</a:t>
            </a:r>
          </a:p>
          <a:p>
            <a:endParaRPr lang="en-US" dirty="0"/>
          </a:p>
          <a:p>
            <a:r>
              <a:rPr lang="en-US" dirty="0"/>
              <a:t>(Page 48).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756546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Interfacing the Interface</a:t>
            </a:r>
          </a:p>
        </p:txBody>
      </p:sp>
      <p:sp>
        <p:nvSpPr>
          <p:cNvPr id="3" name="Content Placeholder 2"/>
          <p:cNvSpPr>
            <a:spLocks noGrp="1"/>
          </p:cNvSpPr>
          <p:nvPr>
            <p:ph idx="1"/>
          </p:nvPr>
        </p:nvSpPr>
        <p:spPr/>
        <p:txBody>
          <a:bodyPr/>
          <a:lstStyle/>
          <a:p>
            <a:r>
              <a:rPr lang="en-US" dirty="0" smtClean="0"/>
              <a:t>Covering </a:t>
            </a:r>
            <a:r>
              <a:rPr lang="en-US" dirty="0"/>
              <a:t>all of the tools available on the backend of an Ajax application is one thing, but showing how they interact with a client is another. Server-side scripting has changed, not so much in how the developer codes with the language, but in what the client needs or expects to get back from the server. Take, for instance, Example 3-1, which shows the typical server response from a client submitting a form.</a:t>
            </a:r>
          </a:p>
          <a:p>
            <a:endParaRPr lang="en-US" dirty="0"/>
          </a:p>
          <a:p>
            <a:r>
              <a:rPr lang="en-US" dirty="0"/>
              <a:t>(Page 54).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1091895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Frameworks and Languages</a:t>
            </a:r>
          </a:p>
        </p:txBody>
      </p:sp>
      <p:sp>
        <p:nvSpPr>
          <p:cNvPr id="3" name="Content Placeholder 2"/>
          <p:cNvSpPr>
            <a:spLocks noGrp="1"/>
          </p:cNvSpPr>
          <p:nvPr>
            <p:ph idx="1"/>
          </p:nvPr>
        </p:nvSpPr>
        <p:spPr/>
        <p:txBody>
          <a:bodyPr/>
          <a:lstStyle/>
          <a:p>
            <a:r>
              <a:rPr lang="en-US" dirty="0" smtClean="0"/>
              <a:t>Frameworks </a:t>
            </a:r>
            <a:r>
              <a:rPr lang="en-US" dirty="0"/>
              <a:t>have been getting a lot of press lately, as those such as Ruby on Rails have gained the notice of more and more professionals in the industry. The truth is, however, that frameworks have been around for a while—longer with some languages than others. But what exactly is a framework? In the simplest terms, a framework is a set of components (interfaces and objects) that are put together to solve a particular problem. Frameworks are built to ease the burden of writing all of the low-level coding details that go along with programming an application. An important feature of frameworks is that they should work on a generic level so that they are suited for a multitude of applications. On the Web and the desktop, frameworks allow developers to concentrate on the application’s requirements and on meeting deadlines, instead of on the mundane but necessary components that make applications run. With our focus on Ajax web development, it is important to understand the differences among the various frameworks on the Web, not just within a given language, but among languages as well. Earlier in the chapter, we focused on ASP/ASP.NET, PHP, Python, Ruby, and Java, so the frameworks we discuss here will correspond with these languages. Some of these frameworks follow the Model-View-Controller (MVC) design pattern discussed in Chapter 2, and others are just a whole lot of functionality bundled together. Your choice of framework will depend on how structured you want to be.</a:t>
            </a:r>
          </a:p>
          <a:p>
            <a:endParaRPr lang="en-US" dirty="0"/>
          </a:p>
          <a:p>
            <a:r>
              <a:rPr lang="en-US" dirty="0"/>
              <a:t>(Page 57).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26298685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Good Are Frameworks?</a:t>
            </a:r>
          </a:p>
        </p:txBody>
      </p:sp>
      <p:sp>
        <p:nvSpPr>
          <p:cNvPr id="3" name="Content Placeholder 2"/>
          <p:cNvSpPr>
            <a:spLocks noGrp="1"/>
          </p:cNvSpPr>
          <p:nvPr>
            <p:ph idx="1"/>
          </p:nvPr>
        </p:nvSpPr>
        <p:spPr/>
        <p:txBody>
          <a:bodyPr/>
          <a:lstStyle/>
          <a:p>
            <a:r>
              <a:rPr lang="en-US" dirty="0" smtClean="0"/>
              <a:t>The </a:t>
            </a:r>
            <a:r>
              <a:rPr lang="en-US" dirty="0"/>
              <a:t>title of this section speaks for </a:t>
            </a:r>
            <a:r>
              <a:rPr lang="en-US" dirty="0" smtClean="0"/>
              <a:t>itself.</a:t>
            </a:r>
          </a:p>
          <a:p>
            <a:pPr lvl="1"/>
            <a:r>
              <a:rPr lang="en-US" dirty="0" smtClean="0"/>
              <a:t>I </a:t>
            </a:r>
            <a:r>
              <a:rPr lang="en-US" dirty="0"/>
              <a:t>have described some of the frameworks that are available for </a:t>
            </a:r>
            <a:r>
              <a:rPr lang="en-US" dirty="0">
                <a:solidFill>
                  <a:srgbClr val="FF0000"/>
                </a:solidFill>
              </a:rPr>
              <a:t>different scripting languages</a:t>
            </a:r>
            <a:r>
              <a:rPr lang="en-US" dirty="0"/>
              <a:t>, but just what good are </a:t>
            </a:r>
            <a:r>
              <a:rPr lang="en-US" dirty="0" smtClean="0"/>
              <a:t>they?</a:t>
            </a:r>
          </a:p>
          <a:p>
            <a:pPr lvl="2"/>
            <a:r>
              <a:rPr lang="en-US" dirty="0" smtClean="0"/>
              <a:t>Are </a:t>
            </a:r>
            <a:r>
              <a:rPr lang="en-US" dirty="0"/>
              <a:t>they more than just a popular buzzword that has been floating </a:t>
            </a:r>
            <a:r>
              <a:rPr lang="en-US" dirty="0" smtClean="0"/>
              <a:t>around?</a:t>
            </a:r>
          </a:p>
          <a:p>
            <a:pPr lvl="2"/>
            <a:r>
              <a:rPr lang="en-US" dirty="0" smtClean="0"/>
              <a:t>The </a:t>
            </a:r>
            <a:r>
              <a:rPr lang="en-US" dirty="0"/>
              <a:t>answer, in a word, is </a:t>
            </a:r>
            <a:r>
              <a:rPr lang="en-US" dirty="0" smtClean="0"/>
              <a:t>yes!</a:t>
            </a:r>
          </a:p>
          <a:p>
            <a:pPr lvl="1"/>
            <a:r>
              <a:rPr lang="en-US" dirty="0" smtClean="0"/>
              <a:t>Frameworks </a:t>
            </a:r>
            <a:r>
              <a:rPr lang="en-US" dirty="0"/>
              <a:t>are </a:t>
            </a:r>
            <a:r>
              <a:rPr lang="en-US" dirty="0">
                <a:solidFill>
                  <a:srgbClr val="0070C0"/>
                </a:solidFill>
              </a:rPr>
              <a:t>designed</a:t>
            </a:r>
            <a:r>
              <a:rPr lang="en-US" dirty="0"/>
              <a:t> to </a:t>
            </a:r>
            <a:r>
              <a:rPr lang="en-US" dirty="0">
                <a:solidFill>
                  <a:srgbClr val="FF0000"/>
                </a:solidFill>
              </a:rPr>
              <a:t>solve recurring problems</a:t>
            </a:r>
            <a:r>
              <a:rPr lang="en-US" dirty="0"/>
              <a:t> in </a:t>
            </a:r>
            <a:r>
              <a:rPr lang="en-US" dirty="0">
                <a:solidFill>
                  <a:srgbClr val="FF0000"/>
                </a:solidFill>
              </a:rPr>
              <a:t>application </a:t>
            </a:r>
            <a:r>
              <a:rPr lang="en-US" dirty="0" smtClean="0">
                <a:solidFill>
                  <a:srgbClr val="FF0000"/>
                </a:solidFill>
              </a:rPr>
              <a:t>development</a:t>
            </a:r>
            <a:r>
              <a:rPr lang="en-US" dirty="0" smtClean="0"/>
              <a:t>.</a:t>
            </a:r>
          </a:p>
          <a:p>
            <a:pPr lvl="1"/>
            <a:r>
              <a:rPr lang="en-US" dirty="0" smtClean="0"/>
              <a:t>So</a:t>
            </a:r>
            <a:r>
              <a:rPr lang="en-US" dirty="0"/>
              <a:t>, instead of just trying to explain their usefulness, I will show you.</a:t>
            </a:r>
          </a:p>
          <a:p>
            <a:endParaRPr lang="en-US" dirty="0"/>
          </a:p>
          <a:p>
            <a:r>
              <a:rPr lang="en-US" dirty="0"/>
              <a:t>(Page 63).</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2395004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Foundations: Scripting XML and JSON</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717866" y="4832064"/>
            <a:ext cx="3140759" cy="1675682"/>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It’s time to switch gears and look at code for Ajax web </a:t>
            </a:r>
            <a:r>
              <a:rPr lang="en-US" dirty="0" smtClean="0"/>
              <a:t>applications.</a:t>
            </a:r>
          </a:p>
          <a:p>
            <a:pPr lvl="1"/>
            <a:r>
              <a:rPr lang="en-US" dirty="0" smtClean="0"/>
              <a:t>The </a:t>
            </a:r>
            <a:r>
              <a:rPr lang="en-US" dirty="0"/>
              <a:t>most important part of an Ajax application </a:t>
            </a:r>
            <a:r>
              <a:rPr lang="en-US" dirty="0" smtClean="0"/>
              <a:t>is</a:t>
            </a:r>
          </a:p>
          <a:p>
            <a:pPr lvl="2"/>
            <a:r>
              <a:rPr lang="en-US" dirty="0" smtClean="0"/>
              <a:t>the </a:t>
            </a:r>
            <a:r>
              <a:rPr lang="en-US" dirty="0"/>
              <a:t>connection </a:t>
            </a:r>
            <a:r>
              <a:rPr lang="en-US" dirty="0" smtClean="0"/>
              <a:t>between</a:t>
            </a:r>
          </a:p>
          <a:p>
            <a:pPr lvl="3"/>
            <a:r>
              <a:rPr lang="en-US" dirty="0" smtClean="0"/>
              <a:t>the </a:t>
            </a:r>
            <a:r>
              <a:rPr lang="en-US" dirty="0"/>
              <a:t>client </a:t>
            </a:r>
            <a:r>
              <a:rPr lang="en-US" dirty="0" smtClean="0"/>
              <a:t>and</a:t>
            </a:r>
          </a:p>
          <a:p>
            <a:pPr lvl="3"/>
            <a:r>
              <a:rPr lang="en-US" dirty="0" smtClean="0"/>
              <a:t>the server</a:t>
            </a:r>
          </a:p>
          <a:p>
            <a:pPr lvl="1"/>
            <a:r>
              <a:rPr lang="en-US" dirty="0" smtClean="0"/>
              <a:t>If </a:t>
            </a:r>
            <a:r>
              <a:rPr lang="en-US" dirty="0"/>
              <a:t>this code is not solid and optimized, your application could </a:t>
            </a:r>
            <a:r>
              <a:rPr lang="en-US" dirty="0">
                <a:solidFill>
                  <a:srgbClr val="FF0000"/>
                </a:solidFill>
              </a:rPr>
              <a:t>suffer sluggish</a:t>
            </a:r>
            <a:r>
              <a:rPr lang="en-US" dirty="0"/>
              <a:t> (or simply broken) behavior as a </a:t>
            </a:r>
            <a:r>
              <a:rPr lang="en-US" dirty="0" smtClean="0"/>
              <a:t>result.</a:t>
            </a:r>
          </a:p>
          <a:p>
            <a:pPr lvl="1"/>
            <a:r>
              <a:rPr lang="en-US" dirty="0" smtClean="0"/>
              <a:t>You </a:t>
            </a:r>
            <a:r>
              <a:rPr lang="en-US" dirty="0"/>
              <a:t>code the connection between the client and the </a:t>
            </a:r>
            <a:r>
              <a:rPr lang="en-US" dirty="0" smtClean="0"/>
              <a:t>server</a:t>
            </a:r>
          </a:p>
          <a:p>
            <a:pPr lvl="2"/>
            <a:r>
              <a:rPr lang="en-US" dirty="0" smtClean="0"/>
              <a:t>using </a:t>
            </a:r>
            <a:r>
              <a:rPr lang="en-US" dirty="0"/>
              <a:t>JavaScript, </a:t>
            </a:r>
            <a:r>
              <a:rPr lang="en-US" dirty="0" smtClean="0"/>
              <a:t>and</a:t>
            </a:r>
          </a:p>
          <a:p>
            <a:pPr lvl="2"/>
            <a:r>
              <a:rPr lang="en-US" dirty="0" smtClean="0"/>
              <a:t>usually </a:t>
            </a:r>
            <a:r>
              <a:rPr lang="en-US" dirty="0"/>
              <a:t>build the data format used to exchange information in </a:t>
            </a:r>
            <a:r>
              <a:rPr lang="en-US" dirty="0" smtClean="0"/>
              <a:t>XML</a:t>
            </a:r>
          </a:p>
          <a:p>
            <a:pPr lvl="1"/>
            <a:r>
              <a:rPr lang="en-US" dirty="0" smtClean="0"/>
              <a:t>I </a:t>
            </a:r>
            <a:r>
              <a:rPr lang="en-US" dirty="0"/>
              <a:t>say usually because a new format is on the rise and is fast becoming the new choice for web developers. </a:t>
            </a:r>
            <a:endParaRPr lang="en-US" dirty="0" smtClean="0"/>
          </a:p>
          <a:p>
            <a:pPr lvl="2"/>
            <a:r>
              <a:rPr lang="en-US" dirty="0" smtClean="0"/>
              <a:t>This </a:t>
            </a:r>
            <a:r>
              <a:rPr lang="en-US" dirty="0"/>
              <a:t>new format is JavaScript Object Notation (</a:t>
            </a:r>
            <a:r>
              <a:rPr lang="en-US" dirty="0" smtClean="0">
                <a:solidFill>
                  <a:srgbClr val="FF0000"/>
                </a:solidFill>
              </a:rPr>
              <a:t>JSON</a:t>
            </a:r>
            <a:r>
              <a:rPr lang="en-US" dirty="0" smtClean="0"/>
              <a:t>)</a:t>
            </a:r>
          </a:p>
          <a:p>
            <a:pPr lvl="1"/>
            <a:r>
              <a:rPr lang="en-US" dirty="0" smtClean="0"/>
              <a:t>In </a:t>
            </a:r>
            <a:r>
              <a:rPr lang="en-US" dirty="0"/>
              <a:t>this chapter, we will explore how to use XML and JSON to transmit </a:t>
            </a:r>
            <a:r>
              <a:rPr lang="en-US" dirty="0" smtClean="0"/>
              <a:t>data.</a:t>
            </a:r>
          </a:p>
          <a:p>
            <a:pPr lvl="1"/>
            <a:r>
              <a:rPr lang="en-US" dirty="0" smtClean="0"/>
              <a:t>We </a:t>
            </a:r>
            <a:r>
              <a:rPr lang="en-US" dirty="0"/>
              <a:t>will also discuss how the client and the server can parse or otherwise manipulate these </a:t>
            </a:r>
            <a:r>
              <a:rPr lang="en-US" dirty="0" smtClean="0"/>
              <a:t>formats.</a:t>
            </a:r>
          </a:p>
          <a:p>
            <a:pPr lvl="1"/>
            <a:r>
              <a:rPr lang="en-US" dirty="0" smtClean="0"/>
              <a:t>Of </a:t>
            </a:r>
            <a:r>
              <a:rPr lang="en-US" dirty="0"/>
              <a:t>course, a discussion of this nature would be incomplete without some points on the differences among browser versions, and how to make </a:t>
            </a:r>
            <a:r>
              <a:rPr lang="en-US" dirty="0" smtClean="0"/>
              <a:t>cross-browser-compatible </a:t>
            </a:r>
            <a:r>
              <a:rPr lang="en-US" dirty="0"/>
              <a:t>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browsers </a:t>
            </a:r>
            <a:r>
              <a:rPr lang="en-US" dirty="0"/>
              <a:t>have changed so much that it is difficult to draw a comparison between what the Web was then and what it is </a:t>
            </a:r>
            <a:r>
              <a:rPr lang="en-US" dirty="0" smtClean="0"/>
              <a:t>today</a:t>
            </a:r>
          </a:p>
          <a:p>
            <a:pPr lvl="1"/>
            <a:r>
              <a:rPr lang="en-US" dirty="0" smtClean="0"/>
              <a:t>Ajax’s </a:t>
            </a:r>
            <a:r>
              <a:rPr lang="en-US" dirty="0"/>
              <a:t>emergence </a:t>
            </a:r>
            <a:r>
              <a:rPr lang="en-US" dirty="0" smtClean="0"/>
              <a:t>signals</a:t>
            </a:r>
          </a:p>
          <a:p>
            <a:pPr lvl="2"/>
            <a:r>
              <a:rPr lang="en-US" dirty="0" smtClean="0"/>
              <a:t>the </a:t>
            </a:r>
            <a:r>
              <a:rPr lang="en-US" dirty="0">
                <a:solidFill>
                  <a:srgbClr val="FF0000"/>
                </a:solidFill>
              </a:rPr>
              <a:t>reinvention</a:t>
            </a:r>
            <a:r>
              <a:rPr lang="en-US" dirty="0"/>
              <a:t> of the </a:t>
            </a:r>
            <a:r>
              <a:rPr lang="en-US" dirty="0">
                <a:solidFill>
                  <a:srgbClr val="FF0000"/>
                </a:solidFill>
              </a:rPr>
              <a:t>Web</a:t>
            </a:r>
            <a:r>
              <a:rPr lang="en-US" dirty="0"/>
              <a:t>, </a:t>
            </a:r>
            <a:r>
              <a:rPr lang="en-US" dirty="0" smtClean="0"/>
              <a:t>and</a:t>
            </a:r>
          </a:p>
          <a:p>
            <a:pPr lvl="2"/>
            <a:r>
              <a:rPr lang="en-US" dirty="0" smtClean="0"/>
              <a:t>we </a:t>
            </a:r>
            <a:r>
              <a:rPr lang="en-US" dirty="0"/>
              <a:t>should take a look at just how much has </a:t>
            </a:r>
            <a:r>
              <a:rPr lang="en-US" dirty="0" smtClean="0"/>
              <a:t>changed</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3067789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a:t>
            </a:r>
          </a:p>
        </p:txBody>
      </p:sp>
      <p:sp>
        <p:nvSpPr>
          <p:cNvPr id="3" name="Content Placeholder 2"/>
          <p:cNvSpPr>
            <a:spLocks noGrp="1"/>
          </p:cNvSpPr>
          <p:nvPr>
            <p:ph idx="1"/>
          </p:nvPr>
        </p:nvSpPr>
        <p:spPr/>
        <p:txBody>
          <a:bodyPr/>
          <a:lstStyle/>
          <a:p>
            <a:r>
              <a:rPr lang="en-US" dirty="0" smtClean="0"/>
              <a:t>We </a:t>
            </a:r>
            <a:r>
              <a:rPr lang="en-US" dirty="0"/>
              <a:t>will start with XML, as it is part of the original meaning of Ajax. This section will cover the basics of how Ajax works and what to do with the XML that is sent back and forth between the client and the server. First, driving the Ajax component of an Ajax web application is the XMLHttpRequest object. This object allows for asynchronous communication between the client and the server. In other words, the client can start communicating with the server, and instead of the client freezing up and becoming unusable until that communication is complete, the client can continue to function like normal.</a:t>
            </a:r>
          </a:p>
          <a:p>
            <a:endParaRPr lang="en-US" dirty="0"/>
          </a:p>
          <a:p>
            <a:r>
              <a:rPr lang="en-US" dirty="0"/>
              <a:t>(Page 68).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3890399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JSON</a:t>
            </a:r>
          </a:p>
        </p:txBody>
      </p:sp>
      <p:sp>
        <p:nvSpPr>
          <p:cNvPr id="3" name="Content Placeholder 2"/>
          <p:cNvSpPr>
            <a:spLocks noGrp="1"/>
          </p:cNvSpPr>
          <p:nvPr>
            <p:ph idx="1"/>
          </p:nvPr>
        </p:nvSpPr>
        <p:spPr/>
        <p:txBody>
          <a:bodyPr/>
          <a:lstStyle/>
          <a:p>
            <a:r>
              <a:rPr lang="en-US" dirty="0" smtClean="0"/>
              <a:t>JSON </a:t>
            </a:r>
            <a:r>
              <a:rPr lang="en-US" dirty="0"/>
              <a:t>is a data exchange format that is a subset of the object literal notation in JavaScript. It has been gaining a lot of attention lately as a lightweight alternative to XML, especially in Ajax applications. Why is this? Because of the ability in JavaScript to parse information quickly using the eval( ) function. JSON does not require JavaScript, however, and you can use it as a simple exchange format for any scripting language. Here is an example of what JSON looks like:</a:t>
            </a:r>
          </a:p>
          <a:p>
            <a:endParaRPr lang="en-US" dirty="0"/>
          </a:p>
          <a:p>
            <a:r>
              <a:rPr lang="en-US" dirty="0"/>
              <a:t>(Page 86).</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249352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Data Exchange Format</a:t>
            </a:r>
          </a:p>
        </p:txBody>
      </p:sp>
      <p:sp>
        <p:nvSpPr>
          <p:cNvPr id="3" name="Content Placeholder 2"/>
          <p:cNvSpPr>
            <a:spLocks noGrp="1"/>
          </p:cNvSpPr>
          <p:nvPr>
            <p:ph idx="1"/>
          </p:nvPr>
        </p:nvSpPr>
        <p:spPr/>
        <p:txBody>
          <a:bodyPr/>
          <a:lstStyle/>
          <a:p>
            <a:r>
              <a:rPr lang="en-US" dirty="0" smtClean="0"/>
              <a:t>I </a:t>
            </a:r>
            <a:r>
              <a:rPr lang="en-US" dirty="0"/>
              <a:t>have shown you how to make Ajax calls between the client and the server with both XML and JSON. So which one should you use? I could tell you that you should use JSON because it is lightweight and easy to use on the client. Or, I could tell you that you should use XML because it is better able to describe data when complicated data sets are moved back and forth between the client and the server. I could tell you these things, but I am not going to. The fact is that it really is up to the developer and the situation that she is in. That’s not to say that you cannot make an informed opinion once I show you the facts about both XML and JSON. One of the arguments for JSON is that it is lightweight in nature. Earlier I said I would tell you whether the JSON example or the XML example was smaller in byte size: the JSON example contains 248 bytes (count them yourself if you like), whereas the XML example contains 240 bytes. So much for JSON being lightweight compared to XML. In reality, the complexity and size of the data being exchanged determines which format is smaller in size. Another argument for JSON is that it is easier to read by both humans and machines. It is true that it takes less time to parse through JSON than XML; thus, JSON is easier for the machine to “read.” It can actually take longer to eval( ) a JSON string than to create a DOM Document object depending on the size of the data. Based on this, you could say that for machines, it is a wash. But what about humans? I think that is a matter of developer opinion. Beauty is in the eye of the beholder, after all. Here are some arguments for XML. XML works as a good data exchange format for moving data between similar applications. XML is designed to have a structure that describes its data, enabling it to provide richer information. XML data is self-describing. XML supports internationalization of its data. XML is widely adopted by the technology industry.</a:t>
            </a:r>
          </a:p>
          <a:p>
            <a:endParaRPr lang="en-US" dirty="0"/>
          </a:p>
          <a:p>
            <a:r>
              <a:rPr lang="en-US" dirty="0"/>
              <a:t>(Page 92).</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569881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Quick Introduction to Client Frameworks</a:t>
            </a:r>
          </a:p>
        </p:txBody>
      </p:sp>
      <p:sp>
        <p:nvSpPr>
          <p:cNvPr id="3" name="Content Placeholder 2"/>
          <p:cNvSpPr>
            <a:spLocks noGrp="1"/>
          </p:cNvSpPr>
          <p:nvPr>
            <p:ph idx="1"/>
          </p:nvPr>
        </p:nvSpPr>
        <p:spPr/>
        <p:txBody>
          <a:bodyPr/>
          <a:lstStyle/>
          <a:p>
            <a:r>
              <a:rPr lang="en-US" dirty="0" smtClean="0"/>
              <a:t>Earlier </a:t>
            </a:r>
            <a:r>
              <a:rPr lang="en-US" dirty="0"/>
              <a:t>in the chapter, I used the Sarissa library to aid in XSLT and XPath development. Sarissa is one of many frameworks available for Ajax and JavaScript. It would not be practical to highlight all of them, but in this section I will cover a few of the most popular.</a:t>
            </a:r>
          </a:p>
          <a:p>
            <a:endParaRPr lang="en-US" dirty="0"/>
          </a:p>
          <a:p>
            <a:r>
              <a:rPr lang="en-US" dirty="0"/>
              <a:t>(Page 94).</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1747755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Simplifying Development</a:t>
            </a:r>
          </a:p>
        </p:txBody>
      </p:sp>
      <p:sp>
        <p:nvSpPr>
          <p:cNvPr id="3" name="Content Placeholder 2"/>
          <p:cNvSpPr>
            <a:spLocks noGrp="1"/>
          </p:cNvSpPr>
          <p:nvPr>
            <p:ph idx="1"/>
          </p:nvPr>
        </p:nvSpPr>
        <p:spPr/>
        <p:txBody>
          <a:bodyPr/>
          <a:lstStyle/>
          <a:p>
            <a:r>
              <a:rPr lang="en-US" dirty="0" smtClean="0"/>
              <a:t>In </a:t>
            </a:r>
            <a:r>
              <a:rPr lang="en-US" dirty="0"/>
              <a:t>general, frameworks are meant to ease the grunt work developers usually have to perform when building a foundation before beginning to code. Frameworks allow developers to jump right into the important functional parts of the application they are working on. Beyond that, good foundation frameworks such as Prototype also speed up the time it takes to program through the classes and functions they offer. In this section, we will explore some of the ways these foundations help with Ajax application programming, and how they will crop up throughout the rest of this book.</a:t>
            </a:r>
          </a:p>
          <a:p>
            <a:endParaRPr lang="en-US" dirty="0"/>
          </a:p>
          <a:p>
            <a:r>
              <a:rPr lang="en-US" dirty="0"/>
              <a:t>(Page 97).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1340870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Manipulating DOM</a:t>
            </a:r>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8025413" y="4211522"/>
            <a:ext cx="3833211" cy="2296223"/>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Having an efficient method to send a request to the server and pull back its response without having to refresh the whole page is very </a:t>
            </a:r>
            <a:r>
              <a:rPr lang="en-US" dirty="0" smtClean="0"/>
              <a:t>important.</a:t>
            </a:r>
          </a:p>
          <a:p>
            <a:pPr lvl="1"/>
            <a:r>
              <a:rPr lang="en-US" dirty="0" smtClean="0"/>
              <a:t>It </a:t>
            </a:r>
            <a:r>
              <a:rPr lang="en-US" dirty="0"/>
              <a:t>is only a small part of Ajax development, </a:t>
            </a:r>
            <a:r>
              <a:rPr lang="en-US" dirty="0" smtClean="0"/>
              <a:t>though.</a:t>
            </a:r>
          </a:p>
          <a:p>
            <a:pPr lvl="1"/>
            <a:r>
              <a:rPr lang="en-US" dirty="0" smtClean="0"/>
              <a:t>What </a:t>
            </a:r>
            <a:r>
              <a:rPr lang="en-US" dirty="0"/>
              <a:t>is more important to any Ajax web application is what is done with the data the client </a:t>
            </a:r>
            <a:r>
              <a:rPr lang="en-US" dirty="0" smtClean="0"/>
              <a:t>receives.</a:t>
            </a:r>
          </a:p>
          <a:p>
            <a:pPr lvl="1"/>
            <a:r>
              <a:rPr lang="en-US" dirty="0" smtClean="0"/>
              <a:t>There’s </a:t>
            </a:r>
            <a:r>
              <a:rPr lang="en-US" dirty="0"/>
              <a:t>a lot more work to do than </a:t>
            </a:r>
            <a:r>
              <a:rPr lang="en-US" dirty="0" smtClean="0"/>
              <a:t>just</a:t>
            </a:r>
          </a:p>
          <a:p>
            <a:pPr lvl="2"/>
            <a:r>
              <a:rPr lang="en-US" dirty="0" smtClean="0"/>
              <a:t>grabbing </a:t>
            </a:r>
            <a:r>
              <a:rPr lang="en-US" dirty="0"/>
              <a:t>the </a:t>
            </a:r>
            <a:r>
              <a:rPr lang="en-US" dirty="0" smtClean="0"/>
              <a:t>data</a:t>
            </a:r>
          </a:p>
          <a:p>
            <a:pPr lvl="2"/>
            <a:r>
              <a:rPr lang="en-US" dirty="0" smtClean="0"/>
              <a:t>formatting </a:t>
            </a:r>
            <a:r>
              <a:rPr lang="en-US" dirty="0"/>
              <a:t>it, </a:t>
            </a:r>
            <a:r>
              <a:rPr lang="en-US" dirty="0" smtClean="0"/>
              <a:t>and</a:t>
            </a:r>
          </a:p>
          <a:p>
            <a:pPr lvl="2"/>
            <a:r>
              <a:rPr lang="en-US" dirty="0" smtClean="0"/>
              <a:t>setting </a:t>
            </a:r>
            <a:r>
              <a:rPr lang="en-US" dirty="0"/>
              <a:t>it equal to the innerHTML of an </a:t>
            </a:r>
            <a:r>
              <a:rPr lang="en-US" dirty="0" smtClean="0"/>
              <a:t>element</a:t>
            </a:r>
          </a:p>
          <a:p>
            <a:pPr lvl="1"/>
            <a:r>
              <a:rPr lang="en-US" dirty="0" smtClean="0"/>
              <a:t>Understanding </a:t>
            </a:r>
            <a:r>
              <a:rPr lang="en-US" dirty="0"/>
              <a:t>how the HTML Document Object Model (</a:t>
            </a:r>
            <a:r>
              <a:rPr lang="en-US" dirty="0">
                <a:solidFill>
                  <a:srgbClr val="FF0000"/>
                </a:solidFill>
              </a:rPr>
              <a:t>DOM</a:t>
            </a:r>
            <a:r>
              <a:rPr lang="en-US" dirty="0"/>
              <a:t>) works and how to manipulate it is of utmost </a:t>
            </a:r>
            <a:r>
              <a:rPr lang="en-US" dirty="0" smtClean="0"/>
              <a:t>importance.</a:t>
            </a:r>
          </a:p>
          <a:p>
            <a:pPr lvl="1"/>
            <a:r>
              <a:rPr lang="en-US" dirty="0" smtClean="0"/>
              <a:t>I </a:t>
            </a:r>
            <a:r>
              <a:rPr lang="en-US" dirty="0"/>
              <a:t>like to think that this—</a:t>
            </a:r>
            <a:r>
              <a:rPr lang="en-US" dirty="0">
                <a:solidFill>
                  <a:srgbClr val="FF0000"/>
                </a:solidFill>
              </a:rPr>
              <a:t>manipulating the DOM</a:t>
            </a:r>
            <a:r>
              <a:rPr lang="en-US" dirty="0"/>
              <a:t>—is where the </a:t>
            </a:r>
            <a:r>
              <a:rPr lang="en-US" dirty="0">
                <a:solidFill>
                  <a:srgbClr val="FF0000"/>
                </a:solidFill>
              </a:rPr>
              <a:t>magic of Ajax</a:t>
            </a:r>
            <a:r>
              <a:rPr lang="en-US" dirty="0"/>
              <a:t> actually </a:t>
            </a:r>
            <a:r>
              <a:rPr lang="en-US" dirty="0" smtClean="0"/>
              <a:t>happens.</a:t>
            </a:r>
          </a:p>
          <a:p>
            <a:pPr lvl="1"/>
            <a:r>
              <a:rPr lang="en-US" dirty="0" smtClean="0"/>
              <a:t>This </a:t>
            </a:r>
            <a:r>
              <a:rPr lang="en-US" dirty="0"/>
              <a:t>is what </a:t>
            </a:r>
            <a:r>
              <a:rPr lang="en-US" dirty="0" smtClean="0"/>
              <a:t>gives</a:t>
            </a:r>
          </a:p>
          <a:p>
            <a:pPr lvl="2"/>
            <a:r>
              <a:rPr lang="en-US" dirty="0" smtClean="0"/>
              <a:t>Ajax </a:t>
            </a:r>
            <a:r>
              <a:rPr lang="en-US" dirty="0"/>
              <a:t>life </a:t>
            </a:r>
            <a:r>
              <a:rPr lang="en-US" dirty="0" smtClean="0"/>
              <a:t>and</a:t>
            </a:r>
          </a:p>
          <a:p>
            <a:pPr lvl="2"/>
            <a:r>
              <a:rPr lang="en-US" dirty="0" smtClean="0"/>
              <a:t>allows </a:t>
            </a:r>
            <a:r>
              <a:rPr lang="en-US" dirty="0"/>
              <a:t>application development on the </a:t>
            </a:r>
            <a:r>
              <a:rPr lang="en-US" dirty="0" smtClean="0"/>
              <a:t>Web</a:t>
            </a:r>
          </a:p>
          <a:p>
            <a:pPr lvl="1"/>
            <a:r>
              <a:rPr lang="en-US" dirty="0" smtClean="0"/>
              <a:t>The </a:t>
            </a:r>
            <a:r>
              <a:rPr lang="en-US" dirty="0"/>
              <a:t>first key to understanding how the DOM works is to examine the structure of a DOM </a:t>
            </a:r>
            <a:r>
              <a:rPr lang="en-US" dirty="0" smtClean="0"/>
              <a:t>object.</a:t>
            </a:r>
          </a:p>
          <a:p>
            <a:pPr lvl="1"/>
            <a:r>
              <a:rPr lang="en-US" dirty="0" smtClean="0"/>
              <a:t>Then </a:t>
            </a:r>
            <a:r>
              <a:rPr lang="en-US" dirty="0"/>
              <a:t>it will become clearer how the methods allow you to manipulate the DOM</a:t>
            </a:r>
            <a:r>
              <a:rPr lang="en-US" dirty="0" smtClean="0"/>
              <a:t>.</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the DOM</a:t>
            </a:r>
          </a:p>
        </p:txBody>
      </p:sp>
      <p:sp>
        <p:nvSpPr>
          <p:cNvPr id="3" name="Content Placeholder 2"/>
          <p:cNvSpPr>
            <a:spLocks noGrp="1"/>
          </p:cNvSpPr>
          <p:nvPr>
            <p:ph idx="1"/>
          </p:nvPr>
        </p:nvSpPr>
        <p:spPr/>
        <p:txBody>
          <a:bodyPr/>
          <a:lstStyle/>
          <a:p>
            <a:r>
              <a:rPr lang="en-US" dirty="0" smtClean="0"/>
              <a:t>The </a:t>
            </a:r>
            <a:r>
              <a:rPr lang="en-US" dirty="0"/>
              <a:t>structure of any DOM object is its document </a:t>
            </a:r>
            <a:r>
              <a:rPr lang="en-US" dirty="0" smtClean="0"/>
              <a:t>tree.</a:t>
            </a:r>
          </a:p>
          <a:p>
            <a:pPr lvl="1"/>
            <a:r>
              <a:rPr lang="en-US" dirty="0" smtClean="0"/>
              <a:t>The </a:t>
            </a:r>
            <a:r>
              <a:rPr lang="en-US" dirty="0"/>
              <a:t>document tree is made up </a:t>
            </a:r>
            <a:r>
              <a:rPr lang="en-US" dirty="0" smtClean="0"/>
              <a:t>of</a:t>
            </a:r>
          </a:p>
          <a:p>
            <a:pPr lvl="2"/>
            <a:r>
              <a:rPr lang="en-US" dirty="0" smtClean="0"/>
              <a:t>branches and</a:t>
            </a:r>
          </a:p>
          <a:p>
            <a:pPr lvl="2"/>
            <a:r>
              <a:rPr lang="en-US" dirty="0" smtClean="0"/>
              <a:t>Leaves</a:t>
            </a:r>
          </a:p>
          <a:p>
            <a:pPr lvl="1"/>
            <a:r>
              <a:rPr lang="en-US" dirty="0" smtClean="0"/>
              <a:t>Let’s </a:t>
            </a:r>
            <a:r>
              <a:rPr lang="en-US" dirty="0"/>
              <a:t>look at a simple XHTML document, shown in Example 5-1, to clarify</a:t>
            </a:r>
            <a:r>
              <a:rPr lang="en-US" dirty="0" smtClean="0"/>
              <a:t>.</a:t>
            </a:r>
          </a:p>
          <a:p>
            <a:endParaRPr lang="en-US" dirty="0" smtClean="0"/>
          </a:p>
          <a:p>
            <a:r>
              <a:rPr lang="en-US" dirty="0" smtClean="0"/>
              <a:t>(Page 103).</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10457179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We’ve Already Met</a:t>
            </a:r>
          </a:p>
        </p:txBody>
      </p:sp>
      <p:sp>
        <p:nvSpPr>
          <p:cNvPr id="3" name="Content Placeholder 2"/>
          <p:cNvSpPr>
            <a:spLocks noGrp="1"/>
          </p:cNvSpPr>
          <p:nvPr>
            <p:ph idx="1"/>
          </p:nvPr>
        </p:nvSpPr>
        <p:spPr/>
        <p:txBody>
          <a:bodyPr/>
          <a:lstStyle/>
          <a:p>
            <a:r>
              <a:rPr lang="en-US" dirty="0" smtClean="0"/>
              <a:t>The </a:t>
            </a:r>
            <a:r>
              <a:rPr lang="en-US" dirty="0"/>
              <a:t>methods that most greatly facilitate DOM Document object traversal might seem a little familiar, as you already met them in Chapter 4. These are getElementById( ) and </a:t>
            </a:r>
            <a:r>
              <a:rPr lang="en-US" dirty="0" err="1"/>
              <a:t>getElementsByTagName</a:t>
            </a:r>
            <a:r>
              <a:rPr lang="en-US" dirty="0"/>
              <a:t>( ). Add to these the Prototype library’s helper functions, and we have a good foundation for accessing specific elements on a document tree. Just to refresh, here are some common ways to access specific elements:</a:t>
            </a:r>
          </a:p>
          <a:p>
            <a:endParaRPr lang="en-US" dirty="0"/>
          </a:p>
          <a:p>
            <a:r>
              <a:rPr lang="en-US" dirty="0"/>
              <a:t>(Page 105).</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474575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DOM Elements, </a:t>
            </a:r>
            <a:r>
              <a:rPr lang="en-US" dirty="0" smtClean="0"/>
              <a:t>Attributes, Objects</a:t>
            </a:r>
            <a:endParaRPr lang="en-US" dirty="0"/>
          </a:p>
        </p:txBody>
      </p:sp>
      <p:sp>
        <p:nvSpPr>
          <p:cNvPr id="3" name="Content Placeholder 2"/>
          <p:cNvSpPr>
            <a:spLocks noGrp="1"/>
          </p:cNvSpPr>
          <p:nvPr>
            <p:ph idx="1"/>
          </p:nvPr>
        </p:nvSpPr>
        <p:spPr/>
        <p:txBody>
          <a:bodyPr/>
          <a:lstStyle/>
          <a:p>
            <a:r>
              <a:rPr lang="en-US" dirty="0" smtClean="0"/>
              <a:t>Elements </a:t>
            </a:r>
            <a:r>
              <a:rPr lang="en-US" dirty="0"/>
              <a:t>are the containers of all the data to be dynamically altered in an Ajax application. They can contain other elements, which contain still others, or they can simply hold a text node with data for the client. When we talk about these elements, we also want to discuss groups of them represented in document fragment objects. To round out this discussion on elements and objects, we will also consider text elements, since the value of these elements is the data in the application. Our discussion cannot center on just XHTML, either. You could need to alter XML received from a server response just as often as you need to alter the client’s page DOM. We will follow the W3C’s DOM Level 2Recommendation (the standard methods that are available to a developer from the browser) when discussing methods available to a DOM Document object unless I specify otherwise. This allows you to write more robust code utilizing the power of the DOM, instead of writing workarounds for functionality that may be needed in only a particular area.</a:t>
            </a:r>
          </a:p>
          <a:p>
            <a:endParaRPr lang="en-US" dirty="0"/>
          </a:p>
          <a:p>
            <a:r>
              <a:rPr lang="en-US" dirty="0"/>
              <a:t>(Page 106).</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42834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Page Components</a:t>
            </a:r>
          </a:p>
        </p:txBody>
      </p:sp>
      <p:sp>
        <p:nvSpPr>
          <p:cNvPr id="3" name="Content Placeholder 2"/>
          <p:cNvSpPr>
            <a:spLocks noGrp="1"/>
          </p:cNvSpPr>
          <p:nvPr>
            <p:ph idx="1"/>
          </p:nvPr>
        </p:nvSpPr>
        <p:spPr/>
        <p:txBody>
          <a:bodyPr/>
          <a:lstStyle/>
          <a:p>
            <a:r>
              <a:rPr lang="en-US" dirty="0" smtClean="0"/>
              <a:t>When </a:t>
            </a:r>
            <a:r>
              <a:rPr lang="en-US" dirty="0"/>
              <a:t>a carpenter goes to work every day, he takes all of his work </a:t>
            </a:r>
            <a:r>
              <a:rPr lang="en-US" dirty="0" smtClean="0"/>
              <a:t>tools:</a:t>
            </a:r>
          </a:p>
          <a:p>
            <a:pPr lvl="2"/>
            <a:r>
              <a:rPr lang="en-US" dirty="0" smtClean="0"/>
              <a:t>Hammer</a:t>
            </a:r>
          </a:p>
          <a:p>
            <a:pPr lvl="2"/>
            <a:r>
              <a:rPr lang="en-US" dirty="0" smtClean="0"/>
              <a:t>Saw</a:t>
            </a:r>
          </a:p>
          <a:p>
            <a:pPr lvl="2"/>
            <a:r>
              <a:rPr lang="en-US" dirty="0" smtClean="0"/>
              <a:t>Screwdrivers</a:t>
            </a:r>
          </a:p>
          <a:p>
            <a:pPr lvl="2"/>
            <a:r>
              <a:rPr lang="en-US" dirty="0" smtClean="0"/>
              <a:t>tape </a:t>
            </a:r>
            <a:r>
              <a:rPr lang="en-US" dirty="0"/>
              <a:t>measure, and </a:t>
            </a:r>
            <a:r>
              <a:rPr lang="en-US" dirty="0" smtClean="0"/>
              <a:t>more</a:t>
            </a:r>
          </a:p>
          <a:p>
            <a:pPr lvl="1"/>
            <a:r>
              <a:rPr lang="en-US" dirty="0" smtClean="0"/>
              <a:t>Those </a:t>
            </a:r>
            <a:r>
              <a:rPr lang="en-US" dirty="0"/>
              <a:t>tools, though, are not what makes a </a:t>
            </a:r>
            <a:r>
              <a:rPr lang="en-US" dirty="0" smtClean="0"/>
              <a:t>house.</a:t>
            </a:r>
          </a:p>
          <a:p>
            <a:pPr lvl="1"/>
            <a:r>
              <a:rPr lang="en-US" dirty="0" smtClean="0"/>
              <a:t>What </a:t>
            </a:r>
            <a:r>
              <a:rPr lang="en-US" dirty="0"/>
              <a:t>makes a house are the materials that go into </a:t>
            </a:r>
            <a:r>
              <a:rPr lang="en-US" dirty="0" smtClean="0"/>
              <a:t>it:</a:t>
            </a:r>
          </a:p>
          <a:p>
            <a:pPr lvl="2"/>
            <a:r>
              <a:rPr lang="en-US" dirty="0" smtClean="0"/>
              <a:t>concrete </a:t>
            </a:r>
            <a:r>
              <a:rPr lang="en-US" dirty="0"/>
              <a:t>for a </a:t>
            </a:r>
            <a:r>
              <a:rPr lang="en-US" dirty="0" smtClean="0"/>
              <a:t>foundation;</a:t>
            </a:r>
          </a:p>
          <a:p>
            <a:pPr lvl="2"/>
            <a:r>
              <a:rPr lang="en-US" dirty="0" smtClean="0"/>
              <a:t>wood </a:t>
            </a:r>
            <a:r>
              <a:rPr lang="en-US" dirty="0"/>
              <a:t>and nails for </a:t>
            </a:r>
            <a:r>
              <a:rPr lang="en-US" dirty="0" smtClean="0"/>
              <a:t>framing;</a:t>
            </a:r>
          </a:p>
          <a:p>
            <a:pPr lvl="2"/>
            <a:r>
              <a:rPr lang="en-US" dirty="0" smtClean="0"/>
              <a:t>brick</a:t>
            </a:r>
            <a:r>
              <a:rPr lang="en-US" dirty="0"/>
              <a:t>, stone, vinyl, or wood for the exterior—you get the </a:t>
            </a:r>
            <a:r>
              <a:rPr lang="en-US" dirty="0" smtClean="0"/>
              <a:t>idea</a:t>
            </a:r>
          </a:p>
          <a:p>
            <a:pPr lvl="1"/>
            <a:r>
              <a:rPr lang="en-US" dirty="0" smtClean="0"/>
              <a:t>When </a:t>
            </a:r>
            <a:r>
              <a:rPr lang="en-US" dirty="0"/>
              <a:t>we talk about </a:t>
            </a:r>
            <a:r>
              <a:rPr lang="en-US" dirty="0">
                <a:solidFill>
                  <a:srgbClr val="FF0000"/>
                </a:solidFill>
              </a:rPr>
              <a:t>web tools</a:t>
            </a:r>
            <a:r>
              <a:rPr lang="en-US" dirty="0"/>
              <a:t>, we are </a:t>
            </a:r>
            <a:r>
              <a:rPr lang="en-US" dirty="0">
                <a:solidFill>
                  <a:srgbClr val="FF0000"/>
                </a:solidFill>
              </a:rPr>
              <a:t>interested</a:t>
            </a:r>
            <a:r>
              <a:rPr lang="en-US" dirty="0"/>
              <a:t> in the </a:t>
            </a:r>
            <a:r>
              <a:rPr lang="en-US" dirty="0">
                <a:solidFill>
                  <a:srgbClr val="FF0000"/>
                </a:solidFill>
              </a:rPr>
              <a:t>materials that make </a:t>
            </a:r>
            <a:r>
              <a:rPr lang="en-US" dirty="0" smtClean="0">
                <a:solidFill>
                  <a:srgbClr val="FF0000"/>
                </a:solidFill>
              </a:rPr>
              <a:t>up</a:t>
            </a:r>
          </a:p>
          <a:p>
            <a:pPr lvl="2"/>
            <a:r>
              <a:rPr lang="en-US" dirty="0" smtClean="0"/>
              <a:t>the </a:t>
            </a:r>
            <a:r>
              <a:rPr lang="en-US" dirty="0"/>
              <a:t>web </a:t>
            </a:r>
            <a:r>
              <a:rPr lang="en-US" dirty="0" smtClean="0"/>
              <a:t>pages</a:t>
            </a:r>
          </a:p>
          <a:p>
            <a:pPr lvl="2"/>
            <a:r>
              <a:rPr lang="en-US" dirty="0" smtClean="0"/>
              <a:t>web </a:t>
            </a:r>
            <a:r>
              <a:rPr lang="en-US" dirty="0"/>
              <a:t>sites, </a:t>
            </a:r>
            <a:r>
              <a:rPr lang="en-US" dirty="0" smtClean="0"/>
              <a:t>and</a:t>
            </a:r>
          </a:p>
          <a:p>
            <a:pPr lvl="2"/>
            <a:r>
              <a:rPr lang="en-US" dirty="0" smtClean="0"/>
              <a:t>web </a:t>
            </a:r>
            <a:r>
              <a:rPr lang="en-US" dirty="0"/>
              <a:t>applications, </a:t>
            </a:r>
            <a:r>
              <a:rPr lang="en-US" dirty="0">
                <a:solidFill>
                  <a:srgbClr val="FF0000"/>
                </a:solidFill>
              </a:rPr>
              <a:t>not necessarily</a:t>
            </a:r>
            <a:r>
              <a:rPr lang="en-US" dirty="0"/>
              <a:t> the </a:t>
            </a:r>
            <a:r>
              <a:rPr lang="en-US" dirty="0">
                <a:solidFill>
                  <a:srgbClr val="FF0000"/>
                </a:solidFill>
              </a:rPr>
              <a:t>tools</a:t>
            </a:r>
            <a:r>
              <a:rPr lang="en-US" dirty="0"/>
              <a:t> that are used to build </a:t>
            </a:r>
            <a:r>
              <a:rPr lang="en-US" dirty="0" smtClean="0"/>
              <a:t>them</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350193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That Style</a:t>
            </a:r>
          </a:p>
        </p:txBody>
      </p:sp>
      <p:sp>
        <p:nvSpPr>
          <p:cNvPr id="3" name="Content Placeholder 2"/>
          <p:cNvSpPr>
            <a:spLocks noGrp="1"/>
          </p:cNvSpPr>
          <p:nvPr>
            <p:ph idx="1"/>
          </p:nvPr>
        </p:nvSpPr>
        <p:spPr/>
        <p:txBody>
          <a:bodyPr/>
          <a:lstStyle/>
          <a:p>
            <a:r>
              <a:rPr lang="en-US" dirty="0" smtClean="0"/>
              <a:t>Just </a:t>
            </a:r>
            <a:r>
              <a:rPr lang="en-US" dirty="0"/>
              <a:t>as methods and properties are available to developers to manipulate elements, attributes, and objects, so too are methods and properties available to manipulate the styles on a page programmatically. The methods and properties I describe here are part of the W3C’s Recommendation for the DOM. Note that Internet Explorer does not follow the W3C Recommendation for stylesheets in the DOM. I will cover this later in the chapter, in the section “What About Internet Explorer?” When stylesheets are loaded into the DOM, whether it is by a &lt;link&gt; or a &lt;style&gt; element on the page, each rule that is imported has a rule type associated with it (see Table 5-8). The DOM can then access all of the imported rules and manipulate them according to the developer’s designs.</a:t>
            </a:r>
          </a:p>
          <a:p>
            <a:endParaRPr lang="en-US" dirty="0"/>
          </a:p>
          <a:p>
            <a:r>
              <a:rPr lang="en-US" dirty="0"/>
              <a:t>(Page 117).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39320657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 in the DOM</a:t>
            </a:r>
          </a:p>
        </p:txBody>
      </p:sp>
      <p:sp>
        <p:nvSpPr>
          <p:cNvPr id="3" name="Content Placeholder 2"/>
          <p:cNvSpPr>
            <a:spLocks noGrp="1"/>
          </p:cNvSpPr>
          <p:nvPr>
            <p:ph idx="1"/>
          </p:nvPr>
        </p:nvSpPr>
        <p:spPr/>
        <p:txBody>
          <a:bodyPr/>
          <a:lstStyle/>
          <a:p>
            <a:r>
              <a:rPr lang="en-US" dirty="0" smtClean="0"/>
              <a:t>The </a:t>
            </a:r>
            <a:r>
              <a:rPr lang="en-US" dirty="0"/>
              <a:t>ability to manipulate events on the client is central to Web 2.0 and Ajax web applications. Whether it is a user moving the mouse over an object on the application, or typing some text, or clicking on a button, the events that fire from these actions are paramount to having any client-application interaction. All client events are broken out by Event modules. These modules are as follows:</a:t>
            </a:r>
          </a:p>
          <a:p>
            <a:endParaRPr lang="en-US" dirty="0"/>
          </a:p>
          <a:p>
            <a:r>
              <a:rPr lang="en-US" dirty="0"/>
              <a:t>(Page 129).</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2311995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 Stuff for Tables</a:t>
            </a:r>
          </a:p>
        </p:txBody>
      </p:sp>
      <p:sp>
        <p:nvSpPr>
          <p:cNvPr id="3" name="Content Placeholder 2"/>
          <p:cNvSpPr>
            <a:spLocks noGrp="1"/>
          </p:cNvSpPr>
          <p:nvPr>
            <p:ph idx="1"/>
          </p:nvPr>
        </p:nvSpPr>
        <p:spPr/>
        <p:txBody>
          <a:bodyPr/>
          <a:lstStyle/>
          <a:p>
            <a:r>
              <a:rPr lang="en-US" dirty="0" smtClean="0"/>
              <a:t>XHTML </a:t>
            </a:r>
            <a:r>
              <a:rPr lang="en-US" dirty="0"/>
              <a:t>tables have methods and properties that the other XHTML elements do not have. These special methods and properties are specifically designed for manipulating parts of the table in a more precise manner. To use these methods and properties, however, you must think of a table in the full XHTML specification. An XHTML table contains a &lt;caption&gt;, a &lt;</a:t>
            </a:r>
            <a:r>
              <a:rPr lang="en-US" dirty="0" err="1"/>
              <a:t>thead</a:t>
            </a:r>
            <a:r>
              <a:rPr lang="en-US" dirty="0"/>
              <a:t>&gt;, a &lt;</a:t>
            </a:r>
            <a:r>
              <a:rPr lang="en-US" dirty="0" err="1"/>
              <a:t>tfoot</a:t>
            </a:r>
            <a:r>
              <a:rPr lang="en-US" dirty="0"/>
              <a:t>&gt;, and any number of </a:t>
            </a:r>
            <a:r>
              <a:rPr lang="en-US" dirty="0" err="1"/>
              <a:t>tbodies</a:t>
            </a:r>
            <a:r>
              <a:rPr lang="en-US" dirty="0"/>
              <a:t>:</a:t>
            </a:r>
          </a:p>
          <a:p>
            <a:endParaRPr lang="en-US" dirty="0"/>
          </a:p>
          <a:p>
            <a:r>
              <a:rPr lang="en-US" dirty="0"/>
              <a:t>(Page 135).</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247339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innerHTML Evil?</a:t>
            </a:r>
          </a:p>
        </p:txBody>
      </p:sp>
      <p:sp>
        <p:nvSpPr>
          <p:cNvPr id="3" name="Content Placeholder 2"/>
          <p:cNvSpPr>
            <a:spLocks noGrp="1"/>
          </p:cNvSpPr>
          <p:nvPr>
            <p:ph idx="1"/>
          </p:nvPr>
        </p:nvSpPr>
        <p:spPr/>
        <p:txBody>
          <a:bodyPr/>
          <a:lstStyle/>
          <a:p>
            <a:r>
              <a:rPr lang="en-US" dirty="0" smtClean="0"/>
              <a:t>The </a:t>
            </a:r>
            <a:r>
              <a:rPr lang="en-US" dirty="0"/>
              <a:t>innerHTML property has caused much debate since Microsoft introduced it for Internet Explorer all those years ago. There are usually only two camps on this issue: those that support it wholeheartedly and those that believe it is evil. So, the question that needs to be answered is “Is innerHTML evil?”</a:t>
            </a:r>
          </a:p>
          <a:p>
            <a:endParaRPr lang="en-US" dirty="0"/>
          </a:p>
          <a:p>
            <a:r>
              <a:rPr lang="en-US" dirty="0"/>
              <a:t>(Page 138).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227358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Designing Ajax Interfaces</a:t>
            </a:r>
            <a:endParaRPr lang="en-US" dirty="0"/>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9763125" y="4764671"/>
            <a:ext cx="2095500" cy="1743075"/>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At this point, we have examined the basics of what it takes to create Ajax web applications—the standards that are used, the design patterns to follow, the server-side languages available, the frameworks, and the Document Object Model (DOM) methods and properties used to fetch data and manipulate the DOM. However, we have not discussed how to design the interface to your application. Just as important as the tools that go into building an application are the components that make up the user interface. The interface is how the end user (your main focus) interacts with and uses the application you have designed. Unless you design the interface with the user in mind from the beginning, parts of your application may be cumbersome to navigate, agitating people and discouraging them from using your Ajax web application in the future. Fortunately, there are ways to prevent this from happening. In addition to the general rules we created more than 15 years ago for desktop applications, other suggestions and guidelines were created specifically for web interfaces. With these as your guide, you should have no problems designing an interface that people find useful and enjoy interacting with. Designing Ajax interfaces covers four distinct yet related components: usability, functionality, visualization, and accessibility. By considering each component and the nuances they bring, you will design and create an application that users find intuitive, user-friendly, and easy to navigate.</a:t>
            </a:r>
          </a:p>
          <a:p>
            <a:endParaRPr lang="en-US" dirty="0"/>
          </a:p>
          <a:p>
            <a:r>
              <a:rPr lang="en-US" dirty="0"/>
              <a:t>(Page 141).</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Usability</a:t>
            </a:r>
          </a:p>
        </p:txBody>
      </p:sp>
      <p:sp>
        <p:nvSpPr>
          <p:cNvPr id="3" name="Content Placeholder 2"/>
          <p:cNvSpPr>
            <a:spLocks noGrp="1"/>
          </p:cNvSpPr>
          <p:nvPr>
            <p:ph idx="1"/>
          </p:nvPr>
        </p:nvSpPr>
        <p:spPr/>
        <p:txBody>
          <a:bodyPr/>
          <a:lstStyle/>
          <a:p>
            <a:r>
              <a:rPr lang="en-US" dirty="0" smtClean="0"/>
              <a:t>The </a:t>
            </a:r>
            <a:r>
              <a:rPr lang="en-US" dirty="0"/>
              <a:t>usability of an Ajax web application refers mainly to how easy the application is to navigate and manipulate, and how intuitive it is to the end user. If an application is usable, it is: • Structured • Simple • Tolerant</a:t>
            </a:r>
          </a:p>
          <a:p>
            <a:endParaRPr lang="en-US" dirty="0"/>
          </a:p>
          <a:p>
            <a:r>
              <a:rPr lang="en-US" dirty="0"/>
              <a:t>(Page 141).</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28762983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Functionality</a:t>
            </a:r>
          </a:p>
        </p:txBody>
      </p:sp>
      <p:sp>
        <p:nvSpPr>
          <p:cNvPr id="3" name="Content Placeholder 2"/>
          <p:cNvSpPr>
            <a:spLocks noGrp="1"/>
          </p:cNvSpPr>
          <p:nvPr>
            <p:ph idx="1"/>
          </p:nvPr>
        </p:nvSpPr>
        <p:spPr/>
        <p:txBody>
          <a:bodyPr/>
          <a:lstStyle/>
          <a:p>
            <a:r>
              <a:rPr lang="en-US" dirty="0" smtClean="0"/>
              <a:t>Functionality </a:t>
            </a:r>
            <a:r>
              <a:rPr lang="en-US" dirty="0"/>
              <a:t>refers to the features in an Ajax application that support a given task. The application’s functionality is directly related to its success on the Internet. If your application does not contain the functionality that web users have come to expect as standard, it cannot succeed. Going beyond what is standard and porting desktop functionality to the Web will set your application apart. Applications provide different types of functionality with the tools they use. Table 6-1 lists the different function types that can appear in an application.</a:t>
            </a:r>
          </a:p>
          <a:p>
            <a:endParaRPr lang="en-US" dirty="0"/>
          </a:p>
          <a:p>
            <a:r>
              <a:rPr lang="en-US" dirty="0"/>
              <a:t>(Page 153).</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38511668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Visualization</a:t>
            </a:r>
          </a:p>
        </p:txBody>
      </p:sp>
      <p:sp>
        <p:nvSpPr>
          <p:cNvPr id="3" name="Content Placeholder 2"/>
          <p:cNvSpPr>
            <a:spLocks noGrp="1"/>
          </p:cNvSpPr>
          <p:nvPr>
            <p:ph idx="1"/>
          </p:nvPr>
        </p:nvSpPr>
        <p:spPr/>
        <p:txBody>
          <a:bodyPr/>
          <a:lstStyle/>
          <a:p>
            <a:r>
              <a:rPr lang="en-US" dirty="0"/>
              <a:t>Visualization is all about the look of the application. It concerns creating an application that is aesthetically pleasing and that visually keeps the user’s interest, while avoiding any potential distractions by including unnecessary components. Although it can be tempting to add “bells and whistles” to an application just because you can, they will only distract from the application and should be included only if the client has requested them.</a:t>
            </a:r>
          </a:p>
          <a:p>
            <a:endParaRPr lang="en-US" dirty="0"/>
          </a:p>
          <a:p>
            <a:r>
              <a:rPr lang="en-US" dirty="0"/>
              <a:t>(Page 158).</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14877605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Accessibility</a:t>
            </a:r>
          </a:p>
        </p:txBody>
      </p:sp>
      <p:sp>
        <p:nvSpPr>
          <p:cNvPr id="3" name="Content Placeholder 2"/>
          <p:cNvSpPr>
            <a:spLocks noGrp="1"/>
          </p:cNvSpPr>
          <p:nvPr>
            <p:ph idx="1"/>
          </p:nvPr>
        </p:nvSpPr>
        <p:spPr/>
        <p:txBody>
          <a:bodyPr/>
          <a:lstStyle/>
          <a:p>
            <a:r>
              <a:rPr lang="en-US" dirty="0"/>
              <a:t>Accessibility in web design is a hot topic, and for good reason. The Internet was born only recently, and now gives us unprecedented access to information, news, entertainment, and commerce at our fingertips—so much so that most of us cannot imagine life without the Web.</a:t>
            </a:r>
          </a:p>
          <a:p>
            <a:endParaRPr lang="en-US" dirty="0"/>
          </a:p>
          <a:p>
            <a:r>
              <a:rPr lang="en-US" dirty="0"/>
              <a:t>(Page 167).</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Tree>
    <p:extLst>
      <p:ext uri="{BB962C8B-B14F-4D97-AF65-F5344CB8AC3E}">
        <p14:creationId xmlns:p14="http://schemas.microsoft.com/office/powerpoint/2010/main" val="105411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a:t>
            </a:r>
            <a:r>
              <a:rPr lang="en-US" dirty="0" smtClean="0"/>
              <a:t>Components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Those </a:t>
            </a:r>
            <a:r>
              <a:rPr lang="en-US" dirty="0"/>
              <a:t>discussions are best left for other books that can focus more tightly on individual </a:t>
            </a:r>
            <a:r>
              <a:rPr lang="en-US" dirty="0" smtClean="0"/>
              <a:t>tools.</a:t>
            </a:r>
          </a:p>
          <a:p>
            <a:pPr lvl="1"/>
            <a:r>
              <a:rPr lang="en-US" dirty="0" smtClean="0"/>
              <a:t>Here,</a:t>
            </a:r>
          </a:p>
          <a:p>
            <a:pPr lvl="2"/>
            <a:r>
              <a:rPr lang="en-US" dirty="0" smtClean="0"/>
              <a:t>we </a:t>
            </a:r>
            <a:r>
              <a:rPr lang="en-US" dirty="0"/>
              <a:t>want to take a closer look at these web tools (the components or materials, if you will), </a:t>
            </a:r>
            <a:r>
              <a:rPr lang="en-US" dirty="0" smtClean="0"/>
              <a:t>and</a:t>
            </a:r>
          </a:p>
          <a:p>
            <a:pPr lvl="2"/>
            <a:r>
              <a:rPr lang="en-US" dirty="0" smtClean="0"/>
              <a:t>see </a:t>
            </a:r>
            <a:r>
              <a:rPr lang="en-US" dirty="0"/>
              <a:t>how these </a:t>
            </a:r>
            <a:r>
              <a:rPr lang="en-US" dirty="0">
                <a:solidFill>
                  <a:srgbClr val="FF0000"/>
                </a:solidFill>
              </a:rPr>
              <a:t>components</a:t>
            </a:r>
            <a:r>
              <a:rPr lang="en-US" dirty="0"/>
              <a:t> have changed over the history of the Web—especially since the introduction of </a:t>
            </a:r>
            <a:r>
              <a:rPr lang="en-US" dirty="0" smtClean="0">
                <a:solidFill>
                  <a:srgbClr val="FF0000"/>
                </a:solidFill>
              </a:rPr>
              <a:t>Ajax</a:t>
            </a:r>
            <a:endParaRPr lang="en-US" dirty="0"/>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396091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Ajax Interface</a:t>
            </a:r>
          </a:p>
        </p:txBody>
      </p:sp>
      <p:sp>
        <p:nvSpPr>
          <p:cNvPr id="3" name="Content Placeholder 2"/>
          <p:cNvSpPr>
            <a:spLocks noGrp="1"/>
          </p:cNvSpPr>
          <p:nvPr>
            <p:ph idx="1"/>
          </p:nvPr>
        </p:nvSpPr>
        <p:spPr/>
        <p:txBody>
          <a:bodyPr/>
          <a:lstStyle/>
          <a:p>
            <a:r>
              <a:rPr lang="en-US" dirty="0" smtClean="0"/>
              <a:t>What </a:t>
            </a:r>
            <a:r>
              <a:rPr lang="en-US" dirty="0"/>
              <a:t>does all this have to do with Ajax applications? Everything. An Ajax application encompasses all of these different ideas—usability, functionality, visualization, and accessibility. An Ajax application should follow all of these web design issues, as all of these are important for any application on the Web. Remember what I said in Chapter 2, though: Ajax has its place. Do not force an application to have an Ajax interface just to say that it has one. You should use Ajax when it is necessary or required. You are defeating the purpose of its very design if you do not follow this and instead create an application that is not usable or functional, is visually unappealing, or has accessibility issues. A good example of an Ajax design working on the Web is Gmail, found at http:// www.gmail.com/. Figure 6-14 shows what the application looks like from the browser.</a:t>
            </a:r>
          </a:p>
          <a:p>
            <a:endParaRPr lang="en-US" dirty="0"/>
          </a:p>
          <a:p>
            <a:r>
              <a:rPr lang="en-US" dirty="0"/>
              <a:t>(Page 171).</a:t>
            </a:r>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1216532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9305925" y="4736096"/>
            <a:ext cx="2552700" cy="1771650"/>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26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26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26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99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11305</Words>
  <Application>Microsoft Office PowerPoint</Application>
  <PresentationFormat>Widescreen</PresentationFormat>
  <Paragraphs>785</Paragraphs>
  <Slides>99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Intro              |</vt:lpstr>
      <vt:lpstr>Intro             ||</vt:lpstr>
      <vt:lpstr>Web Page Components</vt:lpstr>
      <vt:lpstr>Web Page Components         |</vt:lpstr>
      <vt:lpstr>Classic Web Components</vt:lpstr>
      <vt:lpstr>Classic Web Components        |</vt:lpstr>
      <vt:lpstr>NOTE</vt:lpstr>
      <vt:lpstr>Ajax</vt:lpstr>
      <vt:lpstr>Ajax              |</vt:lpstr>
      <vt:lpstr>Case Study</vt:lpstr>
      <vt:lpstr>The application then</vt:lpstr>
      <vt:lpstr>The application then          |</vt:lpstr>
      <vt:lpstr>Figure 1-1 || 1-2</vt:lpstr>
      <vt:lpstr>The application now</vt:lpstr>
      <vt:lpstr>The application now          |</vt:lpstr>
      <vt:lpstr>The application now         ||</vt:lpstr>
      <vt:lpstr>Figure 1-3 || 1-4</vt:lpstr>
      <vt:lpstr>NOTE</vt:lpstr>
      <vt:lpstr>Modern Web Standards</vt:lpstr>
      <vt:lpstr>Modern Web Standards         |</vt:lpstr>
      <vt:lpstr>Standards Bodies</vt:lpstr>
      <vt:lpstr>NOTE</vt:lpstr>
      <vt:lpstr>XHTML</vt:lpstr>
      <vt:lpstr>XHTML             |</vt:lpstr>
      <vt:lpstr>Example 1-1</vt:lpstr>
      <vt:lpstr>XHTML Potential</vt:lpstr>
      <vt:lpstr>XHTML Potential           |</vt:lpstr>
      <vt:lpstr>The New Kid on the Block?</vt:lpstr>
      <vt:lpstr>JavaScript</vt:lpstr>
      <vt:lpstr>JavaScript             |</vt:lpstr>
      <vt:lpstr>The DOM</vt:lpstr>
      <vt:lpstr>The DOM             |</vt:lpstr>
      <vt:lpstr>Cascading Style Sheets (CSS)</vt:lpstr>
      <vt:lpstr>XML</vt:lpstr>
      <vt:lpstr>Syndication</vt:lpstr>
      <vt:lpstr>RSS</vt:lpstr>
      <vt:lpstr>Atom</vt:lpstr>
      <vt:lpstr>XSLT</vt:lpstr>
      <vt:lpstr>Browsers</vt:lpstr>
      <vt:lpstr>Gecko</vt:lpstr>
      <vt:lpstr>Trident</vt:lpstr>
      <vt:lpstr>KHTML/WebKit</vt:lpstr>
      <vt:lpstr>Presto</vt:lpstr>
      <vt:lpstr>Others</vt:lpstr>
      <vt:lpstr>Standards Compliance</vt:lpstr>
      <vt:lpstr>Welcome to Web 2.0</vt:lpstr>
      <vt:lpstr>PowerPoint Presentation</vt:lpstr>
      <vt:lpstr>Intro</vt:lpstr>
      <vt:lpstr>The Transition</vt:lpstr>
      <vt:lpstr>Basic Web and Ajax Design Patterns</vt:lpstr>
      <vt:lpstr>Application Environments</vt:lpstr>
      <vt:lpstr>The Developer</vt:lpstr>
      <vt:lpstr>What Ajax Is Not</vt:lpstr>
      <vt:lpstr>PowerPoint Presentation</vt:lpstr>
      <vt:lpstr>Intro</vt:lpstr>
      <vt:lpstr>The Web Server</vt:lpstr>
      <vt:lpstr>Server-Side Scripting</vt:lpstr>
      <vt:lpstr>Databases</vt:lpstr>
      <vt:lpstr>Getting Data Into &amp; Out - Relational Databases</vt:lpstr>
      <vt:lpstr>Interfacing the Interface</vt:lpstr>
      <vt:lpstr>Frameworks and Languages</vt:lpstr>
      <vt:lpstr>What Good Are Frameworks?</vt:lpstr>
      <vt:lpstr>PowerPoint Presentation</vt:lpstr>
      <vt:lpstr>Intro</vt:lpstr>
      <vt:lpstr>XML</vt:lpstr>
      <vt:lpstr>JSON</vt:lpstr>
      <vt:lpstr>Choosing a Data Exchange Format</vt:lpstr>
      <vt:lpstr>A Quick Introduction to Client Frameworks</vt:lpstr>
      <vt:lpstr>Simplifying Development</vt:lpstr>
      <vt:lpstr>PowerPoint Presentation</vt:lpstr>
      <vt:lpstr>Intro</vt:lpstr>
      <vt:lpstr>Understanding the DOM</vt:lpstr>
      <vt:lpstr>We’ve Already Met</vt:lpstr>
      <vt:lpstr>Manipulating DOM Elements, Attributes, Objects</vt:lpstr>
      <vt:lpstr>Change That Style</vt:lpstr>
      <vt:lpstr>Events in the DOM</vt:lpstr>
      <vt:lpstr>DOM Stuff for Tables</vt:lpstr>
      <vt:lpstr>Is innerHTML Evil?</vt:lpstr>
      <vt:lpstr>PowerPoint Presentation</vt:lpstr>
      <vt:lpstr>Intro</vt:lpstr>
      <vt:lpstr>Usability</vt:lpstr>
      <vt:lpstr>Functionality</vt:lpstr>
      <vt:lpstr>Visualization</vt:lpstr>
      <vt:lpstr>Accessibility</vt:lpstr>
      <vt:lpstr>The Ajax Interface</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166</cp:revision>
  <dcterms:created xsi:type="dcterms:W3CDTF">2018-04-26T03:21:35Z</dcterms:created>
  <dcterms:modified xsi:type="dcterms:W3CDTF">2018-07-01T03:05:32Z</dcterms:modified>
</cp:coreProperties>
</file>