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handoutMasterIdLst>
    <p:handoutMasterId r:id="rId69"/>
  </p:handoutMasterIdLst>
  <p:sldIdLst>
    <p:sldId id="336" r:id="rId2"/>
    <p:sldId id="33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3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FAB16E-5018-405F-BDED-ED97E271102A}">
          <p14:sldIdLst>
            <p14:sldId id="336"/>
            <p14:sldId id="337"/>
          </p14:sldIdLst>
        </p14:section>
        <p14:section name="1st Component" id="{5221E4B0-D04C-4C97-92DD-35CFDCFF5EEA}">
          <p14:sldIdLst>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Lst>
        </p14:section>
        <p14:section name="TS Intro" id="{6E7FDFE9-526A-4E5E-9099-D726EEDC965A}">
          <p14:sldIdLst>
            <p14:sldId id="293"/>
            <p14:sldId id="294"/>
            <p14:sldId id="295"/>
            <p14:sldId id="296"/>
            <p14:sldId id="297"/>
            <p14:sldId id="298"/>
            <p14:sldId id="299"/>
            <p14:sldId id="300"/>
            <p14:sldId id="301"/>
          </p14:sldIdLst>
        </p14:section>
        <p14:section name="Properties &amp; Events in Components" id="{40F24845-BAB1-440D-815A-FC4BBA1FE995}">
          <p14:sldIdLst>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Lst>
        </p14:section>
        <p14:section name="Untitled Section" id="{040750CA-774B-4685-8973-137B1A1F625D}">
          <p14:sldIdLst/>
        </p14:section>
        <p14:section name="Untitled Section" id="{879818EC-0F2E-4AA8-9F66-6DAC53927F46}">
          <p14:sldIdLst/>
        </p14:section>
        <p14:section name="Appendix Section" id="{79A0D631-C310-445C-99B1-039B751FF2F1}">
          <p14:sldIdLst>
            <p14:sldId id="33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35" autoAdjust="0"/>
    <p:restoredTop sz="96552" autoAdjust="0"/>
  </p:normalViewPr>
  <p:slideViewPr>
    <p:cSldViewPr snapToGrid="0">
      <p:cViewPr varScale="1">
        <p:scale>
          <a:sx n="114" d="100"/>
          <a:sy n="114" d="100"/>
        </p:scale>
        <p:origin x="228" y="84"/>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5/25/2018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5/25/2018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r>
              <a:rPr lang="en-US" smtClean="0"/>
              <a:t>26 Apr 2018</a:t>
            </a:r>
            <a:endParaRPr lang="en-US" dirty="0"/>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5469226" y="6569926"/>
            <a:ext cx="1611018" cy="276999"/>
          </a:xfrm>
          <a:prstGeom prst="rect">
            <a:avLst/>
          </a:prstGeom>
          <a:noFill/>
        </p:spPr>
        <p:txBody>
          <a:bodyPr wrap="none" lIns="0" tIns="0" rIns="0" bIns="0" rtlCol="0">
            <a:spAutoFit/>
          </a:bodyPr>
          <a:lstStyle/>
          <a:p>
            <a:r>
              <a:rPr lang="en-US" sz="1800" dirty="0" smtClean="0">
                <a:solidFill>
                  <a:srgbClr val="3F1779"/>
                </a:solidFill>
                <a:latin typeface="Brush Script MT" panose="03060802040406070304" pitchFamily="66" charset="0"/>
              </a:rPr>
              <a:t>Royal Sapphire Edu</a:t>
            </a:r>
            <a:endParaRPr lang="en-US" sz="1800" dirty="0">
              <a:solidFill>
                <a:prstClr val="black">
                  <a:lumMod val="75000"/>
                  <a:lumOff val="25000"/>
                </a:prstClr>
              </a:solidFill>
              <a:latin typeface="Gill Sans MT" panose="020B0502020104020203"/>
            </a:endParaRPr>
          </a:p>
        </p:txBody>
      </p: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6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deeleman/learningangular2/blob/master/chapter_01/package.json" TargetMode="Externa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Angular 2</a:t>
            </a:r>
            <a:endParaRPr lang="en-US" dirty="0"/>
          </a:p>
        </p:txBody>
      </p:sp>
      <p:sp>
        <p:nvSpPr>
          <p:cNvPr id="3" name="Date Placeholder 2"/>
          <p:cNvSpPr>
            <a:spLocks noGrp="1"/>
          </p:cNvSpPr>
          <p:nvPr>
            <p:ph type="dt" sz="half" idx="2"/>
          </p:nvPr>
        </p:nvSpPr>
        <p:spPr/>
        <p:txBody>
          <a:bodyPr/>
          <a:lstStyle/>
          <a:p>
            <a:r>
              <a:rPr lang="en-US" smtClean="0"/>
              <a:t>26 Apr 2018</a:t>
            </a:r>
            <a:endParaRPr lang="en-US" dirty="0"/>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17497859"/>
              </p:ext>
            </p:extLst>
          </p:nvPr>
        </p:nvGraphicFramePr>
        <p:xfrm>
          <a:off x="6890265" y="3340665"/>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kern="1200" baseline="0" smtClean="0">
                          <a:solidFill>
                            <a:schemeClr val="dk1"/>
                          </a:solidFill>
                          <a:latin typeface="Gill Sans MT" panose="020B0502020104020203" pitchFamily="34" charset="0"/>
                          <a:ea typeface="+mn-ea"/>
                          <a:cs typeface="+mn-cs"/>
                        </a:rPr>
                        <a:t>26 </a:t>
                      </a:r>
                      <a:r>
                        <a:rPr lang="en-US" sz="1400" kern="1200" smtClean="0">
                          <a:solidFill>
                            <a:schemeClr val="dk1"/>
                          </a:solidFill>
                          <a:latin typeface="Gill Sans MT" panose="020B0502020104020203" pitchFamily="34" charset="0"/>
                          <a:ea typeface="+mn-ea"/>
                          <a:cs typeface="+mn-cs"/>
                        </a:rPr>
                        <a:t>Apr </a:t>
                      </a:r>
                      <a:r>
                        <a:rPr lang="en-US" sz="1400" kern="1200" dirty="0" smtClean="0">
                          <a:solidFill>
                            <a:schemeClr val="dk1"/>
                          </a:solidFill>
                          <a:latin typeface="Gill Sans MT" panose="020B0502020104020203" pitchFamily="34" charset="0"/>
                          <a:ea typeface="+mn-ea"/>
                          <a:cs typeface="+mn-cs"/>
                        </a:rPr>
                        <a:t>18</a:t>
                      </a:r>
                      <a:endParaRPr lang="en-US" sz="1400" kern="1200" dirty="0">
                        <a:solidFill>
                          <a:schemeClr val="dk1"/>
                        </a:solidFill>
                        <a:latin typeface="Gill Sans MT" panose="020B0502020104020203" pitchFamily="34" charset="0"/>
                        <a:ea typeface="+mn-ea"/>
                        <a:cs typeface="+mn-cs"/>
                      </a:endParaRPr>
                    </a:p>
                  </a:txBody>
                  <a:tcPr/>
                </a:tc>
                <a:tc>
                  <a:txBody>
                    <a:bodyPr/>
                    <a:lstStyle/>
                    <a:p>
                      <a:r>
                        <a:rPr lang="en-US" sz="1400" kern="1200" dirty="0" smtClean="0">
                          <a:solidFill>
                            <a:schemeClr val="dk1"/>
                          </a:solidFill>
                          <a:latin typeface="Gill Sans MT" panose="020B0502020104020203" pitchFamily="34" charset="0"/>
                          <a:ea typeface="+mn-ea"/>
                          <a:cs typeface="+mn-cs"/>
                        </a:rPr>
                        <a:t>Start</a:t>
                      </a:r>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endParaRPr lang="en-US" sz="1400" kern="1200" dirty="0" smtClean="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endParaRPr lang="en-US" sz="1400" kern="1200" dirty="0">
                        <a:solidFill>
                          <a:schemeClr val="dk1"/>
                        </a:solidFill>
                        <a:latin typeface="Gill Sans MT" panose="020B0502020104020203" pitchFamily="34" charset="0"/>
                        <a:ea typeface="+mn-ea"/>
                        <a:cs typeface="+mn-cs"/>
                      </a:endParaRPr>
                    </a:p>
                  </a:txBody>
                  <a:tcPr/>
                </a:tc>
                <a:tc>
                  <a:txBody>
                    <a:bodyPr/>
                    <a:lstStyle/>
                    <a:p>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52433832"/>
              </p:ext>
            </p:extLst>
          </p:nvPr>
        </p:nvGraphicFramePr>
        <p:xfrm>
          <a:off x="9350479" y="3340662"/>
          <a:ext cx="2392788" cy="2830275"/>
        </p:xfrm>
        <a:graphic>
          <a:graphicData uri="http://schemas.openxmlformats.org/drawingml/2006/table">
            <a:tbl>
              <a:tblPr>
                <a:tableStyleId>{69CF1AB2-1976-4502-BF36-3FF5EA218861}</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915895731"/>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126986426"/>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283472548"/>
                  </a:ext>
                </a:extLst>
              </a:tr>
              <a:tr h="314475">
                <a:tc>
                  <a:txBody>
                    <a:bodyPr/>
                    <a:lstStyle/>
                    <a:p>
                      <a:pPr marL="0" algn="l" defTabSz="914400" rtl="0" eaLnBrk="1" latinLnBrk="0" hangingPunct="1"/>
                      <a:endParaRPr lang="en-US" sz="1400" kern="1200" dirty="0" smtClean="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170345813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733363448"/>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274355365"/>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587235144"/>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656554897"/>
                  </a:ext>
                </a:extLst>
              </a:tr>
              <a:tr h="314475">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tc>
                  <a:txBody>
                    <a:bodyPr/>
                    <a:lstStyle/>
                    <a:p>
                      <a:pPr marL="0" algn="l" defTabSz="914400" rtl="0" eaLnBrk="1" latinLnBrk="0" hangingPunct="1"/>
                      <a:endParaRPr lang="en-US" sz="1400" kern="1200" dirty="0">
                        <a:solidFill>
                          <a:schemeClr val="dk1"/>
                        </a:solidFill>
                        <a:latin typeface="Gill Sans MT" panose="020B0502020104020203" pitchFamily="34" charset="0"/>
                        <a:ea typeface="+mn-ea"/>
                        <a:cs typeface="+mn-cs"/>
                      </a:endParaRPr>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871771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Why TypeScript over other syntaxes</a:t>
            </a:r>
            <a:r>
              <a:rPr lang="en-US" dirty="0" smtClean="0"/>
              <a:t>?</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Angular 2 applications can be coded in a wide variety of languages and syntaxes: ECMAScript 5, Dart, ECMAScript 6, TypeScript, or ECMAScript </a:t>
            </a:r>
            <a:r>
              <a:rPr lang="en-US" sz="2000" dirty="0" smtClean="0"/>
              <a:t>7.</a:t>
            </a:r>
          </a:p>
          <a:p>
            <a:pPr marL="461963">
              <a:buFont typeface="Wingdings" panose="05000000000000000000" pitchFamily="2" charset="2"/>
              <a:buChar char="§"/>
            </a:pPr>
            <a:r>
              <a:rPr lang="en-US" sz="2000" dirty="0" smtClean="0"/>
              <a:t>TypeScript </a:t>
            </a:r>
            <a:r>
              <a:rPr lang="en-US" sz="2000" dirty="0"/>
              <a:t>is a typed superset of </a:t>
            </a:r>
            <a:r>
              <a:rPr lang="en-US" sz="2000" dirty="0">
                <a:solidFill>
                  <a:srgbClr val="FF0000"/>
                </a:solidFill>
              </a:rPr>
              <a:t>ECMAScript 6</a:t>
            </a:r>
            <a:r>
              <a:rPr lang="en-US" sz="2000" dirty="0"/>
              <a:t> (also known as ECMAScript 2015) that compiles to plain JavaScript and is widely supported by modern </a:t>
            </a:r>
            <a:r>
              <a:rPr lang="en-US" sz="2000" dirty="0" smtClean="0"/>
              <a:t>OSes.</a:t>
            </a:r>
          </a:p>
          <a:p>
            <a:pPr marL="461963">
              <a:buFont typeface="Wingdings" panose="05000000000000000000" pitchFamily="2" charset="2"/>
              <a:buChar char="§"/>
            </a:pPr>
            <a:r>
              <a:rPr lang="en-US" sz="2000" dirty="0" smtClean="0"/>
              <a:t>It </a:t>
            </a:r>
            <a:r>
              <a:rPr lang="en-US" sz="2000" dirty="0"/>
              <a:t>features a sound object-oriented design and supports annotations, decorators, and type </a:t>
            </a:r>
            <a:r>
              <a:rPr lang="en-US" sz="2000" dirty="0" smtClean="0"/>
              <a:t>checking.</a:t>
            </a:r>
          </a:p>
          <a:p>
            <a:pPr marL="461963">
              <a:buFont typeface="Wingdings" panose="05000000000000000000" pitchFamily="2" charset="2"/>
              <a:buChar char="§"/>
            </a:pPr>
            <a:r>
              <a:rPr lang="en-US" sz="2000" dirty="0" smtClean="0"/>
              <a:t>The </a:t>
            </a:r>
            <a:r>
              <a:rPr lang="en-US" sz="2000" dirty="0"/>
              <a:t>reason why we picked (and obviously recommend) TypeScript as the syntax of choice for instructing how to develop Angular 2 applications in this book is based on the fact that Angular 2 itself is written in this </a:t>
            </a:r>
            <a:r>
              <a:rPr lang="en-US" sz="2000" dirty="0" smtClean="0"/>
              <a:t>language.</a:t>
            </a:r>
          </a:p>
          <a:p>
            <a:pPr marL="461963">
              <a:buFont typeface="Wingdings" panose="05000000000000000000" pitchFamily="2" charset="2"/>
              <a:buChar char="§"/>
            </a:pPr>
            <a:r>
              <a:rPr lang="en-US" sz="2000" dirty="0" smtClean="0"/>
              <a:t>Being </a:t>
            </a:r>
            <a:r>
              <a:rPr lang="en-US" sz="2000" dirty="0"/>
              <a:t>proficient in TypeScript will give the developer an enormous advantage when it comes to understanding the guts of the </a:t>
            </a:r>
            <a:r>
              <a:rPr lang="en-US" sz="2000" dirty="0" smtClean="0"/>
              <a:t>framework.</a:t>
            </a:r>
          </a:p>
          <a:p>
            <a:pPr marL="461963">
              <a:buFont typeface="Wingdings" panose="05000000000000000000" pitchFamily="2" charset="2"/>
              <a:buChar char="§"/>
            </a:pPr>
            <a:r>
              <a:rPr lang="en-US" sz="2000" dirty="0" smtClean="0"/>
              <a:t>On </a:t>
            </a:r>
            <a:r>
              <a:rPr lang="en-US" sz="2000" dirty="0"/>
              <a:t>the other hand, it is worth remarking that TypeScript's support for annotations and type introspection turns out to be paramount when it comes to managing dependency injection and type binding between components with a minimum code footprint, as we will see further down the line in this </a:t>
            </a:r>
            <a:r>
              <a:rPr lang="en-US" sz="2000" dirty="0" smtClean="0"/>
              <a:t>book.</a:t>
            </a:r>
          </a:p>
          <a:p>
            <a:pPr marL="461963">
              <a:buFont typeface="Wingdings" panose="05000000000000000000" pitchFamily="2" charset="2"/>
              <a:buChar char="§"/>
            </a:pPr>
            <a:r>
              <a:rPr lang="en-US" sz="2000" dirty="0" smtClean="0"/>
              <a:t>Ultimately</a:t>
            </a:r>
            <a:r>
              <a:rPr lang="en-US" sz="2000" dirty="0"/>
              <a:t>, you can carry out your Angular 2 projects in plain ECMAScript 6 syntax if that is your preference. </a:t>
            </a:r>
            <a:endParaRPr lang="en-US" sz="2000" dirty="0" smtClean="0"/>
          </a:p>
          <a:p>
            <a:pPr marL="461963">
              <a:buFont typeface="Wingdings" panose="05000000000000000000" pitchFamily="2" charset="2"/>
              <a:buChar char="§"/>
            </a:pPr>
            <a:r>
              <a:rPr lang="en-US" sz="2000" dirty="0" smtClean="0"/>
              <a:t>Even </a:t>
            </a:r>
            <a:r>
              <a:rPr lang="en-US" sz="2000" dirty="0"/>
              <a:t>the examples provided in the book can be easily ported to ES6 by removing type annotations and interfaces, or replacing the way dependency injection is handled in TypeScript with the most verbose ES6 way</a:t>
            </a:r>
            <a:r>
              <a:rPr lang="en-US" sz="2000" dirty="0" smtClean="0"/>
              <a:t>.</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10</a:t>
            </a:fld>
            <a:endParaRPr lang="en-US"/>
          </a:p>
        </p:txBody>
      </p:sp>
    </p:spTree>
    <p:extLst>
      <p:ext uri="{BB962C8B-B14F-4D97-AF65-F5344CB8AC3E}">
        <p14:creationId xmlns:p14="http://schemas.microsoft.com/office/powerpoint/2010/main" val="400037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Setting up our </a:t>
            </a:r>
            <a:r>
              <a:rPr lang="en-US" dirty="0" smtClean="0">
                <a:solidFill>
                  <a:schemeClr val="bg1"/>
                </a:solidFill>
              </a:rPr>
              <a:t>workspace</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Before jumping into the implementation of our very first and shiny Angular 2 component, we need to bring in all the tools we will require to implement software based on TypeScript, let alone the Angular 2 framework modules </a:t>
            </a:r>
            <a:r>
              <a:rPr lang="en-US" sz="2000" dirty="0" smtClean="0"/>
              <a:t>themselves.</a:t>
            </a:r>
          </a:p>
          <a:p>
            <a:pPr marL="461963">
              <a:buFont typeface="Wingdings" panose="05000000000000000000" pitchFamily="2" charset="2"/>
              <a:buChar char="§"/>
            </a:pPr>
            <a:r>
              <a:rPr lang="en-US" sz="2000" dirty="0" smtClean="0"/>
              <a:t>First </a:t>
            </a:r>
            <a:r>
              <a:rPr lang="en-US" sz="2000" dirty="0"/>
              <a:t>and foremost, create a folder and double check that the NPM CLI is available in your system and is properly updated to the latest stable </a:t>
            </a:r>
            <a:r>
              <a:rPr lang="en-US" sz="2000" dirty="0" smtClean="0"/>
              <a:t>version.</a:t>
            </a:r>
          </a:p>
          <a:p>
            <a:pPr marL="461963">
              <a:buFont typeface="Wingdings" panose="05000000000000000000" pitchFamily="2" charset="2"/>
              <a:buChar char="§"/>
            </a:pPr>
            <a:r>
              <a:rPr lang="en-US" sz="2000" dirty="0" smtClean="0"/>
              <a:t>Otherwise</a:t>
            </a:r>
            <a:r>
              <a:rPr lang="en-US" sz="2000" dirty="0"/>
              <a:t>, please go to https://nodejs.org and install the latest Node.js runtime</a:t>
            </a:r>
            <a:r>
              <a:rPr lang="en-US" sz="2000" dirty="0" smtClean="0"/>
              <a:t>.</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11</a:t>
            </a:fld>
            <a:endParaRPr lang="en-US"/>
          </a:p>
        </p:txBody>
      </p:sp>
    </p:spTree>
    <p:extLst>
      <p:ext uri="{BB962C8B-B14F-4D97-AF65-F5344CB8AC3E}">
        <p14:creationId xmlns:p14="http://schemas.microsoft.com/office/powerpoint/2010/main" val="1398365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Installing </a:t>
            </a:r>
            <a:r>
              <a:rPr lang="en-US" dirty="0" smtClean="0"/>
              <a:t>dependencies</a:t>
            </a:r>
            <a:endParaRPr lang="en-US" dirty="0"/>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Our first requirement will obviously be to install Angular 2 onto our workspace, including its own peer </a:t>
            </a:r>
            <a:r>
              <a:rPr lang="en-US" sz="2000" dirty="0" smtClean="0"/>
              <a:t>dependencies.</a:t>
            </a:r>
          </a:p>
          <a:p>
            <a:pPr marL="461963">
              <a:buFont typeface="Wingdings" panose="05000000000000000000" pitchFamily="2" charset="2"/>
              <a:buChar char="§"/>
            </a:pPr>
            <a:r>
              <a:rPr lang="en-US" sz="2000" dirty="0" smtClean="0"/>
              <a:t>The </a:t>
            </a:r>
            <a:r>
              <a:rPr lang="en-US" sz="2000" dirty="0"/>
              <a:t>Angular 2 team has made a great effort to ensure the installation is modular enough to allow us to bring only what we need, becoming our projects more or less lean depending on the </a:t>
            </a:r>
            <a:r>
              <a:rPr lang="en-US" sz="2000" dirty="0" smtClean="0"/>
              <a:t>requirements.</a:t>
            </a:r>
          </a:p>
          <a:p>
            <a:pPr marL="461963">
              <a:buFont typeface="Wingdings" panose="05000000000000000000" pitchFamily="2" charset="2"/>
              <a:buChar char="§"/>
            </a:pPr>
            <a:r>
              <a:rPr lang="en-US" sz="2000" dirty="0" smtClean="0"/>
              <a:t>In </a:t>
            </a:r>
            <a:r>
              <a:rPr lang="en-US" sz="2000" dirty="0"/>
              <a:t>this sense, Angular 2 does not come in the form of a single installable package, but </a:t>
            </a:r>
            <a:r>
              <a:rPr lang="en-US" sz="2000" dirty="0" smtClean="0"/>
              <a:t>many.</a:t>
            </a:r>
          </a:p>
          <a:p>
            <a:pPr marL="461963">
              <a:buFont typeface="Wingdings" panose="05000000000000000000" pitchFamily="2" charset="2"/>
              <a:buChar char="§"/>
            </a:pPr>
            <a:r>
              <a:rPr lang="en-US" sz="2000" dirty="0" smtClean="0"/>
              <a:t>This </a:t>
            </a:r>
            <a:r>
              <a:rPr lang="en-US" sz="2000" dirty="0"/>
              <a:t>gives the smart developer the opportunity to pick only those modules that are required for its project, minifying the overall dependencies </a:t>
            </a:r>
            <a:r>
              <a:rPr lang="en-US" sz="2000" dirty="0" smtClean="0"/>
              <a:t>footprint.</a:t>
            </a:r>
          </a:p>
          <a:p>
            <a:pPr marL="461963">
              <a:buFont typeface="Wingdings" panose="05000000000000000000" pitchFamily="2" charset="2"/>
              <a:buChar char="§"/>
            </a:pPr>
            <a:r>
              <a:rPr lang="en-US" sz="2000" dirty="0" smtClean="0"/>
              <a:t>Some </a:t>
            </a:r>
            <a:r>
              <a:rPr lang="en-US" sz="2000" dirty="0"/>
              <a:t>of these packages, such as common or core, are required regardless the type of project we want to </a:t>
            </a:r>
            <a:r>
              <a:rPr lang="en-US" sz="2000" dirty="0" smtClean="0"/>
              <a:t>ship.</a:t>
            </a:r>
          </a:p>
          <a:p>
            <a:pPr marL="461963">
              <a:buFont typeface="Wingdings" panose="05000000000000000000" pitchFamily="2" charset="2"/>
              <a:buChar char="§"/>
            </a:pPr>
            <a:r>
              <a:rPr lang="en-US" sz="2000" dirty="0" smtClean="0"/>
              <a:t>Some </a:t>
            </a:r>
            <a:r>
              <a:rPr lang="en-US" sz="2000" dirty="0"/>
              <a:t>others, such as platform-browser-dynamic, are bound to the type of project and target platform </a:t>
            </a:r>
            <a:r>
              <a:rPr lang="en-US" sz="2000" dirty="0" smtClean="0"/>
              <a:t>addressed.</a:t>
            </a:r>
          </a:p>
          <a:p>
            <a:pPr marL="461963">
              <a:buFont typeface="Wingdings" panose="05000000000000000000" pitchFamily="2" charset="2"/>
              <a:buChar char="§"/>
            </a:pPr>
            <a:r>
              <a:rPr lang="en-US" sz="2000" dirty="0" smtClean="0"/>
              <a:t>A </a:t>
            </a:r>
            <a:r>
              <a:rPr lang="en-US" sz="2000" dirty="0"/>
              <a:t>nonthorough list of the most common packages that you will require in your projects is given here</a:t>
            </a:r>
            <a:r>
              <a:rPr lang="en-US" sz="2000" dirty="0" smtClean="0"/>
              <a:t>:</a:t>
            </a:r>
          </a:p>
          <a:p>
            <a:pPr marL="687388" indent="-225425">
              <a:buFont typeface="Wingdings" panose="05000000000000000000" pitchFamily="2" charset="2"/>
              <a:buChar char="ü"/>
            </a:pPr>
            <a:r>
              <a:rPr lang="en-US" sz="2000" dirty="0">
                <a:solidFill>
                  <a:srgbClr val="0070C0"/>
                </a:solidFill>
              </a:rPr>
              <a:t>@angular/core: </a:t>
            </a:r>
            <a:r>
              <a:rPr lang="en-US" sz="2000" dirty="0"/>
              <a:t>This is the most relevant package, encompassing the </a:t>
            </a:r>
            <a:r>
              <a:rPr lang="en-US" sz="2000" dirty="0" smtClean="0">
                <a:solidFill>
                  <a:srgbClr val="0070C0"/>
                </a:solidFill>
              </a:rPr>
              <a:t>backbone of </a:t>
            </a:r>
            <a:r>
              <a:rPr lang="en-US" sz="2000" dirty="0" smtClean="0">
                <a:solidFill>
                  <a:srgbClr val="FF0000"/>
                </a:solidFill>
              </a:rPr>
              <a:t>Angular</a:t>
            </a:r>
            <a:r>
              <a:rPr lang="en-US" sz="2000" dirty="0" smtClean="0"/>
              <a:t> and </a:t>
            </a:r>
            <a:r>
              <a:rPr lang="en-US" sz="2000" dirty="0"/>
              <a:t>its most common elements, such as </a:t>
            </a:r>
            <a:r>
              <a:rPr lang="en-US" sz="2000" dirty="0">
                <a:solidFill>
                  <a:srgbClr val="FF0000"/>
                </a:solidFill>
              </a:rPr>
              <a:t>directives</a:t>
            </a:r>
            <a:r>
              <a:rPr lang="en-US" sz="2000" dirty="0"/>
              <a:t> and </a:t>
            </a:r>
            <a:r>
              <a:rPr lang="en-US" sz="2000" dirty="0" smtClean="0">
                <a:solidFill>
                  <a:srgbClr val="FF0000"/>
                </a:solidFill>
              </a:rPr>
              <a:t>components</a:t>
            </a:r>
            <a:r>
              <a:rPr lang="en-US" sz="2000" dirty="0" smtClean="0"/>
              <a:t>.</a:t>
            </a:r>
          </a:p>
          <a:p>
            <a:pPr marL="687388" indent="0">
              <a:buNone/>
            </a:pPr>
            <a:r>
              <a:rPr lang="en-US" sz="2000" dirty="0" smtClean="0"/>
              <a:t>You </a:t>
            </a:r>
            <a:r>
              <a:rPr lang="en-US" sz="2000" dirty="0"/>
              <a:t>will need to rely on this module on a common basis to import the basic elements of Angular 2 into your project. </a:t>
            </a:r>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12</a:t>
            </a:fld>
            <a:endParaRPr lang="en-US"/>
          </a:p>
        </p:txBody>
      </p:sp>
    </p:spTree>
    <p:extLst>
      <p:ext uri="{BB962C8B-B14F-4D97-AF65-F5344CB8AC3E}">
        <p14:creationId xmlns:p14="http://schemas.microsoft.com/office/powerpoint/2010/main" val="4161141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Installing </a:t>
            </a:r>
            <a:r>
              <a:rPr lang="en-US" dirty="0" smtClean="0"/>
              <a:t>dependencies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lnSpcReduction="10000"/>
          </a:bodyPr>
          <a:lstStyle/>
          <a:p>
            <a:pPr marL="687388" indent="-225425">
              <a:buFont typeface="Wingdings" panose="05000000000000000000" pitchFamily="2" charset="2"/>
              <a:buChar char="ü"/>
            </a:pPr>
            <a:r>
              <a:rPr lang="en-US" sz="2000" dirty="0" smtClean="0">
                <a:solidFill>
                  <a:srgbClr val="0070C0"/>
                </a:solidFill>
              </a:rPr>
              <a:t>@</a:t>
            </a:r>
            <a:r>
              <a:rPr lang="en-US" sz="2000" dirty="0">
                <a:solidFill>
                  <a:srgbClr val="0070C0"/>
                </a:solidFill>
              </a:rPr>
              <a:t>angular/common: </a:t>
            </a:r>
            <a:r>
              <a:rPr lang="en-US" sz="2000" dirty="0"/>
              <a:t>You will seldom need to </a:t>
            </a:r>
            <a:r>
              <a:rPr lang="en-US" sz="2000" dirty="0">
                <a:solidFill>
                  <a:srgbClr val="0070C0"/>
                </a:solidFill>
              </a:rPr>
              <a:t>explicitly</a:t>
            </a:r>
            <a:r>
              <a:rPr lang="en-US" sz="2000" dirty="0">
                <a:solidFill>
                  <a:srgbClr val="FF0000"/>
                </a:solidFill>
              </a:rPr>
              <a:t> import tokens</a:t>
            </a:r>
            <a:r>
              <a:rPr lang="en-US" sz="2000" dirty="0"/>
              <a:t> from this module, but it is worth remarking that this package contains the </a:t>
            </a:r>
            <a:r>
              <a:rPr lang="en-US" sz="2000" dirty="0">
                <a:solidFill>
                  <a:srgbClr val="FF0000"/>
                </a:solidFill>
              </a:rPr>
              <a:t>definitions</a:t>
            </a:r>
            <a:r>
              <a:rPr lang="en-US" sz="2000" dirty="0"/>
              <a:t> of all the </a:t>
            </a:r>
            <a:r>
              <a:rPr lang="en-US" sz="2000" dirty="0">
                <a:solidFill>
                  <a:srgbClr val="FF0000"/>
                </a:solidFill>
              </a:rPr>
              <a:t>directives</a:t>
            </a:r>
            <a:r>
              <a:rPr lang="en-US" sz="2000" dirty="0"/>
              <a:t>, </a:t>
            </a:r>
            <a:r>
              <a:rPr lang="en-US" sz="2000" dirty="0">
                <a:solidFill>
                  <a:srgbClr val="FF0000"/>
                </a:solidFill>
              </a:rPr>
              <a:t>services</a:t>
            </a:r>
            <a:r>
              <a:rPr lang="en-US" sz="2000" dirty="0"/>
              <a:t>, and </a:t>
            </a:r>
            <a:r>
              <a:rPr lang="en-US" sz="2000" dirty="0">
                <a:solidFill>
                  <a:srgbClr val="FF0000"/>
                </a:solidFill>
              </a:rPr>
              <a:t>pipes</a:t>
            </a:r>
            <a:r>
              <a:rPr lang="en-US" sz="2000" dirty="0"/>
              <a:t> contained by Angular 2, among other relevant classes</a:t>
            </a:r>
            <a:r>
              <a:rPr lang="en-US" sz="2000" dirty="0" smtClean="0"/>
              <a:t>.</a:t>
            </a:r>
          </a:p>
          <a:p>
            <a:pPr marL="687388" indent="-225425">
              <a:buFont typeface="Wingdings" panose="05000000000000000000" pitchFamily="2" charset="2"/>
              <a:buChar char="ü"/>
            </a:pPr>
            <a:r>
              <a:rPr lang="en-US" sz="2000" dirty="0" smtClean="0">
                <a:solidFill>
                  <a:srgbClr val="0070C0"/>
                </a:solidFill>
              </a:rPr>
              <a:t>@</a:t>
            </a:r>
            <a:r>
              <a:rPr lang="en-US" sz="2000" dirty="0">
                <a:solidFill>
                  <a:srgbClr val="0070C0"/>
                </a:solidFill>
              </a:rPr>
              <a:t>angular/compiler: </a:t>
            </a:r>
            <a:r>
              <a:rPr lang="en-US" sz="2000" dirty="0"/>
              <a:t>Same as common, you will rarely import tokens explicitly from this module, although it is the one responsible for compiling the HTML templates and turning them into code that can render the application's UI output</a:t>
            </a:r>
            <a:r>
              <a:rPr lang="en-US" sz="2000" dirty="0" smtClean="0"/>
              <a:t>.</a:t>
            </a:r>
          </a:p>
          <a:p>
            <a:pPr marL="687388" indent="-225425">
              <a:buFont typeface="Wingdings" panose="05000000000000000000" pitchFamily="2" charset="2"/>
              <a:buChar char="ü"/>
            </a:pPr>
            <a:r>
              <a:rPr lang="en-US" sz="2000" dirty="0" smtClean="0">
                <a:solidFill>
                  <a:srgbClr val="0070C0"/>
                </a:solidFill>
              </a:rPr>
              <a:t>@</a:t>
            </a:r>
            <a:r>
              <a:rPr lang="en-US" sz="2000" dirty="0">
                <a:solidFill>
                  <a:srgbClr val="0070C0"/>
                </a:solidFill>
              </a:rPr>
              <a:t>angular/platform-browser: </a:t>
            </a:r>
            <a:r>
              <a:rPr lang="en-US" sz="2000" dirty="0"/>
              <a:t>This module contains classes and functions required for composing and interacting with the DOM in a web browser </a:t>
            </a:r>
            <a:r>
              <a:rPr lang="en-US" sz="2000" dirty="0" smtClean="0"/>
              <a:t>context.</a:t>
            </a:r>
          </a:p>
          <a:p>
            <a:pPr marL="687388" indent="0">
              <a:buNone/>
            </a:pPr>
            <a:r>
              <a:rPr lang="en-US" sz="2000" dirty="0" smtClean="0"/>
              <a:t>Updating </a:t>
            </a:r>
            <a:r>
              <a:rPr lang="en-US" sz="2000" dirty="0"/>
              <a:t>the page title or configuring the touch gestures setup are common actions made possible by this </a:t>
            </a:r>
            <a:r>
              <a:rPr lang="en-US" sz="2000" dirty="0" smtClean="0"/>
              <a:t>module.</a:t>
            </a:r>
          </a:p>
          <a:p>
            <a:pPr marL="687388" indent="0">
              <a:buNone/>
            </a:pPr>
            <a:r>
              <a:rPr lang="en-US" sz="2000" dirty="0" smtClean="0"/>
              <a:t>This </a:t>
            </a:r>
            <a:r>
              <a:rPr lang="en-US" sz="2000" dirty="0"/>
              <a:t>package also contains the functions required to compile templates offline in production environments</a:t>
            </a:r>
            <a:r>
              <a:rPr lang="en-US" sz="2000" dirty="0" smtClean="0"/>
              <a:t>.</a:t>
            </a:r>
          </a:p>
          <a:p>
            <a:pPr marL="687388" indent="-225425">
              <a:buFont typeface="Wingdings" panose="05000000000000000000" pitchFamily="2" charset="2"/>
              <a:buChar char="ü"/>
            </a:pPr>
            <a:r>
              <a:rPr lang="en-US" sz="2000" dirty="0" smtClean="0">
                <a:solidFill>
                  <a:srgbClr val="0070C0"/>
                </a:solidFill>
              </a:rPr>
              <a:t>@</a:t>
            </a:r>
            <a:r>
              <a:rPr lang="en-US" sz="2000" dirty="0">
                <a:solidFill>
                  <a:srgbClr val="0070C0"/>
                </a:solidFill>
              </a:rPr>
              <a:t>angular/platform-browser-dynamic: </a:t>
            </a:r>
            <a:r>
              <a:rPr lang="en-US" sz="2000" dirty="0"/>
              <a:t>We will rely thoroughly on this module during the course of the book, since it will provide us with the bootstrapping function we will require to initialize our applications on development</a:t>
            </a:r>
            <a:r>
              <a:rPr lang="en-US" sz="2000" dirty="0" smtClean="0"/>
              <a:t>.</a:t>
            </a:r>
          </a:p>
          <a:p>
            <a:pPr marL="687388" indent="-225425">
              <a:buFont typeface="Wingdings" panose="05000000000000000000" pitchFamily="2" charset="2"/>
              <a:buChar char="ü"/>
            </a:pPr>
            <a:r>
              <a:rPr lang="en-US" sz="2000" dirty="0" smtClean="0">
                <a:solidFill>
                  <a:srgbClr val="0070C0"/>
                </a:solidFill>
              </a:rPr>
              <a:t>@</a:t>
            </a:r>
            <a:r>
              <a:rPr lang="en-US" sz="2000" dirty="0">
                <a:solidFill>
                  <a:srgbClr val="0070C0"/>
                </a:solidFill>
              </a:rPr>
              <a:t>angular/http:</a:t>
            </a:r>
            <a:r>
              <a:rPr lang="en-US" sz="2000" dirty="0"/>
              <a:t> It is the Angular 2 </a:t>
            </a:r>
            <a:r>
              <a:rPr lang="en-US" sz="2000" dirty="0">
                <a:solidFill>
                  <a:srgbClr val="FF0000"/>
                </a:solidFill>
              </a:rPr>
              <a:t>HTTP client</a:t>
            </a:r>
            <a:r>
              <a:rPr lang="en-US" sz="2000" dirty="0"/>
              <a:t>, which we will cover in detail in Chapter 6, Asynchronous Data Services with Angular 2</a:t>
            </a:r>
            <a:r>
              <a:rPr lang="en-US" sz="2000" dirty="0" smtClean="0"/>
              <a:t>.</a:t>
            </a:r>
          </a:p>
          <a:p>
            <a:pPr marL="687388" indent="-225425">
              <a:buFont typeface="Wingdings" panose="05000000000000000000" pitchFamily="2" charset="2"/>
              <a:buChar char="ü"/>
            </a:pPr>
            <a:r>
              <a:rPr lang="en-US" sz="2000" dirty="0" smtClean="0">
                <a:solidFill>
                  <a:srgbClr val="0070C0"/>
                </a:solidFill>
              </a:rPr>
              <a:t>@angular/router:</a:t>
            </a:r>
            <a:r>
              <a:rPr lang="en-US" sz="2000" dirty="0" smtClean="0"/>
              <a:t> It is the Angular 2 built-in </a:t>
            </a:r>
            <a:r>
              <a:rPr lang="en-US" sz="2000" dirty="0" smtClean="0">
                <a:solidFill>
                  <a:srgbClr val="FF0000"/>
                </a:solidFill>
              </a:rPr>
              <a:t>router</a:t>
            </a:r>
            <a:r>
              <a:rPr lang="en-US" sz="2000" dirty="0" smtClean="0"/>
              <a:t> still under Beta at the time of this writing.</a:t>
            </a:r>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13</a:t>
            </a:fld>
            <a:endParaRPr lang="en-US"/>
          </a:p>
        </p:txBody>
      </p:sp>
    </p:spTree>
    <p:extLst>
      <p:ext uri="{BB962C8B-B14F-4D97-AF65-F5344CB8AC3E}">
        <p14:creationId xmlns:p14="http://schemas.microsoft.com/office/powerpoint/2010/main" val="2503010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Installing </a:t>
            </a:r>
            <a:r>
              <a:rPr lang="en-US" dirty="0" smtClean="0"/>
              <a:t>dependencies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a:t>At the time of writing, these are all the different </a:t>
            </a:r>
            <a:r>
              <a:rPr lang="en-US" sz="2000" dirty="0">
                <a:solidFill>
                  <a:srgbClr val="FF0000"/>
                </a:solidFill>
              </a:rPr>
              <a:t>third-party libraries</a:t>
            </a:r>
            <a:r>
              <a:rPr lang="en-US" sz="2000" dirty="0"/>
              <a:t> that are required as peer dependencies in an Angular 2 project, apart from the Angular 2 modules:</a:t>
            </a:r>
          </a:p>
          <a:p>
            <a:pPr marL="687388" indent="-225425">
              <a:buFont typeface="Wingdings" panose="05000000000000000000" pitchFamily="2" charset="2"/>
              <a:buChar char="ü"/>
            </a:pPr>
            <a:r>
              <a:rPr lang="en-US" sz="2000" dirty="0">
                <a:solidFill>
                  <a:srgbClr val="0070C0"/>
                </a:solidFill>
              </a:rPr>
              <a:t>es6-shim: </a:t>
            </a:r>
            <a:r>
              <a:rPr lang="en-US" sz="2000" dirty="0"/>
              <a:t>This introduces ECMAScript 6 compatibility polyfills for legacy JavaScript engines (mostly Microsoft Internet Explorer</a:t>
            </a:r>
            <a:r>
              <a:rPr lang="en-US" sz="2000" dirty="0" smtClean="0"/>
              <a:t>).</a:t>
            </a:r>
          </a:p>
          <a:p>
            <a:pPr marL="687388" indent="0">
              <a:buNone/>
            </a:pPr>
            <a:r>
              <a:rPr lang="en-US" sz="2000" dirty="0" smtClean="0"/>
              <a:t>This </a:t>
            </a:r>
            <a:r>
              <a:rPr lang="en-US" sz="2000" dirty="0"/>
              <a:t>dependency is now required because many major browsers still do not provide wide support for ECMAScript 6 features, but hopefully, this will change </a:t>
            </a:r>
            <a:r>
              <a:rPr lang="en-US" sz="2000" dirty="0" smtClean="0"/>
              <a:t>soon.</a:t>
            </a:r>
          </a:p>
          <a:p>
            <a:pPr marL="687388" indent="0">
              <a:buNone/>
            </a:pPr>
            <a:r>
              <a:rPr lang="en-US" sz="2000" dirty="0" smtClean="0"/>
              <a:t>Some </a:t>
            </a:r>
            <a:r>
              <a:rPr lang="en-US" sz="2000" dirty="0"/>
              <a:t>other implementations use the core-js standard library instead. Ultimately, pick the one you like the most as long as it properly polyfills the core ES2015 APIs required by Angular </a:t>
            </a:r>
            <a:r>
              <a:rPr lang="en-US" sz="2000" dirty="0" smtClean="0"/>
              <a:t>2.</a:t>
            </a:r>
          </a:p>
          <a:p>
            <a:pPr marL="687388" indent="-225425">
              <a:buFont typeface="Wingdings" panose="05000000000000000000" pitchFamily="2" charset="2"/>
              <a:buChar char="ü"/>
            </a:pPr>
            <a:r>
              <a:rPr lang="en-US" sz="2000" dirty="0" smtClean="0">
                <a:solidFill>
                  <a:srgbClr val="0070C0"/>
                </a:solidFill>
              </a:rPr>
              <a:t>zone.js</a:t>
            </a:r>
            <a:r>
              <a:rPr lang="en-US" sz="2000" dirty="0">
                <a:solidFill>
                  <a:srgbClr val="0070C0"/>
                </a:solidFill>
              </a:rPr>
              <a:t>:</a:t>
            </a:r>
            <a:r>
              <a:rPr lang="en-US" sz="2000" dirty="0"/>
              <a:t> This is a polyfill for the Zone specification that is used to handle change detection in Angular 2 </a:t>
            </a:r>
            <a:r>
              <a:rPr lang="en-US" sz="2000" dirty="0" smtClean="0"/>
              <a:t>applications.</a:t>
            </a:r>
          </a:p>
          <a:p>
            <a:pPr marL="687388" indent="-225425">
              <a:buFont typeface="Wingdings" panose="05000000000000000000" pitchFamily="2" charset="2"/>
              <a:buChar char="ü"/>
            </a:pPr>
            <a:r>
              <a:rPr lang="en-US" sz="2000" dirty="0" smtClean="0">
                <a:solidFill>
                  <a:srgbClr val="0070C0"/>
                </a:solidFill>
              </a:rPr>
              <a:t>reflect-metadata</a:t>
            </a:r>
            <a:r>
              <a:rPr lang="en-US" sz="2000" dirty="0">
                <a:solidFill>
                  <a:srgbClr val="0070C0"/>
                </a:solidFill>
              </a:rPr>
              <a:t>:</a:t>
            </a:r>
            <a:r>
              <a:rPr lang="en-US" sz="2000" dirty="0"/>
              <a:t> This brings support for </a:t>
            </a:r>
            <a:r>
              <a:rPr lang="en-US" sz="2000" dirty="0">
                <a:solidFill>
                  <a:srgbClr val="FF0000"/>
                </a:solidFill>
              </a:rPr>
              <a:t>decorators</a:t>
            </a:r>
            <a:r>
              <a:rPr lang="en-US" sz="2000" dirty="0"/>
              <a:t> in our Angular 2 classes and </a:t>
            </a:r>
            <a:r>
              <a:rPr lang="en-US" sz="2000" dirty="0">
                <a:solidFill>
                  <a:srgbClr val="FF0000"/>
                </a:solidFill>
              </a:rPr>
              <a:t>metadata reflection</a:t>
            </a:r>
            <a:r>
              <a:rPr lang="en-US" sz="2000" dirty="0"/>
              <a:t> in our </a:t>
            </a:r>
            <a:r>
              <a:rPr lang="en-US" sz="2000" dirty="0" smtClean="0"/>
              <a:t>components.</a:t>
            </a:r>
          </a:p>
          <a:p>
            <a:pPr marL="687388" indent="0">
              <a:buNone/>
            </a:pPr>
            <a:r>
              <a:rPr lang="en-US" sz="2000" dirty="0" smtClean="0"/>
              <a:t>We </a:t>
            </a:r>
            <a:r>
              <a:rPr lang="en-US" sz="2000" dirty="0"/>
              <a:t>will see decorators in action later on in this chapter and a broader overview of its different types and implementations in Chapter 2, Introducing </a:t>
            </a:r>
            <a:r>
              <a:rPr lang="en-US" sz="2000" dirty="0" smtClean="0"/>
              <a:t>TypeScript.</a:t>
            </a:r>
          </a:p>
          <a:p>
            <a:pPr marL="687388" indent="0">
              <a:buNone/>
            </a:pPr>
            <a:r>
              <a:rPr lang="en-US" sz="2000" dirty="0" smtClean="0"/>
              <a:t>Decorators </a:t>
            </a:r>
            <a:r>
              <a:rPr lang="en-US" sz="2000" dirty="0"/>
              <a:t>are a core part of Angular </a:t>
            </a:r>
            <a:r>
              <a:rPr lang="en-US" sz="2000" dirty="0" smtClean="0"/>
              <a:t>2.</a:t>
            </a:r>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14</a:t>
            </a:fld>
            <a:endParaRPr lang="en-US"/>
          </a:p>
        </p:txBody>
      </p:sp>
    </p:spTree>
    <p:extLst>
      <p:ext uri="{BB962C8B-B14F-4D97-AF65-F5344CB8AC3E}">
        <p14:creationId xmlns:p14="http://schemas.microsoft.com/office/powerpoint/2010/main" val="325363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Installing </a:t>
            </a:r>
            <a:r>
              <a:rPr lang="en-US" dirty="0" smtClean="0"/>
              <a:t>dependencies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sz="2000" dirty="0" smtClean="0">
                <a:solidFill>
                  <a:srgbClr val="0070C0"/>
                </a:solidFill>
              </a:rPr>
              <a:t>rxjs</a:t>
            </a:r>
            <a:r>
              <a:rPr lang="en-US" sz="2000" dirty="0">
                <a:solidFill>
                  <a:srgbClr val="0070C0"/>
                </a:solidFill>
              </a:rPr>
              <a:t>: </a:t>
            </a:r>
            <a:r>
              <a:rPr lang="en-US" sz="2000" dirty="0"/>
              <a:t>This library was developed by </a:t>
            </a:r>
            <a:r>
              <a:rPr lang="en-US" sz="2000" dirty="0">
                <a:solidFill>
                  <a:srgbClr val="FF0000"/>
                </a:solidFill>
              </a:rPr>
              <a:t>Microsoft Open Technologies</a:t>
            </a:r>
            <a:r>
              <a:rPr lang="en-US" sz="2000" dirty="0"/>
              <a:t>, </a:t>
            </a:r>
            <a:r>
              <a:rPr lang="en-US" sz="2000" dirty="0" smtClean="0"/>
              <a:t>Inc.</a:t>
            </a:r>
          </a:p>
          <a:p>
            <a:pPr marL="687388" indent="0">
              <a:buNone/>
            </a:pPr>
            <a:r>
              <a:rPr lang="en-US" sz="2000" dirty="0" smtClean="0"/>
              <a:t>According </a:t>
            </a:r>
            <a:r>
              <a:rPr lang="en-US" sz="2000" dirty="0"/>
              <a:t>to Microsoft, it is a set of libraries to compose asynchronous and event-based programs using observable collections and Array#extras style composition in </a:t>
            </a:r>
            <a:r>
              <a:rPr lang="en-US" sz="2000" dirty="0" smtClean="0"/>
              <a:t>JavaScript.</a:t>
            </a:r>
          </a:p>
          <a:p>
            <a:pPr marL="687388" indent="0">
              <a:buNone/>
            </a:pPr>
            <a:r>
              <a:rPr lang="en-US" sz="2000" dirty="0" smtClean="0"/>
              <a:t>In </a:t>
            </a:r>
            <a:r>
              <a:rPr lang="en-US" sz="2000" dirty="0"/>
              <a:t>short, </a:t>
            </a:r>
            <a:r>
              <a:rPr lang="en-US" sz="2000" dirty="0">
                <a:solidFill>
                  <a:srgbClr val="FF0000"/>
                </a:solidFill>
              </a:rPr>
              <a:t>RxJS</a:t>
            </a:r>
            <a:r>
              <a:rPr lang="en-US" sz="2000" dirty="0"/>
              <a:t> is a </a:t>
            </a:r>
            <a:r>
              <a:rPr lang="en-US" sz="2000" dirty="0">
                <a:solidFill>
                  <a:srgbClr val="FF0000"/>
                </a:solidFill>
              </a:rPr>
              <a:t>library</a:t>
            </a:r>
            <a:r>
              <a:rPr lang="en-US" sz="2000" dirty="0"/>
              <a:t> for </a:t>
            </a:r>
            <a:r>
              <a:rPr lang="en-US" sz="2000" dirty="0">
                <a:solidFill>
                  <a:srgbClr val="0070C0"/>
                </a:solidFill>
              </a:rPr>
              <a:t>managing</a:t>
            </a:r>
            <a:r>
              <a:rPr lang="en-US" sz="2000" dirty="0"/>
              <a:t> </a:t>
            </a:r>
            <a:r>
              <a:rPr lang="en-US" sz="2000" dirty="0">
                <a:solidFill>
                  <a:srgbClr val="FF0000"/>
                </a:solidFill>
              </a:rPr>
              <a:t>Observables</a:t>
            </a:r>
            <a:r>
              <a:rPr lang="en-US" sz="2000" dirty="0"/>
              <a:t>, which allow us to make our applications fully reactive to asynchronous state </a:t>
            </a:r>
            <a:r>
              <a:rPr lang="en-US" sz="2000" dirty="0" smtClean="0"/>
              <a:t>changes.</a:t>
            </a:r>
          </a:p>
          <a:p>
            <a:pPr marL="687388" indent="0">
              <a:buNone/>
            </a:pPr>
            <a:r>
              <a:rPr lang="en-US" sz="2000" dirty="0" smtClean="0"/>
              <a:t>The </a:t>
            </a:r>
            <a:r>
              <a:rPr lang="en-US" sz="2000" dirty="0"/>
              <a:t>Observables spec will be standardized by modern browsers in the future, so we will be able to rule out this dependency by then.</a:t>
            </a:r>
          </a:p>
          <a:p>
            <a:pPr marL="461963">
              <a:buFont typeface="Wingdings" panose="05000000000000000000" pitchFamily="2" charset="2"/>
              <a:buChar char="§"/>
            </a:pPr>
            <a:r>
              <a:rPr lang="en-US" sz="2000" dirty="0" smtClean="0"/>
              <a:t>These </a:t>
            </a:r>
            <a:r>
              <a:rPr lang="en-US" sz="2000" dirty="0"/>
              <a:t>dependencies may evolve without prior notice so please refer to the GitHub repository for the most up-to-date list of requirements</a:t>
            </a:r>
            <a:r>
              <a:rPr lang="en-US" sz="2000" dirty="0" smtClean="0"/>
              <a:t>.</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15</a:t>
            </a:fld>
            <a:endParaRPr lang="en-US"/>
          </a:p>
        </p:txBody>
      </p:sp>
    </p:spTree>
    <p:extLst>
      <p:ext uri="{BB962C8B-B14F-4D97-AF65-F5344CB8AC3E}">
        <p14:creationId xmlns:p14="http://schemas.microsoft.com/office/powerpoint/2010/main" val="222184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NOTE</a:t>
            </a:r>
            <a:endParaRPr lang="en-US" dirty="0"/>
          </a:p>
        </p:txBody>
      </p:sp>
      <p:sp>
        <p:nvSpPr>
          <p:cNvPr id="3"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You will be probably surprised by the amount of libraries that Angular 2 does need and the fact that these dependencies are not part of the </a:t>
            </a:r>
            <a:r>
              <a:rPr lang="en-US" sz="2000" dirty="0">
                <a:solidFill>
                  <a:srgbClr val="FF0000"/>
                </a:solidFill>
              </a:rPr>
              <a:t>Angular bundle</a:t>
            </a:r>
            <a:r>
              <a:rPr lang="en-US" sz="2000" dirty="0"/>
              <a:t> </a:t>
            </a:r>
            <a:r>
              <a:rPr lang="en-US" sz="2000" dirty="0" smtClean="0"/>
              <a:t>itself.</a:t>
            </a:r>
          </a:p>
          <a:p>
            <a:pPr marL="461963">
              <a:buFont typeface="Wingdings" panose="05000000000000000000" pitchFamily="2" charset="2"/>
              <a:buChar char="§"/>
            </a:pPr>
            <a:r>
              <a:rPr lang="en-US" sz="2000" dirty="0" smtClean="0"/>
              <a:t>This </a:t>
            </a:r>
            <a:r>
              <a:rPr lang="en-US" sz="2000" dirty="0"/>
              <a:t>is because these requisites are not specific to Angular 2, but of a vast majority of modern JavaScript applications </a:t>
            </a:r>
            <a:r>
              <a:rPr lang="en-US" sz="2000" dirty="0" smtClean="0"/>
              <a:t>nowadays.</a:t>
            </a:r>
          </a:p>
          <a:p>
            <a:pPr marL="461963">
              <a:buFont typeface="Wingdings" panose="05000000000000000000" pitchFamily="2" charset="2"/>
              <a:buChar char="§"/>
            </a:pPr>
            <a:r>
              <a:rPr lang="en-US" sz="2000" dirty="0" smtClean="0"/>
              <a:t>With </a:t>
            </a:r>
            <a:r>
              <a:rPr lang="en-US" sz="2000" dirty="0"/>
              <a:t>all these dependencies and third-party libraries in mind, you can run the following set of bash commands in your terminal console, once you have created a folder for the project we will cover in this book</a:t>
            </a:r>
            <a:r>
              <a:rPr lang="en-US" sz="2000" dirty="0" smtClean="0"/>
              <a:t>:</a:t>
            </a:r>
          </a:p>
          <a:p>
            <a:pPr marL="233363" indent="0">
              <a:buNone/>
            </a:pPr>
            <a:endParaRPr lang="en-US" sz="2000" dirty="0"/>
          </a:p>
          <a:p>
            <a:pPr marL="233363" indent="0">
              <a:buNone/>
            </a:pPr>
            <a:endParaRPr lang="en-US" sz="2000" dirty="0" smtClean="0"/>
          </a:p>
          <a:p>
            <a:pPr marL="233363" indent="0">
              <a:buNone/>
            </a:pPr>
            <a:endParaRPr lang="en-US" sz="2000" dirty="0" smtClean="0"/>
          </a:p>
          <a:p>
            <a:pPr marL="233363" indent="0">
              <a:buNone/>
            </a:pPr>
            <a:endParaRPr lang="en-US" sz="2000" dirty="0" smtClean="0"/>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a:t>Apart from the dependencies enlisted previously, we will also need to install the </a:t>
            </a:r>
            <a:r>
              <a:rPr lang="en-US" sz="2000" dirty="0">
                <a:solidFill>
                  <a:srgbClr val="FF0000"/>
                </a:solidFill>
              </a:rPr>
              <a:t>systemjs</a:t>
            </a:r>
            <a:r>
              <a:rPr lang="en-US" sz="2000" dirty="0"/>
              <a:t> </a:t>
            </a:r>
            <a:r>
              <a:rPr lang="en-US" sz="2000" dirty="0">
                <a:solidFill>
                  <a:srgbClr val="0070C0"/>
                </a:solidFill>
              </a:rPr>
              <a:t>universal module </a:t>
            </a:r>
            <a:r>
              <a:rPr lang="en-US" sz="2000" dirty="0"/>
              <a:t>loader package in order to support module loading between code units once transpiled into </a:t>
            </a:r>
            <a:r>
              <a:rPr lang="en-US" sz="2000" dirty="0" smtClean="0"/>
              <a:t>ES5.</a:t>
            </a:r>
          </a:p>
          <a:p>
            <a:pPr marL="461963">
              <a:buFont typeface="Wingdings" panose="05000000000000000000" pitchFamily="2" charset="2"/>
              <a:buChar char="§"/>
            </a:pPr>
            <a:r>
              <a:rPr lang="en-US" sz="2000" dirty="0" smtClean="0"/>
              <a:t>The </a:t>
            </a:r>
            <a:r>
              <a:rPr lang="en-US" sz="2000" dirty="0">
                <a:solidFill>
                  <a:srgbClr val="FF0000"/>
                </a:solidFill>
              </a:rPr>
              <a:t>systemjs</a:t>
            </a:r>
            <a:r>
              <a:rPr lang="en-US" sz="2000" dirty="0"/>
              <a:t> </a:t>
            </a:r>
            <a:r>
              <a:rPr lang="en-US" sz="2000" dirty="0">
                <a:solidFill>
                  <a:srgbClr val="0070C0"/>
                </a:solidFill>
              </a:rPr>
              <a:t>package</a:t>
            </a:r>
            <a:r>
              <a:rPr lang="en-US" sz="2000" dirty="0"/>
              <a:t> is not the only option available for </a:t>
            </a:r>
            <a:r>
              <a:rPr lang="en-US" sz="2000" dirty="0">
                <a:solidFill>
                  <a:srgbClr val="0070C0"/>
                </a:solidFill>
              </a:rPr>
              <a:t>managing</a:t>
            </a:r>
            <a:r>
              <a:rPr lang="en-US" sz="2000" dirty="0"/>
              <a:t> </a:t>
            </a:r>
            <a:r>
              <a:rPr lang="en-US" sz="2000" dirty="0">
                <a:solidFill>
                  <a:srgbClr val="FF0000"/>
                </a:solidFill>
              </a:rPr>
              <a:t>module loading</a:t>
            </a:r>
            <a:r>
              <a:rPr lang="en-US" sz="2000" dirty="0"/>
              <a:t> in Angular </a:t>
            </a:r>
            <a:r>
              <a:rPr lang="en-US" sz="2000" dirty="0" smtClean="0"/>
              <a:t>2.</a:t>
            </a:r>
          </a:p>
        </p:txBody>
      </p:sp>
      <p:sp>
        <p:nvSpPr>
          <p:cNvPr id="5" name="Date Placeholder 4"/>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6" name="Slide Number Placeholder 5"/>
          <p:cNvSpPr>
            <a:spLocks noGrp="1"/>
          </p:cNvSpPr>
          <p:nvPr>
            <p:ph type="sldNum" sz="quarter" idx="4294967295"/>
          </p:nvPr>
        </p:nvSpPr>
        <p:spPr>
          <a:xfrm>
            <a:off x="9448800" y="6538913"/>
            <a:ext cx="2743200" cy="254000"/>
          </a:xfrm>
        </p:spPr>
        <p:txBody>
          <a:bodyPr/>
          <a:lstStyle/>
          <a:p>
            <a:fld id="{062D6987-FB6D-4DB8-81B8-AD0F35E3BB5F}" type="slidenum">
              <a:rPr lang="en-US" smtClean="0"/>
              <a:t>16</a:t>
            </a:fld>
            <a:endParaRPr lang="en-US"/>
          </a:p>
        </p:txBody>
      </p:sp>
      <p:pic>
        <p:nvPicPr>
          <p:cNvPr id="4" name="Picture 3"/>
          <p:cNvPicPr>
            <a:picLocks noChangeAspect="1"/>
          </p:cNvPicPr>
          <p:nvPr/>
        </p:nvPicPr>
        <p:blipFill>
          <a:blip r:embed="rId2"/>
          <a:stretch>
            <a:fillRect/>
          </a:stretch>
        </p:blipFill>
        <p:spPr>
          <a:xfrm>
            <a:off x="612397" y="3498763"/>
            <a:ext cx="9138600" cy="1996026"/>
          </a:xfrm>
          <a:prstGeom prst="rect">
            <a:avLst/>
          </a:prstGeom>
          <a:ln>
            <a:solidFill>
              <a:schemeClr val="accent1"/>
            </a:solidFill>
          </a:ln>
        </p:spPr>
      </p:pic>
    </p:spTree>
    <p:extLst>
      <p:ext uri="{BB962C8B-B14F-4D97-AF65-F5344CB8AC3E}">
        <p14:creationId xmlns:p14="http://schemas.microsoft.com/office/powerpoint/2010/main" val="4213006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NOTE											    </a:t>
            </a:r>
            <a:r>
              <a:rPr lang="en-US" dirty="0" smtClean="0">
                <a:solidFill>
                  <a:srgbClr val="C00000"/>
                </a:solidFill>
              </a:rPr>
              <a:t>|</a:t>
            </a:r>
            <a:endParaRPr lang="en-US" dirty="0">
              <a:solidFill>
                <a:srgbClr val="C00000"/>
              </a:solidFill>
            </a:endParaRPr>
          </a:p>
        </p:txBody>
      </p:sp>
      <p:sp>
        <p:nvSpPr>
          <p:cNvPr id="3" name="Content Placeholder 3"/>
          <p:cNvSpPr>
            <a:spLocks noGrp="1"/>
          </p:cNvSpPr>
          <p:nvPr>
            <p:ph idx="1"/>
          </p:nvPr>
        </p:nvSpPr>
        <p:spPr/>
        <p:txBody>
          <a:bodyPr>
            <a:normAutofit fontScale="92500" lnSpcReduction="10000"/>
          </a:bodyPr>
          <a:lstStyle/>
          <a:p>
            <a:pPr marL="461963">
              <a:buFont typeface="Wingdings" panose="05000000000000000000" pitchFamily="2" charset="2"/>
              <a:buChar char="§"/>
            </a:pPr>
            <a:r>
              <a:rPr lang="en-US" sz="2000" dirty="0" smtClean="0"/>
              <a:t>In </a:t>
            </a:r>
            <a:r>
              <a:rPr lang="en-US" sz="2000" dirty="0"/>
              <a:t>fact, we can swap it for other module loaders, such as </a:t>
            </a:r>
            <a:r>
              <a:rPr lang="en-US" sz="2000" dirty="0">
                <a:solidFill>
                  <a:srgbClr val="FF0000"/>
                </a:solidFill>
              </a:rPr>
              <a:t>WebPack</a:t>
            </a:r>
            <a:r>
              <a:rPr lang="en-US" sz="2000" dirty="0"/>
              <a:t> (https://webpack.github.io/), although all the examples provided in this book make use of SystemJS for handling code </a:t>
            </a:r>
            <a:r>
              <a:rPr lang="en-US" sz="2000" dirty="0" smtClean="0"/>
              <a:t>injection.</a:t>
            </a:r>
          </a:p>
          <a:p>
            <a:pPr marL="461963">
              <a:buFont typeface="Wingdings" panose="05000000000000000000" pitchFamily="2" charset="2"/>
              <a:buChar char="§"/>
            </a:pPr>
            <a:r>
              <a:rPr lang="en-US" sz="2000" dirty="0" smtClean="0"/>
              <a:t>We </a:t>
            </a:r>
            <a:r>
              <a:rPr lang="en-US" sz="2000" dirty="0"/>
              <a:t>will install SystemJS, flagging it as a development dependency by executing the following command</a:t>
            </a:r>
            <a:r>
              <a:rPr lang="en-US" sz="2000" dirty="0" smtClean="0"/>
              <a:t>:</a:t>
            </a:r>
          </a:p>
          <a:p>
            <a:pPr marL="233363" indent="0">
              <a:buNone/>
            </a:pPr>
            <a:endParaRPr lang="en-US" sz="2000" dirty="0"/>
          </a:p>
          <a:p>
            <a:pPr marL="233363" indent="0">
              <a:buNone/>
            </a:pPr>
            <a:endParaRPr lang="en-US" sz="2000" dirty="0"/>
          </a:p>
          <a:p>
            <a:pPr marL="461963">
              <a:buFont typeface="Wingdings" panose="05000000000000000000" pitchFamily="2" charset="2"/>
              <a:buChar char="§"/>
            </a:pPr>
            <a:r>
              <a:rPr lang="en-US" sz="2000" dirty="0"/>
              <a:t>Last, but not least, we will also install Bootstrap in our application so that we can easily craft a nice UI for the example application we will build incrementally in each </a:t>
            </a:r>
            <a:r>
              <a:rPr lang="en-US" sz="2000" dirty="0" smtClean="0"/>
              <a:t>chapter.</a:t>
            </a:r>
          </a:p>
          <a:p>
            <a:pPr marL="461963">
              <a:buFont typeface="Wingdings" panose="05000000000000000000" pitchFamily="2" charset="2"/>
              <a:buChar char="§"/>
            </a:pPr>
            <a:r>
              <a:rPr lang="en-US" sz="2000" dirty="0" smtClean="0"/>
              <a:t>This </a:t>
            </a:r>
            <a:r>
              <a:rPr lang="en-US" sz="2000" dirty="0"/>
              <a:t>is not an Angular 2 requirement, but a particular dependency of the project we will carry out throughout this book</a:t>
            </a:r>
            <a:r>
              <a:rPr lang="en-US" sz="2000" dirty="0" smtClean="0"/>
              <a:t>:</a:t>
            </a:r>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a:t>The installation can throw different alerts and warnings depending on the versions of each peer dependency required by Angular 2 at this moment in time, so in case of issues, I strongly recommend to fetch the latest version of the package.json file available in this book's code repository </a:t>
            </a:r>
            <a:r>
              <a:rPr lang="en-US" sz="2000" dirty="0">
                <a:hlinkClick r:id="rId2"/>
              </a:rPr>
              <a:t>https://</a:t>
            </a:r>
            <a:r>
              <a:rPr lang="en-US" sz="2000" dirty="0" smtClean="0">
                <a:hlinkClick r:id="rId2"/>
              </a:rPr>
              <a:t>github.com/deeleman/learningangular2/blob/master/chapter_01/package.json</a:t>
            </a:r>
            <a:r>
              <a:rPr lang="en-US" sz="2000" dirty="0" smtClean="0"/>
              <a:t>. Download </a:t>
            </a:r>
            <a:r>
              <a:rPr lang="en-US" sz="2000" dirty="0"/>
              <a:t>the file to your directory workspace and run the npm install command. NPM will find and install all the dependencies for you automatically</a:t>
            </a:r>
            <a:r>
              <a:rPr lang="en-US" sz="2000" dirty="0" smtClean="0"/>
              <a:t>.</a:t>
            </a:r>
            <a:endParaRPr lang="en-US" sz="2000" dirty="0"/>
          </a:p>
        </p:txBody>
      </p:sp>
      <p:sp>
        <p:nvSpPr>
          <p:cNvPr id="6" name="Date Placeholder 5"/>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7" name="Slide Number Placeholder 6"/>
          <p:cNvSpPr>
            <a:spLocks noGrp="1"/>
          </p:cNvSpPr>
          <p:nvPr>
            <p:ph type="sldNum" sz="quarter" idx="4294967295"/>
          </p:nvPr>
        </p:nvSpPr>
        <p:spPr>
          <a:xfrm>
            <a:off x="9448800" y="6538913"/>
            <a:ext cx="2743200" cy="254000"/>
          </a:xfrm>
        </p:spPr>
        <p:txBody>
          <a:bodyPr/>
          <a:lstStyle/>
          <a:p>
            <a:fld id="{062D6987-FB6D-4DB8-81B8-AD0F35E3BB5F}" type="slidenum">
              <a:rPr lang="en-US" smtClean="0"/>
              <a:t>17</a:t>
            </a:fld>
            <a:endParaRPr lang="en-US"/>
          </a:p>
        </p:txBody>
      </p:sp>
      <p:pic>
        <p:nvPicPr>
          <p:cNvPr id="4" name="Picture 3"/>
          <p:cNvPicPr>
            <a:picLocks noChangeAspect="1"/>
          </p:cNvPicPr>
          <p:nvPr/>
        </p:nvPicPr>
        <p:blipFill>
          <a:blip r:embed="rId3"/>
          <a:stretch>
            <a:fillRect/>
          </a:stretch>
        </p:blipFill>
        <p:spPr>
          <a:xfrm>
            <a:off x="813733" y="2400710"/>
            <a:ext cx="4249853" cy="372638"/>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813733" y="4414566"/>
            <a:ext cx="4404219" cy="334172"/>
          </a:xfrm>
          <a:prstGeom prst="rect">
            <a:avLst/>
          </a:prstGeom>
          <a:ln>
            <a:solidFill>
              <a:schemeClr val="accent1"/>
            </a:solidFill>
          </a:ln>
        </p:spPr>
      </p:pic>
    </p:spTree>
    <p:extLst>
      <p:ext uri="{BB962C8B-B14F-4D97-AF65-F5344CB8AC3E}">
        <p14:creationId xmlns:p14="http://schemas.microsoft.com/office/powerpoint/2010/main" val="22107296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Installing </a:t>
            </a:r>
            <a:r>
              <a:rPr lang="en-US" dirty="0" smtClean="0"/>
              <a:t>TypeScript</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Besides the project dependencies, such as Bootstrap and Angular 2's own dependencies, TypeScript does require some </a:t>
            </a:r>
            <a:r>
              <a:rPr lang="en-US" sz="2000" dirty="0">
                <a:solidFill>
                  <a:srgbClr val="FF0000"/>
                </a:solidFill>
              </a:rPr>
              <a:t>additional libraries</a:t>
            </a:r>
            <a:r>
              <a:rPr lang="en-US" sz="2000" dirty="0"/>
              <a:t> so we can get the best out of </a:t>
            </a:r>
            <a:r>
              <a:rPr lang="en-US" sz="2000" dirty="0" smtClean="0"/>
              <a:t>it.</a:t>
            </a:r>
          </a:p>
          <a:p>
            <a:pPr marL="461963">
              <a:buFont typeface="Wingdings" panose="05000000000000000000" pitchFamily="2" charset="2"/>
              <a:buChar char="§"/>
            </a:pPr>
            <a:r>
              <a:rPr lang="en-US" sz="2000" dirty="0" smtClean="0"/>
              <a:t>Specifically</a:t>
            </a:r>
            <a:r>
              <a:rPr lang="en-US" sz="2000" dirty="0"/>
              <a:t>, ES6 extends the JavaScript environment with methods and APIs that need to be described to the TypeScript </a:t>
            </a:r>
            <a:r>
              <a:rPr lang="en-US" sz="2000" dirty="0" smtClean="0"/>
              <a:t>compiler.</a:t>
            </a:r>
          </a:p>
          <a:p>
            <a:pPr marL="461963">
              <a:buFont typeface="Wingdings" panose="05000000000000000000" pitchFamily="2" charset="2"/>
              <a:buChar char="§"/>
            </a:pPr>
            <a:r>
              <a:rPr lang="en-US" sz="2000" dirty="0" smtClean="0"/>
              <a:t>Otherwise</a:t>
            </a:r>
            <a:r>
              <a:rPr lang="en-US" sz="2000" dirty="0"/>
              <a:t>, it will not recognize them as part of the syntax and will throw errors upon </a:t>
            </a:r>
            <a:r>
              <a:rPr lang="en-US" sz="2000" dirty="0" smtClean="0"/>
              <a:t>compiling.</a:t>
            </a:r>
          </a:p>
          <a:p>
            <a:pPr marL="461963">
              <a:buFont typeface="Wingdings" panose="05000000000000000000" pitchFamily="2" charset="2"/>
              <a:buChar char="§"/>
            </a:pPr>
            <a:r>
              <a:rPr lang="en-US" sz="2000" dirty="0" smtClean="0"/>
              <a:t>Whenever </a:t>
            </a:r>
            <a:r>
              <a:rPr lang="en-US" sz="2000" dirty="0"/>
              <a:t>we need to instruct the TypeScript compiler about a JavaScript API, either a native one or any other API belonging to a third party library, we will want to use a </a:t>
            </a:r>
            <a:r>
              <a:rPr lang="en-US" sz="2000" dirty="0">
                <a:solidFill>
                  <a:srgbClr val="0070C0"/>
                </a:solidFill>
              </a:rPr>
              <a:t>TypeScript</a:t>
            </a:r>
            <a:r>
              <a:rPr lang="en-US" sz="2000" dirty="0"/>
              <a:t> </a:t>
            </a:r>
            <a:r>
              <a:rPr lang="en-US" sz="2000" dirty="0">
                <a:solidFill>
                  <a:srgbClr val="FF0000"/>
                </a:solidFill>
              </a:rPr>
              <a:t>type definition </a:t>
            </a:r>
            <a:r>
              <a:rPr lang="en-US" sz="2000" dirty="0" smtClean="0">
                <a:solidFill>
                  <a:srgbClr val="0070C0"/>
                </a:solidFill>
              </a:rPr>
              <a:t>file</a:t>
            </a:r>
            <a:r>
              <a:rPr lang="en-US" sz="2000" dirty="0" smtClean="0"/>
              <a:t>.</a:t>
            </a:r>
          </a:p>
          <a:p>
            <a:pPr marL="461963">
              <a:buFont typeface="Wingdings" panose="05000000000000000000" pitchFamily="2" charset="2"/>
              <a:buChar char="§"/>
            </a:pPr>
            <a:r>
              <a:rPr lang="en-US" sz="2000" dirty="0" smtClean="0"/>
              <a:t>A </a:t>
            </a:r>
            <a:r>
              <a:rPr lang="en-US" sz="2000" dirty="0"/>
              <a:t>TypeScript type definition file is basically a file with the d.ts file extension that contains TypeScript interfaces (more on this in Chapter 2, Introducing TypeScript) so we can better perform real-time type checking and prevent compiler errors. Installing type definition files in our projects is not a big deal and just requires having a typings tool installed in our environment. In fact, we need to install a type definition file to ensure that the TypeScript compiler is acquainted with the most up-to-date ES6 API. Good news is that we can install a TypeScript definitions manager tool right from the NPM registry, so we can automate the process of searching, installing and deploying type definition files. Therefore, return to the console and proceed with the following commands</a:t>
            </a:r>
            <a:r>
              <a:rPr lang="en-US" sz="2000" dirty="0" smtClean="0"/>
              <a:t>:</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18</a:t>
            </a:fld>
            <a:endParaRPr lang="en-US"/>
          </a:p>
        </p:txBody>
      </p:sp>
    </p:spTree>
    <p:extLst>
      <p:ext uri="{BB962C8B-B14F-4D97-AF65-F5344CB8AC3E}">
        <p14:creationId xmlns:p14="http://schemas.microsoft.com/office/powerpoint/2010/main" val="1241113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Installing </a:t>
            </a:r>
            <a:r>
              <a:rPr lang="en-US" dirty="0" smtClean="0"/>
              <a:t>TypeScript typings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19</a:t>
            </a:fld>
            <a:endParaRPr lang="en-US"/>
          </a:p>
        </p:txBody>
      </p:sp>
    </p:spTree>
    <p:extLst>
      <p:ext uri="{BB962C8B-B14F-4D97-AF65-F5344CB8AC3E}">
        <p14:creationId xmlns:p14="http://schemas.microsoft.com/office/powerpoint/2010/main" val="86663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Angular 2</a:t>
            </a:r>
            <a:endParaRPr lang="en-US" dirty="0"/>
          </a:p>
        </p:txBody>
      </p:sp>
      <p:sp>
        <p:nvSpPr>
          <p:cNvPr id="3" name="Text Placeholder 2"/>
          <p:cNvSpPr>
            <a:spLocks noGrp="1"/>
          </p:cNvSpPr>
          <p:nvPr>
            <p:ph type="body" sz="quarter" idx="14"/>
          </p:nvPr>
        </p:nvSpPr>
        <p:spPr/>
        <p:txBody>
          <a:bodyPr/>
          <a:lstStyle/>
          <a:p>
            <a:r>
              <a:rPr lang="en-US" dirty="0">
                <a:latin typeface="Gill Sans MT" panose="020B0502020104020203" pitchFamily="34" charset="0"/>
              </a:rPr>
              <a:t>Learning Angular 2 05 2016</a:t>
            </a:r>
            <a:endParaRPr lang="en-US" dirty="0">
              <a:latin typeface="Gill Sans MT" panose="020B0502020104020203" pitchFamily="34" charset="0"/>
            </a:endParaRPr>
          </a:p>
        </p:txBody>
      </p:sp>
      <p:sp>
        <p:nvSpPr>
          <p:cNvPr id="4" name="Text Placeholder 3"/>
          <p:cNvSpPr>
            <a:spLocks noGrp="1"/>
          </p:cNvSpPr>
          <p:nvPr>
            <p:ph type="body" sz="quarter" idx="15"/>
          </p:nvPr>
        </p:nvSpPr>
        <p:spPr/>
        <p:txBody>
          <a:bodyPr/>
          <a:lstStyle/>
          <a:p>
            <a:endParaRPr lang="en-US" dirty="0">
              <a:latin typeface="Gill Sans MT" panose="020B0502020104020203" pitchFamily="34" charset="0"/>
            </a:endParaRPr>
          </a:p>
        </p:txBody>
      </p:sp>
      <p:sp>
        <p:nvSpPr>
          <p:cNvPr id="5" name="Date Placeholder 4"/>
          <p:cNvSpPr>
            <a:spLocks noGrp="1"/>
          </p:cNvSpPr>
          <p:nvPr>
            <p:ph type="dt" sz="half" idx="2"/>
          </p:nvPr>
        </p:nvSpPr>
        <p:spPr/>
        <p:txBody>
          <a:bodyPr/>
          <a:lstStyle/>
          <a:p>
            <a:r>
              <a:rPr lang="en-US" smtClean="0"/>
              <a:t>26 Apr 2018</a:t>
            </a:r>
            <a:endParaRPr lang="en-US" dirty="0"/>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119276566"/>
              </p:ext>
            </p:extLst>
          </p:nvPr>
        </p:nvGraphicFramePr>
        <p:xfrm>
          <a:off x="10785021" y="1104900"/>
          <a:ext cx="1292952" cy="2711052"/>
        </p:xfrm>
        <a:graphic>
          <a:graphicData uri="http://schemas.openxmlformats.org/drawingml/2006/table">
            <a:tbl>
              <a:tblPr firstRow="1">
                <a:tableStyleId>{5C22544A-7EE6-4342-B048-85BDC9FD1C3A}</a:tableStyleId>
              </a:tblPr>
              <a:tblGrid>
                <a:gridCol w="448065">
                  <a:extLst>
                    <a:ext uri="{9D8B030D-6E8A-4147-A177-3AD203B41FA5}">
                      <a16:colId xmlns:a16="http://schemas.microsoft.com/office/drawing/2014/main" val="1331477486"/>
                    </a:ext>
                  </a:extLst>
                </a:gridCol>
                <a:gridCol w="844887">
                  <a:extLst>
                    <a:ext uri="{9D8B030D-6E8A-4147-A177-3AD203B41FA5}">
                      <a16:colId xmlns:a16="http://schemas.microsoft.com/office/drawing/2014/main" val="508486208"/>
                    </a:ext>
                  </a:extLst>
                </a:gridCol>
              </a:tblGrid>
              <a:tr h="301228">
                <a:tc>
                  <a:txBody>
                    <a:bodyPr/>
                    <a:lstStyle/>
                    <a:p>
                      <a:r>
                        <a:rPr lang="en-US" sz="1200" dirty="0" smtClean="0">
                          <a:latin typeface="Gill Sans MT" panose="020B0502020104020203" pitchFamily="34" charset="0"/>
                        </a:rPr>
                        <a:t>Ch</a:t>
                      </a:r>
                      <a:endParaRPr lang="en-US" sz="1200" dirty="0">
                        <a:latin typeface="Gill Sans MT" panose="020B0502020104020203" pitchFamily="34" charset="0"/>
                      </a:endParaRPr>
                    </a:p>
                  </a:txBody>
                  <a:tcPr/>
                </a:tc>
                <a:tc>
                  <a:txBody>
                    <a:bodyPr/>
                    <a:lstStyle/>
                    <a:p>
                      <a:r>
                        <a:rPr lang="en-US" sz="1200" dirty="0" smtClean="0">
                          <a:latin typeface="Gill Sans MT" panose="020B0502020104020203" pitchFamily="34" charset="0"/>
                        </a:rPr>
                        <a:t>Date</a:t>
                      </a:r>
                      <a:endParaRPr lang="en-US" sz="1200" dirty="0">
                        <a:latin typeface="Gill Sans MT" panose="020B0502020104020203" pitchFamily="34" charset="0"/>
                      </a:endParaRPr>
                    </a:p>
                  </a:txBody>
                  <a:tcPr/>
                </a:tc>
                <a:extLst>
                  <a:ext uri="{0D108BD9-81ED-4DB2-BD59-A6C34878D82A}">
                    <a16:rowId xmlns:a16="http://schemas.microsoft.com/office/drawing/2014/main" val="1061832011"/>
                  </a:ext>
                </a:extLst>
              </a:tr>
              <a:tr h="301228">
                <a:tc>
                  <a:txBody>
                    <a:bodyPr/>
                    <a:lstStyle/>
                    <a:p>
                      <a:r>
                        <a:rPr lang="en-US" sz="1200" dirty="0" smtClean="0">
                          <a:latin typeface="Gill Sans MT" panose="020B0502020104020203" pitchFamily="34" charset="0"/>
                        </a:rPr>
                        <a:t>1</a:t>
                      </a:r>
                      <a:endParaRPr lang="en-US" sz="1200" dirty="0">
                        <a:latin typeface="Gill Sans MT" panose="020B0502020104020203" pitchFamily="34" charset="0"/>
                      </a:endParaRPr>
                    </a:p>
                  </a:txBody>
                  <a:tcPr/>
                </a:tc>
                <a:tc>
                  <a:txBody>
                    <a:bodyPr/>
                    <a:lstStyle/>
                    <a:p>
                      <a:r>
                        <a:rPr lang="en-US" sz="1200" smtClean="0">
                          <a:latin typeface="Gill Sans MT" panose="020B0502020104020203" pitchFamily="34" charset="0"/>
                        </a:rPr>
                        <a:t>00 May 18</a:t>
                      </a:r>
                      <a:endParaRPr lang="en-US" sz="1200" dirty="0">
                        <a:latin typeface="Gill Sans MT" panose="020B0502020104020203" pitchFamily="34" charset="0"/>
                      </a:endParaRPr>
                    </a:p>
                  </a:txBody>
                  <a:tcPr/>
                </a:tc>
                <a:extLst>
                  <a:ext uri="{0D108BD9-81ED-4DB2-BD59-A6C34878D82A}">
                    <a16:rowId xmlns:a16="http://schemas.microsoft.com/office/drawing/2014/main" val="3915895731"/>
                  </a:ext>
                </a:extLst>
              </a:tr>
              <a:tr h="301228">
                <a:tc>
                  <a:txBody>
                    <a:bodyPr/>
                    <a:lstStyle/>
                    <a:p>
                      <a:r>
                        <a:rPr lang="en-US" sz="1200" dirty="0" smtClean="0">
                          <a:latin typeface="Gill Sans MT" panose="020B0502020104020203" pitchFamily="34" charset="0"/>
                        </a:rPr>
                        <a:t>2</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126986426"/>
                  </a:ext>
                </a:extLst>
              </a:tr>
              <a:tr h="301228">
                <a:tc>
                  <a:txBody>
                    <a:bodyPr/>
                    <a:lstStyle/>
                    <a:p>
                      <a:r>
                        <a:rPr lang="en-US" sz="1200" dirty="0" smtClean="0">
                          <a:latin typeface="Gill Sans MT" panose="020B0502020104020203" pitchFamily="34" charset="0"/>
                        </a:rPr>
                        <a:t>3</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283472548"/>
                  </a:ext>
                </a:extLst>
              </a:tr>
              <a:tr h="301228">
                <a:tc>
                  <a:txBody>
                    <a:bodyPr/>
                    <a:lstStyle/>
                    <a:p>
                      <a:r>
                        <a:rPr lang="en-US" sz="1200" dirty="0" smtClean="0">
                          <a:latin typeface="Gill Sans MT" panose="020B0502020104020203" pitchFamily="34" charset="0"/>
                        </a:rPr>
                        <a:t>4</a:t>
                      </a: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1703458135"/>
                  </a:ext>
                </a:extLst>
              </a:tr>
              <a:tr h="301228">
                <a:tc>
                  <a:txBody>
                    <a:bodyPr/>
                    <a:lstStyle/>
                    <a:p>
                      <a:r>
                        <a:rPr lang="en-US" sz="1200" dirty="0" smtClean="0">
                          <a:latin typeface="Gill Sans MT" panose="020B0502020104020203" pitchFamily="34" charset="0"/>
                        </a:rPr>
                        <a:t>5</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733363448"/>
                  </a:ext>
                </a:extLst>
              </a:tr>
              <a:tr h="301228">
                <a:tc>
                  <a:txBody>
                    <a:bodyPr/>
                    <a:lstStyle/>
                    <a:p>
                      <a:r>
                        <a:rPr lang="en-US" sz="1200" dirty="0" smtClean="0">
                          <a:latin typeface="Gill Sans MT" panose="020B0502020104020203" pitchFamily="34" charset="0"/>
                        </a:rPr>
                        <a:t>6</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274355365"/>
                  </a:ext>
                </a:extLst>
              </a:tr>
              <a:tr h="301228">
                <a:tc>
                  <a:txBody>
                    <a:bodyPr/>
                    <a:lstStyle/>
                    <a:p>
                      <a:r>
                        <a:rPr lang="en-US" sz="1200" dirty="0" smtClean="0">
                          <a:latin typeface="Gill Sans MT" panose="020B0502020104020203" pitchFamily="34" charset="0"/>
                        </a:rPr>
                        <a:t>7</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3587235144"/>
                  </a:ext>
                </a:extLst>
              </a:tr>
              <a:tr h="301228">
                <a:tc>
                  <a:txBody>
                    <a:bodyPr/>
                    <a:lstStyle/>
                    <a:p>
                      <a:r>
                        <a:rPr lang="en-US" sz="1200" dirty="0" smtClean="0">
                          <a:latin typeface="Gill Sans MT" panose="020B0502020104020203" pitchFamily="34" charset="0"/>
                        </a:rPr>
                        <a:t>8</a:t>
                      </a:r>
                      <a:endParaRPr lang="en-US" sz="1200" dirty="0">
                        <a:latin typeface="Gill Sans MT" panose="020B0502020104020203" pitchFamily="34" charset="0"/>
                      </a:endParaRPr>
                    </a:p>
                  </a:txBody>
                  <a:tcPr/>
                </a:tc>
                <a:tc>
                  <a:txBody>
                    <a:bodyPr/>
                    <a:lstStyle/>
                    <a:p>
                      <a:endParaRPr lang="en-US" sz="1200" dirty="0">
                        <a:latin typeface="Gill Sans MT" panose="020B0502020104020203" pitchFamily="34" charset="0"/>
                      </a:endParaRPr>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3412024"/>
            <a:ext cx="4552601" cy="3006435"/>
          </a:xfrm>
          <a:prstGeom prst="rect">
            <a:avLst/>
          </a:prstGeom>
          <a:ln>
            <a:solidFill>
              <a:schemeClr val="accent1"/>
            </a:solidFill>
          </a:ln>
        </p:spPr>
      </p:pic>
    </p:spTree>
    <p:extLst>
      <p:ext uri="{BB962C8B-B14F-4D97-AF65-F5344CB8AC3E}">
        <p14:creationId xmlns:p14="http://schemas.microsoft.com/office/powerpoint/2010/main" val="3707388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Hello, Angular 2</a:t>
            </a:r>
            <a:r>
              <a:rPr lang="en-US" dirty="0" smtClean="0">
                <a:solidFill>
                  <a:schemeClr val="bg1"/>
                </a:solidFill>
              </a:rPr>
              <a:t>!</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20</a:t>
            </a:fld>
            <a:endParaRPr lang="en-US"/>
          </a:p>
        </p:txBody>
      </p:sp>
    </p:spTree>
    <p:extLst>
      <p:ext uri="{BB962C8B-B14F-4D97-AF65-F5344CB8AC3E}">
        <p14:creationId xmlns:p14="http://schemas.microsoft.com/office/powerpoint/2010/main" val="3903467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TypeScript </a:t>
            </a:r>
            <a:r>
              <a:rPr lang="en-US" dirty="0" smtClean="0"/>
              <a:t>classes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21</a:t>
            </a:fld>
            <a:endParaRPr lang="en-US"/>
          </a:p>
        </p:txBody>
      </p:sp>
    </p:spTree>
    <p:extLst>
      <p:ext uri="{BB962C8B-B14F-4D97-AF65-F5344CB8AC3E}">
        <p14:creationId xmlns:p14="http://schemas.microsoft.com/office/powerpoint/2010/main" val="1866440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Introducing metadata </a:t>
            </a:r>
            <a:r>
              <a:rPr lang="en-US" dirty="0" smtClean="0"/>
              <a:t>decorators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22</a:t>
            </a:fld>
            <a:endParaRPr lang="en-US"/>
          </a:p>
        </p:txBody>
      </p:sp>
    </p:spTree>
    <p:extLst>
      <p:ext uri="{BB962C8B-B14F-4D97-AF65-F5344CB8AC3E}">
        <p14:creationId xmlns:p14="http://schemas.microsoft.com/office/powerpoint/2010/main" val="409978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sz="4200" dirty="0"/>
              <a:t>Compiling TypeScript into browser-friendly </a:t>
            </a:r>
            <a:r>
              <a:rPr lang="en-US" sz="4200" dirty="0" smtClean="0"/>
              <a:t>JavaScript</a:t>
            </a:r>
            <a:endParaRPr lang="en-US" sz="4200"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23</a:t>
            </a:fld>
            <a:endParaRPr lang="en-US"/>
          </a:p>
        </p:txBody>
      </p:sp>
    </p:spTree>
    <p:extLst>
      <p:ext uri="{BB962C8B-B14F-4D97-AF65-F5344CB8AC3E}">
        <p14:creationId xmlns:p14="http://schemas.microsoft.com/office/powerpoint/2010/main" val="3918247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HTML </a:t>
            </a:r>
            <a:r>
              <a:rPr lang="en-US" dirty="0" smtClean="0"/>
              <a:t>container</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24</a:t>
            </a:fld>
            <a:endParaRPr lang="en-US"/>
          </a:p>
        </p:txBody>
      </p:sp>
    </p:spTree>
    <p:extLst>
      <p:ext uri="{BB962C8B-B14F-4D97-AF65-F5344CB8AC3E}">
        <p14:creationId xmlns:p14="http://schemas.microsoft.com/office/powerpoint/2010/main" val="2586432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Serving the examples of this </a:t>
            </a:r>
            <a:r>
              <a:rPr lang="en-US" dirty="0" smtClean="0"/>
              <a:t>book</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25</a:t>
            </a:fld>
            <a:endParaRPr lang="en-US"/>
          </a:p>
        </p:txBody>
      </p:sp>
    </p:spTree>
    <p:extLst>
      <p:ext uri="{BB962C8B-B14F-4D97-AF65-F5344CB8AC3E}">
        <p14:creationId xmlns:p14="http://schemas.microsoft.com/office/powerpoint/2010/main" val="4198728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Putting everything </a:t>
            </a:r>
            <a:r>
              <a:rPr lang="en-US" dirty="0" smtClean="0"/>
              <a:t>together</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26</a:t>
            </a:fld>
            <a:endParaRPr lang="en-US"/>
          </a:p>
        </p:txBody>
      </p:sp>
    </p:spTree>
    <p:extLst>
      <p:ext uri="{BB962C8B-B14F-4D97-AF65-F5344CB8AC3E}">
        <p14:creationId xmlns:p14="http://schemas.microsoft.com/office/powerpoint/2010/main" val="1504031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Enhancing our </a:t>
            </a:r>
            <a:r>
              <a:rPr lang="en-US" dirty="0" smtClean="0">
                <a:solidFill>
                  <a:schemeClr val="bg1"/>
                </a:solidFill>
              </a:rPr>
              <a:t>IDE</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27</a:t>
            </a:fld>
            <a:endParaRPr lang="en-US"/>
          </a:p>
        </p:txBody>
      </p:sp>
    </p:spTree>
    <p:extLst>
      <p:ext uri="{BB962C8B-B14F-4D97-AF65-F5344CB8AC3E}">
        <p14:creationId xmlns:p14="http://schemas.microsoft.com/office/powerpoint/2010/main" val="39238941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a:t>Sublime Text </a:t>
            </a:r>
            <a:r>
              <a:rPr lang="fr-FR" dirty="0" smtClean="0"/>
              <a:t>3</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28</a:t>
            </a:fld>
            <a:endParaRPr lang="en-US"/>
          </a:p>
        </p:txBody>
      </p:sp>
    </p:spTree>
    <p:extLst>
      <p:ext uri="{BB962C8B-B14F-4D97-AF65-F5344CB8AC3E}">
        <p14:creationId xmlns:p14="http://schemas.microsoft.com/office/powerpoint/2010/main" val="2871993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t>Atom</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29</a:t>
            </a:fld>
            <a:endParaRPr lang="en-US"/>
          </a:p>
        </p:txBody>
      </p:sp>
    </p:spTree>
    <p:extLst>
      <p:ext uri="{BB962C8B-B14F-4D97-AF65-F5344CB8AC3E}">
        <p14:creationId xmlns:p14="http://schemas.microsoft.com/office/powerpoint/2010/main" val="280549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Creating Our Very First Component in Angular 2</a:t>
            </a:r>
          </a:p>
        </p:txBody>
      </p:sp>
      <p:sp>
        <p:nvSpPr>
          <p:cNvPr id="3" name="Date Placeholder 2"/>
          <p:cNvSpPr>
            <a:spLocks noGrp="1"/>
          </p:cNvSpPr>
          <p:nvPr>
            <p:ph type="dt" sz="half" idx="2"/>
          </p:nvPr>
        </p:nvSpPr>
        <p:spPr/>
        <p:txBody>
          <a:bodyPr/>
          <a:lstStyle/>
          <a:p>
            <a:r>
              <a:rPr lang="en-US" smtClean="0"/>
              <a:t>26 Apr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3</a:t>
            </a:fld>
            <a:endParaRPr lang="en-US"/>
          </a:p>
        </p:txBody>
      </p:sp>
      <p:sp>
        <p:nvSpPr>
          <p:cNvPr id="7" name="Text Placeholder 6"/>
          <p:cNvSpPr>
            <a:spLocks noGrp="1"/>
          </p:cNvSpPr>
          <p:nvPr>
            <p:ph type="body" sz="quarter" idx="16"/>
          </p:nvPr>
        </p:nvSpPr>
        <p:spPr/>
        <p:txBody>
          <a:bodyPr/>
          <a:lstStyle/>
          <a:p>
            <a:r>
              <a:rPr lang="en-US" dirty="0" smtClean="0"/>
              <a:t>1</a:t>
            </a:r>
            <a:endParaRPr lang="en-US" dirty="0"/>
          </a:p>
        </p:txBody>
      </p:sp>
    </p:spTree>
    <p:extLst>
      <p:ext uri="{BB962C8B-B14F-4D97-AF65-F5344CB8AC3E}">
        <p14:creationId xmlns:p14="http://schemas.microsoft.com/office/powerpoint/2010/main" val="23661805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a:t>Visual Studio </a:t>
            </a:r>
            <a:r>
              <a:rPr lang="pt-BR" dirty="0" smtClean="0"/>
              <a:t>Code</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30</a:t>
            </a:fld>
            <a:endParaRPr lang="en-US"/>
          </a:p>
        </p:txBody>
      </p:sp>
    </p:spTree>
    <p:extLst>
      <p:ext uri="{BB962C8B-B14F-4D97-AF65-F5344CB8AC3E}">
        <p14:creationId xmlns:p14="http://schemas.microsoft.com/office/powerpoint/2010/main" val="1103669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smtClean="0"/>
              <a:t>WebStorm</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31</a:t>
            </a:fld>
            <a:endParaRPr lang="en-US"/>
          </a:p>
        </p:txBody>
      </p:sp>
    </p:spTree>
    <p:extLst>
      <p:ext uri="{BB962C8B-B14F-4D97-AF65-F5344CB8AC3E}">
        <p14:creationId xmlns:p14="http://schemas.microsoft.com/office/powerpoint/2010/main" val="355761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Leveraging Gulp with other </a:t>
            </a:r>
            <a:r>
              <a:rPr lang="en-US" dirty="0" smtClean="0"/>
              <a:t>IDEs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32</a:t>
            </a:fld>
            <a:endParaRPr lang="en-US"/>
          </a:p>
        </p:txBody>
      </p:sp>
    </p:spTree>
    <p:extLst>
      <p:ext uri="{BB962C8B-B14F-4D97-AF65-F5344CB8AC3E}">
        <p14:creationId xmlns:p14="http://schemas.microsoft.com/office/powerpoint/2010/main" val="2082443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Diving deeper into Angular 2 </a:t>
            </a:r>
            <a:r>
              <a:rPr lang="en-US" dirty="0" smtClean="0">
                <a:solidFill>
                  <a:schemeClr val="bg1"/>
                </a:solidFill>
              </a:rPr>
              <a:t>components</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33</a:t>
            </a:fld>
            <a:endParaRPr lang="en-US"/>
          </a:p>
        </p:txBody>
      </p:sp>
    </p:spTree>
    <p:extLst>
      <p:ext uri="{BB962C8B-B14F-4D97-AF65-F5344CB8AC3E}">
        <p14:creationId xmlns:p14="http://schemas.microsoft.com/office/powerpoint/2010/main" val="966833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Improving </a:t>
            </a:r>
            <a:r>
              <a:rPr lang="en-US" dirty="0" smtClean="0"/>
              <a:t>productivity</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34</a:t>
            </a:fld>
            <a:endParaRPr lang="en-US"/>
          </a:p>
        </p:txBody>
      </p:sp>
    </p:spTree>
    <p:extLst>
      <p:ext uri="{BB962C8B-B14F-4D97-AF65-F5344CB8AC3E}">
        <p14:creationId xmlns:p14="http://schemas.microsoft.com/office/powerpoint/2010/main" val="20368225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Component methods and data </a:t>
            </a:r>
            <a:r>
              <a:rPr lang="en-US" dirty="0" smtClean="0"/>
              <a:t>updates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35</a:t>
            </a:fld>
            <a:endParaRPr lang="en-US"/>
          </a:p>
        </p:txBody>
      </p:sp>
    </p:spTree>
    <p:extLst>
      <p:ext uri="{BB962C8B-B14F-4D97-AF65-F5344CB8AC3E}">
        <p14:creationId xmlns:p14="http://schemas.microsoft.com/office/powerpoint/2010/main" val="1669369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Adding interactivity to the </a:t>
            </a:r>
            <a:r>
              <a:rPr lang="en-US" dirty="0" smtClean="0"/>
              <a:t>component</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36</a:t>
            </a:fld>
            <a:endParaRPr lang="en-US"/>
          </a:p>
        </p:txBody>
      </p:sp>
    </p:spTree>
    <p:extLst>
      <p:ext uri="{BB962C8B-B14F-4D97-AF65-F5344CB8AC3E}">
        <p14:creationId xmlns:p14="http://schemas.microsoft.com/office/powerpoint/2010/main" val="344753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sz="3900" dirty="0"/>
              <a:t>Improving the data output in the view and polishing the </a:t>
            </a:r>
            <a:r>
              <a:rPr lang="en-US" sz="3900" dirty="0" smtClean="0"/>
              <a:t>UI</a:t>
            </a:r>
            <a:endParaRPr lang="en-US" sz="3900"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37</a:t>
            </a:fld>
            <a:endParaRPr lang="en-US"/>
          </a:p>
        </p:txBody>
      </p:sp>
    </p:spTree>
    <p:extLst>
      <p:ext uri="{BB962C8B-B14F-4D97-AF65-F5344CB8AC3E}">
        <p14:creationId xmlns:p14="http://schemas.microsoft.com/office/powerpoint/2010/main" val="1796236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Introducing TypeScript</a:t>
            </a:r>
          </a:p>
        </p:txBody>
      </p:sp>
      <p:sp>
        <p:nvSpPr>
          <p:cNvPr id="3" name="Date Placeholder 2"/>
          <p:cNvSpPr>
            <a:spLocks noGrp="1"/>
          </p:cNvSpPr>
          <p:nvPr>
            <p:ph type="dt" sz="half" idx="2"/>
          </p:nvPr>
        </p:nvSpPr>
        <p:spPr/>
        <p:txBody>
          <a:bodyPr/>
          <a:lstStyle/>
          <a:p>
            <a:r>
              <a:rPr lang="en-US" smtClean="0"/>
              <a:t>26 Apr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38</a:t>
            </a:fld>
            <a:endParaRPr lang="en-US"/>
          </a:p>
        </p:txBody>
      </p:sp>
      <p:sp>
        <p:nvSpPr>
          <p:cNvPr id="8" name="Text Placeholder 7"/>
          <p:cNvSpPr>
            <a:spLocks noGrp="1"/>
          </p:cNvSpPr>
          <p:nvPr>
            <p:ph type="body" sz="quarter" idx="16"/>
          </p:nvPr>
        </p:nvSpPr>
        <p:spPr/>
        <p:txBody>
          <a:bodyPr/>
          <a:lstStyle/>
          <a:p>
            <a:r>
              <a:rPr lang="en-US" dirty="0" smtClean="0"/>
              <a:t>2</a:t>
            </a:r>
            <a:endParaRPr lang="en-US" dirty="0"/>
          </a:p>
        </p:txBody>
      </p:sp>
    </p:spTree>
    <p:extLst>
      <p:ext uri="{BB962C8B-B14F-4D97-AF65-F5344CB8AC3E}">
        <p14:creationId xmlns:p14="http://schemas.microsoft.com/office/powerpoint/2010/main" val="864465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the previous chapter, we built our very first component and we used TypeScript to shape the code scripts, which gave form to </a:t>
            </a:r>
            <a:r>
              <a:rPr lang="en-US" sz="2000" dirty="0" smtClean="0"/>
              <a:t>it.</a:t>
            </a:r>
          </a:p>
          <a:p>
            <a:pPr marL="461963">
              <a:buFont typeface="Wingdings" panose="05000000000000000000" pitchFamily="2" charset="2"/>
              <a:buChar char="§"/>
            </a:pPr>
            <a:r>
              <a:rPr lang="en-US" sz="2000" dirty="0" smtClean="0"/>
              <a:t>All </a:t>
            </a:r>
            <a:r>
              <a:rPr lang="en-US" sz="2000" dirty="0"/>
              <a:t>the examples included in this book use its </a:t>
            </a:r>
            <a:r>
              <a:rPr lang="en-US" sz="2000" dirty="0" smtClean="0"/>
              <a:t>syntax.</a:t>
            </a:r>
          </a:p>
          <a:p>
            <a:pPr marL="461963">
              <a:buFont typeface="Wingdings" panose="05000000000000000000" pitchFamily="2" charset="2"/>
              <a:buChar char="§"/>
            </a:pPr>
            <a:r>
              <a:rPr lang="en-US" sz="2000" dirty="0" smtClean="0"/>
              <a:t>As </a:t>
            </a:r>
            <a:r>
              <a:rPr lang="en-US" sz="2000" dirty="0"/>
              <a:t>we will see later in this book, writing our scripts in TypeScript and leveraging its static typing will give us a remarkable advantage over the other scripting </a:t>
            </a:r>
            <a:r>
              <a:rPr lang="en-US" sz="2000" dirty="0" smtClean="0"/>
              <a:t>languages.</a:t>
            </a:r>
          </a:p>
          <a:p>
            <a:pPr marL="461963">
              <a:buFont typeface="Wingdings" panose="05000000000000000000" pitchFamily="2" charset="2"/>
              <a:buChar char="§"/>
            </a:pPr>
            <a:r>
              <a:rPr lang="en-US" sz="2000" dirty="0" smtClean="0"/>
              <a:t>This </a:t>
            </a:r>
            <a:r>
              <a:rPr lang="en-US" sz="2000" dirty="0"/>
              <a:t>chapter is not a thorough overview of the TypeScript </a:t>
            </a:r>
            <a:r>
              <a:rPr lang="en-US" sz="2000" dirty="0" smtClean="0"/>
              <a:t>language.</a:t>
            </a:r>
          </a:p>
          <a:p>
            <a:pPr marL="461963">
              <a:buFont typeface="Wingdings" panose="05000000000000000000" pitchFamily="2" charset="2"/>
              <a:buChar char="§"/>
            </a:pPr>
            <a:r>
              <a:rPr lang="en-US" sz="2000" dirty="0" smtClean="0"/>
              <a:t>We </a:t>
            </a:r>
            <a:r>
              <a:rPr lang="en-US" sz="2000" dirty="0"/>
              <a:t>will just focus on the core elements of the language and study them in detail on our journey through Angular </a:t>
            </a:r>
            <a:r>
              <a:rPr lang="en-US" sz="2000" dirty="0" smtClean="0"/>
              <a:t>2.</a:t>
            </a:r>
          </a:p>
          <a:p>
            <a:pPr marL="461963">
              <a:buFont typeface="Wingdings" panose="05000000000000000000" pitchFamily="2" charset="2"/>
              <a:buChar char="§"/>
            </a:pPr>
            <a:r>
              <a:rPr lang="en-US" sz="2000" dirty="0" smtClean="0"/>
              <a:t>The </a:t>
            </a:r>
            <a:r>
              <a:rPr lang="en-US" sz="2000" dirty="0"/>
              <a:t>good news is that TypeScript is not all that complex, and we will manage to cover most of its relevant </a:t>
            </a:r>
            <a:r>
              <a:rPr lang="en-US" sz="2000" dirty="0" smtClean="0"/>
              <a:t>parts.</a:t>
            </a:r>
          </a:p>
          <a:p>
            <a:pPr marL="461963">
              <a:buFont typeface="Wingdings" panose="05000000000000000000" pitchFamily="2" charset="2"/>
              <a:buChar char="§"/>
            </a:pPr>
            <a:r>
              <a:rPr lang="en-US" sz="2000" dirty="0" smtClean="0"/>
              <a:t>In </a:t>
            </a:r>
            <a:r>
              <a:rPr lang="en-US" sz="2000" dirty="0"/>
              <a:t>this chapter, we will: Look at the background and rationale behind TypeScript Discover online resources to practice while we learn Recap on the concept of typed values and how to represent them Build our own types, based on classes and interfaces Learn to better organize our application architecture with </a:t>
            </a:r>
            <a:r>
              <a:rPr lang="en-US" sz="2000" dirty="0" smtClean="0"/>
              <a:t>modules</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39</a:t>
            </a:fld>
            <a:endParaRPr lang="en-US"/>
          </a:p>
        </p:txBody>
      </p:sp>
    </p:spTree>
    <p:extLst>
      <p:ext uri="{BB962C8B-B14F-4D97-AF65-F5344CB8AC3E}">
        <p14:creationId xmlns:p14="http://schemas.microsoft.com/office/powerpoint/2010/main" val="3256921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fontScale="92500" lnSpcReduction="10000"/>
          </a:bodyPr>
          <a:lstStyle/>
          <a:p>
            <a:pPr>
              <a:buFont typeface="Wingdings" panose="05000000000000000000" pitchFamily="2" charset="2"/>
              <a:buChar char="v"/>
            </a:pPr>
            <a:r>
              <a:rPr lang="en-US" sz="2000" dirty="0"/>
              <a:t>Unless you were lost in space for the past couple of years, chances are you are well aware of the momentum that modern JavaScript web frameworks and libraries have got in the frontend arena </a:t>
            </a:r>
            <a:r>
              <a:rPr lang="en-US" sz="2000" dirty="0" smtClean="0"/>
              <a:t>nowadays.</a:t>
            </a:r>
          </a:p>
          <a:p>
            <a:pPr marL="461963">
              <a:buFont typeface="Wingdings" panose="05000000000000000000" pitchFamily="2" charset="2"/>
              <a:buChar char="§"/>
            </a:pPr>
            <a:r>
              <a:rPr lang="en-US" sz="2000" dirty="0" smtClean="0"/>
              <a:t>We </a:t>
            </a:r>
            <a:r>
              <a:rPr lang="en-US" sz="2000" dirty="0"/>
              <a:t>have even reached a stage where a new framework is born every day, forcing frontend developers to assess carefully whether this new cutting-edge code toolkit adds enough value to justify the time and effort required to face its </a:t>
            </a:r>
            <a:r>
              <a:rPr lang="en-US" sz="2000" dirty="0">
                <a:solidFill>
                  <a:srgbClr val="FF0000"/>
                </a:solidFill>
              </a:rPr>
              <a:t>learning curve</a:t>
            </a:r>
            <a:r>
              <a:rPr lang="en-US" sz="2000" dirty="0"/>
              <a:t> and put it to good use in our next </a:t>
            </a:r>
            <a:r>
              <a:rPr lang="en-US" sz="2000" dirty="0" smtClean="0"/>
              <a:t>project.</a:t>
            </a:r>
          </a:p>
          <a:p>
            <a:pPr marL="461963">
              <a:buFont typeface="Wingdings" panose="05000000000000000000" pitchFamily="2" charset="2"/>
              <a:buChar char="§"/>
            </a:pPr>
            <a:r>
              <a:rPr lang="en-US" sz="2000" dirty="0" smtClean="0"/>
              <a:t>Eventually</a:t>
            </a:r>
            <a:r>
              <a:rPr lang="en-US" sz="2000" dirty="0"/>
              <a:t>, a handful of names ended up gaining more relevance than the </a:t>
            </a:r>
            <a:r>
              <a:rPr lang="en-US" sz="2000" dirty="0" smtClean="0"/>
              <a:t>rest.</a:t>
            </a:r>
          </a:p>
          <a:p>
            <a:pPr marL="461963">
              <a:buFont typeface="Wingdings" panose="05000000000000000000" pitchFamily="2" charset="2"/>
              <a:buChar char="§"/>
            </a:pPr>
            <a:r>
              <a:rPr lang="en-US" sz="2000" dirty="0" smtClean="0"/>
              <a:t>We </a:t>
            </a:r>
            <a:r>
              <a:rPr lang="en-US" sz="2000" dirty="0"/>
              <a:t>are obviously referring to </a:t>
            </a:r>
            <a:r>
              <a:rPr lang="en-US" sz="2000" dirty="0">
                <a:solidFill>
                  <a:srgbClr val="FF0000"/>
                </a:solidFill>
              </a:rPr>
              <a:t>client-side frameworks</a:t>
            </a:r>
            <a:r>
              <a:rPr lang="en-US" sz="2000" dirty="0"/>
              <a:t> that will probably sound pretty familiar to you already: </a:t>
            </a:r>
            <a:endParaRPr lang="en-US" sz="2000" dirty="0" smtClean="0"/>
          </a:p>
          <a:p>
            <a:pPr marL="687388" indent="-225425">
              <a:buFont typeface="Wingdings" panose="05000000000000000000" pitchFamily="2" charset="2"/>
              <a:buChar char="ü"/>
            </a:pPr>
            <a:r>
              <a:rPr lang="en-US" sz="2000" dirty="0" smtClean="0"/>
              <a:t>Backbone</a:t>
            </a:r>
          </a:p>
          <a:p>
            <a:pPr marL="687388" indent="-225425">
              <a:buFont typeface="Wingdings" panose="05000000000000000000" pitchFamily="2" charset="2"/>
              <a:buChar char="ü"/>
            </a:pPr>
            <a:r>
              <a:rPr lang="en-US" sz="2000" dirty="0" smtClean="0"/>
              <a:t>Ember</a:t>
            </a:r>
          </a:p>
          <a:p>
            <a:pPr marL="687388" indent="-225425">
              <a:buFont typeface="Wingdings" panose="05000000000000000000" pitchFamily="2" charset="2"/>
              <a:buChar char="ü"/>
            </a:pPr>
            <a:r>
              <a:rPr lang="en-US" sz="2000" dirty="0" smtClean="0"/>
              <a:t>Knockout,</a:t>
            </a:r>
          </a:p>
          <a:p>
            <a:pPr marL="687388" indent="-225425">
              <a:buFont typeface="Wingdings" panose="05000000000000000000" pitchFamily="2" charset="2"/>
              <a:buChar char="ü"/>
            </a:pPr>
            <a:r>
              <a:rPr lang="en-US" sz="2000" dirty="0" smtClean="0"/>
              <a:t>Angular 1 and </a:t>
            </a:r>
            <a:r>
              <a:rPr lang="en-US" sz="2000" dirty="0"/>
              <a:t>so </a:t>
            </a:r>
            <a:r>
              <a:rPr lang="en-US" sz="2000" dirty="0" smtClean="0"/>
              <a:t>on</a:t>
            </a:r>
          </a:p>
          <a:p>
            <a:pPr marL="461963">
              <a:buFont typeface="Wingdings" panose="05000000000000000000" pitchFamily="2" charset="2"/>
              <a:buChar char="§"/>
            </a:pPr>
            <a:r>
              <a:rPr lang="en-US" sz="2000" dirty="0" smtClean="0"/>
              <a:t>As </a:t>
            </a:r>
            <a:r>
              <a:rPr lang="en-US" sz="2000" dirty="0"/>
              <a:t>the battle for supremacy in the JavaScript world carried on, new frameworks such as </a:t>
            </a:r>
            <a:r>
              <a:rPr lang="en-US" sz="2000" dirty="0">
                <a:solidFill>
                  <a:srgbClr val="FF0000"/>
                </a:solidFill>
              </a:rPr>
              <a:t>React</a:t>
            </a:r>
            <a:r>
              <a:rPr lang="en-US" sz="2000" dirty="0"/>
              <a:t> or </a:t>
            </a:r>
            <a:r>
              <a:rPr lang="en-US" sz="2000" dirty="0">
                <a:solidFill>
                  <a:srgbClr val="FF0000"/>
                </a:solidFill>
              </a:rPr>
              <a:t>Aurelia</a:t>
            </a:r>
            <a:r>
              <a:rPr lang="en-US" sz="2000" dirty="0"/>
              <a:t> entered the game, favoring web components and harnessing the power of </a:t>
            </a:r>
            <a:r>
              <a:rPr lang="en-US" sz="2000" dirty="0">
                <a:solidFill>
                  <a:srgbClr val="FF0000"/>
                </a:solidFill>
              </a:rPr>
              <a:t>Shadow DOM</a:t>
            </a:r>
            <a:r>
              <a:rPr lang="en-US" sz="2000" dirty="0"/>
              <a:t> as the cornerstone of its </a:t>
            </a:r>
            <a:r>
              <a:rPr lang="en-US" sz="2000" dirty="0" smtClean="0"/>
              <a:t>architecture.</a:t>
            </a:r>
          </a:p>
          <a:p>
            <a:pPr marL="461963">
              <a:buFont typeface="Wingdings" panose="05000000000000000000" pitchFamily="2" charset="2"/>
              <a:buChar char="§"/>
            </a:pPr>
            <a:r>
              <a:rPr lang="en-US" sz="2000" dirty="0" smtClean="0"/>
              <a:t>Applications </a:t>
            </a:r>
            <a:r>
              <a:rPr lang="en-US" sz="2000" dirty="0"/>
              <a:t>built this way proved to be more modular, scalable, and maintainable, let alone their unparalleled level of performance</a:t>
            </a:r>
            <a:r>
              <a:rPr lang="en-US" sz="2000" dirty="0" smtClean="0"/>
              <a:t>.</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a:t>
            </a:fld>
            <a:endParaRPr lang="en-US"/>
          </a:p>
        </p:txBody>
      </p:sp>
    </p:spTree>
    <p:extLst>
      <p:ext uri="{BB962C8B-B14F-4D97-AF65-F5344CB8AC3E}">
        <p14:creationId xmlns:p14="http://schemas.microsoft.com/office/powerpoint/2010/main" val="8476767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Understanding the case for </a:t>
            </a:r>
            <a:r>
              <a:rPr lang="en-US" dirty="0" smtClean="0">
                <a:solidFill>
                  <a:schemeClr val="bg1"/>
                </a:solidFill>
              </a:rPr>
              <a:t>TypeScript</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40</a:t>
            </a:fld>
            <a:endParaRPr lang="en-US"/>
          </a:p>
        </p:txBody>
      </p:sp>
    </p:spTree>
    <p:extLst>
      <p:ext uri="{BB962C8B-B14F-4D97-AF65-F5344CB8AC3E}">
        <p14:creationId xmlns:p14="http://schemas.microsoft.com/office/powerpoint/2010/main" val="4071210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Types in </a:t>
            </a:r>
            <a:r>
              <a:rPr lang="en-US" dirty="0" smtClean="0">
                <a:solidFill>
                  <a:schemeClr val="bg1"/>
                </a:solidFill>
              </a:rPr>
              <a:t>TypeScript</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41</a:t>
            </a:fld>
            <a:endParaRPr lang="en-US"/>
          </a:p>
        </p:txBody>
      </p:sp>
    </p:spTree>
    <p:extLst>
      <p:ext uri="{BB962C8B-B14F-4D97-AF65-F5344CB8AC3E}">
        <p14:creationId xmlns:p14="http://schemas.microsoft.com/office/powerpoint/2010/main" val="18910190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Functions, lambdas, and execution </a:t>
            </a:r>
            <a:r>
              <a:rPr lang="en-US" dirty="0" smtClean="0">
                <a:solidFill>
                  <a:schemeClr val="bg1"/>
                </a:solidFill>
              </a:rPr>
              <a:t>flow</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42</a:t>
            </a:fld>
            <a:endParaRPr lang="en-US"/>
          </a:p>
        </p:txBody>
      </p:sp>
    </p:spTree>
    <p:extLst>
      <p:ext uri="{BB962C8B-B14F-4D97-AF65-F5344CB8AC3E}">
        <p14:creationId xmlns:p14="http://schemas.microsoft.com/office/powerpoint/2010/main" val="3753698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Classes, interfaces, and class </a:t>
            </a:r>
            <a:r>
              <a:rPr lang="en-US" dirty="0" smtClean="0">
                <a:solidFill>
                  <a:schemeClr val="bg1"/>
                </a:solidFill>
              </a:rPr>
              <a:t>inheritance</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43</a:t>
            </a:fld>
            <a:endParaRPr lang="en-US"/>
          </a:p>
        </p:txBody>
      </p:sp>
    </p:spTree>
    <p:extLst>
      <p:ext uri="{BB962C8B-B14F-4D97-AF65-F5344CB8AC3E}">
        <p14:creationId xmlns:p14="http://schemas.microsoft.com/office/powerpoint/2010/main" val="40645376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Decorators in </a:t>
            </a:r>
            <a:r>
              <a:rPr lang="en-US" dirty="0" smtClean="0">
                <a:solidFill>
                  <a:schemeClr val="bg1"/>
                </a:solidFill>
              </a:rPr>
              <a:t>TypeScript</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44</a:t>
            </a:fld>
            <a:endParaRPr lang="en-US"/>
          </a:p>
        </p:txBody>
      </p:sp>
    </p:spTree>
    <p:extLst>
      <p:ext uri="{BB962C8B-B14F-4D97-AF65-F5344CB8AC3E}">
        <p14:creationId xmlns:p14="http://schemas.microsoft.com/office/powerpoint/2010/main" val="27346488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Organizing our applications with </a:t>
            </a:r>
            <a:r>
              <a:rPr lang="en-US" dirty="0" smtClean="0">
                <a:solidFill>
                  <a:schemeClr val="bg1"/>
                </a:solidFill>
              </a:rPr>
              <a:t>modules</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45</a:t>
            </a:fld>
            <a:endParaRPr lang="en-US"/>
          </a:p>
        </p:txBody>
      </p:sp>
    </p:spTree>
    <p:extLst>
      <p:ext uri="{BB962C8B-B14F-4D97-AF65-F5344CB8AC3E}">
        <p14:creationId xmlns:p14="http://schemas.microsoft.com/office/powerpoint/2010/main" val="4809423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road </a:t>
            </a:r>
            <a:r>
              <a:rPr lang="en-US" dirty="0" smtClean="0">
                <a:solidFill>
                  <a:schemeClr val="bg1"/>
                </a:solidFill>
              </a:rPr>
              <a:t>ahead</a:t>
            </a:r>
            <a:endParaRPr lang="en-US"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46</a:t>
            </a:fld>
            <a:endParaRPr lang="en-US"/>
          </a:p>
        </p:txBody>
      </p:sp>
    </p:spTree>
    <p:extLst>
      <p:ext uri="{BB962C8B-B14F-4D97-AF65-F5344CB8AC3E}">
        <p14:creationId xmlns:p14="http://schemas.microsoft.com/office/powerpoint/2010/main" val="1381882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dirty="0"/>
              <a:t>Implementing Properties and Events in Our Components</a:t>
            </a:r>
          </a:p>
        </p:txBody>
      </p:sp>
      <p:sp>
        <p:nvSpPr>
          <p:cNvPr id="3" name="Date Placeholder 2"/>
          <p:cNvSpPr>
            <a:spLocks noGrp="1"/>
          </p:cNvSpPr>
          <p:nvPr>
            <p:ph type="dt" sz="half" idx="2"/>
          </p:nvPr>
        </p:nvSpPr>
        <p:spPr/>
        <p:txBody>
          <a:bodyPr/>
          <a:lstStyle/>
          <a:p>
            <a:r>
              <a:rPr lang="en-US" smtClean="0"/>
              <a:t>26 Apr 2018</a:t>
            </a:r>
            <a:endParaRPr lang="en-US"/>
          </a:p>
        </p:txBody>
      </p:sp>
      <p:sp>
        <p:nvSpPr>
          <p:cNvPr id="4" name="Slide Number Placeholder 3"/>
          <p:cNvSpPr>
            <a:spLocks noGrp="1"/>
          </p:cNvSpPr>
          <p:nvPr>
            <p:ph type="sldNum" sz="quarter" idx="4"/>
          </p:nvPr>
        </p:nvSpPr>
        <p:spPr/>
        <p:txBody>
          <a:bodyPr/>
          <a:lstStyle/>
          <a:p>
            <a:fld id="{062D6987-FB6D-4DB8-81B8-AD0F35E3BB5F}" type="slidenum">
              <a:rPr lang="en-US" smtClean="0"/>
              <a:t>47</a:t>
            </a:fld>
            <a:endParaRPr lang="en-US"/>
          </a:p>
        </p:txBody>
      </p:sp>
      <p:sp>
        <p:nvSpPr>
          <p:cNvPr id="7" name="Text Placeholder 6"/>
          <p:cNvSpPr>
            <a:spLocks noGrp="1"/>
          </p:cNvSpPr>
          <p:nvPr>
            <p:ph type="body" sz="quarter" idx="16"/>
          </p:nvPr>
        </p:nvSpPr>
        <p:spPr/>
        <p:txBody>
          <a:bodyPr/>
          <a:lstStyle/>
          <a:p>
            <a:r>
              <a:rPr lang="en-US" dirty="0" smtClean="0"/>
              <a:t>3</a:t>
            </a:r>
            <a:endParaRPr lang="en-US" dirty="0"/>
          </a:p>
        </p:txBody>
      </p:sp>
    </p:spTree>
    <p:extLst>
      <p:ext uri="{BB962C8B-B14F-4D97-AF65-F5344CB8AC3E}">
        <p14:creationId xmlns:p14="http://schemas.microsoft.com/office/powerpoint/2010/main" val="10044911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So far, we have had the opportunity to take a bird's eye overview of what a component is in the new Angular ecosystem, what is its role, how it behaves, and what tools are required to start building our own components to represent widgets and pieces of </a:t>
            </a:r>
            <a:r>
              <a:rPr lang="en-US" sz="2000" dirty="0" smtClean="0"/>
              <a:t>functionality.</a:t>
            </a:r>
          </a:p>
          <a:p>
            <a:pPr marL="461963">
              <a:buFont typeface="Wingdings" panose="05000000000000000000" pitchFamily="2" charset="2"/>
              <a:buChar char="§"/>
            </a:pPr>
            <a:r>
              <a:rPr lang="en-US" sz="2000" dirty="0" smtClean="0"/>
              <a:t>In </a:t>
            </a:r>
            <a:r>
              <a:rPr lang="en-US" sz="2000" dirty="0"/>
              <a:t>addition, TypeScript turns out to be the perfect companion for this endeavor, so we seem to have everything that we need to further explore the possibilities that Angular 2 brings to the game with regards to creating interactive components that expose properties and emit </a:t>
            </a:r>
            <a:r>
              <a:rPr lang="en-US" sz="2000" dirty="0" smtClean="0"/>
              <a:t>events.</a:t>
            </a:r>
          </a:p>
          <a:p>
            <a:pPr marL="461963">
              <a:buFont typeface="Wingdings" panose="05000000000000000000" pitchFamily="2" charset="2"/>
              <a:buChar char="§"/>
            </a:pPr>
            <a:r>
              <a:rPr lang="en-US" sz="2000" dirty="0" smtClean="0"/>
              <a:t>In </a:t>
            </a:r>
            <a:r>
              <a:rPr lang="en-US" sz="2000" dirty="0"/>
              <a:t>this chapter, we </a:t>
            </a:r>
            <a:r>
              <a:rPr lang="en-US" sz="2000" dirty="0" smtClean="0"/>
              <a:t>will:</a:t>
            </a:r>
          </a:p>
          <a:p>
            <a:pPr marL="687388" indent="-225425">
              <a:buFont typeface="Wingdings" panose="05000000000000000000" pitchFamily="2" charset="2"/>
              <a:buChar char="ü"/>
            </a:pPr>
            <a:r>
              <a:rPr lang="en-US" sz="2000" dirty="0" smtClean="0"/>
              <a:t>Discover </a:t>
            </a:r>
            <a:r>
              <a:rPr lang="en-US" sz="2000" dirty="0"/>
              <a:t>all the syntactic possibilities at our disposal to bind content in our </a:t>
            </a:r>
            <a:r>
              <a:rPr lang="en-US" sz="2000" dirty="0" smtClean="0"/>
              <a:t>templates</a:t>
            </a:r>
          </a:p>
          <a:p>
            <a:pPr marL="687388" indent="-225425">
              <a:buFont typeface="Wingdings" panose="05000000000000000000" pitchFamily="2" charset="2"/>
              <a:buChar char="ü"/>
            </a:pPr>
            <a:r>
              <a:rPr lang="en-US" sz="2000" dirty="0" smtClean="0"/>
              <a:t>Create </a:t>
            </a:r>
            <a:r>
              <a:rPr lang="en-US" sz="2000" dirty="0"/>
              <a:t>public APIs for our components so that we can benefit from their properties and event handlers </a:t>
            </a:r>
            <a:endParaRPr lang="en-US" sz="2000" dirty="0" smtClean="0"/>
          </a:p>
          <a:p>
            <a:pPr marL="687388" indent="-225425">
              <a:buFont typeface="Wingdings" panose="05000000000000000000" pitchFamily="2" charset="2"/>
              <a:buChar char="ü"/>
            </a:pPr>
            <a:r>
              <a:rPr lang="en-US" sz="2000" dirty="0" smtClean="0"/>
              <a:t>See </a:t>
            </a:r>
            <a:r>
              <a:rPr lang="en-US" sz="2000" dirty="0"/>
              <a:t>how to implement data binding in Angular </a:t>
            </a:r>
            <a:r>
              <a:rPr lang="en-US" sz="2000" dirty="0" smtClean="0"/>
              <a:t>2</a:t>
            </a:r>
          </a:p>
          <a:p>
            <a:pPr marL="687388" indent="-225425">
              <a:buFont typeface="Wingdings" panose="05000000000000000000" pitchFamily="2" charset="2"/>
              <a:buChar char="ü"/>
            </a:pPr>
            <a:r>
              <a:rPr lang="en-US" sz="2000" dirty="0" smtClean="0"/>
              <a:t>Reduce </a:t>
            </a:r>
            <a:r>
              <a:rPr lang="en-US" sz="2000" dirty="0"/>
              <a:t>the complexity of CSS management with view </a:t>
            </a:r>
            <a:r>
              <a:rPr lang="en-US" sz="2000" dirty="0" smtClean="0"/>
              <a:t>encapsulation</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48</a:t>
            </a:fld>
            <a:endParaRPr lang="en-US"/>
          </a:p>
        </p:txBody>
      </p:sp>
    </p:spTree>
    <p:extLst>
      <p:ext uri="{BB962C8B-B14F-4D97-AF65-F5344CB8AC3E}">
        <p14:creationId xmlns:p14="http://schemas.microsoft.com/office/powerpoint/2010/main" val="16637848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a:solidFill>
                  <a:schemeClr val="bg1"/>
                </a:solidFill>
              </a:rPr>
              <a:t>A better template </a:t>
            </a:r>
            <a:r>
              <a:rPr lang="fr-FR" dirty="0" smtClean="0">
                <a:solidFill>
                  <a:schemeClr val="bg1"/>
                </a:solidFill>
              </a:rPr>
              <a:t>syntax</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In Chapter 1, Creating Our Very First Component in Angular 2, we saw how to embed HTML templates in our components, but we didn't even scratch the surface of template development for Angular </a:t>
            </a:r>
            <a:r>
              <a:rPr lang="en-US" sz="2000" dirty="0" smtClean="0"/>
              <a:t>2.</a:t>
            </a:r>
          </a:p>
          <a:p>
            <a:pPr marL="461963">
              <a:buFont typeface="Wingdings" panose="05000000000000000000" pitchFamily="2" charset="2"/>
              <a:buChar char="§"/>
            </a:pPr>
            <a:r>
              <a:rPr lang="en-US" sz="2000" dirty="0" smtClean="0"/>
              <a:t>As </a:t>
            </a:r>
            <a:r>
              <a:rPr lang="en-US" sz="2000" dirty="0"/>
              <a:t>we will see later in this book, template implementation is tightly coupled with the principles of </a:t>
            </a:r>
            <a:r>
              <a:rPr lang="en-US" sz="2000" dirty="0">
                <a:solidFill>
                  <a:srgbClr val="FF0000"/>
                </a:solidFill>
              </a:rPr>
              <a:t>Shadow DOM</a:t>
            </a:r>
            <a:r>
              <a:rPr lang="en-US" sz="2000" dirty="0"/>
              <a:t> design and brings forth a lot of syntactic sugar to ease the task of </a:t>
            </a:r>
            <a:r>
              <a:rPr lang="en-US" sz="2000" dirty="0">
                <a:solidFill>
                  <a:srgbClr val="0070C0"/>
                </a:solidFill>
              </a:rPr>
              <a:t>binding</a:t>
            </a:r>
            <a:r>
              <a:rPr lang="en-US" sz="2000" dirty="0">
                <a:solidFill>
                  <a:srgbClr val="FF0000"/>
                </a:solidFill>
              </a:rPr>
              <a:t> properties </a:t>
            </a:r>
            <a:r>
              <a:rPr lang="en-US" sz="2000" dirty="0">
                <a:solidFill>
                  <a:srgbClr val="0070C0"/>
                </a:solidFill>
              </a:rPr>
              <a:t>and</a:t>
            </a:r>
            <a:r>
              <a:rPr lang="en-US" sz="2000" dirty="0">
                <a:solidFill>
                  <a:srgbClr val="FF0000"/>
                </a:solidFill>
              </a:rPr>
              <a:t> events</a:t>
            </a:r>
            <a:r>
              <a:rPr lang="en-US" sz="2000" dirty="0"/>
              <a:t> in our views in a declarative </a:t>
            </a:r>
            <a:r>
              <a:rPr lang="en-US" sz="2000" dirty="0" smtClean="0"/>
              <a:t>fashion.</a:t>
            </a:r>
          </a:p>
          <a:p>
            <a:pPr marL="461963">
              <a:buFont typeface="Wingdings" panose="05000000000000000000" pitchFamily="2" charset="2"/>
              <a:buChar char="§"/>
            </a:pPr>
            <a:r>
              <a:rPr lang="en-US" sz="2000" dirty="0" smtClean="0"/>
              <a:t>In </a:t>
            </a:r>
            <a:r>
              <a:rPr lang="en-US" sz="2000" dirty="0"/>
              <a:t>a nutshell, Angular components may expose a public API that allows them to communicate with other components or </a:t>
            </a:r>
            <a:r>
              <a:rPr lang="en-US" sz="2000" dirty="0" smtClean="0"/>
              <a:t>containers.</a:t>
            </a:r>
          </a:p>
          <a:p>
            <a:pPr marL="461963">
              <a:buFont typeface="Wingdings" panose="05000000000000000000" pitchFamily="2" charset="2"/>
              <a:buChar char="§"/>
            </a:pPr>
            <a:r>
              <a:rPr lang="en-US" sz="2000" dirty="0" smtClean="0"/>
              <a:t>This </a:t>
            </a:r>
            <a:r>
              <a:rPr lang="en-US" sz="2000" dirty="0"/>
              <a:t>API may encompass input properties, which we use to feed the component with </a:t>
            </a:r>
            <a:r>
              <a:rPr lang="en-US" sz="2000" dirty="0" smtClean="0"/>
              <a:t>data.</a:t>
            </a:r>
          </a:p>
          <a:p>
            <a:pPr marL="461963">
              <a:buFont typeface="Wingdings" panose="05000000000000000000" pitchFamily="2" charset="2"/>
              <a:buChar char="§"/>
            </a:pPr>
            <a:r>
              <a:rPr lang="en-US" sz="2000" dirty="0" smtClean="0"/>
              <a:t>It </a:t>
            </a:r>
            <a:r>
              <a:rPr lang="en-US" sz="2000" dirty="0"/>
              <a:t>also may expose output properties we can </a:t>
            </a:r>
            <a:r>
              <a:rPr lang="en-US" sz="2000" dirty="0">
                <a:solidFill>
                  <a:srgbClr val="0070C0"/>
                </a:solidFill>
              </a:rPr>
              <a:t>bind</a:t>
            </a:r>
            <a:r>
              <a:rPr lang="en-US" sz="2000" dirty="0">
                <a:solidFill>
                  <a:srgbClr val="FF0000"/>
                </a:solidFill>
              </a:rPr>
              <a:t> event listeners</a:t>
            </a:r>
            <a:r>
              <a:rPr lang="en-US" sz="2000" dirty="0"/>
              <a:t> to, thereby getting prompt information about changes in the state of the </a:t>
            </a:r>
            <a:r>
              <a:rPr lang="en-US" sz="2000" dirty="0" smtClean="0"/>
              <a:t>component.</a:t>
            </a:r>
          </a:p>
          <a:p>
            <a:pPr marL="461963">
              <a:buFont typeface="Wingdings" panose="05000000000000000000" pitchFamily="2" charset="2"/>
              <a:buChar char="§"/>
            </a:pPr>
            <a:r>
              <a:rPr lang="en-US" sz="2000" dirty="0" smtClean="0"/>
              <a:t>Let's </a:t>
            </a:r>
            <a:r>
              <a:rPr lang="en-US" sz="2000" dirty="0"/>
              <a:t>take a look at the way Angular solves the problem of injecting data in and out of our components through quick and easy </a:t>
            </a:r>
            <a:r>
              <a:rPr lang="en-US" sz="2000" dirty="0" smtClean="0"/>
              <a:t>examples.</a:t>
            </a:r>
          </a:p>
          <a:p>
            <a:pPr marL="461963">
              <a:buFont typeface="Wingdings" panose="05000000000000000000" pitchFamily="2" charset="2"/>
              <a:buChar char="§"/>
            </a:pPr>
            <a:r>
              <a:rPr lang="en-US" sz="2000" dirty="0" smtClean="0"/>
              <a:t>Please </a:t>
            </a:r>
            <a:r>
              <a:rPr lang="en-US" sz="2000" dirty="0"/>
              <a:t>focus on the philosophy behind these </a:t>
            </a:r>
            <a:r>
              <a:rPr lang="en-US" sz="2000" dirty="0" smtClean="0"/>
              <a:t>properties.</a:t>
            </a:r>
          </a:p>
          <a:p>
            <a:pPr marL="461963">
              <a:buFont typeface="Wingdings" panose="05000000000000000000" pitchFamily="2" charset="2"/>
              <a:buChar char="§"/>
            </a:pPr>
            <a:r>
              <a:rPr lang="en-US" sz="2000" dirty="0" smtClean="0"/>
              <a:t>We </a:t>
            </a:r>
            <a:r>
              <a:rPr lang="en-US" sz="2000" dirty="0"/>
              <a:t>will have a chance to see them in action later on when we follow up with our pomodoro project</a:t>
            </a:r>
            <a:r>
              <a:rPr lang="en-US" sz="2000" dirty="0" smtClean="0"/>
              <a:t>.</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49</a:t>
            </a:fld>
            <a:endParaRPr lang="en-US"/>
          </a:p>
        </p:txBody>
      </p:sp>
    </p:spTree>
    <p:extLst>
      <p:ext uri="{BB962C8B-B14F-4D97-AF65-F5344CB8AC3E}">
        <p14:creationId xmlns:p14="http://schemas.microsoft.com/office/powerpoint/2010/main" val="39144380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lnSpcReduction="10000"/>
          </a:bodyPr>
          <a:lstStyle/>
          <a:p>
            <a:pPr marL="461963">
              <a:buFont typeface="Wingdings" panose="05000000000000000000" pitchFamily="2" charset="2"/>
              <a:buChar char="§"/>
            </a:pPr>
            <a:r>
              <a:rPr lang="en-US" sz="2000" dirty="0"/>
              <a:t>Angular 1 had come a long way already since its inception and its shortcomings had become too prominent to be overlooked any </a:t>
            </a:r>
            <a:r>
              <a:rPr lang="en-US" sz="2000" dirty="0" smtClean="0"/>
              <a:t>longer.</a:t>
            </a:r>
          </a:p>
          <a:p>
            <a:pPr marL="461963">
              <a:buFont typeface="Wingdings" panose="05000000000000000000" pitchFamily="2" charset="2"/>
              <a:buChar char="§"/>
            </a:pPr>
            <a:r>
              <a:rPr lang="en-US" sz="2000" dirty="0" smtClean="0"/>
              <a:t>It </a:t>
            </a:r>
            <a:r>
              <a:rPr lang="en-US" sz="2000" dirty="0"/>
              <a:t>was time for something better and a simple revamp of codebase did not </a:t>
            </a:r>
            <a:r>
              <a:rPr lang="en-US" sz="2000" dirty="0" smtClean="0"/>
              <a:t>suffice.</a:t>
            </a:r>
          </a:p>
          <a:p>
            <a:pPr marL="461963">
              <a:buFont typeface="Wingdings" panose="05000000000000000000" pitchFamily="2" charset="2"/>
              <a:buChar char="§"/>
            </a:pPr>
            <a:r>
              <a:rPr lang="en-US" sz="2000" dirty="0" smtClean="0"/>
              <a:t>A </a:t>
            </a:r>
            <a:r>
              <a:rPr lang="en-US" sz="2000" dirty="0"/>
              <a:t>more ambitious approach was required and Angular 2 was developed—a new framework engineered from scratch, which fully embraces the newest trends in the </a:t>
            </a:r>
            <a:r>
              <a:rPr lang="en-US" sz="2000" dirty="0" smtClean="0"/>
              <a:t>industry.</a:t>
            </a:r>
          </a:p>
          <a:p>
            <a:pPr marL="461963">
              <a:buFont typeface="Wingdings" panose="05000000000000000000" pitchFamily="2" charset="2"/>
              <a:buChar char="§"/>
            </a:pPr>
            <a:r>
              <a:rPr lang="en-US" sz="2000" dirty="0" smtClean="0"/>
              <a:t>It </a:t>
            </a:r>
            <a:r>
              <a:rPr lang="en-US" sz="2000" dirty="0"/>
              <a:t>has web components at the heart of its design and it harnesses the power of Shadow DOM to maximize the responsiveness of our web entities against state </a:t>
            </a:r>
            <a:r>
              <a:rPr lang="en-US" sz="2000" dirty="0" smtClean="0"/>
              <a:t>changes.</a:t>
            </a:r>
          </a:p>
          <a:p>
            <a:pPr marL="461963">
              <a:buFont typeface="Wingdings" panose="05000000000000000000" pitchFamily="2" charset="2"/>
              <a:buChar char="§"/>
            </a:pPr>
            <a:r>
              <a:rPr lang="en-US" sz="2000" dirty="0" smtClean="0"/>
              <a:t>On </a:t>
            </a:r>
            <a:r>
              <a:rPr lang="en-US" sz="2000" dirty="0"/>
              <a:t>top of that, Angular 2 offers a state-of-the-art change detection system baked in to each component, which is responsible for propagating bindings throughout the tree of components that comprise our </a:t>
            </a:r>
            <a:r>
              <a:rPr lang="en-US" sz="2000" dirty="0" smtClean="0"/>
              <a:t>applications.</a:t>
            </a:r>
          </a:p>
          <a:p>
            <a:pPr marL="461963">
              <a:buFont typeface="Wingdings" panose="05000000000000000000" pitchFamily="2" charset="2"/>
              <a:buChar char="§"/>
            </a:pPr>
            <a:r>
              <a:rPr lang="en-US" sz="2000" dirty="0" smtClean="0"/>
              <a:t>The </a:t>
            </a:r>
            <a:r>
              <a:rPr lang="en-US" sz="2000" dirty="0"/>
              <a:t>defining traits of Angular 2 go beyond the concept of just being a mere web components framework, since its features encompass pretty much everything you need in a modern web </a:t>
            </a:r>
            <a:r>
              <a:rPr lang="en-US" sz="2000" dirty="0" smtClean="0"/>
              <a:t>application:</a:t>
            </a:r>
          </a:p>
          <a:p>
            <a:pPr marL="687388" indent="-225425">
              <a:buFont typeface="Wingdings" panose="05000000000000000000" pitchFamily="2" charset="2"/>
              <a:buChar char="ü"/>
            </a:pPr>
            <a:r>
              <a:rPr lang="en-US" sz="2000" dirty="0" smtClean="0"/>
              <a:t>component interoperability</a:t>
            </a:r>
          </a:p>
          <a:p>
            <a:pPr marL="687388" indent="-225425">
              <a:buFont typeface="Wingdings" panose="05000000000000000000" pitchFamily="2" charset="2"/>
              <a:buChar char="ü"/>
            </a:pPr>
            <a:r>
              <a:rPr lang="en-US" sz="2000" dirty="0" smtClean="0"/>
              <a:t>universal </a:t>
            </a:r>
            <a:r>
              <a:rPr lang="en-US" sz="2000" dirty="0"/>
              <a:t>support for multiple platforms and </a:t>
            </a:r>
            <a:r>
              <a:rPr lang="en-US" sz="2000" dirty="0" smtClean="0"/>
              <a:t>devices</a:t>
            </a:r>
          </a:p>
          <a:p>
            <a:pPr marL="687388" indent="-225425">
              <a:buFont typeface="Wingdings" panose="05000000000000000000" pitchFamily="2" charset="2"/>
              <a:buChar char="ü"/>
            </a:pPr>
            <a:r>
              <a:rPr lang="en-US" sz="2000" dirty="0" smtClean="0"/>
              <a:t>a </a:t>
            </a:r>
            <a:r>
              <a:rPr lang="en-US" sz="2000" dirty="0"/>
              <a:t>top-notch dependency injection </a:t>
            </a:r>
            <a:r>
              <a:rPr lang="en-US" sz="2000" dirty="0" smtClean="0"/>
              <a:t>machinery</a:t>
            </a:r>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a:t>
            </a:fld>
            <a:endParaRPr lang="en-US"/>
          </a:p>
        </p:txBody>
      </p:sp>
    </p:spTree>
    <p:extLst>
      <p:ext uri="{BB962C8B-B14F-4D97-AF65-F5344CB8AC3E}">
        <p14:creationId xmlns:p14="http://schemas.microsoft.com/office/powerpoint/2010/main" val="30343978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Data bindings with input </a:t>
            </a:r>
            <a:r>
              <a:rPr lang="en-US" dirty="0" smtClean="0"/>
              <a:t>properties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50</a:t>
            </a:fld>
            <a:endParaRPr lang="en-US"/>
          </a:p>
        </p:txBody>
      </p:sp>
    </p:spTree>
    <p:extLst>
      <p:ext uri="{BB962C8B-B14F-4D97-AF65-F5344CB8AC3E}">
        <p14:creationId xmlns:p14="http://schemas.microsoft.com/office/powerpoint/2010/main" val="32980798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Some extra syntactic sugar when binding </a:t>
            </a:r>
            <a:r>
              <a:rPr lang="en-US" dirty="0" smtClean="0"/>
              <a:t>expressions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51</a:t>
            </a:fld>
            <a:endParaRPr lang="en-US"/>
          </a:p>
        </p:txBody>
      </p:sp>
    </p:spTree>
    <p:extLst>
      <p:ext uri="{BB962C8B-B14F-4D97-AF65-F5344CB8AC3E}">
        <p14:creationId xmlns:p14="http://schemas.microsoft.com/office/powerpoint/2010/main" val="1198206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Event binding with output </a:t>
            </a:r>
            <a:r>
              <a:rPr lang="en-US" dirty="0" smtClean="0"/>
              <a:t>properties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52</a:t>
            </a:fld>
            <a:endParaRPr lang="en-US"/>
          </a:p>
        </p:txBody>
      </p:sp>
    </p:spTree>
    <p:extLst>
      <p:ext uri="{BB962C8B-B14F-4D97-AF65-F5344CB8AC3E}">
        <p14:creationId xmlns:p14="http://schemas.microsoft.com/office/powerpoint/2010/main" val="1688463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Input and output properties in </a:t>
            </a:r>
            <a:r>
              <a:rPr lang="en-US" dirty="0" smtClean="0"/>
              <a:t>action</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53</a:t>
            </a:fld>
            <a:endParaRPr lang="en-US"/>
          </a:p>
        </p:txBody>
      </p:sp>
    </p:spTree>
    <p:extLst>
      <p:ext uri="{BB962C8B-B14F-4D97-AF65-F5344CB8AC3E}">
        <p14:creationId xmlns:p14="http://schemas.microsoft.com/office/powerpoint/2010/main" val="13754364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Setting up custom values </a:t>
            </a:r>
            <a:r>
              <a:rPr lang="en-US" dirty="0" smtClean="0"/>
              <a:t>declaratively</a:t>
            </a:r>
            <a:endParaRPr lang="en-US" dirty="0"/>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54</a:t>
            </a:fld>
            <a:endParaRPr lang="en-US"/>
          </a:p>
        </p:txBody>
      </p:sp>
    </p:spTree>
    <p:extLst>
      <p:ext uri="{BB962C8B-B14F-4D97-AF65-F5344CB8AC3E}">
        <p14:creationId xmlns:p14="http://schemas.microsoft.com/office/powerpoint/2010/main" val="39687716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sz="3600" dirty="0"/>
              <a:t>Communicating between components through custom </a:t>
            </a:r>
            <a:r>
              <a:rPr lang="en-US" sz="3600" dirty="0" smtClean="0"/>
              <a:t>events</a:t>
            </a:r>
            <a:endParaRPr lang="en-US" sz="3600" dirty="0"/>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55</a:t>
            </a:fld>
            <a:endParaRPr lang="en-US"/>
          </a:p>
        </p:txBody>
      </p:sp>
    </p:spTree>
    <p:extLst>
      <p:ext uri="{BB962C8B-B14F-4D97-AF65-F5344CB8AC3E}">
        <p14:creationId xmlns:p14="http://schemas.microsoft.com/office/powerpoint/2010/main" val="8715224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Emitting data through custom </a:t>
            </a:r>
            <a:r>
              <a:rPr lang="en-US" dirty="0" smtClean="0"/>
              <a:t>events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56</a:t>
            </a:fld>
            <a:endParaRPr lang="en-US"/>
          </a:p>
        </p:txBody>
      </p:sp>
    </p:spTree>
    <p:extLst>
      <p:ext uri="{BB962C8B-B14F-4D97-AF65-F5344CB8AC3E}">
        <p14:creationId xmlns:p14="http://schemas.microsoft.com/office/powerpoint/2010/main" val="1126415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Local references in </a:t>
            </a:r>
            <a:r>
              <a:rPr lang="en-US" dirty="0" smtClean="0"/>
              <a:t>templates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57</a:t>
            </a:fld>
            <a:endParaRPr lang="en-US"/>
          </a:p>
        </p:txBody>
      </p:sp>
    </p:spTree>
    <p:extLst>
      <p:ext uri="{BB962C8B-B14F-4D97-AF65-F5344CB8AC3E}">
        <p14:creationId xmlns:p14="http://schemas.microsoft.com/office/powerpoint/2010/main" val="636362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Alternative syntax for input and output </a:t>
            </a:r>
            <a:r>
              <a:rPr lang="en-US" dirty="0" smtClean="0"/>
              <a:t>properties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58</a:t>
            </a:fld>
            <a:endParaRPr lang="en-US"/>
          </a:p>
        </p:txBody>
      </p:sp>
    </p:spTree>
    <p:extLst>
      <p:ext uri="{BB962C8B-B14F-4D97-AF65-F5344CB8AC3E}">
        <p14:creationId xmlns:p14="http://schemas.microsoft.com/office/powerpoint/2010/main" val="2367931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Autofit/>
          </a:bodyPr>
          <a:lstStyle/>
          <a:p>
            <a:r>
              <a:rPr lang="en-US" sz="4200" dirty="0">
                <a:solidFill>
                  <a:schemeClr val="bg1"/>
                </a:solidFill>
              </a:rPr>
              <a:t>Configuring our template from our component </a:t>
            </a:r>
            <a:r>
              <a:rPr lang="en-US" sz="4200" dirty="0" smtClean="0">
                <a:solidFill>
                  <a:schemeClr val="bg1"/>
                </a:solidFill>
              </a:rPr>
              <a:t>class</a:t>
            </a:r>
            <a:endParaRPr lang="en-US" sz="4200" dirty="0">
              <a:solidFill>
                <a:schemeClr val="bg1"/>
              </a:solidFill>
            </a:endParaRPr>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59</a:t>
            </a:fld>
            <a:endParaRPr lang="en-US"/>
          </a:p>
        </p:txBody>
      </p:sp>
    </p:spTree>
    <p:extLst>
      <p:ext uri="{BB962C8B-B14F-4D97-AF65-F5344CB8AC3E}">
        <p14:creationId xmlns:p14="http://schemas.microsoft.com/office/powerpoint/2010/main" val="23731172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solidFill>
                  <a:schemeClr val="bg1"/>
                </a:solidFill>
              </a:rPr>
              <a:t>Intro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687388" indent="-225425">
              <a:buFont typeface="Wingdings" panose="05000000000000000000" pitchFamily="2" charset="2"/>
              <a:buChar char="ü"/>
            </a:pPr>
            <a:r>
              <a:rPr lang="en-US" sz="2000" dirty="0" smtClean="0"/>
              <a:t>a </a:t>
            </a:r>
            <a:r>
              <a:rPr lang="en-US" sz="2000" dirty="0"/>
              <a:t>flexible but advanced router mechanism with support for decoupling and componentization of route </a:t>
            </a:r>
            <a:r>
              <a:rPr lang="en-US" sz="2000" dirty="0" smtClean="0"/>
              <a:t>definitions</a:t>
            </a:r>
          </a:p>
          <a:p>
            <a:pPr marL="687388" indent="-225425">
              <a:buFont typeface="Wingdings" panose="05000000000000000000" pitchFamily="2" charset="2"/>
              <a:buChar char="ü"/>
            </a:pPr>
            <a:r>
              <a:rPr lang="en-US" sz="2000" dirty="0" smtClean="0"/>
              <a:t>advanced </a:t>
            </a:r>
            <a:r>
              <a:rPr lang="en-US" sz="2000" dirty="0"/>
              <a:t>HTTP messaging, and animation or internationalization, just to name a </a:t>
            </a:r>
            <a:r>
              <a:rPr lang="en-US" sz="2000" dirty="0" smtClean="0"/>
              <a:t>few</a:t>
            </a:r>
          </a:p>
          <a:p>
            <a:pPr marL="461963" indent="-234950">
              <a:buFont typeface="Wingdings" panose="05000000000000000000" pitchFamily="2" charset="2"/>
              <a:buChar char="§"/>
            </a:pPr>
            <a:r>
              <a:rPr lang="en-US" sz="2000" dirty="0"/>
              <a:t>In this chapter, we </a:t>
            </a:r>
            <a:r>
              <a:rPr lang="en-US" sz="2000" dirty="0" smtClean="0"/>
              <a:t>will:</a:t>
            </a:r>
          </a:p>
          <a:p>
            <a:pPr marL="687388" indent="-225425">
              <a:buFont typeface="Wingdings" panose="05000000000000000000" pitchFamily="2" charset="2"/>
              <a:buChar char="ü"/>
            </a:pPr>
            <a:r>
              <a:rPr lang="en-US" sz="2000" dirty="0" smtClean="0"/>
              <a:t>Learn </a:t>
            </a:r>
            <a:r>
              <a:rPr lang="en-US" sz="2000" dirty="0"/>
              <a:t>why Angular 2 is so unique in comparison to its previous </a:t>
            </a:r>
            <a:r>
              <a:rPr lang="en-US" sz="2000" dirty="0" smtClean="0"/>
              <a:t>versions</a:t>
            </a:r>
          </a:p>
          <a:p>
            <a:pPr marL="687388" indent="-225425">
              <a:buFont typeface="Wingdings" panose="05000000000000000000" pitchFamily="2" charset="2"/>
              <a:buChar char="ü"/>
            </a:pPr>
            <a:r>
              <a:rPr lang="en-US" sz="2000" dirty="0" smtClean="0"/>
              <a:t>Learn </a:t>
            </a:r>
            <a:r>
              <a:rPr lang="en-US" sz="2000" dirty="0"/>
              <a:t>how to set up our code environment to work with Angular 2 and </a:t>
            </a:r>
            <a:r>
              <a:rPr lang="en-US" sz="2000" dirty="0" smtClean="0"/>
              <a:t>TypeScript</a:t>
            </a:r>
          </a:p>
          <a:p>
            <a:pPr marL="687388" indent="-225425">
              <a:buFont typeface="Wingdings" panose="05000000000000000000" pitchFamily="2" charset="2"/>
              <a:buChar char="ü"/>
            </a:pPr>
            <a:r>
              <a:rPr lang="en-US" sz="2000" dirty="0" smtClean="0"/>
              <a:t>Enhance </a:t>
            </a:r>
            <a:r>
              <a:rPr lang="en-US" sz="2000" dirty="0"/>
              <a:t>our IDE of choice to provide a better experience coding Angular 2 </a:t>
            </a:r>
            <a:r>
              <a:rPr lang="en-US" sz="2000" dirty="0" smtClean="0"/>
              <a:t>apps</a:t>
            </a:r>
          </a:p>
          <a:p>
            <a:pPr marL="687388" indent="-225425">
              <a:buFont typeface="Wingdings" panose="05000000000000000000" pitchFamily="2" charset="2"/>
              <a:buChar char="ü"/>
            </a:pPr>
            <a:r>
              <a:rPr lang="en-US" sz="2000" dirty="0" smtClean="0"/>
              <a:t>Build </a:t>
            </a:r>
            <a:r>
              <a:rPr lang="en-US" sz="2000" dirty="0"/>
              <a:t>our very first Angular 2 web component and learn how to embed it on a web </a:t>
            </a:r>
            <a:r>
              <a:rPr lang="en-US" sz="2000" dirty="0" smtClean="0"/>
              <a:t>page</a:t>
            </a:r>
          </a:p>
          <a:p>
            <a:pPr marL="687388" indent="-225425">
              <a:buFont typeface="Wingdings" panose="05000000000000000000" pitchFamily="2" charset="2"/>
              <a:buChar char="ü"/>
            </a:pPr>
            <a:r>
              <a:rPr lang="en-US" sz="2000" dirty="0" smtClean="0"/>
              <a:t>Add </a:t>
            </a:r>
            <a:r>
              <a:rPr lang="en-US" sz="2000" dirty="0"/>
              <a:t>basic interactivity features to our web </a:t>
            </a:r>
            <a:r>
              <a:rPr lang="en-US" sz="2000" dirty="0" smtClean="0"/>
              <a:t>component</a:t>
            </a:r>
          </a:p>
          <a:p>
            <a:pPr marL="687388" indent="-225425">
              <a:buFont typeface="Wingdings" panose="05000000000000000000" pitchFamily="2" charset="2"/>
              <a:buChar char="ü"/>
            </a:pPr>
            <a:r>
              <a:rPr lang="en-US" sz="2000" dirty="0" smtClean="0"/>
              <a:t>Discover </a:t>
            </a:r>
            <a:r>
              <a:rPr lang="en-US" sz="2000" dirty="0"/>
              <a:t>some basic helpers to better format the data </a:t>
            </a:r>
            <a:r>
              <a:rPr lang="en-US" sz="2000" dirty="0" smtClean="0"/>
              <a:t>output</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6</a:t>
            </a:fld>
            <a:endParaRPr lang="en-US"/>
          </a:p>
        </p:txBody>
      </p:sp>
    </p:spTree>
    <p:extLst>
      <p:ext uri="{BB962C8B-B14F-4D97-AF65-F5344CB8AC3E}">
        <p14:creationId xmlns:p14="http://schemas.microsoft.com/office/powerpoint/2010/main" val="7989757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Internal and external </a:t>
            </a:r>
            <a:r>
              <a:rPr lang="en-US" dirty="0" smtClean="0"/>
              <a:t>templates</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60</a:t>
            </a:fld>
            <a:endParaRPr lang="en-US"/>
          </a:p>
        </p:txBody>
      </p:sp>
    </p:spTree>
    <p:extLst>
      <p:ext uri="{BB962C8B-B14F-4D97-AF65-F5344CB8AC3E}">
        <p14:creationId xmlns:p14="http://schemas.microsoft.com/office/powerpoint/2010/main" val="26797394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Encapsulating CSS </a:t>
            </a:r>
            <a:r>
              <a:rPr lang="en-US" dirty="0" smtClean="0"/>
              <a:t>styling</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61</a:t>
            </a:fld>
            <a:endParaRPr lang="en-US"/>
          </a:p>
        </p:txBody>
      </p:sp>
    </p:spTree>
    <p:extLst>
      <p:ext uri="{BB962C8B-B14F-4D97-AF65-F5344CB8AC3E}">
        <p14:creationId xmlns:p14="http://schemas.microsoft.com/office/powerpoint/2010/main" val="33585102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styles </a:t>
            </a:r>
            <a:r>
              <a:rPr lang="en-US" dirty="0" smtClean="0"/>
              <a:t>property</a:t>
            </a:r>
            <a:endParaRPr lang="en-US" dirty="0"/>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62</a:t>
            </a:fld>
            <a:endParaRPr lang="en-US"/>
          </a:p>
        </p:txBody>
      </p:sp>
    </p:spTree>
    <p:extLst>
      <p:ext uri="{BB962C8B-B14F-4D97-AF65-F5344CB8AC3E}">
        <p14:creationId xmlns:p14="http://schemas.microsoft.com/office/powerpoint/2010/main" val="13437054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The styleUrls </a:t>
            </a:r>
            <a:r>
              <a:rPr lang="en-US" dirty="0" smtClean="0"/>
              <a:t>property</a:t>
            </a:r>
            <a:endParaRPr lang="en-US" dirty="0"/>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63</a:t>
            </a:fld>
            <a:endParaRPr lang="en-US"/>
          </a:p>
        </p:txBody>
      </p:sp>
    </p:spTree>
    <p:extLst>
      <p:ext uri="{BB962C8B-B14F-4D97-AF65-F5344CB8AC3E}">
        <p14:creationId xmlns:p14="http://schemas.microsoft.com/office/powerpoint/2010/main" val="2775138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Inline style </a:t>
            </a:r>
            <a:r>
              <a:rPr lang="en-US" dirty="0" smtClean="0"/>
              <a:t>sheets</a:t>
            </a:r>
            <a:endParaRPr lang="en-US" dirty="0"/>
          </a:p>
        </p:txBody>
      </p:sp>
      <p:sp>
        <p:nvSpPr>
          <p:cNvPr id="6" name="Content Placeholder 5"/>
          <p:cNvSpPr>
            <a:spLocks noGrp="1"/>
          </p:cNvSpPr>
          <p:nvPr>
            <p:ph idx="1"/>
          </p:nvPr>
        </p:nvSpPr>
        <p:spPr/>
        <p:txBody>
          <a:bodyPr/>
          <a:lstStyle/>
          <a:p>
            <a:endParaRPr lang="en-US"/>
          </a:p>
        </p:txBody>
      </p:sp>
      <p:sp>
        <p:nvSpPr>
          <p:cNvPr id="4" name="Date Placeholder 3"/>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64</a:t>
            </a:fld>
            <a:endParaRPr lang="en-US"/>
          </a:p>
        </p:txBody>
      </p:sp>
    </p:spTree>
    <p:extLst>
      <p:ext uri="{BB962C8B-B14F-4D97-AF65-F5344CB8AC3E}">
        <p14:creationId xmlns:p14="http://schemas.microsoft.com/office/powerpoint/2010/main" val="144719853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Managing view </a:t>
            </a:r>
            <a:r>
              <a:rPr lang="en-US" dirty="0" smtClean="0"/>
              <a:t>encapsulation</a:t>
            </a:r>
            <a:endParaRPr lang="en-US" dirty="0"/>
          </a:p>
        </p:txBody>
      </p:sp>
      <p:sp>
        <p:nvSpPr>
          <p:cNvPr id="6" name="Content Placeholder 5"/>
          <p:cNvSpPr>
            <a:spLocks noGrp="1"/>
          </p:cNvSpPr>
          <p:nvPr>
            <p:ph idx="1"/>
          </p:nvPr>
        </p:nvSpPr>
        <p:spPr/>
        <p:txBody>
          <a:bodyPr/>
          <a:lstStyle/>
          <a:p>
            <a:endParaRPr lang="en-US"/>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65</a:t>
            </a:fld>
            <a:endParaRPr lang="en-US"/>
          </a:p>
        </p:txBody>
      </p:sp>
    </p:spTree>
    <p:extLst>
      <p:ext uri="{BB962C8B-B14F-4D97-AF65-F5344CB8AC3E}">
        <p14:creationId xmlns:p14="http://schemas.microsoft.com/office/powerpoint/2010/main" val="3598019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r>
              <a:rPr lang="en-US" smtClean="0"/>
              <a:t>26 Apr 2018</a:t>
            </a:r>
            <a:endParaRPr lang="en-US" dirty="0"/>
          </a:p>
        </p:txBody>
      </p:sp>
      <p:sp>
        <p:nvSpPr>
          <p:cNvPr id="4" name="Slide Number Placeholder 3"/>
          <p:cNvSpPr>
            <a:spLocks noGrp="1"/>
          </p:cNvSpPr>
          <p:nvPr>
            <p:ph type="sldNum" sz="quarter" idx="4"/>
          </p:nvPr>
        </p:nvSpPr>
        <p:spPr/>
        <p:txBody>
          <a:bodyPr/>
          <a:lstStyle/>
          <a:p>
            <a:fld id="{F1012999-1CD9-4014-B1C6-70315F8BBED0}" type="slidenum">
              <a:rPr lang="en-US" smtClean="0"/>
              <a:pPr/>
              <a:t>66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69929274"/>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81716194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21139172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4857890"/>
                  </a:ext>
                </a:extLst>
              </a:tr>
              <a:tr h="370840">
                <a:tc>
                  <a:txBody>
                    <a:bodyPr/>
                    <a:lstStyle/>
                    <a:p>
                      <a:endParaRPr lang="en-US" sz="1800" kern="1200" dirty="0">
                        <a:solidFill>
                          <a:schemeClr val="tx1"/>
                        </a:solidFill>
                        <a:latin typeface="Gill Sans MT" panose="020B0502020104020203" pitchFamily="34" charset="0"/>
                        <a:ea typeface="+mn-ea"/>
                        <a:cs typeface="+mn-cs"/>
                      </a:endParaRPr>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42012122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 fresh </a:t>
            </a:r>
            <a:r>
              <a:rPr lang="en-US" dirty="0" smtClean="0">
                <a:solidFill>
                  <a:schemeClr val="bg1"/>
                </a:solidFill>
              </a:rPr>
              <a:t>start</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As mentioned before, Angular 2 represents a full rewrite of the Angular 1.x framework, introducing a brand new application architecture completely built from scratch in TypeScript, a strict superset of JavaScript that adds optional static typing and support for interfaces and </a:t>
            </a:r>
            <a:r>
              <a:rPr lang="en-US" sz="2000" dirty="0" smtClean="0"/>
              <a:t>decorators.</a:t>
            </a:r>
          </a:p>
          <a:p>
            <a:pPr marL="461963">
              <a:buFont typeface="Wingdings" panose="05000000000000000000" pitchFamily="2" charset="2"/>
              <a:buChar char="§"/>
            </a:pPr>
            <a:r>
              <a:rPr lang="en-US" sz="2000" dirty="0" smtClean="0"/>
              <a:t>In </a:t>
            </a:r>
            <a:r>
              <a:rPr lang="en-US" sz="2000" dirty="0"/>
              <a:t>a nutshell, Angular 2 applications are based on an architecture design that comprises </a:t>
            </a:r>
            <a:r>
              <a:rPr lang="en-US" sz="2000" dirty="0">
                <a:solidFill>
                  <a:srgbClr val="FF0000"/>
                </a:solidFill>
              </a:rPr>
              <a:t>trees </a:t>
            </a:r>
            <a:r>
              <a:rPr lang="en-US" sz="2000" dirty="0">
                <a:solidFill>
                  <a:srgbClr val="0070C0"/>
                </a:solidFill>
              </a:rPr>
              <a:t>of</a:t>
            </a:r>
            <a:r>
              <a:rPr lang="en-US" sz="2000" dirty="0">
                <a:solidFill>
                  <a:srgbClr val="FF0000"/>
                </a:solidFill>
              </a:rPr>
              <a:t> web components</a:t>
            </a:r>
            <a:r>
              <a:rPr lang="en-US" sz="2000" dirty="0"/>
              <a:t> interconnected between them by their own particular I/O </a:t>
            </a:r>
            <a:r>
              <a:rPr lang="en-US" sz="2000" dirty="0" smtClean="0"/>
              <a:t>interface.</a:t>
            </a:r>
          </a:p>
          <a:p>
            <a:pPr marL="461963">
              <a:buFont typeface="Wingdings" panose="05000000000000000000" pitchFamily="2" charset="2"/>
              <a:buChar char="§"/>
            </a:pPr>
            <a:r>
              <a:rPr lang="en-US" sz="2000" dirty="0" smtClean="0"/>
              <a:t>Each </a:t>
            </a:r>
            <a:r>
              <a:rPr lang="en-US" sz="2000" dirty="0"/>
              <a:t>component takes advantage under the covers of a completely revamped </a:t>
            </a:r>
            <a:r>
              <a:rPr lang="en-US" sz="2000" dirty="0">
                <a:solidFill>
                  <a:srgbClr val="FF0000"/>
                </a:solidFill>
              </a:rPr>
              <a:t>dependency injection</a:t>
            </a:r>
            <a:r>
              <a:rPr lang="en-US" sz="2000" dirty="0"/>
              <a:t> </a:t>
            </a:r>
            <a:r>
              <a:rPr lang="en-US" sz="2000" dirty="0" smtClean="0"/>
              <a:t>mechanism.</a:t>
            </a:r>
          </a:p>
          <a:p>
            <a:pPr marL="461963">
              <a:buFont typeface="Wingdings" panose="05000000000000000000" pitchFamily="2" charset="2"/>
              <a:buChar char="§"/>
            </a:pPr>
            <a:r>
              <a:rPr lang="en-US" sz="2000" dirty="0" smtClean="0"/>
              <a:t>To </a:t>
            </a:r>
            <a:r>
              <a:rPr lang="en-US" sz="2000" dirty="0"/>
              <a:t>be fair, this is a simplistic description of what Angular 2 really </a:t>
            </a:r>
            <a:r>
              <a:rPr lang="en-US" sz="2000" dirty="0" smtClean="0"/>
              <a:t>is.</a:t>
            </a:r>
          </a:p>
          <a:p>
            <a:pPr marL="461963">
              <a:buFont typeface="Wingdings" panose="05000000000000000000" pitchFamily="2" charset="2"/>
              <a:buChar char="§"/>
            </a:pPr>
            <a:r>
              <a:rPr lang="en-US" sz="2000" dirty="0" smtClean="0"/>
              <a:t>However</a:t>
            </a:r>
            <a:r>
              <a:rPr lang="en-US" sz="2000" dirty="0"/>
              <a:t>, the simplest project ever made in Angular is cut out by these definition </a:t>
            </a:r>
            <a:r>
              <a:rPr lang="en-US" sz="2000" dirty="0" smtClean="0"/>
              <a:t>traits.</a:t>
            </a:r>
          </a:p>
          <a:p>
            <a:pPr marL="461963">
              <a:buFont typeface="Wingdings" panose="05000000000000000000" pitchFamily="2" charset="2"/>
              <a:buChar char="§"/>
            </a:pPr>
            <a:r>
              <a:rPr lang="en-US" sz="2000" dirty="0" smtClean="0"/>
              <a:t>We </a:t>
            </a:r>
            <a:r>
              <a:rPr lang="en-US" sz="2000" dirty="0"/>
              <a:t>will focus on learning how to build interoperable components and manage dependency injection in the next chapters, before moving on to routing, web forms, or HTTP </a:t>
            </a:r>
            <a:r>
              <a:rPr lang="en-US" sz="2000" dirty="0" smtClean="0"/>
              <a:t>communication.</a:t>
            </a:r>
          </a:p>
          <a:p>
            <a:pPr marL="461963">
              <a:buFont typeface="Wingdings" panose="05000000000000000000" pitchFamily="2" charset="2"/>
              <a:buChar char="§"/>
            </a:pPr>
            <a:r>
              <a:rPr lang="en-US" sz="2000" dirty="0" smtClean="0"/>
              <a:t>This </a:t>
            </a:r>
            <a:r>
              <a:rPr lang="en-US" sz="2000" dirty="0"/>
              <a:t>also explains why we will not make explicit references to Angular 1.x throughout the </a:t>
            </a:r>
            <a:r>
              <a:rPr lang="en-US" sz="2000" dirty="0" smtClean="0"/>
              <a:t>book.</a:t>
            </a:r>
          </a:p>
          <a:p>
            <a:pPr marL="461963">
              <a:buFont typeface="Wingdings" panose="05000000000000000000" pitchFamily="2" charset="2"/>
              <a:buChar char="§"/>
            </a:pPr>
            <a:r>
              <a:rPr lang="en-US" sz="2000" dirty="0" smtClean="0"/>
              <a:t>Obviously</a:t>
            </a:r>
            <a:r>
              <a:rPr lang="en-US" sz="2000" dirty="0"/>
              <a:t>, it makes no sense to waste time and pages referring to something that will not provide any useful insights on the topic, besides the fact we assume that you might not know about Angular 1.x, so such knowledge does not have any value here</a:t>
            </a:r>
            <a:r>
              <a:rPr lang="en-US" sz="2000" dirty="0" smtClean="0"/>
              <a:t>.</a:t>
            </a:r>
            <a:endParaRPr lang="en-US" sz="2000" dirty="0"/>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7</a:t>
            </a:fld>
            <a:endParaRPr lang="en-US"/>
          </a:p>
        </p:txBody>
      </p:sp>
    </p:spTree>
    <p:extLst>
      <p:ext uri="{BB962C8B-B14F-4D97-AF65-F5344CB8AC3E}">
        <p14:creationId xmlns:p14="http://schemas.microsoft.com/office/powerpoint/2010/main" val="354225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Web </a:t>
            </a:r>
            <a:r>
              <a:rPr lang="en-US" dirty="0" smtClean="0"/>
              <a:t>components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solidFill>
                  <a:srgbClr val="FF0000"/>
                </a:solidFill>
              </a:rPr>
              <a:t>Web components</a:t>
            </a:r>
            <a:r>
              <a:rPr lang="en-US" sz="2000" dirty="0"/>
              <a:t> is a concept that encompasses </a:t>
            </a:r>
            <a:r>
              <a:rPr lang="en-US" sz="2000" dirty="0">
                <a:solidFill>
                  <a:srgbClr val="FF0000"/>
                </a:solidFill>
              </a:rPr>
              <a:t>four technologies</a:t>
            </a:r>
            <a:r>
              <a:rPr lang="en-US" sz="2000" dirty="0"/>
              <a:t> designed to be used together to build feature elements with a higher level of visual expressivity and reusability, thereby leading to a more modular, consistent, and maintainable </a:t>
            </a:r>
            <a:r>
              <a:rPr lang="en-US" sz="2000" dirty="0" smtClean="0"/>
              <a:t>web.</a:t>
            </a:r>
          </a:p>
          <a:p>
            <a:pPr marL="461963">
              <a:buFont typeface="Wingdings" panose="05000000000000000000" pitchFamily="2" charset="2"/>
              <a:buChar char="§"/>
            </a:pPr>
            <a:r>
              <a:rPr lang="en-US" sz="2000" dirty="0" smtClean="0"/>
              <a:t>These </a:t>
            </a:r>
            <a:r>
              <a:rPr lang="en-US" sz="2000" dirty="0"/>
              <a:t>four technologies are as </a:t>
            </a:r>
            <a:r>
              <a:rPr lang="en-US" sz="2000" dirty="0" smtClean="0"/>
              <a:t>follows:</a:t>
            </a:r>
          </a:p>
          <a:p>
            <a:pPr marL="687388" indent="-225425">
              <a:buFont typeface="Wingdings" panose="05000000000000000000" pitchFamily="2" charset="2"/>
              <a:buChar char="ü"/>
            </a:pPr>
            <a:r>
              <a:rPr lang="en-US" sz="2000" dirty="0" smtClean="0">
                <a:solidFill>
                  <a:srgbClr val="0070C0"/>
                </a:solidFill>
              </a:rPr>
              <a:t>Templates</a:t>
            </a:r>
            <a:r>
              <a:rPr lang="en-US" sz="2000" dirty="0">
                <a:solidFill>
                  <a:srgbClr val="0070C0"/>
                </a:solidFill>
              </a:rPr>
              <a:t>: </a:t>
            </a:r>
            <a:r>
              <a:rPr lang="en-US" sz="2000" dirty="0"/>
              <a:t>These are pieces of HTML that structure the content we aim to </a:t>
            </a:r>
            <a:r>
              <a:rPr lang="en-US" sz="2000" dirty="0" smtClean="0"/>
              <a:t>render</a:t>
            </a:r>
          </a:p>
          <a:p>
            <a:pPr marL="687388" indent="-225425">
              <a:buFont typeface="Wingdings" panose="05000000000000000000" pitchFamily="2" charset="2"/>
              <a:buChar char="ü"/>
            </a:pPr>
            <a:r>
              <a:rPr lang="en-US" sz="2000" dirty="0" smtClean="0">
                <a:solidFill>
                  <a:srgbClr val="0070C0"/>
                </a:solidFill>
              </a:rPr>
              <a:t>Custom </a:t>
            </a:r>
            <a:r>
              <a:rPr lang="en-US" sz="2000" dirty="0">
                <a:solidFill>
                  <a:srgbClr val="0070C0"/>
                </a:solidFill>
              </a:rPr>
              <a:t>Elements: </a:t>
            </a:r>
            <a:r>
              <a:rPr lang="en-US" sz="2000" dirty="0"/>
              <a:t>These templates not only contain traditional HTML elements, but also the custom wrapper items that provide further presentation elements or </a:t>
            </a:r>
            <a:r>
              <a:rPr lang="en-US" sz="2000" dirty="0">
                <a:solidFill>
                  <a:srgbClr val="FF0000"/>
                </a:solidFill>
              </a:rPr>
              <a:t>API </a:t>
            </a:r>
            <a:r>
              <a:rPr lang="en-US" sz="2000" dirty="0" smtClean="0">
                <a:solidFill>
                  <a:srgbClr val="FF0000"/>
                </a:solidFill>
              </a:rPr>
              <a:t>functionalities</a:t>
            </a:r>
          </a:p>
          <a:p>
            <a:pPr marL="687388" indent="-225425">
              <a:buFont typeface="Wingdings" panose="05000000000000000000" pitchFamily="2" charset="2"/>
              <a:buChar char="ü"/>
            </a:pPr>
            <a:r>
              <a:rPr lang="en-US" sz="2000" dirty="0" smtClean="0">
                <a:solidFill>
                  <a:srgbClr val="0070C0"/>
                </a:solidFill>
              </a:rPr>
              <a:t>Shadow </a:t>
            </a:r>
            <a:r>
              <a:rPr lang="en-US" sz="2000" dirty="0">
                <a:solidFill>
                  <a:srgbClr val="0070C0"/>
                </a:solidFill>
              </a:rPr>
              <a:t>DOM: </a:t>
            </a:r>
            <a:r>
              <a:rPr lang="en-US" sz="2000" dirty="0"/>
              <a:t>This provides a sandbox to encapsulate the CSS layout rules and JavaScript behaviors of each custom </a:t>
            </a:r>
            <a:r>
              <a:rPr lang="en-US" sz="2000" dirty="0" smtClean="0"/>
              <a:t>element</a:t>
            </a:r>
          </a:p>
          <a:p>
            <a:pPr marL="687388" indent="-225425">
              <a:buFont typeface="Wingdings" panose="05000000000000000000" pitchFamily="2" charset="2"/>
              <a:buChar char="ü"/>
            </a:pPr>
            <a:r>
              <a:rPr lang="en-US" sz="2000" dirty="0" smtClean="0">
                <a:solidFill>
                  <a:srgbClr val="0070C0"/>
                </a:solidFill>
              </a:rPr>
              <a:t>HTML </a:t>
            </a:r>
            <a:r>
              <a:rPr lang="en-US" sz="2000" dirty="0">
                <a:solidFill>
                  <a:srgbClr val="0070C0"/>
                </a:solidFill>
              </a:rPr>
              <a:t>Imports:</a:t>
            </a:r>
            <a:r>
              <a:rPr lang="en-US" sz="2000" dirty="0"/>
              <a:t> HTML is no longer constrained to host HTML elements, but to other HTML documents as </a:t>
            </a:r>
            <a:r>
              <a:rPr lang="en-US" sz="2000" dirty="0" smtClean="0"/>
              <a:t>well</a:t>
            </a:r>
          </a:p>
          <a:p>
            <a:pPr marL="461963">
              <a:buFont typeface="Wingdings" panose="05000000000000000000" pitchFamily="2" charset="2"/>
              <a:buChar char="§"/>
            </a:pPr>
            <a:r>
              <a:rPr lang="en-US" sz="2000" dirty="0" smtClean="0"/>
              <a:t>In </a:t>
            </a:r>
            <a:r>
              <a:rPr lang="en-US" sz="2000" dirty="0"/>
              <a:t>theory, an Angular 2 component is indeed a custom element that contains a template to host the HTML structure of its layout, the latter being governed by a scoped CSS style sheet encapsulated within a Shadow DOM </a:t>
            </a:r>
            <a:r>
              <a:rPr lang="en-US" sz="2000" dirty="0" smtClean="0"/>
              <a:t>container.</a:t>
            </a:r>
          </a:p>
          <a:p>
            <a:pPr marL="461963">
              <a:buFont typeface="Wingdings" panose="05000000000000000000" pitchFamily="2" charset="2"/>
              <a:buChar char="§"/>
            </a:pPr>
            <a:r>
              <a:rPr lang="en-US" sz="2000" dirty="0" smtClean="0"/>
              <a:t>Let's </a:t>
            </a:r>
            <a:r>
              <a:rPr lang="en-US" sz="2000" dirty="0"/>
              <a:t>try to rephrase this in plain </a:t>
            </a:r>
            <a:r>
              <a:rPr lang="en-US" sz="2000" dirty="0" smtClean="0"/>
              <a:t>English.</a:t>
            </a:r>
          </a:p>
        </p:txBody>
      </p:sp>
      <p:sp>
        <p:nvSpPr>
          <p:cNvPr id="3" name="Date Placeholder 2"/>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5" name="Slide Number Placeholder 4"/>
          <p:cNvSpPr>
            <a:spLocks noGrp="1"/>
          </p:cNvSpPr>
          <p:nvPr>
            <p:ph type="sldNum" sz="quarter" idx="4294967295"/>
          </p:nvPr>
        </p:nvSpPr>
        <p:spPr>
          <a:xfrm>
            <a:off x="9448800" y="6538913"/>
            <a:ext cx="2743200" cy="254000"/>
          </a:xfrm>
        </p:spPr>
        <p:txBody>
          <a:bodyPr/>
          <a:lstStyle/>
          <a:p>
            <a:fld id="{062D6987-FB6D-4DB8-81B8-AD0F35E3BB5F}" type="slidenum">
              <a:rPr lang="en-US" smtClean="0"/>
              <a:t>8</a:t>
            </a:fld>
            <a:endParaRPr lang="en-US"/>
          </a:p>
        </p:txBody>
      </p:sp>
    </p:spTree>
    <p:extLst>
      <p:ext uri="{BB962C8B-B14F-4D97-AF65-F5344CB8AC3E}">
        <p14:creationId xmlns:p14="http://schemas.microsoft.com/office/powerpoint/2010/main" val="199732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a:t>Web </a:t>
            </a:r>
            <a:r>
              <a:rPr lang="en-US" dirty="0" smtClean="0"/>
              <a:t>components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fontScale="92500" lnSpcReduction="10000"/>
          </a:bodyPr>
          <a:lstStyle/>
          <a:p>
            <a:pPr marL="461963">
              <a:buFont typeface="Wingdings" panose="05000000000000000000" pitchFamily="2" charset="2"/>
              <a:buChar char="§"/>
            </a:pPr>
            <a:r>
              <a:rPr lang="en-US" sz="2000" dirty="0" smtClean="0"/>
              <a:t>Think </a:t>
            </a:r>
            <a:r>
              <a:rPr lang="en-US" sz="2000" dirty="0"/>
              <a:t>of the range input control type in </a:t>
            </a:r>
            <a:r>
              <a:rPr lang="en-US" sz="2000" dirty="0" smtClean="0"/>
              <a:t>HTML5.</a:t>
            </a:r>
          </a:p>
          <a:p>
            <a:pPr marL="461963">
              <a:buFont typeface="Wingdings" panose="05000000000000000000" pitchFamily="2" charset="2"/>
              <a:buChar char="§"/>
            </a:pPr>
            <a:r>
              <a:rPr lang="en-US" sz="2000" dirty="0" smtClean="0"/>
              <a:t>It </a:t>
            </a:r>
            <a:r>
              <a:rPr lang="en-US" sz="2000" dirty="0"/>
              <a:t>is a handy way to give our users a convenient input control for entering a value ranging between two predefined </a:t>
            </a:r>
            <a:r>
              <a:rPr lang="en-US" sz="2000" dirty="0" smtClean="0"/>
              <a:t>boundaries.</a:t>
            </a:r>
          </a:p>
          <a:p>
            <a:pPr marL="461963">
              <a:buFont typeface="Wingdings" panose="05000000000000000000" pitchFamily="2" charset="2"/>
              <a:buChar char="§"/>
            </a:pPr>
            <a:r>
              <a:rPr lang="en-US" sz="2000" dirty="0" smtClean="0"/>
              <a:t>If </a:t>
            </a:r>
            <a:r>
              <a:rPr lang="en-US" sz="2000" dirty="0"/>
              <a:t>you have not used it before, insert the following piece of markup in a blank HTML template and load it in your browser</a:t>
            </a:r>
            <a:r>
              <a:rPr lang="en-US" sz="2000" dirty="0" smtClean="0"/>
              <a:t>:</a:t>
            </a:r>
          </a:p>
          <a:p>
            <a:pPr marL="233363" indent="0">
              <a:buNone/>
            </a:pPr>
            <a:endParaRPr lang="en-US" sz="2000" dirty="0"/>
          </a:p>
          <a:p>
            <a:pPr marL="233363" indent="0">
              <a:buNone/>
            </a:pPr>
            <a:endParaRPr lang="en-US" sz="2000" dirty="0" smtClean="0"/>
          </a:p>
          <a:p>
            <a:pPr marL="461963">
              <a:buFont typeface="Wingdings" panose="05000000000000000000" pitchFamily="2" charset="2"/>
              <a:buChar char="§"/>
            </a:pPr>
            <a:r>
              <a:rPr lang="en-US" sz="2000" dirty="0"/>
              <a:t>You will see a nice input control featuring a horizontal slider in your browser. Inspecting such control with the browser developer tools will unveil a </a:t>
            </a:r>
            <a:r>
              <a:rPr lang="en-US" sz="2000" dirty="0">
                <a:solidFill>
                  <a:srgbClr val="FF0000"/>
                </a:solidFill>
              </a:rPr>
              <a:t>concealed</a:t>
            </a:r>
            <a:r>
              <a:rPr lang="en-US" sz="2000" dirty="0">
                <a:solidFill>
                  <a:srgbClr val="0070C0"/>
                </a:solidFill>
              </a:rPr>
              <a:t> set of</a:t>
            </a:r>
            <a:r>
              <a:rPr lang="en-US" sz="2000" dirty="0">
                <a:solidFill>
                  <a:srgbClr val="FF0000"/>
                </a:solidFill>
              </a:rPr>
              <a:t> HTML tags</a:t>
            </a:r>
            <a:r>
              <a:rPr lang="en-US" sz="2000" dirty="0"/>
              <a:t> that were not present at the time you edited your HTML </a:t>
            </a:r>
            <a:r>
              <a:rPr lang="en-US" sz="2000" dirty="0" smtClean="0"/>
              <a:t>template.</a:t>
            </a:r>
          </a:p>
          <a:p>
            <a:pPr marL="461963">
              <a:buFont typeface="Wingdings" panose="05000000000000000000" pitchFamily="2" charset="2"/>
              <a:buChar char="§"/>
            </a:pPr>
            <a:r>
              <a:rPr lang="en-US" sz="2000" dirty="0" smtClean="0"/>
              <a:t>There </a:t>
            </a:r>
            <a:r>
              <a:rPr lang="en-US" sz="2000" dirty="0"/>
              <a:t>you have an example of </a:t>
            </a:r>
            <a:r>
              <a:rPr lang="en-US" sz="2000" dirty="0">
                <a:solidFill>
                  <a:srgbClr val="FF0000"/>
                </a:solidFill>
              </a:rPr>
              <a:t>Shadow DOM</a:t>
            </a:r>
            <a:r>
              <a:rPr lang="en-US" sz="2000" dirty="0"/>
              <a:t> in action, with an actual HTML template governed by its own encapsulated CSS with advanced dragging </a:t>
            </a:r>
            <a:r>
              <a:rPr lang="en-US" sz="2000" dirty="0" smtClean="0"/>
              <a:t>functionality.</a:t>
            </a:r>
          </a:p>
          <a:p>
            <a:pPr marL="461963">
              <a:buFont typeface="Wingdings" panose="05000000000000000000" pitchFamily="2" charset="2"/>
              <a:buChar char="§"/>
            </a:pPr>
            <a:r>
              <a:rPr lang="en-US" sz="2000" dirty="0" smtClean="0"/>
              <a:t>You </a:t>
            </a:r>
            <a:r>
              <a:rPr lang="en-US" sz="2000" dirty="0"/>
              <a:t>will probably agree that it would be cool to do that </a:t>
            </a:r>
            <a:r>
              <a:rPr lang="en-US" sz="2000" dirty="0" smtClean="0"/>
              <a:t>yourself.</a:t>
            </a:r>
          </a:p>
          <a:p>
            <a:pPr marL="461963">
              <a:buFont typeface="Wingdings" panose="05000000000000000000" pitchFamily="2" charset="2"/>
              <a:buChar char="§"/>
            </a:pPr>
            <a:r>
              <a:rPr lang="en-US" sz="2000" dirty="0" smtClean="0"/>
              <a:t>Well</a:t>
            </a:r>
            <a:r>
              <a:rPr lang="en-US" sz="2000" dirty="0"/>
              <a:t>, good news is that Angular 2 gives you the toolset required for delivering this very same functionality, so we can build our own custom elements (input controls, personalized tags, and self-contained widgets) featuring the inner HTML markup of our choice and a very own stylesheet that does not affect (nor is impacted) by the CSS of the page hosting our component</a:t>
            </a:r>
            <a:r>
              <a:rPr lang="en-US" sz="2000" dirty="0" smtClean="0"/>
              <a:t>.</a:t>
            </a:r>
            <a:endParaRPr lang="en-US" sz="2000" dirty="0"/>
          </a:p>
        </p:txBody>
      </p:sp>
      <p:sp>
        <p:nvSpPr>
          <p:cNvPr id="5" name="Date Placeholder 4"/>
          <p:cNvSpPr>
            <a:spLocks noGrp="1"/>
          </p:cNvSpPr>
          <p:nvPr>
            <p:ph type="dt" sz="half" idx="4294967295"/>
          </p:nvPr>
        </p:nvSpPr>
        <p:spPr>
          <a:xfrm>
            <a:off x="0" y="6538913"/>
            <a:ext cx="2743200" cy="254000"/>
          </a:xfrm>
        </p:spPr>
        <p:txBody>
          <a:bodyPr/>
          <a:lstStyle/>
          <a:p>
            <a:r>
              <a:rPr lang="en-US" smtClean="0"/>
              <a:t>26 Apr 2018</a:t>
            </a:r>
            <a:endParaRPr lang="en-US"/>
          </a:p>
        </p:txBody>
      </p:sp>
      <p:sp>
        <p:nvSpPr>
          <p:cNvPr id="6" name="Slide Number Placeholder 5"/>
          <p:cNvSpPr>
            <a:spLocks noGrp="1"/>
          </p:cNvSpPr>
          <p:nvPr>
            <p:ph type="sldNum" sz="quarter" idx="4294967295"/>
          </p:nvPr>
        </p:nvSpPr>
        <p:spPr>
          <a:xfrm>
            <a:off x="9448800" y="6538913"/>
            <a:ext cx="2743200" cy="254000"/>
          </a:xfrm>
        </p:spPr>
        <p:txBody>
          <a:bodyPr/>
          <a:lstStyle/>
          <a:p>
            <a:fld id="{062D6987-FB6D-4DB8-81B8-AD0F35E3BB5F}" type="slidenum">
              <a:rPr lang="en-US" smtClean="0"/>
              <a:t>9</a:t>
            </a:fld>
            <a:endParaRPr lang="en-US"/>
          </a:p>
        </p:txBody>
      </p:sp>
      <p:pic>
        <p:nvPicPr>
          <p:cNvPr id="3" name="Picture 2"/>
          <p:cNvPicPr>
            <a:picLocks noChangeAspect="1"/>
          </p:cNvPicPr>
          <p:nvPr/>
        </p:nvPicPr>
        <p:blipFill>
          <a:blip r:embed="rId2"/>
          <a:stretch>
            <a:fillRect/>
          </a:stretch>
        </p:blipFill>
        <p:spPr>
          <a:xfrm>
            <a:off x="897623" y="3120283"/>
            <a:ext cx="7922178" cy="288355"/>
          </a:xfrm>
          <a:prstGeom prst="rect">
            <a:avLst/>
          </a:prstGeom>
          <a:ln>
            <a:solidFill>
              <a:schemeClr val="accent1"/>
            </a:solidFill>
          </a:ln>
        </p:spPr>
      </p:pic>
    </p:spTree>
    <p:extLst>
      <p:ext uri="{BB962C8B-B14F-4D97-AF65-F5344CB8AC3E}">
        <p14:creationId xmlns:p14="http://schemas.microsoft.com/office/powerpoint/2010/main" val="4019603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3844</Words>
  <Application>Microsoft Office PowerPoint</Application>
  <PresentationFormat>Widescreen</PresentationFormat>
  <Paragraphs>357</Paragraphs>
  <Slides>66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66</vt:i4>
      </vt:variant>
    </vt:vector>
  </HeadingPairs>
  <TitlesOfParts>
    <vt:vector size="75"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Intro               |</vt:lpstr>
      <vt:lpstr>Intro              ||</vt:lpstr>
      <vt:lpstr>A fresh start</vt:lpstr>
      <vt:lpstr>Web components</vt:lpstr>
      <vt:lpstr>Web components            |</vt:lpstr>
      <vt:lpstr>Why TypeScript over other syntaxes?</vt:lpstr>
      <vt:lpstr>Setting up our workspace</vt:lpstr>
      <vt:lpstr>Installing dependencies</vt:lpstr>
      <vt:lpstr>Installing dependencies           |</vt:lpstr>
      <vt:lpstr>Installing dependencies          ||</vt:lpstr>
      <vt:lpstr>Installing dependencies         |||</vt:lpstr>
      <vt:lpstr>NOTE</vt:lpstr>
      <vt:lpstr>NOTE               |</vt:lpstr>
      <vt:lpstr>Installing TypeScript</vt:lpstr>
      <vt:lpstr>Installing TypeScript typings</vt:lpstr>
      <vt:lpstr>Hello, Angular 2!</vt:lpstr>
      <vt:lpstr>TypeScript classes</vt:lpstr>
      <vt:lpstr>Introducing metadata decorators</vt:lpstr>
      <vt:lpstr>Compiling TypeScript into browser-friendly JavaScript</vt:lpstr>
      <vt:lpstr>The HTML container</vt:lpstr>
      <vt:lpstr>Serving the examples of this book</vt:lpstr>
      <vt:lpstr>Putting everything together</vt:lpstr>
      <vt:lpstr>Enhancing our IDE</vt:lpstr>
      <vt:lpstr>Sublime Text 3</vt:lpstr>
      <vt:lpstr>Atom</vt:lpstr>
      <vt:lpstr>Visual Studio Code</vt:lpstr>
      <vt:lpstr>WebStorm</vt:lpstr>
      <vt:lpstr>Leveraging Gulp with other IDEs</vt:lpstr>
      <vt:lpstr>Diving deeper into Angular 2 components</vt:lpstr>
      <vt:lpstr>Improving productivity</vt:lpstr>
      <vt:lpstr>Component methods and data updates</vt:lpstr>
      <vt:lpstr>Adding interactivity to the component</vt:lpstr>
      <vt:lpstr>Improving the data output in the view and polishing the UI</vt:lpstr>
      <vt:lpstr>PowerPoint Presentation</vt:lpstr>
      <vt:lpstr>Intro</vt:lpstr>
      <vt:lpstr>Understanding the case for TypeScript</vt:lpstr>
      <vt:lpstr>Types in TypeScript</vt:lpstr>
      <vt:lpstr>Functions, lambdas, and execution flow</vt:lpstr>
      <vt:lpstr>Classes, interfaces, and class inheritance</vt:lpstr>
      <vt:lpstr>Decorators in TypeScript</vt:lpstr>
      <vt:lpstr>Organizing our applications with modules</vt:lpstr>
      <vt:lpstr>The road ahead</vt:lpstr>
      <vt:lpstr>PowerPoint Presentation</vt:lpstr>
      <vt:lpstr>Intro</vt:lpstr>
      <vt:lpstr>A better template syntax</vt:lpstr>
      <vt:lpstr>Data bindings with input properties</vt:lpstr>
      <vt:lpstr>Some extra syntactic sugar when binding expressions</vt:lpstr>
      <vt:lpstr>Event binding with output properties</vt:lpstr>
      <vt:lpstr>Input and output properties in action</vt:lpstr>
      <vt:lpstr>Setting up custom values declaratively</vt:lpstr>
      <vt:lpstr>Communicating between components through custom events</vt:lpstr>
      <vt:lpstr>Emitting data through custom events</vt:lpstr>
      <vt:lpstr>Local references in templates</vt:lpstr>
      <vt:lpstr>Alternative syntax for input and output properties</vt:lpstr>
      <vt:lpstr>Configuring our template from our component class</vt:lpstr>
      <vt:lpstr>Internal and external templates</vt:lpstr>
      <vt:lpstr>Encapsulating CSS styling</vt:lpstr>
      <vt:lpstr>The styles property</vt:lpstr>
      <vt:lpstr>The styleUrls property</vt:lpstr>
      <vt:lpstr>Inline style sheets</vt:lpstr>
      <vt:lpstr>Managing view encapsulation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76</cp:revision>
  <dcterms:created xsi:type="dcterms:W3CDTF">2018-04-26T03:21:35Z</dcterms:created>
  <dcterms:modified xsi:type="dcterms:W3CDTF">2018-05-25T10:45:44Z</dcterms:modified>
</cp:coreProperties>
</file>