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338" r:id="rId2"/>
    <p:sldId id="33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9" r:id="rId63"/>
    <p:sldId id="321" r:id="rId64"/>
    <p:sldId id="323" r:id="rId65"/>
    <p:sldId id="327" r:id="rId66"/>
    <p:sldId id="329" r:id="rId67"/>
    <p:sldId id="331" r:id="rId68"/>
    <p:sldId id="333" r:id="rId69"/>
    <p:sldId id="335" r:id="rId70"/>
    <p:sldId id="34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99DD8E-7771-46DF-88CB-DFA7A7DB7DDE}">
          <p14:sldIdLst>
            <p14:sldId id="338"/>
            <p14:sldId id="339"/>
          </p14:sldIdLst>
        </p14:section>
        <p14:section name="Intro" id="{9EDBC722-A305-4B60-9E65-460BFD7C2644}">
          <p14:sldIdLst>
            <p14:sldId id="258"/>
            <p14:sldId id="259"/>
            <p14:sldId id="260"/>
            <p14:sldId id="261"/>
            <p14:sldId id="262"/>
            <p14:sldId id="263"/>
            <p14:sldId id="264"/>
            <p14:sldId id="265"/>
            <p14:sldId id="266"/>
          </p14:sldIdLst>
        </p14:section>
        <p14:section name="First ng App" id="{1646DC81-562F-4D51-A70D-58E9B98A12A6}">
          <p14:sldIdLst>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 name="Angular in Context" id="{7DD724AA-72A3-4C0B-8EB0-B47424CCFEBD}">
          <p14:sldIdLst>
            <p14:sldId id="289"/>
            <p14:sldId id="290"/>
            <p14:sldId id="291"/>
            <p14:sldId id="292"/>
            <p14:sldId id="293"/>
            <p14:sldId id="294"/>
          </p14:sldIdLst>
        </p14:section>
        <p14:section name="HTML, CSS" id="{5B1C135E-B66A-4F73-BF73-42E4074BEAAC}">
          <p14:sldIdLst>
            <p14:sldId id="295"/>
            <p14:sldId id="296"/>
            <p14:sldId id="297"/>
            <p14:sldId id="298"/>
            <p14:sldId id="299"/>
          </p14:sldIdLst>
        </p14:section>
        <p14:section name="JS &amp; TS Part I" id="{BA7D86AD-6F97-4FDC-99A5-2BAE7103DD86}">
          <p14:sldIdLst>
            <p14:sldId id="300"/>
            <p14:sldId id="301"/>
            <p14:sldId id="302"/>
            <p14:sldId id="303"/>
            <p14:sldId id="304"/>
            <p14:sldId id="305"/>
            <p14:sldId id="306"/>
            <p14:sldId id="307"/>
            <p14:sldId id="308"/>
          </p14:sldIdLst>
        </p14:section>
        <p14:section name="JS &amp; TS Part II" id="{CA4067DF-05AF-4B0A-A5F4-527F24043A7F}">
          <p14:sldIdLst>
            <p14:sldId id="309"/>
            <p14:sldId id="310"/>
            <p14:sldId id="311"/>
            <p14:sldId id="312"/>
            <p14:sldId id="313"/>
            <p14:sldId id="314"/>
          </p14:sldIdLst>
        </p14:section>
        <p14:section name="SportsStore" id="{6DD48113-4129-4037-BD57-4575A5E8199A}">
          <p14:sldIdLst>
            <p14:sldId id="315"/>
            <p14:sldId id="317"/>
            <p14:sldId id="319"/>
            <p14:sldId id="321"/>
            <p14:sldId id="323"/>
            <p14:sldId id="327"/>
            <p14:sldId id="329"/>
            <p14:sldId id="331"/>
            <p14:sldId id="333"/>
            <p14:sldId id="335"/>
          </p14:sldIdLst>
        </p14:section>
        <p14:section name="Appendix Section" id="{5A4B978D-D04A-4262-915E-F8F9D7292083}">
          <p14:sldIdLst>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84"/>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95F9A91C-D419-47A1-98B6-861815AB3966}" type="datetime1">
              <a:rPr lang="en-US" smtClean="0"/>
              <a:t>5/1/2018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4B585F0D-07F0-45B6-93AD-98CDA76D1D69}" type="datetime1">
              <a:rPr lang="en-US" smtClean="0"/>
              <a:t>5/1/2018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BFE98-BD20-4A94-9C3C-1C9BF3F12DDE}" type="datetime1">
              <a:rPr lang="en-US" smtClean="0"/>
              <a:t>5/1/2018</a:t>
            </a:fld>
            <a:endParaRPr lang="en-US"/>
          </a:p>
        </p:txBody>
      </p:sp>
      <p:sp>
        <p:nvSpPr>
          <p:cNvPr id="5" name="Footer Placeholder 4"/>
          <p:cNvSpPr>
            <a:spLocks noGrp="1"/>
          </p:cNvSpPr>
          <p:nvPr>
            <p:ph type="ftr" sz="quarter" idx="11"/>
          </p:nvPr>
        </p:nvSpPr>
        <p:spPr/>
        <p:txBody>
          <a:bodyPr/>
          <a:lstStyle/>
          <a:p>
            <a:r>
              <a:rPr lang="en-US" smtClean="0"/>
              <a:t>Royal Sapphire Edu</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16851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1285C-F09E-4550-B067-954F99CC1455}" type="datetime1">
              <a:rPr lang="en-US" smtClean="0"/>
              <a:t>5/1/2018</a:t>
            </a:fld>
            <a:endParaRPr lang="en-US"/>
          </a:p>
        </p:txBody>
      </p:sp>
      <p:sp>
        <p:nvSpPr>
          <p:cNvPr id="6" name="Footer Placeholder 5"/>
          <p:cNvSpPr>
            <a:spLocks noGrp="1"/>
          </p:cNvSpPr>
          <p:nvPr>
            <p:ph type="ftr" sz="quarter" idx="11"/>
          </p:nvPr>
        </p:nvSpPr>
        <p:spPr/>
        <p:txBody>
          <a:bodyPr/>
          <a:lstStyle/>
          <a:p>
            <a:r>
              <a:rPr lang="en-US" smtClean="0"/>
              <a:t>Royal Sapphire Edu</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89374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B1F9BE03-750D-48F3-AED8-AB3C34472BA6}" type="datetime1">
              <a:rPr lang="en-US" smtClean="0"/>
              <a:t>5/1/2018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5BBE1B4-1559-4EC5-968A-9933A108DE18}"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A95FDD02-61EF-4EFC-A783-70BE7A9EE57F}"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B1705E00-7631-4E14-ABA9-65844B9C96E2}"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CBDBD279-D39F-41F2-8E05-7EDBB4A94C96}"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1EA5B0B1-BF7B-4C13-B5D5-70E025392E4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91839450-1E3A-4125-9826-6A9AEE46CE78}"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5E671585-E169-4504-88E8-2C5A8A816A40}"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FAA894F8-C18B-4470-937D-3A6222D4DF71}"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press.co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Angular 4</a:t>
            </a:r>
            <a:endParaRPr lang="en-US" dirty="0"/>
          </a:p>
        </p:txBody>
      </p:sp>
      <p:sp>
        <p:nvSpPr>
          <p:cNvPr id="3" name="Date Placeholder 2"/>
          <p:cNvSpPr>
            <a:spLocks noGrp="1"/>
          </p:cNvSpPr>
          <p:nvPr>
            <p:ph type="dt" sz="half" idx="2"/>
          </p:nvPr>
        </p:nvSpPr>
        <p:spPr/>
        <p:txBody>
          <a:bodyPr/>
          <a:lstStyle/>
          <a:p>
            <a:fld id="{650F7EA6-3152-4C76-A0A5-25B944526EB4}"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17666879"/>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27-Mar-18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1426586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Where Can You Get the Example Code</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can download the example projects for all the chapters in this book from </a:t>
            </a:r>
            <a:r>
              <a:rPr lang="en-US" sz="2000" dirty="0" smtClean="0">
                <a:hlinkClick r:id="rId2"/>
              </a:rPr>
              <a:t>www.apress.com</a:t>
            </a:r>
            <a:r>
              <a:rPr lang="en-US" sz="2000" dirty="0" smtClean="0"/>
              <a:t>.</a:t>
            </a:r>
          </a:p>
          <a:p>
            <a:pPr marL="461963">
              <a:buFont typeface="Wingdings" panose="05000000000000000000" pitchFamily="2" charset="2"/>
              <a:buChar char="§"/>
            </a:pPr>
            <a:r>
              <a:rPr lang="en-US" sz="2000" dirty="0" smtClean="0"/>
              <a:t>The </a:t>
            </a:r>
            <a:r>
              <a:rPr lang="en-US" sz="2000" dirty="0"/>
              <a:t>download is available without charge and includes all of the supporting resources that are required to re-create the examples without having to type them </a:t>
            </a:r>
            <a:r>
              <a:rPr lang="en-US" sz="2000" dirty="0" smtClean="0"/>
              <a:t>in.</a:t>
            </a:r>
          </a:p>
          <a:p>
            <a:pPr marL="461963">
              <a:buFont typeface="Wingdings" panose="05000000000000000000" pitchFamily="2" charset="2"/>
              <a:buChar char="§"/>
            </a:pPr>
            <a:r>
              <a:rPr lang="en-US" sz="2000" dirty="0" smtClean="0"/>
              <a:t>You </a:t>
            </a:r>
            <a:r>
              <a:rPr lang="en-US" sz="2000" dirty="0"/>
              <a:t>don’t have to download the code, but it is the easiest way of experimenting with the examples and cutting and pasting it into your own projects</a:t>
            </a:r>
            <a:r>
              <a:rPr lang="en-US" sz="2000" dirty="0" smtClean="0"/>
              <a:t>.</a:t>
            </a:r>
            <a:endParaRPr lang="en-US" sz="2000" dirty="0"/>
          </a:p>
        </p:txBody>
      </p:sp>
      <p:sp>
        <p:nvSpPr>
          <p:cNvPr id="3" name="Date Placeholder 2"/>
          <p:cNvSpPr>
            <a:spLocks noGrp="1"/>
          </p:cNvSpPr>
          <p:nvPr>
            <p:ph type="dt" sz="half" idx="2"/>
          </p:nvPr>
        </p:nvSpPr>
        <p:spPr/>
        <p:txBody>
          <a:bodyPr/>
          <a:lstStyle/>
          <a:p>
            <a:fld id="{82C75732-F513-4CD8-BD60-2FF57E559CF0}"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265383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How Do You Set Up Your Development Environment</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Chapter 2 introduces Angular by creating a simple application, and, as part of that process, I tell you how to create a development environment for working with Angular</a:t>
            </a:r>
            <a:r>
              <a:rPr lang="en-US" sz="2000" dirty="0" smtClean="0"/>
              <a:t>.</a:t>
            </a:r>
            <a:endParaRPr lang="en-US" sz="2000" dirty="0"/>
          </a:p>
        </p:txBody>
      </p:sp>
      <p:sp>
        <p:nvSpPr>
          <p:cNvPr id="3" name="Date Placeholder 2"/>
          <p:cNvSpPr>
            <a:spLocks noGrp="1"/>
          </p:cNvSpPr>
          <p:nvPr>
            <p:ph type="dt" sz="half" idx="2"/>
          </p:nvPr>
        </p:nvSpPr>
        <p:spPr/>
        <p:txBody>
          <a:bodyPr/>
          <a:lstStyle/>
          <a:p>
            <a:fld id="{5E465676-1DB9-4F55-B5B5-C6DAC0E46AD7}"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426249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Your First Angular App</a:t>
            </a:r>
          </a:p>
        </p:txBody>
      </p:sp>
      <p:sp>
        <p:nvSpPr>
          <p:cNvPr id="6" name="Date Placeholder 5"/>
          <p:cNvSpPr>
            <a:spLocks noGrp="1"/>
          </p:cNvSpPr>
          <p:nvPr>
            <p:ph type="dt" sz="half" idx="2"/>
          </p:nvPr>
        </p:nvSpPr>
        <p:spPr/>
        <p:txBody>
          <a:bodyPr/>
          <a:lstStyle/>
          <a:p>
            <a:fld id="{C72565BD-3E68-46FE-ACB4-3476BFD5434F}" type="datetime1">
              <a:rPr lang="en-US" smtClean="0"/>
              <a:t>5/1/2018</a:t>
            </a:fld>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a:t>
            </a:fld>
            <a:endParaRPr lang="en-US" dirty="0"/>
          </a:p>
        </p:txBody>
      </p:sp>
      <p:sp>
        <p:nvSpPr>
          <p:cNvPr id="9" name="Text Placeholder 8"/>
          <p:cNvSpPr>
            <a:spLocks noGrp="1"/>
          </p:cNvSpPr>
          <p:nvPr>
            <p:ph type="body" sz="quarter" idx="16"/>
          </p:nvPr>
        </p:nvSpPr>
        <p:spPr/>
        <p:txBody>
          <a:bodyPr/>
          <a:lstStyle/>
          <a:p>
            <a:r>
              <a:rPr lang="en-US" dirty="0" smtClean="0"/>
              <a:t>2</a:t>
            </a:r>
            <a:endParaRPr lang="en-US" dirty="0"/>
          </a:p>
        </p:txBody>
      </p:sp>
      <p:pic>
        <p:nvPicPr>
          <p:cNvPr id="5" name="Picture 4"/>
          <p:cNvPicPr>
            <a:picLocks noChangeAspect="1"/>
          </p:cNvPicPr>
          <p:nvPr/>
        </p:nvPicPr>
        <p:blipFill>
          <a:blip r:embed="rId2"/>
          <a:stretch>
            <a:fillRect/>
          </a:stretch>
        </p:blipFill>
        <p:spPr>
          <a:xfrm>
            <a:off x="8410575" y="5040896"/>
            <a:ext cx="3448050" cy="1466850"/>
          </a:xfrm>
          <a:prstGeom prst="rect">
            <a:avLst/>
          </a:prstGeom>
          <a:ln>
            <a:solidFill>
              <a:srgbClr val="5B9BD5"/>
            </a:solidFill>
          </a:ln>
        </p:spPr>
      </p:pic>
    </p:spTree>
    <p:extLst>
      <p:ext uri="{BB962C8B-B14F-4D97-AF65-F5344CB8AC3E}">
        <p14:creationId xmlns:p14="http://schemas.microsoft.com/office/powerpoint/2010/main" val="1534484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best way to get started with Angular is to dive in and create a web </a:t>
            </a:r>
            <a:r>
              <a:rPr lang="en-US" sz="2000" dirty="0" smtClean="0"/>
              <a:t>application.</a:t>
            </a:r>
          </a:p>
          <a:p>
            <a:pPr marL="461963">
              <a:buFont typeface="Wingdings" panose="05000000000000000000" pitchFamily="2" charset="2"/>
              <a:buChar char="§"/>
            </a:pPr>
            <a:r>
              <a:rPr lang="en-US" sz="2000" dirty="0" smtClean="0"/>
              <a:t>In </a:t>
            </a:r>
            <a:r>
              <a:rPr lang="en-US" sz="2000" dirty="0"/>
              <a:t>this chapter, I show you how to set up your development environment and take you through the process of creating a basic application, starting with a static mock-up of the functionality and applying Angular features to create a dynamic web application, albeit a simple </a:t>
            </a:r>
            <a:r>
              <a:rPr lang="en-US" sz="2000" dirty="0" smtClean="0"/>
              <a:t>one.</a:t>
            </a:r>
          </a:p>
          <a:p>
            <a:pPr marL="461963">
              <a:buFont typeface="Wingdings" panose="05000000000000000000" pitchFamily="2" charset="2"/>
              <a:buChar char="§"/>
            </a:pPr>
            <a:r>
              <a:rPr lang="en-US" sz="2000" dirty="0" smtClean="0"/>
              <a:t>In </a:t>
            </a:r>
            <a:r>
              <a:rPr lang="en-US" sz="2000" dirty="0"/>
              <a:t>Chapters 7–10, I show you how to create a more complex and realistic Angular application, but for now a simple example will suffice to demonstrate the major components of an Angular app and set the scene for the other chapters in this part of the </a:t>
            </a:r>
            <a:r>
              <a:rPr lang="en-US" sz="2000" dirty="0" smtClean="0"/>
              <a:t>book.</a:t>
            </a:r>
          </a:p>
          <a:p>
            <a:pPr marL="461963">
              <a:buFont typeface="Wingdings" panose="05000000000000000000" pitchFamily="2" charset="2"/>
              <a:buChar char="§"/>
            </a:pPr>
            <a:r>
              <a:rPr lang="en-US" sz="2000" dirty="0" smtClean="0"/>
              <a:t>Don’t </a:t>
            </a:r>
            <a:r>
              <a:rPr lang="en-US" sz="2000" dirty="0"/>
              <a:t>worry if you don’t follow everything that happens in this </a:t>
            </a:r>
            <a:r>
              <a:rPr lang="en-US" sz="2000" dirty="0" smtClean="0"/>
              <a:t>chapter.</a:t>
            </a:r>
          </a:p>
          <a:p>
            <a:pPr marL="461963">
              <a:buFont typeface="Wingdings" panose="05000000000000000000" pitchFamily="2" charset="2"/>
              <a:buChar char="§"/>
            </a:pPr>
            <a:r>
              <a:rPr lang="en-US" sz="2000" dirty="0" smtClean="0"/>
              <a:t>Angular </a:t>
            </a:r>
            <a:r>
              <a:rPr lang="en-US" sz="2000" dirty="0"/>
              <a:t>has a </a:t>
            </a:r>
            <a:r>
              <a:rPr lang="en-US" sz="2000" dirty="0">
                <a:solidFill>
                  <a:srgbClr val="FF0000"/>
                </a:solidFill>
              </a:rPr>
              <a:t>steep learning curve</a:t>
            </a:r>
            <a:r>
              <a:rPr lang="en-US" sz="2000" dirty="0"/>
              <a:t>, so the purpose of this chapter is just to introduce the basic flow of Angular development and give you a sense of how things fit </a:t>
            </a:r>
            <a:r>
              <a:rPr lang="en-US" sz="2000" dirty="0" smtClean="0"/>
              <a:t>together.</a:t>
            </a:r>
          </a:p>
          <a:p>
            <a:pPr marL="461963">
              <a:buFont typeface="Wingdings" panose="05000000000000000000" pitchFamily="2" charset="2"/>
              <a:buChar char="§"/>
            </a:pPr>
            <a:r>
              <a:rPr lang="en-US" sz="2000" dirty="0" smtClean="0"/>
              <a:t>It </a:t>
            </a:r>
            <a:r>
              <a:rPr lang="en-US" sz="2000" dirty="0"/>
              <a:t>won’t all make sense right now, but by the time you have finished reading this book, you will understand every step I take in this chapter and much more besides</a:t>
            </a:r>
            <a:r>
              <a:rPr lang="en-US" sz="2000" dirty="0" smtClean="0"/>
              <a:t>.</a:t>
            </a:r>
            <a:endParaRPr lang="en-US" sz="2000" dirty="0"/>
          </a:p>
        </p:txBody>
      </p:sp>
      <p:sp>
        <p:nvSpPr>
          <p:cNvPr id="3" name="Date Placeholder 2"/>
          <p:cNvSpPr>
            <a:spLocks noGrp="1"/>
          </p:cNvSpPr>
          <p:nvPr>
            <p:ph type="dt" sz="half" idx="2"/>
          </p:nvPr>
        </p:nvSpPr>
        <p:spPr/>
        <p:txBody>
          <a:bodyPr/>
          <a:lstStyle/>
          <a:p>
            <a:fld id="{DA2CB7DD-76BB-4FCA-A58B-24A4088BE1F0}"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28892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Preparing the Development </a:t>
            </a:r>
            <a:r>
              <a:rPr lang="en-US" dirty="0" smtClean="0">
                <a:solidFill>
                  <a:schemeClr val="bg1"/>
                </a:solidFill>
              </a:rPr>
              <a:t>Environment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some preparation required for Angular development. In the sections that follow, I explain how to get set up and ready to create your first </a:t>
            </a:r>
            <a:r>
              <a:rPr lang="en-US" sz="2000" dirty="0" smtClean="0"/>
              <a:t>project.</a:t>
            </a:r>
          </a:p>
          <a:p>
            <a:pPr marL="461963">
              <a:buFont typeface="Wingdings" panose="05000000000000000000" pitchFamily="2" charset="2"/>
              <a:buChar char="§"/>
            </a:pPr>
            <a:r>
              <a:rPr lang="en-US" sz="2000" dirty="0" smtClean="0"/>
              <a:t>There </a:t>
            </a:r>
            <a:r>
              <a:rPr lang="en-US" sz="2000" dirty="0"/>
              <a:t>is wide support for Angular in popular development tools, and you can pick your favorites</a:t>
            </a:r>
          </a:p>
        </p:txBody>
      </p:sp>
      <p:sp>
        <p:nvSpPr>
          <p:cNvPr id="3" name="Date Placeholder 2"/>
          <p:cNvSpPr>
            <a:spLocks noGrp="1"/>
          </p:cNvSpPr>
          <p:nvPr>
            <p:ph type="dt" sz="half" idx="2"/>
          </p:nvPr>
        </p:nvSpPr>
        <p:spPr/>
        <p:txBody>
          <a:bodyPr/>
          <a:lstStyle/>
          <a:p>
            <a:fld id="{DAF576FB-092D-4EBD-BC97-FC90D7F75EFA}"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167787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Node.js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Many of the tools used for Angular development rely on </a:t>
            </a:r>
            <a:r>
              <a:rPr lang="en-US" sz="2000" dirty="0">
                <a:solidFill>
                  <a:srgbClr val="FF0000"/>
                </a:solidFill>
              </a:rPr>
              <a:t>Node.js</a:t>
            </a:r>
            <a:r>
              <a:rPr lang="en-US" sz="2000" dirty="0"/>
              <a:t>—also known as </a:t>
            </a:r>
            <a:r>
              <a:rPr lang="en-US" sz="2000" dirty="0">
                <a:solidFill>
                  <a:srgbClr val="FF0000"/>
                </a:solidFill>
              </a:rPr>
              <a:t>Node—which</a:t>
            </a:r>
            <a:r>
              <a:rPr lang="en-US" sz="2000" dirty="0"/>
              <a:t> was created in </a:t>
            </a:r>
            <a:r>
              <a:rPr lang="en-US" sz="2000" dirty="0">
                <a:solidFill>
                  <a:srgbClr val="FF0000"/>
                </a:solidFill>
              </a:rPr>
              <a:t>2009</a:t>
            </a:r>
            <a:r>
              <a:rPr lang="en-US" sz="2000" dirty="0"/>
              <a:t> as a simple and efficient runtime for server-side applications written in </a:t>
            </a:r>
            <a:r>
              <a:rPr lang="en-US" sz="2000" dirty="0" smtClean="0"/>
              <a:t>JavaScript.</a:t>
            </a:r>
          </a:p>
          <a:p>
            <a:pPr marL="461963">
              <a:buFont typeface="Wingdings" panose="05000000000000000000" pitchFamily="2" charset="2"/>
              <a:buChar char="§"/>
            </a:pPr>
            <a:r>
              <a:rPr lang="en-US" sz="2000" dirty="0" smtClean="0"/>
              <a:t>Node.js </a:t>
            </a:r>
            <a:r>
              <a:rPr lang="en-US" sz="2000" dirty="0"/>
              <a:t>is based on the JavaScript engine used in the Chrome browser and provides an API for executing JavaScript code outside of the browser environment</a:t>
            </a:r>
            <a:r>
              <a:rPr lang="en-US" sz="2000" dirty="0" smtClean="0"/>
              <a:t>.</a:t>
            </a:r>
          </a:p>
          <a:p>
            <a:pPr marL="461963">
              <a:buFont typeface="Wingdings" panose="05000000000000000000" pitchFamily="2" charset="2"/>
              <a:buChar char="§"/>
            </a:pPr>
            <a:r>
              <a:rPr lang="en-US" sz="2000" dirty="0"/>
              <a:t>Node.js has enjoyed success as an application server, but for this book, it is interesting because it has provided the foundation for a new generation of cross-platform development and build </a:t>
            </a:r>
            <a:r>
              <a:rPr lang="en-US" sz="2000" dirty="0" smtClean="0"/>
              <a:t>tools.</a:t>
            </a:r>
          </a:p>
          <a:p>
            <a:pPr marL="461963">
              <a:buFont typeface="Wingdings" panose="05000000000000000000" pitchFamily="2" charset="2"/>
              <a:buChar char="§"/>
            </a:pPr>
            <a:r>
              <a:rPr lang="en-US" sz="2000" dirty="0" smtClean="0"/>
              <a:t>Some </a:t>
            </a:r>
            <a:r>
              <a:rPr lang="en-US" sz="2000" dirty="0"/>
              <a:t>smart design decisions by the Node.js team and the cross-platform support provided by the </a:t>
            </a:r>
            <a:r>
              <a:rPr lang="en-US" sz="2000" dirty="0">
                <a:solidFill>
                  <a:srgbClr val="FF0000"/>
                </a:solidFill>
              </a:rPr>
              <a:t>Chrome JavaScript runtime</a:t>
            </a:r>
            <a:r>
              <a:rPr lang="en-US" sz="2000" dirty="0"/>
              <a:t> have created an opportunity that has been seized upon by enthusiastic tool </a:t>
            </a:r>
            <a:r>
              <a:rPr lang="en-US" sz="2000" dirty="0" smtClean="0"/>
              <a:t>writers.</a:t>
            </a:r>
          </a:p>
          <a:p>
            <a:pPr marL="461963">
              <a:buFont typeface="Wingdings" panose="05000000000000000000" pitchFamily="2" charset="2"/>
              <a:buChar char="§"/>
            </a:pPr>
            <a:r>
              <a:rPr lang="en-US" sz="2000" dirty="0" smtClean="0"/>
              <a:t>In </a:t>
            </a:r>
            <a:r>
              <a:rPr lang="en-US" sz="2000" dirty="0"/>
              <a:t>short, Node.js has become essential for web application development</a:t>
            </a:r>
            <a:r>
              <a:rPr lang="en-US" sz="2000" dirty="0" smtClean="0"/>
              <a:t>.</a:t>
            </a:r>
          </a:p>
          <a:p>
            <a:pPr marL="461963">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fld id="{819BE4BD-99E0-4BE9-BCDF-027E44785D2D}"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103092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the angular-cli Package</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F0886F6-850F-4CF1-90B9-15D2D51954B6}"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368223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Git</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72934CD8-48C5-40DE-AC4E-00B37FDD30D4}"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79208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and Editor</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78C8BE64-B011-4D5C-A24F-8A12C7C10AE1}"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168130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a Browser</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AD06A235-6B4D-474D-B35B-CCA4D3EF6A5A}"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05568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Angular 4</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Pro Angular 2017</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A5272C5-D479-4755-9517-33CEC05130B6}" type="datetime1">
              <a:rPr lang="en-US" smtClean="0"/>
              <a:t>5/1/2018</a:t>
            </a:fld>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172565969"/>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05-Apr-18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623491"/>
            <a:ext cx="9559017" cy="2477698"/>
          </a:xfrm>
          <a:prstGeom prst="rect">
            <a:avLst/>
          </a:prstGeom>
          <a:ln>
            <a:solidFill>
              <a:schemeClr val="accent1"/>
            </a:solidFill>
          </a:ln>
        </p:spPr>
      </p:pic>
    </p:spTree>
    <p:extLst>
      <p:ext uri="{BB962C8B-B14F-4D97-AF65-F5344CB8AC3E}">
        <p14:creationId xmlns:p14="http://schemas.microsoft.com/office/powerpoint/2010/main" val="916101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and Preparing the </a:t>
            </a:r>
            <a:r>
              <a:rPr lang="en-US" dirty="0" smtClean="0">
                <a:solidFill>
                  <a:schemeClr val="bg1"/>
                </a:solidFill>
              </a:rPr>
              <a:t>Project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Once you have Node.js, angular-cli, an editor, and a browser, you have enough of a foundation to start the development process.</a:t>
            </a:r>
          </a:p>
        </p:txBody>
      </p:sp>
      <p:sp>
        <p:nvSpPr>
          <p:cNvPr id="3" name="Date Placeholder 2"/>
          <p:cNvSpPr>
            <a:spLocks noGrp="1"/>
          </p:cNvSpPr>
          <p:nvPr>
            <p:ph type="dt" sz="half" idx="2"/>
          </p:nvPr>
        </p:nvSpPr>
        <p:spPr/>
        <p:txBody>
          <a:bodyPr/>
          <a:lstStyle/>
          <a:p>
            <a:fld id="{13149958-EC33-4105-8D7B-0FC1EB075534}"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266389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the Project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create the project, select a convenient location and use a command prompt to run the following command to create a new project called </a:t>
            </a:r>
            <a:r>
              <a:rPr lang="en-US" sz="2000" dirty="0">
                <a:solidFill>
                  <a:srgbClr val="FF0000"/>
                </a:solidFill>
              </a:rPr>
              <a:t>todo</a:t>
            </a:r>
            <a:r>
              <a:rPr lang="en-US" sz="2000" dirty="0" smtClean="0"/>
              <a:t>.</a:t>
            </a:r>
          </a:p>
          <a:p>
            <a:pPr marL="0" indent="0">
              <a:buNone/>
            </a:pPr>
            <a:endParaRPr lang="en-US" sz="2000" dirty="0"/>
          </a:p>
          <a:p>
            <a:pPr marL="0" indent="0">
              <a:buNone/>
            </a:pPr>
            <a:endParaRPr lang="en-US" sz="2000" dirty="0" smtClean="0"/>
          </a:p>
          <a:p>
            <a:pPr marL="461963" indent="-234950">
              <a:buFont typeface="Wingdings" panose="05000000000000000000" pitchFamily="2" charset="2"/>
              <a:buChar char="§"/>
            </a:pPr>
            <a:r>
              <a:rPr lang="en-US" sz="2000" dirty="0"/>
              <a:t>The </a:t>
            </a:r>
            <a:r>
              <a:rPr lang="en-US" sz="2000" dirty="0">
                <a:solidFill>
                  <a:srgbClr val="FF0000"/>
                </a:solidFill>
              </a:rPr>
              <a:t>ng</a:t>
            </a:r>
            <a:r>
              <a:rPr lang="en-US" sz="2000" dirty="0"/>
              <a:t> command is provided by the angular-cli package and </a:t>
            </a:r>
            <a:r>
              <a:rPr lang="en-US" sz="2000" dirty="0">
                <a:solidFill>
                  <a:srgbClr val="FF0000"/>
                </a:solidFill>
              </a:rPr>
              <a:t>ng new</a:t>
            </a:r>
            <a:r>
              <a:rPr lang="en-US" sz="2000" dirty="0"/>
              <a:t> sets up a new </a:t>
            </a:r>
            <a:r>
              <a:rPr lang="en-US" sz="2000" dirty="0" smtClean="0"/>
              <a:t>project.</a:t>
            </a:r>
          </a:p>
          <a:p>
            <a:pPr marL="461963" indent="-234950">
              <a:buFont typeface="Wingdings" panose="05000000000000000000" pitchFamily="2" charset="2"/>
              <a:buChar char="§"/>
            </a:pPr>
            <a:r>
              <a:rPr lang="en-US" sz="2000" dirty="0" smtClean="0"/>
              <a:t>The </a:t>
            </a:r>
            <a:r>
              <a:rPr lang="en-US" sz="2000" dirty="0"/>
              <a:t>installation process creates a folder called todo that contains all of the configuration files that are needed to start Angular development, some </a:t>
            </a:r>
            <a:r>
              <a:rPr lang="en-US" sz="2000" dirty="0">
                <a:solidFill>
                  <a:srgbClr val="FF0000"/>
                </a:solidFill>
              </a:rPr>
              <a:t>placeholder files</a:t>
            </a:r>
            <a:r>
              <a:rPr lang="en-US" sz="2000" dirty="0"/>
              <a:t> to start development and the </a:t>
            </a:r>
            <a:r>
              <a:rPr lang="en-US" sz="2000" dirty="0">
                <a:solidFill>
                  <a:srgbClr val="FF0000"/>
                </a:solidFill>
              </a:rPr>
              <a:t>NPM packages</a:t>
            </a:r>
            <a:r>
              <a:rPr lang="en-US" sz="2000" dirty="0"/>
              <a:t> required for developing, running and deploying Angular applications. (There are a large number of NPM packages, which means that project creation can take a while).</a:t>
            </a:r>
          </a:p>
        </p:txBody>
      </p:sp>
      <p:pic>
        <p:nvPicPr>
          <p:cNvPr id="3" name="Picture 2"/>
          <p:cNvPicPr>
            <a:picLocks noChangeAspect="1"/>
          </p:cNvPicPr>
          <p:nvPr/>
        </p:nvPicPr>
        <p:blipFill>
          <a:blip r:embed="rId2"/>
          <a:stretch>
            <a:fillRect/>
          </a:stretch>
        </p:blipFill>
        <p:spPr>
          <a:xfrm>
            <a:off x="1175725" y="1954503"/>
            <a:ext cx="1971675" cy="600075"/>
          </a:xfrm>
          <a:prstGeom prst="rect">
            <a:avLst/>
          </a:prstGeom>
          <a:ln>
            <a:solidFill>
              <a:schemeClr val="accent1"/>
            </a:solidFill>
          </a:ln>
        </p:spPr>
      </p:pic>
      <p:sp>
        <p:nvSpPr>
          <p:cNvPr id="5" name="Date Placeholder 4"/>
          <p:cNvSpPr>
            <a:spLocks noGrp="1"/>
          </p:cNvSpPr>
          <p:nvPr>
            <p:ph type="dt" sz="half" idx="2"/>
          </p:nvPr>
        </p:nvSpPr>
        <p:spPr/>
        <p:txBody>
          <a:bodyPr/>
          <a:lstStyle/>
          <a:p>
            <a:fld id="{67D6B73A-9981-4FC0-A535-FE0436C79CAD}"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60205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the Package File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NPM uses a file called </a:t>
            </a:r>
            <a:r>
              <a:rPr lang="en-US" sz="2000" dirty="0">
                <a:solidFill>
                  <a:srgbClr val="FF0000"/>
                </a:solidFill>
              </a:rPr>
              <a:t>package.json</a:t>
            </a:r>
            <a:r>
              <a:rPr lang="en-US" sz="2000" dirty="0"/>
              <a:t> to get a list of the software packages that are required for a </a:t>
            </a:r>
            <a:r>
              <a:rPr lang="en-US" sz="2000" dirty="0" smtClean="0"/>
              <a:t>project.</a:t>
            </a:r>
          </a:p>
          <a:p>
            <a:pPr marL="461963">
              <a:buFont typeface="Wingdings" panose="05000000000000000000" pitchFamily="2" charset="2"/>
              <a:buChar char="§"/>
            </a:pPr>
            <a:r>
              <a:rPr lang="en-US" sz="2000" dirty="0" smtClean="0"/>
              <a:t>A </a:t>
            </a:r>
            <a:r>
              <a:rPr lang="en-US" sz="2000" dirty="0"/>
              <a:t>package.json file is created by angular-cli as part of the project setup and it contains all of the packages requires for basic Angular </a:t>
            </a:r>
            <a:r>
              <a:rPr lang="en-US" sz="2000" dirty="0" smtClean="0"/>
              <a:t>development.</a:t>
            </a:r>
          </a:p>
          <a:p>
            <a:pPr marL="461963">
              <a:buFont typeface="Wingdings" panose="05000000000000000000" pitchFamily="2" charset="2"/>
              <a:buChar char="§"/>
            </a:pPr>
            <a:r>
              <a:rPr lang="en-US" sz="2000" dirty="0" smtClean="0"/>
              <a:t>The </a:t>
            </a:r>
            <a:r>
              <a:rPr lang="en-US" sz="2000" dirty="0"/>
              <a:t>example application in this chapter requires the Bootstrap CSS package, which is </a:t>
            </a:r>
            <a:r>
              <a:rPr lang="en-US" sz="2000" dirty="0">
                <a:solidFill>
                  <a:srgbClr val="FF0000"/>
                </a:solidFill>
              </a:rPr>
              <a:t>not part</a:t>
            </a:r>
            <a:r>
              <a:rPr lang="en-US" sz="2000" dirty="0"/>
              <a:t> of the </a:t>
            </a:r>
            <a:r>
              <a:rPr lang="en-US" sz="2000" dirty="0">
                <a:solidFill>
                  <a:srgbClr val="0070C0"/>
                </a:solidFill>
              </a:rPr>
              <a:t>basic package set</a:t>
            </a:r>
            <a:r>
              <a:rPr lang="en-US" sz="2000" dirty="0" smtClean="0"/>
              <a:t>.</a:t>
            </a:r>
          </a:p>
          <a:p>
            <a:pPr marL="461963">
              <a:buFont typeface="Wingdings" panose="05000000000000000000" pitchFamily="2" charset="2"/>
              <a:buChar char="§"/>
            </a:pPr>
            <a:r>
              <a:rPr lang="en-US" sz="2000" dirty="0"/>
              <a:t>Edit the package.json file in the todo folder to add the Bootstrap package as shown in </a:t>
            </a:r>
            <a:r>
              <a:rPr lang="en-US" sz="2000" dirty="0">
                <a:solidFill>
                  <a:srgbClr val="FF0000"/>
                </a:solidFill>
              </a:rPr>
              <a:t>Listing 2-1</a:t>
            </a:r>
            <a:r>
              <a:rPr lang="en-US" sz="2000" dirty="0" smtClean="0"/>
              <a:t>.</a:t>
            </a:r>
          </a:p>
          <a:p>
            <a:pPr marL="461963">
              <a:buFont typeface="Wingdings" panose="05000000000000000000" pitchFamily="2" charset="2"/>
              <a:buChar char="§"/>
            </a:pPr>
            <a:r>
              <a:rPr lang="en-US" sz="2000" dirty="0"/>
              <a:t>The package.json file lists the packages required to get started with Angular development and some commands to use </a:t>
            </a:r>
            <a:r>
              <a:rPr lang="en-US" sz="2000" dirty="0" smtClean="0"/>
              <a:t>them.</a:t>
            </a:r>
          </a:p>
          <a:p>
            <a:pPr marL="461963">
              <a:buFont typeface="Wingdings" panose="05000000000000000000" pitchFamily="2" charset="2"/>
              <a:buChar char="§"/>
            </a:pPr>
            <a:r>
              <a:rPr lang="en-US" sz="2000" dirty="0" smtClean="0"/>
              <a:t>I </a:t>
            </a:r>
            <a:r>
              <a:rPr lang="en-US" sz="2000" dirty="0"/>
              <a:t>describe the project configuration in detail in Chapter 11, but for now, it is enough to understand what each section of the package.json file is for, as described in </a:t>
            </a:r>
            <a:r>
              <a:rPr lang="en-US" sz="2000" dirty="0">
                <a:solidFill>
                  <a:srgbClr val="FF0000"/>
                </a:solidFill>
              </a:rPr>
              <a:t>Table 2-2</a:t>
            </a:r>
            <a:r>
              <a:rPr lang="en-US" sz="2000" dirty="0"/>
              <a:t>.</a:t>
            </a:r>
          </a:p>
        </p:txBody>
      </p:sp>
      <p:sp>
        <p:nvSpPr>
          <p:cNvPr id="3" name="Date Placeholder 2"/>
          <p:cNvSpPr>
            <a:spLocks noGrp="1"/>
          </p:cNvSpPr>
          <p:nvPr>
            <p:ph type="dt" sz="half" idx="2"/>
          </p:nvPr>
        </p:nvSpPr>
        <p:spPr/>
        <p:txBody>
          <a:bodyPr/>
          <a:lstStyle/>
          <a:p>
            <a:fld id="{56870031-6C4C-46EA-9369-06710E86AF47}"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104983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11095" y="1272111"/>
            <a:ext cx="8854870" cy="5470190"/>
          </a:xfrm>
          <a:prstGeom prst="rect">
            <a:avLst/>
          </a:prstGeom>
          <a:ln>
            <a:solidFill>
              <a:schemeClr val="accent1"/>
            </a:solidFill>
          </a:ln>
        </p:spPr>
      </p:pic>
      <p:sp>
        <p:nvSpPr>
          <p:cNvPr id="4" name="Date Placeholder 3"/>
          <p:cNvSpPr>
            <a:spLocks noGrp="1"/>
          </p:cNvSpPr>
          <p:nvPr>
            <p:ph type="dt" sz="half" idx="2"/>
          </p:nvPr>
        </p:nvSpPr>
        <p:spPr/>
        <p:txBody>
          <a:bodyPr/>
          <a:lstStyle/>
          <a:p>
            <a:fld id="{F991CD23-BC64-40D1-8B39-5D75A920E8CA}"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3984346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2-2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77879"/>
            <a:ext cx="9454091" cy="4426635"/>
          </a:xfrm>
          <a:prstGeom prst="rect">
            <a:avLst/>
          </a:prstGeom>
          <a:ln>
            <a:solidFill>
              <a:schemeClr val="accent1"/>
            </a:solidFill>
          </a:ln>
        </p:spPr>
      </p:pic>
      <p:sp>
        <p:nvSpPr>
          <p:cNvPr id="5" name="Date Placeholder 4"/>
          <p:cNvSpPr>
            <a:spLocks noGrp="1"/>
          </p:cNvSpPr>
          <p:nvPr>
            <p:ph type="dt" sz="half" idx="2"/>
          </p:nvPr>
        </p:nvSpPr>
        <p:spPr/>
        <p:txBody>
          <a:bodyPr/>
          <a:lstStyle/>
          <a:p>
            <a:fld id="{1F7AC8D5-8172-4F7E-B09D-A13A39DDC754}"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2629757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the NPM Package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process the package.json file to download and install the Bootstrap package that it specifies, run the following command inside the todo folder</a:t>
            </a:r>
            <a:r>
              <a:rPr lang="en-US" sz="2000" dirty="0" smtClean="0"/>
              <a:t>:</a:t>
            </a:r>
          </a:p>
          <a:p>
            <a:pPr marL="0" indent="0">
              <a:buNone/>
            </a:pPr>
            <a:endParaRPr lang="en-US" sz="2000" dirty="0" smtClean="0"/>
          </a:p>
          <a:p>
            <a:pPr marL="0" indent="0">
              <a:buNone/>
            </a:pPr>
            <a:endParaRPr lang="en-US" sz="2000" dirty="0"/>
          </a:p>
          <a:p>
            <a:pPr marL="461963">
              <a:buFont typeface="Wingdings" panose="05000000000000000000" pitchFamily="2" charset="2"/>
              <a:buChar char="§"/>
            </a:pPr>
            <a:r>
              <a:rPr lang="en-US" sz="2000" dirty="0"/>
              <a:t>You may see some warnings as </a:t>
            </a:r>
            <a:r>
              <a:rPr lang="en-US" sz="2000" dirty="0">
                <a:solidFill>
                  <a:srgbClr val="FF0000"/>
                </a:solidFill>
              </a:rPr>
              <a:t>NPM grumbles</a:t>
            </a:r>
            <a:r>
              <a:rPr lang="en-US" sz="2000" dirty="0"/>
              <a:t> about the packages it processes, but there should be no errors reported</a:t>
            </a:r>
            <a:r>
              <a:rPr lang="en-US" sz="2000" dirty="0" smtClean="0"/>
              <a:t>.</a:t>
            </a:r>
          </a:p>
          <a:p>
            <a:pPr marL="461963">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1317026" y="2012090"/>
            <a:ext cx="1375839" cy="541997"/>
          </a:xfrm>
          <a:prstGeom prst="rect">
            <a:avLst/>
          </a:prstGeom>
          <a:ln>
            <a:solidFill>
              <a:schemeClr val="accent1"/>
            </a:solidFill>
          </a:ln>
        </p:spPr>
      </p:pic>
      <p:sp>
        <p:nvSpPr>
          <p:cNvPr id="3" name="Date Placeholder 2"/>
          <p:cNvSpPr>
            <a:spLocks noGrp="1"/>
          </p:cNvSpPr>
          <p:nvPr>
            <p:ph type="dt" sz="half" idx="2"/>
          </p:nvPr>
        </p:nvSpPr>
        <p:spPr/>
        <p:txBody>
          <a:bodyPr/>
          <a:lstStyle/>
          <a:p>
            <a:fld id="{FCB6135B-84C2-4146-9FAC-EC2BE3AAD09B}"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3037711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Starting the Server</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The project tools and basic structure are in place, so it is time to test that everything is </a:t>
            </a:r>
            <a:r>
              <a:rPr lang="en-US" sz="2000" dirty="0" smtClean="0"/>
              <a:t>working.</a:t>
            </a:r>
          </a:p>
          <a:p>
            <a:pPr marL="461963">
              <a:buFont typeface="Wingdings" panose="05000000000000000000" pitchFamily="2" charset="2"/>
              <a:buChar char="§"/>
            </a:pPr>
            <a:r>
              <a:rPr lang="en-US" sz="2000" dirty="0" smtClean="0"/>
              <a:t>Run </a:t>
            </a:r>
            <a:r>
              <a:rPr lang="en-US" sz="2000" dirty="0"/>
              <a:t>the following command from the todo folder</a:t>
            </a:r>
            <a:r>
              <a:rPr lang="en-US" sz="2000" dirty="0" smtClean="0"/>
              <a:t>:</a:t>
            </a:r>
          </a:p>
          <a:p>
            <a:pPr marL="0" indent="0">
              <a:buNone/>
            </a:pPr>
            <a:endParaRPr lang="en-US" sz="2000" dirty="0" smtClean="0"/>
          </a:p>
          <a:p>
            <a:pPr marL="0" indent="0">
              <a:buNone/>
            </a:pPr>
            <a:endParaRPr lang="en-US" sz="2000" dirty="0"/>
          </a:p>
          <a:p>
            <a:pPr marL="461963">
              <a:buFont typeface="Wingdings" panose="05000000000000000000" pitchFamily="2" charset="2"/>
              <a:buChar char="§"/>
            </a:pPr>
            <a:r>
              <a:rPr lang="en-US" sz="2000" dirty="0"/>
              <a:t>This command starts the development HTTP server that angular-cli has installed and configured to work with the Angular development </a:t>
            </a:r>
            <a:r>
              <a:rPr lang="en-US" sz="2000" dirty="0" smtClean="0"/>
              <a:t>tools.</a:t>
            </a:r>
          </a:p>
          <a:p>
            <a:pPr marL="461963">
              <a:buFont typeface="Wingdings" panose="05000000000000000000" pitchFamily="2" charset="2"/>
              <a:buChar char="§"/>
            </a:pPr>
            <a:r>
              <a:rPr lang="en-US" sz="2000" dirty="0" smtClean="0"/>
              <a:t>The </a:t>
            </a:r>
            <a:r>
              <a:rPr lang="en-US" sz="2000" dirty="0"/>
              <a:t>initial startup process takes a moment to prepare the project, and will generate output similar to this</a:t>
            </a:r>
            <a:r>
              <a:rPr lang="en-US" sz="2000" dirty="0" smtClean="0"/>
              <a:t>:</a:t>
            </a:r>
          </a:p>
          <a:p>
            <a:pPr marL="233363" indent="0">
              <a:buNone/>
            </a:pPr>
            <a:endParaRPr lang="en-US" sz="2000" dirty="0" smtClean="0"/>
          </a:p>
          <a:p>
            <a:pPr marL="233363" indent="0">
              <a:buNone/>
            </a:pPr>
            <a:endParaRPr lang="en-US" sz="2000" dirty="0" smtClean="0"/>
          </a:p>
          <a:p>
            <a:pPr marL="233363" indent="0">
              <a:buNone/>
            </a:pPr>
            <a:endParaRPr lang="en-US" sz="2000" dirty="0" smtClean="0"/>
          </a:p>
          <a:p>
            <a:pPr marL="461963">
              <a:buFont typeface="Wingdings" panose="05000000000000000000" pitchFamily="2" charset="2"/>
              <a:buChar char="§"/>
            </a:pPr>
            <a:endParaRPr lang="en-US" sz="2000" dirty="0"/>
          </a:p>
          <a:p>
            <a:pPr marL="461963">
              <a:buFont typeface="Wingdings" panose="05000000000000000000" pitchFamily="2" charset="2"/>
              <a:buChar char="§"/>
            </a:pPr>
            <a:r>
              <a:rPr lang="en-US" sz="2000" dirty="0" smtClean="0"/>
              <a:t>Don’t </a:t>
            </a:r>
            <a:r>
              <a:rPr lang="en-US" sz="2000" dirty="0"/>
              <a:t>worry if you see slightly different output, just as long as you see the “</a:t>
            </a:r>
            <a:r>
              <a:rPr lang="en-US" sz="2000" dirty="0">
                <a:solidFill>
                  <a:srgbClr val="FF0000"/>
                </a:solidFill>
              </a:rPr>
              <a:t>compiled successfully</a:t>
            </a:r>
            <a:r>
              <a:rPr lang="en-US" sz="2000" dirty="0"/>
              <a:t>” message once the preparations are complete. </a:t>
            </a:r>
            <a:endParaRPr lang="en-US" sz="2000" dirty="0" smtClean="0"/>
          </a:p>
          <a:p>
            <a:pPr marL="461963">
              <a:buFont typeface="Wingdings" panose="05000000000000000000" pitchFamily="2" charset="2"/>
              <a:buChar char="§"/>
            </a:pPr>
            <a:r>
              <a:rPr lang="en-US" sz="2000" dirty="0" smtClean="0"/>
              <a:t>After </a:t>
            </a:r>
            <a:r>
              <a:rPr lang="en-US" sz="2000" dirty="0"/>
              <a:t>a few seconds, a new browser window will open, and you will see the output shown in </a:t>
            </a:r>
            <a:r>
              <a:rPr lang="en-US" sz="2000" dirty="0">
                <a:solidFill>
                  <a:srgbClr val="FF0000"/>
                </a:solidFill>
              </a:rPr>
              <a:t>Figure 2-1</a:t>
            </a:r>
            <a:r>
              <a:rPr lang="en-US" sz="2000" dirty="0"/>
              <a:t>, which shows that the project startup has been successful and that the placeholder content created by angular-cli is being </a:t>
            </a:r>
            <a:r>
              <a:rPr lang="en-US" sz="2000" dirty="0" smtClean="0"/>
              <a:t>used</a:t>
            </a:r>
          </a:p>
        </p:txBody>
      </p:sp>
      <p:pic>
        <p:nvPicPr>
          <p:cNvPr id="3" name="Picture 2"/>
          <p:cNvPicPr>
            <a:picLocks noChangeAspect="1"/>
          </p:cNvPicPr>
          <p:nvPr/>
        </p:nvPicPr>
        <p:blipFill>
          <a:blip r:embed="rId2"/>
          <a:stretch>
            <a:fillRect/>
          </a:stretch>
        </p:blipFill>
        <p:spPr>
          <a:xfrm>
            <a:off x="1169652" y="2076930"/>
            <a:ext cx="2781562" cy="536111"/>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1169652" y="3673524"/>
            <a:ext cx="5928745" cy="1575406"/>
          </a:xfrm>
          <a:prstGeom prst="rect">
            <a:avLst/>
          </a:prstGeom>
        </p:spPr>
      </p:pic>
      <p:sp>
        <p:nvSpPr>
          <p:cNvPr id="5" name="Date Placeholder 4"/>
          <p:cNvSpPr>
            <a:spLocks noGrp="1"/>
          </p:cNvSpPr>
          <p:nvPr>
            <p:ph type="dt" sz="half" idx="2"/>
          </p:nvPr>
        </p:nvSpPr>
        <p:spPr/>
        <p:txBody>
          <a:bodyPr/>
          <a:lstStyle/>
          <a:p>
            <a:fld id="{A1F0DBEF-2DBF-4CF2-A184-E02621D44D3F}"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09077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73827"/>
            <a:ext cx="5602720" cy="4229351"/>
          </a:xfrm>
          <a:prstGeom prst="rect">
            <a:avLst/>
          </a:prstGeom>
          <a:ln>
            <a:solidFill>
              <a:schemeClr val="accent1"/>
            </a:solidFill>
          </a:ln>
        </p:spPr>
      </p:pic>
      <p:sp>
        <p:nvSpPr>
          <p:cNvPr id="5" name="Date Placeholder 4"/>
          <p:cNvSpPr>
            <a:spLocks noGrp="1"/>
          </p:cNvSpPr>
          <p:nvPr>
            <p:ph type="dt" sz="half" idx="2"/>
          </p:nvPr>
        </p:nvSpPr>
        <p:spPr/>
        <p:txBody>
          <a:bodyPr/>
          <a:lstStyle/>
          <a:p>
            <a:fld id="{9F7917DE-6E15-43E1-8EF5-959B6564D64D}"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4119192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Editing the HTML</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Even though angular-cli has added some placeholder content, I am going to strip everything back and start with an HTML file that contains static content that I will later enhance using </a:t>
            </a:r>
            <a:r>
              <a:rPr lang="en-US" sz="2000" dirty="0" smtClean="0"/>
              <a:t>Angular.</a:t>
            </a:r>
          </a:p>
          <a:p>
            <a:pPr marL="461963">
              <a:buFont typeface="Wingdings" panose="05000000000000000000" pitchFamily="2" charset="2"/>
              <a:buChar char="§"/>
            </a:pPr>
            <a:r>
              <a:rPr lang="en-US" sz="2000" dirty="0" smtClean="0"/>
              <a:t>The </a:t>
            </a:r>
            <a:r>
              <a:rPr lang="en-US" sz="2000" dirty="0"/>
              <a:t>HTML that I am going to use will be styled using the Bootstrap CSS </a:t>
            </a:r>
            <a:r>
              <a:rPr lang="en-US" sz="2000" dirty="0" smtClean="0"/>
              <a:t>package.</a:t>
            </a:r>
          </a:p>
          <a:p>
            <a:pPr marL="461963">
              <a:buFont typeface="Wingdings" panose="05000000000000000000" pitchFamily="2" charset="2"/>
              <a:buChar char="§"/>
            </a:pPr>
            <a:r>
              <a:rPr lang="en-US" sz="2000" dirty="0" smtClean="0"/>
              <a:t>To </a:t>
            </a:r>
            <a:r>
              <a:rPr lang="en-US" sz="2000" dirty="0"/>
              <a:t>configure the </a:t>
            </a:r>
            <a:r>
              <a:rPr lang="en-US" sz="2000" dirty="0">
                <a:solidFill>
                  <a:srgbClr val="FF0000"/>
                </a:solidFill>
              </a:rPr>
              <a:t>Angular development tools</a:t>
            </a:r>
            <a:r>
              <a:rPr lang="en-US" sz="2000" dirty="0"/>
              <a:t> to provide the browser with the Bootstrap CSS file, add the entry shown in </a:t>
            </a:r>
            <a:r>
              <a:rPr lang="en-US" sz="2000" dirty="0">
                <a:solidFill>
                  <a:srgbClr val="FF0000"/>
                </a:solidFill>
              </a:rPr>
              <a:t>Listing 2-2</a:t>
            </a:r>
            <a:r>
              <a:rPr lang="en-US" sz="2000" dirty="0"/>
              <a:t> to the styles section of the </a:t>
            </a:r>
            <a:r>
              <a:rPr lang="en-US" sz="2000" dirty="0">
                <a:solidFill>
                  <a:srgbClr val="FF0000"/>
                </a:solidFill>
              </a:rPr>
              <a:t>.angular-cli.json</a:t>
            </a:r>
            <a:r>
              <a:rPr lang="en-US" sz="2000" dirty="0"/>
              <a:t> file</a:t>
            </a:r>
            <a:r>
              <a:rPr lang="en-US" sz="2000" dirty="0" smtClean="0"/>
              <a:t>.</a:t>
            </a:r>
          </a:p>
          <a:p>
            <a:pPr marL="461963">
              <a:buFont typeface="Wingdings" panose="05000000000000000000" pitchFamily="2" charset="2"/>
              <a:buChar char="§"/>
            </a:pPr>
            <a:r>
              <a:rPr lang="en-US" sz="2000" dirty="0"/>
              <a:t>Restart the development server by running the following command in the todo folder:</a:t>
            </a:r>
            <a:endParaRPr lang="en-US" sz="2000" dirty="0" smtClean="0"/>
          </a:p>
          <a:p>
            <a:pPr marL="461963">
              <a:buFont typeface="Wingdings" panose="05000000000000000000" pitchFamily="2" charset="2"/>
              <a:buChar char="§"/>
            </a:pPr>
            <a:endParaRPr lang="en-US" sz="2000" dirty="0" smtClean="0"/>
          </a:p>
          <a:p>
            <a:pPr marL="461963">
              <a:buFont typeface="Wingdings" panose="05000000000000000000" pitchFamily="2" charset="2"/>
              <a:buChar char="§"/>
            </a:pPr>
            <a:endParaRPr lang="en-US" sz="2000" dirty="0"/>
          </a:p>
          <a:p>
            <a:pPr marL="461963">
              <a:buFont typeface="Wingdings" panose="05000000000000000000" pitchFamily="2" charset="2"/>
              <a:buChar char="§"/>
            </a:pPr>
            <a:r>
              <a:rPr lang="en-US" sz="2000" dirty="0"/>
              <a:t>Next, edit the </a:t>
            </a:r>
            <a:r>
              <a:rPr lang="en-US" sz="2000" dirty="0">
                <a:solidFill>
                  <a:srgbClr val="FF0000"/>
                </a:solidFill>
              </a:rPr>
              <a:t>index.html</a:t>
            </a:r>
            <a:r>
              <a:rPr lang="en-US" sz="2000" dirty="0"/>
              <a:t> file in the </a:t>
            </a:r>
            <a:r>
              <a:rPr lang="en-US" sz="2000" dirty="0">
                <a:solidFill>
                  <a:srgbClr val="FF0000"/>
                </a:solidFill>
              </a:rPr>
              <a:t>todo/src</a:t>
            </a:r>
            <a:r>
              <a:rPr lang="en-US" sz="2000" dirty="0"/>
              <a:t> folder to replace the contents with those shown in </a:t>
            </a:r>
            <a:r>
              <a:rPr lang="en-US" sz="2000" dirty="0">
                <a:solidFill>
                  <a:srgbClr val="FF0000"/>
                </a:solidFill>
              </a:rPr>
              <a:t>Listing 2-3</a:t>
            </a:r>
            <a:r>
              <a:rPr lang="en-US" sz="2000" dirty="0" smtClean="0"/>
              <a:t>.</a:t>
            </a:r>
          </a:p>
          <a:p>
            <a:pPr marL="461963">
              <a:buFont typeface="Wingdings" panose="05000000000000000000" pitchFamily="2" charset="2"/>
              <a:buChar char="§"/>
            </a:pPr>
            <a:r>
              <a:rPr lang="en-US" sz="2000" dirty="0"/>
              <a:t>The angular-cli development HTTP server adds a fragment of JavaScript to the HTML content it delivers to the </a:t>
            </a:r>
            <a:r>
              <a:rPr lang="en-US" sz="2000" dirty="0" smtClean="0"/>
              <a:t>browser.</a:t>
            </a:r>
          </a:p>
          <a:p>
            <a:pPr marL="461963">
              <a:buFont typeface="Wingdings" panose="05000000000000000000" pitchFamily="2" charset="2"/>
              <a:buChar char="§"/>
            </a:pPr>
            <a:r>
              <a:rPr lang="en-US" sz="2000" dirty="0" smtClean="0"/>
              <a:t>The </a:t>
            </a:r>
            <a:r>
              <a:rPr lang="en-US" sz="2000" dirty="0"/>
              <a:t>JavaScript opens a connection back to the server and waits for a signal to reload the page, which is sent when the server detects a change in any of the files in the todo </a:t>
            </a:r>
            <a:r>
              <a:rPr lang="en-US" sz="2000" dirty="0" smtClean="0"/>
              <a:t>directory.</a:t>
            </a:r>
          </a:p>
          <a:p>
            <a:pPr marL="461963">
              <a:buFont typeface="Wingdings" panose="05000000000000000000" pitchFamily="2" charset="2"/>
              <a:buChar char="§"/>
            </a:pPr>
            <a:r>
              <a:rPr lang="en-US" sz="2000" dirty="0" smtClean="0"/>
              <a:t>As </a:t>
            </a:r>
            <a:r>
              <a:rPr lang="en-US" sz="2000" dirty="0"/>
              <a:t>soon as you save the index.html file, the server will detect the change and send the signal, and the browser will reload, reflecting the new content as shown in </a:t>
            </a:r>
            <a:r>
              <a:rPr lang="en-US" sz="2000" dirty="0">
                <a:solidFill>
                  <a:srgbClr val="FF0000"/>
                </a:solidFill>
              </a:rPr>
              <a:t>Figure 2-2</a:t>
            </a:r>
            <a:r>
              <a:rPr lang="en-US" sz="2000" dirty="0"/>
              <a:t>.</a:t>
            </a:r>
          </a:p>
        </p:txBody>
      </p:sp>
      <p:pic>
        <p:nvPicPr>
          <p:cNvPr id="3" name="Picture 2"/>
          <p:cNvPicPr>
            <a:picLocks noChangeAspect="1"/>
          </p:cNvPicPr>
          <p:nvPr/>
        </p:nvPicPr>
        <p:blipFill>
          <a:blip r:embed="rId2"/>
          <a:stretch>
            <a:fillRect/>
          </a:stretch>
        </p:blipFill>
        <p:spPr>
          <a:xfrm>
            <a:off x="1314755" y="3357956"/>
            <a:ext cx="3173355" cy="580170"/>
          </a:xfrm>
          <a:prstGeom prst="rect">
            <a:avLst/>
          </a:prstGeom>
          <a:ln>
            <a:solidFill>
              <a:schemeClr val="accent1"/>
            </a:solidFill>
          </a:ln>
        </p:spPr>
      </p:pic>
      <p:sp>
        <p:nvSpPr>
          <p:cNvPr id="5" name="Date Placeholder 4"/>
          <p:cNvSpPr>
            <a:spLocks noGrp="1"/>
          </p:cNvSpPr>
          <p:nvPr>
            <p:ph type="dt" sz="half" idx="2"/>
          </p:nvPr>
        </p:nvSpPr>
        <p:spPr/>
        <p:txBody>
          <a:bodyPr/>
          <a:lstStyle/>
          <a:p>
            <a:fld id="{0FB4AE8F-F4D2-45F8-A2F3-27F9B6BC279C}"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809455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66739"/>
            <a:ext cx="6541375" cy="1808046"/>
          </a:xfrm>
          <a:prstGeom prst="rect">
            <a:avLst/>
          </a:prstGeom>
          <a:ln>
            <a:solidFill>
              <a:schemeClr val="accent1"/>
            </a:solidFill>
          </a:ln>
        </p:spPr>
      </p:pic>
      <p:sp>
        <p:nvSpPr>
          <p:cNvPr id="5" name="Date Placeholder 4"/>
          <p:cNvSpPr>
            <a:spLocks noGrp="1"/>
          </p:cNvSpPr>
          <p:nvPr>
            <p:ph type="dt" sz="half" idx="2"/>
          </p:nvPr>
        </p:nvSpPr>
        <p:spPr/>
        <p:txBody>
          <a:bodyPr/>
          <a:lstStyle/>
          <a:p>
            <a:fld id="{AD7A6F89-0D27-4EC4-A720-475B98EFEDE6}"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142310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Getting Started</a:t>
            </a:r>
          </a:p>
        </p:txBody>
      </p:sp>
      <p:sp>
        <p:nvSpPr>
          <p:cNvPr id="8" name="Text Placeholder 7"/>
          <p:cNvSpPr>
            <a:spLocks noGrp="1"/>
          </p:cNvSpPr>
          <p:nvPr>
            <p:ph type="body" sz="quarter" idx="16"/>
          </p:nvPr>
        </p:nvSpPr>
        <p:spPr/>
        <p:txBody>
          <a:bodyPr/>
          <a:lstStyle/>
          <a:p>
            <a:r>
              <a:rPr lang="en-US" dirty="0" smtClean="0"/>
              <a:t>1</a:t>
            </a:r>
            <a:endParaRPr lang="en-US" dirty="0"/>
          </a:p>
        </p:txBody>
      </p:sp>
      <p:sp>
        <p:nvSpPr>
          <p:cNvPr id="5" name="Date Placeholder 4"/>
          <p:cNvSpPr>
            <a:spLocks noGrp="1"/>
          </p:cNvSpPr>
          <p:nvPr>
            <p:ph type="dt" sz="half" idx="4294967295"/>
          </p:nvPr>
        </p:nvSpPr>
        <p:spPr>
          <a:xfrm>
            <a:off x="0" y="6538913"/>
            <a:ext cx="2743200" cy="254000"/>
          </a:xfrm>
        </p:spPr>
        <p:txBody>
          <a:bodyPr/>
          <a:lstStyle/>
          <a:p>
            <a:fld id="{8150CC54-4FE0-42D0-87C5-7F02176A9A5C}" type="datetime1">
              <a:rPr lang="en-US" smtClean="0"/>
              <a:t>5/1/2018</a:t>
            </a:fld>
            <a:endParaRPr lang="en-US"/>
          </a:p>
        </p:txBody>
      </p:sp>
      <p:sp>
        <p:nvSpPr>
          <p:cNvPr id="6" name="Slide Number Placeholder 5"/>
          <p:cNvSpPr>
            <a:spLocks noGrp="1"/>
          </p:cNvSpPr>
          <p:nvPr>
            <p:ph type="sldNum" sz="quarter" idx="4294967295"/>
          </p:nvPr>
        </p:nvSpPr>
        <p:spPr>
          <a:xfrm>
            <a:off x="9448800" y="6538913"/>
            <a:ext cx="2743200" cy="254000"/>
          </a:xfrm>
        </p:spPr>
        <p:txBody>
          <a:bodyPr/>
          <a:lstStyle/>
          <a:p>
            <a:fld id="{062D6987-FB6D-4DB8-81B8-AD0F35E3BB5F}" type="slidenum">
              <a:rPr lang="en-US" smtClean="0"/>
              <a:t>3</a:t>
            </a:fld>
            <a:endParaRPr lang="en-US"/>
          </a:p>
        </p:txBody>
      </p:sp>
      <p:pic>
        <p:nvPicPr>
          <p:cNvPr id="3" name="Picture 2"/>
          <p:cNvPicPr>
            <a:picLocks noChangeAspect="1"/>
          </p:cNvPicPr>
          <p:nvPr/>
        </p:nvPicPr>
        <p:blipFill>
          <a:blip r:embed="rId2"/>
          <a:stretch>
            <a:fillRect/>
          </a:stretch>
        </p:blipFill>
        <p:spPr>
          <a:xfrm>
            <a:off x="7848600" y="4745621"/>
            <a:ext cx="4010025" cy="1762125"/>
          </a:xfrm>
          <a:prstGeom prst="rect">
            <a:avLst/>
          </a:prstGeom>
          <a:ln>
            <a:solidFill>
              <a:srgbClr val="5B9BD5"/>
            </a:solidFill>
          </a:ln>
        </p:spPr>
      </p:pic>
    </p:spTree>
    <p:extLst>
      <p:ext uri="{BB962C8B-B14F-4D97-AF65-F5344CB8AC3E}">
        <p14:creationId xmlns:p14="http://schemas.microsoft.com/office/powerpoint/2010/main" val="3985749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91860"/>
            <a:ext cx="11949100" cy="3511605"/>
          </a:xfrm>
          <a:prstGeom prst="rect">
            <a:avLst/>
          </a:prstGeom>
          <a:ln>
            <a:solidFill>
              <a:schemeClr val="accent1"/>
            </a:solidFill>
          </a:ln>
        </p:spPr>
      </p:pic>
      <p:sp>
        <p:nvSpPr>
          <p:cNvPr id="5" name="Date Placeholder 4"/>
          <p:cNvSpPr>
            <a:spLocks noGrp="1"/>
          </p:cNvSpPr>
          <p:nvPr>
            <p:ph type="dt" sz="half" idx="2"/>
          </p:nvPr>
        </p:nvSpPr>
        <p:spPr/>
        <p:txBody>
          <a:bodyPr/>
          <a:lstStyle/>
          <a:p>
            <a:fld id="{80CE1BF8-151F-4D83-84BE-9544B8EB1787}"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709639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83515"/>
            <a:ext cx="4642251" cy="5299090"/>
          </a:xfrm>
          <a:prstGeom prst="rect">
            <a:avLst/>
          </a:prstGeom>
          <a:ln>
            <a:solidFill>
              <a:schemeClr val="accent1"/>
            </a:solidFill>
          </a:ln>
        </p:spPr>
      </p:pic>
      <p:sp>
        <p:nvSpPr>
          <p:cNvPr id="5" name="Date Placeholder 4"/>
          <p:cNvSpPr>
            <a:spLocks noGrp="1"/>
          </p:cNvSpPr>
          <p:nvPr>
            <p:ph type="dt" sz="half" idx="2"/>
          </p:nvPr>
        </p:nvSpPr>
        <p:spPr/>
        <p:txBody>
          <a:bodyPr/>
          <a:lstStyle/>
          <a:p>
            <a:fld id="{3FE79937-DEBA-4123-A1F8-9CD5602DF5C5}"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876498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Adding Angular to the </a:t>
            </a:r>
            <a:r>
              <a:rPr lang="en-US" dirty="0" smtClean="0">
                <a:solidFill>
                  <a:schemeClr val="bg1"/>
                </a:solidFill>
              </a:rPr>
              <a:t>Project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8B9C0A87-FC91-4A7B-A5A7-1261C96EE4A2}"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278353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Adding Features to the Example </a:t>
            </a:r>
            <a:r>
              <a:rPr lang="en-US" dirty="0" smtClean="0">
                <a:solidFill>
                  <a:schemeClr val="bg1"/>
                </a:solidFill>
              </a:rPr>
              <a:t>Application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6D1B4212-8943-47E4-BEFA-98F855F706B5}"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620227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Putting Angular in Context</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5" name="Picture 4"/>
          <p:cNvPicPr>
            <a:picLocks noChangeAspect="1"/>
          </p:cNvPicPr>
          <p:nvPr/>
        </p:nvPicPr>
        <p:blipFill>
          <a:blip r:embed="rId2"/>
          <a:stretch>
            <a:fillRect/>
          </a:stretch>
        </p:blipFill>
        <p:spPr>
          <a:xfrm>
            <a:off x="8811848" y="5069659"/>
            <a:ext cx="2990850" cy="1466850"/>
          </a:xfrm>
          <a:prstGeom prst="rect">
            <a:avLst/>
          </a:prstGeom>
          <a:ln>
            <a:solidFill>
              <a:srgbClr val="5B9BD5"/>
            </a:solidFill>
          </a:ln>
        </p:spPr>
      </p:pic>
      <p:sp>
        <p:nvSpPr>
          <p:cNvPr id="3" name="Date Placeholder 2"/>
          <p:cNvSpPr>
            <a:spLocks noGrp="1"/>
          </p:cNvSpPr>
          <p:nvPr>
            <p:ph type="dt" sz="half" idx="10"/>
          </p:nvPr>
        </p:nvSpPr>
        <p:spPr/>
        <p:txBody>
          <a:bodyPr/>
          <a:lstStyle/>
          <a:p>
            <a:fld id="{3491DFA8-67F9-46D7-B9BD-6C0F61A170E4}"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34</a:t>
            </a:fld>
            <a:endParaRPr lang="en-US"/>
          </a:p>
        </p:txBody>
      </p:sp>
    </p:spTree>
    <p:extLst>
      <p:ext uri="{BB962C8B-B14F-4D97-AF65-F5344CB8AC3E}">
        <p14:creationId xmlns:p14="http://schemas.microsoft.com/office/powerpoint/2010/main" val="1459914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F8E4241D-653F-4E67-8DE0-2E3D870F9BFC}"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10113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Where Angular </a:t>
            </a:r>
            <a:r>
              <a:rPr lang="en-US" dirty="0" smtClean="0">
                <a:solidFill>
                  <a:schemeClr val="bg1"/>
                </a:solidFill>
              </a:rPr>
              <a:t>Excels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9BF1A0AE-E674-4C81-AC1D-0A6DDFEF45B2}"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561128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the MVC </a:t>
            </a:r>
            <a:r>
              <a:rPr lang="en-US" dirty="0" smtClean="0">
                <a:solidFill>
                  <a:schemeClr val="bg1"/>
                </a:solidFill>
              </a:rPr>
              <a:t>Pattern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3428BD27-6EE8-44AF-9E8D-F2505B4BE214}"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3495494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RESTful </a:t>
            </a:r>
            <a:r>
              <a:rPr lang="en-US" dirty="0" smtClean="0">
                <a:solidFill>
                  <a:schemeClr val="bg1"/>
                </a:solidFill>
              </a:rPr>
              <a:t>Services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BDE3BF4F-3BC9-4FB6-BF53-FC9FCDE0FF38}"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132426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Common Design </a:t>
            </a:r>
            <a:r>
              <a:rPr lang="en-US" dirty="0" smtClean="0">
                <a:solidFill>
                  <a:schemeClr val="bg1"/>
                </a:solidFill>
              </a:rPr>
              <a:t>Pitfalls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646308DF-A43F-43C1-A6F9-7AD392F6B186}"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358050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Angular taps into some of the best aspects of </a:t>
            </a:r>
            <a:r>
              <a:rPr lang="en-US" sz="2000" dirty="0">
                <a:solidFill>
                  <a:srgbClr val="FF0000"/>
                </a:solidFill>
              </a:rPr>
              <a:t>server-side development</a:t>
            </a:r>
            <a:r>
              <a:rPr lang="en-US" sz="2000" dirty="0"/>
              <a:t> and uses them to enhance HTML in the browser, creating a foundation that makes building rich applications simpler and </a:t>
            </a:r>
            <a:r>
              <a:rPr lang="en-US" sz="2000" dirty="0" smtClean="0"/>
              <a:t>easier.</a:t>
            </a:r>
          </a:p>
          <a:p>
            <a:pPr marL="461963">
              <a:buFont typeface="Wingdings" panose="05000000000000000000" pitchFamily="2" charset="2"/>
              <a:buChar char="§"/>
            </a:pPr>
            <a:r>
              <a:rPr lang="en-US" sz="2000" dirty="0" smtClean="0"/>
              <a:t>Angular </a:t>
            </a:r>
            <a:r>
              <a:rPr lang="en-US" sz="2000" dirty="0"/>
              <a:t>applications are built around a design pattern called Model-View-Controller (MVC), which places an emphasis on creating applications that </a:t>
            </a:r>
            <a:r>
              <a:rPr lang="en-US" sz="2000" dirty="0" smtClean="0"/>
              <a:t>are</a:t>
            </a:r>
          </a:p>
          <a:p>
            <a:pPr marL="687388" indent="-225425">
              <a:buFont typeface="Wingdings" panose="05000000000000000000" pitchFamily="2" charset="2"/>
              <a:buChar char="ü"/>
            </a:pPr>
            <a:r>
              <a:rPr lang="en-US" sz="2000" dirty="0">
                <a:solidFill>
                  <a:srgbClr val="0070C0"/>
                </a:solidFill>
              </a:rPr>
              <a:t>Extendable</a:t>
            </a:r>
            <a:r>
              <a:rPr lang="en-US" sz="2000" dirty="0"/>
              <a:t>: It is easy to figure out how even a complex Angular app works once you understand the basics—and that means you can easily enhance applications to create new and useful features for your </a:t>
            </a:r>
            <a:r>
              <a:rPr lang="en-US" sz="2000" dirty="0" smtClean="0"/>
              <a:t>users.</a:t>
            </a:r>
          </a:p>
          <a:p>
            <a:pPr marL="687388" indent="-225425">
              <a:buFont typeface="Wingdings" panose="05000000000000000000" pitchFamily="2" charset="2"/>
              <a:buChar char="ü"/>
            </a:pPr>
            <a:r>
              <a:rPr lang="en-US" sz="2000" dirty="0" smtClean="0">
                <a:solidFill>
                  <a:srgbClr val="0070C0"/>
                </a:solidFill>
              </a:rPr>
              <a:t>Maintainable</a:t>
            </a:r>
            <a:r>
              <a:rPr lang="en-US" sz="2000" dirty="0"/>
              <a:t>: Angular apps are easy to </a:t>
            </a:r>
            <a:r>
              <a:rPr lang="en-US" sz="2000" dirty="0">
                <a:solidFill>
                  <a:srgbClr val="FF0000"/>
                </a:solidFill>
              </a:rPr>
              <a:t>debug and fix</a:t>
            </a:r>
            <a:r>
              <a:rPr lang="en-US" sz="2000" dirty="0"/>
              <a:t>, which means that long-term maintenance is </a:t>
            </a:r>
            <a:r>
              <a:rPr lang="en-US" sz="2000" dirty="0" smtClean="0"/>
              <a:t>simplified.</a:t>
            </a:r>
          </a:p>
          <a:p>
            <a:pPr marL="687388" indent="-225425">
              <a:buFont typeface="Wingdings" panose="05000000000000000000" pitchFamily="2" charset="2"/>
              <a:buChar char="ü"/>
            </a:pPr>
            <a:r>
              <a:rPr lang="en-US" sz="2000" dirty="0" smtClean="0">
                <a:solidFill>
                  <a:srgbClr val="0070C0"/>
                </a:solidFill>
              </a:rPr>
              <a:t>Testable</a:t>
            </a:r>
            <a:r>
              <a:rPr lang="en-US" sz="2000" dirty="0"/>
              <a:t>: Angular has good support for unit and end-to-end testing, meaning that you can find and fix defects before your users do. </a:t>
            </a:r>
          </a:p>
          <a:p>
            <a:pPr marL="687388" indent="-225425">
              <a:buFont typeface="Wingdings" panose="05000000000000000000" pitchFamily="2" charset="2"/>
              <a:buChar char="ü"/>
            </a:pPr>
            <a:r>
              <a:rPr lang="en-US" sz="2000" dirty="0" smtClean="0">
                <a:solidFill>
                  <a:srgbClr val="0070C0"/>
                </a:solidFill>
              </a:rPr>
              <a:t>Standardized</a:t>
            </a:r>
            <a:r>
              <a:rPr lang="en-US" sz="2000" dirty="0"/>
              <a:t>: Angular builds on the innate capabilities of the web browser without getting in your way, allowing you to create standards-compliant web apps that take advantage of the latest features (such as HTML5 APIs) and popular tools and frameworks.</a:t>
            </a:r>
          </a:p>
          <a:p>
            <a:pPr marL="461963">
              <a:buFont typeface="Wingdings" panose="05000000000000000000" pitchFamily="2" charset="2"/>
              <a:buChar char="§"/>
            </a:pPr>
            <a:r>
              <a:rPr lang="en-US" sz="2000" dirty="0" smtClean="0"/>
              <a:t>Angular </a:t>
            </a:r>
            <a:r>
              <a:rPr lang="en-US" sz="2000" dirty="0"/>
              <a:t>is an </a:t>
            </a:r>
            <a:r>
              <a:rPr lang="en-US" sz="2000" dirty="0">
                <a:solidFill>
                  <a:srgbClr val="FF0000"/>
                </a:solidFill>
              </a:rPr>
              <a:t>open source JavaScript library</a:t>
            </a:r>
            <a:r>
              <a:rPr lang="en-US" sz="2000" dirty="0"/>
              <a:t> that is sponsored and maintained by </a:t>
            </a:r>
            <a:r>
              <a:rPr lang="en-US" sz="2000" dirty="0" smtClean="0"/>
              <a:t>Google.</a:t>
            </a:r>
          </a:p>
          <a:p>
            <a:pPr marL="461963">
              <a:buFont typeface="Wingdings" panose="05000000000000000000" pitchFamily="2" charset="2"/>
              <a:buChar char="§"/>
            </a:pPr>
            <a:r>
              <a:rPr lang="en-US" sz="2000" dirty="0" smtClean="0"/>
              <a:t>It </a:t>
            </a:r>
            <a:r>
              <a:rPr lang="en-US" sz="2000" dirty="0"/>
              <a:t>has been used in some of the largest and most complex web apps </a:t>
            </a:r>
            <a:r>
              <a:rPr lang="en-US" sz="2000" dirty="0" smtClean="0"/>
              <a:t>around.</a:t>
            </a:r>
          </a:p>
          <a:p>
            <a:pPr marL="461963">
              <a:buFont typeface="Wingdings" panose="05000000000000000000" pitchFamily="2" charset="2"/>
              <a:buChar char="§"/>
            </a:pPr>
            <a:r>
              <a:rPr lang="en-US" sz="2000" dirty="0" smtClean="0"/>
              <a:t>In </a:t>
            </a:r>
            <a:r>
              <a:rPr lang="en-US" sz="2000" dirty="0"/>
              <a:t>this book, I show you everything you need to know to get the benefits of Angular in your own projects</a:t>
            </a:r>
            <a:r>
              <a:rPr lang="en-US" sz="2000" dirty="0" smtClean="0"/>
              <a:t>.</a:t>
            </a:r>
            <a:endParaRPr lang="en-US" sz="2000" dirty="0"/>
          </a:p>
        </p:txBody>
      </p:sp>
      <p:sp>
        <p:nvSpPr>
          <p:cNvPr id="3" name="Date Placeholder 2"/>
          <p:cNvSpPr>
            <a:spLocks noGrp="1"/>
          </p:cNvSpPr>
          <p:nvPr>
            <p:ph type="dt" sz="half" idx="2"/>
          </p:nvPr>
        </p:nvSpPr>
        <p:spPr/>
        <p:txBody>
          <a:bodyPr/>
          <a:lstStyle/>
          <a:p>
            <a:fld id="{57E53FE4-F3F7-47CB-A1C0-E031D0FF389D}"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295214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An HTML and CSS Primer</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pic>
        <p:nvPicPr>
          <p:cNvPr id="5" name="Picture 4"/>
          <p:cNvPicPr>
            <a:picLocks noChangeAspect="1"/>
          </p:cNvPicPr>
          <p:nvPr/>
        </p:nvPicPr>
        <p:blipFill>
          <a:blip r:embed="rId2"/>
          <a:stretch>
            <a:fillRect/>
          </a:stretch>
        </p:blipFill>
        <p:spPr>
          <a:xfrm>
            <a:off x="9028389" y="5541977"/>
            <a:ext cx="2876550" cy="1143000"/>
          </a:xfrm>
          <a:prstGeom prst="rect">
            <a:avLst/>
          </a:prstGeom>
          <a:ln>
            <a:solidFill>
              <a:srgbClr val="5B9BD5"/>
            </a:solidFill>
          </a:ln>
        </p:spPr>
      </p:pic>
      <p:sp>
        <p:nvSpPr>
          <p:cNvPr id="3" name="Date Placeholder 2"/>
          <p:cNvSpPr>
            <a:spLocks noGrp="1"/>
          </p:cNvSpPr>
          <p:nvPr>
            <p:ph type="dt" sz="half" idx="10"/>
          </p:nvPr>
        </p:nvSpPr>
        <p:spPr/>
        <p:txBody>
          <a:bodyPr/>
          <a:lstStyle/>
          <a:p>
            <a:fld id="{B65603AA-281C-4DCA-B050-228F289CA1BF}"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40</a:t>
            </a:fld>
            <a:endParaRPr lang="en-US"/>
          </a:p>
        </p:txBody>
      </p:sp>
    </p:spTree>
    <p:extLst>
      <p:ext uri="{BB962C8B-B14F-4D97-AF65-F5344CB8AC3E}">
        <p14:creationId xmlns:p14="http://schemas.microsoft.com/office/powerpoint/2010/main" val="6222218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E73B5BA0-9E8F-4AD1-97D1-14CBC27F722C}"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950573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Preparing the Example </a:t>
            </a:r>
            <a:r>
              <a:rPr lang="en-US" dirty="0" smtClean="0">
                <a:solidFill>
                  <a:schemeClr val="bg1"/>
                </a:solidFill>
              </a:rPr>
              <a:t>Project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38D17FC-E178-48D5-9B5C-1824C5903004}"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3644479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a:t>
            </a:r>
            <a:r>
              <a:rPr lang="en-US" dirty="0" smtClean="0">
                <a:solidFill>
                  <a:schemeClr val="bg1"/>
                </a:solidFill>
              </a:rPr>
              <a:t>HTML</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E3B0E4FE-0217-4FD7-AA8A-67751E4ADDD5}"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873495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a:t>
            </a:r>
            <a:r>
              <a:rPr lang="en-US" dirty="0" smtClean="0">
                <a:solidFill>
                  <a:schemeClr val="bg1"/>
                </a:solidFill>
              </a:rPr>
              <a:t>Bootstrap</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FE2161F2-A54A-4922-875D-B70BD9A81FF4}"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274950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8707616" cy="783541"/>
          </a:xfrm>
        </p:spPr>
        <p:txBody>
          <a:bodyPr>
            <a:normAutofit fontScale="90000"/>
          </a:bodyPr>
          <a:lstStyle/>
          <a:p>
            <a:pPr algn="l"/>
            <a:r>
              <a:rPr lang="en-US" sz="5800" dirty="0" smtClean="0"/>
              <a:t>JavaScript and TypeScript: Part I</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pic>
        <p:nvPicPr>
          <p:cNvPr id="5" name="Picture 4"/>
          <p:cNvPicPr>
            <a:picLocks noChangeAspect="1"/>
          </p:cNvPicPr>
          <p:nvPr/>
        </p:nvPicPr>
        <p:blipFill>
          <a:blip r:embed="rId2"/>
          <a:stretch>
            <a:fillRect/>
          </a:stretch>
        </p:blipFill>
        <p:spPr>
          <a:xfrm>
            <a:off x="8615012" y="4321117"/>
            <a:ext cx="3267075" cy="2343150"/>
          </a:xfrm>
          <a:prstGeom prst="rect">
            <a:avLst/>
          </a:prstGeom>
          <a:ln>
            <a:solidFill>
              <a:srgbClr val="5B9BD5"/>
            </a:solidFill>
          </a:ln>
        </p:spPr>
      </p:pic>
      <p:sp>
        <p:nvSpPr>
          <p:cNvPr id="3" name="Date Placeholder 2"/>
          <p:cNvSpPr>
            <a:spLocks noGrp="1"/>
          </p:cNvSpPr>
          <p:nvPr>
            <p:ph type="dt" sz="half" idx="10"/>
          </p:nvPr>
        </p:nvSpPr>
        <p:spPr/>
        <p:txBody>
          <a:bodyPr/>
          <a:lstStyle/>
          <a:p>
            <a:fld id="{A4477DF2-2B58-4994-AEA4-9C519B222266}"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45</a:t>
            </a:fld>
            <a:endParaRPr lang="en-US"/>
          </a:p>
        </p:txBody>
      </p:sp>
    </p:spTree>
    <p:extLst>
      <p:ext uri="{BB962C8B-B14F-4D97-AF65-F5344CB8AC3E}">
        <p14:creationId xmlns:p14="http://schemas.microsoft.com/office/powerpoint/2010/main" val="669085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DFCE334A-FAF2-4B75-83CD-54EB16192F86}"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235813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Preparing the Example </a:t>
            </a:r>
            <a:r>
              <a:rPr lang="en-US" dirty="0" smtClean="0">
                <a:solidFill>
                  <a:schemeClr val="bg1"/>
                </a:solidFill>
              </a:rPr>
              <a:t>Project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024A2835-18DF-477B-870F-63E016B76041}"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898337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the Script </a:t>
            </a:r>
            <a:r>
              <a:rPr lang="en-US" dirty="0" smtClean="0">
                <a:solidFill>
                  <a:schemeClr val="bg1"/>
                </a:solidFill>
              </a:rPr>
              <a:t>Element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A96E0F9-3167-495D-9CA7-11131C538CDD}"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1281213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Using Statements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CC56C726-82B2-45D2-9A92-EE0F88C56205}"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25463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Do You Need to Know</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reading this book, you should be familiar with the basics of web development, have an understanding of how HTML and CSS work, and, ideally, have a working knowledge of </a:t>
            </a:r>
            <a:r>
              <a:rPr lang="en-US" sz="2000" dirty="0" smtClean="0"/>
              <a:t>JavaScript.</a:t>
            </a:r>
          </a:p>
          <a:p>
            <a:pPr marL="461963">
              <a:buFont typeface="Wingdings" panose="05000000000000000000" pitchFamily="2" charset="2"/>
              <a:buChar char="§"/>
            </a:pPr>
            <a:r>
              <a:rPr lang="en-US" sz="2000" dirty="0" smtClean="0"/>
              <a:t>If </a:t>
            </a:r>
            <a:r>
              <a:rPr lang="en-US" sz="2000" dirty="0"/>
              <a:t>you are a little hazy on some of these details, I provide refreshers for the HTML, CSS, and JavaScript I use in this book in Chapters 4, 5, and </a:t>
            </a:r>
            <a:r>
              <a:rPr lang="en-US" sz="2000" dirty="0" smtClean="0"/>
              <a:t>6.</a:t>
            </a:r>
          </a:p>
          <a:p>
            <a:pPr marL="461963">
              <a:buFont typeface="Wingdings" panose="05000000000000000000" pitchFamily="2" charset="2"/>
              <a:buChar char="§"/>
            </a:pPr>
            <a:r>
              <a:rPr lang="en-US" sz="2000" dirty="0" smtClean="0"/>
              <a:t>You </a:t>
            </a:r>
            <a:r>
              <a:rPr lang="en-US" sz="2000" dirty="0"/>
              <a:t>won’t find a comprehensive reference for HTML elements and CSS properties, </a:t>
            </a:r>
            <a:r>
              <a:rPr lang="en-US" sz="2000" dirty="0" smtClean="0"/>
              <a:t>though.</a:t>
            </a:r>
          </a:p>
          <a:p>
            <a:pPr marL="461963">
              <a:buFont typeface="Wingdings" panose="05000000000000000000" pitchFamily="2" charset="2"/>
              <a:buChar char="§"/>
            </a:pPr>
            <a:r>
              <a:rPr lang="en-US" sz="2000" dirty="0" smtClean="0"/>
              <a:t>There </a:t>
            </a:r>
            <a:r>
              <a:rPr lang="en-US" sz="2000" dirty="0"/>
              <a:t>just isn’t the space in a book about Angular to cover all of HTML</a:t>
            </a:r>
            <a:r>
              <a:rPr lang="en-US" sz="2000" dirty="0" smtClean="0"/>
              <a:t>.</a:t>
            </a:r>
            <a:endParaRPr lang="en-US" sz="2000" dirty="0"/>
          </a:p>
        </p:txBody>
      </p:sp>
      <p:sp>
        <p:nvSpPr>
          <p:cNvPr id="3" name="Date Placeholder 2"/>
          <p:cNvSpPr>
            <a:spLocks noGrp="1"/>
          </p:cNvSpPr>
          <p:nvPr>
            <p:ph type="dt" sz="half" idx="2"/>
          </p:nvPr>
        </p:nvSpPr>
        <p:spPr/>
        <p:txBody>
          <a:bodyPr/>
          <a:lstStyle/>
          <a:p>
            <a:fld id="{B34A260E-4E7C-42BB-9E98-982840F69C5E}"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910816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Defining and Using </a:t>
            </a:r>
            <a:r>
              <a:rPr lang="en-US" dirty="0" smtClean="0">
                <a:solidFill>
                  <a:schemeClr val="bg1"/>
                </a:solidFill>
              </a:rPr>
              <a:t>Functions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1239C70-33EA-4E0C-A036-8A32087EACF2}"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1732212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Variables and </a:t>
            </a:r>
            <a:r>
              <a:rPr lang="en-US" dirty="0" smtClean="0">
                <a:solidFill>
                  <a:schemeClr val="bg1"/>
                </a:solidFill>
              </a:rPr>
              <a:t>Types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79DF39F-7C1A-4507-BED5-F4A302A650C9}"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098819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JavaScript </a:t>
            </a:r>
            <a:r>
              <a:rPr lang="en-US" dirty="0" smtClean="0">
                <a:solidFill>
                  <a:schemeClr val="bg1"/>
                </a:solidFill>
              </a:rPr>
              <a:t>Operators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7968876D-6742-4169-9978-F1295DC6E15C}"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82009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Working with </a:t>
            </a:r>
            <a:r>
              <a:rPr lang="en-US" dirty="0" smtClean="0">
                <a:solidFill>
                  <a:schemeClr val="bg1"/>
                </a:solidFill>
              </a:rPr>
              <a:t>Arrays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F2CBACF-4126-4A2B-AA63-24197211356D}"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3591200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pic>
        <p:nvPicPr>
          <p:cNvPr id="5" name="Picture 4"/>
          <p:cNvPicPr>
            <a:picLocks noChangeAspect="1"/>
          </p:cNvPicPr>
          <p:nvPr/>
        </p:nvPicPr>
        <p:blipFill>
          <a:blip r:embed="rId2"/>
          <a:stretch>
            <a:fillRect/>
          </a:stretch>
        </p:blipFill>
        <p:spPr>
          <a:xfrm>
            <a:off x="8597099" y="5193222"/>
            <a:ext cx="3286125" cy="1504950"/>
          </a:xfrm>
          <a:prstGeom prst="rect">
            <a:avLst/>
          </a:prstGeom>
          <a:ln>
            <a:solidFill>
              <a:srgbClr val="5B9BD5"/>
            </a:solidFill>
          </a:ln>
        </p:spPr>
      </p:pic>
      <p:sp>
        <p:nvSpPr>
          <p:cNvPr id="7" name="Title 1"/>
          <p:cNvSpPr txBox="1">
            <a:spLocks/>
          </p:cNvSpPr>
          <p:nvPr/>
        </p:nvSpPr>
        <p:spPr>
          <a:xfrm>
            <a:off x="931334" y="3037230"/>
            <a:ext cx="8841840" cy="783541"/>
          </a:xfrm>
          <a:prstGeom prst="rect">
            <a:avLst/>
          </a:prstGeom>
        </p:spPr>
        <p:txBody>
          <a:bodyPr vert="horz" lIns="91440" tIns="45720" rIns="91440" bIns="45720" rtlCol="0" anchor="b">
            <a:normAutofit fontScale="75000" lnSpcReduction="20000"/>
          </a:bodyPr>
          <a:lstStyle>
            <a:lvl1pPr algn="l" defTabSz="914400" rtl="0" eaLnBrk="1" latinLnBrk="0" hangingPunct="1">
              <a:spcBef>
                <a:spcPct val="0"/>
              </a:spcBef>
              <a:buNone/>
              <a:defRPr sz="6000" kern="1200">
                <a:solidFill>
                  <a:schemeClr val="tx2"/>
                </a:solidFill>
                <a:latin typeface="+mj-lt"/>
                <a:ea typeface="+mj-ea"/>
                <a:cs typeface="+mj-cs"/>
              </a:defRPr>
            </a:lvl1pPr>
          </a:lstStyle>
          <a:p>
            <a:r>
              <a:rPr lang="en-US" sz="5800" dirty="0" smtClean="0"/>
              <a:t>JavaScript and TypeScript: Part 2</a:t>
            </a:r>
            <a:endParaRPr lang="en-US" sz="5800" dirty="0"/>
          </a:p>
        </p:txBody>
      </p:sp>
      <p:sp>
        <p:nvSpPr>
          <p:cNvPr id="2" name="Date Placeholder 1"/>
          <p:cNvSpPr>
            <a:spLocks noGrp="1"/>
          </p:cNvSpPr>
          <p:nvPr>
            <p:ph type="dt" sz="half" idx="10"/>
          </p:nvPr>
        </p:nvSpPr>
        <p:spPr/>
        <p:txBody>
          <a:bodyPr/>
          <a:lstStyle/>
          <a:p>
            <a:fld id="{4D67C9B1-B2AE-4701-8429-6841D6CA81A5}" type="datetime1">
              <a:rPr lang="en-US" smtClean="0"/>
              <a:t>5/1/2018</a:t>
            </a:fld>
            <a:endParaRPr lang="en-US"/>
          </a:p>
        </p:txBody>
      </p:sp>
      <p:sp>
        <p:nvSpPr>
          <p:cNvPr id="3" name="Slide Number Placeholder 2"/>
          <p:cNvSpPr>
            <a:spLocks noGrp="1"/>
          </p:cNvSpPr>
          <p:nvPr>
            <p:ph type="sldNum" sz="quarter" idx="12"/>
          </p:nvPr>
        </p:nvSpPr>
        <p:spPr/>
        <p:txBody>
          <a:bodyPr/>
          <a:lstStyle/>
          <a:p>
            <a:fld id="{062D6987-FB6D-4DB8-81B8-AD0F35E3BB5F}" type="slidenum">
              <a:rPr lang="en-US" smtClean="0"/>
              <a:t>54</a:t>
            </a:fld>
            <a:endParaRPr lang="en-US"/>
          </a:p>
        </p:txBody>
      </p:sp>
    </p:spTree>
    <p:extLst>
      <p:ext uri="{BB962C8B-B14F-4D97-AF65-F5344CB8AC3E}">
        <p14:creationId xmlns:p14="http://schemas.microsoft.com/office/powerpoint/2010/main" val="3255097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3ADF0C0-60D0-46DE-A9E7-B2002F3123B7}"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123690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Preparing the Example </a:t>
            </a:r>
            <a:r>
              <a:rPr lang="en-US" dirty="0" smtClean="0">
                <a:solidFill>
                  <a:schemeClr val="bg1"/>
                </a:solidFill>
              </a:rPr>
              <a:t>Project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D1459902-77EB-480E-84D4-2449DAAD2C62}"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635697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Working with </a:t>
            </a:r>
            <a:r>
              <a:rPr lang="en-US" dirty="0" smtClean="0">
                <a:solidFill>
                  <a:schemeClr val="bg1"/>
                </a:solidFill>
              </a:rPr>
              <a:t>Objects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E8B4B496-CE7E-4E8E-AE2A-B22E50C47C4C}"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2499431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Working with JavaScript </a:t>
            </a:r>
            <a:r>
              <a:rPr lang="en-US" dirty="0" smtClean="0">
                <a:solidFill>
                  <a:schemeClr val="bg1"/>
                </a:solidFill>
              </a:rPr>
              <a:t>Modules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78CE547A-21E7-4CB3-BFF4-9C3DD81E51E1}"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579502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Useful TypeScript </a:t>
            </a:r>
            <a:r>
              <a:rPr lang="en-US" dirty="0" smtClean="0">
                <a:solidFill>
                  <a:schemeClr val="bg1"/>
                </a:solidFill>
              </a:rPr>
              <a:t>Features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D385EC7C-E623-42C5-91CA-39D4A01C7192}"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9974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the Structure of This </a:t>
            </a:r>
            <a:r>
              <a:rPr lang="en-US">
                <a:solidFill>
                  <a:schemeClr val="bg1"/>
                </a:solidFill>
              </a:rPr>
              <a:t>Book</a:t>
            </a:r>
            <a:r>
              <a:rPr lang="en-US"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This book is split into three parts, each of which covers a set of related topics.</a:t>
            </a:r>
          </a:p>
          <a:p>
            <a:pPr marL="461963">
              <a:buFont typeface="Wingdings" panose="05000000000000000000" pitchFamily="2" charset="2"/>
              <a:buChar char="§"/>
            </a:pPr>
            <a:r>
              <a:rPr lang="en-US" sz="2000" dirty="0">
                <a:solidFill>
                  <a:srgbClr val="0070C0"/>
                </a:solidFill>
              </a:rPr>
              <a:t>Part 1: Getting Ready</a:t>
            </a:r>
            <a:r>
              <a:rPr lang="en-US" sz="2000" dirty="0"/>
              <a:t> </a:t>
            </a:r>
            <a:r>
              <a:rPr lang="en-US" sz="2000" dirty="0" smtClean="0"/>
              <a:t>– This part </a:t>
            </a:r>
            <a:r>
              <a:rPr lang="en-US" sz="2000" dirty="0"/>
              <a:t>provides the information you need to get ready for the rest of the </a:t>
            </a:r>
            <a:r>
              <a:rPr lang="en-US" sz="2000" dirty="0" smtClean="0"/>
              <a:t>book.</a:t>
            </a:r>
          </a:p>
          <a:p>
            <a:pPr marL="461963" indent="0">
              <a:buNone/>
            </a:pPr>
            <a:r>
              <a:rPr lang="en-US" sz="2000" dirty="0" smtClean="0"/>
              <a:t>It </a:t>
            </a:r>
            <a:r>
              <a:rPr lang="en-US" sz="2000" dirty="0"/>
              <a:t>includes this chapter and primers/refreshers for key technologies, including HTML, CSS, and TypeScript, which is a superset of </a:t>
            </a:r>
            <a:r>
              <a:rPr lang="en-US" sz="2000" dirty="0" smtClean="0"/>
              <a:t>JavaScript.</a:t>
            </a:r>
          </a:p>
          <a:p>
            <a:pPr marL="461963" indent="0">
              <a:buNone/>
            </a:pPr>
            <a:r>
              <a:rPr lang="en-US" sz="2000" dirty="0" smtClean="0"/>
              <a:t>I </a:t>
            </a:r>
            <a:r>
              <a:rPr lang="en-US" sz="2000" dirty="0"/>
              <a:t>also show you how to build your first Angular application and take you through the process of building a more realistic application, called </a:t>
            </a:r>
            <a:r>
              <a:rPr lang="en-US" sz="2000" dirty="0" smtClean="0"/>
              <a:t>SportsStore.</a:t>
            </a:r>
          </a:p>
          <a:p>
            <a:pPr marL="461963">
              <a:buFont typeface="Wingdings" panose="05000000000000000000" pitchFamily="2" charset="2"/>
              <a:buChar char="§"/>
            </a:pPr>
            <a:r>
              <a:rPr lang="en-US" sz="2000" dirty="0" smtClean="0">
                <a:solidFill>
                  <a:srgbClr val="0070C0"/>
                </a:solidFill>
              </a:rPr>
              <a:t>Part </a:t>
            </a:r>
            <a:r>
              <a:rPr lang="en-US" sz="2000" dirty="0">
                <a:solidFill>
                  <a:srgbClr val="0070C0"/>
                </a:solidFill>
              </a:rPr>
              <a:t>2: Working with </a:t>
            </a:r>
            <a:r>
              <a:rPr lang="en-US" sz="2000" dirty="0" smtClean="0">
                <a:solidFill>
                  <a:srgbClr val="0070C0"/>
                </a:solidFill>
              </a:rPr>
              <a:t>Angular - </a:t>
            </a:r>
            <a:r>
              <a:rPr lang="en-US" sz="2000" dirty="0" smtClean="0"/>
              <a:t>Part </a:t>
            </a:r>
            <a:r>
              <a:rPr lang="en-US" sz="2000" dirty="0"/>
              <a:t>2 of this book takes you through the </a:t>
            </a:r>
            <a:r>
              <a:rPr lang="en-US" sz="2000" dirty="0">
                <a:solidFill>
                  <a:srgbClr val="FF0000"/>
                </a:solidFill>
              </a:rPr>
              <a:t>building blocks</a:t>
            </a:r>
            <a:r>
              <a:rPr lang="en-US" sz="2000" dirty="0"/>
              <a:t> provided by Angular for creating applications, working through each of them in </a:t>
            </a:r>
            <a:r>
              <a:rPr lang="en-US" sz="2000" dirty="0" smtClean="0"/>
              <a:t>turn.</a:t>
            </a:r>
          </a:p>
          <a:p>
            <a:pPr marL="461963" indent="0">
              <a:buNone/>
            </a:pPr>
            <a:r>
              <a:rPr lang="en-US" sz="2000" dirty="0" smtClean="0"/>
              <a:t>Angular </a:t>
            </a:r>
            <a:r>
              <a:rPr lang="en-US" sz="2000" dirty="0"/>
              <a:t>includes a lot of built-in functionality, which I describe in depth, and provides endless customization options, all of which I </a:t>
            </a:r>
            <a:r>
              <a:rPr lang="en-US" sz="2000" dirty="0" smtClean="0"/>
              <a:t>demonstrate.</a:t>
            </a:r>
          </a:p>
          <a:p>
            <a:pPr marL="461963">
              <a:buFont typeface="Wingdings" panose="05000000000000000000" pitchFamily="2" charset="2"/>
              <a:buChar char="§"/>
            </a:pPr>
            <a:r>
              <a:rPr lang="en-US" sz="2000" dirty="0" smtClean="0">
                <a:solidFill>
                  <a:srgbClr val="0070C0"/>
                </a:solidFill>
              </a:rPr>
              <a:t>Part </a:t>
            </a:r>
            <a:r>
              <a:rPr lang="en-US" sz="2000" dirty="0">
                <a:solidFill>
                  <a:srgbClr val="0070C0"/>
                </a:solidFill>
              </a:rPr>
              <a:t>3: Advanced Angular Features</a:t>
            </a:r>
            <a:r>
              <a:rPr lang="en-US" sz="2000" dirty="0"/>
              <a:t> </a:t>
            </a:r>
            <a:r>
              <a:rPr lang="en-US" sz="2000" dirty="0" smtClean="0"/>
              <a:t>- Part </a:t>
            </a:r>
            <a:r>
              <a:rPr lang="en-US" sz="2000" dirty="0"/>
              <a:t>3 of this book explains how </a:t>
            </a:r>
            <a:r>
              <a:rPr lang="en-US" sz="2000" dirty="0">
                <a:solidFill>
                  <a:srgbClr val="FF0000"/>
                </a:solidFill>
              </a:rPr>
              <a:t>advanced features</a:t>
            </a:r>
            <a:r>
              <a:rPr lang="en-US" sz="2000" dirty="0"/>
              <a:t> can be used to create more complex and scalable </a:t>
            </a:r>
            <a:r>
              <a:rPr lang="en-US" sz="2000" dirty="0" smtClean="0"/>
              <a:t>applications.</a:t>
            </a:r>
          </a:p>
          <a:p>
            <a:pPr marL="461963" indent="0">
              <a:buNone/>
            </a:pPr>
            <a:r>
              <a:rPr lang="en-US" sz="2000" dirty="0" smtClean="0"/>
              <a:t>I </a:t>
            </a:r>
            <a:r>
              <a:rPr lang="en-US" sz="2000" dirty="0"/>
              <a:t>introduce the </a:t>
            </a:r>
            <a:r>
              <a:rPr lang="en-US" sz="2000" dirty="0">
                <a:solidFill>
                  <a:srgbClr val="FF0000"/>
                </a:solidFill>
              </a:rPr>
              <a:t>Reactive Extensions package</a:t>
            </a:r>
            <a:r>
              <a:rPr lang="en-US" sz="2000" dirty="0"/>
              <a:t>, which underpins a lot of the functionality provided by Angular and is used directly by advanced </a:t>
            </a:r>
            <a:r>
              <a:rPr lang="en-US" sz="2000" dirty="0" smtClean="0"/>
              <a:t>features.</a:t>
            </a:r>
          </a:p>
          <a:p>
            <a:pPr marL="461963" indent="0">
              <a:buNone/>
            </a:pPr>
            <a:r>
              <a:rPr lang="en-US" sz="2000" dirty="0" smtClean="0"/>
              <a:t>I </a:t>
            </a:r>
            <a:r>
              <a:rPr lang="en-US" sz="2000" dirty="0"/>
              <a:t>demonstrate how to make asynchronous HTTP requests in an Angular application, how to use URL routing to navigate around an application, and how to animate HTML elements when the state of the application changes</a:t>
            </a:r>
            <a:r>
              <a:rPr lang="en-US" sz="2000" dirty="0" smtClean="0"/>
              <a:t>.</a:t>
            </a:r>
            <a:endParaRPr lang="en-US" sz="2000" dirty="0"/>
          </a:p>
        </p:txBody>
      </p:sp>
      <p:sp>
        <p:nvSpPr>
          <p:cNvPr id="3" name="Date Placeholder 2"/>
          <p:cNvSpPr>
            <a:spLocks noGrp="1"/>
          </p:cNvSpPr>
          <p:nvPr>
            <p:ph type="dt" sz="half" idx="2"/>
          </p:nvPr>
        </p:nvSpPr>
        <p:spPr/>
        <p:txBody>
          <a:bodyPr/>
          <a:lstStyle/>
          <a:p>
            <a:fld id="{87B103A1-043F-4337-AED2-AFE7E4D43144}"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813758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8640505" cy="783541"/>
          </a:xfrm>
        </p:spPr>
        <p:txBody>
          <a:bodyPr>
            <a:normAutofit fontScale="90000"/>
          </a:bodyPr>
          <a:lstStyle/>
          <a:p>
            <a:pPr algn="l"/>
            <a:r>
              <a:rPr lang="en-US" sz="5800" dirty="0" smtClean="0"/>
              <a:t>SportsStore: A Real Application</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7</a:t>
            </a:r>
            <a:endParaRPr lang="en-US" dirty="0"/>
          </a:p>
        </p:txBody>
      </p:sp>
      <p:pic>
        <p:nvPicPr>
          <p:cNvPr id="5" name="Picture 4"/>
          <p:cNvPicPr>
            <a:picLocks noChangeAspect="1"/>
          </p:cNvPicPr>
          <p:nvPr/>
        </p:nvPicPr>
        <p:blipFill>
          <a:blip r:embed="rId2"/>
          <a:stretch>
            <a:fillRect/>
          </a:stretch>
        </p:blipFill>
        <p:spPr>
          <a:xfrm>
            <a:off x="8519544" y="4894582"/>
            <a:ext cx="3390900" cy="1800225"/>
          </a:xfrm>
          <a:prstGeom prst="rect">
            <a:avLst/>
          </a:prstGeom>
          <a:ln>
            <a:solidFill>
              <a:srgbClr val="5B9BD5"/>
            </a:solidFill>
          </a:ln>
        </p:spPr>
      </p:pic>
      <p:sp>
        <p:nvSpPr>
          <p:cNvPr id="3" name="Date Placeholder 2"/>
          <p:cNvSpPr>
            <a:spLocks noGrp="1"/>
          </p:cNvSpPr>
          <p:nvPr>
            <p:ph type="dt" sz="half" idx="10"/>
          </p:nvPr>
        </p:nvSpPr>
        <p:spPr/>
        <p:txBody>
          <a:bodyPr/>
          <a:lstStyle/>
          <a:p>
            <a:fld id="{CD56A722-D2C3-4BE0-B811-1A6D1AE378FF}"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60</a:t>
            </a:fld>
            <a:endParaRPr lang="en-US"/>
          </a:p>
        </p:txBody>
      </p:sp>
    </p:spTree>
    <p:extLst>
      <p:ext uri="{BB962C8B-B14F-4D97-AF65-F5344CB8AC3E}">
        <p14:creationId xmlns:p14="http://schemas.microsoft.com/office/powerpoint/2010/main" val="1961861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9596849" cy="783541"/>
          </a:xfrm>
        </p:spPr>
        <p:txBody>
          <a:bodyPr>
            <a:normAutofit fontScale="90000"/>
          </a:bodyPr>
          <a:lstStyle/>
          <a:p>
            <a:pPr algn="l"/>
            <a:r>
              <a:rPr lang="en-US" sz="5800" dirty="0" smtClean="0"/>
              <a:t>SportsStore: Orders and Checkout</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8</a:t>
            </a:r>
            <a:endParaRPr lang="en-US" dirty="0"/>
          </a:p>
        </p:txBody>
      </p:sp>
      <p:pic>
        <p:nvPicPr>
          <p:cNvPr id="3" name="Picture 2"/>
          <p:cNvPicPr>
            <a:picLocks noChangeAspect="1"/>
          </p:cNvPicPr>
          <p:nvPr/>
        </p:nvPicPr>
        <p:blipFill>
          <a:blip r:embed="rId2"/>
          <a:stretch>
            <a:fillRect/>
          </a:stretch>
        </p:blipFill>
        <p:spPr>
          <a:xfrm>
            <a:off x="8607978" y="4567149"/>
            <a:ext cx="3314700" cy="2085975"/>
          </a:xfrm>
          <a:prstGeom prst="rect">
            <a:avLst/>
          </a:prstGeom>
          <a:ln>
            <a:solidFill>
              <a:srgbClr val="5B9BD5"/>
            </a:solidFill>
          </a:ln>
        </p:spPr>
      </p:pic>
      <p:sp>
        <p:nvSpPr>
          <p:cNvPr id="5" name="Date Placeholder 4"/>
          <p:cNvSpPr>
            <a:spLocks noGrp="1"/>
          </p:cNvSpPr>
          <p:nvPr>
            <p:ph type="dt" sz="half" idx="10"/>
          </p:nvPr>
        </p:nvSpPr>
        <p:spPr/>
        <p:txBody>
          <a:bodyPr/>
          <a:lstStyle/>
          <a:p>
            <a:fld id="{085DDD24-3D72-4950-8D7E-9DB47BDAF1BF}"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61</a:t>
            </a:fld>
            <a:endParaRPr lang="en-US"/>
          </a:p>
        </p:txBody>
      </p:sp>
    </p:spTree>
    <p:extLst>
      <p:ext uri="{BB962C8B-B14F-4D97-AF65-F5344CB8AC3E}">
        <p14:creationId xmlns:p14="http://schemas.microsoft.com/office/powerpoint/2010/main" val="27849117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8640505" cy="783541"/>
          </a:xfrm>
        </p:spPr>
        <p:txBody>
          <a:bodyPr>
            <a:normAutofit fontScale="90000"/>
          </a:bodyPr>
          <a:lstStyle/>
          <a:p>
            <a:pPr algn="l"/>
            <a:r>
              <a:rPr lang="en-US" sz="5800" dirty="0" smtClean="0"/>
              <a:t>SportsStore: Administration</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9</a:t>
            </a:r>
            <a:endParaRPr lang="en-US" dirty="0"/>
          </a:p>
        </p:txBody>
      </p:sp>
      <p:pic>
        <p:nvPicPr>
          <p:cNvPr id="3" name="Picture 2"/>
          <p:cNvPicPr>
            <a:picLocks noChangeAspect="1"/>
          </p:cNvPicPr>
          <p:nvPr/>
        </p:nvPicPr>
        <p:blipFill>
          <a:blip r:embed="rId2"/>
          <a:stretch>
            <a:fillRect/>
          </a:stretch>
        </p:blipFill>
        <p:spPr>
          <a:xfrm>
            <a:off x="8191675" y="5206155"/>
            <a:ext cx="3543300" cy="1428750"/>
          </a:xfrm>
          <a:prstGeom prst="rect">
            <a:avLst/>
          </a:prstGeom>
          <a:ln>
            <a:solidFill>
              <a:srgbClr val="5B9BD5"/>
            </a:solidFill>
          </a:ln>
        </p:spPr>
      </p:pic>
      <p:sp>
        <p:nvSpPr>
          <p:cNvPr id="5" name="Date Placeholder 4"/>
          <p:cNvSpPr>
            <a:spLocks noGrp="1"/>
          </p:cNvSpPr>
          <p:nvPr>
            <p:ph type="dt" sz="half" idx="10"/>
          </p:nvPr>
        </p:nvSpPr>
        <p:spPr/>
        <p:txBody>
          <a:bodyPr/>
          <a:lstStyle/>
          <a:p>
            <a:fld id="{89D54EB4-C640-44EE-BE50-D3403955C70E}"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62</a:t>
            </a:fld>
            <a:endParaRPr lang="en-US"/>
          </a:p>
        </p:txBody>
      </p:sp>
    </p:spTree>
    <p:extLst>
      <p:ext uri="{BB962C8B-B14F-4D97-AF65-F5344CB8AC3E}">
        <p14:creationId xmlns:p14="http://schemas.microsoft.com/office/powerpoint/2010/main" val="2514920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8640505" cy="783541"/>
          </a:xfrm>
        </p:spPr>
        <p:txBody>
          <a:bodyPr>
            <a:normAutofit fontScale="90000"/>
          </a:bodyPr>
          <a:lstStyle/>
          <a:p>
            <a:pPr algn="l"/>
            <a:r>
              <a:rPr lang="en-US" sz="5800" dirty="0" smtClean="0"/>
              <a:t>SportsStore: Deployment</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10</a:t>
            </a:r>
            <a:endParaRPr lang="en-US" dirty="0"/>
          </a:p>
        </p:txBody>
      </p:sp>
      <p:pic>
        <p:nvPicPr>
          <p:cNvPr id="3" name="Picture 2"/>
          <p:cNvPicPr>
            <a:picLocks noChangeAspect="1"/>
          </p:cNvPicPr>
          <p:nvPr/>
        </p:nvPicPr>
        <p:blipFill>
          <a:blip r:embed="rId2"/>
          <a:stretch>
            <a:fillRect/>
          </a:stretch>
        </p:blipFill>
        <p:spPr>
          <a:xfrm>
            <a:off x="8518626" y="4896854"/>
            <a:ext cx="3476625" cy="1762125"/>
          </a:xfrm>
          <a:prstGeom prst="rect">
            <a:avLst/>
          </a:prstGeom>
          <a:ln>
            <a:solidFill>
              <a:srgbClr val="5B9BD5"/>
            </a:solidFill>
          </a:ln>
        </p:spPr>
      </p:pic>
      <p:sp>
        <p:nvSpPr>
          <p:cNvPr id="5" name="Date Placeholder 4"/>
          <p:cNvSpPr>
            <a:spLocks noGrp="1"/>
          </p:cNvSpPr>
          <p:nvPr>
            <p:ph type="dt" sz="half" idx="10"/>
          </p:nvPr>
        </p:nvSpPr>
        <p:spPr/>
        <p:txBody>
          <a:bodyPr/>
          <a:lstStyle/>
          <a:p>
            <a:fld id="{517F876A-F078-4C3A-96F4-C4F55987B00C}"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63</a:t>
            </a:fld>
            <a:endParaRPr lang="en-US"/>
          </a:p>
        </p:txBody>
      </p:sp>
    </p:spTree>
    <p:extLst>
      <p:ext uri="{BB962C8B-B14F-4D97-AF65-F5344CB8AC3E}">
        <p14:creationId xmlns:p14="http://schemas.microsoft.com/office/powerpoint/2010/main" val="2105322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Creating an Angular Project</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11</a:t>
            </a:r>
            <a:endParaRPr lang="en-US" dirty="0"/>
          </a:p>
        </p:txBody>
      </p:sp>
      <p:pic>
        <p:nvPicPr>
          <p:cNvPr id="5" name="Picture 4"/>
          <p:cNvPicPr>
            <a:picLocks noChangeAspect="1"/>
          </p:cNvPicPr>
          <p:nvPr/>
        </p:nvPicPr>
        <p:blipFill>
          <a:blip r:embed="rId2"/>
          <a:stretch>
            <a:fillRect/>
          </a:stretch>
        </p:blipFill>
        <p:spPr>
          <a:xfrm>
            <a:off x="7875557" y="5738812"/>
            <a:ext cx="3990975" cy="866775"/>
          </a:xfrm>
          <a:prstGeom prst="rect">
            <a:avLst/>
          </a:prstGeom>
          <a:ln>
            <a:solidFill>
              <a:srgbClr val="5B9BD5"/>
            </a:solidFill>
          </a:ln>
        </p:spPr>
      </p:pic>
      <p:sp>
        <p:nvSpPr>
          <p:cNvPr id="3" name="Date Placeholder 2"/>
          <p:cNvSpPr>
            <a:spLocks noGrp="1"/>
          </p:cNvSpPr>
          <p:nvPr>
            <p:ph type="dt" sz="half" idx="10"/>
          </p:nvPr>
        </p:nvSpPr>
        <p:spPr/>
        <p:txBody>
          <a:bodyPr/>
          <a:lstStyle/>
          <a:p>
            <a:fld id="{15BC3A8D-B10C-4FFC-BACB-490ADB7D1392}"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64</a:t>
            </a:fld>
            <a:endParaRPr lang="en-US"/>
          </a:p>
        </p:txBody>
      </p:sp>
    </p:spTree>
    <p:extLst>
      <p:ext uri="{BB962C8B-B14F-4D97-AF65-F5344CB8AC3E}">
        <p14:creationId xmlns:p14="http://schemas.microsoft.com/office/powerpoint/2010/main" val="9981306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Using Data Bindings</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12</a:t>
            </a:r>
            <a:endParaRPr lang="en-US" dirty="0"/>
          </a:p>
        </p:txBody>
      </p:sp>
      <p:pic>
        <p:nvPicPr>
          <p:cNvPr id="5" name="Picture 4"/>
          <p:cNvPicPr>
            <a:picLocks noChangeAspect="1"/>
          </p:cNvPicPr>
          <p:nvPr/>
        </p:nvPicPr>
        <p:blipFill>
          <a:blip r:embed="rId2"/>
          <a:stretch>
            <a:fillRect/>
          </a:stretch>
        </p:blipFill>
        <p:spPr>
          <a:xfrm>
            <a:off x="8009564" y="4913632"/>
            <a:ext cx="3924300" cy="1762125"/>
          </a:xfrm>
          <a:prstGeom prst="rect">
            <a:avLst/>
          </a:prstGeom>
          <a:ln>
            <a:solidFill>
              <a:srgbClr val="5B9BD5"/>
            </a:solidFill>
          </a:ln>
        </p:spPr>
      </p:pic>
      <p:sp>
        <p:nvSpPr>
          <p:cNvPr id="3" name="Date Placeholder 2"/>
          <p:cNvSpPr>
            <a:spLocks noGrp="1"/>
          </p:cNvSpPr>
          <p:nvPr>
            <p:ph type="dt" sz="half" idx="10"/>
          </p:nvPr>
        </p:nvSpPr>
        <p:spPr/>
        <p:txBody>
          <a:bodyPr/>
          <a:lstStyle/>
          <a:p>
            <a:fld id="{5EACE481-C790-465B-BA46-AB7170F584A7}"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65</a:t>
            </a:fld>
            <a:endParaRPr lang="en-US"/>
          </a:p>
        </p:txBody>
      </p:sp>
    </p:spTree>
    <p:extLst>
      <p:ext uri="{BB962C8B-B14F-4D97-AF65-F5344CB8AC3E}">
        <p14:creationId xmlns:p14="http://schemas.microsoft.com/office/powerpoint/2010/main" val="3587453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Using the Built-in Directives</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13</a:t>
            </a:r>
            <a:endParaRPr lang="en-US" dirty="0"/>
          </a:p>
        </p:txBody>
      </p:sp>
      <p:pic>
        <p:nvPicPr>
          <p:cNvPr id="5" name="Picture 4"/>
          <p:cNvPicPr>
            <a:picLocks noChangeAspect="1"/>
          </p:cNvPicPr>
          <p:nvPr/>
        </p:nvPicPr>
        <p:blipFill>
          <a:blip r:embed="rId2"/>
          <a:stretch>
            <a:fillRect/>
          </a:stretch>
        </p:blipFill>
        <p:spPr>
          <a:xfrm>
            <a:off x="8005937" y="5484608"/>
            <a:ext cx="3914775" cy="1190625"/>
          </a:xfrm>
          <a:prstGeom prst="rect">
            <a:avLst/>
          </a:prstGeom>
          <a:ln>
            <a:solidFill>
              <a:srgbClr val="5B9BD5"/>
            </a:solidFill>
          </a:ln>
        </p:spPr>
      </p:pic>
      <p:sp>
        <p:nvSpPr>
          <p:cNvPr id="3" name="Date Placeholder 2"/>
          <p:cNvSpPr>
            <a:spLocks noGrp="1"/>
          </p:cNvSpPr>
          <p:nvPr>
            <p:ph type="dt" sz="half" idx="10"/>
          </p:nvPr>
        </p:nvSpPr>
        <p:spPr/>
        <p:txBody>
          <a:bodyPr/>
          <a:lstStyle/>
          <a:p>
            <a:fld id="{CC74ED05-7DF9-4C43-B6E8-283EE6AEE64F}"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66</a:t>
            </a:fld>
            <a:endParaRPr lang="en-US"/>
          </a:p>
        </p:txBody>
      </p:sp>
    </p:spTree>
    <p:extLst>
      <p:ext uri="{BB962C8B-B14F-4D97-AF65-F5344CB8AC3E}">
        <p14:creationId xmlns:p14="http://schemas.microsoft.com/office/powerpoint/2010/main" val="29269952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Using Event and Forms</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14</a:t>
            </a:r>
            <a:endParaRPr lang="en-US" dirty="0"/>
          </a:p>
        </p:txBody>
      </p:sp>
      <p:pic>
        <p:nvPicPr>
          <p:cNvPr id="5" name="Picture 4"/>
          <p:cNvPicPr>
            <a:picLocks noChangeAspect="1"/>
          </p:cNvPicPr>
          <p:nvPr/>
        </p:nvPicPr>
        <p:blipFill>
          <a:blip r:embed="rId2"/>
          <a:stretch>
            <a:fillRect/>
          </a:stretch>
        </p:blipFill>
        <p:spPr>
          <a:xfrm>
            <a:off x="8939736" y="4544474"/>
            <a:ext cx="2886075" cy="2114550"/>
          </a:xfrm>
          <a:prstGeom prst="rect">
            <a:avLst/>
          </a:prstGeom>
          <a:ln>
            <a:solidFill>
              <a:srgbClr val="5B9BD5"/>
            </a:solidFill>
          </a:ln>
        </p:spPr>
      </p:pic>
      <p:sp>
        <p:nvSpPr>
          <p:cNvPr id="3" name="Date Placeholder 2"/>
          <p:cNvSpPr>
            <a:spLocks noGrp="1"/>
          </p:cNvSpPr>
          <p:nvPr>
            <p:ph type="dt" sz="half" idx="10"/>
          </p:nvPr>
        </p:nvSpPr>
        <p:spPr/>
        <p:txBody>
          <a:bodyPr/>
          <a:lstStyle/>
          <a:p>
            <a:fld id="{EC56931D-0CFE-4CC8-B03D-5473E8EA3CE9}"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67</a:t>
            </a:fld>
            <a:endParaRPr lang="en-US"/>
          </a:p>
        </p:txBody>
      </p:sp>
    </p:spTree>
    <p:extLst>
      <p:ext uri="{BB962C8B-B14F-4D97-AF65-F5344CB8AC3E}">
        <p14:creationId xmlns:p14="http://schemas.microsoft.com/office/powerpoint/2010/main" val="8474713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3037230"/>
            <a:ext cx="8170332" cy="783541"/>
          </a:xfrm>
        </p:spPr>
        <p:txBody>
          <a:bodyPr>
            <a:normAutofit fontScale="90000"/>
          </a:bodyPr>
          <a:lstStyle/>
          <a:p>
            <a:pPr algn="l"/>
            <a:r>
              <a:rPr lang="en-US" sz="5800" dirty="0" smtClean="0"/>
              <a:t>Creating Attribute Directives</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15</a:t>
            </a:r>
            <a:endParaRPr lang="en-US" dirty="0"/>
          </a:p>
        </p:txBody>
      </p:sp>
      <p:pic>
        <p:nvPicPr>
          <p:cNvPr id="5" name="Picture 4"/>
          <p:cNvPicPr>
            <a:picLocks noChangeAspect="1"/>
          </p:cNvPicPr>
          <p:nvPr/>
        </p:nvPicPr>
        <p:blipFill>
          <a:blip r:embed="rId2"/>
          <a:stretch>
            <a:fillRect/>
          </a:stretch>
        </p:blipFill>
        <p:spPr>
          <a:xfrm>
            <a:off x="7917503" y="4253086"/>
            <a:ext cx="3990975" cy="2428875"/>
          </a:xfrm>
          <a:prstGeom prst="rect">
            <a:avLst/>
          </a:prstGeom>
          <a:ln>
            <a:solidFill>
              <a:srgbClr val="5B9BD5"/>
            </a:solidFill>
          </a:ln>
        </p:spPr>
      </p:pic>
      <p:sp>
        <p:nvSpPr>
          <p:cNvPr id="3" name="Date Placeholder 2"/>
          <p:cNvSpPr>
            <a:spLocks noGrp="1"/>
          </p:cNvSpPr>
          <p:nvPr>
            <p:ph type="dt" sz="half" idx="10"/>
          </p:nvPr>
        </p:nvSpPr>
        <p:spPr/>
        <p:txBody>
          <a:bodyPr/>
          <a:lstStyle/>
          <a:p>
            <a:fld id="{0383075D-97C2-4D87-80FB-CCF241D37F4C}"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68</a:t>
            </a:fld>
            <a:endParaRPr lang="en-US"/>
          </a:p>
        </p:txBody>
      </p:sp>
    </p:spTree>
    <p:extLst>
      <p:ext uri="{BB962C8B-B14F-4D97-AF65-F5344CB8AC3E}">
        <p14:creationId xmlns:p14="http://schemas.microsoft.com/office/powerpoint/2010/main" val="1434853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41328" y="5150840"/>
            <a:ext cx="3190875" cy="1504950"/>
          </a:xfrm>
          <a:prstGeom prst="rect">
            <a:avLst/>
          </a:prstGeom>
          <a:ln>
            <a:solidFill>
              <a:srgbClr val="5B9BD5"/>
            </a:solidFill>
          </a:ln>
        </p:spPr>
      </p:pic>
      <p:sp>
        <p:nvSpPr>
          <p:cNvPr id="2" name="Title 1"/>
          <p:cNvSpPr>
            <a:spLocks noGrp="1"/>
          </p:cNvSpPr>
          <p:nvPr>
            <p:ph type="ctrTitle"/>
          </p:nvPr>
        </p:nvSpPr>
        <p:spPr>
          <a:xfrm>
            <a:off x="931335" y="3037230"/>
            <a:ext cx="8338500" cy="783541"/>
          </a:xfrm>
        </p:spPr>
        <p:txBody>
          <a:bodyPr>
            <a:normAutofit fontScale="90000"/>
          </a:bodyPr>
          <a:lstStyle/>
          <a:p>
            <a:pPr algn="l"/>
            <a:r>
              <a:rPr lang="en-US" sz="5800" dirty="0" smtClean="0"/>
              <a:t>Creating Structural Directives</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16</a:t>
            </a:r>
            <a:endParaRPr lang="en-US" dirty="0"/>
          </a:p>
        </p:txBody>
      </p:sp>
      <p:sp>
        <p:nvSpPr>
          <p:cNvPr id="3" name="Date Placeholder 2"/>
          <p:cNvSpPr>
            <a:spLocks noGrp="1"/>
          </p:cNvSpPr>
          <p:nvPr>
            <p:ph type="dt" sz="half" idx="10"/>
          </p:nvPr>
        </p:nvSpPr>
        <p:spPr/>
        <p:txBody>
          <a:bodyPr/>
          <a:lstStyle/>
          <a:p>
            <a:fld id="{2768F5BB-44F6-4D8E-AFD6-43A7D528D052}" type="datetime1">
              <a:rPr lang="en-US" smtClean="0"/>
              <a:t>5/1/2018</a:t>
            </a:fld>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69</a:t>
            </a:fld>
            <a:endParaRPr lang="en-US"/>
          </a:p>
        </p:txBody>
      </p:sp>
    </p:spTree>
    <p:extLst>
      <p:ext uri="{BB962C8B-B14F-4D97-AF65-F5344CB8AC3E}">
        <p14:creationId xmlns:p14="http://schemas.microsoft.com/office/powerpoint/2010/main" val="195749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Are There Lots of Examples</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loads of </a:t>
            </a:r>
            <a:r>
              <a:rPr lang="en-US" sz="2000" dirty="0" smtClean="0"/>
              <a:t>examples.</a:t>
            </a:r>
          </a:p>
          <a:p>
            <a:pPr marL="461963">
              <a:buFont typeface="Wingdings" panose="05000000000000000000" pitchFamily="2" charset="2"/>
              <a:buChar char="§"/>
            </a:pPr>
            <a:r>
              <a:rPr lang="en-US" sz="2000" dirty="0" smtClean="0"/>
              <a:t>The </a:t>
            </a:r>
            <a:r>
              <a:rPr lang="en-US" sz="2000" dirty="0"/>
              <a:t>best way to learn Angular is by example, and I have packed as many of them as I can into this </a:t>
            </a:r>
            <a:r>
              <a:rPr lang="en-US" sz="2000" dirty="0" smtClean="0"/>
              <a:t>book.</a:t>
            </a:r>
          </a:p>
          <a:p>
            <a:pPr marL="461963">
              <a:buFont typeface="Wingdings" panose="05000000000000000000" pitchFamily="2" charset="2"/>
              <a:buChar char="§"/>
            </a:pPr>
            <a:r>
              <a:rPr lang="en-US" sz="2000" dirty="0" smtClean="0"/>
              <a:t>To </a:t>
            </a:r>
            <a:r>
              <a:rPr lang="en-US" sz="2000" dirty="0"/>
              <a:t>maximize the number of examples in this book, I have adopted a simple convention to avoid listing the contents of files over and over </a:t>
            </a:r>
            <a:r>
              <a:rPr lang="en-US" sz="2000" dirty="0" smtClean="0"/>
              <a:t>again.</a:t>
            </a:r>
          </a:p>
          <a:p>
            <a:pPr marL="461963">
              <a:buFont typeface="Wingdings" panose="05000000000000000000" pitchFamily="2" charset="2"/>
              <a:buChar char="§"/>
            </a:pPr>
            <a:r>
              <a:rPr lang="en-US" sz="2000" dirty="0" smtClean="0"/>
              <a:t>The </a:t>
            </a:r>
            <a:r>
              <a:rPr lang="en-US" sz="2000" dirty="0"/>
              <a:t>first time I use a file in a chapter, I’ll list the complete contents, just as I have in </a:t>
            </a:r>
            <a:r>
              <a:rPr lang="en-US" sz="2000" dirty="0">
                <a:solidFill>
                  <a:srgbClr val="FF0000"/>
                </a:solidFill>
              </a:rPr>
              <a:t>Listing </a:t>
            </a:r>
            <a:r>
              <a:rPr lang="en-US" sz="2000" dirty="0" smtClean="0">
                <a:solidFill>
                  <a:srgbClr val="FF0000"/>
                </a:solidFill>
              </a:rPr>
              <a:t>1-1</a:t>
            </a:r>
            <a:r>
              <a:rPr lang="en-US" sz="2000" dirty="0" smtClean="0"/>
              <a:t>.</a:t>
            </a:r>
          </a:p>
          <a:p>
            <a:pPr marL="461963">
              <a:buFont typeface="Wingdings" panose="05000000000000000000" pitchFamily="2" charset="2"/>
              <a:buChar char="§"/>
            </a:pPr>
            <a:r>
              <a:rPr lang="en-US" sz="2000" dirty="0" smtClean="0"/>
              <a:t>I </a:t>
            </a:r>
            <a:r>
              <a:rPr lang="en-US" sz="2000" dirty="0"/>
              <a:t>include the name of the file in the listing’s header and the folder in which you should create </a:t>
            </a:r>
            <a:r>
              <a:rPr lang="en-US" sz="2000" dirty="0" smtClean="0"/>
              <a:t>it.</a:t>
            </a:r>
          </a:p>
          <a:p>
            <a:pPr marL="461963">
              <a:buFont typeface="Wingdings" panose="05000000000000000000" pitchFamily="2" charset="2"/>
              <a:buChar char="§"/>
            </a:pPr>
            <a:r>
              <a:rPr lang="en-US" sz="2000" dirty="0" smtClean="0"/>
              <a:t>When </a:t>
            </a:r>
            <a:r>
              <a:rPr lang="en-US" sz="2000" dirty="0"/>
              <a:t>I make changes to the code, I show the altered statements in bold</a:t>
            </a:r>
            <a:r>
              <a:rPr lang="en-US" sz="2000" dirty="0" smtClean="0"/>
              <a:t>.</a:t>
            </a:r>
          </a:p>
          <a:p>
            <a:pPr marL="461963">
              <a:buFont typeface="Wingdings" panose="05000000000000000000" pitchFamily="2" charset="2"/>
              <a:buChar char="§"/>
            </a:pPr>
            <a:r>
              <a:rPr lang="en-US" sz="2000" dirty="0"/>
              <a:t>This listing is taken from Chapter 15. Don’t worry about what it does; just be aware that the first time I use a file in each chapter there will be complete listing, similar to the one shown in Listing </a:t>
            </a:r>
            <a:r>
              <a:rPr lang="en-US" sz="2000" dirty="0" smtClean="0"/>
              <a:t>1-1.</a:t>
            </a:r>
          </a:p>
          <a:p>
            <a:pPr marL="461963">
              <a:buFont typeface="Wingdings" panose="05000000000000000000" pitchFamily="2" charset="2"/>
              <a:buChar char="§"/>
            </a:pPr>
            <a:r>
              <a:rPr lang="en-US" sz="2000" dirty="0" smtClean="0"/>
              <a:t>For </a:t>
            </a:r>
            <a:r>
              <a:rPr lang="en-US" sz="2000" dirty="0"/>
              <a:t>the second and subsequent examples, I just show you the elements that change, to create a partial listing. </a:t>
            </a:r>
            <a:endParaRPr lang="en-US" sz="2000" dirty="0" smtClean="0"/>
          </a:p>
          <a:p>
            <a:pPr marL="461963">
              <a:buFont typeface="Wingdings" panose="05000000000000000000" pitchFamily="2" charset="2"/>
              <a:buChar char="§"/>
            </a:pPr>
            <a:r>
              <a:rPr lang="en-US" sz="2000" dirty="0" smtClean="0"/>
              <a:t>You </a:t>
            </a:r>
            <a:r>
              <a:rPr lang="en-US" sz="2000" dirty="0"/>
              <a:t>can spot a partial listing because it starts and ends with ellipsis (…), as shown in </a:t>
            </a:r>
            <a:r>
              <a:rPr lang="en-US" sz="2000" dirty="0">
                <a:solidFill>
                  <a:srgbClr val="FF0000"/>
                </a:solidFill>
              </a:rPr>
              <a:t>Listing 1-2</a:t>
            </a:r>
            <a:r>
              <a:rPr lang="en-US" sz="2000" dirty="0" smtClean="0"/>
              <a:t>.</a:t>
            </a:r>
            <a:endParaRPr lang="en-US" sz="2000" dirty="0"/>
          </a:p>
        </p:txBody>
      </p:sp>
      <p:sp>
        <p:nvSpPr>
          <p:cNvPr id="3" name="Date Placeholder 2"/>
          <p:cNvSpPr>
            <a:spLocks noGrp="1"/>
          </p:cNvSpPr>
          <p:nvPr>
            <p:ph type="dt" sz="half" idx="2"/>
          </p:nvPr>
        </p:nvSpPr>
        <p:spPr/>
        <p:txBody>
          <a:bodyPr/>
          <a:lstStyle/>
          <a:p>
            <a:fld id="{6C261134-6495-4EB7-AA8A-0E62C7AE59F1}" type="datetime1">
              <a:rPr lang="en-US" smtClean="0"/>
              <a:t>5/1/2018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3663987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F5A6DB0B-B135-449F-90B3-7F263BE18300}" type="datetime1">
              <a:rPr lang="en-US" smtClean="0"/>
              <a:t>5/1/2018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1110375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1-1</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891" y="1271806"/>
            <a:ext cx="7690092" cy="3763237"/>
          </a:xfrm>
          <a:prstGeom prst="rect">
            <a:avLst/>
          </a:prstGeom>
          <a:ln>
            <a:solidFill>
              <a:schemeClr val="accent1"/>
            </a:solidFill>
          </a:ln>
        </p:spPr>
      </p:pic>
      <p:sp>
        <p:nvSpPr>
          <p:cNvPr id="4" name="Date Placeholder 3"/>
          <p:cNvSpPr>
            <a:spLocks noGrp="1"/>
          </p:cNvSpPr>
          <p:nvPr>
            <p:ph type="dt" sz="half" idx="2"/>
          </p:nvPr>
        </p:nvSpPr>
        <p:spPr/>
        <p:txBody>
          <a:bodyPr/>
          <a:lstStyle/>
          <a:p>
            <a:fld id="{B08AC381-ABEB-4E14-9516-68EA025E4D17}"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93279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94891" y="1286097"/>
            <a:ext cx="8632971" cy="4357990"/>
          </a:xfrm>
          <a:prstGeom prst="rect">
            <a:avLst/>
          </a:prstGeom>
          <a:solidFill>
            <a:schemeClr val="accent2"/>
          </a:solidFill>
          <a:ln>
            <a:solidFill>
              <a:schemeClr val="accent1"/>
            </a:solidFill>
          </a:ln>
        </p:spPr>
      </p:pic>
      <p:sp>
        <p:nvSpPr>
          <p:cNvPr id="5" name="Date Placeholder 4"/>
          <p:cNvSpPr>
            <a:spLocks noGrp="1"/>
          </p:cNvSpPr>
          <p:nvPr>
            <p:ph type="dt" sz="half" idx="2"/>
          </p:nvPr>
        </p:nvSpPr>
        <p:spPr/>
        <p:txBody>
          <a:bodyPr/>
          <a:lstStyle/>
          <a:p>
            <a:fld id="{E5FB8E74-0C26-4242-9305-84C3148BA6CA}" type="datetime1">
              <a:rPr lang="en-US" smtClean="0"/>
              <a:t>5/1/2018</a:t>
            </a:fld>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326731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2365</Words>
  <Application>Microsoft Office PowerPoint</Application>
  <PresentationFormat>Widescreen</PresentationFormat>
  <Paragraphs>327</Paragraphs>
  <Slides>70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What Do You Need to Know?</vt:lpstr>
      <vt:lpstr>What Is the Structure of This Book?</vt:lpstr>
      <vt:lpstr>Are There Lots of Examples?</vt:lpstr>
      <vt:lpstr>Listing 1-1</vt:lpstr>
      <vt:lpstr>Listing 1-2</vt:lpstr>
      <vt:lpstr>Where Can You Get the Example Code?</vt:lpstr>
      <vt:lpstr>How Do You Set Up Your Development Environment?</vt:lpstr>
      <vt:lpstr>PowerPoint Presentation</vt:lpstr>
      <vt:lpstr>Intro</vt:lpstr>
      <vt:lpstr>Preparing the Development Environment</vt:lpstr>
      <vt:lpstr>Installing Node.js</vt:lpstr>
      <vt:lpstr>Installing the angular-cli Package</vt:lpstr>
      <vt:lpstr>Installing Git</vt:lpstr>
      <vt:lpstr>Installing and Editor</vt:lpstr>
      <vt:lpstr>Installing a Browser</vt:lpstr>
      <vt:lpstr>Creating and Preparing the Project</vt:lpstr>
      <vt:lpstr>Creating the Project</vt:lpstr>
      <vt:lpstr>Creating the Package File</vt:lpstr>
      <vt:lpstr>Listing 2-1</vt:lpstr>
      <vt:lpstr>Table 2-2</vt:lpstr>
      <vt:lpstr>Installing the NPM Package</vt:lpstr>
      <vt:lpstr>Starting the Server</vt:lpstr>
      <vt:lpstr>Figure 2-1</vt:lpstr>
      <vt:lpstr>Editing the HTML</vt:lpstr>
      <vt:lpstr>Listing 2-2</vt:lpstr>
      <vt:lpstr>Listing 2-3</vt:lpstr>
      <vt:lpstr>Figure 2-2</vt:lpstr>
      <vt:lpstr>Adding Angular to the Project</vt:lpstr>
      <vt:lpstr>Adding Features to the Example Application</vt:lpstr>
      <vt:lpstr>Putting Angular in Context</vt:lpstr>
      <vt:lpstr>Intro</vt:lpstr>
      <vt:lpstr>Understanding Where Angular Excels</vt:lpstr>
      <vt:lpstr>Understanding the MVC Pattern</vt:lpstr>
      <vt:lpstr>Understanding RESTful Services</vt:lpstr>
      <vt:lpstr>Common Design Pitfalls</vt:lpstr>
      <vt:lpstr>An HTML and CSS Primer</vt:lpstr>
      <vt:lpstr>Intro</vt:lpstr>
      <vt:lpstr>Preparing the Example Project</vt:lpstr>
      <vt:lpstr>Understanding HTML</vt:lpstr>
      <vt:lpstr>Understanding Bootstrap</vt:lpstr>
      <vt:lpstr>JavaScript and TypeScript: Part I</vt:lpstr>
      <vt:lpstr>Intro</vt:lpstr>
      <vt:lpstr>Preparing the Example Project</vt:lpstr>
      <vt:lpstr>Understanding the Script Element</vt:lpstr>
      <vt:lpstr>Using Statements</vt:lpstr>
      <vt:lpstr>Defining and Using Functions</vt:lpstr>
      <vt:lpstr>Using Variables and Types</vt:lpstr>
      <vt:lpstr>Using JavaScript Operators</vt:lpstr>
      <vt:lpstr>Working with Arrays</vt:lpstr>
      <vt:lpstr>PowerPoint Presentation</vt:lpstr>
      <vt:lpstr>Intro</vt:lpstr>
      <vt:lpstr>Preparing the Example Project</vt:lpstr>
      <vt:lpstr>Working with Objects</vt:lpstr>
      <vt:lpstr>Working with JavaScript Modules</vt:lpstr>
      <vt:lpstr>Useful TypeScript Features</vt:lpstr>
      <vt:lpstr>SportsStore: A Real Application</vt:lpstr>
      <vt:lpstr>SportsStore: Orders and Checkout</vt:lpstr>
      <vt:lpstr>SportsStore: Administration</vt:lpstr>
      <vt:lpstr>SportsStore: Deployment</vt:lpstr>
      <vt:lpstr>Creating an Angular Project</vt:lpstr>
      <vt:lpstr>Using Data Bindings</vt:lpstr>
      <vt:lpstr>Using the Built-in Directives</vt:lpstr>
      <vt:lpstr>Using Event and Forms</vt:lpstr>
      <vt:lpstr>Creating Attribute Directives</vt:lpstr>
      <vt:lpstr>Creating Structural Directives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76</cp:revision>
  <dcterms:created xsi:type="dcterms:W3CDTF">2018-04-26T03:21:35Z</dcterms:created>
  <dcterms:modified xsi:type="dcterms:W3CDTF">2018-05-01T14:59:17Z</dcterms:modified>
</cp:coreProperties>
</file>